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7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 descr="AI体系架构参考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6475" y="600710"/>
            <a:ext cx="8252460" cy="552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" name="矩形 26"/>
          <p:cNvSpPr/>
          <p:nvPr/>
        </p:nvSpPr>
        <p:spPr>
          <a:xfrm>
            <a:off x="1415415" y="1280795"/>
            <a:ext cx="3221990" cy="1096010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</a:rPr>
              <a:t>大模型基础</a:t>
            </a:r>
            <a:endParaRPr lang="zh-CN" altLang="en-US" b="1">
              <a:solidFill>
                <a:schemeClr val="tx1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715889" y="1280795"/>
            <a:ext cx="6837535" cy="1096010"/>
            <a:chOff x="7703" y="2296"/>
            <a:chExt cx="9360" cy="1726"/>
          </a:xfrm>
        </p:grpSpPr>
        <p:sp>
          <p:nvSpPr>
            <p:cNvPr id="29" name="矩形 28"/>
            <p:cNvSpPr/>
            <p:nvPr/>
          </p:nvSpPr>
          <p:spPr>
            <a:xfrm>
              <a:off x="7703" y="2296"/>
              <a:ext cx="5224" cy="1726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b="1">
                  <a:solidFill>
                    <a:schemeClr val="tx1"/>
                  </a:solidFill>
                </a:rPr>
                <a:t>模型训练</a:t>
              </a:r>
              <a:endParaRPr lang="zh-CN" b="1">
                <a:solidFill>
                  <a:schemeClr val="tx1"/>
                </a:solidFill>
              </a:endParaRPr>
            </a:p>
          </p:txBody>
        </p:sp>
        <p:sp>
          <p:nvSpPr>
            <p:cNvPr id="30" name="矩形 29"/>
            <p:cNvSpPr/>
            <p:nvPr/>
          </p:nvSpPr>
          <p:spPr>
            <a:xfrm>
              <a:off x="13070" y="2296"/>
              <a:ext cx="3993" cy="1726"/>
            </a:xfrm>
            <a:prstGeom prst="rect">
              <a:avLst/>
            </a:prstGeom>
            <a:solidFill>
              <a:srgbClr val="DDDDDD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t" anchorCtr="0"/>
            <a:p>
              <a:pPr algn="ctr"/>
              <a:r>
                <a:rPr lang="zh-CN" b="1">
                  <a:solidFill>
                    <a:schemeClr val="tx1"/>
                  </a:solidFill>
                </a:rPr>
                <a:t>模型推理</a:t>
              </a:r>
              <a:endParaRPr lang="zh-CN" b="1">
                <a:solidFill>
                  <a:schemeClr val="tx1"/>
                </a:solidFill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419860" y="4160520"/>
            <a:ext cx="4608830" cy="1212215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>
                <a:solidFill>
                  <a:schemeClr val="tx1"/>
                </a:solidFill>
              </a:rPr>
              <a:t> AI</a:t>
            </a:r>
            <a:r>
              <a:rPr lang="zh-CN" altLang="en-US" b="1">
                <a:solidFill>
                  <a:schemeClr val="tx1"/>
                </a:solidFill>
              </a:rPr>
              <a:t>芯片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671445" y="4583430"/>
            <a:ext cx="955675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en-US" sz="1200" b="1">
                <a:solidFill>
                  <a:schemeClr val="tx1"/>
                </a:solidFill>
              </a:rPr>
              <a:t>AI</a:t>
            </a:r>
            <a:r>
              <a:rPr lang="zh-CN" altLang="en-US" sz="1200" b="1">
                <a:solidFill>
                  <a:schemeClr val="tx1"/>
                </a:solidFill>
              </a:rPr>
              <a:t>芯片基础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并行处理芯片基础知识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703955" y="4583430"/>
            <a:ext cx="106045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国外</a:t>
            </a:r>
            <a:r>
              <a:rPr lang="en-US" sz="1200" b="1">
                <a:solidFill>
                  <a:schemeClr val="tx1"/>
                </a:solidFill>
              </a:rPr>
              <a:t>AI</a:t>
            </a:r>
            <a:r>
              <a:rPr lang="zh-CN" altLang="en-US" sz="1200" b="1">
                <a:solidFill>
                  <a:schemeClr val="tx1"/>
                </a:solidFill>
              </a:rPr>
              <a:t>芯片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英伟达</a:t>
            </a:r>
            <a:r>
              <a:rPr lang="en-US" altLang="zh-CN" sz="1000">
                <a:solidFill>
                  <a:schemeClr val="tx1"/>
                </a:solidFill>
              </a:rPr>
              <a:t>GPU</a:t>
            </a:r>
            <a:r>
              <a:rPr lang="zh-CN" altLang="en-US" sz="1000">
                <a:solidFill>
                  <a:schemeClr val="tx1"/>
                </a:solidFill>
              </a:rPr>
              <a:t>、谷歌</a:t>
            </a:r>
            <a:r>
              <a:rPr lang="en-US" altLang="zh-CN" sz="1000">
                <a:solidFill>
                  <a:schemeClr val="tx1"/>
                </a:solidFill>
              </a:rPr>
              <a:t>TPU</a:t>
            </a:r>
            <a:r>
              <a:rPr lang="zh-CN" altLang="en-US" sz="1000">
                <a:solidFill>
                  <a:schemeClr val="tx1"/>
                </a:solidFill>
              </a:rPr>
              <a:t>等芯片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1525" y="4333240"/>
            <a:ext cx="552450" cy="94107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sz="1200" b="1">
                <a:ln>
                  <a:noFill/>
                </a:ln>
                <a:solidFill>
                  <a:schemeClr val="tx1"/>
                </a:solidFill>
              </a:rPr>
              <a:t>硬件体系结构</a:t>
            </a:r>
            <a:endParaRPr lang="zh-CN" sz="12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19860" y="5499735"/>
            <a:ext cx="10133330" cy="630555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altLang="en-US" b="1">
                <a:solidFill>
                  <a:schemeClr val="tx1"/>
                </a:solidFill>
              </a:rPr>
              <a:t>机房建设</a:t>
            </a:r>
            <a:endParaRPr lang="en-US" altLang="zh-CN" b="1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</a:rPr>
              <a:t>风火水电、液冷、高密、</a:t>
            </a:r>
            <a:r>
              <a:rPr lang="en-US" altLang="zh-CN" sz="1200">
                <a:solidFill>
                  <a:schemeClr val="tx1"/>
                </a:solidFill>
              </a:rPr>
              <a:t>3D</a:t>
            </a:r>
            <a:r>
              <a:rPr lang="zh-CN" altLang="en-US" sz="1200">
                <a:solidFill>
                  <a:schemeClr val="tx1"/>
                </a:solidFill>
              </a:rPr>
              <a:t>数据中心等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71525" y="5500370"/>
            <a:ext cx="552450" cy="630555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200" b="1">
                <a:ln>
                  <a:noFill/>
                </a:ln>
                <a:solidFill>
                  <a:schemeClr val="tx1"/>
                </a:solidFill>
              </a:rPr>
              <a:t>L1</a:t>
            </a:r>
            <a:endParaRPr lang="en-US" altLang="zh-CN" sz="1200" b="1">
              <a:ln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200" b="1">
                <a:ln>
                  <a:noFill/>
                </a:ln>
                <a:solidFill>
                  <a:schemeClr val="tx1"/>
                </a:solidFill>
              </a:rPr>
              <a:t>机房</a:t>
            </a:r>
            <a:endParaRPr lang="zh-CN" altLang="en-US" sz="12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125210" y="4160520"/>
            <a:ext cx="2551430" cy="1212215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>
                <a:solidFill>
                  <a:schemeClr val="tx1"/>
                </a:solidFill>
              </a:rPr>
              <a:t>AI</a:t>
            </a:r>
            <a:r>
              <a:rPr lang="zh-CN" altLang="en-US" b="1">
                <a:solidFill>
                  <a:schemeClr val="tx1"/>
                </a:solidFill>
              </a:rPr>
              <a:t>存储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859020" y="4583430"/>
            <a:ext cx="106045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国内</a:t>
            </a:r>
            <a:r>
              <a:rPr lang="en-US" sz="1200" b="1">
                <a:solidFill>
                  <a:schemeClr val="tx1"/>
                </a:solidFill>
              </a:rPr>
              <a:t>AI</a:t>
            </a:r>
            <a:r>
              <a:rPr lang="zh-CN" altLang="en-US" sz="1200" b="1">
                <a:solidFill>
                  <a:schemeClr val="tx1"/>
                </a:solidFill>
              </a:rPr>
              <a:t>芯片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寒武纪、昆仑芯、阿里等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8435" y="4583430"/>
            <a:ext cx="1157605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芯片基础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CPU</a:t>
            </a:r>
            <a:r>
              <a:rPr lang="zh-CN" altLang="en-US" sz="1000">
                <a:solidFill>
                  <a:schemeClr val="tx1"/>
                </a:solidFill>
              </a:rPr>
              <a:t>、</a:t>
            </a:r>
            <a:r>
              <a:rPr lang="en-US" altLang="zh-CN" sz="1000">
                <a:solidFill>
                  <a:schemeClr val="tx1"/>
                </a:solidFill>
              </a:rPr>
              <a:t>GPU</a:t>
            </a:r>
            <a:r>
              <a:rPr lang="zh-CN" altLang="en-US" sz="1000">
                <a:solidFill>
                  <a:schemeClr val="tx1"/>
                </a:solidFill>
              </a:rPr>
              <a:t>、</a:t>
            </a:r>
            <a:r>
              <a:rPr lang="en-US" altLang="zh-CN" sz="1000">
                <a:solidFill>
                  <a:schemeClr val="tx1"/>
                </a:solidFill>
              </a:rPr>
              <a:t>ASIC</a:t>
            </a:r>
            <a:r>
              <a:rPr lang="zh-CN" altLang="en-US" sz="1000">
                <a:solidFill>
                  <a:schemeClr val="tx1"/>
                </a:solidFill>
              </a:rPr>
              <a:t>、</a:t>
            </a:r>
            <a:r>
              <a:rPr lang="en-US" altLang="zh-CN" sz="1000">
                <a:solidFill>
                  <a:schemeClr val="tx1"/>
                </a:solidFill>
              </a:rPr>
              <a:t>FPGA</a:t>
            </a:r>
            <a:r>
              <a:rPr lang="zh-CN" altLang="en-US" sz="1000">
                <a:solidFill>
                  <a:schemeClr val="tx1"/>
                </a:solidFill>
              </a:rPr>
              <a:t>等基础知识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8773160" y="4160520"/>
            <a:ext cx="2784475" cy="1212215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>
                <a:solidFill>
                  <a:schemeClr val="tx1"/>
                </a:solidFill>
              </a:rPr>
              <a:t>AI</a:t>
            </a:r>
            <a:r>
              <a:rPr lang="zh-CN" altLang="en-US" b="1">
                <a:solidFill>
                  <a:schemeClr val="tx1"/>
                </a:solidFill>
              </a:rPr>
              <a:t>网络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526530" y="4770755"/>
            <a:ext cx="1948815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</a:rPr>
              <a:t>HBM</a:t>
            </a:r>
            <a:r>
              <a:rPr lang="zh-CN" altLang="en-US" sz="1200">
                <a:solidFill>
                  <a:schemeClr val="tx1"/>
                </a:solidFill>
              </a:rPr>
              <a:t>、内存、向量存储等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977630" y="4583430"/>
            <a:ext cx="106045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en-US" altLang="zh-CN" sz="1200" b="1">
                <a:solidFill>
                  <a:schemeClr val="tx1"/>
                </a:solidFill>
              </a:rPr>
              <a:t>RDMA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IB</a:t>
            </a:r>
            <a:r>
              <a:rPr lang="zh-CN" altLang="en-US" sz="1000">
                <a:solidFill>
                  <a:schemeClr val="tx1"/>
                </a:solidFill>
              </a:rPr>
              <a:t>、</a:t>
            </a:r>
            <a:r>
              <a:rPr lang="en-US" altLang="zh-CN" sz="1000">
                <a:solidFill>
                  <a:schemeClr val="tx1"/>
                </a:solidFill>
              </a:rPr>
              <a:t>RoCE</a:t>
            </a:r>
            <a:r>
              <a:rPr lang="zh-CN" altLang="en-US" sz="1000">
                <a:solidFill>
                  <a:schemeClr val="tx1"/>
                </a:solidFill>
              </a:rPr>
              <a:t>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0237470" y="4583430"/>
            <a:ext cx="106045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总线连接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NVLink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UB</a:t>
            </a:r>
            <a:r>
              <a:rPr lang="zh-CN" altLang="en-US" sz="1000">
                <a:solidFill>
                  <a:schemeClr val="tx1"/>
                </a:solidFill>
              </a:rPr>
              <a:t>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770890" y="3293110"/>
            <a:ext cx="552450" cy="94107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sz="1200" b="1">
                <a:ln>
                  <a:noFill/>
                </a:ln>
                <a:solidFill>
                  <a:schemeClr val="tx1"/>
                </a:solidFill>
              </a:rPr>
              <a:t>编译开发环境</a:t>
            </a:r>
            <a:endParaRPr lang="zh-CN" sz="12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419860" y="3395980"/>
            <a:ext cx="10133965" cy="661670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>
                <a:solidFill>
                  <a:schemeClr val="tx1"/>
                </a:solidFill>
              </a:rPr>
              <a:t>AI</a:t>
            </a:r>
            <a:r>
              <a:rPr lang="zh-CN" altLang="en-US" b="1">
                <a:solidFill>
                  <a:schemeClr val="tx1"/>
                </a:solidFill>
              </a:rPr>
              <a:t>开发环境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419860" y="2479675"/>
            <a:ext cx="10137775" cy="813435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zh-CN" b="1">
                <a:solidFill>
                  <a:schemeClr val="tx1"/>
                </a:solidFill>
              </a:rPr>
              <a:t>数据处理与数据准备</a:t>
            </a:r>
            <a:endParaRPr lang="zh-CN" b="1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587875" y="3717290"/>
            <a:ext cx="4008755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</a:rPr>
              <a:t>英伟达</a:t>
            </a:r>
            <a:r>
              <a:rPr lang="en-US" altLang="zh-CN" sz="1200">
                <a:solidFill>
                  <a:schemeClr val="tx1"/>
                </a:solidFill>
              </a:rPr>
              <a:t>CUDA</a:t>
            </a:r>
            <a:r>
              <a:rPr lang="zh-CN" altLang="en-US" sz="1200">
                <a:solidFill>
                  <a:schemeClr val="tx1"/>
                </a:solidFill>
              </a:rPr>
              <a:t>，华为</a:t>
            </a:r>
            <a:r>
              <a:rPr lang="en-US" altLang="zh-CN" sz="1200">
                <a:solidFill>
                  <a:schemeClr val="tx1"/>
                </a:solidFill>
              </a:rPr>
              <a:t>CANN</a:t>
            </a:r>
            <a:r>
              <a:rPr lang="zh-CN" altLang="en-US" sz="1200">
                <a:solidFill>
                  <a:schemeClr val="tx1"/>
                </a:solidFill>
              </a:rPr>
              <a:t>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70890" y="2408555"/>
            <a:ext cx="552450" cy="94107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sz="1200" b="1">
                <a:ln>
                  <a:noFill/>
                </a:ln>
                <a:solidFill>
                  <a:schemeClr val="tx1"/>
                </a:solidFill>
              </a:rPr>
              <a:t>数据准备</a:t>
            </a:r>
            <a:endParaRPr lang="zh-CN" sz="12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706880" y="2840990"/>
            <a:ext cx="2405380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1200">
                <a:solidFill>
                  <a:schemeClr val="tx1"/>
                </a:solidFill>
              </a:rPr>
              <a:t>数据库、数据湖、数仓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378325" y="2840990"/>
            <a:ext cx="2405380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sz="1200">
                <a:solidFill>
                  <a:schemeClr val="tx1"/>
                </a:solidFill>
              </a:rPr>
              <a:t>企业数据治理</a:t>
            </a:r>
            <a:endParaRPr lang="zh-CN" sz="120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297420" y="2840990"/>
            <a:ext cx="3277235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</a:rPr>
              <a:t>AI</a:t>
            </a:r>
            <a:r>
              <a:rPr lang="zh-CN" altLang="en-US" sz="1200">
                <a:solidFill>
                  <a:schemeClr val="tx1"/>
                </a:solidFill>
              </a:rPr>
              <a:t>数据处理流程（清洗、准备、标注、训练</a:t>
            </a:r>
            <a:r>
              <a:rPr lang="en-US" altLang="zh-CN" sz="1200">
                <a:solidFill>
                  <a:schemeClr val="tx1"/>
                </a:solidFill>
              </a:rPr>
              <a:t>...</a:t>
            </a:r>
            <a:r>
              <a:rPr lang="zh-CN" altLang="en-US" sz="1200">
                <a:solidFill>
                  <a:schemeClr val="tx1"/>
                </a:solidFill>
              </a:rPr>
              <a:t>）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1525" y="1338580"/>
            <a:ext cx="552450" cy="94107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sz="1200" b="1">
                <a:ln>
                  <a:noFill/>
                </a:ln>
                <a:solidFill>
                  <a:schemeClr val="tx1"/>
                </a:solidFill>
              </a:rPr>
              <a:t>模型训推</a:t>
            </a:r>
            <a:endParaRPr lang="zh-CN" sz="12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499235" y="1637665"/>
            <a:ext cx="103124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大模型算法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Transformer, MLA</a:t>
            </a:r>
            <a:r>
              <a:rPr lang="zh-CN" altLang="en-US" sz="1000">
                <a:solidFill>
                  <a:schemeClr val="tx1"/>
                </a:solidFill>
              </a:rPr>
              <a:t>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595245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其他技术</a:t>
            </a:r>
            <a:r>
              <a:rPr lang="en-US" altLang="zh-CN" sz="1000">
                <a:solidFill>
                  <a:schemeClr val="tx1"/>
                </a:solidFill>
              </a:rPr>
              <a:t> Embedding</a:t>
            </a:r>
            <a:r>
              <a:rPr lang="zh-CN" altLang="en-US" sz="1000">
                <a:solidFill>
                  <a:schemeClr val="tx1"/>
                </a:solidFill>
              </a:rPr>
              <a:t>，分词等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786630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并行技术</a:t>
            </a:r>
            <a:r>
              <a:rPr lang="en-US" altLang="zh-CN" sz="1000">
                <a:solidFill>
                  <a:schemeClr val="tx1"/>
                </a:solidFill>
              </a:rPr>
              <a:t> TP/DP/DP/SP/EP</a:t>
            </a:r>
            <a:r>
              <a:rPr lang="zh-CN" altLang="en-US" sz="1000">
                <a:solidFill>
                  <a:schemeClr val="tx1"/>
                </a:solidFill>
              </a:rPr>
              <a:t>并行等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5740400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后训练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en-US" altLang="zh-CN" sz="1000">
                <a:solidFill>
                  <a:schemeClr val="tx1"/>
                </a:solidFill>
              </a:rPr>
              <a:t> SFT</a:t>
            </a:r>
            <a:r>
              <a:rPr lang="zh-CN" altLang="en-US" sz="1000">
                <a:solidFill>
                  <a:schemeClr val="tx1"/>
                </a:solidFill>
              </a:rPr>
              <a:t>，</a:t>
            </a:r>
            <a:r>
              <a:rPr lang="en-US" altLang="zh-CN" sz="1000">
                <a:solidFill>
                  <a:schemeClr val="tx1"/>
                </a:solidFill>
              </a:rPr>
              <a:t>Lora</a:t>
            </a:r>
            <a:r>
              <a:rPr lang="zh-CN" altLang="en-US" sz="1000">
                <a:solidFill>
                  <a:schemeClr val="tx1"/>
                </a:solidFill>
              </a:rPr>
              <a:t>微调，</a:t>
            </a:r>
            <a:r>
              <a:rPr lang="en-US" altLang="zh-CN" sz="1000">
                <a:solidFill>
                  <a:schemeClr val="tx1"/>
                </a:solidFill>
              </a:rPr>
              <a:t>RL</a:t>
            </a:r>
            <a:r>
              <a:rPr lang="zh-CN" altLang="en-US" sz="1000">
                <a:solidFill>
                  <a:schemeClr val="tx1"/>
                </a:solidFill>
              </a:rPr>
              <a:t>等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673850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模型评测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607300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训练框架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05850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推理框架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9639300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推理优化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10572750" y="1637665"/>
            <a:ext cx="84963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zh-CN" altLang="en-US" sz="1200" b="1">
                <a:solidFill>
                  <a:schemeClr val="tx1"/>
                </a:solidFill>
              </a:rPr>
              <a:t>边缘部署</a:t>
            </a:r>
            <a:endParaRPr lang="zh-CN" altLang="en-US" sz="1200" b="1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347085" y="1637665"/>
            <a:ext cx="1195070" cy="690880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 b="1">
                <a:solidFill>
                  <a:schemeClr val="tx1"/>
                </a:solidFill>
              </a:rPr>
              <a:t>大模型厂商</a:t>
            </a:r>
            <a:endParaRPr lang="zh-CN" altLang="en-US" sz="1200" b="1">
              <a:solidFill>
                <a:schemeClr val="tx1"/>
              </a:solidFill>
            </a:endParaRPr>
          </a:p>
          <a:p>
            <a:pPr algn="ctr"/>
            <a:r>
              <a:rPr lang="zh-CN" altLang="en-US" sz="1000">
                <a:solidFill>
                  <a:schemeClr val="tx1"/>
                </a:solidFill>
              </a:rPr>
              <a:t>国内外领先厂商分析及排名</a:t>
            </a:r>
            <a:endParaRPr lang="zh-CN" altLang="en-US" sz="10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70890" y="397510"/>
            <a:ext cx="552450" cy="94107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en-US" altLang="zh-CN" sz="1200" b="1">
                <a:ln>
                  <a:noFill/>
                </a:ln>
                <a:solidFill>
                  <a:schemeClr val="tx1"/>
                </a:solidFill>
              </a:rPr>
              <a:t>AI</a:t>
            </a:r>
            <a:endParaRPr lang="en-US" altLang="zh-CN" sz="1200" b="1">
              <a:ln>
                <a:noFill/>
              </a:ln>
              <a:solidFill>
                <a:schemeClr val="tx1"/>
              </a:solidFill>
            </a:endParaRPr>
          </a:p>
          <a:p>
            <a:pPr algn="ctr"/>
            <a:r>
              <a:rPr lang="zh-CN" altLang="en-US" sz="1200" b="1">
                <a:ln>
                  <a:noFill/>
                </a:ln>
                <a:solidFill>
                  <a:schemeClr val="tx1"/>
                </a:solidFill>
              </a:rPr>
              <a:t>应用</a:t>
            </a:r>
            <a:endParaRPr lang="zh-CN" altLang="en-US" sz="1200" b="1">
              <a:ln>
                <a:noFill/>
              </a:ln>
              <a:solidFill>
                <a:schemeClr val="tx1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1415415" y="574675"/>
            <a:ext cx="10137140" cy="652780"/>
          </a:xfrm>
          <a:prstGeom prst="rect">
            <a:avLst/>
          </a:prstGeom>
          <a:solidFill>
            <a:srgbClr val="DDDDDD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en-US" altLang="zh-CN" b="1">
                <a:solidFill>
                  <a:schemeClr val="tx1"/>
                </a:solidFill>
              </a:rPr>
              <a:t> AI </a:t>
            </a:r>
            <a:r>
              <a:rPr lang="zh-CN" b="1">
                <a:solidFill>
                  <a:schemeClr val="tx1"/>
                </a:solidFill>
              </a:rPr>
              <a:t>多场景应用</a:t>
            </a:r>
            <a:endParaRPr lang="zh-CN" b="1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581275" y="856615"/>
            <a:ext cx="2658745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en-US" sz="1200">
                <a:solidFill>
                  <a:schemeClr val="tx1"/>
                </a:solidFill>
              </a:rPr>
              <a:t>AI Agent</a:t>
            </a:r>
            <a:r>
              <a:rPr lang="zh-CN" altLang="en-US" sz="1200">
                <a:solidFill>
                  <a:schemeClr val="tx1"/>
                </a:solidFill>
              </a:rPr>
              <a:t>智能体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4682490" y="856615"/>
            <a:ext cx="2658745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</a:rPr>
              <a:t>自动驾驶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6783705" y="856615"/>
            <a:ext cx="2658745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</a:rPr>
              <a:t>具身智能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8884920" y="856615"/>
            <a:ext cx="2000250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zh-CN" altLang="en-US" sz="1200">
                <a:solidFill>
                  <a:schemeClr val="tx1"/>
                </a:solidFill>
              </a:rPr>
              <a:t>行业场景化应用</a:t>
            </a:r>
            <a:endParaRPr lang="zh-CN" altLang="en-US" sz="1200">
              <a:solidFill>
                <a:schemeClr val="tx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1499235" y="856615"/>
            <a:ext cx="1639570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</a:rPr>
              <a:t>RAG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10511790" y="856615"/>
            <a:ext cx="1045845" cy="316230"/>
          </a:xfrm>
          <a:prstGeom prst="rect">
            <a:avLst/>
          </a:prstGeom>
          <a:noFill/>
          <a:ln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>
              <a:lnSpc>
                <a:spcPct val="150000"/>
              </a:lnSpc>
            </a:pPr>
            <a:r>
              <a:rPr lang="en-US" altLang="zh-CN" sz="1200">
                <a:solidFill>
                  <a:schemeClr val="tx1"/>
                </a:solidFill>
              </a:rPr>
              <a:t>...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56" name="直接连接符 55"/>
          <p:cNvCxnSpPr/>
          <p:nvPr/>
        </p:nvCxnSpPr>
        <p:spPr>
          <a:xfrm>
            <a:off x="770890" y="574675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连接符 56"/>
          <p:cNvCxnSpPr/>
          <p:nvPr/>
        </p:nvCxnSpPr>
        <p:spPr>
          <a:xfrm>
            <a:off x="770890" y="1227455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>
            <a:off x="770890" y="1280795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>
            <a:off x="770890" y="2376805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770890" y="2479675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70890" y="3293110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770890" y="3395980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770890" y="4057650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连接符 63"/>
          <p:cNvCxnSpPr/>
          <p:nvPr/>
        </p:nvCxnSpPr>
        <p:spPr>
          <a:xfrm>
            <a:off x="770890" y="4160520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5" name="直接连接符 64"/>
          <p:cNvCxnSpPr/>
          <p:nvPr/>
        </p:nvCxnSpPr>
        <p:spPr>
          <a:xfrm>
            <a:off x="770890" y="5372735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771525" y="6130290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>
            <a:off x="770890" y="5499735"/>
            <a:ext cx="8826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8" name="椭圆 67"/>
          <p:cNvSpPr/>
          <p:nvPr/>
        </p:nvSpPr>
        <p:spPr>
          <a:xfrm>
            <a:off x="518160" y="5689600"/>
            <a:ext cx="252730" cy="25273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1</a:t>
            </a:r>
            <a:endParaRPr lang="en-US" altLang="zh-CN" b="1"/>
          </a:p>
        </p:txBody>
      </p:sp>
      <p:sp>
        <p:nvSpPr>
          <p:cNvPr id="69" name="椭圆 68"/>
          <p:cNvSpPr/>
          <p:nvPr/>
        </p:nvSpPr>
        <p:spPr>
          <a:xfrm>
            <a:off x="518160" y="4677410"/>
            <a:ext cx="252730" cy="25273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2</a:t>
            </a:r>
            <a:endParaRPr lang="en-US" altLang="zh-CN" b="1"/>
          </a:p>
        </p:txBody>
      </p:sp>
      <p:sp>
        <p:nvSpPr>
          <p:cNvPr id="70" name="椭圆 69"/>
          <p:cNvSpPr/>
          <p:nvPr/>
        </p:nvSpPr>
        <p:spPr>
          <a:xfrm>
            <a:off x="518160" y="3637280"/>
            <a:ext cx="252730" cy="25273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3</a:t>
            </a:r>
            <a:endParaRPr lang="en-US" altLang="zh-CN" b="1"/>
          </a:p>
        </p:txBody>
      </p:sp>
      <p:sp>
        <p:nvSpPr>
          <p:cNvPr id="71" name="椭圆 70"/>
          <p:cNvSpPr/>
          <p:nvPr/>
        </p:nvSpPr>
        <p:spPr>
          <a:xfrm>
            <a:off x="518160" y="2840990"/>
            <a:ext cx="252730" cy="25273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4</a:t>
            </a:r>
            <a:endParaRPr lang="en-US" altLang="zh-CN" b="1"/>
          </a:p>
        </p:txBody>
      </p:sp>
      <p:sp>
        <p:nvSpPr>
          <p:cNvPr id="72" name="椭圆 71"/>
          <p:cNvSpPr/>
          <p:nvPr/>
        </p:nvSpPr>
        <p:spPr>
          <a:xfrm>
            <a:off x="518160" y="1809115"/>
            <a:ext cx="252730" cy="25273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5</a:t>
            </a:r>
            <a:endParaRPr lang="en-US" altLang="zh-CN" b="1"/>
          </a:p>
        </p:txBody>
      </p:sp>
      <p:sp>
        <p:nvSpPr>
          <p:cNvPr id="73" name="椭圆 72"/>
          <p:cNvSpPr/>
          <p:nvPr/>
        </p:nvSpPr>
        <p:spPr>
          <a:xfrm>
            <a:off x="518795" y="774700"/>
            <a:ext cx="252730" cy="252730"/>
          </a:xfrm>
          <a:prstGeom prst="ellipse">
            <a:avLst/>
          </a:prstGeom>
          <a:solidFill>
            <a:srgbClr val="C00000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/>
              <a:t>6</a:t>
            </a:r>
            <a:endParaRPr lang="en-US" altLang="zh-CN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WPS 演示</Application>
  <PresentationFormat>宽屏</PresentationFormat>
  <Paragraphs>110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Consolas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我是我</cp:lastModifiedBy>
  <cp:revision>6</cp:revision>
  <dcterms:created xsi:type="dcterms:W3CDTF">2023-08-09T12:44:00Z</dcterms:created>
  <dcterms:modified xsi:type="dcterms:W3CDTF">2025-10-26T18:40:21Z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0FA329C012BD4FA6AC98EEB04BAEAA23_12</vt:lpwstr>
  </property>
</Properties>
</file>