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8" r:id="rId6"/>
    <p:sldId id="269" r:id="rId7"/>
    <p:sldId id="271" r:id="rId8"/>
    <p:sldId id="270" r:id="rId9"/>
    <p:sldId id="273" r:id="rId10"/>
    <p:sldId id="272" r:id="rId11"/>
    <p:sldId id="267" r:id="rId12"/>
    <p:sldId id="265" r:id="rId13"/>
    <p:sldId id="274" r:id="rId14"/>
    <p:sldId id="260" r:id="rId15"/>
    <p:sldId id="26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34D2D-2F53-4D89-8891-A0987152F49E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69401DE5-E283-4BD2-8322-33A7AB0FDDB9}">
      <dgm:prSet phldrT="[Текст]"/>
      <dgm:spPr/>
      <dgm:t>
        <a:bodyPr/>
        <a:lstStyle/>
        <a:p>
          <a:r>
            <a:rPr lang="ru-RU" dirty="0" smtClean="0"/>
            <a:t>Извлечение данных</a:t>
          </a:r>
          <a:endParaRPr lang="ru-RU" dirty="0"/>
        </a:p>
      </dgm:t>
    </dgm:pt>
    <dgm:pt modelId="{B823D750-137A-44BB-B06A-8816A8CADE37}" type="parTrans" cxnId="{8F6357D5-6771-4A43-9F69-DECBB44C8214}">
      <dgm:prSet/>
      <dgm:spPr/>
      <dgm:t>
        <a:bodyPr/>
        <a:lstStyle/>
        <a:p>
          <a:endParaRPr lang="ru-RU"/>
        </a:p>
      </dgm:t>
    </dgm:pt>
    <dgm:pt modelId="{8108D343-43C6-4DCB-8A46-0EB84A825C5B}" type="sibTrans" cxnId="{8F6357D5-6771-4A43-9F69-DECBB44C8214}">
      <dgm:prSet/>
      <dgm:spPr/>
      <dgm:t>
        <a:bodyPr/>
        <a:lstStyle/>
        <a:p>
          <a:endParaRPr lang="ru-RU"/>
        </a:p>
      </dgm:t>
    </dgm:pt>
    <dgm:pt modelId="{84247BA8-7EC6-47FD-8732-30B50072683C}">
      <dgm:prSet phldrT="[Текст]"/>
      <dgm:spPr/>
      <dgm:t>
        <a:bodyPr/>
        <a:lstStyle/>
        <a:p>
          <a:r>
            <a:rPr lang="ru-RU" dirty="0" smtClean="0"/>
            <a:t>Предобработка данных</a:t>
          </a:r>
          <a:endParaRPr lang="ru-RU" dirty="0"/>
        </a:p>
      </dgm:t>
    </dgm:pt>
    <dgm:pt modelId="{E383E779-1F83-432D-B054-C73B0F7B06FF}" type="parTrans" cxnId="{3E77A4A4-A761-4EE5-ABB8-C731B2223F6D}">
      <dgm:prSet/>
      <dgm:spPr/>
      <dgm:t>
        <a:bodyPr/>
        <a:lstStyle/>
        <a:p>
          <a:endParaRPr lang="ru-RU"/>
        </a:p>
      </dgm:t>
    </dgm:pt>
    <dgm:pt modelId="{D6ECFDFB-CD86-4A3A-8980-729D58AEB3A7}" type="sibTrans" cxnId="{3E77A4A4-A761-4EE5-ABB8-C731B2223F6D}">
      <dgm:prSet/>
      <dgm:spPr/>
      <dgm:t>
        <a:bodyPr/>
        <a:lstStyle/>
        <a:p>
          <a:endParaRPr lang="ru-RU"/>
        </a:p>
      </dgm:t>
    </dgm:pt>
    <dgm:pt modelId="{B571857D-9DAE-4871-B3D3-1533A3EF2B9D}">
      <dgm:prSet phldrT="[Текст]"/>
      <dgm:spPr/>
      <dgm:t>
        <a:bodyPr/>
        <a:lstStyle/>
        <a:p>
          <a:r>
            <a:rPr lang="ru-RU" dirty="0" smtClean="0"/>
            <a:t>Анализ данных</a:t>
          </a:r>
          <a:endParaRPr lang="ru-RU" dirty="0"/>
        </a:p>
      </dgm:t>
    </dgm:pt>
    <dgm:pt modelId="{E4CB8F60-88D4-4D9F-BDD5-DB1ACC34C333}" type="parTrans" cxnId="{0054026A-A73E-4FD6-9326-5F546BC23168}">
      <dgm:prSet/>
      <dgm:spPr/>
      <dgm:t>
        <a:bodyPr/>
        <a:lstStyle/>
        <a:p>
          <a:endParaRPr lang="ru-RU"/>
        </a:p>
      </dgm:t>
    </dgm:pt>
    <dgm:pt modelId="{A0811FD6-635F-45EE-B47F-20EFCBCFFEDF}" type="sibTrans" cxnId="{0054026A-A73E-4FD6-9326-5F546BC23168}">
      <dgm:prSet/>
      <dgm:spPr/>
      <dgm:t>
        <a:bodyPr/>
        <a:lstStyle/>
        <a:p>
          <a:endParaRPr lang="ru-RU"/>
        </a:p>
      </dgm:t>
    </dgm:pt>
    <dgm:pt modelId="{CAA4FC75-E840-43B7-ABE8-3FE9F451A16B}">
      <dgm:prSet/>
      <dgm:spPr/>
      <dgm:t>
        <a:bodyPr/>
        <a:lstStyle/>
        <a:p>
          <a:r>
            <a:rPr lang="ru-RU" dirty="0" smtClean="0"/>
            <a:t>Кластеризация</a:t>
          </a:r>
          <a:endParaRPr lang="ru-RU" dirty="0"/>
        </a:p>
      </dgm:t>
    </dgm:pt>
    <dgm:pt modelId="{B0C62392-A8C5-4FE6-A1C4-06F24A4B7611}" type="parTrans" cxnId="{B841701C-C3F9-4011-A7DE-6250BE885940}">
      <dgm:prSet/>
      <dgm:spPr/>
      <dgm:t>
        <a:bodyPr/>
        <a:lstStyle/>
        <a:p>
          <a:endParaRPr lang="ru-RU"/>
        </a:p>
      </dgm:t>
    </dgm:pt>
    <dgm:pt modelId="{F7F7DB89-4D8F-4A46-8919-2A2E897D9892}" type="sibTrans" cxnId="{B841701C-C3F9-4011-A7DE-6250BE885940}">
      <dgm:prSet/>
      <dgm:spPr/>
      <dgm:t>
        <a:bodyPr/>
        <a:lstStyle/>
        <a:p>
          <a:endParaRPr lang="ru-RU"/>
        </a:p>
      </dgm:t>
    </dgm:pt>
    <dgm:pt modelId="{936F5D6C-8600-4296-9873-94EFC74B39E3}">
      <dgm:prSet/>
      <dgm:spPr/>
      <dgm:t>
        <a:bodyPr/>
        <a:lstStyle/>
        <a:p>
          <a:r>
            <a:rPr lang="ru-RU" dirty="0" smtClean="0"/>
            <a:t>Анализ данных</a:t>
          </a:r>
          <a:endParaRPr lang="ru-RU" dirty="0"/>
        </a:p>
      </dgm:t>
    </dgm:pt>
    <dgm:pt modelId="{050E6265-90C2-486E-A5F1-175E7E10679A}" type="parTrans" cxnId="{6E0C007E-BD9E-4F25-BA42-8CBA1F44E1C1}">
      <dgm:prSet/>
      <dgm:spPr/>
      <dgm:t>
        <a:bodyPr/>
        <a:lstStyle/>
        <a:p>
          <a:endParaRPr lang="ru-RU"/>
        </a:p>
      </dgm:t>
    </dgm:pt>
    <dgm:pt modelId="{12FFC3D8-613B-444D-A43C-C568AD6D1793}" type="sibTrans" cxnId="{6E0C007E-BD9E-4F25-BA42-8CBA1F44E1C1}">
      <dgm:prSet/>
      <dgm:spPr/>
      <dgm:t>
        <a:bodyPr/>
        <a:lstStyle/>
        <a:p>
          <a:endParaRPr lang="ru-RU"/>
        </a:p>
      </dgm:t>
    </dgm:pt>
    <dgm:pt modelId="{8DA523DE-AAD4-40E4-845B-EE086AF17E78}">
      <dgm:prSet/>
      <dgm:spPr/>
      <dgm:t>
        <a:bodyPr/>
        <a:lstStyle/>
        <a:p>
          <a:r>
            <a:rPr lang="ru-RU" dirty="0" smtClean="0"/>
            <a:t>Оптимизация</a:t>
          </a:r>
          <a:endParaRPr lang="ru-RU" dirty="0"/>
        </a:p>
      </dgm:t>
    </dgm:pt>
    <dgm:pt modelId="{1293A60B-DF3B-4D6F-B183-6CD59FBDFB42}" type="parTrans" cxnId="{4CCABCE2-535B-4953-98F2-13B674A478FC}">
      <dgm:prSet/>
      <dgm:spPr/>
      <dgm:t>
        <a:bodyPr/>
        <a:lstStyle/>
        <a:p>
          <a:endParaRPr lang="ru-RU"/>
        </a:p>
      </dgm:t>
    </dgm:pt>
    <dgm:pt modelId="{A54C3610-BD9B-4C87-92E3-00FABF5C3F9E}" type="sibTrans" cxnId="{4CCABCE2-535B-4953-98F2-13B674A478FC}">
      <dgm:prSet/>
      <dgm:spPr/>
      <dgm:t>
        <a:bodyPr/>
        <a:lstStyle/>
        <a:p>
          <a:endParaRPr lang="ru-RU"/>
        </a:p>
      </dgm:t>
    </dgm:pt>
    <dgm:pt modelId="{3CC99A2B-EBF1-40D5-BC63-84AE93444EB9}" type="pres">
      <dgm:prSet presAssocID="{DAF34D2D-2F53-4D89-8891-A0987152F49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F6BFA40-D36B-4FA6-86F7-62485103834C}" type="pres">
      <dgm:prSet presAssocID="{69401DE5-E283-4BD2-8322-33A7AB0FDDB9}" presName="linNode" presStyleCnt="0"/>
      <dgm:spPr/>
    </dgm:pt>
    <dgm:pt modelId="{E1D357A6-0B3B-444E-ACAF-5B81CF5782BF}" type="pres">
      <dgm:prSet presAssocID="{69401DE5-E283-4BD2-8322-33A7AB0FDDB9}" presName="parentText" presStyleLbl="node1" presStyleIdx="0" presStyleCnt="6" custScaleX="13800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7A5564-63BD-4F1B-B9BF-33FAC2EFD184}" type="pres">
      <dgm:prSet presAssocID="{8108D343-43C6-4DCB-8A46-0EB84A825C5B}" presName="sp" presStyleCnt="0"/>
      <dgm:spPr/>
    </dgm:pt>
    <dgm:pt modelId="{7CC687D7-0A89-419D-A882-79490A5C71B5}" type="pres">
      <dgm:prSet presAssocID="{84247BA8-7EC6-47FD-8732-30B50072683C}" presName="linNode" presStyleCnt="0"/>
      <dgm:spPr/>
    </dgm:pt>
    <dgm:pt modelId="{EDA072DA-6CB5-49CC-A625-9E0794AFDCC2}" type="pres">
      <dgm:prSet presAssocID="{84247BA8-7EC6-47FD-8732-30B50072683C}" presName="parentText" presStyleLbl="node1" presStyleIdx="1" presStyleCnt="6" custScaleX="13815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C9B633-E002-4A67-9E78-09E09F7EDB89}" type="pres">
      <dgm:prSet presAssocID="{D6ECFDFB-CD86-4A3A-8980-729D58AEB3A7}" presName="sp" presStyleCnt="0"/>
      <dgm:spPr/>
    </dgm:pt>
    <dgm:pt modelId="{C70DD617-8845-4451-A620-8A097753049D}" type="pres">
      <dgm:prSet presAssocID="{B571857D-9DAE-4871-B3D3-1533A3EF2B9D}" presName="linNode" presStyleCnt="0"/>
      <dgm:spPr/>
    </dgm:pt>
    <dgm:pt modelId="{2052FE7E-F056-47F3-9550-BBE5CFAB376F}" type="pres">
      <dgm:prSet presAssocID="{B571857D-9DAE-4871-B3D3-1533A3EF2B9D}" presName="parentText" presStyleLbl="node1" presStyleIdx="2" presStyleCnt="6" custScaleX="13881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713FDFC-ED65-4147-AED7-5C8217D33929}" type="pres">
      <dgm:prSet presAssocID="{A0811FD6-635F-45EE-B47F-20EFCBCFFEDF}" presName="sp" presStyleCnt="0"/>
      <dgm:spPr/>
    </dgm:pt>
    <dgm:pt modelId="{8B28C752-3051-4927-AF97-73532E0BF5E5}" type="pres">
      <dgm:prSet presAssocID="{CAA4FC75-E840-43B7-ABE8-3FE9F451A16B}" presName="linNode" presStyleCnt="0"/>
      <dgm:spPr/>
    </dgm:pt>
    <dgm:pt modelId="{019D3816-E835-4596-A8CE-C7523A846DEC}" type="pres">
      <dgm:prSet presAssocID="{CAA4FC75-E840-43B7-ABE8-3FE9F451A16B}" presName="parentText" presStyleLbl="node1" presStyleIdx="3" presStyleCnt="6" custScaleX="13945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44DD79-FF41-49D5-917F-1C7E46252F1F}" type="pres">
      <dgm:prSet presAssocID="{F7F7DB89-4D8F-4A46-8919-2A2E897D9892}" presName="sp" presStyleCnt="0"/>
      <dgm:spPr/>
    </dgm:pt>
    <dgm:pt modelId="{F23C2C1A-BA55-42FC-BA3B-6BF353B5501D}" type="pres">
      <dgm:prSet presAssocID="{936F5D6C-8600-4296-9873-94EFC74B39E3}" presName="linNode" presStyleCnt="0"/>
      <dgm:spPr/>
    </dgm:pt>
    <dgm:pt modelId="{91D966CE-C4F4-4599-AACE-30344BD8742A}" type="pres">
      <dgm:prSet presAssocID="{936F5D6C-8600-4296-9873-94EFC74B39E3}" presName="parentText" presStyleLbl="node1" presStyleIdx="4" presStyleCnt="6" custScaleX="13945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34F00C-E198-4FD8-B588-04D836E607CF}" type="pres">
      <dgm:prSet presAssocID="{12FFC3D8-613B-444D-A43C-C568AD6D1793}" presName="sp" presStyleCnt="0"/>
      <dgm:spPr/>
    </dgm:pt>
    <dgm:pt modelId="{6B0C6C6B-79FA-4150-A6D4-0943D423EB47}" type="pres">
      <dgm:prSet presAssocID="{8DA523DE-AAD4-40E4-845B-EE086AF17E78}" presName="linNode" presStyleCnt="0"/>
      <dgm:spPr/>
    </dgm:pt>
    <dgm:pt modelId="{4DF2D9DB-F1C4-4BE2-91AF-CF9D7DDEBD32}" type="pres">
      <dgm:prSet presAssocID="{8DA523DE-AAD4-40E4-845B-EE086AF17E78}" presName="parentText" presStyleLbl="node1" presStyleIdx="5" presStyleCnt="6" custScaleX="13954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CCABCE2-535B-4953-98F2-13B674A478FC}" srcId="{DAF34D2D-2F53-4D89-8891-A0987152F49E}" destId="{8DA523DE-AAD4-40E4-845B-EE086AF17E78}" srcOrd="5" destOrd="0" parTransId="{1293A60B-DF3B-4D6F-B183-6CD59FBDFB42}" sibTransId="{A54C3610-BD9B-4C87-92E3-00FABF5C3F9E}"/>
    <dgm:cxn modelId="{0054026A-A73E-4FD6-9326-5F546BC23168}" srcId="{DAF34D2D-2F53-4D89-8891-A0987152F49E}" destId="{B571857D-9DAE-4871-B3D3-1533A3EF2B9D}" srcOrd="2" destOrd="0" parTransId="{E4CB8F60-88D4-4D9F-BDD5-DB1ACC34C333}" sibTransId="{A0811FD6-635F-45EE-B47F-20EFCBCFFEDF}"/>
    <dgm:cxn modelId="{EC1860BC-4E49-47D3-B55E-7C10C35699A8}" type="presOf" srcId="{69401DE5-E283-4BD2-8322-33A7AB0FDDB9}" destId="{E1D357A6-0B3B-444E-ACAF-5B81CF5782BF}" srcOrd="0" destOrd="0" presId="urn:microsoft.com/office/officeart/2005/8/layout/vList5"/>
    <dgm:cxn modelId="{B841701C-C3F9-4011-A7DE-6250BE885940}" srcId="{DAF34D2D-2F53-4D89-8891-A0987152F49E}" destId="{CAA4FC75-E840-43B7-ABE8-3FE9F451A16B}" srcOrd="3" destOrd="0" parTransId="{B0C62392-A8C5-4FE6-A1C4-06F24A4B7611}" sibTransId="{F7F7DB89-4D8F-4A46-8919-2A2E897D9892}"/>
    <dgm:cxn modelId="{01F088EB-7562-4040-BFAE-32155F05494F}" type="presOf" srcId="{B571857D-9DAE-4871-B3D3-1533A3EF2B9D}" destId="{2052FE7E-F056-47F3-9550-BBE5CFAB376F}" srcOrd="0" destOrd="0" presId="urn:microsoft.com/office/officeart/2005/8/layout/vList5"/>
    <dgm:cxn modelId="{413A718C-C918-4D2C-B47E-83764F10434C}" type="presOf" srcId="{DAF34D2D-2F53-4D89-8891-A0987152F49E}" destId="{3CC99A2B-EBF1-40D5-BC63-84AE93444EB9}" srcOrd="0" destOrd="0" presId="urn:microsoft.com/office/officeart/2005/8/layout/vList5"/>
    <dgm:cxn modelId="{DCD4FB37-B01B-41D8-99C7-5A0D25A96BA9}" type="presOf" srcId="{8DA523DE-AAD4-40E4-845B-EE086AF17E78}" destId="{4DF2D9DB-F1C4-4BE2-91AF-CF9D7DDEBD32}" srcOrd="0" destOrd="0" presId="urn:microsoft.com/office/officeart/2005/8/layout/vList5"/>
    <dgm:cxn modelId="{42F9DA9E-BACA-4523-AB95-4DE95B9B14ED}" type="presOf" srcId="{CAA4FC75-E840-43B7-ABE8-3FE9F451A16B}" destId="{019D3816-E835-4596-A8CE-C7523A846DEC}" srcOrd="0" destOrd="0" presId="urn:microsoft.com/office/officeart/2005/8/layout/vList5"/>
    <dgm:cxn modelId="{03DD905E-E49B-4017-8210-0D6F4B7E8C0E}" type="presOf" srcId="{84247BA8-7EC6-47FD-8732-30B50072683C}" destId="{EDA072DA-6CB5-49CC-A625-9E0794AFDCC2}" srcOrd="0" destOrd="0" presId="urn:microsoft.com/office/officeart/2005/8/layout/vList5"/>
    <dgm:cxn modelId="{8F6357D5-6771-4A43-9F69-DECBB44C8214}" srcId="{DAF34D2D-2F53-4D89-8891-A0987152F49E}" destId="{69401DE5-E283-4BD2-8322-33A7AB0FDDB9}" srcOrd="0" destOrd="0" parTransId="{B823D750-137A-44BB-B06A-8816A8CADE37}" sibTransId="{8108D343-43C6-4DCB-8A46-0EB84A825C5B}"/>
    <dgm:cxn modelId="{6E0C007E-BD9E-4F25-BA42-8CBA1F44E1C1}" srcId="{DAF34D2D-2F53-4D89-8891-A0987152F49E}" destId="{936F5D6C-8600-4296-9873-94EFC74B39E3}" srcOrd="4" destOrd="0" parTransId="{050E6265-90C2-486E-A5F1-175E7E10679A}" sibTransId="{12FFC3D8-613B-444D-A43C-C568AD6D1793}"/>
    <dgm:cxn modelId="{A2CD5E2C-8D40-4308-864C-73C2229F7BA8}" type="presOf" srcId="{936F5D6C-8600-4296-9873-94EFC74B39E3}" destId="{91D966CE-C4F4-4599-AACE-30344BD8742A}" srcOrd="0" destOrd="0" presId="urn:microsoft.com/office/officeart/2005/8/layout/vList5"/>
    <dgm:cxn modelId="{3E77A4A4-A761-4EE5-ABB8-C731B2223F6D}" srcId="{DAF34D2D-2F53-4D89-8891-A0987152F49E}" destId="{84247BA8-7EC6-47FD-8732-30B50072683C}" srcOrd="1" destOrd="0" parTransId="{E383E779-1F83-432D-B054-C73B0F7B06FF}" sibTransId="{D6ECFDFB-CD86-4A3A-8980-729D58AEB3A7}"/>
    <dgm:cxn modelId="{08A6DD30-C240-44CD-9FFC-AF8AA5EBA401}" type="presParOf" srcId="{3CC99A2B-EBF1-40D5-BC63-84AE93444EB9}" destId="{6F6BFA40-D36B-4FA6-86F7-62485103834C}" srcOrd="0" destOrd="0" presId="urn:microsoft.com/office/officeart/2005/8/layout/vList5"/>
    <dgm:cxn modelId="{B8C70A20-67D2-4C04-BC85-88594867233F}" type="presParOf" srcId="{6F6BFA40-D36B-4FA6-86F7-62485103834C}" destId="{E1D357A6-0B3B-444E-ACAF-5B81CF5782BF}" srcOrd="0" destOrd="0" presId="urn:microsoft.com/office/officeart/2005/8/layout/vList5"/>
    <dgm:cxn modelId="{96B9FB28-2D3D-4A71-A989-3DF789991469}" type="presParOf" srcId="{3CC99A2B-EBF1-40D5-BC63-84AE93444EB9}" destId="{4E7A5564-63BD-4F1B-B9BF-33FAC2EFD184}" srcOrd="1" destOrd="0" presId="urn:microsoft.com/office/officeart/2005/8/layout/vList5"/>
    <dgm:cxn modelId="{B5495F27-8DE6-4EB3-B9BB-3666B6A6B05D}" type="presParOf" srcId="{3CC99A2B-EBF1-40D5-BC63-84AE93444EB9}" destId="{7CC687D7-0A89-419D-A882-79490A5C71B5}" srcOrd="2" destOrd="0" presId="urn:microsoft.com/office/officeart/2005/8/layout/vList5"/>
    <dgm:cxn modelId="{AD4FEC6B-93A0-4671-BBD9-104AC132CFB9}" type="presParOf" srcId="{7CC687D7-0A89-419D-A882-79490A5C71B5}" destId="{EDA072DA-6CB5-49CC-A625-9E0794AFDCC2}" srcOrd="0" destOrd="0" presId="urn:microsoft.com/office/officeart/2005/8/layout/vList5"/>
    <dgm:cxn modelId="{746A4474-FD0F-462A-A4E5-E48F86317477}" type="presParOf" srcId="{3CC99A2B-EBF1-40D5-BC63-84AE93444EB9}" destId="{B2C9B633-E002-4A67-9E78-09E09F7EDB89}" srcOrd="3" destOrd="0" presId="urn:microsoft.com/office/officeart/2005/8/layout/vList5"/>
    <dgm:cxn modelId="{B0C95034-6E48-4CBD-9C2D-855B01A4F0F1}" type="presParOf" srcId="{3CC99A2B-EBF1-40D5-BC63-84AE93444EB9}" destId="{C70DD617-8845-4451-A620-8A097753049D}" srcOrd="4" destOrd="0" presId="urn:microsoft.com/office/officeart/2005/8/layout/vList5"/>
    <dgm:cxn modelId="{7A34CEDA-1D34-4C09-A8C3-12DF5AD642B3}" type="presParOf" srcId="{C70DD617-8845-4451-A620-8A097753049D}" destId="{2052FE7E-F056-47F3-9550-BBE5CFAB376F}" srcOrd="0" destOrd="0" presId="urn:microsoft.com/office/officeart/2005/8/layout/vList5"/>
    <dgm:cxn modelId="{AAA5156E-7C8C-43D3-B72C-1378D826CD56}" type="presParOf" srcId="{3CC99A2B-EBF1-40D5-BC63-84AE93444EB9}" destId="{9713FDFC-ED65-4147-AED7-5C8217D33929}" srcOrd="5" destOrd="0" presId="urn:microsoft.com/office/officeart/2005/8/layout/vList5"/>
    <dgm:cxn modelId="{39FA7892-C324-490E-9537-13BC62081401}" type="presParOf" srcId="{3CC99A2B-EBF1-40D5-BC63-84AE93444EB9}" destId="{8B28C752-3051-4927-AF97-73532E0BF5E5}" srcOrd="6" destOrd="0" presId="urn:microsoft.com/office/officeart/2005/8/layout/vList5"/>
    <dgm:cxn modelId="{B51056FD-A171-48EF-AFB9-D61667233A1E}" type="presParOf" srcId="{8B28C752-3051-4927-AF97-73532E0BF5E5}" destId="{019D3816-E835-4596-A8CE-C7523A846DEC}" srcOrd="0" destOrd="0" presId="urn:microsoft.com/office/officeart/2005/8/layout/vList5"/>
    <dgm:cxn modelId="{C07898CB-59A5-4214-A07D-0728153BDB2A}" type="presParOf" srcId="{3CC99A2B-EBF1-40D5-BC63-84AE93444EB9}" destId="{6944DD79-FF41-49D5-917F-1C7E46252F1F}" srcOrd="7" destOrd="0" presId="urn:microsoft.com/office/officeart/2005/8/layout/vList5"/>
    <dgm:cxn modelId="{3CAC0FA7-BAA7-4647-B7F9-95DE5C65E82F}" type="presParOf" srcId="{3CC99A2B-EBF1-40D5-BC63-84AE93444EB9}" destId="{F23C2C1A-BA55-42FC-BA3B-6BF353B5501D}" srcOrd="8" destOrd="0" presId="urn:microsoft.com/office/officeart/2005/8/layout/vList5"/>
    <dgm:cxn modelId="{9AB0B4C8-990E-4B3B-99FD-896F0184D619}" type="presParOf" srcId="{F23C2C1A-BA55-42FC-BA3B-6BF353B5501D}" destId="{91D966CE-C4F4-4599-AACE-30344BD8742A}" srcOrd="0" destOrd="0" presId="urn:microsoft.com/office/officeart/2005/8/layout/vList5"/>
    <dgm:cxn modelId="{7BC51E64-8FD6-4162-A54B-00D6E7DA9C9B}" type="presParOf" srcId="{3CC99A2B-EBF1-40D5-BC63-84AE93444EB9}" destId="{8634F00C-E198-4FD8-B588-04D836E607CF}" srcOrd="9" destOrd="0" presId="urn:microsoft.com/office/officeart/2005/8/layout/vList5"/>
    <dgm:cxn modelId="{FE0F280E-C30B-46A9-9568-B274078BFE42}" type="presParOf" srcId="{3CC99A2B-EBF1-40D5-BC63-84AE93444EB9}" destId="{6B0C6C6B-79FA-4150-A6D4-0943D423EB47}" srcOrd="10" destOrd="0" presId="urn:microsoft.com/office/officeart/2005/8/layout/vList5"/>
    <dgm:cxn modelId="{33950415-A170-43A7-97FB-0E3CDA679FB0}" type="presParOf" srcId="{6B0C6C6B-79FA-4150-A6D4-0943D423EB47}" destId="{4DF2D9DB-F1C4-4BE2-91AF-CF9D7DDEBD3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357A6-0B3B-444E-ACAF-5B81CF5782BF}">
      <dsp:nvSpPr>
        <dsp:cNvPr id="0" name=""/>
        <dsp:cNvSpPr/>
      </dsp:nvSpPr>
      <dsp:spPr>
        <a:xfrm>
          <a:off x="2022459" y="1405"/>
          <a:ext cx="4038224" cy="81856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Извлечение данных</a:t>
          </a:r>
          <a:endParaRPr lang="ru-RU" sz="2900" kern="1200" dirty="0"/>
        </a:p>
      </dsp:txBody>
      <dsp:txXfrm>
        <a:off x="2062418" y="41364"/>
        <a:ext cx="3958306" cy="738647"/>
      </dsp:txXfrm>
    </dsp:sp>
    <dsp:sp modelId="{EDA072DA-6CB5-49CC-A625-9E0794AFDCC2}">
      <dsp:nvSpPr>
        <dsp:cNvPr id="0" name=""/>
        <dsp:cNvSpPr/>
      </dsp:nvSpPr>
      <dsp:spPr>
        <a:xfrm>
          <a:off x="2022459" y="860899"/>
          <a:ext cx="4042525" cy="818565"/>
        </a:xfrm>
        <a:prstGeom prst="roundRect">
          <a:avLst/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079139"/>
                <a:satOff val="-9594"/>
                <a:lumOff val="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Предобработка данных</a:t>
          </a:r>
          <a:endParaRPr lang="ru-RU" sz="2800" kern="1200" dirty="0"/>
        </a:p>
      </dsp:txBody>
      <dsp:txXfrm>
        <a:off x="2062418" y="900858"/>
        <a:ext cx="3962607" cy="738647"/>
      </dsp:txXfrm>
    </dsp:sp>
    <dsp:sp modelId="{2052FE7E-F056-47F3-9550-BBE5CFAB376F}">
      <dsp:nvSpPr>
        <dsp:cNvPr id="0" name=""/>
        <dsp:cNvSpPr/>
      </dsp:nvSpPr>
      <dsp:spPr>
        <a:xfrm>
          <a:off x="2022459" y="1720393"/>
          <a:ext cx="4061925" cy="818565"/>
        </a:xfrm>
        <a:prstGeom prst="roundRect">
          <a:avLst/>
        </a:prstGeom>
        <a:gradFill rotWithShape="0">
          <a:gsLst>
            <a:gs pos="0">
              <a:schemeClr val="accent4">
                <a:hueOff val="4158277"/>
                <a:satOff val="-19187"/>
                <a:lumOff val="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158277"/>
                <a:satOff val="-19187"/>
                <a:lumOff val="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158277"/>
                <a:satOff val="-19187"/>
                <a:lumOff val="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Анализ данных</a:t>
          </a:r>
          <a:endParaRPr lang="ru-RU" sz="2800" kern="1200" dirty="0"/>
        </a:p>
      </dsp:txBody>
      <dsp:txXfrm>
        <a:off x="2062418" y="1760352"/>
        <a:ext cx="3982007" cy="738647"/>
      </dsp:txXfrm>
    </dsp:sp>
    <dsp:sp modelId="{019D3816-E835-4596-A8CE-C7523A846DEC}">
      <dsp:nvSpPr>
        <dsp:cNvPr id="0" name=""/>
        <dsp:cNvSpPr/>
      </dsp:nvSpPr>
      <dsp:spPr>
        <a:xfrm>
          <a:off x="2022459" y="2579887"/>
          <a:ext cx="4080594" cy="818565"/>
        </a:xfrm>
        <a:prstGeom prst="roundRect">
          <a:avLst/>
        </a:prstGeom>
        <a:gradFill rotWithShape="0">
          <a:gsLst>
            <a:gs pos="0">
              <a:schemeClr val="accent4">
                <a:hueOff val="6237415"/>
                <a:satOff val="-28781"/>
                <a:lumOff val="1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237415"/>
                <a:satOff val="-28781"/>
                <a:lumOff val="1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237415"/>
                <a:satOff val="-28781"/>
                <a:lumOff val="1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Кластеризация</a:t>
          </a:r>
          <a:endParaRPr lang="ru-RU" sz="2800" kern="1200" dirty="0"/>
        </a:p>
      </dsp:txBody>
      <dsp:txXfrm>
        <a:off x="2062418" y="2619846"/>
        <a:ext cx="4000676" cy="738647"/>
      </dsp:txXfrm>
    </dsp:sp>
    <dsp:sp modelId="{91D966CE-C4F4-4599-AACE-30344BD8742A}">
      <dsp:nvSpPr>
        <dsp:cNvPr id="0" name=""/>
        <dsp:cNvSpPr/>
      </dsp:nvSpPr>
      <dsp:spPr>
        <a:xfrm>
          <a:off x="2022459" y="3439381"/>
          <a:ext cx="4080594" cy="818565"/>
        </a:xfrm>
        <a:prstGeom prst="roundRect">
          <a:avLst/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316554"/>
                <a:satOff val="-38374"/>
                <a:lumOff val="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Анализ данных</a:t>
          </a:r>
          <a:endParaRPr lang="ru-RU" sz="2800" kern="1200" dirty="0"/>
        </a:p>
      </dsp:txBody>
      <dsp:txXfrm>
        <a:off x="2062418" y="3479340"/>
        <a:ext cx="4000676" cy="738647"/>
      </dsp:txXfrm>
    </dsp:sp>
    <dsp:sp modelId="{4DF2D9DB-F1C4-4BE2-91AF-CF9D7DDEBD32}">
      <dsp:nvSpPr>
        <dsp:cNvPr id="0" name=""/>
        <dsp:cNvSpPr/>
      </dsp:nvSpPr>
      <dsp:spPr>
        <a:xfrm>
          <a:off x="2022459" y="4298875"/>
          <a:ext cx="4083081" cy="818565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Оптимизация</a:t>
          </a:r>
          <a:endParaRPr lang="ru-RU" sz="2800" kern="1200" dirty="0"/>
        </a:p>
      </dsp:txBody>
      <dsp:txXfrm>
        <a:off x="2062418" y="4338834"/>
        <a:ext cx="4003163" cy="738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20.07.2022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rakhanova.an.vi@sberbank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rakhanova/final_task_da/blob/main/Final%20project_MOEX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209364"/>
            <a:ext cx="5137197" cy="1418053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Траханова Анна Витальевна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102659"/>
            <a:ext cx="5072542" cy="1613647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effectLst/>
              </a:rPr>
              <a:t>Определение доходности облигаций по данным ММВБ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Июнь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данных. Кластеризация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51078" y="1343608"/>
            <a:ext cx="4302721" cy="5355772"/>
          </a:xfrm>
        </p:spPr>
        <p:txBody>
          <a:bodyPr>
            <a:normAutofit fontScale="925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определения оптимального кол-ва кластеров повторяем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алгоритм k-средних со значениями от k=2 до k=10 и вычисляем инерцию для каждого значения k в заданном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диапазоне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Выбираем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значение k в «изгибе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», оптимальным количеством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кластеров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является 3-4.</a:t>
            </a: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Silhouette Score(k=3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0.8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Silhouette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Score(k=4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0.8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" y="2425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9" y="1963140"/>
            <a:ext cx="6487319" cy="41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данных. Кластеризация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42972" y="1372336"/>
            <a:ext cx="3910827" cy="5288440"/>
          </a:xfrm>
        </p:spPr>
        <p:txBody>
          <a:bodyPr numCol="1">
            <a:noAutofit/>
          </a:bodyPr>
          <a:lstStyle/>
          <a:p>
            <a:r>
              <a:rPr lang="ru-RU" sz="16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 </a:t>
            </a:r>
            <a:r>
              <a:rPr lang="ru-RU" sz="16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оси Y отражается объем выпуска ценных бумаг, а по оси Х - доходность, однако стоит учитывать, что данные из 17 </a:t>
            </a:r>
            <a:r>
              <a:rPr lang="ru-RU" sz="16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столбцов упрощенного </a:t>
            </a:r>
            <a:r>
              <a:rPr lang="ru-RU" sz="165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датафрейма</a:t>
            </a:r>
            <a:r>
              <a:rPr lang="ru-RU" sz="16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были сжаты до двухмерного пространства.</a:t>
            </a:r>
          </a:p>
          <a:p>
            <a:r>
              <a:rPr lang="ru-RU" sz="16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Интерпретируя </a:t>
            </a:r>
            <a:r>
              <a:rPr lang="ru-RU" sz="16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группы кластеров, можно предположить, что кластер 3 (фиолетовый) - это облигации с отрицательной </a:t>
            </a:r>
            <a:r>
              <a:rPr lang="ru-RU" sz="16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доходностью.</a:t>
            </a:r>
          </a:p>
          <a:p>
            <a:pPr algn="just"/>
            <a:r>
              <a:rPr lang="ru-RU" sz="16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Кластер </a:t>
            </a:r>
            <a:r>
              <a:rPr lang="ru-RU" sz="16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 (</a:t>
            </a:r>
            <a:r>
              <a:rPr lang="ru-RU" sz="16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красны</a:t>
            </a:r>
            <a:r>
              <a:rPr lang="ru-RU" sz="16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й</a:t>
            </a:r>
            <a:r>
              <a:rPr lang="ru-RU" sz="16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ru-RU" sz="16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это краткосрочные облигации с невысоким уровнем доходности.</a:t>
            </a:r>
            <a:endParaRPr lang="ru-RU" sz="165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16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Кластер </a:t>
            </a:r>
            <a:r>
              <a:rPr lang="ru-RU" sz="16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ru-RU" sz="16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ru-RU" sz="16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зеленый</a:t>
            </a:r>
            <a:r>
              <a:rPr lang="ru-RU" sz="16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ru-RU" sz="16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среднесрочные облигации с умеренной доходностью.</a:t>
            </a:r>
          </a:p>
          <a:p>
            <a:r>
              <a:rPr lang="ru-RU" sz="16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Кластер </a:t>
            </a:r>
            <a:r>
              <a:rPr lang="ru-RU" sz="16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sz="16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ru-RU" sz="16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синий</a:t>
            </a:r>
            <a:r>
              <a:rPr lang="ru-RU" sz="16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ru-RU" sz="16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является долгосрочными высокодоходными бумагами, но, скорее всего, и самыми рискованными.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8" y="1900537"/>
            <a:ext cx="7301804" cy="423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1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данных. Анализ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4870" y="1524001"/>
            <a:ext cx="4208929" cy="5127812"/>
          </a:xfrm>
        </p:spPr>
        <p:txBody>
          <a:bodyPr>
            <a:normAutofit lnSpcReduction="100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Отбор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низкорисковых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рублевых облигаций с купонным периодом не более 20%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Расчет НКД и купонной доходности 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Удаление бессрочных облигаций и облигаций без промежуточных выплат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купона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Стало: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содержащий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24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строк и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31 столбец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7" y="2040135"/>
            <a:ext cx="6666343" cy="36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ru-RU" dirty="0" smtClean="0"/>
              <a:t>данных. Оптимизация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5552" y="1416424"/>
            <a:ext cx="4128247" cy="5190564"/>
          </a:xfrm>
        </p:spPr>
        <p:txBody>
          <a:bodyPr>
            <a:normAutofit fontScale="85000" lnSpcReduction="100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Ограничение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купонной доходности с целью исключения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высокорисковых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облигаций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текущую дату ключевая ставка ЦБ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9,5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%, ставка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процентов по вкладам сроком на 1 год составляет примерно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%,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инфляция -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%.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Поэтому предлагается ограничить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доходность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интервале от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12%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Стало: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содержащий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строк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31 столбец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98" y="2064661"/>
            <a:ext cx="6709154" cy="38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 –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обработка и анализ данных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umpy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численные расчеты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 –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отправка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HTTP-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запросов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операции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ввода-вывода, связанные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 чтением и записью файлов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Datetime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с датой и временем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Seaborn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график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графика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sklearn.cluster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import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Kmeans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кластеризация данных методом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k-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средних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sklearn.metrics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metrics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расчет метрик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sklearn.metrics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import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silhouette_score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оценка качества кластеров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sklearn.decomposition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import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PCA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анализ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главных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компонентов, метод преобразования данных высокой размерности в данные низкой размерности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0996"/>
            <a:ext cx="10515600" cy="4787838"/>
          </a:xfrm>
        </p:spPr>
        <p:txBody>
          <a:bodyPr>
            <a:normAutofit fontScale="92500" lnSpcReduction="100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Траханова Анна Витальевна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Образование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Хабаровская государственная академия экономики и права, специальность Мировая экономика, экономист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Опыт в </a:t>
            </a:r>
            <a:r>
              <a:rPr lang="ru-RU" i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Сбере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ВИП-ВСП 8635/0298, операционный менеджер,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основной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функционал − операционно-кассовое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обслуживание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состоятельных клиентов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системы (АС «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CRM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Розничный»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АС «ЕКП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»,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АС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«Банковское страхование», АС «ПИФИЯ», АС «ЦБДБО», АС «Филиал Сбербанк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»,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СБОЛ.про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г. Владивосток, готова к переезду</a:t>
            </a:r>
          </a:p>
          <a:p>
            <a:r>
              <a:rPr lang="ru-RU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тел. +7-914-692-00-89,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e-mail: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trakhanova.an.vi@sberbank.ru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Telegram: @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a_trakhanova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70181"/>
            <a:ext cx="10515600" cy="4609322"/>
          </a:xfrm>
        </p:spPr>
        <p:txBody>
          <a:bodyPr>
            <a:normAutofit fontScale="92500" lnSpcReduction="100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Оценить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рынок рублевых облигаций по распределению купонной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доходности и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предложить разделение на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кластеры, а также представить полученный результат на графике.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Рассчитать доходность на год по низкорисковым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рублевым облигациям с датой промежуточной выплаты по купонам не более 20% купонного периода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облигациям,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выпущенным в аналогичный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период. Представить результат на графике и/или в таблице.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позволяет определять доходность низкорисковых облигаций.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сылка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github.com/aTrakhanova/final_task_da/blob/main/Final%20project_MOEX.ipynb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686495254"/>
              </p:ext>
            </p:extLst>
          </p:nvPr>
        </p:nvGraphicFramePr>
        <p:xfrm>
          <a:off x="1752082" y="1346168"/>
          <a:ext cx="8128000" cy="5118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5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ru-RU" dirty="0" smtClean="0"/>
              <a:t>данных. Извлечение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5269" y="1595718"/>
            <a:ext cx="5038531" cy="4767759"/>
          </a:xfrm>
        </p:spPr>
        <p:txBody>
          <a:bodyPr>
            <a:normAutofit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Было: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содержащий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2649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строк и 54 столбца 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Отобраны рублевые облигации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Стало: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содержащий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строк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54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столбца, дубликаты отсутствуют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25230"/>
          <a:stretch/>
        </p:blipFill>
        <p:spPr>
          <a:xfrm>
            <a:off x="1216678" y="1281220"/>
            <a:ext cx="4505325" cy="53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Модель данных. Предобработка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63273" y="1399592"/>
            <a:ext cx="4290527" cy="4413379"/>
          </a:xfrm>
        </p:spPr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Удаление столбцов, не участвующих в анализе, строк с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NaN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-значениями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Преобразование типов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данных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Стало: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содержащий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1972 строки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22 столбца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592"/>
            <a:ext cx="5977575" cy="52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/>
              <a:t>Модель данных. </a:t>
            </a:r>
            <a:r>
              <a:rPr lang="ru-RU" dirty="0" smtClean="0"/>
              <a:t>Анализ </a:t>
            </a:r>
            <a:r>
              <a:rPr lang="ru-RU" dirty="0"/>
              <a:t>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133461"/>
            <a:ext cx="10515600" cy="2062066"/>
          </a:xfrm>
        </p:spPr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Подготовка данных для расчетов,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объявление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переменных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Расчет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накопленного купонного дохода (НКД)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купонной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доходности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Стало: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содержащий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72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строк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27 столбцов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83055"/>
            <a:ext cx="10515601" cy="9300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20890"/>
            <a:ext cx="10515601" cy="9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данных. </a:t>
            </a:r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21753" y="1418253"/>
            <a:ext cx="4032047" cy="4898571"/>
          </a:xfrm>
        </p:spPr>
        <p:txBody>
          <a:bodyPr>
            <a:normAutofit fontScale="92500" lnSpcReduction="200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Было: распределение купонной доходности рублевых облигаций в зависимости от даты гашения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 визуализации можно предположить, что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оптимальным количеством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кластеров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будет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3-4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Стало: создан упрощенный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расчета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кластеров,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состоящий из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1943 строки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17 столбцов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1" y="1963272"/>
            <a:ext cx="6747802" cy="38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данных. Кластеризация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07987" y="1371600"/>
            <a:ext cx="4045812" cy="5154705"/>
          </a:xfrm>
        </p:spPr>
        <p:txBody>
          <a:bodyPr>
            <a:normAutofit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Использование анализа главных компонентов (PCA)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проецирования и отображения данных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двухмерном пространстве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Стало: упрощенный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с рублевыми облигациями сжат в двухмерное пространство 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39" y="1972235"/>
            <a:ext cx="6791848" cy="38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14007</TotalTime>
  <Words>700</Words>
  <Application>Microsoft Office PowerPoint</Application>
  <PresentationFormat>Широкоэкранный</PresentationFormat>
  <Paragraphs>74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Определение доходности облигаций по данным ММВБ</vt:lpstr>
      <vt:lpstr>О себе</vt:lpstr>
      <vt:lpstr>Описание проекта</vt:lpstr>
      <vt:lpstr>Бизнес-логика</vt:lpstr>
      <vt:lpstr>Модель данных. Извлечение данных</vt:lpstr>
      <vt:lpstr>Модель данных. Предобработка данных</vt:lpstr>
      <vt:lpstr>Модель данных. Анализ данных</vt:lpstr>
      <vt:lpstr>Модель данных. Кластеризация</vt:lpstr>
      <vt:lpstr>Модель данных. Кластеризация</vt:lpstr>
      <vt:lpstr>Модель данных. Кластеризация</vt:lpstr>
      <vt:lpstr>Модель данных. Кластеризация</vt:lpstr>
      <vt:lpstr>Модель данных. Анализ данных</vt:lpstr>
      <vt:lpstr>Модель данных. Оптимизация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Учетная запись Майкрософт</cp:lastModifiedBy>
  <cp:revision>104</cp:revision>
  <dcterms:created xsi:type="dcterms:W3CDTF">2021-02-19T10:44:02Z</dcterms:created>
  <dcterms:modified xsi:type="dcterms:W3CDTF">2022-07-19T16:06:32Z</dcterms:modified>
</cp:coreProperties>
</file>