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24"/>
  </p:notesMasterIdLst>
  <p:sldIdLst>
    <p:sldId id="256" r:id="rId2"/>
    <p:sldId id="257" r:id="rId3"/>
    <p:sldId id="265" r:id="rId4"/>
    <p:sldId id="261" r:id="rId5"/>
    <p:sldId id="270" r:id="rId6"/>
    <p:sldId id="284" r:id="rId7"/>
    <p:sldId id="259" r:id="rId8"/>
    <p:sldId id="269" r:id="rId9"/>
    <p:sldId id="264" r:id="rId10"/>
    <p:sldId id="272" r:id="rId11"/>
    <p:sldId id="273" r:id="rId12"/>
    <p:sldId id="274" r:id="rId13"/>
    <p:sldId id="288" r:id="rId14"/>
    <p:sldId id="276" r:id="rId15"/>
    <p:sldId id="277" r:id="rId16"/>
    <p:sldId id="278" r:id="rId17"/>
    <p:sldId id="267" r:id="rId18"/>
    <p:sldId id="285" r:id="rId19"/>
    <p:sldId id="281" r:id="rId20"/>
    <p:sldId id="282" r:id="rId21"/>
    <p:sldId id="286" r:id="rId22"/>
    <p:sldId id="28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5"/>
    <p:restoredTop sz="94640"/>
  </p:normalViewPr>
  <p:slideViewPr>
    <p:cSldViewPr snapToGrid="0">
      <p:cViewPr>
        <p:scale>
          <a:sx n="131" d="100"/>
          <a:sy n="131" d="100"/>
        </p:scale>
        <p:origin x="1216" y="1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4.xml.rels><?xml version="1.0" encoding="UTF-8" standalone="yes"?>
<Relationships xmlns="http://schemas.openxmlformats.org/package/2006/relationships"><Relationship Id="rId1" Type="http://schemas.openxmlformats.org/officeDocument/2006/relationships/hyperlink" Target="https://doi.org/10.21949/1520564"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4.xml.rels><?xml version="1.0" encoding="UTF-8" standalone="yes"?>
<Relationships xmlns="http://schemas.openxmlformats.org/package/2006/relationships"><Relationship Id="rId1" Type="http://schemas.openxmlformats.org/officeDocument/2006/relationships/hyperlink" Target="https://doi.org/10.21949/1520564"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F1B1CB-D091-4A2F-B085-AD0E58554D54}"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2DBD403-3259-4FF1-8DC9-0137989B36C8}">
      <dgm:prSet custT="1"/>
      <dgm:spPr/>
      <dgm:t>
        <a:bodyPr/>
        <a:lstStyle/>
        <a:p>
          <a:pPr>
            <a:lnSpc>
              <a:spcPct val="100000"/>
            </a:lnSpc>
            <a:defRPr cap="all"/>
          </a:pPr>
          <a:r>
            <a:rPr lang="en-US" sz="1800" b="0" i="0" baseline="0" dirty="0"/>
            <a:t>Storage issues with GitHub </a:t>
          </a:r>
          <a:endParaRPr lang="en-US" sz="1800" dirty="0"/>
        </a:p>
      </dgm:t>
    </dgm:pt>
    <dgm:pt modelId="{7C3DDAE6-5277-4089-98F2-F73BA8043602}" type="parTrans" cxnId="{30C2BA72-6C34-4E88-B500-F344806D2D48}">
      <dgm:prSet/>
      <dgm:spPr/>
      <dgm:t>
        <a:bodyPr/>
        <a:lstStyle/>
        <a:p>
          <a:endParaRPr lang="en-US"/>
        </a:p>
      </dgm:t>
    </dgm:pt>
    <dgm:pt modelId="{921889BE-2D24-44F6-9822-B06320E0ACE8}" type="sibTrans" cxnId="{30C2BA72-6C34-4E88-B500-F344806D2D48}">
      <dgm:prSet/>
      <dgm:spPr/>
      <dgm:t>
        <a:bodyPr/>
        <a:lstStyle/>
        <a:p>
          <a:endParaRPr lang="en-US"/>
        </a:p>
      </dgm:t>
    </dgm:pt>
    <dgm:pt modelId="{05A5E9B6-E8C4-4870-B5AF-DAC5F3B67C0A}">
      <dgm:prSet custT="1"/>
      <dgm:spPr/>
      <dgm:t>
        <a:bodyPr/>
        <a:lstStyle/>
        <a:p>
          <a:pPr>
            <a:lnSpc>
              <a:spcPct val="100000"/>
            </a:lnSpc>
            <a:defRPr cap="all"/>
          </a:pPr>
          <a:r>
            <a:rPr lang="en-US" sz="1800" dirty="0"/>
            <a:t>Large datasets created storage issues both locally</a:t>
          </a:r>
        </a:p>
      </dgm:t>
    </dgm:pt>
    <dgm:pt modelId="{B8DE9759-6436-4E25-8572-4F6A51A64990}" type="parTrans" cxnId="{5AC01529-98FB-4226-ADD7-AFBD88E04400}">
      <dgm:prSet/>
      <dgm:spPr/>
      <dgm:t>
        <a:bodyPr/>
        <a:lstStyle/>
        <a:p>
          <a:endParaRPr lang="en-US"/>
        </a:p>
      </dgm:t>
    </dgm:pt>
    <dgm:pt modelId="{355658F1-4266-4AF7-9CAA-9BAC35DB71B0}" type="sibTrans" cxnId="{5AC01529-98FB-4226-ADD7-AFBD88E04400}">
      <dgm:prSet/>
      <dgm:spPr/>
      <dgm:t>
        <a:bodyPr/>
        <a:lstStyle/>
        <a:p>
          <a:endParaRPr lang="en-US"/>
        </a:p>
      </dgm:t>
    </dgm:pt>
    <dgm:pt modelId="{7512FD85-74C3-4CB1-9F15-B3FC4AF78458}">
      <dgm:prSet custT="1"/>
      <dgm:spPr/>
      <dgm:t>
        <a:bodyPr/>
        <a:lstStyle/>
        <a:p>
          <a:pPr>
            <a:lnSpc>
              <a:spcPct val="100000"/>
            </a:lnSpc>
            <a:defRPr cap="all"/>
          </a:pPr>
          <a:r>
            <a:rPr lang="en-US" sz="1800" b="0" i="0" baseline="0" dirty="0"/>
            <a:t>Airfare data was only available by quarter not by month</a:t>
          </a:r>
          <a:endParaRPr lang="en-US" sz="1800" dirty="0"/>
        </a:p>
      </dgm:t>
    </dgm:pt>
    <dgm:pt modelId="{63E50043-6F62-45CD-B846-6DAA22A37F8D}" type="parTrans" cxnId="{CD5E3E8F-26F0-4812-907D-6088735492A4}">
      <dgm:prSet/>
      <dgm:spPr/>
      <dgm:t>
        <a:bodyPr/>
        <a:lstStyle/>
        <a:p>
          <a:endParaRPr lang="en-US"/>
        </a:p>
      </dgm:t>
    </dgm:pt>
    <dgm:pt modelId="{927E66FF-59DE-4429-94D2-56737D4F3A2A}" type="sibTrans" cxnId="{CD5E3E8F-26F0-4812-907D-6088735492A4}">
      <dgm:prSet/>
      <dgm:spPr/>
      <dgm:t>
        <a:bodyPr/>
        <a:lstStyle/>
        <a:p>
          <a:endParaRPr lang="en-US"/>
        </a:p>
      </dgm:t>
    </dgm:pt>
    <dgm:pt modelId="{02D7FC5C-D121-458A-A109-BA8E2C7E3B22}" type="pres">
      <dgm:prSet presAssocID="{D6F1B1CB-D091-4A2F-B085-AD0E58554D54}" presName="root" presStyleCnt="0">
        <dgm:presLayoutVars>
          <dgm:dir/>
          <dgm:resizeHandles val="exact"/>
        </dgm:presLayoutVars>
      </dgm:prSet>
      <dgm:spPr/>
    </dgm:pt>
    <dgm:pt modelId="{FA588049-F7CA-423D-A2CC-CBF66DADE909}" type="pres">
      <dgm:prSet presAssocID="{82DBD403-3259-4FF1-8DC9-0137989B36C8}" presName="compNode" presStyleCnt="0"/>
      <dgm:spPr/>
    </dgm:pt>
    <dgm:pt modelId="{FE0331E6-7BEB-4D85-9C8B-40C8E6D5E905}" type="pres">
      <dgm:prSet presAssocID="{82DBD403-3259-4FF1-8DC9-0137989B36C8}" presName="iconBgRect" presStyleLbl="bgShp" presStyleIdx="0" presStyleCnt="3"/>
      <dgm:spPr/>
    </dgm:pt>
    <dgm:pt modelId="{48A8C418-3F35-4C15-898C-DC025A6AB221}" type="pres">
      <dgm:prSet presAssocID="{82DBD403-3259-4FF1-8DC9-0137989B36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5821F40B-E981-4527-A800-A0F475FBFC15}" type="pres">
      <dgm:prSet presAssocID="{82DBD403-3259-4FF1-8DC9-0137989B36C8}" presName="spaceRect" presStyleCnt="0"/>
      <dgm:spPr/>
    </dgm:pt>
    <dgm:pt modelId="{678A3269-D3E6-4CD9-873E-196C7C7DECC6}" type="pres">
      <dgm:prSet presAssocID="{82DBD403-3259-4FF1-8DC9-0137989B36C8}" presName="textRect" presStyleLbl="revTx" presStyleIdx="0" presStyleCnt="3">
        <dgm:presLayoutVars>
          <dgm:chMax val="1"/>
          <dgm:chPref val="1"/>
        </dgm:presLayoutVars>
      </dgm:prSet>
      <dgm:spPr/>
    </dgm:pt>
    <dgm:pt modelId="{BA05AE9B-F973-4670-9CF0-241C3CA2D2C6}" type="pres">
      <dgm:prSet presAssocID="{921889BE-2D24-44F6-9822-B06320E0ACE8}" presName="sibTrans" presStyleCnt="0"/>
      <dgm:spPr/>
    </dgm:pt>
    <dgm:pt modelId="{7A296C6F-2ADA-4639-9CF9-A3E8AA1F9ECE}" type="pres">
      <dgm:prSet presAssocID="{05A5E9B6-E8C4-4870-B5AF-DAC5F3B67C0A}" presName="compNode" presStyleCnt="0"/>
      <dgm:spPr/>
    </dgm:pt>
    <dgm:pt modelId="{6B7BAFAC-22C4-47BA-8430-E13EC6BE1A44}" type="pres">
      <dgm:prSet presAssocID="{05A5E9B6-E8C4-4870-B5AF-DAC5F3B67C0A}" presName="iconBgRect" presStyleLbl="bgShp" presStyleIdx="1" presStyleCnt="3"/>
      <dgm:spPr/>
    </dgm:pt>
    <dgm:pt modelId="{732748A1-34DE-47A8-9C6A-B86E29AA3ADB}" type="pres">
      <dgm:prSet presAssocID="{05A5E9B6-E8C4-4870-B5AF-DAC5F3B67C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6AC36069-BDE8-4F00-B369-6A199D6093C5}" type="pres">
      <dgm:prSet presAssocID="{05A5E9B6-E8C4-4870-B5AF-DAC5F3B67C0A}" presName="spaceRect" presStyleCnt="0"/>
      <dgm:spPr/>
    </dgm:pt>
    <dgm:pt modelId="{DE39BFBA-E983-44E8-92DA-4531D3C98204}" type="pres">
      <dgm:prSet presAssocID="{05A5E9B6-E8C4-4870-B5AF-DAC5F3B67C0A}" presName="textRect" presStyleLbl="revTx" presStyleIdx="1" presStyleCnt="3">
        <dgm:presLayoutVars>
          <dgm:chMax val="1"/>
          <dgm:chPref val="1"/>
        </dgm:presLayoutVars>
      </dgm:prSet>
      <dgm:spPr/>
    </dgm:pt>
    <dgm:pt modelId="{1A307CE8-B925-402B-A2B2-752E0FC2669B}" type="pres">
      <dgm:prSet presAssocID="{355658F1-4266-4AF7-9CAA-9BAC35DB71B0}" presName="sibTrans" presStyleCnt="0"/>
      <dgm:spPr/>
    </dgm:pt>
    <dgm:pt modelId="{E19DE936-6FF3-4C60-BD32-6B77F609182E}" type="pres">
      <dgm:prSet presAssocID="{7512FD85-74C3-4CB1-9F15-B3FC4AF78458}" presName="compNode" presStyleCnt="0"/>
      <dgm:spPr/>
    </dgm:pt>
    <dgm:pt modelId="{88FE135B-79CE-4DA2-A3D3-C42A4AD130AB}" type="pres">
      <dgm:prSet presAssocID="{7512FD85-74C3-4CB1-9F15-B3FC4AF78458}" presName="iconBgRect" presStyleLbl="bgShp" presStyleIdx="2" presStyleCnt="3"/>
      <dgm:spPr/>
    </dgm:pt>
    <dgm:pt modelId="{90042ED4-E760-4636-98C3-1F912FA67ECE}" type="pres">
      <dgm:prSet presAssocID="{7512FD85-74C3-4CB1-9F15-B3FC4AF784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lot"/>
        </a:ext>
      </dgm:extLst>
    </dgm:pt>
    <dgm:pt modelId="{4C9E796D-E7F3-4667-B75A-610C47F07340}" type="pres">
      <dgm:prSet presAssocID="{7512FD85-74C3-4CB1-9F15-B3FC4AF78458}" presName="spaceRect" presStyleCnt="0"/>
      <dgm:spPr/>
    </dgm:pt>
    <dgm:pt modelId="{8E5512F3-DE54-4E18-A8C9-78E1D31FF97D}" type="pres">
      <dgm:prSet presAssocID="{7512FD85-74C3-4CB1-9F15-B3FC4AF78458}" presName="textRect" presStyleLbl="revTx" presStyleIdx="2" presStyleCnt="3">
        <dgm:presLayoutVars>
          <dgm:chMax val="1"/>
          <dgm:chPref val="1"/>
        </dgm:presLayoutVars>
      </dgm:prSet>
      <dgm:spPr/>
    </dgm:pt>
  </dgm:ptLst>
  <dgm:cxnLst>
    <dgm:cxn modelId="{22E0FB1E-56A9-4544-99AB-65EB0C0AE39B}" type="presOf" srcId="{82DBD403-3259-4FF1-8DC9-0137989B36C8}" destId="{678A3269-D3E6-4CD9-873E-196C7C7DECC6}" srcOrd="0" destOrd="0" presId="urn:microsoft.com/office/officeart/2018/5/layout/IconCircleLabelList"/>
    <dgm:cxn modelId="{5AC01529-98FB-4226-ADD7-AFBD88E04400}" srcId="{D6F1B1CB-D091-4A2F-B085-AD0E58554D54}" destId="{05A5E9B6-E8C4-4870-B5AF-DAC5F3B67C0A}" srcOrd="1" destOrd="0" parTransId="{B8DE9759-6436-4E25-8572-4F6A51A64990}" sibTransId="{355658F1-4266-4AF7-9CAA-9BAC35DB71B0}"/>
    <dgm:cxn modelId="{6FF32C67-9BC3-B541-88B8-D8B43927C790}" type="presOf" srcId="{7512FD85-74C3-4CB1-9F15-B3FC4AF78458}" destId="{8E5512F3-DE54-4E18-A8C9-78E1D31FF97D}" srcOrd="0" destOrd="0" presId="urn:microsoft.com/office/officeart/2018/5/layout/IconCircleLabelList"/>
    <dgm:cxn modelId="{30C2BA72-6C34-4E88-B500-F344806D2D48}" srcId="{D6F1B1CB-D091-4A2F-B085-AD0E58554D54}" destId="{82DBD403-3259-4FF1-8DC9-0137989B36C8}" srcOrd="0" destOrd="0" parTransId="{7C3DDAE6-5277-4089-98F2-F73BA8043602}" sibTransId="{921889BE-2D24-44F6-9822-B06320E0ACE8}"/>
    <dgm:cxn modelId="{EC9F3686-06EB-C345-856A-032EF3C2E162}" type="presOf" srcId="{05A5E9B6-E8C4-4870-B5AF-DAC5F3B67C0A}" destId="{DE39BFBA-E983-44E8-92DA-4531D3C98204}" srcOrd="0" destOrd="0" presId="urn:microsoft.com/office/officeart/2018/5/layout/IconCircleLabelList"/>
    <dgm:cxn modelId="{CD5E3E8F-26F0-4812-907D-6088735492A4}" srcId="{D6F1B1CB-D091-4A2F-B085-AD0E58554D54}" destId="{7512FD85-74C3-4CB1-9F15-B3FC4AF78458}" srcOrd="2" destOrd="0" parTransId="{63E50043-6F62-45CD-B846-6DAA22A37F8D}" sibTransId="{927E66FF-59DE-4429-94D2-56737D4F3A2A}"/>
    <dgm:cxn modelId="{31D6A4E9-0B4F-EC49-8E37-2C08F5E81ECB}" type="presOf" srcId="{D6F1B1CB-D091-4A2F-B085-AD0E58554D54}" destId="{02D7FC5C-D121-458A-A109-BA8E2C7E3B22}" srcOrd="0" destOrd="0" presId="urn:microsoft.com/office/officeart/2018/5/layout/IconCircleLabelList"/>
    <dgm:cxn modelId="{AE5EFB8E-9C39-3642-87F9-542D5522CDD2}" type="presParOf" srcId="{02D7FC5C-D121-458A-A109-BA8E2C7E3B22}" destId="{FA588049-F7CA-423D-A2CC-CBF66DADE909}" srcOrd="0" destOrd="0" presId="urn:microsoft.com/office/officeart/2018/5/layout/IconCircleLabelList"/>
    <dgm:cxn modelId="{7670CFEA-3DFC-2542-A0C1-EBAFE57C99F9}" type="presParOf" srcId="{FA588049-F7CA-423D-A2CC-CBF66DADE909}" destId="{FE0331E6-7BEB-4D85-9C8B-40C8E6D5E905}" srcOrd="0" destOrd="0" presId="urn:microsoft.com/office/officeart/2018/5/layout/IconCircleLabelList"/>
    <dgm:cxn modelId="{66356141-C848-6141-AB83-1BAB9745A4A4}" type="presParOf" srcId="{FA588049-F7CA-423D-A2CC-CBF66DADE909}" destId="{48A8C418-3F35-4C15-898C-DC025A6AB221}" srcOrd="1" destOrd="0" presId="urn:microsoft.com/office/officeart/2018/5/layout/IconCircleLabelList"/>
    <dgm:cxn modelId="{9C7533C0-6D81-E140-84CC-90F822F943AF}" type="presParOf" srcId="{FA588049-F7CA-423D-A2CC-CBF66DADE909}" destId="{5821F40B-E981-4527-A800-A0F475FBFC15}" srcOrd="2" destOrd="0" presId="urn:microsoft.com/office/officeart/2018/5/layout/IconCircleLabelList"/>
    <dgm:cxn modelId="{494339AF-82AE-A545-88DB-2A206D60F91C}" type="presParOf" srcId="{FA588049-F7CA-423D-A2CC-CBF66DADE909}" destId="{678A3269-D3E6-4CD9-873E-196C7C7DECC6}" srcOrd="3" destOrd="0" presId="urn:microsoft.com/office/officeart/2018/5/layout/IconCircleLabelList"/>
    <dgm:cxn modelId="{DC6AE087-07DD-2D4F-971E-8D36374CC03A}" type="presParOf" srcId="{02D7FC5C-D121-458A-A109-BA8E2C7E3B22}" destId="{BA05AE9B-F973-4670-9CF0-241C3CA2D2C6}" srcOrd="1" destOrd="0" presId="urn:microsoft.com/office/officeart/2018/5/layout/IconCircleLabelList"/>
    <dgm:cxn modelId="{15625720-C153-134A-805B-468BD7368FBC}" type="presParOf" srcId="{02D7FC5C-D121-458A-A109-BA8E2C7E3B22}" destId="{7A296C6F-2ADA-4639-9CF9-A3E8AA1F9ECE}" srcOrd="2" destOrd="0" presId="urn:microsoft.com/office/officeart/2018/5/layout/IconCircleLabelList"/>
    <dgm:cxn modelId="{54E7961B-BB64-AF4B-B635-1F4129C1F3C5}" type="presParOf" srcId="{7A296C6F-2ADA-4639-9CF9-A3E8AA1F9ECE}" destId="{6B7BAFAC-22C4-47BA-8430-E13EC6BE1A44}" srcOrd="0" destOrd="0" presId="urn:microsoft.com/office/officeart/2018/5/layout/IconCircleLabelList"/>
    <dgm:cxn modelId="{EF173079-05F7-FD44-8249-3463DEBC33A3}" type="presParOf" srcId="{7A296C6F-2ADA-4639-9CF9-A3E8AA1F9ECE}" destId="{732748A1-34DE-47A8-9C6A-B86E29AA3ADB}" srcOrd="1" destOrd="0" presId="urn:microsoft.com/office/officeart/2018/5/layout/IconCircleLabelList"/>
    <dgm:cxn modelId="{F654414C-0A21-E146-BA63-09F65921A0BE}" type="presParOf" srcId="{7A296C6F-2ADA-4639-9CF9-A3E8AA1F9ECE}" destId="{6AC36069-BDE8-4F00-B369-6A199D6093C5}" srcOrd="2" destOrd="0" presId="urn:microsoft.com/office/officeart/2018/5/layout/IconCircleLabelList"/>
    <dgm:cxn modelId="{23232B75-F0DA-FA47-A724-7746DD9E83A2}" type="presParOf" srcId="{7A296C6F-2ADA-4639-9CF9-A3E8AA1F9ECE}" destId="{DE39BFBA-E983-44E8-92DA-4531D3C98204}" srcOrd="3" destOrd="0" presId="urn:microsoft.com/office/officeart/2018/5/layout/IconCircleLabelList"/>
    <dgm:cxn modelId="{2E07BCB3-BD70-9E41-9386-3863586991C5}" type="presParOf" srcId="{02D7FC5C-D121-458A-A109-BA8E2C7E3B22}" destId="{1A307CE8-B925-402B-A2B2-752E0FC2669B}" srcOrd="3" destOrd="0" presId="urn:microsoft.com/office/officeart/2018/5/layout/IconCircleLabelList"/>
    <dgm:cxn modelId="{86B7BF94-7745-5E4F-86E3-266C94CE0F5C}" type="presParOf" srcId="{02D7FC5C-D121-458A-A109-BA8E2C7E3B22}" destId="{E19DE936-6FF3-4C60-BD32-6B77F609182E}" srcOrd="4" destOrd="0" presId="urn:microsoft.com/office/officeart/2018/5/layout/IconCircleLabelList"/>
    <dgm:cxn modelId="{8D85BBC8-1DD6-7B49-863B-89D1C8816FA2}" type="presParOf" srcId="{E19DE936-6FF3-4C60-BD32-6B77F609182E}" destId="{88FE135B-79CE-4DA2-A3D3-C42A4AD130AB}" srcOrd="0" destOrd="0" presId="urn:microsoft.com/office/officeart/2018/5/layout/IconCircleLabelList"/>
    <dgm:cxn modelId="{D254E80A-1C3A-C54D-9298-DDF349D85CBE}" type="presParOf" srcId="{E19DE936-6FF3-4C60-BD32-6B77F609182E}" destId="{90042ED4-E760-4636-98C3-1F912FA67ECE}" srcOrd="1" destOrd="0" presId="urn:microsoft.com/office/officeart/2018/5/layout/IconCircleLabelList"/>
    <dgm:cxn modelId="{AC2389C7-41D0-0749-A8A3-A75E85AB3AEC}" type="presParOf" srcId="{E19DE936-6FF3-4C60-BD32-6B77F609182E}" destId="{4C9E796D-E7F3-4667-B75A-610C47F07340}" srcOrd="2" destOrd="0" presId="urn:microsoft.com/office/officeart/2018/5/layout/IconCircleLabelList"/>
    <dgm:cxn modelId="{4FD98C5C-9750-A343-8596-D91A1106B185}" type="presParOf" srcId="{E19DE936-6FF3-4C60-BD32-6B77F609182E}" destId="{8E5512F3-DE54-4E18-A8C9-78E1D31FF97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6D8466-B5A9-45D2-A0EF-8B3EA2D1977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65E123E-1DAA-4C3C-B2B4-A95530DBC783}">
      <dgm:prSet custT="1"/>
      <dgm:spPr/>
      <dgm:t>
        <a:bodyPr/>
        <a:lstStyle/>
        <a:p>
          <a:pPr algn="ctr">
            <a:lnSpc>
              <a:spcPct val="100000"/>
            </a:lnSpc>
          </a:pPr>
          <a:r>
            <a:rPr lang="en-US" sz="1800" dirty="0"/>
            <a:t>How did  air passenger traffic change?</a:t>
          </a:r>
        </a:p>
      </dgm:t>
    </dgm:pt>
    <dgm:pt modelId="{0B0B808A-A401-48C0-8072-AEFE420EC579}" type="parTrans" cxnId="{690897AE-A339-4832-B261-16C79A28D7EE}">
      <dgm:prSet/>
      <dgm:spPr/>
      <dgm:t>
        <a:bodyPr/>
        <a:lstStyle/>
        <a:p>
          <a:endParaRPr lang="en-US"/>
        </a:p>
      </dgm:t>
    </dgm:pt>
    <dgm:pt modelId="{E2008D9A-618E-4C48-8FBF-013FD2E6558D}" type="sibTrans" cxnId="{690897AE-A339-4832-B261-16C79A28D7EE}">
      <dgm:prSet/>
      <dgm:spPr/>
      <dgm:t>
        <a:bodyPr/>
        <a:lstStyle/>
        <a:p>
          <a:endParaRPr lang="en-US"/>
        </a:p>
      </dgm:t>
    </dgm:pt>
    <dgm:pt modelId="{DD240008-BC30-4941-93A2-AF05952E4C38}">
      <dgm:prSet custT="1"/>
      <dgm:spPr/>
      <dgm:t>
        <a:bodyPr/>
        <a:lstStyle/>
        <a:p>
          <a:pPr algn="ctr">
            <a:lnSpc>
              <a:spcPct val="100000"/>
            </a:lnSpc>
          </a:pPr>
          <a:r>
            <a:rPr lang="en-US" sz="1800" dirty="0"/>
            <a:t>When did passenger volume normalize?</a:t>
          </a:r>
        </a:p>
      </dgm:t>
    </dgm:pt>
    <dgm:pt modelId="{3D41BAE4-4CFB-4120-8C5E-2311CA47B960}" type="parTrans" cxnId="{43C5C440-F2F6-4A14-A781-24B42B746B76}">
      <dgm:prSet/>
      <dgm:spPr/>
      <dgm:t>
        <a:bodyPr/>
        <a:lstStyle/>
        <a:p>
          <a:endParaRPr lang="en-US"/>
        </a:p>
      </dgm:t>
    </dgm:pt>
    <dgm:pt modelId="{0BA6D4A1-D3A6-4AD1-B907-081C8A137DF7}" type="sibTrans" cxnId="{43C5C440-F2F6-4A14-A781-24B42B746B76}">
      <dgm:prSet/>
      <dgm:spPr/>
      <dgm:t>
        <a:bodyPr/>
        <a:lstStyle/>
        <a:p>
          <a:endParaRPr lang="en-US"/>
        </a:p>
      </dgm:t>
    </dgm:pt>
    <dgm:pt modelId="{F2C24DF3-6211-486A-82B9-5B1D5ADEF9CD}">
      <dgm:prSet custT="1"/>
      <dgm:spPr/>
      <dgm:t>
        <a:bodyPr/>
        <a:lstStyle/>
        <a:p>
          <a:pPr algn="ctr">
            <a:lnSpc>
              <a:spcPct val="100000"/>
            </a:lnSpc>
          </a:pPr>
          <a:r>
            <a:rPr lang="en-US" sz="1800" dirty="0"/>
            <a:t>How did the airfare change?</a:t>
          </a:r>
        </a:p>
      </dgm:t>
    </dgm:pt>
    <dgm:pt modelId="{A81E8773-8A38-46B1-AE99-36B8B8BAFD88}" type="parTrans" cxnId="{BDEAC991-EDF2-42CF-B3C9-342240831D90}">
      <dgm:prSet/>
      <dgm:spPr/>
      <dgm:t>
        <a:bodyPr/>
        <a:lstStyle/>
        <a:p>
          <a:endParaRPr lang="en-US"/>
        </a:p>
      </dgm:t>
    </dgm:pt>
    <dgm:pt modelId="{32799A10-8CDD-4CA4-B119-121617A011AD}" type="sibTrans" cxnId="{BDEAC991-EDF2-42CF-B3C9-342240831D90}">
      <dgm:prSet/>
      <dgm:spPr/>
      <dgm:t>
        <a:bodyPr/>
        <a:lstStyle/>
        <a:p>
          <a:endParaRPr lang="en-US"/>
        </a:p>
      </dgm:t>
    </dgm:pt>
    <dgm:pt modelId="{B037A1A0-0917-4C23-8603-27817DD9F8DF}">
      <dgm:prSet custT="1"/>
      <dgm:spPr/>
      <dgm:t>
        <a:bodyPr/>
        <a:lstStyle/>
        <a:p>
          <a:pPr>
            <a:lnSpc>
              <a:spcPct val="100000"/>
            </a:lnSpc>
          </a:pPr>
          <a:r>
            <a:rPr lang="en-US" sz="1800" dirty="0"/>
            <a:t>What are the changes before and after Covid-19?</a:t>
          </a:r>
          <a:br>
            <a:rPr lang="en-US" sz="1800" dirty="0"/>
          </a:br>
          <a:endParaRPr lang="en-US" sz="1800" dirty="0"/>
        </a:p>
      </dgm:t>
    </dgm:pt>
    <dgm:pt modelId="{107BA4D5-E2A7-477D-971E-16C2F881DD84}" type="parTrans" cxnId="{A688983B-6F2B-4C16-A6CD-4648B50FCE0A}">
      <dgm:prSet/>
      <dgm:spPr/>
      <dgm:t>
        <a:bodyPr/>
        <a:lstStyle/>
        <a:p>
          <a:endParaRPr lang="en-US"/>
        </a:p>
      </dgm:t>
    </dgm:pt>
    <dgm:pt modelId="{98A7536E-C75C-4295-B5B8-22CEDA22626E}" type="sibTrans" cxnId="{A688983B-6F2B-4C16-A6CD-4648B50FCE0A}">
      <dgm:prSet/>
      <dgm:spPr/>
      <dgm:t>
        <a:bodyPr/>
        <a:lstStyle/>
        <a:p>
          <a:endParaRPr lang="en-US"/>
        </a:p>
      </dgm:t>
    </dgm:pt>
    <dgm:pt modelId="{F1C7E839-A15C-43BD-B79C-E768199F9375}" type="pres">
      <dgm:prSet presAssocID="{FC6D8466-B5A9-45D2-A0EF-8B3EA2D1977E}" presName="root" presStyleCnt="0">
        <dgm:presLayoutVars>
          <dgm:dir/>
          <dgm:resizeHandles val="exact"/>
        </dgm:presLayoutVars>
      </dgm:prSet>
      <dgm:spPr/>
    </dgm:pt>
    <dgm:pt modelId="{43796A1C-31C2-4BD4-BD80-F96B1D706C83}" type="pres">
      <dgm:prSet presAssocID="{A65E123E-1DAA-4C3C-B2B4-A95530DBC783}" presName="compNode" presStyleCnt="0"/>
      <dgm:spPr/>
    </dgm:pt>
    <dgm:pt modelId="{F6D2D15C-5FBD-49E3-95EF-3EA2A012127E}" type="pres">
      <dgm:prSet presAssocID="{A65E123E-1DAA-4C3C-B2B4-A95530DBC783}"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irplane outline"/>
        </a:ext>
      </dgm:extLst>
    </dgm:pt>
    <dgm:pt modelId="{2F095205-B3CD-41AD-821D-3D59D0D11BA2}" type="pres">
      <dgm:prSet presAssocID="{A65E123E-1DAA-4C3C-B2B4-A95530DBC783}" presName="spaceRect" presStyleCnt="0"/>
      <dgm:spPr/>
    </dgm:pt>
    <dgm:pt modelId="{BADF9152-8145-4F1E-B5B1-62BC89D6FC72}" type="pres">
      <dgm:prSet presAssocID="{A65E123E-1DAA-4C3C-B2B4-A95530DBC783}" presName="textRect" presStyleLbl="revTx" presStyleIdx="0" presStyleCnt="4">
        <dgm:presLayoutVars>
          <dgm:chMax val="1"/>
          <dgm:chPref val="1"/>
        </dgm:presLayoutVars>
      </dgm:prSet>
      <dgm:spPr/>
    </dgm:pt>
    <dgm:pt modelId="{68AACF96-F4D5-4CCA-B4A1-1E02BC832016}" type="pres">
      <dgm:prSet presAssocID="{E2008D9A-618E-4C48-8FBF-013FD2E6558D}" presName="sibTrans" presStyleCnt="0"/>
      <dgm:spPr/>
    </dgm:pt>
    <dgm:pt modelId="{EF94D7DD-D9A0-4FA0-BA33-AA6B7F0837FB}" type="pres">
      <dgm:prSet presAssocID="{DD240008-BC30-4941-93A2-AF05952E4C38}" presName="compNode" presStyleCnt="0"/>
      <dgm:spPr/>
    </dgm:pt>
    <dgm:pt modelId="{EC661831-338E-430D-BD9E-9E3AB7147C21}" type="pres">
      <dgm:prSet presAssocID="{DD240008-BC30-4941-93A2-AF05952E4C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ye dropper"/>
        </a:ext>
      </dgm:extLst>
    </dgm:pt>
    <dgm:pt modelId="{BAB8FDB0-95E0-4618-A99A-513C8658B930}" type="pres">
      <dgm:prSet presAssocID="{DD240008-BC30-4941-93A2-AF05952E4C38}" presName="spaceRect" presStyleCnt="0"/>
      <dgm:spPr/>
    </dgm:pt>
    <dgm:pt modelId="{74FC171D-BCEC-44CB-A684-02DB7236509F}" type="pres">
      <dgm:prSet presAssocID="{DD240008-BC30-4941-93A2-AF05952E4C38}" presName="textRect" presStyleLbl="revTx" presStyleIdx="1" presStyleCnt="4">
        <dgm:presLayoutVars>
          <dgm:chMax val="1"/>
          <dgm:chPref val="1"/>
        </dgm:presLayoutVars>
      </dgm:prSet>
      <dgm:spPr/>
    </dgm:pt>
    <dgm:pt modelId="{906BDC75-6A02-45C3-BB36-F250CB07FB2D}" type="pres">
      <dgm:prSet presAssocID="{0BA6D4A1-D3A6-4AD1-B907-081C8A137DF7}" presName="sibTrans" presStyleCnt="0"/>
      <dgm:spPr/>
    </dgm:pt>
    <dgm:pt modelId="{FB72AA4E-987C-4B9F-9E57-76891B405FBF}" type="pres">
      <dgm:prSet presAssocID="{F2C24DF3-6211-486A-82B9-5B1D5ADEF9CD}" presName="compNode" presStyleCnt="0"/>
      <dgm:spPr/>
    </dgm:pt>
    <dgm:pt modelId="{167D1528-B545-4AE1-8DF3-CD8D5EB5AE7B}" type="pres">
      <dgm:prSet presAssocID="{F2C24DF3-6211-486A-82B9-5B1D5ADEF9CD}"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ransfer with solid fill"/>
        </a:ext>
      </dgm:extLst>
    </dgm:pt>
    <dgm:pt modelId="{BACF64CE-BAB9-4FFB-847F-A2B3E1AEE1F6}" type="pres">
      <dgm:prSet presAssocID="{F2C24DF3-6211-486A-82B9-5B1D5ADEF9CD}" presName="spaceRect" presStyleCnt="0"/>
      <dgm:spPr/>
    </dgm:pt>
    <dgm:pt modelId="{FA1E0862-58A7-4151-88FD-5201114E22EA}" type="pres">
      <dgm:prSet presAssocID="{F2C24DF3-6211-486A-82B9-5B1D5ADEF9CD}" presName="textRect" presStyleLbl="revTx" presStyleIdx="2" presStyleCnt="4">
        <dgm:presLayoutVars>
          <dgm:chMax val="1"/>
          <dgm:chPref val="1"/>
        </dgm:presLayoutVars>
      </dgm:prSet>
      <dgm:spPr/>
    </dgm:pt>
    <dgm:pt modelId="{EEF4FEE7-CA39-41DC-942B-A8E8514A4D04}" type="pres">
      <dgm:prSet presAssocID="{32799A10-8CDD-4CA4-B119-121617A011AD}" presName="sibTrans" presStyleCnt="0"/>
      <dgm:spPr/>
    </dgm:pt>
    <dgm:pt modelId="{8E2AFCFB-2EC5-4C7C-9C2E-0B2E23C49C24}" type="pres">
      <dgm:prSet presAssocID="{B037A1A0-0917-4C23-8603-27817DD9F8DF}" presName="compNode" presStyleCnt="0"/>
      <dgm:spPr/>
    </dgm:pt>
    <dgm:pt modelId="{52C486B5-F430-4AE0-8961-00B3ADA8D2E0}" type="pres">
      <dgm:prSet presAssocID="{B037A1A0-0917-4C23-8603-27817DD9F8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udience"/>
        </a:ext>
      </dgm:extLst>
    </dgm:pt>
    <dgm:pt modelId="{B6EF1EDD-28D8-468B-AB6F-3E70A4EACE11}" type="pres">
      <dgm:prSet presAssocID="{B037A1A0-0917-4C23-8603-27817DD9F8DF}" presName="spaceRect" presStyleCnt="0"/>
      <dgm:spPr/>
    </dgm:pt>
    <dgm:pt modelId="{2FC915BC-FEDA-4E91-805C-3DDF0230E1E6}" type="pres">
      <dgm:prSet presAssocID="{B037A1A0-0917-4C23-8603-27817DD9F8DF}" presName="textRect" presStyleLbl="revTx" presStyleIdx="3" presStyleCnt="4">
        <dgm:presLayoutVars>
          <dgm:chMax val="1"/>
          <dgm:chPref val="1"/>
        </dgm:presLayoutVars>
      </dgm:prSet>
      <dgm:spPr/>
    </dgm:pt>
  </dgm:ptLst>
  <dgm:cxnLst>
    <dgm:cxn modelId="{85F2C604-8D54-4F4F-8A0B-E90048726D3E}" type="presOf" srcId="{B037A1A0-0917-4C23-8603-27817DD9F8DF}" destId="{2FC915BC-FEDA-4E91-805C-3DDF0230E1E6}" srcOrd="0" destOrd="0" presId="urn:microsoft.com/office/officeart/2018/2/layout/IconLabelList"/>
    <dgm:cxn modelId="{A688983B-6F2B-4C16-A6CD-4648B50FCE0A}" srcId="{FC6D8466-B5A9-45D2-A0EF-8B3EA2D1977E}" destId="{B037A1A0-0917-4C23-8603-27817DD9F8DF}" srcOrd="3" destOrd="0" parTransId="{107BA4D5-E2A7-477D-971E-16C2F881DD84}" sibTransId="{98A7536E-C75C-4295-B5B8-22CEDA22626E}"/>
    <dgm:cxn modelId="{43C5C440-F2F6-4A14-A781-24B42B746B76}" srcId="{FC6D8466-B5A9-45D2-A0EF-8B3EA2D1977E}" destId="{DD240008-BC30-4941-93A2-AF05952E4C38}" srcOrd="1" destOrd="0" parTransId="{3D41BAE4-4CFB-4120-8C5E-2311CA47B960}" sibTransId="{0BA6D4A1-D3A6-4AD1-B907-081C8A137DF7}"/>
    <dgm:cxn modelId="{5F03BA48-435F-9745-A5F2-4AB047445800}" type="presOf" srcId="{DD240008-BC30-4941-93A2-AF05952E4C38}" destId="{74FC171D-BCEC-44CB-A684-02DB7236509F}" srcOrd="0" destOrd="0" presId="urn:microsoft.com/office/officeart/2018/2/layout/IconLabelList"/>
    <dgm:cxn modelId="{FE1C934E-970D-724F-8D2A-77869D2E747E}" type="presOf" srcId="{FC6D8466-B5A9-45D2-A0EF-8B3EA2D1977E}" destId="{F1C7E839-A15C-43BD-B79C-E768199F9375}" srcOrd="0" destOrd="0" presId="urn:microsoft.com/office/officeart/2018/2/layout/IconLabelList"/>
    <dgm:cxn modelId="{18AA0480-0D66-4B45-8722-AC2DAB415291}" type="presOf" srcId="{F2C24DF3-6211-486A-82B9-5B1D5ADEF9CD}" destId="{FA1E0862-58A7-4151-88FD-5201114E22EA}" srcOrd="0" destOrd="0" presId="urn:microsoft.com/office/officeart/2018/2/layout/IconLabelList"/>
    <dgm:cxn modelId="{BDEAC991-EDF2-42CF-B3C9-342240831D90}" srcId="{FC6D8466-B5A9-45D2-A0EF-8B3EA2D1977E}" destId="{F2C24DF3-6211-486A-82B9-5B1D5ADEF9CD}" srcOrd="2" destOrd="0" parTransId="{A81E8773-8A38-46B1-AE99-36B8B8BAFD88}" sibTransId="{32799A10-8CDD-4CA4-B119-121617A011AD}"/>
    <dgm:cxn modelId="{690897AE-A339-4832-B261-16C79A28D7EE}" srcId="{FC6D8466-B5A9-45D2-A0EF-8B3EA2D1977E}" destId="{A65E123E-1DAA-4C3C-B2B4-A95530DBC783}" srcOrd="0" destOrd="0" parTransId="{0B0B808A-A401-48C0-8072-AEFE420EC579}" sibTransId="{E2008D9A-618E-4C48-8FBF-013FD2E6558D}"/>
    <dgm:cxn modelId="{9733A3F6-4F15-6C46-86F1-95492BAD2DD0}" type="presOf" srcId="{A65E123E-1DAA-4C3C-B2B4-A95530DBC783}" destId="{BADF9152-8145-4F1E-B5B1-62BC89D6FC72}" srcOrd="0" destOrd="0" presId="urn:microsoft.com/office/officeart/2018/2/layout/IconLabelList"/>
    <dgm:cxn modelId="{97D42974-DD1B-3E49-80AD-8FDE88DF5DFC}" type="presParOf" srcId="{F1C7E839-A15C-43BD-B79C-E768199F9375}" destId="{43796A1C-31C2-4BD4-BD80-F96B1D706C83}" srcOrd="0" destOrd="0" presId="urn:microsoft.com/office/officeart/2018/2/layout/IconLabelList"/>
    <dgm:cxn modelId="{88B9BACB-9DE2-1B43-9F43-4761B00CA468}" type="presParOf" srcId="{43796A1C-31C2-4BD4-BD80-F96B1D706C83}" destId="{F6D2D15C-5FBD-49E3-95EF-3EA2A012127E}" srcOrd="0" destOrd="0" presId="urn:microsoft.com/office/officeart/2018/2/layout/IconLabelList"/>
    <dgm:cxn modelId="{E8F9E526-B0E6-DB46-A686-0BF64496B0B5}" type="presParOf" srcId="{43796A1C-31C2-4BD4-BD80-F96B1D706C83}" destId="{2F095205-B3CD-41AD-821D-3D59D0D11BA2}" srcOrd="1" destOrd="0" presId="urn:microsoft.com/office/officeart/2018/2/layout/IconLabelList"/>
    <dgm:cxn modelId="{0E6AB945-80FE-7E49-B602-C576DA448152}" type="presParOf" srcId="{43796A1C-31C2-4BD4-BD80-F96B1D706C83}" destId="{BADF9152-8145-4F1E-B5B1-62BC89D6FC72}" srcOrd="2" destOrd="0" presId="urn:microsoft.com/office/officeart/2018/2/layout/IconLabelList"/>
    <dgm:cxn modelId="{2E9A2DAC-225C-6445-A259-A4166E1EF48B}" type="presParOf" srcId="{F1C7E839-A15C-43BD-B79C-E768199F9375}" destId="{68AACF96-F4D5-4CCA-B4A1-1E02BC832016}" srcOrd="1" destOrd="0" presId="urn:microsoft.com/office/officeart/2018/2/layout/IconLabelList"/>
    <dgm:cxn modelId="{0FA9FE83-DA98-1B46-93C6-D811B498C39A}" type="presParOf" srcId="{F1C7E839-A15C-43BD-B79C-E768199F9375}" destId="{EF94D7DD-D9A0-4FA0-BA33-AA6B7F0837FB}" srcOrd="2" destOrd="0" presId="urn:microsoft.com/office/officeart/2018/2/layout/IconLabelList"/>
    <dgm:cxn modelId="{AB19D6E5-D53C-AC47-9DC2-9C5F773CE27F}" type="presParOf" srcId="{EF94D7DD-D9A0-4FA0-BA33-AA6B7F0837FB}" destId="{EC661831-338E-430D-BD9E-9E3AB7147C21}" srcOrd="0" destOrd="0" presId="urn:microsoft.com/office/officeart/2018/2/layout/IconLabelList"/>
    <dgm:cxn modelId="{CC7631DA-0E85-1644-BC9D-5694DEF7B93A}" type="presParOf" srcId="{EF94D7DD-D9A0-4FA0-BA33-AA6B7F0837FB}" destId="{BAB8FDB0-95E0-4618-A99A-513C8658B930}" srcOrd="1" destOrd="0" presId="urn:microsoft.com/office/officeart/2018/2/layout/IconLabelList"/>
    <dgm:cxn modelId="{288B1279-062E-0A4A-9053-AC278C96BC9D}" type="presParOf" srcId="{EF94D7DD-D9A0-4FA0-BA33-AA6B7F0837FB}" destId="{74FC171D-BCEC-44CB-A684-02DB7236509F}" srcOrd="2" destOrd="0" presId="urn:microsoft.com/office/officeart/2018/2/layout/IconLabelList"/>
    <dgm:cxn modelId="{4123E717-6EA9-C642-9A09-DB24712516AF}" type="presParOf" srcId="{F1C7E839-A15C-43BD-B79C-E768199F9375}" destId="{906BDC75-6A02-45C3-BB36-F250CB07FB2D}" srcOrd="3" destOrd="0" presId="urn:microsoft.com/office/officeart/2018/2/layout/IconLabelList"/>
    <dgm:cxn modelId="{4CA919E2-E2BB-F34D-9B92-785A0BDB6F82}" type="presParOf" srcId="{F1C7E839-A15C-43BD-B79C-E768199F9375}" destId="{FB72AA4E-987C-4B9F-9E57-76891B405FBF}" srcOrd="4" destOrd="0" presId="urn:microsoft.com/office/officeart/2018/2/layout/IconLabelList"/>
    <dgm:cxn modelId="{E654172B-0F1A-B34C-9C0E-B4AC0C9382A9}" type="presParOf" srcId="{FB72AA4E-987C-4B9F-9E57-76891B405FBF}" destId="{167D1528-B545-4AE1-8DF3-CD8D5EB5AE7B}" srcOrd="0" destOrd="0" presId="urn:microsoft.com/office/officeart/2018/2/layout/IconLabelList"/>
    <dgm:cxn modelId="{EE87B5BF-A96D-7C46-8A40-EB02FA874DA8}" type="presParOf" srcId="{FB72AA4E-987C-4B9F-9E57-76891B405FBF}" destId="{BACF64CE-BAB9-4FFB-847F-A2B3E1AEE1F6}" srcOrd="1" destOrd="0" presId="urn:microsoft.com/office/officeart/2018/2/layout/IconLabelList"/>
    <dgm:cxn modelId="{9AEBD88F-EFA9-8649-B455-E594105CD038}" type="presParOf" srcId="{FB72AA4E-987C-4B9F-9E57-76891B405FBF}" destId="{FA1E0862-58A7-4151-88FD-5201114E22EA}" srcOrd="2" destOrd="0" presId="urn:microsoft.com/office/officeart/2018/2/layout/IconLabelList"/>
    <dgm:cxn modelId="{8FAA9F8C-F2BF-6642-B798-A6287B914110}" type="presParOf" srcId="{F1C7E839-A15C-43BD-B79C-E768199F9375}" destId="{EEF4FEE7-CA39-41DC-942B-A8E8514A4D04}" srcOrd="5" destOrd="0" presId="urn:microsoft.com/office/officeart/2018/2/layout/IconLabelList"/>
    <dgm:cxn modelId="{FB044899-66F5-254D-9C60-58B678DC68F6}" type="presParOf" srcId="{F1C7E839-A15C-43BD-B79C-E768199F9375}" destId="{8E2AFCFB-2EC5-4C7C-9C2E-0B2E23C49C24}" srcOrd="6" destOrd="0" presId="urn:microsoft.com/office/officeart/2018/2/layout/IconLabelList"/>
    <dgm:cxn modelId="{4240BDB7-DCAD-0847-8F1B-E17B57D9CEBC}" type="presParOf" srcId="{8E2AFCFB-2EC5-4C7C-9C2E-0B2E23C49C24}" destId="{52C486B5-F430-4AE0-8961-00B3ADA8D2E0}" srcOrd="0" destOrd="0" presId="urn:microsoft.com/office/officeart/2018/2/layout/IconLabelList"/>
    <dgm:cxn modelId="{1B902294-33E9-474A-8A9C-03D731761F4B}" type="presParOf" srcId="{8E2AFCFB-2EC5-4C7C-9C2E-0B2E23C49C24}" destId="{B6EF1EDD-28D8-468B-AB6F-3E70A4EACE11}" srcOrd="1" destOrd="0" presId="urn:microsoft.com/office/officeart/2018/2/layout/IconLabelList"/>
    <dgm:cxn modelId="{E847486D-1F3F-C448-825C-2719C82DEA27}" type="presParOf" srcId="{8E2AFCFB-2EC5-4C7C-9C2E-0B2E23C49C24}" destId="{2FC915BC-FEDA-4E91-805C-3DDF0230E1E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604ED0-C7DE-45E1-A12C-B4EC2373724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9E09700-24CB-48AD-9C7D-35CA9F764608}">
      <dgm:prSet custT="1"/>
      <dgm:spPr/>
      <dgm:t>
        <a:bodyPr/>
        <a:lstStyle/>
        <a:p>
          <a:pPr>
            <a:lnSpc>
              <a:spcPct val="100000"/>
            </a:lnSpc>
          </a:pPr>
          <a:r>
            <a:rPr lang="en-US" sz="1800" dirty="0"/>
            <a:t>Download and import files</a:t>
          </a:r>
        </a:p>
      </dgm:t>
    </dgm:pt>
    <dgm:pt modelId="{7D08C34D-CB7E-4C3C-9FD2-BAA8CAFA4189}" type="parTrans" cxnId="{3F907F92-781B-40C1-ACF3-D4AD833B127E}">
      <dgm:prSet/>
      <dgm:spPr/>
      <dgm:t>
        <a:bodyPr/>
        <a:lstStyle/>
        <a:p>
          <a:endParaRPr lang="en-US"/>
        </a:p>
      </dgm:t>
    </dgm:pt>
    <dgm:pt modelId="{54149625-2435-4F3A-B10A-38E55E575C3D}" type="sibTrans" cxnId="{3F907F92-781B-40C1-ACF3-D4AD833B127E}">
      <dgm:prSet/>
      <dgm:spPr/>
      <dgm:t>
        <a:bodyPr/>
        <a:lstStyle/>
        <a:p>
          <a:pPr>
            <a:lnSpc>
              <a:spcPct val="100000"/>
            </a:lnSpc>
          </a:pPr>
          <a:endParaRPr lang="en-US"/>
        </a:p>
      </dgm:t>
    </dgm:pt>
    <dgm:pt modelId="{72FA414D-8E9C-42D8-A62B-4A696A7A0CF8}">
      <dgm:prSet custT="1"/>
      <dgm:spPr/>
      <dgm:t>
        <a:bodyPr/>
        <a:lstStyle/>
        <a:p>
          <a:pPr>
            <a:lnSpc>
              <a:spcPct val="100000"/>
            </a:lnSpc>
          </a:pPr>
          <a:r>
            <a:rPr lang="en-US" sz="1800" dirty="0"/>
            <a:t>Run basic EDA glob, for loops, check &amp; correct NA, drop duplicates</a:t>
          </a:r>
        </a:p>
      </dgm:t>
    </dgm:pt>
    <dgm:pt modelId="{EC89B2D7-BAEA-4139-9EB4-D5BF2A57D299}" type="parTrans" cxnId="{94BF1A2E-C409-424A-AF57-8D3B38E39C98}">
      <dgm:prSet/>
      <dgm:spPr/>
      <dgm:t>
        <a:bodyPr/>
        <a:lstStyle/>
        <a:p>
          <a:endParaRPr lang="en-US"/>
        </a:p>
      </dgm:t>
    </dgm:pt>
    <dgm:pt modelId="{46B6AB03-7E35-4849-A49C-8FB5F0B978DE}" type="sibTrans" cxnId="{94BF1A2E-C409-424A-AF57-8D3B38E39C98}">
      <dgm:prSet/>
      <dgm:spPr/>
      <dgm:t>
        <a:bodyPr/>
        <a:lstStyle/>
        <a:p>
          <a:pPr>
            <a:lnSpc>
              <a:spcPct val="100000"/>
            </a:lnSpc>
          </a:pPr>
          <a:endParaRPr lang="en-US"/>
        </a:p>
      </dgm:t>
    </dgm:pt>
    <dgm:pt modelId="{1FDD6447-CA01-400E-AAE3-5A4DD8002C2F}">
      <dgm:prSet custT="1"/>
      <dgm:spPr/>
      <dgm:t>
        <a:bodyPr/>
        <a:lstStyle/>
        <a:p>
          <a:pPr>
            <a:lnSpc>
              <a:spcPct val="100000"/>
            </a:lnSpc>
          </a:pPr>
          <a:r>
            <a:rPr lang="en-US" sz="1800" dirty="0"/>
            <a:t>Merge &amp; combine the files into different </a:t>
          </a:r>
          <a:r>
            <a:rPr lang="en-US" sz="1800" dirty="0" err="1"/>
            <a:t>DataFrames</a:t>
          </a:r>
          <a:r>
            <a:rPr lang="en-US" sz="1800" dirty="0"/>
            <a:t> for analysis</a:t>
          </a:r>
        </a:p>
      </dgm:t>
    </dgm:pt>
    <dgm:pt modelId="{54E60CBB-9620-421F-BF67-3BD943FB7FFC}" type="parTrans" cxnId="{2205515A-9CF5-4B16-ADA6-8D8B7ED5871C}">
      <dgm:prSet/>
      <dgm:spPr/>
      <dgm:t>
        <a:bodyPr/>
        <a:lstStyle/>
        <a:p>
          <a:endParaRPr lang="en-US"/>
        </a:p>
      </dgm:t>
    </dgm:pt>
    <dgm:pt modelId="{C680641B-315C-4960-855B-885E38D5E24A}" type="sibTrans" cxnId="{2205515A-9CF5-4B16-ADA6-8D8B7ED5871C}">
      <dgm:prSet/>
      <dgm:spPr/>
      <dgm:t>
        <a:bodyPr/>
        <a:lstStyle/>
        <a:p>
          <a:pPr>
            <a:lnSpc>
              <a:spcPct val="100000"/>
            </a:lnSpc>
          </a:pPr>
          <a:endParaRPr lang="en-US"/>
        </a:p>
      </dgm:t>
    </dgm:pt>
    <dgm:pt modelId="{F4FFB0B9-8C9C-0F47-BA02-4A531DE4F740}">
      <dgm:prSet custT="1"/>
      <dgm:spPr/>
      <dgm:t>
        <a:bodyPr/>
        <a:lstStyle/>
        <a:p>
          <a:pPr>
            <a:lnSpc>
              <a:spcPct val="100000"/>
            </a:lnSpc>
          </a:pPr>
          <a:r>
            <a:rPr lang="en-US" sz="1800" dirty="0"/>
            <a:t>Consistency checks</a:t>
          </a:r>
        </a:p>
      </dgm:t>
    </dgm:pt>
    <dgm:pt modelId="{559E0AF5-6EBD-3D4F-A634-502E2C37D21F}" type="parTrans" cxnId="{40E9430B-9E16-F34C-92C1-465DC62FF178}">
      <dgm:prSet/>
      <dgm:spPr/>
      <dgm:t>
        <a:bodyPr/>
        <a:lstStyle/>
        <a:p>
          <a:endParaRPr lang="en-US"/>
        </a:p>
      </dgm:t>
    </dgm:pt>
    <dgm:pt modelId="{19B27AC9-B6B8-2F41-BC8E-CAA22CCFB82F}" type="sibTrans" cxnId="{40E9430B-9E16-F34C-92C1-465DC62FF178}">
      <dgm:prSet/>
      <dgm:spPr/>
      <dgm:t>
        <a:bodyPr/>
        <a:lstStyle/>
        <a:p>
          <a:pPr>
            <a:lnSpc>
              <a:spcPct val="100000"/>
            </a:lnSpc>
          </a:pPr>
          <a:endParaRPr lang="en-US"/>
        </a:p>
      </dgm:t>
    </dgm:pt>
    <dgm:pt modelId="{9E15EC05-5C9D-C948-B36A-1D1B5122835C}">
      <dgm:prSet custT="1"/>
      <dgm:spPr/>
      <dgm:t>
        <a:bodyPr/>
        <a:lstStyle/>
        <a:p>
          <a:pPr>
            <a:lnSpc>
              <a:spcPct val="100000"/>
            </a:lnSpc>
          </a:pPr>
          <a:r>
            <a:rPr lang="en-US" sz="1800" dirty="0"/>
            <a:t>Combine data into summary </a:t>
          </a:r>
          <a:r>
            <a:rPr lang="en-US" sz="1800" dirty="0" err="1"/>
            <a:t>DataFrame</a:t>
          </a:r>
          <a:endParaRPr lang="en-US" sz="1800" dirty="0"/>
        </a:p>
      </dgm:t>
    </dgm:pt>
    <dgm:pt modelId="{0F18DE51-21CF-454C-973B-0A1DE918428A}" type="parTrans" cxnId="{894052BE-61A4-3D4B-BA39-D481BC9125F3}">
      <dgm:prSet/>
      <dgm:spPr/>
      <dgm:t>
        <a:bodyPr/>
        <a:lstStyle/>
        <a:p>
          <a:endParaRPr lang="en-US"/>
        </a:p>
      </dgm:t>
    </dgm:pt>
    <dgm:pt modelId="{C42B8347-92DB-5946-AF3D-8B93585F332C}" type="sibTrans" cxnId="{894052BE-61A4-3D4B-BA39-D481BC9125F3}">
      <dgm:prSet/>
      <dgm:spPr/>
      <dgm:t>
        <a:bodyPr/>
        <a:lstStyle/>
        <a:p>
          <a:pPr>
            <a:lnSpc>
              <a:spcPct val="100000"/>
            </a:lnSpc>
          </a:pPr>
          <a:endParaRPr lang="en-US"/>
        </a:p>
      </dgm:t>
    </dgm:pt>
    <dgm:pt modelId="{F092AE24-303A-1F4E-A028-8DD0E3B91D0B}">
      <dgm:prSet custT="1"/>
      <dgm:spPr/>
      <dgm:t>
        <a:bodyPr/>
        <a:lstStyle/>
        <a:p>
          <a:pPr>
            <a:lnSpc>
              <a:spcPct val="100000"/>
            </a:lnSpc>
          </a:pPr>
          <a:r>
            <a:rPr lang="en-US" sz="1800" dirty="0"/>
            <a:t>Data exploration</a:t>
          </a:r>
        </a:p>
      </dgm:t>
    </dgm:pt>
    <dgm:pt modelId="{E4C357FD-914D-DA4A-BA91-EB77AF195083}" type="parTrans" cxnId="{E842D572-B955-3146-AFC8-FDE9029A16A6}">
      <dgm:prSet/>
      <dgm:spPr/>
      <dgm:t>
        <a:bodyPr/>
        <a:lstStyle/>
        <a:p>
          <a:endParaRPr lang="en-US"/>
        </a:p>
      </dgm:t>
    </dgm:pt>
    <dgm:pt modelId="{D382CCBD-1C89-844F-A516-81FB6E2F5CC3}" type="sibTrans" cxnId="{E842D572-B955-3146-AFC8-FDE9029A16A6}">
      <dgm:prSet/>
      <dgm:spPr/>
      <dgm:t>
        <a:bodyPr/>
        <a:lstStyle/>
        <a:p>
          <a:endParaRPr lang="en-US"/>
        </a:p>
      </dgm:t>
    </dgm:pt>
    <dgm:pt modelId="{77FE621D-B70A-4351-8411-24F8509E43FC}" type="pres">
      <dgm:prSet presAssocID="{10604ED0-C7DE-45E1-A12C-B4EC23737241}" presName="root" presStyleCnt="0">
        <dgm:presLayoutVars>
          <dgm:dir/>
          <dgm:resizeHandles val="exact"/>
        </dgm:presLayoutVars>
      </dgm:prSet>
      <dgm:spPr/>
    </dgm:pt>
    <dgm:pt modelId="{C69E02A0-5528-45E1-BE68-681312F3178E}" type="pres">
      <dgm:prSet presAssocID="{10604ED0-C7DE-45E1-A12C-B4EC23737241}" presName="container" presStyleCnt="0">
        <dgm:presLayoutVars>
          <dgm:dir/>
          <dgm:resizeHandles val="exact"/>
        </dgm:presLayoutVars>
      </dgm:prSet>
      <dgm:spPr/>
    </dgm:pt>
    <dgm:pt modelId="{FC4D3931-AECE-4CB8-9148-F928463CE2B7}" type="pres">
      <dgm:prSet presAssocID="{99E09700-24CB-48AD-9C7D-35CA9F764608}" presName="compNode" presStyleCnt="0"/>
      <dgm:spPr/>
    </dgm:pt>
    <dgm:pt modelId="{CA751FC0-8E8C-4D02-A5F9-0812DF80FCF9}" type="pres">
      <dgm:prSet presAssocID="{99E09700-24CB-48AD-9C7D-35CA9F764608}" presName="iconBgRect" presStyleLbl="bgShp" presStyleIdx="0" presStyleCnt="6"/>
      <dgm:spPr/>
    </dgm:pt>
    <dgm:pt modelId="{39BFB676-7483-400E-994E-0817B1741084}" type="pres">
      <dgm:prSet presAssocID="{99E09700-24CB-48AD-9C7D-35CA9F76460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ED8FE18E-1D52-44CB-8A36-4A75A839639B}" type="pres">
      <dgm:prSet presAssocID="{99E09700-24CB-48AD-9C7D-35CA9F764608}" presName="spaceRect" presStyleCnt="0"/>
      <dgm:spPr/>
    </dgm:pt>
    <dgm:pt modelId="{0C8D4877-13A8-4895-ACC5-71B36B140233}" type="pres">
      <dgm:prSet presAssocID="{99E09700-24CB-48AD-9C7D-35CA9F764608}" presName="textRect" presStyleLbl="revTx" presStyleIdx="0" presStyleCnt="6">
        <dgm:presLayoutVars>
          <dgm:chMax val="1"/>
          <dgm:chPref val="1"/>
        </dgm:presLayoutVars>
      </dgm:prSet>
      <dgm:spPr/>
    </dgm:pt>
    <dgm:pt modelId="{67FFEFD4-7466-4A64-9631-79A94ECF50E9}" type="pres">
      <dgm:prSet presAssocID="{54149625-2435-4F3A-B10A-38E55E575C3D}" presName="sibTrans" presStyleLbl="sibTrans2D1" presStyleIdx="0" presStyleCnt="0"/>
      <dgm:spPr/>
    </dgm:pt>
    <dgm:pt modelId="{2F9ACAF1-7FB7-46E6-8B63-40988B27E073}" type="pres">
      <dgm:prSet presAssocID="{72FA414D-8E9C-42D8-A62B-4A696A7A0CF8}" presName="compNode" presStyleCnt="0"/>
      <dgm:spPr/>
    </dgm:pt>
    <dgm:pt modelId="{3078F0CD-79C6-4116-920A-1E3FA9B007D0}" type="pres">
      <dgm:prSet presAssocID="{72FA414D-8E9C-42D8-A62B-4A696A7A0CF8}" presName="iconBgRect" presStyleLbl="bgShp" presStyleIdx="1" presStyleCnt="6"/>
      <dgm:spPr/>
    </dgm:pt>
    <dgm:pt modelId="{E7A18B0A-1853-42EC-B03B-144CBB8637DB}" type="pres">
      <dgm:prSet presAssocID="{72FA414D-8E9C-42D8-A62B-4A696A7A0CF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2265AAA3-4668-477F-8D44-802888F60A4F}" type="pres">
      <dgm:prSet presAssocID="{72FA414D-8E9C-42D8-A62B-4A696A7A0CF8}" presName="spaceRect" presStyleCnt="0"/>
      <dgm:spPr/>
    </dgm:pt>
    <dgm:pt modelId="{AFA2531E-C0B6-4963-AB93-63248B48146B}" type="pres">
      <dgm:prSet presAssocID="{72FA414D-8E9C-42D8-A62B-4A696A7A0CF8}" presName="textRect" presStyleLbl="revTx" presStyleIdx="1" presStyleCnt="6">
        <dgm:presLayoutVars>
          <dgm:chMax val="1"/>
          <dgm:chPref val="1"/>
        </dgm:presLayoutVars>
      </dgm:prSet>
      <dgm:spPr/>
    </dgm:pt>
    <dgm:pt modelId="{056F7D18-04D0-4CAA-BFEA-49A0DA7D337C}" type="pres">
      <dgm:prSet presAssocID="{46B6AB03-7E35-4849-A49C-8FB5F0B978DE}" presName="sibTrans" presStyleLbl="sibTrans2D1" presStyleIdx="0" presStyleCnt="0"/>
      <dgm:spPr/>
    </dgm:pt>
    <dgm:pt modelId="{5EF6EAAB-9024-427B-BFA7-FA7152E949F1}" type="pres">
      <dgm:prSet presAssocID="{1FDD6447-CA01-400E-AAE3-5A4DD8002C2F}" presName="compNode" presStyleCnt="0"/>
      <dgm:spPr/>
    </dgm:pt>
    <dgm:pt modelId="{2C202BF1-C917-423C-90F6-BBB106453C32}" type="pres">
      <dgm:prSet presAssocID="{1FDD6447-CA01-400E-AAE3-5A4DD8002C2F}" presName="iconBgRect" presStyleLbl="bgShp" presStyleIdx="2" presStyleCnt="6"/>
      <dgm:spPr/>
    </dgm:pt>
    <dgm:pt modelId="{35D7C029-3DBD-43EF-BB49-62C1D6BC5435}" type="pres">
      <dgm:prSet presAssocID="{1FDD6447-CA01-400E-AAE3-5A4DD8002C2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6C057C11-103A-4E37-A3CB-90258CB6D73E}" type="pres">
      <dgm:prSet presAssocID="{1FDD6447-CA01-400E-AAE3-5A4DD8002C2F}" presName="spaceRect" presStyleCnt="0"/>
      <dgm:spPr/>
    </dgm:pt>
    <dgm:pt modelId="{13F36576-2665-4F7C-BE5D-19D351A16D16}" type="pres">
      <dgm:prSet presAssocID="{1FDD6447-CA01-400E-AAE3-5A4DD8002C2F}" presName="textRect" presStyleLbl="revTx" presStyleIdx="2" presStyleCnt="6">
        <dgm:presLayoutVars>
          <dgm:chMax val="1"/>
          <dgm:chPref val="1"/>
        </dgm:presLayoutVars>
      </dgm:prSet>
      <dgm:spPr/>
    </dgm:pt>
    <dgm:pt modelId="{844B5A58-6AC5-4703-B8D9-4D9CB31DA92E}" type="pres">
      <dgm:prSet presAssocID="{C680641B-315C-4960-855B-885E38D5E24A}" presName="sibTrans" presStyleLbl="sibTrans2D1" presStyleIdx="0" presStyleCnt="0"/>
      <dgm:spPr/>
    </dgm:pt>
    <dgm:pt modelId="{96BC6D0E-17D2-4EF9-B42C-3AD35A8A952C}" type="pres">
      <dgm:prSet presAssocID="{F4FFB0B9-8C9C-0F47-BA02-4A531DE4F740}" presName="compNode" presStyleCnt="0"/>
      <dgm:spPr/>
    </dgm:pt>
    <dgm:pt modelId="{A67931BD-694F-49A1-BE10-936EB0389165}" type="pres">
      <dgm:prSet presAssocID="{F4FFB0B9-8C9C-0F47-BA02-4A531DE4F740}" presName="iconBgRect" presStyleLbl="bgShp" presStyleIdx="3" presStyleCnt="6"/>
      <dgm:spPr/>
    </dgm:pt>
    <dgm:pt modelId="{094E0307-7B00-4864-A367-F455012ADE31}" type="pres">
      <dgm:prSet presAssocID="{F4FFB0B9-8C9C-0F47-BA02-4A531DE4F74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lot"/>
        </a:ext>
      </dgm:extLst>
    </dgm:pt>
    <dgm:pt modelId="{D9298963-A147-4568-8F9C-E02DD1C3EA20}" type="pres">
      <dgm:prSet presAssocID="{F4FFB0B9-8C9C-0F47-BA02-4A531DE4F740}" presName="spaceRect" presStyleCnt="0"/>
      <dgm:spPr/>
    </dgm:pt>
    <dgm:pt modelId="{60E69354-0A0C-4F01-AF74-1CC4F2F33EC3}" type="pres">
      <dgm:prSet presAssocID="{F4FFB0B9-8C9C-0F47-BA02-4A531DE4F740}" presName="textRect" presStyleLbl="revTx" presStyleIdx="3" presStyleCnt="6">
        <dgm:presLayoutVars>
          <dgm:chMax val="1"/>
          <dgm:chPref val="1"/>
        </dgm:presLayoutVars>
      </dgm:prSet>
      <dgm:spPr/>
    </dgm:pt>
    <dgm:pt modelId="{2ADCED47-A5CD-4800-A61E-9565A2CA9009}" type="pres">
      <dgm:prSet presAssocID="{19B27AC9-B6B8-2F41-BC8E-CAA22CCFB82F}" presName="sibTrans" presStyleLbl="sibTrans2D1" presStyleIdx="0" presStyleCnt="0"/>
      <dgm:spPr/>
    </dgm:pt>
    <dgm:pt modelId="{A67DF8E5-B902-4B14-A5B3-C05821EE5244}" type="pres">
      <dgm:prSet presAssocID="{9E15EC05-5C9D-C948-B36A-1D1B5122835C}" presName="compNode" presStyleCnt="0"/>
      <dgm:spPr/>
    </dgm:pt>
    <dgm:pt modelId="{C23D0A89-D63B-4FD8-80E2-CEEE499B61EF}" type="pres">
      <dgm:prSet presAssocID="{9E15EC05-5C9D-C948-B36A-1D1B5122835C}" presName="iconBgRect" presStyleLbl="bgShp" presStyleIdx="4" presStyleCnt="6"/>
      <dgm:spPr/>
    </dgm:pt>
    <dgm:pt modelId="{CEBB9175-C171-4B0A-A91A-5DC71A476B49}" type="pres">
      <dgm:prSet presAssocID="{9E15EC05-5C9D-C948-B36A-1D1B5122835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7C3FB354-CC71-490B-ABC1-044D7908AD3E}" type="pres">
      <dgm:prSet presAssocID="{9E15EC05-5C9D-C948-B36A-1D1B5122835C}" presName="spaceRect" presStyleCnt="0"/>
      <dgm:spPr/>
    </dgm:pt>
    <dgm:pt modelId="{9EE2464F-7CA7-4D47-9DF9-3849A6CA7F4E}" type="pres">
      <dgm:prSet presAssocID="{9E15EC05-5C9D-C948-B36A-1D1B5122835C}" presName="textRect" presStyleLbl="revTx" presStyleIdx="4" presStyleCnt="6">
        <dgm:presLayoutVars>
          <dgm:chMax val="1"/>
          <dgm:chPref val="1"/>
        </dgm:presLayoutVars>
      </dgm:prSet>
      <dgm:spPr/>
    </dgm:pt>
    <dgm:pt modelId="{DF03D669-76EB-4636-8B2C-D545AAF51B15}" type="pres">
      <dgm:prSet presAssocID="{C42B8347-92DB-5946-AF3D-8B93585F332C}" presName="sibTrans" presStyleLbl="sibTrans2D1" presStyleIdx="0" presStyleCnt="0"/>
      <dgm:spPr/>
    </dgm:pt>
    <dgm:pt modelId="{CD9645C8-3C0D-456B-98D4-47CA852ADCA0}" type="pres">
      <dgm:prSet presAssocID="{F092AE24-303A-1F4E-A028-8DD0E3B91D0B}" presName="compNode" presStyleCnt="0"/>
      <dgm:spPr/>
    </dgm:pt>
    <dgm:pt modelId="{A318AE28-8596-431A-A50E-B896F38F9930}" type="pres">
      <dgm:prSet presAssocID="{F092AE24-303A-1F4E-A028-8DD0E3B91D0B}" presName="iconBgRect" presStyleLbl="bgShp" presStyleIdx="5" presStyleCnt="6"/>
      <dgm:spPr/>
    </dgm:pt>
    <dgm:pt modelId="{4B23031C-6DD4-4F0E-AAA1-2343EDCDE8F9}" type="pres">
      <dgm:prSet presAssocID="{F092AE24-303A-1F4E-A028-8DD0E3B91D0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search"/>
        </a:ext>
      </dgm:extLst>
    </dgm:pt>
    <dgm:pt modelId="{11D5698E-05C3-4E4A-BFAD-5C6E3B92BAD0}" type="pres">
      <dgm:prSet presAssocID="{F092AE24-303A-1F4E-A028-8DD0E3B91D0B}" presName="spaceRect" presStyleCnt="0"/>
      <dgm:spPr/>
    </dgm:pt>
    <dgm:pt modelId="{D8139A2D-7945-4E39-A43E-3E39A2508462}" type="pres">
      <dgm:prSet presAssocID="{F092AE24-303A-1F4E-A028-8DD0E3B91D0B}" presName="textRect" presStyleLbl="revTx" presStyleIdx="5" presStyleCnt="6">
        <dgm:presLayoutVars>
          <dgm:chMax val="1"/>
          <dgm:chPref val="1"/>
        </dgm:presLayoutVars>
      </dgm:prSet>
      <dgm:spPr/>
    </dgm:pt>
  </dgm:ptLst>
  <dgm:cxnLst>
    <dgm:cxn modelId="{88658303-C114-224B-8A06-3C70AA489B67}" type="presOf" srcId="{C680641B-315C-4960-855B-885E38D5E24A}" destId="{844B5A58-6AC5-4703-B8D9-4D9CB31DA92E}" srcOrd="0" destOrd="0" presId="urn:microsoft.com/office/officeart/2018/2/layout/IconCircleList"/>
    <dgm:cxn modelId="{40E9430B-9E16-F34C-92C1-465DC62FF178}" srcId="{10604ED0-C7DE-45E1-A12C-B4EC23737241}" destId="{F4FFB0B9-8C9C-0F47-BA02-4A531DE4F740}" srcOrd="3" destOrd="0" parTransId="{559E0AF5-6EBD-3D4F-A634-502E2C37D21F}" sibTransId="{19B27AC9-B6B8-2F41-BC8E-CAA22CCFB82F}"/>
    <dgm:cxn modelId="{93FBEE1D-01DF-CA45-A648-E4FFD24CAF6E}" type="presOf" srcId="{46B6AB03-7E35-4849-A49C-8FB5F0B978DE}" destId="{056F7D18-04D0-4CAA-BFEA-49A0DA7D337C}" srcOrd="0" destOrd="0" presId="urn:microsoft.com/office/officeart/2018/2/layout/IconCircleList"/>
    <dgm:cxn modelId="{94BF1A2E-C409-424A-AF57-8D3B38E39C98}" srcId="{10604ED0-C7DE-45E1-A12C-B4EC23737241}" destId="{72FA414D-8E9C-42D8-A62B-4A696A7A0CF8}" srcOrd="1" destOrd="0" parTransId="{EC89B2D7-BAEA-4139-9EB4-D5BF2A57D299}" sibTransId="{46B6AB03-7E35-4849-A49C-8FB5F0B978DE}"/>
    <dgm:cxn modelId="{8D017B3E-345A-4D42-AB6F-57BE07C8475B}" type="presOf" srcId="{C42B8347-92DB-5946-AF3D-8B93585F332C}" destId="{DF03D669-76EB-4636-8B2C-D545AAF51B15}" srcOrd="0" destOrd="0" presId="urn:microsoft.com/office/officeart/2018/2/layout/IconCircleList"/>
    <dgm:cxn modelId="{02971158-E34B-034B-8919-E5131C54C761}" type="presOf" srcId="{1FDD6447-CA01-400E-AAE3-5A4DD8002C2F}" destId="{13F36576-2665-4F7C-BE5D-19D351A16D16}" srcOrd="0" destOrd="0" presId="urn:microsoft.com/office/officeart/2018/2/layout/IconCircleList"/>
    <dgm:cxn modelId="{2205515A-9CF5-4B16-ADA6-8D8B7ED5871C}" srcId="{10604ED0-C7DE-45E1-A12C-B4EC23737241}" destId="{1FDD6447-CA01-400E-AAE3-5A4DD8002C2F}" srcOrd="2" destOrd="0" parTransId="{54E60CBB-9620-421F-BF67-3BD943FB7FFC}" sibTransId="{C680641B-315C-4960-855B-885E38D5E24A}"/>
    <dgm:cxn modelId="{8274EC63-660E-8A4E-9D45-FDEACD8F8067}" type="presOf" srcId="{F092AE24-303A-1F4E-A028-8DD0E3B91D0B}" destId="{D8139A2D-7945-4E39-A43E-3E39A2508462}" srcOrd="0" destOrd="0" presId="urn:microsoft.com/office/officeart/2018/2/layout/IconCircleList"/>
    <dgm:cxn modelId="{DC8A4568-4F61-7846-B5E4-682192918C8E}" type="presOf" srcId="{54149625-2435-4F3A-B10A-38E55E575C3D}" destId="{67FFEFD4-7466-4A64-9631-79A94ECF50E9}" srcOrd="0" destOrd="0" presId="urn:microsoft.com/office/officeart/2018/2/layout/IconCircleList"/>
    <dgm:cxn modelId="{E842D572-B955-3146-AFC8-FDE9029A16A6}" srcId="{10604ED0-C7DE-45E1-A12C-B4EC23737241}" destId="{F092AE24-303A-1F4E-A028-8DD0E3B91D0B}" srcOrd="5" destOrd="0" parTransId="{E4C357FD-914D-DA4A-BA91-EB77AF195083}" sibTransId="{D382CCBD-1C89-844F-A516-81FB6E2F5CC3}"/>
    <dgm:cxn modelId="{46162D87-EF4C-8749-9CEC-4CF01E6B4312}" type="presOf" srcId="{19B27AC9-B6B8-2F41-BC8E-CAA22CCFB82F}" destId="{2ADCED47-A5CD-4800-A61E-9565A2CA9009}" srcOrd="0" destOrd="0" presId="urn:microsoft.com/office/officeart/2018/2/layout/IconCircleList"/>
    <dgm:cxn modelId="{C9D5418A-29B6-7E43-91F9-7E91C3D44713}" type="presOf" srcId="{72FA414D-8E9C-42D8-A62B-4A696A7A0CF8}" destId="{AFA2531E-C0B6-4963-AB93-63248B48146B}" srcOrd="0" destOrd="0" presId="urn:microsoft.com/office/officeart/2018/2/layout/IconCircleList"/>
    <dgm:cxn modelId="{18106F8B-856E-7B46-8749-6BFFEF2A4C9A}" type="presOf" srcId="{10604ED0-C7DE-45E1-A12C-B4EC23737241}" destId="{77FE621D-B70A-4351-8411-24F8509E43FC}" srcOrd="0" destOrd="0" presId="urn:microsoft.com/office/officeart/2018/2/layout/IconCircleList"/>
    <dgm:cxn modelId="{3F907F92-781B-40C1-ACF3-D4AD833B127E}" srcId="{10604ED0-C7DE-45E1-A12C-B4EC23737241}" destId="{99E09700-24CB-48AD-9C7D-35CA9F764608}" srcOrd="0" destOrd="0" parTransId="{7D08C34D-CB7E-4C3C-9FD2-BAA8CAFA4189}" sibTransId="{54149625-2435-4F3A-B10A-38E55E575C3D}"/>
    <dgm:cxn modelId="{A3AE5297-E503-E941-A2E7-47D5E9DDDDF5}" type="presOf" srcId="{9E15EC05-5C9D-C948-B36A-1D1B5122835C}" destId="{9EE2464F-7CA7-4D47-9DF9-3849A6CA7F4E}" srcOrd="0" destOrd="0" presId="urn:microsoft.com/office/officeart/2018/2/layout/IconCircleList"/>
    <dgm:cxn modelId="{E745DCA6-7FD3-4C4F-8CE1-1865B1627507}" type="presOf" srcId="{F4FFB0B9-8C9C-0F47-BA02-4A531DE4F740}" destId="{60E69354-0A0C-4F01-AF74-1CC4F2F33EC3}" srcOrd="0" destOrd="0" presId="urn:microsoft.com/office/officeart/2018/2/layout/IconCircleList"/>
    <dgm:cxn modelId="{894052BE-61A4-3D4B-BA39-D481BC9125F3}" srcId="{10604ED0-C7DE-45E1-A12C-B4EC23737241}" destId="{9E15EC05-5C9D-C948-B36A-1D1B5122835C}" srcOrd="4" destOrd="0" parTransId="{0F18DE51-21CF-454C-973B-0A1DE918428A}" sibTransId="{C42B8347-92DB-5946-AF3D-8B93585F332C}"/>
    <dgm:cxn modelId="{B45398D8-A2FC-B241-8941-D0B9B6294CC0}" type="presOf" srcId="{99E09700-24CB-48AD-9C7D-35CA9F764608}" destId="{0C8D4877-13A8-4895-ACC5-71B36B140233}" srcOrd="0" destOrd="0" presId="urn:microsoft.com/office/officeart/2018/2/layout/IconCircleList"/>
    <dgm:cxn modelId="{329988D2-8CF0-2240-902B-06838059A231}" type="presParOf" srcId="{77FE621D-B70A-4351-8411-24F8509E43FC}" destId="{C69E02A0-5528-45E1-BE68-681312F3178E}" srcOrd="0" destOrd="0" presId="urn:microsoft.com/office/officeart/2018/2/layout/IconCircleList"/>
    <dgm:cxn modelId="{825D4155-B512-AC4C-895D-316B8AED8926}" type="presParOf" srcId="{C69E02A0-5528-45E1-BE68-681312F3178E}" destId="{FC4D3931-AECE-4CB8-9148-F928463CE2B7}" srcOrd="0" destOrd="0" presId="urn:microsoft.com/office/officeart/2018/2/layout/IconCircleList"/>
    <dgm:cxn modelId="{DF637158-61A5-064A-B31F-EB307C2D2420}" type="presParOf" srcId="{FC4D3931-AECE-4CB8-9148-F928463CE2B7}" destId="{CA751FC0-8E8C-4D02-A5F9-0812DF80FCF9}" srcOrd="0" destOrd="0" presId="urn:microsoft.com/office/officeart/2018/2/layout/IconCircleList"/>
    <dgm:cxn modelId="{513B3E88-CEEB-D040-8433-CBB6212F6ED5}" type="presParOf" srcId="{FC4D3931-AECE-4CB8-9148-F928463CE2B7}" destId="{39BFB676-7483-400E-994E-0817B1741084}" srcOrd="1" destOrd="0" presId="urn:microsoft.com/office/officeart/2018/2/layout/IconCircleList"/>
    <dgm:cxn modelId="{E5251E07-A5FF-8348-A25A-966B5458A97A}" type="presParOf" srcId="{FC4D3931-AECE-4CB8-9148-F928463CE2B7}" destId="{ED8FE18E-1D52-44CB-8A36-4A75A839639B}" srcOrd="2" destOrd="0" presId="urn:microsoft.com/office/officeart/2018/2/layout/IconCircleList"/>
    <dgm:cxn modelId="{CAE15CA1-A341-EB41-ABC3-2C57702F4959}" type="presParOf" srcId="{FC4D3931-AECE-4CB8-9148-F928463CE2B7}" destId="{0C8D4877-13A8-4895-ACC5-71B36B140233}" srcOrd="3" destOrd="0" presId="urn:microsoft.com/office/officeart/2018/2/layout/IconCircleList"/>
    <dgm:cxn modelId="{9740616B-6B67-8C4B-964E-D7346A6095FE}" type="presParOf" srcId="{C69E02A0-5528-45E1-BE68-681312F3178E}" destId="{67FFEFD4-7466-4A64-9631-79A94ECF50E9}" srcOrd="1" destOrd="0" presId="urn:microsoft.com/office/officeart/2018/2/layout/IconCircleList"/>
    <dgm:cxn modelId="{45A5F4CA-DF2A-EA45-B5A9-22417C068EA6}" type="presParOf" srcId="{C69E02A0-5528-45E1-BE68-681312F3178E}" destId="{2F9ACAF1-7FB7-46E6-8B63-40988B27E073}" srcOrd="2" destOrd="0" presId="urn:microsoft.com/office/officeart/2018/2/layout/IconCircleList"/>
    <dgm:cxn modelId="{1F7C4FD4-5236-A845-85E2-D4961B3E4DD8}" type="presParOf" srcId="{2F9ACAF1-7FB7-46E6-8B63-40988B27E073}" destId="{3078F0CD-79C6-4116-920A-1E3FA9B007D0}" srcOrd="0" destOrd="0" presId="urn:microsoft.com/office/officeart/2018/2/layout/IconCircleList"/>
    <dgm:cxn modelId="{7346C814-F1F4-754C-8A3D-4558A893D2E4}" type="presParOf" srcId="{2F9ACAF1-7FB7-46E6-8B63-40988B27E073}" destId="{E7A18B0A-1853-42EC-B03B-144CBB8637DB}" srcOrd="1" destOrd="0" presId="urn:microsoft.com/office/officeart/2018/2/layout/IconCircleList"/>
    <dgm:cxn modelId="{4E968E89-0F77-514B-924C-574CA622B411}" type="presParOf" srcId="{2F9ACAF1-7FB7-46E6-8B63-40988B27E073}" destId="{2265AAA3-4668-477F-8D44-802888F60A4F}" srcOrd="2" destOrd="0" presId="urn:microsoft.com/office/officeart/2018/2/layout/IconCircleList"/>
    <dgm:cxn modelId="{2B92033A-481C-BB45-9BE3-C27B82C0FAF5}" type="presParOf" srcId="{2F9ACAF1-7FB7-46E6-8B63-40988B27E073}" destId="{AFA2531E-C0B6-4963-AB93-63248B48146B}" srcOrd="3" destOrd="0" presId="urn:microsoft.com/office/officeart/2018/2/layout/IconCircleList"/>
    <dgm:cxn modelId="{85464303-4453-4C4D-8BD3-1BB4D105E09C}" type="presParOf" srcId="{C69E02A0-5528-45E1-BE68-681312F3178E}" destId="{056F7D18-04D0-4CAA-BFEA-49A0DA7D337C}" srcOrd="3" destOrd="0" presId="urn:microsoft.com/office/officeart/2018/2/layout/IconCircleList"/>
    <dgm:cxn modelId="{9C5AD70A-7619-7149-836C-0461ABE547C0}" type="presParOf" srcId="{C69E02A0-5528-45E1-BE68-681312F3178E}" destId="{5EF6EAAB-9024-427B-BFA7-FA7152E949F1}" srcOrd="4" destOrd="0" presId="urn:microsoft.com/office/officeart/2018/2/layout/IconCircleList"/>
    <dgm:cxn modelId="{25CDDB78-D935-6E44-9971-9421E0CDDD61}" type="presParOf" srcId="{5EF6EAAB-9024-427B-BFA7-FA7152E949F1}" destId="{2C202BF1-C917-423C-90F6-BBB106453C32}" srcOrd="0" destOrd="0" presId="urn:microsoft.com/office/officeart/2018/2/layout/IconCircleList"/>
    <dgm:cxn modelId="{52495ED2-3684-5544-B8A2-7CBACEE40C0F}" type="presParOf" srcId="{5EF6EAAB-9024-427B-BFA7-FA7152E949F1}" destId="{35D7C029-3DBD-43EF-BB49-62C1D6BC5435}" srcOrd="1" destOrd="0" presId="urn:microsoft.com/office/officeart/2018/2/layout/IconCircleList"/>
    <dgm:cxn modelId="{4E0FF871-F8AF-C24B-AF4C-CE7369816737}" type="presParOf" srcId="{5EF6EAAB-9024-427B-BFA7-FA7152E949F1}" destId="{6C057C11-103A-4E37-A3CB-90258CB6D73E}" srcOrd="2" destOrd="0" presId="urn:microsoft.com/office/officeart/2018/2/layout/IconCircleList"/>
    <dgm:cxn modelId="{B3CFE06C-5E01-9A40-A72D-8C2F2DD44E72}" type="presParOf" srcId="{5EF6EAAB-9024-427B-BFA7-FA7152E949F1}" destId="{13F36576-2665-4F7C-BE5D-19D351A16D16}" srcOrd="3" destOrd="0" presId="urn:microsoft.com/office/officeart/2018/2/layout/IconCircleList"/>
    <dgm:cxn modelId="{5C5B84D7-1A84-C646-A278-6631918A53EB}" type="presParOf" srcId="{C69E02A0-5528-45E1-BE68-681312F3178E}" destId="{844B5A58-6AC5-4703-B8D9-4D9CB31DA92E}" srcOrd="5" destOrd="0" presId="urn:microsoft.com/office/officeart/2018/2/layout/IconCircleList"/>
    <dgm:cxn modelId="{BDECEE2F-2A59-D044-9271-27BAC8B95AAB}" type="presParOf" srcId="{C69E02A0-5528-45E1-BE68-681312F3178E}" destId="{96BC6D0E-17D2-4EF9-B42C-3AD35A8A952C}" srcOrd="6" destOrd="0" presId="urn:microsoft.com/office/officeart/2018/2/layout/IconCircleList"/>
    <dgm:cxn modelId="{703D978D-E1AF-1644-80AC-E5FD1CDA920A}" type="presParOf" srcId="{96BC6D0E-17D2-4EF9-B42C-3AD35A8A952C}" destId="{A67931BD-694F-49A1-BE10-936EB0389165}" srcOrd="0" destOrd="0" presId="urn:microsoft.com/office/officeart/2018/2/layout/IconCircleList"/>
    <dgm:cxn modelId="{1303B277-4DC5-B84E-B838-809B9ED2A482}" type="presParOf" srcId="{96BC6D0E-17D2-4EF9-B42C-3AD35A8A952C}" destId="{094E0307-7B00-4864-A367-F455012ADE31}" srcOrd="1" destOrd="0" presId="urn:microsoft.com/office/officeart/2018/2/layout/IconCircleList"/>
    <dgm:cxn modelId="{E9C4070B-ECB9-1144-A91A-7ED57E290444}" type="presParOf" srcId="{96BC6D0E-17D2-4EF9-B42C-3AD35A8A952C}" destId="{D9298963-A147-4568-8F9C-E02DD1C3EA20}" srcOrd="2" destOrd="0" presId="urn:microsoft.com/office/officeart/2018/2/layout/IconCircleList"/>
    <dgm:cxn modelId="{5A38BEFE-7433-AA40-9248-244C7176FD28}" type="presParOf" srcId="{96BC6D0E-17D2-4EF9-B42C-3AD35A8A952C}" destId="{60E69354-0A0C-4F01-AF74-1CC4F2F33EC3}" srcOrd="3" destOrd="0" presId="urn:microsoft.com/office/officeart/2018/2/layout/IconCircleList"/>
    <dgm:cxn modelId="{D801D2F6-A3A3-6443-85B9-DE541480C11E}" type="presParOf" srcId="{C69E02A0-5528-45E1-BE68-681312F3178E}" destId="{2ADCED47-A5CD-4800-A61E-9565A2CA9009}" srcOrd="7" destOrd="0" presId="urn:microsoft.com/office/officeart/2018/2/layout/IconCircleList"/>
    <dgm:cxn modelId="{E4A4E662-7599-294E-828E-E9F9797DE5F0}" type="presParOf" srcId="{C69E02A0-5528-45E1-BE68-681312F3178E}" destId="{A67DF8E5-B902-4B14-A5B3-C05821EE5244}" srcOrd="8" destOrd="0" presId="urn:microsoft.com/office/officeart/2018/2/layout/IconCircleList"/>
    <dgm:cxn modelId="{FA2FFE42-D41C-2C4C-BFF8-6B2B13CAA0E0}" type="presParOf" srcId="{A67DF8E5-B902-4B14-A5B3-C05821EE5244}" destId="{C23D0A89-D63B-4FD8-80E2-CEEE499B61EF}" srcOrd="0" destOrd="0" presId="urn:microsoft.com/office/officeart/2018/2/layout/IconCircleList"/>
    <dgm:cxn modelId="{CA70A8B1-E107-C14A-96E4-CD9C887F79FE}" type="presParOf" srcId="{A67DF8E5-B902-4B14-A5B3-C05821EE5244}" destId="{CEBB9175-C171-4B0A-A91A-5DC71A476B49}" srcOrd="1" destOrd="0" presId="urn:microsoft.com/office/officeart/2018/2/layout/IconCircleList"/>
    <dgm:cxn modelId="{AFFD874A-B9ED-8243-BDF0-AA6A1CE4B8BF}" type="presParOf" srcId="{A67DF8E5-B902-4B14-A5B3-C05821EE5244}" destId="{7C3FB354-CC71-490B-ABC1-044D7908AD3E}" srcOrd="2" destOrd="0" presId="urn:microsoft.com/office/officeart/2018/2/layout/IconCircleList"/>
    <dgm:cxn modelId="{D55352EF-F7E2-8F43-8565-60BF5284472A}" type="presParOf" srcId="{A67DF8E5-B902-4B14-A5B3-C05821EE5244}" destId="{9EE2464F-7CA7-4D47-9DF9-3849A6CA7F4E}" srcOrd="3" destOrd="0" presId="urn:microsoft.com/office/officeart/2018/2/layout/IconCircleList"/>
    <dgm:cxn modelId="{7A2AC28C-7DBF-F740-BD6E-FF9CCEA137E9}" type="presParOf" srcId="{C69E02A0-5528-45E1-BE68-681312F3178E}" destId="{DF03D669-76EB-4636-8B2C-D545AAF51B15}" srcOrd="9" destOrd="0" presId="urn:microsoft.com/office/officeart/2018/2/layout/IconCircleList"/>
    <dgm:cxn modelId="{40FF5470-CD85-2C4D-A8E5-B50E2230D4C6}" type="presParOf" srcId="{C69E02A0-5528-45E1-BE68-681312F3178E}" destId="{CD9645C8-3C0D-456B-98D4-47CA852ADCA0}" srcOrd="10" destOrd="0" presId="urn:microsoft.com/office/officeart/2018/2/layout/IconCircleList"/>
    <dgm:cxn modelId="{1B26C161-48B3-B544-8471-3E1C4AE23F23}" type="presParOf" srcId="{CD9645C8-3C0D-456B-98D4-47CA852ADCA0}" destId="{A318AE28-8596-431A-A50E-B896F38F9930}" srcOrd="0" destOrd="0" presId="urn:microsoft.com/office/officeart/2018/2/layout/IconCircleList"/>
    <dgm:cxn modelId="{DD7C4560-A30D-DA48-B4D1-0D188B09DAD1}" type="presParOf" srcId="{CD9645C8-3C0D-456B-98D4-47CA852ADCA0}" destId="{4B23031C-6DD4-4F0E-AAA1-2343EDCDE8F9}" srcOrd="1" destOrd="0" presId="urn:microsoft.com/office/officeart/2018/2/layout/IconCircleList"/>
    <dgm:cxn modelId="{25F5004F-50E6-444A-A20C-2DB06953AE54}" type="presParOf" srcId="{CD9645C8-3C0D-456B-98D4-47CA852ADCA0}" destId="{11D5698E-05C3-4E4A-BFAD-5C6E3B92BAD0}" srcOrd="2" destOrd="0" presId="urn:microsoft.com/office/officeart/2018/2/layout/IconCircleList"/>
    <dgm:cxn modelId="{F746F254-0567-2847-BEAF-7B7FAD687298}" type="presParOf" srcId="{CD9645C8-3C0D-456B-98D4-47CA852ADCA0}" destId="{D8139A2D-7945-4E39-A43E-3E39A250846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8D3CA3-8614-4298-8B6D-D4894BF3E2E9}"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35CBF04B-5D42-4D06-A0C3-FB197E1B62F3}">
      <dgm:prSet custT="1"/>
      <dgm:spPr/>
      <dgm:t>
        <a:bodyPr/>
        <a:lstStyle/>
        <a:p>
          <a:pPr algn="l"/>
          <a:r>
            <a:rPr lang="en-US" sz="1000" dirty="0"/>
            <a:t>The data used for the report falls under the Freedom of Information act. United States. Department of Transportation. (2022). </a:t>
          </a:r>
          <a:r>
            <a:rPr lang="en-US" sz="1000" i="1" dirty="0"/>
            <a:t>Managing Rights</a:t>
          </a:r>
          <a:r>
            <a:rPr lang="en-US" sz="1000" dirty="0"/>
            <a:t>.</a:t>
          </a:r>
          <a:r>
            <a:rPr lang="en-US" sz="1000" dirty="0">
              <a:solidFill>
                <a:srgbClr val="0070C0"/>
              </a:solidFill>
            </a:rPr>
            <a:t> </a:t>
          </a:r>
          <a:r>
            <a:rPr lang="en-US" sz="1000" u="sng" dirty="0">
              <a:solidFill>
                <a:srgbClr val="0070C0"/>
              </a:solidFill>
              <a:hlinkClick xmlns:r="http://schemas.openxmlformats.org/officeDocument/2006/relationships" r:id="rId1">
                <a:extLst>
                  <a:ext uri="{A12FA001-AC4F-418D-AE19-62706E023703}">
                    <ahyp:hlinkClr xmlns:ahyp="http://schemas.microsoft.com/office/drawing/2018/hyperlinkcolor" val="tx"/>
                  </a:ext>
                </a:extLst>
              </a:hlinkClick>
            </a:rPr>
            <a:t>https://doi.org/10.21949/1520564</a:t>
          </a:r>
          <a:endParaRPr lang="en-US" sz="1000" dirty="0">
            <a:solidFill>
              <a:srgbClr val="0070C0"/>
            </a:solidFill>
          </a:endParaRPr>
        </a:p>
      </dgm:t>
    </dgm:pt>
    <dgm:pt modelId="{F49C8556-76E1-41F3-AB28-2E35C76C763C}" type="parTrans" cxnId="{932FC771-6C7B-445D-8EB2-80312E7E9ABD}">
      <dgm:prSet/>
      <dgm:spPr/>
      <dgm:t>
        <a:bodyPr/>
        <a:lstStyle/>
        <a:p>
          <a:endParaRPr lang="en-US"/>
        </a:p>
      </dgm:t>
    </dgm:pt>
    <dgm:pt modelId="{20491349-D1EA-4857-9A09-B4E70D626052}" type="sibTrans" cxnId="{932FC771-6C7B-445D-8EB2-80312E7E9ABD}">
      <dgm:prSet/>
      <dgm:spPr/>
      <dgm:t>
        <a:bodyPr/>
        <a:lstStyle/>
        <a:p>
          <a:endParaRPr lang="en-US"/>
        </a:p>
      </dgm:t>
    </dgm:pt>
    <dgm:pt modelId="{454F70DC-BD33-B044-8579-5172D2AD763E}" type="pres">
      <dgm:prSet presAssocID="{0B8D3CA3-8614-4298-8B6D-D4894BF3E2E9}" presName="vert0" presStyleCnt="0">
        <dgm:presLayoutVars>
          <dgm:dir/>
          <dgm:animOne val="branch"/>
          <dgm:animLvl val="lvl"/>
        </dgm:presLayoutVars>
      </dgm:prSet>
      <dgm:spPr/>
    </dgm:pt>
    <dgm:pt modelId="{C2D02863-0E34-B943-9854-9DBC1B6A278A}" type="pres">
      <dgm:prSet presAssocID="{35CBF04B-5D42-4D06-A0C3-FB197E1B62F3}" presName="thickLine" presStyleLbl="alignNode1" presStyleIdx="0" presStyleCnt="1"/>
      <dgm:spPr/>
    </dgm:pt>
    <dgm:pt modelId="{64DF0B5B-12AF-8748-88C0-452F144DE3A5}" type="pres">
      <dgm:prSet presAssocID="{35CBF04B-5D42-4D06-A0C3-FB197E1B62F3}" presName="horz1" presStyleCnt="0"/>
      <dgm:spPr/>
    </dgm:pt>
    <dgm:pt modelId="{C56EB59A-D9E4-9D4B-939A-9F104C8F9829}" type="pres">
      <dgm:prSet presAssocID="{35CBF04B-5D42-4D06-A0C3-FB197E1B62F3}" presName="tx1" presStyleLbl="revTx" presStyleIdx="0" presStyleCnt="1"/>
      <dgm:spPr/>
    </dgm:pt>
    <dgm:pt modelId="{B96BC145-02EC-3445-A9B0-096A1E723335}" type="pres">
      <dgm:prSet presAssocID="{35CBF04B-5D42-4D06-A0C3-FB197E1B62F3}" presName="vert1" presStyleCnt="0"/>
      <dgm:spPr/>
    </dgm:pt>
  </dgm:ptLst>
  <dgm:cxnLst>
    <dgm:cxn modelId="{909DA05C-9E2C-8344-9B58-B944BF1F7342}" type="presOf" srcId="{35CBF04B-5D42-4D06-A0C3-FB197E1B62F3}" destId="{C56EB59A-D9E4-9D4B-939A-9F104C8F9829}" srcOrd="0" destOrd="0" presId="urn:microsoft.com/office/officeart/2008/layout/LinedList"/>
    <dgm:cxn modelId="{B4079763-5326-B849-AA0B-D8F6C8355ECE}" type="presOf" srcId="{0B8D3CA3-8614-4298-8B6D-D4894BF3E2E9}" destId="{454F70DC-BD33-B044-8579-5172D2AD763E}" srcOrd="0" destOrd="0" presId="urn:microsoft.com/office/officeart/2008/layout/LinedList"/>
    <dgm:cxn modelId="{932FC771-6C7B-445D-8EB2-80312E7E9ABD}" srcId="{0B8D3CA3-8614-4298-8B6D-D4894BF3E2E9}" destId="{35CBF04B-5D42-4D06-A0C3-FB197E1B62F3}" srcOrd="0" destOrd="0" parTransId="{F49C8556-76E1-41F3-AB28-2E35C76C763C}" sibTransId="{20491349-D1EA-4857-9A09-B4E70D626052}"/>
    <dgm:cxn modelId="{11F2E733-B147-B048-8D98-B63913AE8351}" type="presParOf" srcId="{454F70DC-BD33-B044-8579-5172D2AD763E}" destId="{C2D02863-0E34-B943-9854-9DBC1B6A278A}" srcOrd="0" destOrd="0" presId="urn:microsoft.com/office/officeart/2008/layout/LinedList"/>
    <dgm:cxn modelId="{70A43DB3-71F2-7F41-991D-CB4B829FC58C}" type="presParOf" srcId="{454F70DC-BD33-B044-8579-5172D2AD763E}" destId="{64DF0B5B-12AF-8748-88C0-452F144DE3A5}" srcOrd="1" destOrd="0" presId="urn:microsoft.com/office/officeart/2008/layout/LinedList"/>
    <dgm:cxn modelId="{D19BC280-3C24-AE47-90DC-6301E2ABA5F2}" type="presParOf" srcId="{64DF0B5B-12AF-8748-88C0-452F144DE3A5}" destId="{C56EB59A-D9E4-9D4B-939A-9F104C8F9829}" srcOrd="0" destOrd="0" presId="urn:microsoft.com/office/officeart/2008/layout/LinedList"/>
    <dgm:cxn modelId="{CDDE95F0-1BFF-9B45-B9AE-E719A5DBBEE9}" type="presParOf" srcId="{64DF0B5B-12AF-8748-88C0-452F144DE3A5}" destId="{B96BC145-02EC-3445-A9B0-096A1E723335}"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8D3CA3-8614-4298-8B6D-D4894BF3E2E9}"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454F70DC-BD33-B044-8579-5172D2AD763E}" type="pres">
      <dgm:prSet presAssocID="{0B8D3CA3-8614-4298-8B6D-D4894BF3E2E9}" presName="vert0" presStyleCnt="0">
        <dgm:presLayoutVars>
          <dgm:dir/>
          <dgm:animOne val="branch"/>
          <dgm:animLvl val="lvl"/>
        </dgm:presLayoutVars>
      </dgm:prSet>
      <dgm:spPr/>
    </dgm:pt>
  </dgm:ptLst>
  <dgm:cxnLst>
    <dgm:cxn modelId="{B4079763-5326-B849-AA0B-D8F6C8355ECE}" type="presOf" srcId="{0B8D3CA3-8614-4298-8B6D-D4894BF3E2E9}" destId="{454F70DC-BD33-B044-8579-5172D2AD763E}" srcOrd="0"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331E6-7BEB-4D85-9C8B-40C8E6D5E905}">
      <dsp:nvSpPr>
        <dsp:cNvPr id="0" name=""/>
        <dsp:cNvSpPr/>
      </dsp:nvSpPr>
      <dsp:spPr>
        <a:xfrm>
          <a:off x="688781" y="645098"/>
          <a:ext cx="1990125" cy="1990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A8C418-3F35-4C15-898C-DC025A6AB221}">
      <dsp:nvSpPr>
        <dsp:cNvPr id="0" name=""/>
        <dsp:cNvSpPr/>
      </dsp:nvSpPr>
      <dsp:spPr>
        <a:xfrm>
          <a:off x="1112906" y="1069223"/>
          <a:ext cx="1141874" cy="11418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8A3269-D3E6-4CD9-873E-196C7C7DECC6}">
      <dsp:nvSpPr>
        <dsp:cNvPr id="0" name=""/>
        <dsp:cNvSpPr/>
      </dsp:nvSpPr>
      <dsp:spPr>
        <a:xfrm>
          <a:off x="52593" y="3255099"/>
          <a:ext cx="32625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0" i="0" kern="1200" baseline="0" dirty="0"/>
            <a:t>Storage issues with GitHub </a:t>
          </a:r>
          <a:endParaRPr lang="en-US" sz="1800" kern="1200" dirty="0"/>
        </a:p>
      </dsp:txBody>
      <dsp:txXfrm>
        <a:off x="52593" y="3255099"/>
        <a:ext cx="3262500" cy="855000"/>
      </dsp:txXfrm>
    </dsp:sp>
    <dsp:sp modelId="{6B7BAFAC-22C4-47BA-8430-E13EC6BE1A44}">
      <dsp:nvSpPr>
        <dsp:cNvPr id="0" name=""/>
        <dsp:cNvSpPr/>
      </dsp:nvSpPr>
      <dsp:spPr>
        <a:xfrm>
          <a:off x="4522218" y="645098"/>
          <a:ext cx="1990125" cy="1990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2748A1-34DE-47A8-9C6A-B86E29AA3ADB}">
      <dsp:nvSpPr>
        <dsp:cNvPr id="0" name=""/>
        <dsp:cNvSpPr/>
      </dsp:nvSpPr>
      <dsp:spPr>
        <a:xfrm>
          <a:off x="4946343" y="1069223"/>
          <a:ext cx="1141874" cy="11418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39BFBA-E983-44E8-92DA-4531D3C98204}">
      <dsp:nvSpPr>
        <dsp:cNvPr id="0" name=""/>
        <dsp:cNvSpPr/>
      </dsp:nvSpPr>
      <dsp:spPr>
        <a:xfrm>
          <a:off x="3886031" y="3255099"/>
          <a:ext cx="32625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Large datasets created storage issues both locally</a:t>
          </a:r>
        </a:p>
      </dsp:txBody>
      <dsp:txXfrm>
        <a:off x="3886031" y="3255099"/>
        <a:ext cx="3262500" cy="855000"/>
      </dsp:txXfrm>
    </dsp:sp>
    <dsp:sp modelId="{88FE135B-79CE-4DA2-A3D3-C42A4AD130AB}">
      <dsp:nvSpPr>
        <dsp:cNvPr id="0" name=""/>
        <dsp:cNvSpPr/>
      </dsp:nvSpPr>
      <dsp:spPr>
        <a:xfrm>
          <a:off x="8355656" y="645098"/>
          <a:ext cx="1990125" cy="1990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042ED4-E760-4636-98C3-1F912FA67ECE}">
      <dsp:nvSpPr>
        <dsp:cNvPr id="0" name=""/>
        <dsp:cNvSpPr/>
      </dsp:nvSpPr>
      <dsp:spPr>
        <a:xfrm>
          <a:off x="8779781" y="1069223"/>
          <a:ext cx="1141874" cy="11418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5512F3-DE54-4E18-A8C9-78E1D31FF97D}">
      <dsp:nvSpPr>
        <dsp:cNvPr id="0" name=""/>
        <dsp:cNvSpPr/>
      </dsp:nvSpPr>
      <dsp:spPr>
        <a:xfrm>
          <a:off x="7719468" y="3255099"/>
          <a:ext cx="32625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0" i="0" kern="1200" baseline="0" dirty="0"/>
            <a:t>Airfare data was only available by quarter not by month</a:t>
          </a:r>
          <a:endParaRPr lang="en-US" sz="1800" kern="1200" dirty="0"/>
        </a:p>
      </dsp:txBody>
      <dsp:txXfrm>
        <a:off x="7719468" y="3255099"/>
        <a:ext cx="326250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2D15C-5FBD-49E3-95EF-3EA2A012127E}">
      <dsp:nvSpPr>
        <dsp:cNvPr id="0" name=""/>
        <dsp:cNvSpPr/>
      </dsp:nvSpPr>
      <dsp:spPr>
        <a:xfrm>
          <a:off x="732302" y="1449354"/>
          <a:ext cx="1065203" cy="106520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DF9152-8145-4F1E-B5B1-62BC89D6FC72}">
      <dsp:nvSpPr>
        <dsp:cNvPr id="0" name=""/>
        <dsp:cNvSpPr/>
      </dsp:nvSpPr>
      <dsp:spPr>
        <a:xfrm>
          <a:off x="81344" y="2900571"/>
          <a:ext cx="2367118" cy="112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How did  air passenger traffic change?</a:t>
          </a:r>
        </a:p>
      </dsp:txBody>
      <dsp:txXfrm>
        <a:off x="81344" y="2900571"/>
        <a:ext cx="2367118" cy="1122187"/>
      </dsp:txXfrm>
    </dsp:sp>
    <dsp:sp modelId="{EC661831-338E-430D-BD9E-9E3AB7147C21}">
      <dsp:nvSpPr>
        <dsp:cNvPr id="0" name=""/>
        <dsp:cNvSpPr/>
      </dsp:nvSpPr>
      <dsp:spPr>
        <a:xfrm>
          <a:off x="3513666" y="1449354"/>
          <a:ext cx="1065203" cy="1065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C171D-BCEC-44CB-A684-02DB7236509F}">
      <dsp:nvSpPr>
        <dsp:cNvPr id="0" name=""/>
        <dsp:cNvSpPr/>
      </dsp:nvSpPr>
      <dsp:spPr>
        <a:xfrm>
          <a:off x="2862709" y="2900571"/>
          <a:ext cx="2367118" cy="112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When did passenger volume normalize?</a:t>
          </a:r>
        </a:p>
      </dsp:txBody>
      <dsp:txXfrm>
        <a:off x="2862709" y="2900571"/>
        <a:ext cx="2367118" cy="1122187"/>
      </dsp:txXfrm>
    </dsp:sp>
    <dsp:sp modelId="{167D1528-B545-4AE1-8DF3-CD8D5EB5AE7B}">
      <dsp:nvSpPr>
        <dsp:cNvPr id="0" name=""/>
        <dsp:cNvSpPr/>
      </dsp:nvSpPr>
      <dsp:spPr>
        <a:xfrm>
          <a:off x="6295031" y="1449354"/>
          <a:ext cx="1065203" cy="106520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1E0862-58A7-4151-88FD-5201114E22EA}">
      <dsp:nvSpPr>
        <dsp:cNvPr id="0" name=""/>
        <dsp:cNvSpPr/>
      </dsp:nvSpPr>
      <dsp:spPr>
        <a:xfrm>
          <a:off x="5644073" y="2900571"/>
          <a:ext cx="2367118" cy="112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How did the airfare change?</a:t>
          </a:r>
        </a:p>
      </dsp:txBody>
      <dsp:txXfrm>
        <a:off x="5644073" y="2900571"/>
        <a:ext cx="2367118" cy="1122187"/>
      </dsp:txXfrm>
    </dsp:sp>
    <dsp:sp modelId="{52C486B5-F430-4AE0-8961-00B3ADA8D2E0}">
      <dsp:nvSpPr>
        <dsp:cNvPr id="0" name=""/>
        <dsp:cNvSpPr/>
      </dsp:nvSpPr>
      <dsp:spPr>
        <a:xfrm>
          <a:off x="9076396" y="1449354"/>
          <a:ext cx="1065203" cy="10652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C915BC-FEDA-4E91-805C-3DDF0230E1E6}">
      <dsp:nvSpPr>
        <dsp:cNvPr id="0" name=""/>
        <dsp:cNvSpPr/>
      </dsp:nvSpPr>
      <dsp:spPr>
        <a:xfrm>
          <a:off x="8425438" y="2900571"/>
          <a:ext cx="2367118" cy="112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What are the changes before and after Covid-19?</a:t>
          </a:r>
          <a:br>
            <a:rPr lang="en-US" sz="1800" kern="1200" dirty="0"/>
          </a:br>
          <a:endParaRPr lang="en-US" sz="1800" kern="1200" dirty="0"/>
        </a:p>
      </dsp:txBody>
      <dsp:txXfrm>
        <a:off x="8425438" y="2900571"/>
        <a:ext cx="2367118" cy="1122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51FC0-8E8C-4D02-A5F9-0812DF80FCF9}">
      <dsp:nvSpPr>
        <dsp:cNvPr id="0" name=""/>
        <dsp:cNvSpPr/>
      </dsp:nvSpPr>
      <dsp:spPr>
        <a:xfrm>
          <a:off x="298000" y="710207"/>
          <a:ext cx="808598" cy="8085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FB676-7483-400E-994E-0817B1741084}">
      <dsp:nvSpPr>
        <dsp:cNvPr id="0" name=""/>
        <dsp:cNvSpPr/>
      </dsp:nvSpPr>
      <dsp:spPr>
        <a:xfrm>
          <a:off x="467806" y="880013"/>
          <a:ext cx="468987" cy="4689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8D4877-13A8-4895-ACC5-71B36B140233}">
      <dsp:nvSpPr>
        <dsp:cNvPr id="0" name=""/>
        <dsp:cNvSpPr/>
      </dsp:nvSpPr>
      <dsp:spPr>
        <a:xfrm>
          <a:off x="1279870" y="710207"/>
          <a:ext cx="1905983" cy="808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Download and import files</a:t>
          </a:r>
        </a:p>
      </dsp:txBody>
      <dsp:txXfrm>
        <a:off x="1279870" y="710207"/>
        <a:ext cx="1905983" cy="808598"/>
      </dsp:txXfrm>
    </dsp:sp>
    <dsp:sp modelId="{3078F0CD-79C6-4116-920A-1E3FA9B007D0}">
      <dsp:nvSpPr>
        <dsp:cNvPr id="0" name=""/>
        <dsp:cNvSpPr/>
      </dsp:nvSpPr>
      <dsp:spPr>
        <a:xfrm>
          <a:off x="3517956" y="710207"/>
          <a:ext cx="808598" cy="8085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18B0A-1853-42EC-B03B-144CBB8637DB}">
      <dsp:nvSpPr>
        <dsp:cNvPr id="0" name=""/>
        <dsp:cNvSpPr/>
      </dsp:nvSpPr>
      <dsp:spPr>
        <a:xfrm>
          <a:off x="3687762" y="880013"/>
          <a:ext cx="468987" cy="4689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A2531E-C0B6-4963-AB93-63248B48146B}">
      <dsp:nvSpPr>
        <dsp:cNvPr id="0" name=""/>
        <dsp:cNvSpPr/>
      </dsp:nvSpPr>
      <dsp:spPr>
        <a:xfrm>
          <a:off x="4499826" y="710207"/>
          <a:ext cx="1905983" cy="808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Run basic EDA glob, for loops, check &amp; correct NA, drop duplicates</a:t>
          </a:r>
        </a:p>
      </dsp:txBody>
      <dsp:txXfrm>
        <a:off x="4499826" y="710207"/>
        <a:ext cx="1905983" cy="808598"/>
      </dsp:txXfrm>
    </dsp:sp>
    <dsp:sp modelId="{2C202BF1-C917-423C-90F6-BBB106453C32}">
      <dsp:nvSpPr>
        <dsp:cNvPr id="0" name=""/>
        <dsp:cNvSpPr/>
      </dsp:nvSpPr>
      <dsp:spPr>
        <a:xfrm>
          <a:off x="6737913" y="710207"/>
          <a:ext cx="808598" cy="8085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7C029-3DBD-43EF-BB49-62C1D6BC5435}">
      <dsp:nvSpPr>
        <dsp:cNvPr id="0" name=""/>
        <dsp:cNvSpPr/>
      </dsp:nvSpPr>
      <dsp:spPr>
        <a:xfrm>
          <a:off x="6907718" y="880013"/>
          <a:ext cx="468987" cy="4689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F36576-2665-4F7C-BE5D-19D351A16D16}">
      <dsp:nvSpPr>
        <dsp:cNvPr id="0" name=""/>
        <dsp:cNvSpPr/>
      </dsp:nvSpPr>
      <dsp:spPr>
        <a:xfrm>
          <a:off x="7719783" y="710207"/>
          <a:ext cx="1905983" cy="808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Merge &amp; combine the files into different </a:t>
          </a:r>
          <a:r>
            <a:rPr lang="en-US" sz="1800" kern="1200" dirty="0" err="1"/>
            <a:t>DataFrames</a:t>
          </a:r>
          <a:r>
            <a:rPr lang="en-US" sz="1800" kern="1200" dirty="0"/>
            <a:t> for analysis</a:t>
          </a:r>
        </a:p>
      </dsp:txBody>
      <dsp:txXfrm>
        <a:off x="7719783" y="710207"/>
        <a:ext cx="1905983" cy="808598"/>
      </dsp:txXfrm>
    </dsp:sp>
    <dsp:sp modelId="{A67931BD-694F-49A1-BE10-936EB0389165}">
      <dsp:nvSpPr>
        <dsp:cNvPr id="0" name=""/>
        <dsp:cNvSpPr/>
      </dsp:nvSpPr>
      <dsp:spPr>
        <a:xfrm>
          <a:off x="298000" y="2140968"/>
          <a:ext cx="808598" cy="8085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E0307-7B00-4864-A367-F455012ADE31}">
      <dsp:nvSpPr>
        <dsp:cNvPr id="0" name=""/>
        <dsp:cNvSpPr/>
      </dsp:nvSpPr>
      <dsp:spPr>
        <a:xfrm>
          <a:off x="467806" y="2310774"/>
          <a:ext cx="468987" cy="4689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E69354-0A0C-4F01-AF74-1CC4F2F33EC3}">
      <dsp:nvSpPr>
        <dsp:cNvPr id="0" name=""/>
        <dsp:cNvSpPr/>
      </dsp:nvSpPr>
      <dsp:spPr>
        <a:xfrm>
          <a:off x="1279870" y="2140968"/>
          <a:ext cx="1905983" cy="808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Consistency checks</a:t>
          </a:r>
        </a:p>
      </dsp:txBody>
      <dsp:txXfrm>
        <a:off x="1279870" y="2140968"/>
        <a:ext cx="1905983" cy="808598"/>
      </dsp:txXfrm>
    </dsp:sp>
    <dsp:sp modelId="{C23D0A89-D63B-4FD8-80E2-CEEE499B61EF}">
      <dsp:nvSpPr>
        <dsp:cNvPr id="0" name=""/>
        <dsp:cNvSpPr/>
      </dsp:nvSpPr>
      <dsp:spPr>
        <a:xfrm>
          <a:off x="3517956" y="2140968"/>
          <a:ext cx="808598" cy="80859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B9175-C171-4B0A-A91A-5DC71A476B49}">
      <dsp:nvSpPr>
        <dsp:cNvPr id="0" name=""/>
        <dsp:cNvSpPr/>
      </dsp:nvSpPr>
      <dsp:spPr>
        <a:xfrm>
          <a:off x="3687762" y="2310774"/>
          <a:ext cx="468987" cy="4689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E2464F-7CA7-4D47-9DF9-3849A6CA7F4E}">
      <dsp:nvSpPr>
        <dsp:cNvPr id="0" name=""/>
        <dsp:cNvSpPr/>
      </dsp:nvSpPr>
      <dsp:spPr>
        <a:xfrm>
          <a:off x="4499826" y="2140968"/>
          <a:ext cx="1905983" cy="808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Combine data into summary </a:t>
          </a:r>
          <a:r>
            <a:rPr lang="en-US" sz="1800" kern="1200" dirty="0" err="1"/>
            <a:t>DataFrame</a:t>
          </a:r>
          <a:endParaRPr lang="en-US" sz="1800" kern="1200" dirty="0"/>
        </a:p>
      </dsp:txBody>
      <dsp:txXfrm>
        <a:off x="4499826" y="2140968"/>
        <a:ext cx="1905983" cy="808598"/>
      </dsp:txXfrm>
    </dsp:sp>
    <dsp:sp modelId="{A318AE28-8596-431A-A50E-B896F38F9930}">
      <dsp:nvSpPr>
        <dsp:cNvPr id="0" name=""/>
        <dsp:cNvSpPr/>
      </dsp:nvSpPr>
      <dsp:spPr>
        <a:xfrm>
          <a:off x="6737913" y="2140968"/>
          <a:ext cx="808598" cy="8085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23031C-6DD4-4F0E-AAA1-2343EDCDE8F9}">
      <dsp:nvSpPr>
        <dsp:cNvPr id="0" name=""/>
        <dsp:cNvSpPr/>
      </dsp:nvSpPr>
      <dsp:spPr>
        <a:xfrm>
          <a:off x="6907718" y="2310774"/>
          <a:ext cx="468987" cy="4689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139A2D-7945-4E39-A43E-3E39A2508462}">
      <dsp:nvSpPr>
        <dsp:cNvPr id="0" name=""/>
        <dsp:cNvSpPr/>
      </dsp:nvSpPr>
      <dsp:spPr>
        <a:xfrm>
          <a:off x="7719783" y="2140968"/>
          <a:ext cx="1905983" cy="808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Data exploration</a:t>
          </a:r>
        </a:p>
      </dsp:txBody>
      <dsp:txXfrm>
        <a:off x="7719783" y="2140968"/>
        <a:ext cx="1905983" cy="8085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02863-0E34-B943-9854-9DBC1B6A278A}">
      <dsp:nvSpPr>
        <dsp:cNvPr id="0" name=""/>
        <dsp:cNvSpPr/>
      </dsp:nvSpPr>
      <dsp:spPr>
        <a:xfrm>
          <a:off x="0" y="0"/>
          <a:ext cx="6045200"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C56EB59A-D9E4-9D4B-939A-9F104C8F9829}">
      <dsp:nvSpPr>
        <dsp:cNvPr id="0" name=""/>
        <dsp:cNvSpPr/>
      </dsp:nvSpPr>
      <dsp:spPr>
        <a:xfrm>
          <a:off x="0" y="0"/>
          <a:ext cx="6045200" cy="617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The data used for the report falls under the Freedom of Information act. United States. Department of Transportation. (2022). </a:t>
          </a:r>
          <a:r>
            <a:rPr lang="en-US" sz="1000" i="1" kern="1200" dirty="0"/>
            <a:t>Managing Rights</a:t>
          </a:r>
          <a:r>
            <a:rPr lang="en-US" sz="1000" kern="1200" dirty="0"/>
            <a:t>.</a:t>
          </a:r>
          <a:r>
            <a:rPr lang="en-US" sz="1000" kern="1200" dirty="0">
              <a:solidFill>
                <a:srgbClr val="0070C0"/>
              </a:solidFill>
            </a:rPr>
            <a:t> </a:t>
          </a:r>
          <a:r>
            <a:rPr lang="en-US" sz="1000" u="sng" kern="1200" dirty="0">
              <a:solidFill>
                <a:srgbClr val="0070C0"/>
              </a:solidFill>
              <a:hlinkClick xmlns:r="http://schemas.openxmlformats.org/officeDocument/2006/relationships" r:id="rId1">
                <a:extLst>
                  <a:ext uri="{A12FA001-AC4F-418D-AE19-62706E023703}">
                    <ahyp:hlinkClr xmlns:ahyp="http://schemas.microsoft.com/office/drawing/2018/hyperlinkcolor" val="tx"/>
                  </a:ext>
                </a:extLst>
              </a:hlinkClick>
            </a:rPr>
            <a:t>https://doi.org/10.21949/1520564</a:t>
          </a:r>
          <a:endParaRPr lang="en-US" sz="1000" kern="1200" dirty="0">
            <a:solidFill>
              <a:srgbClr val="0070C0"/>
            </a:solidFill>
          </a:endParaRPr>
        </a:p>
      </dsp:txBody>
      <dsp:txXfrm>
        <a:off x="0" y="0"/>
        <a:ext cx="6045200" cy="6173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C95D4-62A2-B947-87C4-FF65ED0CA799}"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48911-308D-B743-920C-1289786A96AD}" type="slidenum">
              <a:rPr lang="en-US" smtClean="0"/>
              <a:t>‹#›</a:t>
            </a:fld>
            <a:endParaRPr lang="en-US"/>
          </a:p>
        </p:txBody>
      </p:sp>
    </p:spTree>
    <p:extLst>
      <p:ext uri="{BB962C8B-B14F-4D97-AF65-F5344CB8AC3E}">
        <p14:creationId xmlns:p14="http://schemas.microsoft.com/office/powerpoint/2010/main" val="150074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48911-308D-B743-920C-1289786A96AD}" type="slidenum">
              <a:rPr lang="en-US" smtClean="0"/>
              <a:t>2</a:t>
            </a:fld>
            <a:endParaRPr lang="en-US"/>
          </a:p>
        </p:txBody>
      </p:sp>
    </p:spTree>
    <p:extLst>
      <p:ext uri="{BB962C8B-B14F-4D97-AF65-F5344CB8AC3E}">
        <p14:creationId xmlns:p14="http://schemas.microsoft.com/office/powerpoint/2010/main" val="1957852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48911-308D-B743-920C-1289786A96AD}" type="slidenum">
              <a:rPr lang="en-US" smtClean="0"/>
              <a:t>17</a:t>
            </a:fld>
            <a:endParaRPr lang="en-US"/>
          </a:p>
        </p:txBody>
      </p:sp>
    </p:spTree>
    <p:extLst>
      <p:ext uri="{BB962C8B-B14F-4D97-AF65-F5344CB8AC3E}">
        <p14:creationId xmlns:p14="http://schemas.microsoft.com/office/powerpoint/2010/main" val="4107961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48911-308D-B743-920C-1289786A96AD}" type="slidenum">
              <a:rPr lang="en-US" smtClean="0"/>
              <a:t>18</a:t>
            </a:fld>
            <a:endParaRPr lang="en-US"/>
          </a:p>
        </p:txBody>
      </p:sp>
    </p:spTree>
    <p:extLst>
      <p:ext uri="{BB962C8B-B14F-4D97-AF65-F5344CB8AC3E}">
        <p14:creationId xmlns:p14="http://schemas.microsoft.com/office/powerpoint/2010/main" val="2629973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48911-308D-B743-920C-1289786A96AD}" type="slidenum">
              <a:rPr lang="en-US" smtClean="0"/>
              <a:t>20</a:t>
            </a:fld>
            <a:endParaRPr lang="en-US"/>
          </a:p>
        </p:txBody>
      </p:sp>
    </p:spTree>
    <p:extLst>
      <p:ext uri="{BB962C8B-B14F-4D97-AF65-F5344CB8AC3E}">
        <p14:creationId xmlns:p14="http://schemas.microsoft.com/office/powerpoint/2010/main" val="2181563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48911-308D-B743-920C-1289786A96AD}" type="slidenum">
              <a:rPr lang="en-US" smtClean="0"/>
              <a:t>21</a:t>
            </a:fld>
            <a:endParaRPr lang="en-US"/>
          </a:p>
        </p:txBody>
      </p:sp>
    </p:spTree>
    <p:extLst>
      <p:ext uri="{BB962C8B-B14F-4D97-AF65-F5344CB8AC3E}">
        <p14:creationId xmlns:p14="http://schemas.microsoft.com/office/powerpoint/2010/main" val="1380839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passenger traffic dropped 319.5 million </a:t>
            </a:r>
          </a:p>
          <a:p>
            <a:r>
              <a:rPr lang="en-US" dirty="0"/>
              <a:t>In 2019 from the previous year.</a:t>
            </a:r>
          </a:p>
          <a:p>
            <a:endParaRPr lang="en-US" dirty="0"/>
          </a:p>
        </p:txBody>
      </p:sp>
      <p:sp>
        <p:nvSpPr>
          <p:cNvPr id="4" name="Slide Number Placeholder 3"/>
          <p:cNvSpPr>
            <a:spLocks noGrp="1"/>
          </p:cNvSpPr>
          <p:nvPr>
            <p:ph type="sldNum" sz="quarter" idx="5"/>
          </p:nvPr>
        </p:nvSpPr>
        <p:spPr/>
        <p:txBody>
          <a:bodyPr/>
          <a:lstStyle/>
          <a:p>
            <a:fld id="{4D148911-308D-B743-920C-1289786A96AD}" type="slidenum">
              <a:rPr lang="en-US" smtClean="0"/>
              <a:t>6</a:t>
            </a:fld>
            <a:endParaRPr lang="en-US"/>
          </a:p>
        </p:txBody>
      </p:sp>
    </p:spTree>
    <p:extLst>
      <p:ext uri="{BB962C8B-B14F-4D97-AF65-F5344CB8AC3E}">
        <p14:creationId xmlns:p14="http://schemas.microsoft.com/office/powerpoint/2010/main" val="2199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number of passengers flying dropped from 41.75 million in January 2020 to 2.0 million in April 2020 – a staggering 95.2% decline in just three months. </a:t>
            </a:r>
          </a:p>
          <a:p>
            <a:endParaRPr lang="en-US" dirty="0"/>
          </a:p>
        </p:txBody>
      </p:sp>
      <p:sp>
        <p:nvSpPr>
          <p:cNvPr id="4" name="Slide Number Placeholder 3"/>
          <p:cNvSpPr>
            <a:spLocks noGrp="1"/>
          </p:cNvSpPr>
          <p:nvPr>
            <p:ph type="sldNum" sz="quarter" idx="5"/>
          </p:nvPr>
        </p:nvSpPr>
        <p:spPr/>
        <p:txBody>
          <a:bodyPr/>
          <a:lstStyle/>
          <a:p>
            <a:fld id="{4D148911-308D-B743-920C-1289786A96AD}" type="slidenum">
              <a:rPr lang="en-US" smtClean="0"/>
              <a:t>7</a:t>
            </a:fld>
            <a:endParaRPr lang="en-US"/>
          </a:p>
        </p:txBody>
      </p:sp>
    </p:spTree>
    <p:extLst>
      <p:ext uri="{BB962C8B-B14F-4D97-AF65-F5344CB8AC3E}">
        <p14:creationId xmlns:p14="http://schemas.microsoft.com/office/powerpoint/2010/main" val="150004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number of flights dropped by 75.52% as compared to its average before Covid </a:t>
            </a:r>
          </a:p>
          <a:p>
            <a:endParaRPr lang="en-US" dirty="0"/>
          </a:p>
        </p:txBody>
      </p:sp>
      <p:sp>
        <p:nvSpPr>
          <p:cNvPr id="4" name="Slide Number Placeholder 3"/>
          <p:cNvSpPr>
            <a:spLocks noGrp="1"/>
          </p:cNvSpPr>
          <p:nvPr>
            <p:ph type="sldNum" sz="quarter" idx="5"/>
          </p:nvPr>
        </p:nvSpPr>
        <p:spPr/>
        <p:txBody>
          <a:bodyPr/>
          <a:lstStyle/>
          <a:p>
            <a:fld id="{4D148911-308D-B743-920C-1289786A96AD}" type="slidenum">
              <a:rPr lang="en-US" smtClean="0"/>
              <a:t>8</a:t>
            </a:fld>
            <a:endParaRPr lang="en-US"/>
          </a:p>
        </p:txBody>
      </p:sp>
    </p:spTree>
    <p:extLst>
      <p:ext uri="{BB962C8B-B14F-4D97-AF65-F5344CB8AC3E}">
        <p14:creationId xmlns:p14="http://schemas.microsoft.com/office/powerpoint/2010/main" val="1647082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July 2021 passenger volume had normalized the Pre-pandemic average</a:t>
            </a:r>
          </a:p>
        </p:txBody>
      </p:sp>
      <p:sp>
        <p:nvSpPr>
          <p:cNvPr id="4" name="Slide Number Placeholder 3"/>
          <p:cNvSpPr>
            <a:spLocks noGrp="1"/>
          </p:cNvSpPr>
          <p:nvPr>
            <p:ph type="sldNum" sz="quarter" idx="5"/>
          </p:nvPr>
        </p:nvSpPr>
        <p:spPr/>
        <p:txBody>
          <a:bodyPr/>
          <a:lstStyle/>
          <a:p>
            <a:fld id="{4D148911-308D-B743-920C-1289786A96AD}" type="slidenum">
              <a:rPr lang="en-US" smtClean="0"/>
              <a:t>10</a:t>
            </a:fld>
            <a:endParaRPr lang="en-US"/>
          </a:p>
        </p:txBody>
      </p:sp>
    </p:spTree>
    <p:extLst>
      <p:ext uri="{BB962C8B-B14F-4D97-AF65-F5344CB8AC3E}">
        <p14:creationId xmlns:p14="http://schemas.microsoft.com/office/powerpoint/2010/main" val="1647695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small" dirty="0">
                <a:effectLst>
                  <a:glow rad="38100">
                    <a:schemeClr val="bg1">
                      <a:lumMod val="50000"/>
                      <a:lumOff val="50000"/>
                      <a:alpha val="20000"/>
                    </a:schemeClr>
                  </a:glow>
                  <a:outerShdw blurRad="44450" dist="12700" dir="13860000" algn="tl" rotWithShape="0">
                    <a:srgbClr val="000000">
                      <a:alpha val="20000"/>
                    </a:srgbClr>
                  </a:outerShdw>
                </a:effectLst>
              </a:rPr>
              <a:t>(inflation adjusted to quarter 3 of 2023) during the Covid-19 period. Average air faire declined by 32.84% as compared to its average before Covid-19.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cap="small" dirty="0">
              <a:effectLst>
                <a:glow rad="38100">
                  <a:schemeClr val="bg1">
                    <a:lumMod val="50000"/>
                    <a:lumOff val="50000"/>
                    <a:alpha val="20000"/>
                  </a:schemeClr>
                </a:glow>
                <a:outerShdw blurRad="44450" dist="12700" dir="13860000" algn="tl" rotWithShape="0">
                  <a:srgbClr val="000000">
                    <a:alpha val="20000"/>
                  </a:srgbClr>
                </a:outerShdw>
              </a:effectLst>
            </a:endParaRPr>
          </a:p>
          <a:p>
            <a:endParaRPr lang="en-US" dirty="0"/>
          </a:p>
        </p:txBody>
      </p:sp>
      <p:sp>
        <p:nvSpPr>
          <p:cNvPr id="4" name="Slide Number Placeholder 3"/>
          <p:cNvSpPr>
            <a:spLocks noGrp="1"/>
          </p:cNvSpPr>
          <p:nvPr>
            <p:ph type="sldNum" sz="quarter" idx="5"/>
          </p:nvPr>
        </p:nvSpPr>
        <p:spPr/>
        <p:txBody>
          <a:bodyPr/>
          <a:lstStyle/>
          <a:p>
            <a:fld id="{4D148911-308D-B743-920C-1289786A96AD}" type="slidenum">
              <a:rPr lang="en-US" smtClean="0"/>
              <a:t>11</a:t>
            </a:fld>
            <a:endParaRPr lang="en-US"/>
          </a:p>
        </p:txBody>
      </p:sp>
    </p:spTree>
    <p:extLst>
      <p:ext uri="{BB962C8B-B14F-4D97-AF65-F5344CB8AC3E}">
        <p14:creationId xmlns:p14="http://schemas.microsoft.com/office/powerpoint/2010/main" val="2505689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48911-308D-B743-920C-1289786A96AD}" type="slidenum">
              <a:rPr lang="en-US" smtClean="0"/>
              <a:t>14</a:t>
            </a:fld>
            <a:endParaRPr lang="en-US"/>
          </a:p>
        </p:txBody>
      </p:sp>
    </p:spTree>
    <p:extLst>
      <p:ext uri="{BB962C8B-B14F-4D97-AF65-F5344CB8AC3E}">
        <p14:creationId xmlns:p14="http://schemas.microsoft.com/office/powerpoint/2010/main" val="73588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48911-308D-B743-920C-1289786A96AD}" type="slidenum">
              <a:rPr lang="en-US" smtClean="0"/>
              <a:t>15</a:t>
            </a:fld>
            <a:endParaRPr lang="en-US"/>
          </a:p>
        </p:txBody>
      </p:sp>
    </p:spTree>
    <p:extLst>
      <p:ext uri="{BB962C8B-B14F-4D97-AF65-F5344CB8AC3E}">
        <p14:creationId xmlns:p14="http://schemas.microsoft.com/office/powerpoint/2010/main" val="2410189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cap="all" spc="75" dirty="0">
                <a:solidFill>
                  <a:schemeClr val="bg1"/>
                </a:solidFill>
                <a:effectLst/>
                <a:highlight>
                  <a:srgbClr val="D9E2F3"/>
                </a:highlight>
                <a:latin typeface="+mn-lt"/>
                <a:ea typeface="Times New Roman" panose="02020603050405020304" pitchFamily="18" charset="0"/>
                <a:cs typeface="Times New Roman" panose="02020603050405020304" pitchFamily="18" charset="0"/>
              </a:rPr>
              <a:t>C</a:t>
            </a:r>
            <a:r>
              <a:rPr lang="en-US" sz="1200" dirty="0">
                <a:solidFill>
                  <a:schemeClr val="bg1"/>
                </a:solidFill>
                <a:effectLst/>
                <a:latin typeface="+mn-lt"/>
                <a:ea typeface="Times New Roman" panose="02020603050405020304" pitchFamily="18" charset="0"/>
                <a:cs typeface="Times New Roman" panose="02020603050405020304" pitchFamily="18" charset="0"/>
              </a:rPr>
              <a:t>omparing the correlations between passenger volume, airfare, and arrival delays for the periods before Covid-19, during Covid-19, and after Covid-19, see the following plot.</a:t>
            </a:r>
          </a:p>
          <a:p>
            <a:pPr marL="0" marR="0">
              <a:lnSpc>
                <a:spcPct val="115000"/>
              </a:lnSpc>
              <a:spcBef>
                <a:spcPts val="1000"/>
              </a:spcBef>
              <a:spcAft>
                <a:spcPts val="1000"/>
              </a:spcAft>
            </a:pPr>
            <a:r>
              <a:rPr lang="en-US" sz="1200" dirty="0">
                <a:solidFill>
                  <a:schemeClr val="bg1"/>
                </a:solidFill>
                <a:effectLst/>
                <a:ea typeface="Times New Roman" panose="02020603050405020304" pitchFamily="18" charset="0"/>
                <a:cs typeface="Times New Roman" panose="02020603050405020304" pitchFamily="18" charset="0"/>
              </a:rPr>
              <a:t>Note, however, that this moderately strong positive correlation has persisted after Covid-19, although it is less strong. Further investigation is needed to understand this observation.</a:t>
            </a:r>
          </a:p>
          <a:p>
            <a:r>
              <a:rPr lang="en-US" sz="1200" dirty="0">
                <a:solidFill>
                  <a:schemeClr val="bg1"/>
                </a:solidFill>
                <a:effectLst/>
                <a:ea typeface="Times New Roman" panose="02020603050405020304" pitchFamily="18" charset="0"/>
                <a:cs typeface="Times New Roman" panose="02020603050405020304" pitchFamily="18" charset="0"/>
              </a:rPr>
              <a:t>A further observation is that the positive correlation between passenger volume and delay increased considerably during Covid-19, although the size of the average delay decreased considerably.</a:t>
            </a:r>
            <a:r>
              <a:rPr lang="en-US" dirty="0">
                <a:solidFill>
                  <a:schemeClr val="bg1"/>
                </a:solidFill>
                <a:effectLst/>
              </a:rPr>
              <a:t> </a:t>
            </a:r>
            <a:endParaRPr lang="en-US" dirty="0">
              <a:solidFill>
                <a:schemeClr val="bg1"/>
              </a:solidFill>
            </a:endParaRPr>
          </a:p>
          <a:p>
            <a:br>
              <a:rPr lang="en-US" sz="1200" dirty="0">
                <a:solidFill>
                  <a:schemeClr val="bg1"/>
                </a:solidFill>
                <a:effectLst/>
                <a:latin typeface="+mn-lt"/>
                <a:ea typeface="Times New Roman" panose="02020603050405020304" pitchFamily="18" charset="0"/>
                <a:cs typeface="Times New Roman" panose="02020603050405020304" pitchFamily="18" charset="0"/>
              </a:rPr>
            </a:br>
            <a:endParaRPr lang="en-US" dirty="0"/>
          </a:p>
        </p:txBody>
      </p:sp>
      <p:sp>
        <p:nvSpPr>
          <p:cNvPr id="4" name="Slide Number Placeholder 3"/>
          <p:cNvSpPr>
            <a:spLocks noGrp="1"/>
          </p:cNvSpPr>
          <p:nvPr>
            <p:ph type="sldNum" sz="quarter" idx="5"/>
          </p:nvPr>
        </p:nvSpPr>
        <p:spPr/>
        <p:txBody>
          <a:bodyPr/>
          <a:lstStyle/>
          <a:p>
            <a:fld id="{4D148911-308D-B743-920C-1289786A96AD}" type="slidenum">
              <a:rPr lang="en-US" smtClean="0"/>
              <a:t>16</a:t>
            </a:fld>
            <a:endParaRPr lang="en-US"/>
          </a:p>
        </p:txBody>
      </p:sp>
    </p:spTree>
    <p:extLst>
      <p:ext uri="{BB962C8B-B14F-4D97-AF65-F5344CB8AC3E}">
        <p14:creationId xmlns:p14="http://schemas.microsoft.com/office/powerpoint/2010/main" val="234184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341B595-366B-43E2-A22E-EA6A78C03F06}" type="datetimeFigureOut">
              <a:rPr lang="en-US" smtClean="0"/>
              <a:t>4/21/24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33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4/21/24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52663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341B595-366B-43E2-A22E-EA6A78C03F06}" type="datetimeFigureOut">
              <a:rPr lang="en-US" smtClean="0"/>
              <a:t>4/21/24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7592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341B595-366B-43E2-A22E-EA6A78C03F06}" type="datetimeFigureOut">
              <a:rPr lang="en-US" smtClean="0"/>
              <a:t>4/21/24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A915EE-10CB-4CF1-8569-6154455DA57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2277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41B595-366B-43E2-A22E-EA6A78C03F06}" type="datetimeFigureOut">
              <a:rPr lang="en-US" smtClean="0"/>
              <a:t>4/21/24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64238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41B595-366B-43E2-A22E-EA6A78C03F06}" type="datetimeFigureOut">
              <a:rPr lang="en-US" smtClean="0"/>
              <a:t>4/21/24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27557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41B595-366B-43E2-A22E-EA6A78C03F06}" type="datetimeFigureOut">
              <a:rPr lang="en-US" smtClean="0"/>
              <a:t>4/21/24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76809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4/21/24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8838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341B595-366B-43E2-A22E-EA6A78C03F06}" type="datetimeFigureOut">
              <a:rPr lang="en-US" smtClean="0"/>
              <a:t>4/21/24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82719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4/21/24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7257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341B595-366B-43E2-A22E-EA6A78C03F06}" type="datetimeFigureOut">
              <a:rPr lang="en-US" smtClean="0"/>
              <a:t>4/21/24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8639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4/21/24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4656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4/21/24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5758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4/21/24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3638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4/21/24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6374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4/21/24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5070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4/21/24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09502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41B595-366B-43E2-A22E-EA6A78C03F06}" type="datetimeFigureOut">
              <a:rPr lang="en-US" smtClean="0"/>
              <a:t>4/21/24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409868452"/>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hyperlink" Target="https://www.transtats.bts.gov/DL_SelectFields.aspx?gnoyr_VQ=FGK&amp;QO_fu146_anzr=b0-gvzr" TargetMode="External"/><Relationship Id="rId7" Type="http://schemas.openxmlformats.org/officeDocument/2006/relationships/diagramLayout" Target="../diagrams/layout4.xm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diagramData" Target="../diagrams/data4.xml"/><Relationship Id="rId5" Type="http://schemas.openxmlformats.org/officeDocument/2006/relationships/hyperlink" Target="https://www.transtats.bts.gov/AverageFare/" TargetMode="External"/><Relationship Id="rId10" Type="http://schemas.microsoft.com/office/2007/relationships/diagramDrawing" Target="../diagrams/drawing4.xml"/><Relationship Id="rId4" Type="http://schemas.openxmlformats.org/officeDocument/2006/relationships/hyperlink" Target="https://www.transtats.bts.gov/Data_Elements.aspx?Data=2" TargetMode="External"/><Relationship Id="rId9" Type="http://schemas.openxmlformats.org/officeDocument/2006/relationships/diagramColors" Target="../diagrams/colors4.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hyperlink" Target="https://medium.com/" TargetMode="External"/><Relationship Id="rId3" Type="http://schemas.openxmlformats.org/officeDocument/2006/relationships/hyperlink" Target="https://www.geeksforgeeks.org/how-to-use-glob-function-to-find-files-recursively-in-python/" TargetMode="External"/><Relationship Id="rId7" Type="http://schemas.openxmlformats.org/officeDocument/2006/relationships/hyperlink" Target="https://github.com/microsoft/vscode-jupyter/issues/14363" TargetMode="External"/><Relationship Id="rId12"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hyperlink" Target="https://matplotlib.org/stable/api/axes_api.html#module-matplotlib.axes" TargetMode="External"/><Relationship Id="rId11" Type="http://schemas.openxmlformats.org/officeDocument/2006/relationships/diagramColors" Target="../diagrams/colors5.xml"/><Relationship Id="rId5" Type="http://schemas.openxmlformats.org/officeDocument/2006/relationships/hyperlink" Target="https://matplotlib.org/stable/gallery/lines_bars_and_markers/barchart.html#sphx-glr-gallery-lines-bars-and-markers-barchart-py" TargetMode="External"/><Relationship Id="rId10" Type="http://schemas.openxmlformats.org/officeDocument/2006/relationships/diagramQuickStyle" Target="../diagrams/quickStyle5.xml"/><Relationship Id="rId4" Type="http://schemas.openxmlformats.org/officeDocument/2006/relationships/hyperlink" Target="https://www.statology.org/pandas-replicate-rows/" TargetMode="External"/><Relationship Id="rId9"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34.svg"/><Relationship Id="rId5" Type="http://schemas.openxmlformats.org/officeDocument/2006/relationships/image" Target="../media/image3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1" name="Rectangle 20">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lane on tarmac">
            <a:extLst>
              <a:ext uri="{FF2B5EF4-FFF2-40B4-BE49-F238E27FC236}">
                <a16:creationId xmlns:a16="http://schemas.microsoft.com/office/drawing/2014/main" id="{9E07D3A8-B6EB-6C12-7ACE-BA9AB1886A39}"/>
              </a:ext>
            </a:extLst>
          </p:cNvPr>
          <p:cNvPicPr>
            <a:picLocks noChangeAspect="1"/>
          </p:cNvPicPr>
          <p:nvPr/>
        </p:nvPicPr>
        <p:blipFill rotWithShape="1">
          <a:blip r:embed="rId3">
            <a:alphaModFix amt="30000"/>
          </a:blip>
          <a:srcRect t="4388" b="11342"/>
          <a:stretch/>
        </p:blipFill>
        <p:spPr>
          <a:xfrm>
            <a:off x="20" y="-4"/>
            <a:ext cx="12191980" cy="6858004"/>
          </a:xfrm>
          <a:prstGeom prst="rect">
            <a:avLst/>
          </a:prstGeom>
        </p:spPr>
      </p:pic>
      <p:sp>
        <p:nvSpPr>
          <p:cNvPr id="2" name="Title 1">
            <a:extLst>
              <a:ext uri="{FF2B5EF4-FFF2-40B4-BE49-F238E27FC236}">
                <a16:creationId xmlns:a16="http://schemas.microsoft.com/office/drawing/2014/main" id="{94C645CD-1D1F-98C2-1872-58E6EF8B275B}"/>
              </a:ext>
            </a:extLst>
          </p:cNvPr>
          <p:cNvSpPr>
            <a:spLocks noGrp="1"/>
          </p:cNvSpPr>
          <p:nvPr>
            <p:ph type="ctrTitle"/>
          </p:nvPr>
        </p:nvSpPr>
        <p:spPr>
          <a:xfrm>
            <a:off x="2895600" y="500514"/>
            <a:ext cx="8610600" cy="2233061"/>
          </a:xfrm>
        </p:spPr>
        <p:txBody>
          <a:bodyPr vert="horz" lIns="91440" tIns="45720" rIns="91440" bIns="45720" rtlCol="0" anchor="ctr">
            <a:normAutofit fontScale="90000"/>
          </a:bodyPr>
          <a:lstStyle/>
          <a:p>
            <a:r>
              <a:rPr lang="en-US" dirty="0"/>
              <a:t>Changes in Air Traffic Patterns during Covid-19 And After</a:t>
            </a:r>
          </a:p>
        </p:txBody>
      </p:sp>
      <p:sp>
        <p:nvSpPr>
          <p:cNvPr id="3" name="Subtitle 2">
            <a:extLst>
              <a:ext uri="{FF2B5EF4-FFF2-40B4-BE49-F238E27FC236}">
                <a16:creationId xmlns:a16="http://schemas.microsoft.com/office/drawing/2014/main" id="{75DC783C-FFB0-7F3C-9245-D07C388793B2}"/>
              </a:ext>
            </a:extLst>
          </p:cNvPr>
          <p:cNvSpPr>
            <a:spLocks noGrp="1"/>
          </p:cNvSpPr>
          <p:nvPr>
            <p:ph type="subTitle" idx="1"/>
          </p:nvPr>
        </p:nvSpPr>
        <p:spPr>
          <a:xfrm>
            <a:off x="685800" y="2194560"/>
            <a:ext cx="10820400" cy="4024125"/>
          </a:xfrm>
        </p:spPr>
        <p:txBody>
          <a:bodyPr vert="horz" lIns="91440" tIns="45720" rIns="91440" bIns="45720" rtlCol="0">
            <a:normAutofit/>
          </a:bodyPr>
          <a:lstStyle/>
          <a:p>
            <a:pPr indent="-228600">
              <a:buFont typeface="Arial" panose="020B0604020202020204" pitchFamily="34" charset="0"/>
              <a:buChar char="•"/>
            </a:pPr>
            <a:r>
              <a:rPr lang="en-US" dirty="0"/>
              <a:t>Group 6</a:t>
            </a:r>
          </a:p>
          <a:p>
            <a:pPr indent="-228600">
              <a:buFont typeface="Arial" panose="020B0604020202020204" pitchFamily="34" charset="0"/>
              <a:buChar char="•"/>
            </a:pPr>
            <a:r>
              <a:rPr lang="en-US" dirty="0"/>
              <a:t>Ava Lee</a:t>
            </a:r>
          </a:p>
          <a:p>
            <a:pPr indent="-228600">
              <a:buFont typeface="Arial" panose="020B0604020202020204" pitchFamily="34" charset="0"/>
              <a:buChar char="•"/>
            </a:pPr>
            <a:r>
              <a:rPr lang="en-US" dirty="0"/>
              <a:t>Christophe Guenther</a:t>
            </a:r>
          </a:p>
          <a:p>
            <a:pPr indent="-228600">
              <a:buFont typeface="Arial" panose="020B0604020202020204" pitchFamily="34" charset="0"/>
              <a:buChar char="•"/>
            </a:pPr>
            <a:r>
              <a:rPr lang="en-US" dirty="0"/>
              <a:t>Jed Murphy</a:t>
            </a:r>
          </a:p>
          <a:p>
            <a:pPr indent="-228600">
              <a:buFont typeface="Arial" panose="020B0604020202020204" pitchFamily="34" charset="0"/>
              <a:buChar char="•"/>
            </a:pPr>
            <a:r>
              <a:rPr lang="en-US" dirty="0"/>
              <a:t>Silas Phillips</a:t>
            </a:r>
          </a:p>
          <a:p>
            <a:pPr indent="-228600">
              <a:buFont typeface="Arial" panose="020B0604020202020204" pitchFamily="34" charset="0"/>
              <a:buChar char="•"/>
            </a:pPr>
            <a:r>
              <a:rPr lang="en-US" dirty="0"/>
              <a:t>GITHUB URL-https://</a:t>
            </a:r>
            <a:r>
              <a:rPr lang="en-US" dirty="0" err="1"/>
              <a:t>github.com</a:t>
            </a:r>
            <a:r>
              <a:rPr lang="en-US" dirty="0"/>
              <a:t>/</a:t>
            </a:r>
            <a:r>
              <a:rPr lang="en-US" dirty="0" err="1"/>
              <a:t>silas-ph</a:t>
            </a:r>
            <a:r>
              <a:rPr lang="en-US" dirty="0"/>
              <a:t>/Group_6_EDA</a:t>
            </a:r>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322238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363D46"/>
            </a:gs>
            <a:gs pos="100000">
              <a:srgbClr val="363D46">
                <a:lumMod val="75000"/>
              </a:srgb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BD4B-896E-D8B9-0CB1-3DA43543DA9F}"/>
              </a:ext>
            </a:extLst>
          </p:cNvPr>
          <p:cNvSpPr>
            <a:spLocks noGrp="1"/>
          </p:cNvSpPr>
          <p:nvPr>
            <p:ph type="title"/>
          </p:nvPr>
        </p:nvSpPr>
        <p:spPr>
          <a:xfrm>
            <a:off x="77820" y="114300"/>
            <a:ext cx="12114179" cy="1588040"/>
          </a:xfrm>
          <a:noFill/>
          <a:ln>
            <a:noFill/>
          </a:ln>
        </p:spPr>
        <p:txBody>
          <a:bodyPr wrap="square">
            <a:normAutofit/>
          </a:bodyPr>
          <a:lstStyle/>
          <a:p>
            <a:pPr algn="ctr"/>
            <a:r>
              <a:rPr lang="en-US" sz="3200" b="1" kern="100" dirty="0">
                <a:effectLst/>
                <a:ea typeface="Calibri" panose="020F0502020204030204" pitchFamily="34" charset="0"/>
                <a:cs typeface="Times New Roman" panose="02020603050405020304" pitchFamily="18" charset="0"/>
              </a:rPr>
              <a:t>Question 2: when did passenger volume normalize?</a:t>
            </a:r>
            <a:br>
              <a:rPr lang="en-US" sz="18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b="1" dirty="0">
              <a:solidFill>
                <a:schemeClr val="bg1"/>
              </a:solidFill>
            </a:endParaRPr>
          </a:p>
        </p:txBody>
      </p:sp>
      <p:pic>
        <p:nvPicPr>
          <p:cNvPr id="11" name="image5.png">
            <a:extLst>
              <a:ext uri="{FF2B5EF4-FFF2-40B4-BE49-F238E27FC236}">
                <a16:creationId xmlns:a16="http://schemas.microsoft.com/office/drawing/2014/main" id="{B8811907-6DBF-9AA7-1254-DDBC2566E96A}"/>
              </a:ext>
            </a:extLst>
          </p:cNvPr>
          <p:cNvPicPr>
            <a:picLocks noChangeAspect="1"/>
          </p:cNvPicPr>
          <p:nvPr/>
        </p:nvPicPr>
        <p:blipFill>
          <a:blip r:embed="rId3"/>
          <a:stretch>
            <a:fillRect/>
          </a:stretch>
        </p:blipFill>
        <p:spPr>
          <a:xfrm>
            <a:off x="1418560" y="1165860"/>
            <a:ext cx="9354880" cy="5577840"/>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noFill/>
          </a:ln>
          <a:effectLst>
            <a:innerShdw blurRad="57150" dist="38100" dir="14460000">
              <a:srgbClr val="000000">
                <a:alpha val="70000"/>
              </a:srgbClr>
            </a:innerShdw>
          </a:effectLst>
        </p:spPr>
      </p:pic>
    </p:spTree>
    <p:extLst>
      <p:ext uri="{BB962C8B-B14F-4D97-AF65-F5344CB8AC3E}">
        <p14:creationId xmlns:p14="http://schemas.microsoft.com/office/powerpoint/2010/main" val="164412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0349A02-3ABC-161D-D066-B8073DB8B077}"/>
              </a:ext>
            </a:extLst>
          </p:cNvPr>
          <p:cNvSpPr>
            <a:spLocks noGrp="1"/>
          </p:cNvSpPr>
          <p:nvPr>
            <p:ph type="title"/>
          </p:nvPr>
        </p:nvSpPr>
        <p:spPr>
          <a:xfrm>
            <a:off x="0" y="130727"/>
            <a:ext cx="12191999" cy="1710942"/>
          </a:xfrm>
        </p:spPr>
        <p:txBody>
          <a:bodyPr vert="horz" lIns="91440" tIns="45720" rIns="91440" bIns="45720" rtlCol="0" anchor="b">
            <a:noAutofit/>
          </a:bodyPr>
          <a:lstStyle/>
          <a:p>
            <a:pPr algn="ctr"/>
            <a:br>
              <a:rPr lang="en-US" sz="3200" b="1" kern="1200" cap="all" baseline="0" dirty="0">
                <a:solidFill>
                  <a:schemeClr val="tx1"/>
                </a:solidFill>
                <a:latin typeface="+mj-lt"/>
                <a:ea typeface="+mj-ea"/>
                <a:cs typeface="+mj-cs"/>
              </a:rPr>
            </a:br>
            <a:br>
              <a:rPr lang="en-US" sz="3200" b="1" kern="1200" cap="all" baseline="0" dirty="0">
                <a:solidFill>
                  <a:schemeClr val="tx1"/>
                </a:solidFill>
                <a:latin typeface="+mj-lt"/>
                <a:ea typeface="+mj-ea"/>
                <a:cs typeface="+mj-cs"/>
              </a:rPr>
            </a:br>
            <a:r>
              <a:rPr lang="en-US" sz="3200" b="1" kern="1200" cap="all" baseline="0" dirty="0">
                <a:solidFill>
                  <a:schemeClr val="tx1"/>
                </a:solidFill>
                <a:latin typeface="+mj-lt"/>
                <a:ea typeface="+mj-ea"/>
                <a:cs typeface="+mj-cs"/>
              </a:rPr>
              <a:t>Question 3: How did the airfare change?</a:t>
            </a:r>
            <a:br>
              <a:rPr lang="en-US" sz="3200" b="1" kern="1200" cap="all" baseline="0" dirty="0">
                <a:solidFill>
                  <a:schemeClr val="tx1"/>
                </a:solidFill>
                <a:latin typeface="+mj-lt"/>
                <a:ea typeface="+mj-ea"/>
                <a:cs typeface="+mj-cs"/>
              </a:rPr>
            </a:br>
            <a:br>
              <a:rPr lang="en-US" sz="3200" b="1" kern="1200" cap="all" spc="75" baseline="0" dirty="0">
                <a:solidFill>
                  <a:schemeClr val="tx1"/>
                </a:solidFill>
                <a:highlight>
                  <a:srgbClr val="D9E2F3"/>
                </a:highlight>
                <a:latin typeface="+mj-lt"/>
                <a:ea typeface="+mj-ea"/>
                <a:cs typeface="+mj-cs"/>
              </a:rPr>
            </a:br>
            <a:endParaRPr lang="en-US" sz="3200" b="1" kern="1200" cap="all" baseline="0" dirty="0">
              <a:solidFill>
                <a:schemeClr val="tx1"/>
              </a:solidFill>
              <a:latin typeface="+mj-lt"/>
              <a:ea typeface="+mj-ea"/>
              <a:cs typeface="+mj-cs"/>
            </a:endParaRPr>
          </a:p>
        </p:txBody>
      </p:sp>
      <p:pic>
        <p:nvPicPr>
          <p:cNvPr id="13" name="image7.png">
            <a:extLst>
              <a:ext uri="{FF2B5EF4-FFF2-40B4-BE49-F238E27FC236}">
                <a16:creationId xmlns:a16="http://schemas.microsoft.com/office/drawing/2014/main" id="{4215B7DD-C044-7000-203F-87AE9C094E20}"/>
              </a:ext>
            </a:extLst>
          </p:cNvPr>
          <p:cNvPicPr>
            <a:picLocks noChangeAspect="1"/>
          </p:cNvPicPr>
          <p:nvPr/>
        </p:nvPicPr>
        <p:blipFill>
          <a:blip r:embed="rId4"/>
          <a:stretch>
            <a:fillRect/>
          </a:stretch>
        </p:blipFill>
        <p:spPr>
          <a:xfrm>
            <a:off x="3727557" y="1972394"/>
            <a:ext cx="8233558" cy="4754880"/>
          </a:xfrm>
          <a:prstGeom prst="rect">
            <a:avLst/>
          </a:prstGeom>
        </p:spPr>
      </p:pic>
      <p:sp>
        <p:nvSpPr>
          <p:cNvPr id="17" name="TextBox 16">
            <a:extLst>
              <a:ext uri="{FF2B5EF4-FFF2-40B4-BE49-F238E27FC236}">
                <a16:creationId xmlns:a16="http://schemas.microsoft.com/office/drawing/2014/main" id="{86D81957-32DE-EA17-6DD9-348D02019A2C}"/>
              </a:ext>
            </a:extLst>
          </p:cNvPr>
          <p:cNvSpPr txBox="1"/>
          <p:nvPr/>
        </p:nvSpPr>
        <p:spPr>
          <a:xfrm>
            <a:off x="3727558" y="1603062"/>
            <a:ext cx="8233558" cy="307777"/>
          </a:xfrm>
          <a:prstGeom prst="rect">
            <a:avLst/>
          </a:prstGeom>
          <a:noFill/>
        </p:spPr>
        <p:txBody>
          <a:bodyPr wrap="square" rtlCol="0">
            <a:spAutoFit/>
          </a:bodyPr>
          <a:lstStyle/>
          <a:p>
            <a:pPr algn="ctr"/>
            <a:r>
              <a:rPr lang="en-US" sz="1400" dirty="0"/>
              <a:t>**Airfares by quarter adjusted for inflation**</a:t>
            </a:r>
          </a:p>
        </p:txBody>
      </p:sp>
    </p:spTree>
    <p:extLst>
      <p:ext uri="{BB962C8B-B14F-4D97-AF65-F5344CB8AC3E}">
        <p14:creationId xmlns:p14="http://schemas.microsoft.com/office/powerpoint/2010/main" val="2593859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3246337-300E-4E85-086C-68DEA2C6D4F4}"/>
              </a:ext>
            </a:extLst>
          </p:cNvPr>
          <p:cNvSpPr>
            <a:spLocks noGrp="1"/>
          </p:cNvSpPr>
          <p:nvPr>
            <p:ph type="title"/>
          </p:nvPr>
        </p:nvSpPr>
        <p:spPr>
          <a:xfrm>
            <a:off x="233465" y="2295728"/>
            <a:ext cx="4552544" cy="1620797"/>
          </a:xfrm>
          <a:noFill/>
          <a:ln w="19050">
            <a:noFill/>
            <a:prstDash val="dash"/>
          </a:ln>
        </p:spPr>
        <p:txBody>
          <a:bodyPr vert="horz" lIns="91440" tIns="45720" rIns="91440" bIns="45720" rtlCol="0" anchor="b">
            <a:normAutofit/>
          </a:bodyPr>
          <a:lstStyle/>
          <a:p>
            <a:pPr algn="l"/>
            <a:r>
              <a:rPr lang="en-US" sz="1800" dirty="0">
                <a:effectLst>
                  <a:glow rad="38100">
                    <a:schemeClr val="bg1">
                      <a:lumMod val="65000"/>
                      <a:lumOff val="35000"/>
                      <a:alpha val="50000"/>
                    </a:schemeClr>
                  </a:glow>
                  <a:outerShdw blurRad="28575" dist="31750" dir="13200000" algn="tl" rotWithShape="0">
                    <a:srgbClr val="000000">
                      <a:alpha val="25000"/>
                    </a:srgbClr>
                  </a:outerShdw>
                </a:effectLst>
              </a:rPr>
              <a:t>airfare reached minimum three months after passenger volume. </a:t>
            </a:r>
          </a:p>
        </p:txBody>
      </p:sp>
      <p:pic>
        <p:nvPicPr>
          <p:cNvPr id="4" name="Picture 3">
            <a:extLst>
              <a:ext uri="{FF2B5EF4-FFF2-40B4-BE49-F238E27FC236}">
                <a16:creationId xmlns:a16="http://schemas.microsoft.com/office/drawing/2014/main" id="{A48DD9D4-9497-0ED3-549A-2DCDFF0BE4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40455" y="596945"/>
            <a:ext cx="5943600" cy="6172200"/>
          </a:xfrm>
          <a:prstGeom prst="rect">
            <a:avLst/>
          </a:prstGeom>
          <a:noFill/>
          <a:ln>
            <a:noFill/>
          </a:ln>
        </p:spPr>
      </p:pic>
      <p:sp>
        <p:nvSpPr>
          <p:cNvPr id="9" name="Title 1">
            <a:extLst>
              <a:ext uri="{FF2B5EF4-FFF2-40B4-BE49-F238E27FC236}">
                <a16:creationId xmlns:a16="http://schemas.microsoft.com/office/drawing/2014/main" id="{EDEF794B-83F8-5AE0-84E7-166E8F481F2E}"/>
              </a:ext>
            </a:extLst>
          </p:cNvPr>
          <p:cNvSpPr txBox="1">
            <a:spLocks/>
          </p:cNvSpPr>
          <p:nvPr/>
        </p:nvSpPr>
        <p:spPr>
          <a:xfrm>
            <a:off x="1721797" y="299163"/>
            <a:ext cx="3352770" cy="13716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200" b="1" dirty="0">
                <a:latin typeface="+mn-lt"/>
              </a:rPr>
              <a:t>observation</a:t>
            </a:r>
          </a:p>
        </p:txBody>
      </p:sp>
    </p:spTree>
    <p:extLst>
      <p:ext uri="{BB962C8B-B14F-4D97-AF65-F5344CB8AC3E}">
        <p14:creationId xmlns:p14="http://schemas.microsoft.com/office/powerpoint/2010/main" val="2137342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6079-0CB2-4E8B-4C23-D77D137EF54F}"/>
              </a:ext>
            </a:extLst>
          </p:cNvPr>
          <p:cNvSpPr>
            <a:spLocks noGrp="1"/>
          </p:cNvSpPr>
          <p:nvPr>
            <p:ph type="title"/>
          </p:nvPr>
        </p:nvSpPr>
        <p:spPr>
          <a:xfrm>
            <a:off x="0" y="428017"/>
            <a:ext cx="12192000" cy="1264596"/>
          </a:xfrm>
        </p:spPr>
        <p:txBody>
          <a:bodyPr>
            <a:normAutofit/>
          </a:bodyPr>
          <a:lstStyle/>
          <a:p>
            <a:pPr algn="ctr"/>
            <a:r>
              <a:rPr lang="en-US" sz="3200" b="1" kern="100" dirty="0">
                <a:effectLst/>
                <a:ea typeface="Calibri" panose="020F0502020204030204" pitchFamily="34" charset="0"/>
                <a:cs typeface="Times New Roman" panose="02020603050405020304" pitchFamily="18" charset="0"/>
              </a:rPr>
              <a:t>Question 4:</a:t>
            </a:r>
            <a:r>
              <a:rPr lang="en-US" sz="3200" dirty="0"/>
              <a:t> </a:t>
            </a:r>
            <a:r>
              <a:rPr lang="en-US" sz="3200" b="1" dirty="0"/>
              <a:t>changes before and after Covid-19?</a:t>
            </a:r>
            <a:endParaRPr lang="en-US" sz="3200" dirty="0"/>
          </a:p>
        </p:txBody>
      </p:sp>
      <p:pic>
        <p:nvPicPr>
          <p:cNvPr id="3" name="image6.png" descr="A screenshot of a graph&#10;&#10;Description automatically generated">
            <a:extLst>
              <a:ext uri="{FF2B5EF4-FFF2-40B4-BE49-F238E27FC236}">
                <a16:creationId xmlns:a16="http://schemas.microsoft.com/office/drawing/2014/main" id="{662E8195-0F43-2DFC-1B64-28AC84839DE2}"/>
              </a:ext>
            </a:extLst>
          </p:cNvPr>
          <p:cNvPicPr>
            <a:picLocks noChangeAspect="1"/>
          </p:cNvPicPr>
          <p:nvPr/>
        </p:nvPicPr>
        <p:blipFill>
          <a:blip r:embed="rId2"/>
          <a:stretch>
            <a:fillRect/>
          </a:stretch>
        </p:blipFill>
        <p:spPr>
          <a:xfrm>
            <a:off x="1698364" y="2161703"/>
            <a:ext cx="8667292" cy="4572000"/>
          </a:xfrm>
          <a:prstGeom prst="rect">
            <a:avLst/>
          </a:prstGeom>
        </p:spPr>
      </p:pic>
      <p:sp>
        <p:nvSpPr>
          <p:cNvPr id="4" name="TextBox 3">
            <a:extLst>
              <a:ext uri="{FF2B5EF4-FFF2-40B4-BE49-F238E27FC236}">
                <a16:creationId xmlns:a16="http://schemas.microsoft.com/office/drawing/2014/main" id="{5FC309FF-96FE-5E2C-9EBE-05EA94EC1A54}"/>
              </a:ext>
            </a:extLst>
          </p:cNvPr>
          <p:cNvSpPr txBox="1"/>
          <p:nvPr/>
        </p:nvSpPr>
        <p:spPr>
          <a:xfrm>
            <a:off x="3424136" y="5136204"/>
            <a:ext cx="5573949" cy="369332"/>
          </a:xfrm>
          <a:prstGeom prst="rect">
            <a:avLst/>
          </a:prstGeom>
          <a:noFill/>
        </p:spPr>
        <p:txBody>
          <a:bodyPr wrap="square" rtlCol="0">
            <a:spAutoFit/>
          </a:bodyPr>
          <a:lstStyle/>
          <a:p>
            <a:r>
              <a:rPr lang="en-US" dirty="0">
                <a:solidFill>
                  <a:schemeClr val="bg1"/>
                </a:solidFill>
              </a:rPr>
              <a:t>Before – During: 25%  , Before – After: 7%</a:t>
            </a:r>
          </a:p>
        </p:txBody>
      </p:sp>
      <p:cxnSp>
        <p:nvCxnSpPr>
          <p:cNvPr id="6" name="Straight Arrow Connector 5">
            <a:extLst>
              <a:ext uri="{FF2B5EF4-FFF2-40B4-BE49-F238E27FC236}">
                <a16:creationId xmlns:a16="http://schemas.microsoft.com/office/drawing/2014/main" id="{2395FDB2-6A5E-50FD-7D59-B765D8AA7980}"/>
              </a:ext>
            </a:extLst>
          </p:cNvPr>
          <p:cNvCxnSpPr/>
          <p:nvPr/>
        </p:nvCxnSpPr>
        <p:spPr>
          <a:xfrm>
            <a:off x="5826868" y="5136204"/>
            <a:ext cx="0" cy="28210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4F9F5673-0659-B730-7FA2-C8C4A1CDF543}"/>
              </a:ext>
            </a:extLst>
          </p:cNvPr>
          <p:cNvCxnSpPr/>
          <p:nvPr/>
        </p:nvCxnSpPr>
        <p:spPr>
          <a:xfrm>
            <a:off x="8012349" y="5136204"/>
            <a:ext cx="0" cy="28210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D8BA706-08CC-0C5F-BD5C-3013444ECC91}"/>
              </a:ext>
            </a:extLst>
          </p:cNvPr>
          <p:cNvSpPr txBox="1"/>
          <p:nvPr/>
        </p:nvSpPr>
        <p:spPr>
          <a:xfrm>
            <a:off x="0" y="1391055"/>
            <a:ext cx="12191999" cy="369332"/>
          </a:xfrm>
          <a:prstGeom prst="rect">
            <a:avLst/>
          </a:prstGeom>
          <a:noFill/>
        </p:spPr>
        <p:txBody>
          <a:bodyPr wrap="square" rtlCol="0">
            <a:spAutoFit/>
          </a:bodyPr>
          <a:lstStyle/>
          <a:p>
            <a:pPr algn="ctr"/>
            <a:r>
              <a:rPr lang="en-US" sz="1800" b="1" dirty="0">
                <a:effectLst/>
                <a:ea typeface="Times New Roman" panose="02020603050405020304" pitchFamily="18" charset="0"/>
                <a:cs typeface="Times New Roman" panose="02020603050405020304" pitchFamily="18" charset="0"/>
              </a:rPr>
              <a:t>Change </a:t>
            </a:r>
            <a:r>
              <a:rPr lang="en-US" b="1" dirty="0">
                <a:ea typeface="Times New Roman" panose="02020603050405020304" pitchFamily="18" charset="0"/>
                <a:cs typeface="Times New Roman" panose="02020603050405020304" pitchFamily="18" charset="0"/>
              </a:rPr>
              <a:t>of </a:t>
            </a:r>
            <a:r>
              <a:rPr lang="en-US" sz="1800" b="1" dirty="0">
                <a:effectLst/>
                <a:ea typeface="Times New Roman" panose="02020603050405020304" pitchFamily="18" charset="0"/>
                <a:cs typeface="Times New Roman" panose="02020603050405020304" pitchFamily="18" charset="0"/>
              </a:rPr>
              <a:t>airfare</a:t>
            </a:r>
            <a:endParaRPr lang="en-US" dirty="0"/>
          </a:p>
        </p:txBody>
      </p:sp>
    </p:spTree>
    <p:extLst>
      <p:ext uri="{BB962C8B-B14F-4D97-AF65-F5344CB8AC3E}">
        <p14:creationId xmlns:p14="http://schemas.microsoft.com/office/powerpoint/2010/main" val="422574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9.png">
            <a:extLst>
              <a:ext uri="{FF2B5EF4-FFF2-40B4-BE49-F238E27FC236}">
                <a16:creationId xmlns:a16="http://schemas.microsoft.com/office/drawing/2014/main" id="{C63C1596-E60E-0666-A0A7-7AD4CD5E3AD1}"/>
              </a:ext>
            </a:extLst>
          </p:cNvPr>
          <p:cNvPicPr>
            <a:picLocks noGrp="1" noChangeAspect="1"/>
          </p:cNvPicPr>
          <p:nvPr>
            <p:ph idx="1"/>
          </p:nvPr>
        </p:nvPicPr>
        <p:blipFill>
          <a:blip r:embed="rId3"/>
          <a:srcRect/>
          <a:stretch>
            <a:fillRect/>
          </a:stretch>
        </p:blipFill>
        <p:spPr>
          <a:xfrm>
            <a:off x="1269674" y="1615785"/>
            <a:ext cx="9460459" cy="5029200"/>
          </a:xfrm>
          <a:prstGeom prst="rect">
            <a:avLst/>
          </a:prstGeom>
          <a:ln/>
        </p:spPr>
      </p:pic>
      <p:sp>
        <p:nvSpPr>
          <p:cNvPr id="8" name="TextBox 7">
            <a:extLst>
              <a:ext uri="{FF2B5EF4-FFF2-40B4-BE49-F238E27FC236}">
                <a16:creationId xmlns:a16="http://schemas.microsoft.com/office/drawing/2014/main" id="{639AB43E-1658-AA1D-AF59-518453A53672}"/>
              </a:ext>
            </a:extLst>
          </p:cNvPr>
          <p:cNvSpPr txBox="1"/>
          <p:nvPr/>
        </p:nvSpPr>
        <p:spPr>
          <a:xfrm>
            <a:off x="3696510" y="2164564"/>
            <a:ext cx="5573949" cy="369332"/>
          </a:xfrm>
          <a:prstGeom prst="rect">
            <a:avLst/>
          </a:prstGeom>
          <a:noFill/>
        </p:spPr>
        <p:txBody>
          <a:bodyPr wrap="square" rtlCol="0">
            <a:spAutoFit/>
          </a:bodyPr>
          <a:lstStyle/>
          <a:p>
            <a:r>
              <a:rPr lang="en-US" dirty="0">
                <a:solidFill>
                  <a:schemeClr val="bg1"/>
                </a:solidFill>
              </a:rPr>
              <a:t>Before – During: 49%  , Before – After: 16.5%</a:t>
            </a:r>
          </a:p>
        </p:txBody>
      </p:sp>
      <p:cxnSp>
        <p:nvCxnSpPr>
          <p:cNvPr id="9" name="Straight Arrow Connector 8">
            <a:extLst>
              <a:ext uri="{FF2B5EF4-FFF2-40B4-BE49-F238E27FC236}">
                <a16:creationId xmlns:a16="http://schemas.microsoft.com/office/drawing/2014/main" id="{0733BD54-99E5-35C8-DB10-E24CC0B27A87}"/>
              </a:ext>
            </a:extLst>
          </p:cNvPr>
          <p:cNvCxnSpPr>
            <a:cxnSpLocks/>
          </p:cNvCxnSpPr>
          <p:nvPr/>
        </p:nvCxnSpPr>
        <p:spPr>
          <a:xfrm>
            <a:off x="6083030" y="2164564"/>
            <a:ext cx="0" cy="30626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AD261E3-6941-6246-F203-D06D0108E15F}"/>
              </a:ext>
            </a:extLst>
          </p:cNvPr>
          <p:cNvCxnSpPr>
            <a:cxnSpLocks/>
          </p:cNvCxnSpPr>
          <p:nvPr/>
        </p:nvCxnSpPr>
        <p:spPr>
          <a:xfrm flipV="1">
            <a:off x="8608979" y="2162776"/>
            <a:ext cx="0" cy="30804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4" name="Title 1">
            <a:extLst>
              <a:ext uri="{FF2B5EF4-FFF2-40B4-BE49-F238E27FC236}">
                <a16:creationId xmlns:a16="http://schemas.microsoft.com/office/drawing/2014/main" id="{F1B1A2A4-C9EE-E6F6-A11D-4204E5DC89CC}"/>
              </a:ext>
            </a:extLst>
          </p:cNvPr>
          <p:cNvSpPr txBox="1">
            <a:spLocks/>
          </p:cNvSpPr>
          <p:nvPr/>
        </p:nvSpPr>
        <p:spPr>
          <a:xfrm>
            <a:off x="0" y="87855"/>
            <a:ext cx="12192000" cy="1235107"/>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kern="100" dirty="0">
                <a:ea typeface="Calibri" panose="020F0502020204030204" pitchFamily="34" charset="0"/>
                <a:cs typeface="Times New Roman" panose="02020603050405020304" pitchFamily="18" charset="0"/>
              </a:rPr>
              <a:t>Question 4:</a:t>
            </a:r>
            <a:r>
              <a:rPr lang="en-US" sz="3200" dirty="0"/>
              <a:t> </a:t>
            </a:r>
            <a:r>
              <a:rPr lang="en-US" sz="3200" b="1" dirty="0"/>
              <a:t>changes before and after Covid-19?</a:t>
            </a:r>
            <a:endParaRPr lang="en-US" sz="3200" dirty="0"/>
          </a:p>
        </p:txBody>
      </p:sp>
      <p:sp>
        <p:nvSpPr>
          <p:cNvPr id="16" name="TextBox 15">
            <a:extLst>
              <a:ext uri="{FF2B5EF4-FFF2-40B4-BE49-F238E27FC236}">
                <a16:creationId xmlns:a16="http://schemas.microsoft.com/office/drawing/2014/main" id="{62B289E5-A2ED-570C-9664-3E7E33644163}"/>
              </a:ext>
            </a:extLst>
          </p:cNvPr>
          <p:cNvSpPr txBox="1"/>
          <p:nvPr/>
        </p:nvSpPr>
        <p:spPr>
          <a:xfrm>
            <a:off x="0" y="213015"/>
            <a:ext cx="12192000" cy="1477328"/>
          </a:xfrm>
          <a:prstGeom prst="rect">
            <a:avLst/>
          </a:prstGeom>
          <a:noFill/>
        </p:spPr>
        <p:txBody>
          <a:bodyPr wrap="square">
            <a:spAutoFit/>
          </a:bodyPr>
          <a:lstStyle/>
          <a:p>
            <a:pPr algn="ctr"/>
            <a:br>
              <a:rPr lang="en-US" sz="1800" b="1" dirty="0">
                <a:effectLst/>
                <a:ea typeface="Times New Roman" panose="02020603050405020304" pitchFamily="18" charset="0"/>
                <a:cs typeface="Times New Roman" panose="02020603050405020304" pitchFamily="18" charset="0"/>
              </a:rPr>
            </a:br>
            <a:br>
              <a:rPr lang="en-US" sz="1800" b="1" dirty="0">
                <a:effectLst/>
                <a:ea typeface="Times New Roman" panose="02020603050405020304" pitchFamily="18" charset="0"/>
                <a:cs typeface="Times New Roman" panose="02020603050405020304" pitchFamily="18" charset="0"/>
              </a:rPr>
            </a:br>
            <a:br>
              <a:rPr lang="en-US" sz="1800" b="1" dirty="0">
                <a:effectLst/>
                <a:ea typeface="Times New Roman" panose="02020603050405020304" pitchFamily="18" charset="0"/>
                <a:cs typeface="Times New Roman" panose="02020603050405020304" pitchFamily="18" charset="0"/>
              </a:rPr>
            </a:br>
            <a:r>
              <a:rPr lang="en-US" sz="1800" b="1" dirty="0">
                <a:effectLst/>
                <a:ea typeface="Times New Roman" panose="02020603050405020304" pitchFamily="18" charset="0"/>
                <a:cs typeface="Times New Roman" panose="02020603050405020304" pitchFamily="18" charset="0"/>
              </a:rPr>
              <a:t>Change </a:t>
            </a:r>
            <a:r>
              <a:rPr lang="en-US" b="1" dirty="0">
                <a:ea typeface="Times New Roman" panose="02020603050405020304" pitchFamily="18" charset="0"/>
                <a:cs typeface="Times New Roman" panose="02020603050405020304" pitchFamily="18" charset="0"/>
              </a:rPr>
              <a:t>of </a:t>
            </a:r>
            <a:r>
              <a:rPr lang="en-US" sz="1800" b="1" dirty="0">
                <a:effectLst/>
                <a:ea typeface="Times New Roman" panose="02020603050405020304" pitchFamily="18" charset="0"/>
                <a:cs typeface="Times New Roman" panose="02020603050405020304" pitchFamily="18" charset="0"/>
              </a:rPr>
              <a:t>arrival delays</a:t>
            </a:r>
            <a:br>
              <a:rPr lang="en-US" sz="1800" b="1" dirty="0">
                <a:effectLst/>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196745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B1FE-FDC7-A167-74BA-628083557059}"/>
              </a:ext>
            </a:extLst>
          </p:cNvPr>
          <p:cNvSpPr>
            <a:spLocks noGrp="1"/>
          </p:cNvSpPr>
          <p:nvPr>
            <p:ph type="title"/>
          </p:nvPr>
        </p:nvSpPr>
        <p:spPr>
          <a:xfrm>
            <a:off x="0" y="232031"/>
            <a:ext cx="12192000" cy="841788"/>
          </a:xfrm>
        </p:spPr>
        <p:txBody>
          <a:bodyPr>
            <a:normAutofit fontScale="90000"/>
          </a:bodyPr>
          <a:lstStyle/>
          <a:p>
            <a:pPr marL="0" marR="0" algn="ctr">
              <a:lnSpc>
                <a:spcPct val="115000"/>
              </a:lnSpc>
              <a:spcBef>
                <a:spcPts val="1000"/>
              </a:spcBef>
              <a:spcAft>
                <a:spcPts val="1000"/>
              </a:spcAft>
            </a:pPr>
            <a:r>
              <a:rPr lang="en-US" sz="3200" b="1" kern="100" dirty="0">
                <a:effectLst/>
                <a:ea typeface="Calibri" panose="020F0502020204030204" pitchFamily="34" charset="0"/>
                <a:cs typeface="Times New Roman" panose="02020603050405020304" pitchFamily="18" charset="0"/>
              </a:rPr>
              <a:t>Question 4:</a:t>
            </a:r>
            <a:r>
              <a:rPr lang="en-US" sz="3200" dirty="0"/>
              <a:t> </a:t>
            </a:r>
            <a:r>
              <a:rPr lang="en-US" sz="3200" b="1" dirty="0"/>
              <a:t>changes before and after Covid-19?</a:t>
            </a:r>
            <a:br>
              <a:rPr lang="en-US" sz="3200" dirty="0">
                <a:effectLst/>
                <a:ea typeface="Times New Roman" panose="02020603050405020304" pitchFamily="18" charset="0"/>
                <a:cs typeface="Times New Roman" panose="02020603050405020304" pitchFamily="18" charset="0"/>
              </a:rPr>
            </a:br>
            <a:endParaRPr lang="en-US" sz="1800" dirty="0">
              <a:latin typeface="+mn-lt"/>
            </a:endParaRPr>
          </a:p>
        </p:txBody>
      </p:sp>
      <p:pic>
        <p:nvPicPr>
          <p:cNvPr id="5" name="Content Placeholder 4">
            <a:extLst>
              <a:ext uri="{FF2B5EF4-FFF2-40B4-BE49-F238E27FC236}">
                <a16:creationId xmlns:a16="http://schemas.microsoft.com/office/drawing/2014/main" id="{F8051A57-7D1E-09B5-A11D-658431DEA2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223955" y="1382353"/>
            <a:ext cx="9881722" cy="5212080"/>
          </a:xfrm>
          <a:prstGeom prst="rect">
            <a:avLst/>
          </a:prstGeom>
          <a:noFill/>
          <a:ln>
            <a:noFill/>
          </a:ln>
        </p:spPr>
      </p:pic>
      <p:sp>
        <p:nvSpPr>
          <p:cNvPr id="9" name="TextBox 8">
            <a:extLst>
              <a:ext uri="{FF2B5EF4-FFF2-40B4-BE49-F238E27FC236}">
                <a16:creationId xmlns:a16="http://schemas.microsoft.com/office/drawing/2014/main" id="{EEC2182C-5FE6-00EC-29ED-E045F0B9E6CF}"/>
              </a:ext>
            </a:extLst>
          </p:cNvPr>
          <p:cNvSpPr txBox="1"/>
          <p:nvPr/>
        </p:nvSpPr>
        <p:spPr>
          <a:xfrm>
            <a:off x="1916349" y="3835263"/>
            <a:ext cx="3784060" cy="646331"/>
          </a:xfrm>
          <a:prstGeom prst="rect">
            <a:avLst/>
          </a:prstGeom>
          <a:noFill/>
        </p:spPr>
        <p:txBody>
          <a:bodyPr wrap="square" rtlCol="0">
            <a:spAutoFit/>
          </a:bodyPr>
          <a:lstStyle/>
          <a:p>
            <a:r>
              <a:rPr lang="en-US" dirty="0">
                <a:solidFill>
                  <a:schemeClr val="bg1"/>
                </a:solidFill>
              </a:rPr>
              <a:t>Before – During: 30%  , </a:t>
            </a:r>
          </a:p>
          <a:p>
            <a:r>
              <a:rPr lang="en-US" dirty="0">
                <a:solidFill>
                  <a:schemeClr val="bg1"/>
                </a:solidFill>
              </a:rPr>
              <a:t>Before – After: 6%</a:t>
            </a:r>
          </a:p>
        </p:txBody>
      </p:sp>
      <p:cxnSp>
        <p:nvCxnSpPr>
          <p:cNvPr id="10" name="Straight Arrow Connector 9">
            <a:extLst>
              <a:ext uri="{FF2B5EF4-FFF2-40B4-BE49-F238E27FC236}">
                <a16:creationId xmlns:a16="http://schemas.microsoft.com/office/drawing/2014/main" id="{EADFE0D5-2EBB-A066-9DEA-BD5D3B7650BC}"/>
              </a:ext>
            </a:extLst>
          </p:cNvPr>
          <p:cNvCxnSpPr>
            <a:cxnSpLocks/>
          </p:cNvCxnSpPr>
          <p:nvPr/>
        </p:nvCxnSpPr>
        <p:spPr>
          <a:xfrm>
            <a:off x="4312596" y="3835263"/>
            <a:ext cx="0" cy="30626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F1D81991-26EC-7CF2-0806-DA1D468EABEA}"/>
              </a:ext>
            </a:extLst>
          </p:cNvPr>
          <p:cNvCxnSpPr>
            <a:cxnSpLocks/>
          </p:cNvCxnSpPr>
          <p:nvPr/>
        </p:nvCxnSpPr>
        <p:spPr>
          <a:xfrm flipV="1">
            <a:off x="4020766" y="4141524"/>
            <a:ext cx="0" cy="30626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C258111-B9E8-1ED7-DCDE-7AA8BFFC6CA3}"/>
              </a:ext>
            </a:extLst>
          </p:cNvPr>
          <p:cNvSpPr txBox="1"/>
          <p:nvPr/>
        </p:nvSpPr>
        <p:spPr>
          <a:xfrm>
            <a:off x="0" y="874522"/>
            <a:ext cx="12192000" cy="369332"/>
          </a:xfrm>
          <a:prstGeom prst="rect">
            <a:avLst/>
          </a:prstGeom>
          <a:noFill/>
        </p:spPr>
        <p:txBody>
          <a:bodyPr wrap="square">
            <a:spAutoFit/>
          </a:bodyPr>
          <a:lstStyle/>
          <a:p>
            <a:pPr algn="ctr"/>
            <a:r>
              <a:rPr lang="en-US" sz="1800" b="1" dirty="0">
                <a:effectLst/>
                <a:latin typeface="+mn-lt"/>
                <a:ea typeface="Times New Roman" panose="02020603050405020304" pitchFamily="18" charset="0"/>
                <a:cs typeface="Times New Roman" panose="02020603050405020304" pitchFamily="18" charset="0"/>
              </a:rPr>
              <a:t>Change of </a:t>
            </a:r>
            <a:r>
              <a:rPr lang="en-US" sz="1800" b="1" dirty="0">
                <a:latin typeface="+mn-lt"/>
                <a:ea typeface="Times New Roman" panose="02020603050405020304" pitchFamily="18" charset="0"/>
                <a:cs typeface="Times New Roman" panose="02020603050405020304" pitchFamily="18" charset="0"/>
              </a:rPr>
              <a:t>passengers per flight</a:t>
            </a:r>
            <a:endParaRPr lang="en-US" dirty="0"/>
          </a:p>
        </p:txBody>
      </p:sp>
    </p:spTree>
    <p:extLst>
      <p:ext uri="{BB962C8B-B14F-4D97-AF65-F5344CB8AC3E}">
        <p14:creationId xmlns:p14="http://schemas.microsoft.com/office/powerpoint/2010/main" val="3247187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75737C9-F359-645B-7B1D-72AC96EEF96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5375" y="1212876"/>
            <a:ext cx="11064240" cy="4771290"/>
          </a:xfrm>
          <a:prstGeom prst="rect">
            <a:avLst/>
          </a:prstGeom>
          <a:noFill/>
          <a:ln>
            <a:noFill/>
          </a:ln>
        </p:spPr>
      </p:pic>
      <p:sp>
        <p:nvSpPr>
          <p:cNvPr id="12" name="TextBox 11">
            <a:extLst>
              <a:ext uri="{FF2B5EF4-FFF2-40B4-BE49-F238E27FC236}">
                <a16:creationId xmlns:a16="http://schemas.microsoft.com/office/drawing/2014/main" id="{E529E3CE-2E69-76B6-E9FF-79C58E45DD4B}"/>
              </a:ext>
            </a:extLst>
          </p:cNvPr>
          <p:cNvSpPr txBox="1"/>
          <p:nvPr/>
        </p:nvSpPr>
        <p:spPr>
          <a:xfrm>
            <a:off x="515566" y="425265"/>
            <a:ext cx="10583693" cy="646331"/>
          </a:xfrm>
          <a:prstGeom prst="rect">
            <a:avLst/>
          </a:prstGeom>
          <a:noFill/>
        </p:spPr>
        <p:txBody>
          <a:bodyPr wrap="square">
            <a:spAutoFit/>
          </a:bodyPr>
          <a:lstStyle/>
          <a:p>
            <a:br>
              <a:rPr lang="en-US" sz="1800" b="1" dirty="0">
                <a:effectLst/>
                <a:ea typeface="Times New Roman" panose="02020603050405020304" pitchFamily="18" charset="0"/>
                <a:cs typeface="Times New Roman" panose="02020603050405020304" pitchFamily="18" charset="0"/>
              </a:rPr>
            </a:br>
            <a:endParaRPr lang="en-US" dirty="0"/>
          </a:p>
        </p:txBody>
      </p:sp>
      <p:sp>
        <p:nvSpPr>
          <p:cNvPr id="13" name="Title 1">
            <a:extLst>
              <a:ext uri="{FF2B5EF4-FFF2-40B4-BE49-F238E27FC236}">
                <a16:creationId xmlns:a16="http://schemas.microsoft.com/office/drawing/2014/main" id="{3DCA0ABE-E7A5-3B2B-B7F4-FDB8F6D3CE1F}"/>
              </a:ext>
            </a:extLst>
          </p:cNvPr>
          <p:cNvSpPr txBox="1">
            <a:spLocks/>
          </p:cNvSpPr>
          <p:nvPr/>
        </p:nvSpPr>
        <p:spPr>
          <a:xfrm>
            <a:off x="0" y="0"/>
            <a:ext cx="12192000" cy="13716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b="1" dirty="0">
                <a:latin typeface="+mn-lt"/>
              </a:rPr>
              <a:t>Other results</a:t>
            </a:r>
          </a:p>
        </p:txBody>
      </p:sp>
    </p:spTree>
    <p:extLst>
      <p:ext uri="{BB962C8B-B14F-4D97-AF65-F5344CB8AC3E}">
        <p14:creationId xmlns:p14="http://schemas.microsoft.com/office/powerpoint/2010/main" val="2424330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363D46"/>
            </a:gs>
            <a:gs pos="100000">
              <a:srgbClr val="363D46">
                <a:lumMod val="75000"/>
              </a:srgbClr>
            </a:gs>
          </a:gsLst>
          <a:lin ang="5400000" scaled="0"/>
        </a:gradFill>
        <a:effectLst/>
      </p:bgPr>
    </p:bg>
    <p:spTree>
      <p:nvGrpSpPr>
        <p:cNvPr id="1" name=""/>
        <p:cNvGrpSpPr/>
        <p:nvPr/>
      </p:nvGrpSpPr>
      <p:grpSpPr>
        <a:xfrm>
          <a:off x="0" y="0"/>
          <a:ext cx="0" cy="0"/>
          <a:chOff x="0" y="0"/>
          <a:chExt cx="0" cy="0"/>
        </a:xfrm>
      </p:grpSpPr>
      <p:pic>
        <p:nvPicPr>
          <p:cNvPr id="7" name="Graphic 6" descr="Airplane">
            <a:extLst>
              <a:ext uri="{FF2B5EF4-FFF2-40B4-BE49-F238E27FC236}">
                <a16:creationId xmlns:a16="http://schemas.microsoft.com/office/drawing/2014/main" id="{0E5D9E27-E791-0E00-05CD-FA677653AC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4553" y="1944142"/>
            <a:ext cx="2943788" cy="34168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7EE478B5-2D57-6B8D-AFE3-D3E78EACDF32}"/>
              </a:ext>
            </a:extLst>
          </p:cNvPr>
          <p:cNvSpPr>
            <a:spLocks noGrp="1"/>
          </p:cNvSpPr>
          <p:nvPr>
            <p:ph type="title"/>
          </p:nvPr>
        </p:nvSpPr>
        <p:spPr>
          <a:xfrm>
            <a:off x="3032954" y="834631"/>
            <a:ext cx="3504034" cy="588337"/>
          </a:xfrm>
        </p:spPr>
        <p:txBody>
          <a:bodyPr>
            <a:normAutofit/>
          </a:bodyPr>
          <a:lstStyle/>
          <a:p>
            <a:pPr algn="l"/>
            <a:r>
              <a:rPr lang="en-US" sz="3200" dirty="0">
                <a:effectLst/>
                <a:ea typeface="Times New Roman" panose="02020603050405020304" pitchFamily="18" charset="0"/>
                <a:cs typeface="Times New Roman" panose="02020603050405020304" pitchFamily="18" charset="0"/>
              </a:rPr>
              <a:t>Conclusion</a:t>
            </a:r>
            <a:r>
              <a:rPr lang="en-US" sz="3200" dirty="0">
                <a:effectLst/>
              </a:rPr>
              <a:t> </a:t>
            </a:r>
            <a:endParaRPr lang="en-US" sz="3200" dirty="0"/>
          </a:p>
        </p:txBody>
      </p:sp>
      <p:sp>
        <p:nvSpPr>
          <p:cNvPr id="3" name="Content Placeholder 2">
            <a:extLst>
              <a:ext uri="{FF2B5EF4-FFF2-40B4-BE49-F238E27FC236}">
                <a16:creationId xmlns:a16="http://schemas.microsoft.com/office/drawing/2014/main" id="{CF90EF05-506F-2889-8C04-693549B0FD4A}"/>
              </a:ext>
            </a:extLst>
          </p:cNvPr>
          <p:cNvSpPr>
            <a:spLocks noGrp="1"/>
          </p:cNvSpPr>
          <p:nvPr>
            <p:ph idx="1"/>
          </p:nvPr>
        </p:nvSpPr>
        <p:spPr>
          <a:xfrm>
            <a:off x="3227506" y="1422968"/>
            <a:ext cx="8356059" cy="3677753"/>
          </a:xfrm>
        </p:spPr>
        <p:txBody>
          <a:bodyPr anchor="t">
            <a:noAutofit/>
          </a:bodyPr>
          <a:lstStyle/>
          <a:p>
            <a:pPr marL="0" marR="0" indent="0">
              <a:spcBef>
                <a:spcPts val="0"/>
              </a:spcBef>
              <a:spcAft>
                <a:spcPts val="0"/>
              </a:spcAft>
              <a:buNone/>
            </a:pPr>
            <a:r>
              <a:rPr lang="en-US" sz="1800" kern="100" dirty="0">
                <a:effectLst/>
                <a:latin typeface="Century Gothic" panose="020B0502020202020204" pitchFamily="34" charset="0"/>
                <a:ea typeface="Calibri" panose="020F0502020204030204" pitchFamily="34" charset="0"/>
                <a:cs typeface="Times New Roman" panose="02020603050405020304" pitchFamily="18" charset="0"/>
              </a:rPr>
              <a:t>Key Points: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800" kern="100" dirty="0">
                <a:effectLst/>
                <a:latin typeface="Century Gothic" panose="020B0502020202020204" pitchFamily="34" charset="0"/>
                <a:ea typeface="Calibri" panose="020F0502020204030204" pitchFamily="34" charset="0"/>
                <a:cs typeface="Times New Roman" panose="02020603050405020304" pitchFamily="18" charset="0"/>
              </a:rPr>
              <a:t>Passenger volume decreased by 95.5%, number of flights decreased by 75.5% , airfare decreased by 32.8% </a:t>
            </a:r>
          </a:p>
          <a:p>
            <a:pPr>
              <a:spcBef>
                <a:spcPts val="0"/>
              </a:spcBef>
            </a:pPr>
            <a:r>
              <a:rPr lang="en-US" sz="1800" kern="100" dirty="0">
                <a:effectLst/>
                <a:latin typeface="Century Gothic" panose="020B0502020202020204" pitchFamily="34" charset="0"/>
                <a:ea typeface="Calibri" panose="020F0502020204030204" pitchFamily="34" charset="0"/>
                <a:cs typeface="Times New Roman" panose="02020603050405020304" pitchFamily="18" charset="0"/>
              </a:rPr>
              <a:t>**Cancelled flights increased significantly in the first months of Covid-19.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800" kern="100" dirty="0">
                <a:effectLst/>
                <a:latin typeface="Century Gothic" panose="020B0502020202020204" pitchFamily="34" charset="0"/>
                <a:ea typeface="Calibri" panose="020F0502020204030204" pitchFamily="34" charset="0"/>
                <a:cs typeface="Times New Roman" panose="02020603050405020304" pitchFamily="18" charset="0"/>
              </a:rPr>
              <a:t>Airfares reached their minimum about three months after passenger volume reached its lowest point.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800" kern="100" dirty="0">
                <a:effectLst/>
                <a:latin typeface="Century Gothic" panose="020B0502020202020204" pitchFamily="34" charset="0"/>
                <a:ea typeface="Calibri" panose="020F0502020204030204" pitchFamily="34" charset="0"/>
                <a:cs typeface="Times New Roman" panose="02020603050405020304" pitchFamily="18" charset="0"/>
              </a:rPr>
              <a:t>The decline in airfares was less severe than the decline in passenger volume or the number of flights.</a:t>
            </a:r>
          </a:p>
          <a:p>
            <a:pPr>
              <a:spcBef>
                <a:spcPts val="0"/>
              </a:spcBef>
            </a:pPr>
            <a:r>
              <a:rPr lang="en-US" sz="1800" kern="100" dirty="0">
                <a:latin typeface="Century Gothic" panose="020B0502020202020204" pitchFamily="34" charset="0"/>
                <a:cs typeface="Times New Roman" panose="02020603050405020304" pitchFamily="18" charset="0"/>
              </a:rPr>
              <a:t>Airfare is still lower, arrival delays are higher, number of passengers per flight is higher, and correlation between passenger volume and airfare still moderately strong.</a:t>
            </a:r>
          </a:p>
          <a:p>
            <a:pPr marL="0" indent="0">
              <a:spcBef>
                <a:spcPts val="0"/>
              </a:spcBef>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US" sz="1800" dirty="0"/>
          </a:p>
        </p:txBody>
      </p:sp>
    </p:spTree>
    <p:extLst>
      <p:ext uri="{BB962C8B-B14F-4D97-AF65-F5344CB8AC3E}">
        <p14:creationId xmlns:p14="http://schemas.microsoft.com/office/powerpoint/2010/main" val="3628507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D9C5-5CE7-1F97-E2DC-722C5089229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8E61945-1DB7-1D35-5E2E-96E1493BB026}"/>
              </a:ext>
            </a:extLst>
          </p:cNvPr>
          <p:cNvSpPr>
            <a:spLocks noGrp="1"/>
          </p:cNvSpPr>
          <p:nvPr>
            <p:ph type="body" idx="1"/>
          </p:nvPr>
        </p:nvSpPr>
        <p:spPr/>
        <p:txBody>
          <a:bodyPr/>
          <a:lstStyle/>
          <a:p>
            <a:r>
              <a:rPr lang="en-US" sz="1800" dirty="0">
                <a:effectLst/>
                <a:latin typeface="+mj-lt"/>
                <a:ea typeface="Times New Roman" panose="02020603050405020304" pitchFamily="18" charset="0"/>
                <a:cs typeface="Times New Roman" panose="02020603050405020304" pitchFamily="18" charset="0"/>
              </a:rPr>
              <a:t>Recovering from the pandemic</a:t>
            </a:r>
            <a:r>
              <a:rPr lang="en-US" dirty="0">
                <a:effectLst/>
                <a:latin typeface="+mj-lt"/>
              </a:rPr>
              <a:t> </a:t>
            </a:r>
            <a:endParaRPr lang="en-US" dirty="0">
              <a:latin typeface="+mj-lt"/>
            </a:endParaRPr>
          </a:p>
        </p:txBody>
      </p:sp>
      <p:sp>
        <p:nvSpPr>
          <p:cNvPr id="4" name="Text Placeholder 3">
            <a:extLst>
              <a:ext uri="{FF2B5EF4-FFF2-40B4-BE49-F238E27FC236}">
                <a16:creationId xmlns:a16="http://schemas.microsoft.com/office/drawing/2014/main" id="{940D735B-A2E9-5E23-52B0-45AF360E4C53}"/>
              </a:ext>
            </a:extLst>
          </p:cNvPr>
          <p:cNvSpPr>
            <a:spLocks noGrp="1"/>
          </p:cNvSpPr>
          <p:nvPr>
            <p:ph type="body" sz="half" idx="15"/>
          </p:nvPr>
        </p:nvSpPr>
        <p:spPr/>
        <p:txBody>
          <a:bodyPr/>
          <a:lstStyle/>
          <a:p>
            <a:r>
              <a:rPr lang="en-US" sz="1800" dirty="0">
                <a:ea typeface="Times New Roman" panose="02020603050405020304" pitchFamily="18" charset="0"/>
                <a:cs typeface="Times New Roman" panose="02020603050405020304" pitchFamily="18" charset="0"/>
              </a:rPr>
              <a:t>P</a:t>
            </a:r>
            <a:r>
              <a:rPr lang="en-US" sz="1800" dirty="0">
                <a:effectLst/>
                <a:ea typeface="Times New Roman" panose="02020603050405020304" pitchFamily="18" charset="0"/>
                <a:cs typeface="Times New Roman" panose="02020603050405020304" pitchFamily="18" charset="0"/>
              </a:rPr>
              <a:t>assenger volume had recovered to its average before Covid-19 by July of 2021. However, other metrics, notably the number of flights and the airfare, were still depressed as compared to their pre-pandemic averages. In fact, the median airfare has still not reached the same level it had before Covid-19.</a:t>
            </a:r>
          </a:p>
          <a:p>
            <a:endParaRPr lang="en-US" dirty="0"/>
          </a:p>
        </p:txBody>
      </p:sp>
      <p:sp>
        <p:nvSpPr>
          <p:cNvPr id="5" name="Text Placeholder 4">
            <a:extLst>
              <a:ext uri="{FF2B5EF4-FFF2-40B4-BE49-F238E27FC236}">
                <a16:creationId xmlns:a16="http://schemas.microsoft.com/office/drawing/2014/main" id="{F150657F-645E-BD59-68FF-165378D8D769}"/>
              </a:ext>
            </a:extLst>
          </p:cNvPr>
          <p:cNvSpPr>
            <a:spLocks noGrp="1"/>
          </p:cNvSpPr>
          <p:nvPr>
            <p:ph type="body" sz="quarter" idx="3"/>
          </p:nvPr>
        </p:nvSpPr>
        <p:spPr/>
        <p:txBody>
          <a:bodyPr/>
          <a:lstStyle/>
          <a:p>
            <a:endParaRPr lang="en-US" dirty="0"/>
          </a:p>
        </p:txBody>
      </p:sp>
      <p:sp>
        <p:nvSpPr>
          <p:cNvPr id="6" name="Text Placeholder 5">
            <a:extLst>
              <a:ext uri="{FF2B5EF4-FFF2-40B4-BE49-F238E27FC236}">
                <a16:creationId xmlns:a16="http://schemas.microsoft.com/office/drawing/2014/main" id="{6CA17CE9-3181-CD29-9E0D-F3069B3559D0}"/>
              </a:ext>
            </a:extLst>
          </p:cNvPr>
          <p:cNvSpPr>
            <a:spLocks noGrp="1"/>
          </p:cNvSpPr>
          <p:nvPr>
            <p:ph type="body" sz="half" idx="16"/>
          </p:nvPr>
        </p:nvSpPr>
        <p:spPr/>
        <p:txBody>
          <a:bodyPr/>
          <a:lstStyle/>
          <a:p>
            <a:r>
              <a:rPr lang="en-US" sz="1800" dirty="0">
                <a:ea typeface="Times New Roman" panose="02020603050405020304" pitchFamily="18" charset="0"/>
                <a:cs typeface="Times New Roman" panose="02020603050405020304" pitchFamily="18" charset="0"/>
              </a:rPr>
              <a:t>A</a:t>
            </a:r>
            <a:r>
              <a:rPr lang="en-US" sz="1800" dirty="0">
                <a:effectLst/>
                <a:ea typeface="Times New Roman" panose="02020603050405020304" pitchFamily="18" charset="0"/>
                <a:cs typeface="Times New Roman" panose="02020603050405020304" pitchFamily="18" charset="0"/>
              </a:rPr>
              <a:t>verage arrival delays after the pandemic has increased compared to before Covid-19</a:t>
            </a:r>
            <a:r>
              <a:rPr lang="en-US" dirty="0">
                <a:effectLst/>
              </a:rPr>
              <a:t> </a:t>
            </a:r>
            <a:endParaRPr lang="en-US" dirty="0"/>
          </a:p>
        </p:txBody>
      </p:sp>
      <p:sp>
        <p:nvSpPr>
          <p:cNvPr id="7" name="Text Placeholder 6">
            <a:extLst>
              <a:ext uri="{FF2B5EF4-FFF2-40B4-BE49-F238E27FC236}">
                <a16:creationId xmlns:a16="http://schemas.microsoft.com/office/drawing/2014/main" id="{44776FDC-EB49-50C3-910C-94AC5474699D}"/>
              </a:ext>
            </a:extLst>
          </p:cNvPr>
          <p:cNvSpPr>
            <a:spLocks noGrp="1"/>
          </p:cNvSpPr>
          <p:nvPr>
            <p:ph type="body" sz="quarter" idx="13"/>
          </p:nvPr>
        </p:nvSpPr>
        <p:spPr/>
        <p:txBody>
          <a:bodyPr/>
          <a:lstStyle/>
          <a:p>
            <a:r>
              <a:rPr lang="en-US" dirty="0"/>
              <a:t>Post Pandemic</a:t>
            </a:r>
          </a:p>
        </p:txBody>
      </p:sp>
      <p:sp>
        <p:nvSpPr>
          <p:cNvPr id="8" name="Text Placeholder 7">
            <a:extLst>
              <a:ext uri="{FF2B5EF4-FFF2-40B4-BE49-F238E27FC236}">
                <a16:creationId xmlns:a16="http://schemas.microsoft.com/office/drawing/2014/main" id="{C5E0E6E4-4D38-C87A-37D3-B2B28A4F9D24}"/>
              </a:ext>
            </a:extLst>
          </p:cNvPr>
          <p:cNvSpPr>
            <a:spLocks noGrp="1"/>
          </p:cNvSpPr>
          <p:nvPr>
            <p:ph type="body" sz="half" idx="17"/>
          </p:nvPr>
        </p:nvSpPr>
        <p:spPr/>
        <p:txBody>
          <a:bodyPr/>
          <a:lstStyle/>
          <a:p>
            <a:r>
              <a:rPr lang="en-US" sz="1800" dirty="0">
                <a:ea typeface="Times New Roman" panose="02020603050405020304" pitchFamily="18" charset="0"/>
                <a:cs typeface="Times New Roman" panose="02020603050405020304" pitchFamily="18" charset="0"/>
              </a:rPr>
              <a:t>The</a:t>
            </a:r>
            <a:r>
              <a:rPr lang="en-US" sz="1800" dirty="0">
                <a:effectLst/>
                <a:ea typeface="Times New Roman" panose="02020603050405020304" pitchFamily="18" charset="0"/>
                <a:cs typeface="Times New Roman" panose="02020603050405020304" pitchFamily="18" charset="0"/>
              </a:rPr>
              <a:t> median airfare is still lower, arrival delays are higher, the number of passengers is higher, and the correlation between passenger volume and airfare is still very similar to that during Covid-19. </a:t>
            </a:r>
            <a:endParaRPr lang="en-US" dirty="0"/>
          </a:p>
        </p:txBody>
      </p:sp>
    </p:spTree>
    <p:extLst>
      <p:ext uri="{BB962C8B-B14F-4D97-AF65-F5344CB8AC3E}">
        <p14:creationId xmlns:p14="http://schemas.microsoft.com/office/powerpoint/2010/main" val="2854995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363D46"/>
            </a:gs>
            <a:gs pos="100000">
              <a:srgbClr val="363D46">
                <a:lumMod val="75000"/>
              </a:srgb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1D7DF-2ADC-5ACD-7426-CF08FB9A0040}"/>
              </a:ext>
            </a:extLst>
          </p:cNvPr>
          <p:cNvSpPr>
            <a:spLocks noGrp="1"/>
          </p:cNvSpPr>
          <p:nvPr>
            <p:ph type="title"/>
          </p:nvPr>
        </p:nvSpPr>
        <p:spPr>
          <a:xfrm>
            <a:off x="4303643" y="609600"/>
            <a:ext cx="6743767" cy="1905000"/>
          </a:xfrm>
        </p:spPr>
        <p:txBody>
          <a:bodyPr>
            <a:normAutofit/>
          </a:bodyPr>
          <a:lstStyle/>
          <a:p>
            <a:pPr algn="l"/>
            <a:r>
              <a:rPr lang="en-US" sz="2400" b="1" kern="0" cap="all" spc="75" dirty="0">
                <a:effectLst/>
                <a:highlight>
                  <a:srgbClr val="4472C4"/>
                </a:highlight>
                <a:cs typeface="Times New Roman" panose="02020603050405020304" pitchFamily="18" charset="0"/>
              </a:rPr>
              <a:t>Topics for further investigation</a:t>
            </a:r>
            <a:br>
              <a:rPr lang="en-US" sz="2400" b="1" kern="0" cap="all" spc="75" dirty="0">
                <a:effectLst/>
                <a:highlight>
                  <a:srgbClr val="4472C4"/>
                </a:highlight>
                <a:latin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A072C187-269C-1D2D-6E2E-BD6CFCC06522}"/>
              </a:ext>
            </a:extLst>
          </p:cNvPr>
          <p:cNvSpPr>
            <a:spLocks noGrp="1"/>
          </p:cNvSpPr>
          <p:nvPr>
            <p:ph idx="1"/>
          </p:nvPr>
        </p:nvSpPr>
        <p:spPr>
          <a:xfrm>
            <a:off x="4303642" y="1663431"/>
            <a:ext cx="7408459" cy="2898841"/>
          </a:xfrm>
        </p:spPr>
        <p:txBody>
          <a:bodyPr>
            <a:noAutofit/>
          </a:bodyPr>
          <a:lstStyle/>
          <a:p>
            <a:r>
              <a:rPr lang="en-US" sz="1800" dirty="0">
                <a:effectLst/>
                <a:ea typeface="Times New Roman" panose="02020603050405020304" pitchFamily="18" charset="0"/>
                <a:cs typeface="Times New Roman" panose="02020603050405020304" pitchFamily="18" charset="0"/>
              </a:rPr>
              <a:t>What explains the difference in decline between passenger volumes, number of flights, and average airfare?</a:t>
            </a:r>
          </a:p>
          <a:p>
            <a:endParaRPr lang="en-US" sz="1800" dirty="0">
              <a:effectLst/>
              <a:ea typeface="Times New Roman" panose="02020603050405020304" pitchFamily="18" charset="0"/>
              <a:cs typeface="Times New Roman" panose="02020603050405020304" pitchFamily="18" charset="0"/>
            </a:endParaRPr>
          </a:p>
          <a:p>
            <a:pPr>
              <a:spcBef>
                <a:spcPts val="0"/>
              </a:spcBef>
            </a:pPr>
            <a:r>
              <a:rPr lang="en-US" sz="1800" dirty="0">
                <a:effectLst/>
                <a:ea typeface="Times New Roman" panose="02020603050405020304" pitchFamily="18" charset="0"/>
                <a:cs typeface="Times New Roman" panose="02020603050405020304" pitchFamily="18" charset="0"/>
              </a:rPr>
              <a:t>What is the exact month when the airfare reached its minimum?</a:t>
            </a:r>
          </a:p>
          <a:p>
            <a:pPr marL="0" indent="0">
              <a:lnSpc>
                <a:spcPct val="90000"/>
              </a:lnSpc>
              <a:buNone/>
            </a:pPr>
            <a:endParaRPr lang="en-US" sz="1800" dirty="0"/>
          </a:p>
        </p:txBody>
      </p:sp>
      <p:pic>
        <p:nvPicPr>
          <p:cNvPr id="5" name="Picture 4" descr="Back view of an aeroplane">
            <a:extLst>
              <a:ext uri="{FF2B5EF4-FFF2-40B4-BE49-F238E27FC236}">
                <a16:creationId xmlns:a16="http://schemas.microsoft.com/office/drawing/2014/main" id="{8AD5A502-219A-C892-B221-158CA2AC0BBC}"/>
              </a:ext>
            </a:extLst>
          </p:cNvPr>
          <p:cNvPicPr>
            <a:picLocks noChangeAspect="1"/>
          </p:cNvPicPr>
          <p:nvPr/>
        </p:nvPicPr>
        <p:blipFill rotWithShape="1">
          <a:blip r:embed="rId2"/>
          <a:srcRect l="27140" r="38992" b="-1"/>
          <a:stretch/>
        </p:blipFill>
        <p:spPr>
          <a:xfrm>
            <a:off x="0" y="0"/>
            <a:ext cx="3479523" cy="685800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Tree>
    <p:extLst>
      <p:ext uri="{BB962C8B-B14F-4D97-AF65-F5344CB8AC3E}">
        <p14:creationId xmlns:p14="http://schemas.microsoft.com/office/powerpoint/2010/main" val="273058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3177-8BFC-C8C5-8ED9-D67FAA7E89C4}"/>
              </a:ext>
            </a:extLst>
          </p:cNvPr>
          <p:cNvSpPr>
            <a:spLocks noGrp="1"/>
          </p:cNvSpPr>
          <p:nvPr>
            <p:ph type="title"/>
          </p:nvPr>
        </p:nvSpPr>
        <p:spPr>
          <a:xfrm>
            <a:off x="3161489" y="533400"/>
            <a:ext cx="6098013" cy="775636"/>
          </a:xfrm>
        </p:spPr>
        <p:txBody>
          <a:bodyPr>
            <a:noAutofit/>
          </a:bodyPr>
          <a:lstStyle/>
          <a:p>
            <a:pPr algn="ctr"/>
            <a:r>
              <a:rPr lang="en-US" b="1" dirty="0">
                <a:effectLst/>
                <a:ea typeface="Times New Roman" panose="02020603050405020304" pitchFamily="18" charset="0"/>
                <a:cs typeface="Times New Roman" panose="02020603050405020304" pitchFamily="18" charset="0"/>
              </a:rPr>
              <a:t>Challenges and Problem</a:t>
            </a:r>
            <a:r>
              <a:rPr lang="en-US" b="1" dirty="0">
                <a:effectLst/>
              </a:rPr>
              <a:t> </a:t>
            </a:r>
            <a:endParaRPr lang="en-US" b="1" dirty="0"/>
          </a:p>
        </p:txBody>
      </p:sp>
      <p:graphicFrame>
        <p:nvGraphicFramePr>
          <p:cNvPr id="11" name="Content Placeholder 2">
            <a:extLst>
              <a:ext uri="{FF2B5EF4-FFF2-40B4-BE49-F238E27FC236}">
                <a16:creationId xmlns:a16="http://schemas.microsoft.com/office/drawing/2014/main" id="{D0DF06D1-0A5D-0A32-FE94-B19450C8A118}"/>
              </a:ext>
            </a:extLst>
          </p:cNvPr>
          <p:cNvGraphicFramePr>
            <a:graphicFrameLocks noGrp="1"/>
          </p:cNvGraphicFramePr>
          <p:nvPr>
            <p:ph idx="1"/>
            <p:extLst>
              <p:ext uri="{D42A27DB-BD31-4B8C-83A1-F6EECF244321}">
                <p14:modId xmlns:p14="http://schemas.microsoft.com/office/powerpoint/2010/main" val="443463077"/>
              </p:ext>
            </p:extLst>
          </p:nvPr>
        </p:nvGraphicFramePr>
        <p:xfrm>
          <a:off x="471639" y="1463040"/>
          <a:ext cx="11034562" cy="4755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2">
            <a:extLst>
              <a:ext uri="{FF2B5EF4-FFF2-40B4-BE49-F238E27FC236}">
                <a16:creationId xmlns:a16="http://schemas.microsoft.com/office/drawing/2014/main" id="{50586066-0EAD-931D-7E5D-E7231B57B31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a:extLst>
              <a:ext uri="{FF2B5EF4-FFF2-40B4-BE49-F238E27FC236}">
                <a16:creationId xmlns:a16="http://schemas.microsoft.com/office/drawing/2014/main" id="{3A0B4DA6-26F7-3E2D-4B06-1F2CBB96315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2A5E08E-E339-278F-3459-F4E6492C7F0F}"/>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90864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363D46"/>
            </a:gs>
            <a:gs pos="100000">
              <a:srgbClr val="363D46">
                <a:lumMod val="75000"/>
              </a:srgbClr>
            </a:gs>
          </a:gsLst>
          <a:lin ang="5400000" scaled="0"/>
        </a:gra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B370231-7003-AD00-6AE5-29AC20048C6A}"/>
              </a:ext>
            </a:extLst>
          </p:cNvPr>
          <p:cNvSpPr>
            <a:spLocks noGrp="1" noChangeArrowheads="1"/>
          </p:cNvSpPr>
          <p:nvPr>
            <p:ph type="title"/>
          </p:nvPr>
        </p:nvSpPr>
        <p:spPr bwMode="auto">
          <a:xfrm>
            <a:off x="0" y="762000"/>
            <a:ext cx="12192000" cy="82126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26960" rIns="0" bIns="0" numCol="1" anchor="ctr" anchorCtr="0" compatLnSpc="1">
            <a:prstTxWarp prst="textNoShape">
              <a:avLst/>
            </a:prstTxWarp>
            <a:normAutofit/>
          </a:bodyPr>
          <a:lstStyle/>
          <a:p>
            <a:pPr marL="0" marR="0" lvl="0" indent="0" algn="ctr" defTabSz="914400" rtl="0" eaLnBrk="0" fontAlgn="base" latinLnBrk="0" hangingPunct="0">
              <a:spcBef>
                <a:spcPct val="0"/>
              </a:spcBef>
              <a:spcAft>
                <a:spcPct val="0"/>
              </a:spcAft>
              <a:buClrTx/>
              <a:buSzTx/>
              <a:buFontTx/>
              <a:buNone/>
              <a:tabLst/>
            </a:pPr>
            <a:r>
              <a:rPr kumimoji="0" lang="en-US" altLang="en-US" sz="3200" b="1" i="0" u="none" strike="noStrike" cap="none" normalizeH="0" baseline="0" dirty="0">
                <a:ln>
                  <a:noFill/>
                </a:ln>
                <a:effectLst/>
                <a:cs typeface="Times New Roman" panose="02020603050405020304" pitchFamily="18" charset="0"/>
              </a:rPr>
              <a:t>SOURCES</a:t>
            </a:r>
          </a:p>
          <a:p>
            <a:pPr marL="0" marR="0" lvl="0" indent="0" algn="ctr" defTabSz="914400" rtl="0" eaLnBrk="0" fontAlgn="base" latinLnBrk="0" hangingPunct="0">
              <a:spcBef>
                <a:spcPct val="0"/>
              </a:spcBef>
              <a:spcAft>
                <a:spcPct val="0"/>
              </a:spcAft>
              <a:buClrTx/>
              <a:buSzTx/>
              <a:buFontTx/>
              <a:buNone/>
              <a:tabLst/>
            </a:pPr>
            <a:endParaRPr kumimoji="0" lang="en-US" altLang="en-US" sz="3200" b="0" i="0" u="none" strike="noStrike" cap="none" normalizeH="0" baseline="0" dirty="0">
              <a:ln>
                <a:noFill/>
              </a:ln>
              <a:effectLst/>
            </a:endParaRPr>
          </a:p>
        </p:txBody>
      </p:sp>
      <p:sp>
        <p:nvSpPr>
          <p:cNvPr id="7" name="Text Placeholder 6">
            <a:extLst>
              <a:ext uri="{FF2B5EF4-FFF2-40B4-BE49-F238E27FC236}">
                <a16:creationId xmlns:a16="http://schemas.microsoft.com/office/drawing/2014/main" id="{EADDC91A-A853-78B0-1C3A-A30384456B20}"/>
              </a:ext>
            </a:extLst>
          </p:cNvPr>
          <p:cNvSpPr>
            <a:spLocks noGrp="1"/>
          </p:cNvSpPr>
          <p:nvPr>
            <p:ph type="body" idx="1"/>
          </p:nvPr>
        </p:nvSpPr>
        <p:spPr/>
        <p:txBody>
          <a:bodyPr/>
          <a:lstStyle/>
          <a:p>
            <a:r>
              <a:rPr lang="en-US" dirty="0"/>
              <a:t>Flight Data</a:t>
            </a:r>
          </a:p>
        </p:txBody>
      </p:sp>
      <p:sp>
        <p:nvSpPr>
          <p:cNvPr id="10" name="Text Placeholder 9">
            <a:extLst>
              <a:ext uri="{FF2B5EF4-FFF2-40B4-BE49-F238E27FC236}">
                <a16:creationId xmlns:a16="http://schemas.microsoft.com/office/drawing/2014/main" id="{0E6DFDF3-D99B-188A-5CD5-9B344FD5EEB3}"/>
              </a:ext>
            </a:extLst>
          </p:cNvPr>
          <p:cNvSpPr>
            <a:spLocks noGrp="1"/>
          </p:cNvSpPr>
          <p:nvPr>
            <p:ph type="body" sz="half" idx="15"/>
          </p:nvPr>
        </p:nvSpPr>
        <p:spPr/>
        <p:txBody>
          <a:bodyPr/>
          <a:lstStyle/>
          <a:p>
            <a:br>
              <a:rPr lang="en-US" dirty="0"/>
            </a:br>
            <a:r>
              <a:rPr lang="en-US" dirty="0"/>
              <a:t>Dataset Title: Marketing Carrier On-Time Performance (Beginning January 2018)</a:t>
            </a:r>
            <a:br>
              <a:rPr lang="en-US" dirty="0"/>
            </a:br>
            <a:r>
              <a:rPr lang="en-US" dirty="0"/>
              <a:t>U.S. Department of Transportation, Department of Transportation Statistics</a:t>
            </a:r>
            <a:br>
              <a:rPr lang="en-US" dirty="0"/>
            </a:br>
            <a:r>
              <a:rPr lang="en-US" dirty="0"/>
              <a:t>URL</a:t>
            </a:r>
            <a:r>
              <a:rPr lang="en-US" dirty="0">
                <a:solidFill>
                  <a:srgbClr val="0070C0"/>
                </a:solidFill>
              </a:rPr>
              <a:t>: </a:t>
            </a:r>
            <a:r>
              <a:rPr lang="en-US" u="sng" dirty="0">
                <a:solidFill>
                  <a:srgbClr val="0070C0"/>
                </a:solidFill>
                <a:hlinkClick r:id="rId3">
                  <a:extLst>
                    <a:ext uri="{A12FA001-AC4F-418D-AE19-62706E023703}">
                      <ahyp:hlinkClr xmlns:ahyp="http://schemas.microsoft.com/office/drawing/2018/hyperlinkcolor" val="tx"/>
                    </a:ext>
                  </a:extLst>
                </a:hlinkClick>
              </a:rPr>
              <a:t>https://www.transtats.bts.gov/DL_SelectFields.aspx?gnoyr_VQ=FGK&amp;QO_fu146_anzr=b0-gvzr</a:t>
            </a:r>
            <a:br>
              <a:rPr lang="en-US" dirty="0">
                <a:solidFill>
                  <a:srgbClr val="0070C0"/>
                </a:solidFill>
              </a:rPr>
            </a:br>
            <a:r>
              <a:rPr lang="en-US" dirty="0"/>
              <a:t>Dates Accessed: 4/8/2024 - 4/17/2024.</a:t>
            </a:r>
            <a:br>
              <a:rPr lang="en-US" dirty="0"/>
            </a:br>
            <a:r>
              <a:rPr lang="en-US" dirty="0"/>
              <a:t>Other Details: Data retrieved from January 2024 to December 2023 as monthly ‘.csv’ files.</a:t>
            </a:r>
          </a:p>
          <a:p>
            <a:endParaRPr lang="en-US" dirty="0"/>
          </a:p>
        </p:txBody>
      </p:sp>
      <p:sp>
        <p:nvSpPr>
          <p:cNvPr id="8" name="Text Placeholder 7">
            <a:extLst>
              <a:ext uri="{FF2B5EF4-FFF2-40B4-BE49-F238E27FC236}">
                <a16:creationId xmlns:a16="http://schemas.microsoft.com/office/drawing/2014/main" id="{2BED6753-2781-0039-6C7B-8E7056E3789E}"/>
              </a:ext>
            </a:extLst>
          </p:cNvPr>
          <p:cNvSpPr>
            <a:spLocks noGrp="1"/>
          </p:cNvSpPr>
          <p:nvPr>
            <p:ph type="body" sz="quarter" idx="3"/>
          </p:nvPr>
        </p:nvSpPr>
        <p:spPr/>
        <p:txBody>
          <a:bodyPr/>
          <a:lstStyle/>
          <a:p>
            <a:r>
              <a:rPr lang="en-US" dirty="0"/>
              <a:t>Passenger Data</a:t>
            </a:r>
          </a:p>
        </p:txBody>
      </p:sp>
      <p:sp>
        <p:nvSpPr>
          <p:cNvPr id="12" name="Text Placeholder 11">
            <a:extLst>
              <a:ext uri="{FF2B5EF4-FFF2-40B4-BE49-F238E27FC236}">
                <a16:creationId xmlns:a16="http://schemas.microsoft.com/office/drawing/2014/main" id="{A9D077FB-AAE9-3DA6-E44D-668AB6515944}"/>
              </a:ext>
            </a:extLst>
          </p:cNvPr>
          <p:cNvSpPr>
            <a:spLocks noGrp="1"/>
          </p:cNvSpPr>
          <p:nvPr>
            <p:ph type="body" sz="half" idx="16"/>
          </p:nvPr>
        </p:nvSpPr>
        <p:spPr/>
        <p:txBody>
          <a:bodyPr>
            <a:normAutofit lnSpcReduction="10000"/>
          </a:bodyPr>
          <a:lstStyle/>
          <a:p>
            <a:pPr lvl="0"/>
            <a:br>
              <a:rPr lang="en-US" dirty="0"/>
            </a:br>
            <a:r>
              <a:rPr lang="en-US" dirty="0"/>
              <a:t>Dataset Title: Passengers All Carriers – All Airports</a:t>
            </a:r>
            <a:br>
              <a:rPr lang="en-US" dirty="0"/>
            </a:br>
            <a:r>
              <a:rPr lang="en-US" dirty="0"/>
              <a:t>U.S. Department of Transportation, Department of Transportation Statistics</a:t>
            </a:r>
            <a:br>
              <a:rPr lang="en-US" dirty="0"/>
            </a:br>
            <a:r>
              <a:rPr lang="en-US" dirty="0"/>
              <a:t>URL: </a:t>
            </a:r>
            <a:r>
              <a:rPr lang="en-US" u="sng" dirty="0">
                <a:solidFill>
                  <a:srgbClr val="0070C0"/>
                </a:solidFill>
                <a:hlinkClick r:id="rId4">
                  <a:extLst>
                    <a:ext uri="{A12FA001-AC4F-418D-AE19-62706E023703}">
                      <ahyp:hlinkClr xmlns:ahyp="http://schemas.microsoft.com/office/drawing/2018/hyperlinkcolor" val="tx"/>
                    </a:ext>
                  </a:extLst>
                </a:hlinkClick>
              </a:rPr>
              <a:t>https://www.transtats.bts.gov/Data_Elements.aspx?Data=2</a:t>
            </a:r>
            <a:endParaRPr lang="en-US" u="sng" dirty="0">
              <a:solidFill>
                <a:srgbClr val="0070C0"/>
              </a:solidFill>
            </a:endParaRPr>
          </a:p>
          <a:p>
            <a:pPr lvl="0"/>
            <a:r>
              <a:rPr lang="en-US" dirty="0"/>
              <a:t>Dates Accessed: 4/8/2024 - 4/17/2024.</a:t>
            </a:r>
            <a:br>
              <a:rPr lang="en-US" dirty="0"/>
            </a:br>
            <a:r>
              <a:rPr lang="en-US" dirty="0"/>
              <a:t>Other Details: Select “U.S. Carriers” and each major airport from the dropdowns and retrieve a ‘.csv’ file for every major airport. Data from October 2002 through December of 2023.</a:t>
            </a:r>
            <a:endParaRPr lang="en-US" dirty="0">
              <a:solidFill>
                <a:srgbClr val="0070C0"/>
              </a:solidFill>
            </a:endParaRPr>
          </a:p>
          <a:p>
            <a:endParaRPr lang="en-US" dirty="0"/>
          </a:p>
        </p:txBody>
      </p:sp>
      <p:sp>
        <p:nvSpPr>
          <p:cNvPr id="9" name="Text Placeholder 8">
            <a:extLst>
              <a:ext uri="{FF2B5EF4-FFF2-40B4-BE49-F238E27FC236}">
                <a16:creationId xmlns:a16="http://schemas.microsoft.com/office/drawing/2014/main" id="{5C925637-E174-8135-A810-A736F6B1B13B}"/>
              </a:ext>
            </a:extLst>
          </p:cNvPr>
          <p:cNvSpPr>
            <a:spLocks noGrp="1"/>
          </p:cNvSpPr>
          <p:nvPr>
            <p:ph type="body" sz="quarter" idx="13"/>
          </p:nvPr>
        </p:nvSpPr>
        <p:spPr/>
        <p:txBody>
          <a:bodyPr/>
          <a:lstStyle/>
          <a:p>
            <a:r>
              <a:rPr lang="en-US" dirty="0"/>
              <a:t>Airfare Data</a:t>
            </a:r>
          </a:p>
        </p:txBody>
      </p:sp>
      <p:sp>
        <p:nvSpPr>
          <p:cNvPr id="14" name="Text Placeholder 13">
            <a:extLst>
              <a:ext uri="{FF2B5EF4-FFF2-40B4-BE49-F238E27FC236}">
                <a16:creationId xmlns:a16="http://schemas.microsoft.com/office/drawing/2014/main" id="{725359ED-4A7F-7914-9EBD-5338A1FA69F3}"/>
              </a:ext>
            </a:extLst>
          </p:cNvPr>
          <p:cNvSpPr>
            <a:spLocks noGrp="1"/>
          </p:cNvSpPr>
          <p:nvPr>
            <p:ph type="body" sz="half" idx="17"/>
          </p:nvPr>
        </p:nvSpPr>
        <p:spPr/>
        <p:txBody>
          <a:bodyPr>
            <a:normAutofit/>
          </a:bodyPr>
          <a:lstStyle/>
          <a:p>
            <a:pPr lvl="0"/>
            <a:r>
              <a:rPr lang="en-US" dirty="0"/>
              <a:t>Dataset Title: Average Domestic Airline </a:t>
            </a:r>
            <a:r>
              <a:rPr lang="en-US" dirty="0" err="1"/>
              <a:t>Intineray</a:t>
            </a:r>
            <a:r>
              <a:rPr lang="en-US" dirty="0"/>
              <a:t> Fares  U.S. Department of Transportation, Department of Transportation Statistics</a:t>
            </a:r>
            <a:br>
              <a:rPr lang="en-US" dirty="0"/>
            </a:br>
            <a:r>
              <a:rPr lang="en-US" dirty="0"/>
              <a:t>URL: </a:t>
            </a:r>
            <a:r>
              <a:rPr lang="en-US" sz="1800" dirty="0">
                <a:solidFill>
                  <a:srgbClr val="1F1F1F"/>
                </a:solidFill>
                <a:effectLst/>
                <a:latin typeface="Calibri" panose="020F0502020204030204" pitchFamily="34" charset="0"/>
                <a:ea typeface="Times New Roman" panose="02020603050405020304" pitchFamily="18" charset="0"/>
              </a:rPr>
              <a:t> </a:t>
            </a:r>
            <a:r>
              <a:rPr lang="en-US" sz="1800" u="sng"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https://www.transtats.bts.gov/AverageFare/</a:t>
            </a:r>
            <a:r>
              <a:rPr lang="en-US" dirty="0">
                <a:effectLst/>
              </a:rPr>
              <a:t> </a:t>
            </a:r>
          </a:p>
          <a:p>
            <a:pPr lvl="0"/>
            <a:r>
              <a:rPr lang="en-US" dirty="0"/>
              <a:t>Dates Accessed: 4/10/2024 - 4/13/2024 – 4-18-2024</a:t>
            </a:r>
            <a:br>
              <a:rPr lang="en-US" dirty="0"/>
            </a:br>
            <a:r>
              <a:rPr lang="en-US" dirty="0"/>
              <a:t>Other Details: Average airfare is by quarter.</a:t>
            </a:r>
            <a:endParaRPr lang="en-US" dirty="0">
              <a:solidFill>
                <a:srgbClr val="0070C0"/>
              </a:solidFill>
            </a:endParaRPr>
          </a:p>
          <a:p>
            <a:endParaRPr lang="en-US" dirty="0"/>
          </a:p>
        </p:txBody>
      </p:sp>
      <p:graphicFrame>
        <p:nvGraphicFramePr>
          <p:cNvPr id="6" name="Content Placeholder 2">
            <a:extLst>
              <a:ext uri="{FF2B5EF4-FFF2-40B4-BE49-F238E27FC236}">
                <a16:creationId xmlns:a16="http://schemas.microsoft.com/office/drawing/2014/main" id="{2835BECA-5744-6FA0-D7CD-E9D88D2E78E2}"/>
              </a:ext>
            </a:extLst>
          </p:cNvPr>
          <p:cNvGraphicFramePr>
            <a:graphicFrameLocks noGrp="1"/>
          </p:cNvGraphicFramePr>
          <p:nvPr>
            <p:ph idx="4294967295"/>
            <p:extLst>
              <p:ext uri="{D42A27DB-BD31-4B8C-83A1-F6EECF244321}">
                <p14:modId xmlns:p14="http://schemas.microsoft.com/office/powerpoint/2010/main" val="2104537645"/>
              </p:ext>
            </p:extLst>
          </p:nvPr>
        </p:nvGraphicFramePr>
        <p:xfrm>
          <a:off x="942503" y="1725759"/>
          <a:ext cx="6045200" cy="6173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76428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363D46"/>
            </a:gs>
            <a:gs pos="100000">
              <a:srgbClr val="363D46">
                <a:lumMod val="75000"/>
              </a:srgbClr>
            </a:gs>
          </a:gsLst>
          <a:lin ang="5400000" scaled="0"/>
        </a:gra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B370231-7003-AD00-6AE5-29AC20048C6A}"/>
              </a:ext>
            </a:extLst>
          </p:cNvPr>
          <p:cNvSpPr>
            <a:spLocks noGrp="1" noChangeArrowheads="1"/>
          </p:cNvSpPr>
          <p:nvPr>
            <p:ph type="title"/>
          </p:nvPr>
        </p:nvSpPr>
        <p:spPr bwMode="auto">
          <a:xfrm>
            <a:off x="0" y="762000"/>
            <a:ext cx="12192000" cy="82126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26960" rIns="0" bIns="0" numCol="1" anchor="ctr" anchorCtr="0" compatLnSpc="1">
            <a:prstTxWarp prst="textNoShape">
              <a:avLst/>
            </a:prstTxWarp>
            <a:normAutofit/>
          </a:bodyPr>
          <a:lstStyle/>
          <a:p>
            <a:pPr marL="0" marR="0" lvl="0" indent="0" algn="ctr" defTabSz="914400" rtl="0" eaLnBrk="0" fontAlgn="base" latinLnBrk="0" hangingPunct="0">
              <a:spcBef>
                <a:spcPct val="0"/>
              </a:spcBef>
              <a:spcAft>
                <a:spcPct val="0"/>
              </a:spcAft>
              <a:buClrTx/>
              <a:buSzTx/>
              <a:buFontTx/>
              <a:buNone/>
              <a:tabLst/>
            </a:pPr>
            <a:r>
              <a:rPr lang="en-US" altLang="en-US" sz="3200" b="1" cap="none" dirty="0">
                <a:ln>
                  <a:noFill/>
                </a:ln>
                <a:effectLst/>
                <a:cs typeface="Times New Roman" panose="02020603050405020304" pitchFamily="18" charset="0"/>
              </a:rPr>
              <a:t>ADDITIONAL RESOURCES USED</a:t>
            </a:r>
            <a:endParaRPr kumimoji="0" lang="en-US" altLang="en-US" sz="3200" b="0" i="0" u="none" strike="noStrike" cap="none" normalizeH="0" baseline="0" dirty="0">
              <a:ln>
                <a:noFill/>
              </a:ln>
              <a:effectLst/>
            </a:endParaRPr>
          </a:p>
        </p:txBody>
      </p:sp>
      <p:sp>
        <p:nvSpPr>
          <p:cNvPr id="7" name="Text Placeholder 6">
            <a:extLst>
              <a:ext uri="{FF2B5EF4-FFF2-40B4-BE49-F238E27FC236}">
                <a16:creationId xmlns:a16="http://schemas.microsoft.com/office/drawing/2014/main" id="{EADDC91A-A853-78B0-1C3A-A30384456B20}"/>
              </a:ext>
            </a:extLst>
          </p:cNvPr>
          <p:cNvSpPr>
            <a:spLocks noGrp="1"/>
          </p:cNvSpPr>
          <p:nvPr>
            <p:ph type="body" idx="1"/>
          </p:nvPr>
        </p:nvSpPr>
        <p:spPr>
          <a:xfrm>
            <a:off x="685799" y="1598115"/>
            <a:ext cx="3456432" cy="872607"/>
          </a:xfrm>
        </p:spPr>
        <p:txBody>
          <a:bodyPr/>
          <a:lstStyle/>
          <a:p>
            <a:pPr lvl="0"/>
            <a:r>
              <a:rPr lang="en-US" sz="2400" dirty="0"/>
              <a:t>Using Python glob function</a:t>
            </a:r>
          </a:p>
        </p:txBody>
      </p:sp>
      <p:sp>
        <p:nvSpPr>
          <p:cNvPr id="10" name="Text Placeholder 9">
            <a:extLst>
              <a:ext uri="{FF2B5EF4-FFF2-40B4-BE49-F238E27FC236}">
                <a16:creationId xmlns:a16="http://schemas.microsoft.com/office/drawing/2014/main" id="{0E6DFDF3-D99B-188A-5CD5-9B344FD5EEB3}"/>
              </a:ext>
            </a:extLst>
          </p:cNvPr>
          <p:cNvSpPr>
            <a:spLocks noGrp="1"/>
          </p:cNvSpPr>
          <p:nvPr>
            <p:ph type="body" sz="half" idx="15"/>
          </p:nvPr>
        </p:nvSpPr>
        <p:spPr>
          <a:xfrm>
            <a:off x="685799" y="2457521"/>
            <a:ext cx="3456432" cy="1550275"/>
          </a:xfrm>
        </p:spPr>
        <p:txBody>
          <a:bodyPr>
            <a:normAutofit/>
          </a:bodyPr>
          <a:lstStyle/>
          <a:p>
            <a:pPr lvl="0"/>
            <a:br>
              <a:rPr lang="en-US" sz="1800" dirty="0"/>
            </a:br>
            <a:r>
              <a:rPr lang="en-US" sz="1800" dirty="0">
                <a:solidFill>
                  <a:srgbClr val="0070C0"/>
                </a:solidFill>
                <a:hlinkClick r:id="rId3">
                  <a:extLst>
                    <a:ext uri="{A12FA001-AC4F-418D-AE19-62706E023703}">
                      <ahyp:hlinkClr xmlns:ahyp="http://schemas.microsoft.com/office/drawing/2018/hyperlinkcolor" val="tx"/>
                    </a:ext>
                  </a:extLst>
                </a:hlinkClick>
              </a:rPr>
              <a:t>https://www.geeksforgeeks.org/how-to-use-glob-function-to-find-files-recursively-in-python/</a:t>
            </a:r>
            <a:endParaRPr lang="en-US" sz="1800" dirty="0">
              <a:solidFill>
                <a:srgbClr val="0070C0"/>
              </a:solidFill>
            </a:endParaRPr>
          </a:p>
          <a:p>
            <a:endParaRPr lang="en-US" sz="1800" dirty="0"/>
          </a:p>
        </p:txBody>
      </p:sp>
      <p:sp>
        <p:nvSpPr>
          <p:cNvPr id="8" name="Text Placeholder 7">
            <a:extLst>
              <a:ext uri="{FF2B5EF4-FFF2-40B4-BE49-F238E27FC236}">
                <a16:creationId xmlns:a16="http://schemas.microsoft.com/office/drawing/2014/main" id="{2BED6753-2781-0039-6C7B-8E7056E3789E}"/>
              </a:ext>
            </a:extLst>
          </p:cNvPr>
          <p:cNvSpPr>
            <a:spLocks noGrp="1"/>
          </p:cNvSpPr>
          <p:nvPr>
            <p:ph type="body" sz="quarter" idx="3"/>
          </p:nvPr>
        </p:nvSpPr>
        <p:spPr>
          <a:xfrm>
            <a:off x="681915" y="3808971"/>
            <a:ext cx="3456432" cy="626534"/>
          </a:xfrm>
        </p:spPr>
        <p:txBody>
          <a:bodyPr/>
          <a:lstStyle/>
          <a:p>
            <a:pPr lvl="0"/>
            <a:r>
              <a:rPr lang="en-US" sz="2400" dirty="0">
                <a:solidFill>
                  <a:schemeClr val="tx1"/>
                </a:solidFill>
              </a:rPr>
              <a:t>Replicate columns</a:t>
            </a:r>
          </a:p>
        </p:txBody>
      </p:sp>
      <p:sp>
        <p:nvSpPr>
          <p:cNvPr id="12" name="Text Placeholder 11">
            <a:extLst>
              <a:ext uri="{FF2B5EF4-FFF2-40B4-BE49-F238E27FC236}">
                <a16:creationId xmlns:a16="http://schemas.microsoft.com/office/drawing/2014/main" id="{A9D077FB-AAE9-3DA6-E44D-668AB6515944}"/>
              </a:ext>
            </a:extLst>
          </p:cNvPr>
          <p:cNvSpPr>
            <a:spLocks noGrp="1"/>
          </p:cNvSpPr>
          <p:nvPr>
            <p:ph type="body" sz="half" idx="16"/>
          </p:nvPr>
        </p:nvSpPr>
        <p:spPr>
          <a:xfrm>
            <a:off x="796806" y="4435505"/>
            <a:ext cx="3456432" cy="821266"/>
          </a:xfrm>
        </p:spPr>
        <p:txBody>
          <a:bodyPr>
            <a:normAutofit/>
          </a:bodyPr>
          <a:lstStyle/>
          <a:p>
            <a:pPr lvl="0"/>
            <a:r>
              <a:rPr lang="en-US" sz="1800" dirty="0">
                <a:solidFill>
                  <a:srgbClr val="0070C0"/>
                </a:solidFill>
                <a:hlinkClick r:id="rId4">
                  <a:extLst>
                    <a:ext uri="{A12FA001-AC4F-418D-AE19-62706E023703}">
                      <ahyp:hlinkClr xmlns:ahyp="http://schemas.microsoft.com/office/drawing/2018/hyperlinkcolor" val="tx"/>
                    </a:ext>
                  </a:extLst>
                </a:hlinkClick>
              </a:rPr>
              <a:t>https://www.statology.org/pandas-replicate-rows/</a:t>
            </a:r>
            <a:endParaRPr lang="en-US" sz="1800" dirty="0">
              <a:solidFill>
                <a:srgbClr val="0070C0"/>
              </a:solidFill>
            </a:endParaRPr>
          </a:p>
          <a:p>
            <a:pPr lvl="0"/>
            <a:endParaRPr lang="en-US" sz="1800" dirty="0"/>
          </a:p>
        </p:txBody>
      </p:sp>
      <p:sp>
        <p:nvSpPr>
          <p:cNvPr id="9" name="Text Placeholder 8">
            <a:extLst>
              <a:ext uri="{FF2B5EF4-FFF2-40B4-BE49-F238E27FC236}">
                <a16:creationId xmlns:a16="http://schemas.microsoft.com/office/drawing/2014/main" id="{5C925637-E174-8135-A810-A736F6B1B13B}"/>
              </a:ext>
            </a:extLst>
          </p:cNvPr>
          <p:cNvSpPr>
            <a:spLocks noGrp="1"/>
          </p:cNvSpPr>
          <p:nvPr>
            <p:ph type="body" sz="quarter" idx="13"/>
          </p:nvPr>
        </p:nvSpPr>
        <p:spPr>
          <a:xfrm>
            <a:off x="6264817" y="1716545"/>
            <a:ext cx="3456432" cy="626534"/>
          </a:xfrm>
        </p:spPr>
        <p:txBody>
          <a:bodyPr/>
          <a:lstStyle/>
          <a:p>
            <a:r>
              <a:rPr lang="en-US" dirty="0"/>
              <a:t>Visualizations</a:t>
            </a:r>
          </a:p>
        </p:txBody>
      </p:sp>
      <p:sp>
        <p:nvSpPr>
          <p:cNvPr id="14" name="Text Placeholder 13">
            <a:extLst>
              <a:ext uri="{FF2B5EF4-FFF2-40B4-BE49-F238E27FC236}">
                <a16:creationId xmlns:a16="http://schemas.microsoft.com/office/drawing/2014/main" id="{725359ED-4A7F-7914-9EBD-5338A1FA69F3}"/>
              </a:ext>
            </a:extLst>
          </p:cNvPr>
          <p:cNvSpPr>
            <a:spLocks noGrp="1"/>
          </p:cNvSpPr>
          <p:nvPr>
            <p:ph type="body" sz="half" idx="17"/>
          </p:nvPr>
        </p:nvSpPr>
        <p:spPr>
          <a:xfrm>
            <a:off x="4368129" y="2470722"/>
            <a:ext cx="3793377" cy="3747975"/>
          </a:xfrm>
        </p:spPr>
        <p:txBody>
          <a:bodyPr>
            <a:noAutofit/>
          </a:bodyPr>
          <a:lstStyle/>
          <a:p>
            <a:pPr lvl="0"/>
            <a:r>
              <a:rPr lang="en-US" sz="1800" dirty="0">
                <a:solidFill>
                  <a:srgbClr val="0070C0"/>
                </a:solidFill>
                <a:hlinkClick r:id="rId5">
                  <a:extLst>
                    <a:ext uri="{A12FA001-AC4F-418D-AE19-62706E023703}">
                      <ahyp:hlinkClr xmlns:ahyp="http://schemas.microsoft.com/office/drawing/2018/hyperlinkcolor" val="tx"/>
                    </a:ext>
                  </a:extLst>
                </a:hlinkClick>
              </a:rPr>
              <a:t>https://matplotlib.org/stable/gallery/lines_bars_and_markers/barchart.html#sphx-glr-gallery-lines-bars-and-markers-barchart-py</a:t>
            </a:r>
            <a:endParaRPr lang="en-US" sz="1800" dirty="0">
              <a:solidFill>
                <a:srgbClr val="0070C0"/>
              </a:solidFill>
            </a:endParaRPr>
          </a:p>
          <a:p>
            <a:pPr lvl="0"/>
            <a:r>
              <a:rPr lang="en-US" sz="1800" dirty="0">
                <a:solidFill>
                  <a:srgbClr val="0070C0"/>
                </a:solidFill>
                <a:hlinkClick r:id="rId6">
                  <a:extLst>
                    <a:ext uri="{A12FA001-AC4F-418D-AE19-62706E023703}">
                      <ahyp:hlinkClr xmlns:ahyp="http://schemas.microsoft.com/office/drawing/2018/hyperlinkcolor" val="tx"/>
                    </a:ext>
                  </a:extLst>
                </a:hlinkClick>
              </a:rPr>
              <a:t>https://matplotlib.org/stable/api/axes_api.html#module-matplotlib.axes</a:t>
            </a:r>
            <a:endParaRPr lang="en-US" sz="1800" dirty="0">
              <a:solidFill>
                <a:srgbClr val="0070C0"/>
              </a:solidFill>
            </a:endParaRPr>
          </a:p>
          <a:p>
            <a:pPr lvl="0"/>
            <a:r>
              <a:rPr lang="en-US" sz="1800" dirty="0">
                <a:solidFill>
                  <a:srgbClr val="0070C0"/>
                </a:solidFill>
              </a:rPr>
              <a:t>To fix correlation matrix: Seaborn heat map doesn't display annotations for all rows #14363,</a:t>
            </a:r>
            <a:r>
              <a:rPr lang="en-US" sz="1800" u="sng" dirty="0">
                <a:solidFill>
                  <a:srgbClr val="0070C0"/>
                </a:solidFill>
              </a:rPr>
              <a:t> </a:t>
            </a:r>
            <a:r>
              <a:rPr lang="en-US" sz="1800" dirty="0">
                <a:solidFill>
                  <a:srgbClr val="0070C0"/>
                </a:solidFill>
                <a:hlinkClick r:id="rId7">
                  <a:extLst>
                    <a:ext uri="{A12FA001-AC4F-418D-AE19-62706E023703}">
                      <ahyp:hlinkClr xmlns:ahyp="http://schemas.microsoft.com/office/drawing/2018/hyperlinkcolor" val="tx"/>
                    </a:ext>
                  </a:extLst>
                </a:hlinkClick>
              </a:rPr>
              <a:t>https://github.com/microsoft/vscode-jupyter/issues/14363</a:t>
            </a:r>
            <a:r>
              <a:rPr lang="en-US" sz="1800" u="sng" dirty="0">
                <a:solidFill>
                  <a:srgbClr val="0070C0"/>
                </a:solidFill>
              </a:rPr>
              <a:t>, </a:t>
            </a:r>
            <a:r>
              <a:rPr lang="en-US" sz="1800" dirty="0">
                <a:solidFill>
                  <a:srgbClr val="0070C0"/>
                </a:solidFill>
              </a:rPr>
              <a:t>accessed on 4/17/2024</a:t>
            </a:r>
          </a:p>
        </p:txBody>
      </p:sp>
      <p:graphicFrame>
        <p:nvGraphicFramePr>
          <p:cNvPr id="6" name="Content Placeholder 2">
            <a:extLst>
              <a:ext uri="{FF2B5EF4-FFF2-40B4-BE49-F238E27FC236}">
                <a16:creationId xmlns:a16="http://schemas.microsoft.com/office/drawing/2014/main" id="{2835BECA-5744-6FA0-D7CD-E9D88D2E78E2}"/>
              </a:ext>
            </a:extLst>
          </p:cNvPr>
          <p:cNvGraphicFramePr>
            <a:graphicFrameLocks noGrp="1"/>
          </p:cNvGraphicFramePr>
          <p:nvPr>
            <p:ph idx="4294967295"/>
            <p:extLst>
              <p:ext uri="{D42A27DB-BD31-4B8C-83A1-F6EECF244321}">
                <p14:modId xmlns:p14="http://schemas.microsoft.com/office/powerpoint/2010/main" val="1108557236"/>
              </p:ext>
            </p:extLst>
          </p:nvPr>
        </p:nvGraphicFramePr>
        <p:xfrm>
          <a:off x="942503" y="1725759"/>
          <a:ext cx="6045200" cy="6173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ext Placeholder 13">
            <a:extLst>
              <a:ext uri="{FF2B5EF4-FFF2-40B4-BE49-F238E27FC236}">
                <a16:creationId xmlns:a16="http://schemas.microsoft.com/office/drawing/2014/main" id="{18546DC3-74AC-16F3-1D82-D6432C31566D}"/>
              </a:ext>
            </a:extLst>
          </p:cNvPr>
          <p:cNvSpPr txBox="1">
            <a:spLocks/>
          </p:cNvSpPr>
          <p:nvPr/>
        </p:nvSpPr>
        <p:spPr>
          <a:xfrm>
            <a:off x="8161506" y="2457521"/>
            <a:ext cx="3793377" cy="374797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9pPr>
          </a:lstStyle>
          <a:p>
            <a:r>
              <a:rPr lang="en-US" sz="1800" dirty="0">
                <a:solidFill>
                  <a:srgbClr val="0070C0"/>
                </a:solidFill>
                <a:hlinkClick r:id="rId5">
                  <a:extLst>
                    <a:ext uri="{A12FA001-AC4F-418D-AE19-62706E023703}">
                      <ahyp:hlinkClr xmlns:ahyp="http://schemas.microsoft.com/office/drawing/2018/hyperlinkcolor" val="tx"/>
                    </a:ext>
                  </a:extLst>
                </a:hlinkClick>
              </a:rPr>
              <a:t>https://matplotlib.org/stable/gallery/lines_bars_and_markers/barchart.html#sphx-glr-gallery-lines-bars-and-markers-barchart-py</a:t>
            </a:r>
            <a:endParaRPr lang="en-US" sz="1800" dirty="0">
              <a:solidFill>
                <a:srgbClr val="0070C0"/>
              </a:solidFill>
            </a:endParaRPr>
          </a:p>
          <a:p>
            <a:r>
              <a:rPr lang="en-US" sz="1800" dirty="0">
                <a:solidFill>
                  <a:srgbClr val="0070C0"/>
                </a:solidFill>
                <a:hlinkClick r:id="rId6">
                  <a:extLst>
                    <a:ext uri="{A12FA001-AC4F-418D-AE19-62706E023703}">
                      <ahyp:hlinkClr xmlns:ahyp="http://schemas.microsoft.com/office/drawing/2018/hyperlinkcolor" val="tx"/>
                    </a:ext>
                  </a:extLst>
                </a:hlinkClick>
              </a:rPr>
              <a:t>https://matplotlib.org/stable/api/axes_api.html#module-matplotlib.axes</a:t>
            </a:r>
            <a:endParaRPr lang="en-US" sz="1800" dirty="0">
              <a:solidFill>
                <a:srgbClr val="0070C0"/>
              </a:solidFill>
            </a:endParaRPr>
          </a:p>
          <a:p>
            <a:r>
              <a:rPr lang="en-US" sz="1800" dirty="0">
                <a:solidFill>
                  <a:srgbClr val="0070C0"/>
                </a:solidFill>
                <a:hlinkClick r:id="rId13">
                  <a:extLst>
                    <a:ext uri="{A12FA001-AC4F-418D-AE19-62706E023703}">
                      <ahyp:hlinkClr xmlns:ahyp="http://schemas.microsoft.com/office/drawing/2018/hyperlinkcolor" val="tx"/>
                    </a:ext>
                  </a:extLst>
                </a:hlinkClick>
              </a:rPr>
              <a:t>https://medium.com/</a:t>
            </a:r>
            <a:endParaRPr lang="en-US" sz="1800" dirty="0">
              <a:solidFill>
                <a:srgbClr val="0070C0"/>
              </a:solidFill>
            </a:endParaRPr>
          </a:p>
          <a:p>
            <a:r>
              <a:rPr lang="en-US" sz="1800" u="sng" dirty="0" err="1">
                <a:solidFill>
                  <a:srgbClr val="0070C0"/>
                </a:solidFill>
              </a:rPr>
              <a:t>Stackoverflow.com</a:t>
            </a:r>
            <a:endParaRPr lang="en-US" sz="1800" dirty="0">
              <a:solidFill>
                <a:srgbClr val="0070C0"/>
              </a:solidFill>
            </a:endParaRPr>
          </a:p>
          <a:p>
            <a:r>
              <a:rPr lang="en-US" sz="1800" u="sng" dirty="0" err="1">
                <a:solidFill>
                  <a:srgbClr val="0070C0"/>
                </a:solidFill>
              </a:rPr>
              <a:t>www.python.org</a:t>
            </a:r>
            <a:endParaRPr lang="en-US" sz="1800" dirty="0">
              <a:solidFill>
                <a:srgbClr val="0070C0"/>
              </a:solidFill>
            </a:endParaRPr>
          </a:p>
          <a:p>
            <a:endParaRPr lang="en-US" sz="1800" dirty="0"/>
          </a:p>
        </p:txBody>
      </p:sp>
    </p:spTree>
    <p:extLst>
      <p:ext uri="{BB962C8B-B14F-4D97-AF65-F5344CB8AC3E}">
        <p14:creationId xmlns:p14="http://schemas.microsoft.com/office/powerpoint/2010/main" val="1114580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DC0C7E63-1451-5534-52E7-3A022CC33B4C}"/>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dirty="0"/>
              <a:t>Questions and </a:t>
            </a:r>
            <a:r>
              <a:rPr lang="en-US" sz="5400" dirty="0" err="1"/>
              <a:t>awswers</a:t>
            </a:r>
            <a:endParaRPr lang="en-US" sz="5400" dirty="0"/>
          </a:p>
        </p:txBody>
      </p:sp>
      <p:cxnSp>
        <p:nvCxnSpPr>
          <p:cNvPr id="15" name="Straight Connector 14">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79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7D2F-DF6B-7910-15B0-2CC810E923D4}"/>
              </a:ext>
            </a:extLst>
          </p:cNvPr>
          <p:cNvSpPr>
            <a:spLocks noGrp="1"/>
          </p:cNvSpPr>
          <p:nvPr>
            <p:ph type="title"/>
          </p:nvPr>
        </p:nvSpPr>
        <p:spPr>
          <a:xfrm>
            <a:off x="2884250" y="406129"/>
            <a:ext cx="5335621" cy="830094"/>
          </a:xfrm>
        </p:spPr>
        <p:txBody>
          <a:bodyPr/>
          <a:lstStyle/>
          <a:p>
            <a:pPr algn="ctr"/>
            <a:r>
              <a:rPr lang="en-US" b="1" dirty="0"/>
              <a:t>Goals and questions</a:t>
            </a:r>
          </a:p>
        </p:txBody>
      </p:sp>
      <p:graphicFrame>
        <p:nvGraphicFramePr>
          <p:cNvPr id="6" name="Content Placeholder 2">
            <a:extLst>
              <a:ext uri="{FF2B5EF4-FFF2-40B4-BE49-F238E27FC236}">
                <a16:creationId xmlns:a16="http://schemas.microsoft.com/office/drawing/2014/main" id="{82169238-6CAD-15DA-E3C0-05E0813AC99F}"/>
              </a:ext>
            </a:extLst>
          </p:cNvPr>
          <p:cNvGraphicFramePr>
            <a:graphicFrameLocks noGrp="1"/>
          </p:cNvGraphicFramePr>
          <p:nvPr>
            <p:ph idx="1"/>
            <p:extLst>
              <p:ext uri="{D42A27DB-BD31-4B8C-83A1-F6EECF244321}">
                <p14:modId xmlns:p14="http://schemas.microsoft.com/office/powerpoint/2010/main" val="3969887292"/>
              </p:ext>
            </p:extLst>
          </p:nvPr>
        </p:nvGraphicFramePr>
        <p:xfrm>
          <a:off x="515567" y="1760706"/>
          <a:ext cx="10873902" cy="5472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8E4646ED-6C6D-1429-892F-5677E1B10EF7}"/>
              </a:ext>
            </a:extLst>
          </p:cNvPr>
          <p:cNvSpPr>
            <a:spLocks noGrp="1"/>
          </p:cNvSpPr>
          <p:nvPr>
            <p:ph type="body" sz="half" idx="2"/>
          </p:nvPr>
        </p:nvSpPr>
        <p:spPr>
          <a:xfrm>
            <a:off x="3417652" y="1340518"/>
            <a:ext cx="5890098" cy="420188"/>
          </a:xfrm>
        </p:spPr>
        <p:txBody>
          <a:bodyPr>
            <a:normAutofit/>
          </a:bodyPr>
          <a:lstStyle/>
          <a:p>
            <a:r>
              <a:rPr lang="en-US" sz="1200" dirty="0"/>
              <a:t>**We are only making inferences based on our data**</a:t>
            </a:r>
          </a:p>
        </p:txBody>
      </p:sp>
    </p:spTree>
    <p:extLst>
      <p:ext uri="{BB962C8B-B14F-4D97-AF65-F5344CB8AC3E}">
        <p14:creationId xmlns:p14="http://schemas.microsoft.com/office/powerpoint/2010/main" val="350526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363D46"/>
            </a:gs>
            <a:gs pos="100000">
              <a:srgbClr val="363D46">
                <a:lumMod val="75000"/>
              </a:srgb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B705-D691-9194-4151-146A937758F7}"/>
              </a:ext>
            </a:extLst>
          </p:cNvPr>
          <p:cNvSpPr>
            <a:spLocks noGrp="1"/>
          </p:cNvSpPr>
          <p:nvPr>
            <p:ph type="title"/>
          </p:nvPr>
        </p:nvSpPr>
        <p:spPr>
          <a:xfrm>
            <a:off x="690664" y="710120"/>
            <a:ext cx="11361906" cy="1040860"/>
          </a:xfrm>
        </p:spPr>
        <p:txBody>
          <a:bodyPr anchor="t">
            <a:normAutofit/>
          </a:bodyPr>
          <a:lstStyle/>
          <a:p>
            <a:pPr algn="l">
              <a:lnSpc>
                <a:spcPct val="90000"/>
              </a:lnSpc>
            </a:pPr>
            <a:r>
              <a:rPr lang="en-US" sz="3200" b="1" dirty="0">
                <a:effectLst/>
                <a:ea typeface="Times New Roman" panose="02020603050405020304" pitchFamily="18" charset="0"/>
                <a:cs typeface="Times New Roman" panose="02020603050405020304" pitchFamily="18" charset="0"/>
              </a:rPr>
              <a:t>EDA Methods and Techniques used for this report</a:t>
            </a:r>
            <a:r>
              <a:rPr lang="en-US" sz="3200" b="1" dirty="0">
                <a:effectLst/>
              </a:rPr>
              <a:t> </a:t>
            </a:r>
            <a:endParaRPr lang="en-US" sz="3200" b="1" dirty="0"/>
          </a:p>
        </p:txBody>
      </p:sp>
      <p:graphicFrame>
        <p:nvGraphicFramePr>
          <p:cNvPr id="5" name="Content Placeholder 2">
            <a:extLst>
              <a:ext uri="{FF2B5EF4-FFF2-40B4-BE49-F238E27FC236}">
                <a16:creationId xmlns:a16="http://schemas.microsoft.com/office/drawing/2014/main" id="{03E2C611-BFE5-8349-F9B6-61C48501E18D}"/>
              </a:ext>
            </a:extLst>
          </p:cNvPr>
          <p:cNvGraphicFramePr>
            <a:graphicFrameLocks noGrp="1"/>
          </p:cNvGraphicFramePr>
          <p:nvPr>
            <p:ph idx="1"/>
            <p:extLst>
              <p:ext uri="{D42A27DB-BD31-4B8C-83A1-F6EECF244321}">
                <p14:modId xmlns:p14="http://schemas.microsoft.com/office/powerpoint/2010/main" val="3031593039"/>
              </p:ext>
            </p:extLst>
          </p:nvPr>
        </p:nvGraphicFramePr>
        <p:xfrm>
          <a:off x="1134116" y="1669399"/>
          <a:ext cx="9923767" cy="3659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992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5B7B068-8178-428D-927D-52BF95F4A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7DF191-E733-292F-60BC-C08A9D979AE5}"/>
              </a:ext>
            </a:extLst>
          </p:cNvPr>
          <p:cNvSpPr>
            <a:spLocks noGrp="1"/>
          </p:cNvSpPr>
          <p:nvPr>
            <p:ph type="ctrTitle"/>
          </p:nvPr>
        </p:nvSpPr>
        <p:spPr>
          <a:xfrm>
            <a:off x="685800" y="4698999"/>
            <a:ext cx="10820400" cy="821268"/>
          </a:xfrm>
        </p:spPr>
        <p:txBody>
          <a:bodyPr>
            <a:normAutofit/>
          </a:bodyPr>
          <a:lstStyle/>
          <a:p>
            <a:r>
              <a:rPr lang="en-US" sz="3200" b="1" dirty="0"/>
              <a:t>Results of our analysis</a:t>
            </a:r>
          </a:p>
        </p:txBody>
      </p:sp>
      <p:pic>
        <p:nvPicPr>
          <p:cNvPr id="5" name="Picture 4" descr="Magnifying glass showing decling performance">
            <a:extLst>
              <a:ext uri="{FF2B5EF4-FFF2-40B4-BE49-F238E27FC236}">
                <a16:creationId xmlns:a16="http://schemas.microsoft.com/office/drawing/2014/main" id="{FAD975BC-8FEA-92D4-CDD2-C271F561C706}"/>
              </a:ext>
            </a:extLst>
          </p:cNvPr>
          <p:cNvPicPr>
            <a:picLocks noChangeAspect="1"/>
          </p:cNvPicPr>
          <p:nvPr/>
        </p:nvPicPr>
        <p:blipFill rotWithShape="1">
          <a:blip r:embed="rId2"/>
          <a:srcRect t="18615" r="1" b="33228"/>
          <a:stretch/>
        </p:blipFill>
        <p:spPr>
          <a:xfrm>
            <a:off x="681727" y="712832"/>
            <a:ext cx="10820290" cy="3478161"/>
          </a:xfrm>
          <a:prstGeom prst="rect">
            <a:avLst/>
          </a:prstGeom>
        </p:spPr>
      </p:pic>
    </p:spTree>
    <p:extLst>
      <p:ext uri="{BB962C8B-B14F-4D97-AF65-F5344CB8AC3E}">
        <p14:creationId xmlns:p14="http://schemas.microsoft.com/office/powerpoint/2010/main" val="35932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A8B1355-F8C9-F470-EEA0-15E1786D663C}"/>
              </a:ext>
            </a:extLst>
          </p:cNvPr>
          <p:cNvSpPr>
            <a:spLocks noGrp="1"/>
          </p:cNvSpPr>
          <p:nvPr>
            <p:ph type="title"/>
          </p:nvPr>
        </p:nvSpPr>
        <p:spPr>
          <a:xfrm>
            <a:off x="0" y="73710"/>
            <a:ext cx="12192000" cy="1293028"/>
          </a:xfrm>
          <a:noFill/>
          <a:ln>
            <a:noFill/>
          </a:ln>
        </p:spPr>
        <p:style>
          <a:lnRef idx="3">
            <a:schemeClr val="lt1"/>
          </a:lnRef>
          <a:fillRef idx="1">
            <a:schemeClr val="dk1"/>
          </a:fillRef>
          <a:effectRef idx="1">
            <a:schemeClr val="dk1"/>
          </a:effectRef>
          <a:fontRef idx="minor">
            <a:schemeClr val="lt1"/>
          </a:fontRef>
        </p:style>
        <p:txBody>
          <a:bodyPr vert="horz" lIns="91440" tIns="45720" rIns="91440" bIns="45720" rtlCol="0" anchor="ctr">
            <a:noAutofit/>
          </a:bodyPr>
          <a:lstStyle/>
          <a:p>
            <a:pPr algn="ctr">
              <a:lnSpc>
                <a:spcPct val="115000"/>
              </a:lnSpc>
              <a:spcBef>
                <a:spcPts val="1000"/>
              </a:spcBef>
            </a:pPr>
            <a:br>
              <a:rPr lang="en-US" sz="3200" b="1" kern="100" dirty="0">
                <a:effectLst/>
                <a:latin typeface="Calibri" panose="020F0502020204030204" pitchFamily="34" charset="0"/>
                <a:ea typeface="Calibri" panose="020F0502020204030204" pitchFamily="34" charset="0"/>
                <a:cs typeface="Times New Roman" panose="02020603050405020304" pitchFamily="18" charset="0"/>
              </a:rPr>
            </a:b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Question 1: How did U.S. air passenger traffic change?</a:t>
            </a:r>
            <a:br>
              <a:rPr lang="en-US" sz="32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b="1" cap="all" spc="75" dirty="0">
              <a:effectLst/>
              <a:highlight>
                <a:srgbClr val="D9E2F3"/>
              </a:highlight>
              <a:cs typeface="Times New Roman" panose="02020603050405020304" pitchFamily="18" charset="0"/>
            </a:endParaRPr>
          </a:p>
        </p:txBody>
      </p:sp>
      <p:pic>
        <p:nvPicPr>
          <p:cNvPr id="6" name="Picture 5">
            <a:extLst>
              <a:ext uri="{FF2B5EF4-FFF2-40B4-BE49-F238E27FC236}">
                <a16:creationId xmlns:a16="http://schemas.microsoft.com/office/drawing/2014/main" id="{6AA8D48D-4E42-555E-9B37-893A74264527}"/>
              </a:ext>
            </a:extLst>
          </p:cNvPr>
          <p:cNvPicPr>
            <a:picLocks noChangeAspect="1"/>
          </p:cNvPicPr>
          <p:nvPr/>
        </p:nvPicPr>
        <p:blipFill>
          <a:blip r:embed="rId3"/>
          <a:stretch>
            <a:fillRect/>
          </a:stretch>
        </p:blipFill>
        <p:spPr>
          <a:xfrm>
            <a:off x="1217743" y="1366731"/>
            <a:ext cx="9144000" cy="5449460"/>
          </a:xfrm>
          <a:prstGeom prst="rect">
            <a:avLst/>
          </a:prstGeom>
        </p:spPr>
      </p:pic>
    </p:spTree>
    <p:extLst>
      <p:ext uri="{BB962C8B-B14F-4D97-AF65-F5344CB8AC3E}">
        <p14:creationId xmlns:p14="http://schemas.microsoft.com/office/powerpoint/2010/main" val="197069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363D46"/>
            </a:gs>
            <a:gs pos="100000">
              <a:srgbClr val="363D46">
                <a:lumMod val="75000"/>
              </a:srgb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2897-2120-FB4C-FDB4-D1F19A78E0E9}"/>
              </a:ext>
            </a:extLst>
          </p:cNvPr>
          <p:cNvSpPr>
            <a:spLocks noGrp="1"/>
          </p:cNvSpPr>
          <p:nvPr>
            <p:ph type="title"/>
          </p:nvPr>
        </p:nvSpPr>
        <p:spPr>
          <a:xfrm>
            <a:off x="0" y="515566"/>
            <a:ext cx="12192000" cy="457201"/>
          </a:xfr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0000"/>
          </a:bodyPr>
          <a:lstStyle/>
          <a:p>
            <a:pPr algn="ctr">
              <a:lnSpc>
                <a:spcPct val="115000"/>
              </a:lnSpc>
              <a:spcBef>
                <a:spcPts val="1000"/>
              </a:spcBef>
            </a:pPr>
            <a:r>
              <a:rPr lang="en-US"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Question 1: Continued</a:t>
            </a:r>
            <a:br>
              <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b="1" cap="all" spc="75" dirty="0">
              <a:solidFill>
                <a:schemeClr val="tx1"/>
              </a:solidFill>
              <a:effectLst/>
              <a:highlight>
                <a:srgbClr val="D9E2F3"/>
              </a:highlight>
              <a:cs typeface="Times New Roman" panose="02020603050405020304" pitchFamily="18" charset="0"/>
            </a:endParaRPr>
          </a:p>
        </p:txBody>
      </p:sp>
      <p:pic>
        <p:nvPicPr>
          <p:cNvPr id="8" name="image5.png">
            <a:extLst>
              <a:ext uri="{FF2B5EF4-FFF2-40B4-BE49-F238E27FC236}">
                <a16:creationId xmlns:a16="http://schemas.microsoft.com/office/drawing/2014/main" id="{02EB6FE1-F43A-7859-6C0F-0380C4E977CC}"/>
              </a:ext>
            </a:extLst>
          </p:cNvPr>
          <p:cNvPicPr>
            <a:picLocks noChangeAspect="1"/>
          </p:cNvPicPr>
          <p:nvPr/>
        </p:nvPicPr>
        <p:blipFill>
          <a:blip r:embed="rId3">
            <a:extLst>
              <a:ext uri="{BEBA8EAE-BF5A-486C-A8C5-ECC9F3942E4B}">
                <a14:imgProps xmlns:a14="http://schemas.microsoft.com/office/drawing/2010/main">
                  <a14:imgLayer r:embed="rId4">
                    <a14:imgEffect>
                      <a14:saturation sat="198000"/>
                    </a14:imgEffect>
                  </a14:imgLayer>
                </a14:imgProps>
              </a:ext>
            </a:extLst>
          </a:blip>
          <a:stretch>
            <a:fillRect/>
          </a:stretch>
        </p:blipFill>
        <p:spPr>
          <a:xfrm>
            <a:off x="748039" y="978790"/>
            <a:ext cx="9784080" cy="5642481"/>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noFill/>
          </a:ln>
          <a:effectLst/>
        </p:spPr>
      </p:pic>
      <p:pic>
        <p:nvPicPr>
          <p:cNvPr id="10" name="Graphic 9" descr="Airplane with solid fill">
            <a:extLst>
              <a:ext uri="{FF2B5EF4-FFF2-40B4-BE49-F238E27FC236}">
                <a16:creationId xmlns:a16="http://schemas.microsoft.com/office/drawing/2014/main" id="{88AEB750-D12D-FC52-DC68-E8D4902AE5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2984946" y="3892224"/>
            <a:ext cx="457200" cy="457200"/>
          </a:xfrm>
          <a:prstGeom prst="rect">
            <a:avLst/>
          </a:prstGeom>
        </p:spPr>
      </p:pic>
    </p:spTree>
    <p:extLst>
      <p:ext uri="{BB962C8B-B14F-4D97-AF65-F5344CB8AC3E}">
        <p14:creationId xmlns:p14="http://schemas.microsoft.com/office/powerpoint/2010/main" val="253595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363D46"/>
            </a:gs>
            <a:gs pos="100000">
              <a:srgbClr val="363D46">
                <a:lumMod val="75000"/>
              </a:srgb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F076-08B1-B033-6EEF-DD372A3A7DF4}"/>
              </a:ext>
            </a:extLst>
          </p:cNvPr>
          <p:cNvSpPr>
            <a:spLocks noGrp="1"/>
          </p:cNvSpPr>
          <p:nvPr>
            <p:ph type="title"/>
          </p:nvPr>
        </p:nvSpPr>
        <p:spPr>
          <a:xfrm>
            <a:off x="1" y="-1"/>
            <a:ext cx="12192000" cy="1264597"/>
          </a:xfrm>
          <a:noFill/>
          <a:ln>
            <a:noFill/>
          </a:ln>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p>
            <a:pPr algn="ctr"/>
            <a:r>
              <a:rPr lang="en-US" sz="3200" b="1" dirty="0"/>
              <a:t>Monthly passengers</a:t>
            </a:r>
            <a:br>
              <a:rPr lang="en-US" sz="3200" b="1" dirty="0"/>
            </a:br>
            <a:endParaRPr lang="en-US" sz="3200" b="1"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pic>
        <p:nvPicPr>
          <p:cNvPr id="5" name="image8.png">
            <a:extLst>
              <a:ext uri="{FF2B5EF4-FFF2-40B4-BE49-F238E27FC236}">
                <a16:creationId xmlns:a16="http://schemas.microsoft.com/office/drawing/2014/main" id="{A686BAF4-53F8-B267-C6DC-4135A784C768}"/>
              </a:ext>
            </a:extLst>
          </p:cNvPr>
          <p:cNvPicPr>
            <a:picLocks noChangeAspect="1"/>
          </p:cNvPicPr>
          <p:nvPr/>
        </p:nvPicPr>
        <p:blipFill rotWithShape="1">
          <a:blip r:embed="rId3"/>
          <a:srcRect l="12800" r="11086" b="2"/>
          <a:stretch/>
        </p:blipFill>
        <p:spPr>
          <a:xfrm>
            <a:off x="2733472" y="632297"/>
            <a:ext cx="8526160" cy="61722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21501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BC41-D9E8-0CD5-899E-C9677BCC1444}"/>
              </a:ext>
            </a:extLst>
          </p:cNvPr>
          <p:cNvSpPr>
            <a:spLocks noGrp="1"/>
          </p:cNvSpPr>
          <p:nvPr>
            <p:ph type="title"/>
          </p:nvPr>
        </p:nvSpPr>
        <p:spPr>
          <a:xfrm>
            <a:off x="907945" y="289814"/>
            <a:ext cx="4691623" cy="1371600"/>
          </a:xfrm>
        </p:spPr>
        <p:txBody>
          <a:bodyPr>
            <a:normAutofit/>
          </a:bodyPr>
          <a:lstStyle/>
          <a:p>
            <a:r>
              <a:rPr lang="en-US" b="1" kern="1200" dirty="0">
                <a:solidFill>
                  <a:schemeClr val="tx1"/>
                </a:solidFill>
                <a:latin typeface="+mn-lt"/>
                <a:ea typeface="+mn-ea"/>
                <a:cs typeface="Times New Roman" panose="02020603050405020304" pitchFamily="18" charset="0"/>
              </a:rPr>
              <a:t>Air industry response</a:t>
            </a:r>
            <a:br>
              <a:rPr lang="en-US" sz="2400" b="1" dirty="0">
                <a:latin typeface="+mn-lt"/>
              </a:rPr>
            </a:br>
            <a:endParaRPr lang="en-US" sz="2400" b="1" dirty="0">
              <a:latin typeface="+mn-lt"/>
            </a:endParaRPr>
          </a:p>
        </p:txBody>
      </p:sp>
      <p:pic>
        <p:nvPicPr>
          <p:cNvPr id="5" name="image10.png">
            <a:extLst>
              <a:ext uri="{FF2B5EF4-FFF2-40B4-BE49-F238E27FC236}">
                <a16:creationId xmlns:a16="http://schemas.microsoft.com/office/drawing/2014/main" id="{CA3399B9-4D1C-C039-7028-C1F84C682BE8}"/>
              </a:ext>
            </a:extLst>
          </p:cNvPr>
          <p:cNvPicPr>
            <a:picLocks noGrp="1"/>
          </p:cNvPicPr>
          <p:nvPr>
            <p:ph idx="1"/>
          </p:nvPr>
        </p:nvPicPr>
        <p:blipFill>
          <a:blip r:embed="rId2"/>
          <a:stretch>
            <a:fillRect/>
          </a:stretch>
        </p:blipFill>
        <p:spPr>
          <a:xfrm>
            <a:off x="5599568" y="746125"/>
            <a:ext cx="5302926" cy="5472113"/>
          </a:xfrm>
          <a:prstGeom prst="rect">
            <a:avLst/>
          </a:prstGeom>
          <a:ln/>
        </p:spPr>
      </p:pic>
      <p:sp>
        <p:nvSpPr>
          <p:cNvPr id="4" name="Text Placeholder 3">
            <a:extLst>
              <a:ext uri="{FF2B5EF4-FFF2-40B4-BE49-F238E27FC236}">
                <a16:creationId xmlns:a16="http://schemas.microsoft.com/office/drawing/2014/main" id="{4A3F73C8-4898-ECDA-656A-EFB33603622D}"/>
              </a:ext>
            </a:extLst>
          </p:cNvPr>
          <p:cNvSpPr>
            <a:spLocks noGrp="1"/>
          </p:cNvSpPr>
          <p:nvPr>
            <p:ph type="body" sz="half" idx="2"/>
          </p:nvPr>
        </p:nvSpPr>
        <p:spPr>
          <a:xfrm>
            <a:off x="783064" y="1612557"/>
            <a:ext cx="3549121" cy="1587843"/>
          </a:xfrm>
        </p:spPr>
        <p:txBody>
          <a:bodyPr>
            <a:normAutofit/>
          </a:bodyPr>
          <a:lstStyle/>
          <a:p>
            <a:r>
              <a:rPr lang="en-US" sz="1800" dirty="0">
                <a:cs typeface="Times New Roman" panose="02020603050405020304" pitchFamily="18" charset="0"/>
              </a:rPr>
              <a:t>C</a:t>
            </a:r>
            <a:r>
              <a:rPr lang="en-US" sz="1800" kern="1200" dirty="0">
                <a:solidFill>
                  <a:schemeClr val="tx1"/>
                </a:solidFill>
                <a:ea typeface="+mn-ea"/>
                <a:cs typeface="Times New Roman" panose="02020603050405020304" pitchFamily="18" charset="0"/>
              </a:rPr>
              <a:t>ancellation rate for U.S. domestic flights reached 41.57% in April 2020, compared to just 2.31% in April 2019.</a:t>
            </a:r>
          </a:p>
          <a:p>
            <a:endParaRPr lang="en-US" sz="1800" dirty="0"/>
          </a:p>
        </p:txBody>
      </p:sp>
      <p:sp>
        <p:nvSpPr>
          <p:cNvPr id="6" name="Text Placeholder 3">
            <a:extLst>
              <a:ext uri="{FF2B5EF4-FFF2-40B4-BE49-F238E27FC236}">
                <a16:creationId xmlns:a16="http://schemas.microsoft.com/office/drawing/2014/main" id="{C7AB2913-5F05-5ED6-7221-72375D57DA5F}"/>
              </a:ext>
            </a:extLst>
          </p:cNvPr>
          <p:cNvSpPr txBox="1">
            <a:spLocks/>
          </p:cNvSpPr>
          <p:nvPr/>
        </p:nvSpPr>
        <p:spPr>
          <a:xfrm>
            <a:off x="712485" y="3081870"/>
            <a:ext cx="3549121" cy="2273643"/>
          </a:xfrm>
          <a:prstGeom prst="rect">
            <a:avLst/>
          </a:prstGeom>
        </p:spPr>
        <p:txBody>
          <a:bodyPr vert="horz" lIns="91440" tIns="45720" rIns="91440" bIns="45720" rtlCol="0" anchor="ctr">
            <a:noAutofit/>
          </a:bodyPr>
          <a:lstStyle>
            <a:lvl1pPr marL="0" indent="0" algn="l" defTabSz="457200" rtl="0" eaLnBrk="1" latinLnBrk="0" hangingPunct="1">
              <a:spcBef>
                <a:spcPct val="20000"/>
              </a:spcBef>
              <a:spcAft>
                <a:spcPts val="600"/>
              </a:spcAft>
              <a:buClr>
                <a:schemeClr val="tx1"/>
              </a:buClr>
              <a:buSzPct val="100000"/>
              <a:buFont typeface="Arial"/>
              <a:buNone/>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100000"/>
              <a:buFont typeface="Arial"/>
              <a:buNone/>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100000"/>
              <a:buFont typeface="Arial"/>
              <a:buNone/>
              <a:defRPr sz="1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100000"/>
              <a:buFont typeface="Arial"/>
              <a:buNone/>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100000"/>
              <a:buFont typeface="Arial"/>
              <a:buNone/>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100000"/>
              <a:buFont typeface="Arial"/>
              <a:buNone/>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100000"/>
              <a:buFont typeface="Arial"/>
              <a:buNone/>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100000"/>
              <a:buFont typeface="Arial"/>
              <a:buNone/>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100000"/>
              <a:buFont typeface="Arial"/>
              <a:buNone/>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defTabSz="342900">
              <a:spcAft>
                <a:spcPts val="600"/>
              </a:spcAft>
            </a:pPr>
            <a:r>
              <a:rPr lang="en-US" sz="1800" kern="1200" dirty="0">
                <a:solidFill>
                  <a:schemeClr val="tx1"/>
                </a:solidFill>
                <a:ea typeface="+mn-ea"/>
                <a:cs typeface="Times New Roman" panose="02020603050405020304" pitchFamily="18" charset="0"/>
              </a:rPr>
              <a:t>As the number of flights declined, the cancellation rate gradually decreased. In December 2020, the domestic flight cancellation rate was 1.24%, commensurate with the 1.01% cancellation rate recorded in December 2019.</a:t>
            </a:r>
          </a:p>
          <a:p>
            <a:endParaRPr lang="en-US" sz="1800" dirty="0"/>
          </a:p>
        </p:txBody>
      </p:sp>
      <p:sp>
        <p:nvSpPr>
          <p:cNvPr id="7" name="TextBox 6">
            <a:extLst>
              <a:ext uri="{FF2B5EF4-FFF2-40B4-BE49-F238E27FC236}">
                <a16:creationId xmlns:a16="http://schemas.microsoft.com/office/drawing/2014/main" id="{1B48703B-F332-EC39-6212-B18BF25272E6}"/>
              </a:ext>
            </a:extLst>
          </p:cNvPr>
          <p:cNvSpPr txBox="1"/>
          <p:nvPr/>
        </p:nvSpPr>
        <p:spPr>
          <a:xfrm>
            <a:off x="6189044" y="2897204"/>
            <a:ext cx="1771049" cy="369332"/>
          </a:xfrm>
          <a:prstGeom prst="rect">
            <a:avLst/>
          </a:prstGeom>
          <a:noFill/>
        </p:spPr>
        <p:txBody>
          <a:bodyPr wrap="square" rtlCol="0">
            <a:spAutoFit/>
          </a:bodyPr>
          <a:lstStyle/>
          <a:p>
            <a:r>
              <a:rPr lang="en-US" dirty="0">
                <a:solidFill>
                  <a:schemeClr val="bg1"/>
                </a:solidFill>
              </a:rPr>
              <a:t>???????</a:t>
            </a:r>
          </a:p>
        </p:txBody>
      </p:sp>
    </p:spTree>
    <p:extLst>
      <p:ext uri="{BB962C8B-B14F-4D97-AF65-F5344CB8AC3E}">
        <p14:creationId xmlns:p14="http://schemas.microsoft.com/office/powerpoint/2010/main" val="35188810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Vapor Trail</Template>
  <TotalTime>1791</TotalTime>
  <Words>1247</Words>
  <Application>Microsoft Macintosh PowerPoint</Application>
  <PresentationFormat>Widescreen</PresentationFormat>
  <Paragraphs>114</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Calibri</vt:lpstr>
      <vt:lpstr>Century Gothic</vt:lpstr>
      <vt:lpstr>Times New Roman</vt:lpstr>
      <vt:lpstr>Vapor Trail</vt:lpstr>
      <vt:lpstr>Changes in Air Traffic Patterns during Covid-19 And After</vt:lpstr>
      <vt:lpstr>Challenges and Problem </vt:lpstr>
      <vt:lpstr>Goals and questions</vt:lpstr>
      <vt:lpstr>EDA Methods and Techniques used for this report </vt:lpstr>
      <vt:lpstr>Results of our analysis</vt:lpstr>
      <vt:lpstr> Question 1: How did U.S. air passenger traffic change? </vt:lpstr>
      <vt:lpstr>Question 1: Continued </vt:lpstr>
      <vt:lpstr>Monthly passengers </vt:lpstr>
      <vt:lpstr>Air industry response </vt:lpstr>
      <vt:lpstr>Question 2: when did passenger volume normalize? </vt:lpstr>
      <vt:lpstr>  Question 3: How did the airfare change?  </vt:lpstr>
      <vt:lpstr>airfare reached minimum three months after passenger volume. </vt:lpstr>
      <vt:lpstr>Question 4: changes before and after Covid-19?</vt:lpstr>
      <vt:lpstr>PowerPoint Presentation</vt:lpstr>
      <vt:lpstr>Question 4: changes before and after Covid-19? </vt:lpstr>
      <vt:lpstr>PowerPoint Presentation</vt:lpstr>
      <vt:lpstr>Conclusion </vt:lpstr>
      <vt:lpstr>PowerPoint Presentation</vt:lpstr>
      <vt:lpstr>Topics for further investigation </vt:lpstr>
      <vt:lpstr>SOURCES </vt:lpstr>
      <vt:lpstr>ADDITIONAL RESOURCES USED</vt:lpstr>
      <vt:lpstr>Questions and awswers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Impact on US Airline Industry</dc:title>
  <dc:creator>silas phillips</dc:creator>
  <cp:lastModifiedBy>silas phillips</cp:lastModifiedBy>
  <cp:revision>23</cp:revision>
  <dcterms:created xsi:type="dcterms:W3CDTF">2024-04-21T17:10:12Z</dcterms:created>
  <dcterms:modified xsi:type="dcterms:W3CDTF">2024-04-22T23:01:20Z</dcterms:modified>
</cp:coreProperties>
</file>