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5" r:id="rId3"/>
    <p:sldId id="257" r:id="rId4"/>
    <p:sldId id="262" r:id="rId5"/>
    <p:sldId id="258" r:id="rId6"/>
    <p:sldId id="263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3F8"/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77"/>
    <p:restoredTop sz="94633"/>
  </p:normalViewPr>
  <p:slideViewPr>
    <p:cSldViewPr snapToGrid="0" snapToObjects="1">
      <p:cViewPr varScale="1">
        <p:scale>
          <a:sx n="93" d="100"/>
          <a:sy n="93" d="100"/>
        </p:scale>
        <p:origin x="21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s://www.kaggle.com/ronitf/heart-disease-uc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9B098-136C-854C-99A8-FCF3D3D0DC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Use </a:t>
            </a:r>
            <a:r>
              <a:rPr lang="it-IT" dirty="0" err="1"/>
              <a:t>Logistic</a:t>
            </a:r>
            <a:r>
              <a:rPr lang="it-IT" dirty="0"/>
              <a:t> </a:t>
            </a:r>
            <a:r>
              <a:rPr lang="it-IT" dirty="0" err="1"/>
              <a:t>Regression</a:t>
            </a:r>
            <a:r>
              <a:rPr lang="it-IT" dirty="0"/>
              <a:t> to </a:t>
            </a:r>
            <a:r>
              <a:rPr lang="it-IT" dirty="0" err="1"/>
              <a:t>predict</a:t>
            </a:r>
            <a:r>
              <a:rPr lang="it-IT" dirty="0"/>
              <a:t> </a:t>
            </a:r>
            <a:r>
              <a:rPr lang="it-IT" dirty="0" err="1"/>
              <a:t>Heart</a:t>
            </a:r>
            <a:r>
              <a:rPr lang="it-IT" dirty="0"/>
              <a:t> </a:t>
            </a:r>
            <a:r>
              <a:rPr lang="it-IT" dirty="0" err="1"/>
              <a:t>Disease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29E80-A446-284B-B4DB-5CC44AE87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(for DS)</a:t>
            </a:r>
          </a:p>
        </p:txBody>
      </p:sp>
    </p:spTree>
    <p:extLst>
      <p:ext uri="{BB962C8B-B14F-4D97-AF65-F5344CB8AC3E}">
        <p14:creationId xmlns:p14="http://schemas.microsoft.com/office/powerpoint/2010/main" val="1032527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5B15-A832-8A4B-8A21-F1B4A2447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Architectural</a:t>
            </a:r>
            <a:r>
              <a:rPr lang="it-IT" dirty="0"/>
              <a:t>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946B2-1B47-7648-9026-47D290D6D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Development Environment: Watson Studio</a:t>
            </a:r>
          </a:p>
          <a:p>
            <a:r>
              <a:rPr lang="it-IT" dirty="0"/>
              <a:t>Data Storage: </a:t>
            </a:r>
            <a:r>
              <a:rPr lang="it-IT" dirty="0" err="1"/>
              <a:t>Cloud</a:t>
            </a:r>
            <a:r>
              <a:rPr lang="it-IT" dirty="0"/>
              <a:t> Object Storage</a:t>
            </a:r>
          </a:p>
          <a:p>
            <a:r>
              <a:rPr lang="it-IT" dirty="0"/>
              <a:t>Runtime Environment: </a:t>
            </a:r>
            <a:r>
              <a:rPr lang="it-IT" dirty="0" err="1"/>
              <a:t>Spark</a:t>
            </a:r>
            <a:r>
              <a:rPr lang="it-IT" dirty="0"/>
              <a:t> 2.1 with </a:t>
            </a:r>
            <a:r>
              <a:rPr lang="it-IT" dirty="0" err="1"/>
              <a:t>Python</a:t>
            </a:r>
            <a:r>
              <a:rPr lang="it-IT" dirty="0"/>
              <a:t> 3.5</a:t>
            </a:r>
          </a:p>
          <a:p>
            <a:r>
              <a:rPr lang="it-IT" dirty="0"/>
              <a:t>Model </a:t>
            </a:r>
            <a:r>
              <a:rPr lang="it-IT" dirty="0" err="1"/>
              <a:t>creation</a:t>
            </a:r>
            <a:r>
              <a:rPr lang="it-IT" dirty="0"/>
              <a:t>: </a:t>
            </a:r>
            <a:r>
              <a:rPr lang="it-IT" dirty="0" err="1"/>
              <a:t>Jupyter</a:t>
            </a:r>
            <a:r>
              <a:rPr lang="it-IT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710083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BE4-6144-7949-9989-4AF9C7784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it-IT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A755D-BA0A-8241-AFD4-43747EB83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998765"/>
          </a:xfrm>
        </p:spPr>
        <p:txBody>
          <a:bodyPr>
            <a:normAutofit/>
          </a:bodyPr>
          <a:lstStyle/>
          <a:p>
            <a:r>
              <a:rPr lang="it-IT" dirty="0" err="1"/>
              <a:t>Heart</a:t>
            </a:r>
            <a:r>
              <a:rPr lang="it-IT" dirty="0"/>
              <a:t> </a:t>
            </a:r>
            <a:r>
              <a:rPr lang="it-IT" dirty="0" err="1"/>
              <a:t>Disease</a:t>
            </a:r>
            <a:r>
              <a:rPr lang="it-IT" dirty="0"/>
              <a:t> UCI from </a:t>
            </a:r>
            <a:r>
              <a:rPr lang="it-IT" dirty="0" err="1"/>
              <a:t>Kaggle</a:t>
            </a:r>
            <a:r>
              <a:rPr lang="it-IT" dirty="0"/>
              <a:t> </a:t>
            </a:r>
            <a:r>
              <a:rPr lang="en-US" dirty="0"/>
              <a:t>(</a:t>
            </a:r>
            <a:r>
              <a:rPr lang="en-US" u="sng" dirty="0">
                <a:hlinkClick r:id="rId2"/>
              </a:rPr>
              <a:t>https://www.kaggle.com/ronitf/heart-disease-uci</a:t>
            </a:r>
            <a:r>
              <a:rPr lang="en-US" dirty="0"/>
              <a:t>)</a:t>
            </a:r>
          </a:p>
          <a:p>
            <a:r>
              <a:rPr lang="en-US" dirty="0"/>
              <a:t>Features available for the prediction: 13 from clinical data of each patient</a:t>
            </a:r>
          </a:p>
          <a:p>
            <a:r>
              <a:rPr lang="en-US" dirty="0"/>
              <a:t>Prediction target: 2 classes related to Heart Disease = Yes/No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EC4205-9BAA-F442-BC8D-2B2987E4A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860" y="3424428"/>
            <a:ext cx="5238015" cy="29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7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CDC75-BB56-794B-979F-C80F7BF9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DataLoading</a:t>
            </a:r>
            <a:r>
              <a:rPr lang="it-IT" dirty="0"/>
              <a:t> and </a:t>
            </a:r>
            <a:r>
              <a:rPr lang="it-IT" dirty="0" err="1"/>
              <a:t>Esploration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9189B-F8A1-9542-9398-5D3EC4EC7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383564"/>
            <a:ext cx="7315200" cy="4601184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it-IT" dirty="0"/>
              <a:t>Data are </a:t>
            </a:r>
            <a:r>
              <a:rPr lang="it-IT" dirty="0" err="1"/>
              <a:t>loded</a:t>
            </a:r>
            <a:r>
              <a:rPr lang="it-IT" dirty="0"/>
              <a:t> in the </a:t>
            </a:r>
            <a:r>
              <a:rPr lang="it-IT" dirty="0" err="1"/>
              <a:t>Cloud</a:t>
            </a:r>
            <a:r>
              <a:rPr lang="it-IT" dirty="0"/>
              <a:t> Object Storage and the connection </a:t>
            </a:r>
            <a:r>
              <a:rPr lang="it-IT" dirty="0" err="1"/>
              <a:t>is</a:t>
            </a:r>
            <a:r>
              <a:rPr lang="it-IT" dirty="0"/>
              <a:t> made </a:t>
            </a:r>
            <a:r>
              <a:rPr lang="it-IT" dirty="0" err="1"/>
              <a:t>using</a:t>
            </a:r>
            <a:r>
              <a:rPr lang="it-IT" dirty="0"/>
              <a:t> a </a:t>
            </a:r>
            <a:r>
              <a:rPr lang="it-IT" dirty="0" err="1"/>
              <a:t>Spark</a:t>
            </a:r>
            <a:r>
              <a:rPr lang="it-IT" dirty="0"/>
              <a:t> Session</a:t>
            </a:r>
            <a:br>
              <a:rPr lang="it-IT" dirty="0"/>
            </a:br>
            <a:endParaRPr lang="it-IT" dirty="0"/>
          </a:p>
          <a:p>
            <a:pPr>
              <a:lnSpc>
                <a:spcPct val="100000"/>
              </a:lnSpc>
            </a:pPr>
            <a:endParaRPr lang="it-IT" dirty="0"/>
          </a:p>
          <a:p>
            <a:pPr>
              <a:lnSpc>
                <a:spcPct val="100000"/>
              </a:lnSpc>
            </a:pPr>
            <a:r>
              <a:rPr lang="it-IT" dirty="0"/>
              <a:t>Data set </a:t>
            </a:r>
            <a:r>
              <a:rPr lang="it-IT" dirty="0" err="1"/>
              <a:t>has</a:t>
            </a:r>
            <a:r>
              <a:rPr lang="it-IT" dirty="0"/>
              <a:t> 303 </a:t>
            </a:r>
            <a:r>
              <a:rPr lang="it-IT" dirty="0" err="1"/>
              <a:t>raws</a:t>
            </a:r>
            <a:r>
              <a:rPr lang="it-IT" dirty="0"/>
              <a:t> and 14 </a:t>
            </a:r>
            <a:r>
              <a:rPr lang="it-IT" dirty="0" err="1"/>
              <a:t>columns</a:t>
            </a:r>
            <a:endParaRPr lang="it-IT" dirty="0"/>
          </a:p>
          <a:p>
            <a:pPr>
              <a:lnSpc>
                <a:spcPct val="100000"/>
              </a:lnSpc>
            </a:pPr>
            <a:r>
              <a:rPr lang="it-IT" dirty="0"/>
              <a:t>Data </a:t>
            </a:r>
            <a:r>
              <a:rPr lang="it-IT" dirty="0" err="1"/>
              <a:t>Types</a:t>
            </a:r>
            <a:r>
              <a:rPr lang="it-IT" dirty="0"/>
              <a:t> are </a:t>
            </a:r>
            <a:r>
              <a:rPr lang="it-IT" dirty="0" err="1"/>
              <a:t>string</a:t>
            </a:r>
            <a:r>
              <a:rPr lang="it-IT" dirty="0"/>
              <a:t> </a:t>
            </a:r>
            <a:r>
              <a:rPr lang="it-IT" dirty="0">
                <a:sym typeface="Wingdings" pitchFamily="2" charset="2"/>
              </a:rPr>
              <a:t> </a:t>
            </a:r>
            <a:r>
              <a:rPr lang="it-IT" dirty="0" err="1">
                <a:sym typeface="Wingdings" pitchFamily="2" charset="2"/>
              </a:rPr>
              <a:t>need</a:t>
            </a:r>
            <a:r>
              <a:rPr lang="it-IT" dirty="0">
                <a:sym typeface="Wingdings" pitchFamily="2" charset="2"/>
              </a:rPr>
              <a:t> to cast to </a:t>
            </a:r>
            <a:r>
              <a:rPr lang="it-IT" dirty="0" err="1">
                <a:sym typeface="Wingdings" pitchFamily="2" charset="2"/>
              </a:rPr>
              <a:t>integer</a:t>
            </a:r>
            <a:r>
              <a:rPr lang="it-IT" dirty="0">
                <a:sym typeface="Wingdings" pitchFamily="2" charset="2"/>
              </a:rPr>
              <a:t>/double</a:t>
            </a:r>
          </a:p>
          <a:p>
            <a:pPr>
              <a:lnSpc>
                <a:spcPct val="100000"/>
              </a:lnSpc>
            </a:pPr>
            <a:r>
              <a:rPr lang="it-IT" dirty="0">
                <a:sym typeface="Wingdings" pitchFamily="2" charset="2"/>
              </a:rPr>
              <a:t>No </a:t>
            </a:r>
            <a:r>
              <a:rPr lang="it-IT" dirty="0" err="1">
                <a:sym typeface="Wingdings" pitchFamily="2" charset="2"/>
              </a:rPr>
              <a:t>null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values</a:t>
            </a:r>
            <a:endParaRPr lang="it-IT" dirty="0"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it-IT" dirty="0" err="1">
                <a:sym typeface="Wingdings" pitchFamily="2" charset="2"/>
              </a:rPr>
              <a:t>There</a:t>
            </a:r>
            <a:r>
              <a:rPr lang="it-IT" dirty="0">
                <a:sym typeface="Wingdings" pitchFamily="2" charset="2"/>
              </a:rPr>
              <a:t> are some 0 </a:t>
            </a:r>
            <a:r>
              <a:rPr lang="it-IT" dirty="0" err="1">
                <a:sym typeface="Wingdings" pitchFamily="2" charset="2"/>
              </a:rPr>
              <a:t>values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but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they</a:t>
            </a:r>
            <a:r>
              <a:rPr lang="it-IT" dirty="0">
                <a:sym typeface="Wingdings" pitchFamily="2" charset="2"/>
              </a:rPr>
              <a:t> are ok for the </a:t>
            </a:r>
            <a:r>
              <a:rPr lang="it-IT" dirty="0" err="1">
                <a:sym typeface="Wingdings" pitchFamily="2" charset="2"/>
              </a:rPr>
              <a:t>prediction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529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57EA-B2D6-E142-A153-DD854D8D0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 </a:t>
            </a:r>
            <a:r>
              <a:rPr lang="it-IT" dirty="0" err="1"/>
              <a:t>Identification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37E77-5E33-014C-95DB-F33F9423C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preferred</a:t>
            </a:r>
            <a:r>
              <a:rPr lang="it-IT" dirty="0"/>
              <a:t> model in </a:t>
            </a:r>
            <a:r>
              <a:rPr lang="it-IT" dirty="0" err="1"/>
              <a:t>this</a:t>
            </a:r>
            <a:r>
              <a:rPr lang="it-IT" dirty="0"/>
              <a:t> case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Logistic</a:t>
            </a:r>
            <a:r>
              <a:rPr lang="it-IT" dirty="0"/>
              <a:t> </a:t>
            </a:r>
            <a:r>
              <a:rPr lang="it-IT" dirty="0" err="1"/>
              <a:t>Regression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2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methodologies</a:t>
            </a:r>
            <a:r>
              <a:rPr lang="it-IT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Pyspark</a:t>
            </a:r>
            <a:r>
              <a:rPr lang="it-IT" dirty="0"/>
              <a:t> ML </a:t>
            </a:r>
            <a:r>
              <a:rPr lang="it-IT" dirty="0" err="1"/>
              <a:t>Calssification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A </a:t>
            </a:r>
            <a:r>
              <a:rPr lang="it-IT" dirty="0" err="1"/>
              <a:t>Keras</a:t>
            </a:r>
            <a:r>
              <a:rPr lang="it-IT" dirty="0"/>
              <a:t> </a:t>
            </a:r>
            <a:r>
              <a:rPr lang="it-IT" dirty="0" err="1"/>
              <a:t>Sequential</a:t>
            </a:r>
            <a:r>
              <a:rPr lang="it-IT" dirty="0"/>
              <a:t> model</a:t>
            </a:r>
          </a:p>
          <a:p>
            <a:pPr marL="457200" indent="-457200">
              <a:buFont typeface="+mj-lt"/>
              <a:buAutoNum type="arabicPeriod"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models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trained</a:t>
            </a:r>
            <a:r>
              <a:rPr lang="it-IT" dirty="0"/>
              <a:t> and </a:t>
            </a:r>
            <a:r>
              <a:rPr lang="it-IT" dirty="0" err="1"/>
              <a:t>tested</a:t>
            </a:r>
            <a:r>
              <a:rPr lang="it-IT" dirty="0"/>
              <a:t> on the data.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681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21A8-B9B9-E14A-A330-41606B99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Option 1: </a:t>
            </a:r>
            <a:r>
              <a:rPr lang="it-IT" dirty="0" err="1"/>
              <a:t>pyspark</a:t>
            </a:r>
            <a:r>
              <a:rPr lang="it-IT" dirty="0"/>
              <a:t> </a:t>
            </a:r>
            <a:r>
              <a:rPr lang="it-IT" dirty="0" err="1"/>
              <a:t>Classification</a:t>
            </a:r>
            <a:r>
              <a:rPr lang="it-IT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1AE83-6696-8E47-8359-92B2B0250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425856"/>
          </a:xfrm>
        </p:spPr>
        <p:txBody>
          <a:bodyPr/>
          <a:lstStyle/>
          <a:p>
            <a:r>
              <a:rPr lang="it-IT" dirty="0"/>
              <a:t>Split Data Ser in </a:t>
            </a:r>
            <a:r>
              <a:rPr lang="it-IT" dirty="0" err="1"/>
              <a:t>train</a:t>
            </a:r>
            <a:r>
              <a:rPr lang="it-IT" dirty="0"/>
              <a:t> 80% and test 20%</a:t>
            </a:r>
          </a:p>
          <a:p>
            <a:r>
              <a:rPr lang="it-IT" dirty="0" err="1"/>
              <a:t>Instantiate</a:t>
            </a:r>
            <a:r>
              <a:rPr lang="it-IT" dirty="0"/>
              <a:t> </a:t>
            </a:r>
            <a:r>
              <a:rPr lang="it-IT" dirty="0" err="1"/>
              <a:t>LogisticRegression</a:t>
            </a:r>
            <a:r>
              <a:rPr lang="it-IT" dirty="0"/>
              <a:t> model</a:t>
            </a:r>
          </a:p>
          <a:p>
            <a:r>
              <a:rPr lang="it-IT" dirty="0"/>
              <a:t>Create a pipeline with:</a:t>
            </a:r>
          </a:p>
          <a:p>
            <a:pPr lvl="1"/>
            <a:r>
              <a:rPr lang="it-IT" dirty="0" err="1"/>
              <a:t>Indexer</a:t>
            </a:r>
            <a:endParaRPr lang="it-IT" dirty="0"/>
          </a:p>
          <a:p>
            <a:pPr lvl="1"/>
            <a:r>
              <a:rPr lang="it-IT" dirty="0" err="1"/>
              <a:t>vectorAssembler</a:t>
            </a:r>
            <a:endParaRPr lang="it-IT" dirty="0"/>
          </a:p>
          <a:p>
            <a:pPr lvl="1"/>
            <a:r>
              <a:rPr lang="it-IT" dirty="0" err="1"/>
              <a:t>Normalizer</a:t>
            </a:r>
            <a:endParaRPr lang="it-IT" dirty="0"/>
          </a:p>
          <a:p>
            <a:pPr lvl="1"/>
            <a:r>
              <a:rPr lang="it-IT" dirty="0"/>
              <a:t>LR model</a:t>
            </a:r>
          </a:p>
          <a:p>
            <a:r>
              <a:rPr lang="it-IT" dirty="0"/>
              <a:t>Train model</a:t>
            </a:r>
          </a:p>
          <a:p>
            <a:r>
              <a:rPr lang="it-IT" dirty="0" err="1"/>
              <a:t>Evaluate</a:t>
            </a:r>
            <a:r>
              <a:rPr lang="it-IT" dirty="0"/>
              <a:t> </a:t>
            </a:r>
            <a:r>
              <a:rPr lang="it-IT" dirty="0" err="1"/>
              <a:t>against</a:t>
            </a:r>
            <a:r>
              <a:rPr lang="it-IT" dirty="0"/>
              <a:t> </a:t>
            </a:r>
            <a:r>
              <a:rPr lang="it-IT" dirty="0" err="1"/>
              <a:t>train</a:t>
            </a:r>
            <a:r>
              <a:rPr lang="it-IT" dirty="0"/>
              <a:t> set and data set</a:t>
            </a:r>
          </a:p>
          <a:p>
            <a:r>
              <a:rPr lang="it-IT" dirty="0" err="1"/>
              <a:t>Accuracy</a:t>
            </a:r>
            <a:r>
              <a:rPr lang="it-IT" dirty="0"/>
              <a:t>: </a:t>
            </a:r>
          </a:p>
          <a:p>
            <a:pPr lvl="1"/>
            <a:r>
              <a:rPr lang="it-IT" dirty="0"/>
              <a:t>55% </a:t>
            </a:r>
            <a:r>
              <a:rPr lang="it-IT" dirty="0" err="1"/>
              <a:t>against</a:t>
            </a:r>
            <a:r>
              <a:rPr lang="it-IT" dirty="0"/>
              <a:t> the Train Set</a:t>
            </a:r>
          </a:p>
          <a:p>
            <a:pPr lvl="1"/>
            <a:r>
              <a:rPr lang="it-IT" dirty="0"/>
              <a:t>52% </a:t>
            </a:r>
            <a:r>
              <a:rPr lang="it-IT" dirty="0" err="1"/>
              <a:t>against</a:t>
            </a:r>
            <a:r>
              <a:rPr lang="it-IT" dirty="0"/>
              <a:t> the Test Set</a:t>
            </a:r>
          </a:p>
        </p:txBody>
      </p:sp>
    </p:spTree>
    <p:extLst>
      <p:ext uri="{BB962C8B-B14F-4D97-AF65-F5344CB8AC3E}">
        <p14:creationId xmlns:p14="http://schemas.microsoft.com/office/powerpoint/2010/main" val="1683207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21A8-B9B9-E14A-A330-41606B99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Option 2: </a:t>
            </a:r>
            <a:r>
              <a:rPr lang="en" dirty="0"/>
              <a:t>Simple Logistic Regression using </a:t>
            </a:r>
            <a:r>
              <a:rPr lang="en" dirty="0" err="1"/>
              <a:t>Keras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1AE83-6696-8E47-8359-92B2B0250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425856"/>
          </a:xfrm>
        </p:spPr>
        <p:txBody>
          <a:bodyPr/>
          <a:lstStyle/>
          <a:p>
            <a:r>
              <a:rPr lang="it-IT" dirty="0"/>
              <a:t>Split Data Ser in </a:t>
            </a:r>
            <a:r>
              <a:rPr lang="it-IT" dirty="0" err="1"/>
              <a:t>train</a:t>
            </a:r>
            <a:r>
              <a:rPr lang="it-IT" dirty="0"/>
              <a:t> 80% and test 20%</a:t>
            </a:r>
          </a:p>
          <a:p>
            <a:r>
              <a:rPr lang="it-IT" dirty="0"/>
              <a:t>Create a </a:t>
            </a:r>
            <a:r>
              <a:rPr lang="it-IT" dirty="0" err="1"/>
              <a:t>Keras</a:t>
            </a:r>
            <a:r>
              <a:rPr lang="it-IT" dirty="0"/>
              <a:t> </a:t>
            </a:r>
            <a:r>
              <a:rPr lang="it-IT" dirty="0" err="1"/>
              <a:t>Sequential</a:t>
            </a:r>
            <a:r>
              <a:rPr lang="it-IT" dirty="0"/>
              <a:t> </a:t>
            </a:r>
            <a:r>
              <a:rPr lang="it-IT" dirty="0" err="1"/>
              <a:t>Classifier</a:t>
            </a:r>
            <a:r>
              <a:rPr lang="it-IT" dirty="0"/>
              <a:t> with </a:t>
            </a:r>
            <a:r>
              <a:rPr lang="it-IT" dirty="0" err="1"/>
              <a:t>following</a:t>
            </a:r>
            <a:r>
              <a:rPr lang="it-IT" dirty="0"/>
              <a:t> </a:t>
            </a:r>
            <a:r>
              <a:rPr lang="it-IT" dirty="0" err="1"/>
              <a:t>layers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Dense </a:t>
            </a:r>
            <a:r>
              <a:rPr lang="it-IT" dirty="0" err="1"/>
              <a:t>layer</a:t>
            </a:r>
            <a:r>
              <a:rPr lang="it-IT" dirty="0"/>
              <a:t>, </a:t>
            </a:r>
            <a:r>
              <a:rPr lang="it-IT" dirty="0" err="1"/>
              <a:t>activation</a:t>
            </a:r>
            <a:r>
              <a:rPr lang="it-IT" dirty="0"/>
              <a:t>: ’</a:t>
            </a:r>
            <a:r>
              <a:rPr lang="it-IT" dirty="0" err="1"/>
              <a:t>relu</a:t>
            </a:r>
            <a:r>
              <a:rPr lang="it-IT" dirty="0"/>
              <a:t>’, input </a:t>
            </a:r>
            <a:r>
              <a:rPr lang="it-IT" dirty="0" err="1"/>
              <a:t>dim</a:t>
            </a:r>
            <a:r>
              <a:rPr lang="it-IT" dirty="0"/>
              <a:t>=13</a:t>
            </a:r>
          </a:p>
          <a:p>
            <a:pPr lvl="1"/>
            <a:r>
              <a:rPr lang="it-IT" dirty="0"/>
              <a:t>Dense </a:t>
            </a:r>
            <a:r>
              <a:rPr lang="it-IT" dirty="0" err="1"/>
              <a:t>layer</a:t>
            </a:r>
            <a:r>
              <a:rPr lang="it-IT" dirty="0"/>
              <a:t>, </a:t>
            </a:r>
            <a:r>
              <a:rPr lang="it-IT" dirty="0" err="1"/>
              <a:t>activation</a:t>
            </a:r>
            <a:r>
              <a:rPr lang="it-IT" dirty="0"/>
              <a:t>: ‘</a:t>
            </a:r>
            <a:r>
              <a:rPr lang="it-IT" dirty="0" err="1"/>
              <a:t>sigmoid</a:t>
            </a:r>
            <a:r>
              <a:rPr lang="it-IT" dirty="0"/>
              <a:t>’, output </a:t>
            </a:r>
            <a:r>
              <a:rPr lang="it-IT" dirty="0" err="1"/>
              <a:t>dim</a:t>
            </a:r>
            <a:r>
              <a:rPr lang="it-IT" dirty="0"/>
              <a:t>= 1</a:t>
            </a:r>
          </a:p>
          <a:p>
            <a:r>
              <a:rPr lang="it-IT" dirty="0" err="1"/>
              <a:t>Configure</a:t>
            </a:r>
            <a:r>
              <a:rPr lang="it-IT" dirty="0"/>
              <a:t> the model for training:</a:t>
            </a:r>
          </a:p>
          <a:p>
            <a:pPr lvl="1"/>
            <a:r>
              <a:rPr lang="it-IT" dirty="0" err="1"/>
              <a:t>Optimizer</a:t>
            </a:r>
            <a:r>
              <a:rPr lang="it-IT" dirty="0"/>
              <a:t>: ‘</a:t>
            </a:r>
            <a:r>
              <a:rPr lang="it-IT" dirty="0" err="1"/>
              <a:t>adam</a:t>
            </a:r>
            <a:r>
              <a:rPr lang="it-IT" dirty="0"/>
              <a:t>’, </a:t>
            </a:r>
            <a:r>
              <a:rPr lang="it-IT" dirty="0" err="1"/>
              <a:t>loss</a:t>
            </a:r>
            <a:r>
              <a:rPr lang="it-IT" dirty="0"/>
              <a:t>: ‘</a:t>
            </a:r>
            <a:r>
              <a:rPr lang="it-IT" dirty="0" err="1"/>
              <a:t>binary_crossentropy</a:t>
            </a:r>
            <a:r>
              <a:rPr lang="it-IT" dirty="0"/>
              <a:t>’, </a:t>
            </a:r>
            <a:r>
              <a:rPr lang="it-IT" dirty="0" err="1"/>
              <a:t>metrics</a:t>
            </a:r>
            <a:r>
              <a:rPr lang="it-IT" dirty="0"/>
              <a:t>=[‘</a:t>
            </a:r>
            <a:r>
              <a:rPr lang="it-IT" dirty="0" err="1"/>
              <a:t>accuracy</a:t>
            </a:r>
            <a:r>
              <a:rPr lang="it-IT" dirty="0"/>
              <a:t>’]</a:t>
            </a:r>
          </a:p>
          <a:p>
            <a:r>
              <a:rPr lang="it-IT" dirty="0" err="1"/>
              <a:t>Fit</a:t>
            </a:r>
            <a:r>
              <a:rPr lang="it-IT" dirty="0"/>
              <a:t> the network to the training data set and </a:t>
            </a:r>
            <a:r>
              <a:rPr lang="it-IT" dirty="0" err="1"/>
              <a:t>extract</a:t>
            </a:r>
            <a:r>
              <a:rPr lang="it-IT" dirty="0"/>
              <a:t> </a:t>
            </a:r>
            <a:r>
              <a:rPr lang="it-IT" dirty="0" err="1"/>
              <a:t>predictions</a:t>
            </a:r>
            <a:endParaRPr lang="it-IT" dirty="0"/>
          </a:p>
          <a:p>
            <a:r>
              <a:rPr lang="it-IT" dirty="0" err="1"/>
              <a:t>Evaluate</a:t>
            </a:r>
            <a:r>
              <a:rPr lang="it-IT" dirty="0"/>
              <a:t> the model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0173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4898-DB20-AF43-A589-C4D35EF24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Keras</a:t>
            </a:r>
            <a:r>
              <a:rPr lang="it-IT" dirty="0"/>
              <a:t> 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BB16C-7541-CC44-9AFF-F0F803EE8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Classifier.evaluate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returned</a:t>
            </a:r>
            <a:r>
              <a:rPr lang="it-IT" dirty="0"/>
              <a:t> an </a:t>
            </a:r>
            <a:r>
              <a:rPr lang="it-IT" dirty="0" err="1"/>
              <a:t>Accuracy</a:t>
            </a:r>
            <a:r>
              <a:rPr lang="it-IT" dirty="0"/>
              <a:t> </a:t>
            </a:r>
            <a:r>
              <a:rPr lang="it-IT" dirty="0" err="1"/>
              <a:t>around</a:t>
            </a:r>
            <a:r>
              <a:rPr lang="it-IT" dirty="0"/>
              <a:t> 83%</a:t>
            </a:r>
          </a:p>
          <a:p>
            <a:r>
              <a:rPr lang="it-IT" dirty="0" err="1"/>
              <a:t>Confusion</a:t>
            </a:r>
            <a:r>
              <a:rPr lang="it-IT" dirty="0"/>
              <a:t> </a:t>
            </a:r>
            <a:r>
              <a:rPr lang="it-IT" dirty="0" err="1"/>
              <a:t>matrix</a:t>
            </a:r>
            <a:r>
              <a:rPr lang="it-IT" dirty="0"/>
              <a:t> </a:t>
            </a:r>
            <a:r>
              <a:rPr lang="it-IT" dirty="0" err="1"/>
              <a:t>returned</a:t>
            </a:r>
            <a:r>
              <a:rPr lang="it-IT" dirty="0"/>
              <a:t> </a:t>
            </a:r>
            <a:r>
              <a:rPr lang="it-IT" dirty="0" err="1"/>
              <a:t>following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Accuracy</a:t>
            </a:r>
            <a:r>
              <a:rPr lang="it-IT" dirty="0"/>
              <a:t> = 83%</a:t>
            </a:r>
          </a:p>
          <a:p>
            <a:r>
              <a:rPr lang="it-IT" dirty="0" err="1"/>
              <a:t>Error</a:t>
            </a:r>
            <a:r>
              <a:rPr lang="it-IT" dirty="0"/>
              <a:t> rate: 17%</a:t>
            </a:r>
          </a:p>
          <a:p>
            <a:r>
              <a:rPr lang="it-IT" dirty="0"/>
              <a:t>False Positive Rate: 21%</a:t>
            </a:r>
          </a:p>
          <a:p>
            <a:r>
              <a:rPr lang="it-IT" dirty="0"/>
              <a:t>False Negative Rate: 18%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B26341-9682-D748-A390-59ABB7C49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126624"/>
              </p:ext>
            </p:extLst>
          </p:nvPr>
        </p:nvGraphicFramePr>
        <p:xfrm>
          <a:off x="4006209" y="2316988"/>
          <a:ext cx="7178259" cy="1107440"/>
        </p:xfrm>
        <a:graphic>
          <a:graphicData uri="http://schemas.openxmlformats.org/drawingml/2006/table">
            <a:tbl>
              <a:tblPr firstRow="1" bandRow="1">
                <a:solidFill>
                  <a:srgbClr val="40BAD2"/>
                </a:solidFill>
                <a:tableStyleId>{5C22544A-7EE6-4342-B048-85BDC9FD1C3A}</a:tableStyleId>
              </a:tblPr>
              <a:tblGrid>
                <a:gridCol w="2392753">
                  <a:extLst>
                    <a:ext uri="{9D8B030D-6E8A-4147-A177-3AD203B41FA5}">
                      <a16:colId xmlns:a16="http://schemas.microsoft.com/office/drawing/2014/main" val="2152361913"/>
                    </a:ext>
                  </a:extLst>
                </a:gridCol>
                <a:gridCol w="2392753">
                  <a:extLst>
                    <a:ext uri="{9D8B030D-6E8A-4147-A177-3AD203B41FA5}">
                      <a16:colId xmlns:a16="http://schemas.microsoft.com/office/drawing/2014/main" val="3989907323"/>
                    </a:ext>
                  </a:extLst>
                </a:gridCol>
                <a:gridCol w="2392753">
                  <a:extLst>
                    <a:ext uri="{9D8B030D-6E8A-4147-A177-3AD203B41FA5}">
                      <a16:colId xmlns:a16="http://schemas.microsoft.com/office/drawing/2014/main" val="3096236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=76</a:t>
                      </a:r>
                    </a:p>
                  </a:txBody>
                  <a:tcPr>
                    <a:solidFill>
                      <a:srgbClr val="E8F3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Predicted</a:t>
                      </a:r>
                      <a:r>
                        <a:rPr lang="it-IT" dirty="0"/>
                        <a:t>: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Predicted</a:t>
                      </a:r>
                      <a:r>
                        <a:rPr lang="it-IT" dirty="0"/>
                        <a:t>: 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10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Actual</a:t>
                      </a:r>
                      <a:r>
                        <a:rPr lang="it-IT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 NO</a:t>
                      </a:r>
                    </a:p>
                  </a:txBody>
                  <a:tcPr>
                    <a:solidFill>
                      <a:srgbClr val="40BA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507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Actual</a:t>
                      </a:r>
                      <a:r>
                        <a:rPr lang="it-IT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 YES</a:t>
                      </a:r>
                    </a:p>
                  </a:txBody>
                  <a:tcPr>
                    <a:solidFill>
                      <a:srgbClr val="40BA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84309"/>
                  </a:ext>
                </a:extLst>
              </a:tr>
            </a:tbl>
          </a:graphicData>
        </a:graphic>
      </p:graphicFrame>
      <p:pic>
        <p:nvPicPr>
          <p:cNvPr id="1026" name="Picture 2" descr="Four outcomes of classification.">
            <a:extLst>
              <a:ext uri="{FF2B5EF4-FFF2-40B4-BE49-F238E27FC236}">
                <a16:creationId xmlns:a16="http://schemas.microsoft.com/office/drawing/2014/main" id="{9796CFC5-47B0-1340-BB5D-BEBA3D4CF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907020"/>
            <a:ext cx="4320000" cy="18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18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85C3A-9D08-D04C-8FD4-5E31EB347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D30AB-60B3-0C44-8300-8B5169EDF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Keras</a:t>
            </a:r>
            <a:r>
              <a:rPr lang="it-IT" dirty="0"/>
              <a:t> </a:t>
            </a:r>
            <a:r>
              <a:rPr lang="it-IT" dirty="0" err="1"/>
              <a:t>Classifier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best option to </a:t>
            </a:r>
            <a:r>
              <a:rPr lang="it-IT" dirty="0" err="1"/>
              <a:t>predict</a:t>
            </a:r>
            <a:r>
              <a:rPr lang="it-IT" dirty="0"/>
              <a:t> </a:t>
            </a:r>
            <a:r>
              <a:rPr lang="it-IT" dirty="0" err="1"/>
              <a:t>Heart</a:t>
            </a:r>
            <a:r>
              <a:rPr lang="it-IT" dirty="0"/>
              <a:t> </a:t>
            </a:r>
            <a:r>
              <a:rPr lang="it-IT" dirty="0" err="1"/>
              <a:t>Disease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the </a:t>
            </a:r>
            <a:r>
              <a:rPr lang="it-IT" dirty="0" err="1"/>
              <a:t>clinical</a:t>
            </a:r>
            <a:r>
              <a:rPr lang="it-IT" dirty="0"/>
              <a:t> data.</a:t>
            </a:r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to </a:t>
            </a:r>
            <a:r>
              <a:rPr lang="it-IT" dirty="0" err="1"/>
              <a:t>reach</a:t>
            </a:r>
            <a:r>
              <a:rPr lang="it-IT" dirty="0"/>
              <a:t> 83% </a:t>
            </a:r>
            <a:r>
              <a:rPr lang="it-IT" dirty="0" err="1"/>
              <a:t>Accuracy</a:t>
            </a:r>
            <a:r>
              <a:rPr lang="it-IT" dirty="0"/>
              <a:t> with a FN-FB &lt;=20%</a:t>
            </a:r>
          </a:p>
          <a:p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can </a:t>
            </a:r>
            <a:r>
              <a:rPr lang="it-IT" dirty="0" err="1"/>
              <a:t>reasonably</a:t>
            </a:r>
            <a:r>
              <a:rPr lang="it-IT" dirty="0"/>
              <a:t> be </a:t>
            </a:r>
            <a:r>
              <a:rPr lang="it-IT" dirty="0" err="1"/>
              <a:t>increased</a:t>
            </a:r>
            <a:r>
              <a:rPr lang="it-IT" dirty="0"/>
              <a:t> </a:t>
            </a:r>
            <a:r>
              <a:rPr lang="it-IT" dirty="0" err="1"/>
              <a:t>tuning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of the network.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C99081-7A60-E246-8144-A0B96736EB5D}"/>
              </a:ext>
            </a:extLst>
          </p:cNvPr>
          <p:cNvSpPr txBox="1"/>
          <p:nvPr/>
        </p:nvSpPr>
        <p:spPr>
          <a:xfrm>
            <a:off x="9996322" y="5532227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i="1" dirty="0" err="1"/>
              <a:t>Thanks</a:t>
            </a:r>
            <a:r>
              <a:rPr lang="it-IT" sz="2400" i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7404961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383</Words>
  <Application>Microsoft Macintosh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Corbel</vt:lpstr>
      <vt:lpstr>Wingdings 2</vt:lpstr>
      <vt:lpstr>Frame</vt:lpstr>
      <vt:lpstr>Use Logistic Regression to predict Heart Disease</vt:lpstr>
      <vt:lpstr>Architectural Components</vt:lpstr>
      <vt:lpstr>Data Source</vt:lpstr>
      <vt:lpstr>DataLoading and Esploration</vt:lpstr>
      <vt:lpstr>Model Identification</vt:lpstr>
      <vt:lpstr>Option 1: pyspark Classification model</vt:lpstr>
      <vt:lpstr>Option 2: Simple Logistic Regression using Keras</vt:lpstr>
      <vt:lpstr>Keras Model Evaluation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Logistic Regression to predict Heart Disease</dc:title>
  <dc:creator>Antonella Vaccina</dc:creator>
  <cp:lastModifiedBy>Antonella Vaccina</cp:lastModifiedBy>
  <cp:revision>12</cp:revision>
  <dcterms:created xsi:type="dcterms:W3CDTF">2019-03-04T09:45:53Z</dcterms:created>
  <dcterms:modified xsi:type="dcterms:W3CDTF">2019-03-04T13:37:44Z</dcterms:modified>
</cp:coreProperties>
</file>