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F8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B098-136C-854C-99A8-FCF3D3D0D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Use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Heart</a:t>
            </a:r>
            <a:r>
              <a:rPr lang="it-IT" dirty="0"/>
              <a:t> </a:t>
            </a:r>
            <a:r>
              <a:rPr lang="it-IT" dirty="0" err="1"/>
              <a:t>Disease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9E80-A446-284B-B4DB-5CC44AE87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(for </a:t>
            </a:r>
            <a:r>
              <a:rPr lang="it-IT" dirty="0" err="1"/>
              <a:t>StakeHokders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5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BE4-6144-7949-9989-4AF9C778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Data Source and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755D-BA0A-8241-AFD4-43747EB8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it-IT" dirty="0" err="1"/>
              <a:t>Heart</a:t>
            </a:r>
            <a:r>
              <a:rPr lang="it-IT" dirty="0"/>
              <a:t> </a:t>
            </a:r>
            <a:r>
              <a:rPr lang="it-IT" dirty="0" err="1"/>
              <a:t>Disease</a:t>
            </a:r>
            <a:r>
              <a:rPr lang="it-IT" dirty="0"/>
              <a:t> UCI from </a:t>
            </a:r>
            <a:r>
              <a:rPr lang="it-IT" dirty="0" err="1"/>
              <a:t>Kaggle</a:t>
            </a:r>
            <a:r>
              <a:rPr lang="it-IT" dirty="0"/>
              <a:t> </a:t>
            </a:r>
            <a:r>
              <a:rPr lang="en-US" dirty="0"/>
              <a:t>(</a:t>
            </a:r>
            <a:r>
              <a:rPr lang="en-US" u="sng" dirty="0">
                <a:hlinkClick r:id="rId2"/>
              </a:rPr>
              <a:t>https://www.kaggle.com/ronitf/heart-disease-uci</a:t>
            </a:r>
            <a:r>
              <a:rPr lang="en-US" dirty="0"/>
              <a:t>)</a:t>
            </a:r>
          </a:p>
          <a:p>
            <a:r>
              <a:rPr lang="en-US" dirty="0"/>
              <a:t>Prediction target: 2 classes related to Heart Disease = Yes/No</a:t>
            </a:r>
          </a:p>
          <a:p>
            <a:r>
              <a:rPr lang="en-US" dirty="0"/>
              <a:t>Features available for the prediction: 13 from clinical data of each patient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C4205-9BAA-F442-BC8D-2B2987E4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60" y="3424428"/>
            <a:ext cx="5238015" cy="29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7EA-B2D6-E142-A153-DD854D8D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7E77-5E33-014C-95DB-F33F9423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preferred</a:t>
            </a:r>
            <a:r>
              <a:rPr lang="it-IT" dirty="0"/>
              <a:t> model 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2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Pyspark</a:t>
            </a:r>
            <a:r>
              <a:rPr lang="it-IT" dirty="0"/>
              <a:t> ML </a:t>
            </a:r>
            <a:r>
              <a:rPr lang="it-IT" dirty="0" err="1"/>
              <a:t>Calssification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 </a:t>
            </a:r>
            <a:r>
              <a:rPr lang="it-IT" dirty="0" err="1"/>
              <a:t>Keras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model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and </a:t>
            </a:r>
            <a:r>
              <a:rPr lang="it-IT" dirty="0" err="1"/>
              <a:t>tested</a:t>
            </a:r>
            <a:r>
              <a:rPr lang="it-IT" dirty="0"/>
              <a:t> on the data.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81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1AC7-348C-7D43-935A-7CB19869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220F-DF78-6546-89D3-84A31654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in training set and test set</a:t>
            </a:r>
          </a:p>
          <a:p>
            <a:r>
              <a:rPr lang="it-IT" dirty="0"/>
              <a:t>Training set = 75% of the full data set </a:t>
            </a:r>
          </a:p>
          <a:p>
            <a:r>
              <a:rPr lang="it-IT" dirty="0"/>
              <a:t>Test set = 25% of the full data set</a:t>
            </a:r>
          </a:p>
          <a:p>
            <a:r>
              <a:rPr lang="it-IT" dirty="0"/>
              <a:t>The </a:t>
            </a:r>
            <a:r>
              <a:rPr lang="it-IT" dirty="0" err="1"/>
              <a:t>Keras</a:t>
            </a:r>
            <a:r>
              <a:rPr lang="it-IT" dirty="0"/>
              <a:t> DL Model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b="1" i="1" dirty="0" err="1"/>
              <a:t>Accuracy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the ML model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BE6FD-0A01-A847-AB02-95532515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90187"/>
              </p:ext>
            </p:extLst>
          </p:nvPr>
        </p:nvGraphicFramePr>
        <p:xfrm>
          <a:off x="5057424" y="4350762"/>
          <a:ext cx="4938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444">
                  <a:extLst>
                    <a:ext uri="{9D8B030D-6E8A-4147-A177-3AD203B41FA5}">
                      <a16:colId xmlns:a16="http://schemas.microsoft.com/office/drawing/2014/main" val="2052511143"/>
                    </a:ext>
                  </a:extLst>
                </a:gridCol>
                <a:gridCol w="2469444">
                  <a:extLst>
                    <a:ext uri="{9D8B030D-6E8A-4147-A177-3AD203B41FA5}">
                      <a16:colId xmlns:a16="http://schemas.microsoft.com/office/drawing/2014/main" val="274599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Keras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 on the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83% of the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2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0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898-DB20-AF43-A589-C4D35EF2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B16C-7541-CC44-9AFF-F0F803EE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go with the </a:t>
            </a:r>
            <a:r>
              <a:rPr lang="it-IT" dirty="0" err="1"/>
              <a:t>Keras</a:t>
            </a:r>
            <a:r>
              <a:rPr lang="it-IT" dirty="0"/>
              <a:t> DL model and </a:t>
            </a:r>
            <a:r>
              <a:rPr lang="it-IT" dirty="0" err="1"/>
              <a:t>run</a:t>
            </a:r>
            <a:r>
              <a:rPr lang="it-IT" dirty="0"/>
              <a:t> more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the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on the test </a:t>
            </a:r>
            <a:r>
              <a:rPr lang="it-IT" dirty="0" err="1"/>
              <a:t>dataset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Accuracy</a:t>
            </a:r>
            <a:r>
              <a:rPr lang="it-IT" dirty="0"/>
              <a:t> = 83%</a:t>
            </a:r>
          </a:p>
          <a:p>
            <a:r>
              <a:rPr lang="it-IT" dirty="0" err="1"/>
              <a:t>Error</a:t>
            </a:r>
            <a:r>
              <a:rPr lang="it-IT" dirty="0"/>
              <a:t> rate: 17%</a:t>
            </a:r>
          </a:p>
          <a:p>
            <a:r>
              <a:rPr lang="it-IT" dirty="0"/>
              <a:t>False Positive Rate: 21%</a:t>
            </a:r>
          </a:p>
          <a:p>
            <a:r>
              <a:rPr lang="it-IT" dirty="0"/>
              <a:t>False Negative Rate: 18%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26341-9682-D748-A390-59ABB7C49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26624"/>
              </p:ext>
            </p:extLst>
          </p:nvPr>
        </p:nvGraphicFramePr>
        <p:xfrm>
          <a:off x="4006209" y="2316988"/>
          <a:ext cx="7178259" cy="1107440"/>
        </p:xfrm>
        <a:graphic>
          <a:graphicData uri="http://schemas.openxmlformats.org/drawingml/2006/table">
            <a:tbl>
              <a:tblPr firstRow="1" bandRow="1">
                <a:solidFill>
                  <a:srgbClr val="40BAD2"/>
                </a:solidFill>
                <a:tableStyleId>{5C22544A-7EE6-4342-B048-85BDC9FD1C3A}</a:tableStyleId>
              </a:tblPr>
              <a:tblGrid>
                <a:gridCol w="2392753">
                  <a:extLst>
                    <a:ext uri="{9D8B030D-6E8A-4147-A177-3AD203B41FA5}">
                      <a16:colId xmlns:a16="http://schemas.microsoft.com/office/drawing/2014/main" val="2152361913"/>
                    </a:ext>
                  </a:extLst>
                </a:gridCol>
                <a:gridCol w="2392753">
                  <a:extLst>
                    <a:ext uri="{9D8B030D-6E8A-4147-A177-3AD203B41FA5}">
                      <a16:colId xmlns:a16="http://schemas.microsoft.com/office/drawing/2014/main" val="3989907323"/>
                    </a:ext>
                  </a:extLst>
                </a:gridCol>
                <a:gridCol w="2392753">
                  <a:extLst>
                    <a:ext uri="{9D8B030D-6E8A-4147-A177-3AD203B41FA5}">
                      <a16:colId xmlns:a16="http://schemas.microsoft.com/office/drawing/2014/main" val="3096236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=76</a:t>
                      </a:r>
                    </a:p>
                  </a:txBody>
                  <a:tcPr>
                    <a:solidFill>
                      <a:srgbClr val="E8F3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Predicted</a:t>
                      </a:r>
                      <a:r>
                        <a:rPr lang="it-IT" dirty="0"/>
                        <a:t>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Predicted</a:t>
                      </a:r>
                      <a:r>
                        <a:rPr lang="it-IT" dirty="0"/>
                        <a:t>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NO</a:t>
                      </a:r>
                    </a:p>
                  </a:txBody>
                  <a:tcPr>
                    <a:solidFill>
                      <a:srgbClr val="40BA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0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YES</a:t>
                      </a:r>
                    </a:p>
                  </a:txBody>
                  <a:tcPr>
                    <a:solidFill>
                      <a:srgbClr val="40BA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84309"/>
                  </a:ext>
                </a:extLst>
              </a:tr>
            </a:tbl>
          </a:graphicData>
        </a:graphic>
      </p:graphicFrame>
      <p:pic>
        <p:nvPicPr>
          <p:cNvPr id="1026" name="Picture 2" descr="Four outcomes of classification.">
            <a:extLst>
              <a:ext uri="{FF2B5EF4-FFF2-40B4-BE49-F238E27FC236}">
                <a16:creationId xmlns:a16="http://schemas.microsoft.com/office/drawing/2014/main" id="{9796CFC5-47B0-1340-BB5D-BEBA3D4C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07020"/>
            <a:ext cx="4320000" cy="18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5C3A-9D08-D04C-8FD4-5E31EB34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30AB-60B3-0C44-8300-8B5169ED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Keras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option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Heart</a:t>
            </a:r>
            <a:r>
              <a:rPr lang="it-IT" dirty="0"/>
              <a:t> </a:t>
            </a:r>
            <a:r>
              <a:rPr lang="it-IT" dirty="0" err="1"/>
              <a:t>Disease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clinical</a:t>
            </a:r>
            <a:r>
              <a:rPr lang="it-IT" dirty="0"/>
              <a:t> data.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83% </a:t>
            </a:r>
            <a:r>
              <a:rPr lang="it-IT" dirty="0" err="1"/>
              <a:t>Accuracy</a:t>
            </a:r>
            <a:r>
              <a:rPr lang="it-IT" dirty="0"/>
              <a:t> with a FN-FB &lt;=20%</a:t>
            </a:r>
          </a:p>
          <a:p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can </a:t>
            </a:r>
            <a:r>
              <a:rPr lang="it-IT" dirty="0" err="1"/>
              <a:t>reasonably</a:t>
            </a:r>
            <a:r>
              <a:rPr lang="it-IT" dirty="0"/>
              <a:t> be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tuning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of the network.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99081-7A60-E246-8144-A0B96736EB5D}"/>
              </a:ext>
            </a:extLst>
          </p:cNvPr>
          <p:cNvSpPr txBox="1"/>
          <p:nvPr/>
        </p:nvSpPr>
        <p:spPr>
          <a:xfrm>
            <a:off x="9996322" y="553222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/>
              <a:t>Thanks</a:t>
            </a:r>
            <a:r>
              <a:rPr lang="it-IT" sz="24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40496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263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Use Logistic Regression to predict Heart Disease</vt:lpstr>
      <vt:lpstr>Data Source and Use Case</vt:lpstr>
      <vt:lpstr>Model Identification</vt:lpstr>
      <vt:lpstr>Model Evaluation</vt:lpstr>
      <vt:lpstr>Model 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Logistic Regression to predict Heart Disease</dc:title>
  <dc:creator>Antonella Vaccina</dc:creator>
  <cp:lastModifiedBy>Antonella Vaccina</cp:lastModifiedBy>
  <cp:revision>8</cp:revision>
  <dcterms:created xsi:type="dcterms:W3CDTF">2019-03-04T09:45:53Z</dcterms:created>
  <dcterms:modified xsi:type="dcterms:W3CDTF">2019-03-04T13:29:44Z</dcterms:modified>
</cp:coreProperties>
</file>