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48.jpg" ContentType="image/png"/>
  <Override PartName="/ppt/media/image54.jpg" ContentType="image/pn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269"/>
  </p:handoutMasterIdLst>
  <p:sldIdLst>
    <p:sldId id="728" r:id="rId5"/>
    <p:sldId id="602" r:id="rId6"/>
    <p:sldId id="606" r:id="rId7"/>
    <p:sldId id="729" r:id="rId8"/>
    <p:sldId id="738" r:id="rId9"/>
    <p:sldId id="739" r:id="rId10"/>
    <p:sldId id="741" r:id="rId11"/>
    <p:sldId id="740" r:id="rId12"/>
    <p:sldId id="742" r:id="rId13"/>
    <p:sldId id="743" r:id="rId14"/>
    <p:sldId id="744" r:id="rId15"/>
    <p:sldId id="745" r:id="rId16"/>
    <p:sldId id="746" r:id="rId17"/>
    <p:sldId id="747" r:id="rId18"/>
    <p:sldId id="748" r:id="rId19"/>
    <p:sldId id="749" r:id="rId20"/>
    <p:sldId id="750" r:id="rId21"/>
    <p:sldId id="751" r:id="rId22"/>
    <p:sldId id="752" r:id="rId23"/>
    <p:sldId id="753" r:id="rId24"/>
    <p:sldId id="754" r:id="rId25"/>
    <p:sldId id="755" r:id="rId26"/>
    <p:sldId id="756" r:id="rId27"/>
    <p:sldId id="757" r:id="rId28"/>
    <p:sldId id="758" r:id="rId29"/>
    <p:sldId id="759" r:id="rId30"/>
    <p:sldId id="760" r:id="rId31"/>
    <p:sldId id="761" r:id="rId32"/>
    <p:sldId id="762" r:id="rId33"/>
    <p:sldId id="763" r:id="rId34"/>
    <p:sldId id="765" r:id="rId35"/>
    <p:sldId id="767" r:id="rId36"/>
    <p:sldId id="768" r:id="rId37"/>
    <p:sldId id="769" r:id="rId38"/>
    <p:sldId id="766" r:id="rId39"/>
    <p:sldId id="764" r:id="rId40"/>
    <p:sldId id="770" r:id="rId41"/>
    <p:sldId id="589" r:id="rId42"/>
    <p:sldId id="732" r:id="rId43"/>
    <p:sldId id="772" r:id="rId44"/>
    <p:sldId id="771" r:id="rId45"/>
    <p:sldId id="952" r:id="rId46"/>
    <p:sldId id="953" r:id="rId47"/>
    <p:sldId id="774" r:id="rId48"/>
    <p:sldId id="775" r:id="rId49"/>
    <p:sldId id="776" r:id="rId50"/>
    <p:sldId id="777" r:id="rId51"/>
    <p:sldId id="778" r:id="rId52"/>
    <p:sldId id="779" r:id="rId53"/>
    <p:sldId id="780" r:id="rId54"/>
    <p:sldId id="781" r:id="rId55"/>
    <p:sldId id="782" r:id="rId56"/>
    <p:sldId id="783" r:id="rId57"/>
    <p:sldId id="954" r:id="rId58"/>
    <p:sldId id="784" r:id="rId59"/>
    <p:sldId id="785" r:id="rId60"/>
    <p:sldId id="786" r:id="rId61"/>
    <p:sldId id="787" r:id="rId62"/>
    <p:sldId id="788" r:id="rId63"/>
    <p:sldId id="789" r:id="rId64"/>
    <p:sldId id="955" r:id="rId65"/>
    <p:sldId id="731" r:id="rId66"/>
    <p:sldId id="734" r:id="rId67"/>
    <p:sldId id="790" r:id="rId68"/>
    <p:sldId id="791" r:id="rId69"/>
    <p:sldId id="792" r:id="rId70"/>
    <p:sldId id="793" r:id="rId71"/>
    <p:sldId id="794" r:id="rId72"/>
    <p:sldId id="795" r:id="rId73"/>
    <p:sldId id="796" r:id="rId74"/>
    <p:sldId id="797" r:id="rId75"/>
    <p:sldId id="798" r:id="rId76"/>
    <p:sldId id="799" r:id="rId77"/>
    <p:sldId id="800" r:id="rId78"/>
    <p:sldId id="801" r:id="rId79"/>
    <p:sldId id="802" r:id="rId80"/>
    <p:sldId id="803" r:id="rId81"/>
    <p:sldId id="804" r:id="rId82"/>
    <p:sldId id="805" r:id="rId83"/>
    <p:sldId id="806" r:id="rId84"/>
    <p:sldId id="807" r:id="rId85"/>
    <p:sldId id="808" r:id="rId86"/>
    <p:sldId id="809" r:id="rId87"/>
    <p:sldId id="810" r:id="rId88"/>
    <p:sldId id="811" r:id="rId89"/>
    <p:sldId id="812" r:id="rId90"/>
    <p:sldId id="813" r:id="rId91"/>
    <p:sldId id="814" r:id="rId92"/>
    <p:sldId id="815" r:id="rId93"/>
    <p:sldId id="816" r:id="rId94"/>
    <p:sldId id="817" r:id="rId95"/>
    <p:sldId id="818" r:id="rId96"/>
    <p:sldId id="819" r:id="rId97"/>
    <p:sldId id="820" r:id="rId98"/>
    <p:sldId id="821" r:id="rId99"/>
    <p:sldId id="822" r:id="rId100"/>
    <p:sldId id="823" r:id="rId101"/>
    <p:sldId id="824" r:id="rId102"/>
    <p:sldId id="825" r:id="rId103"/>
    <p:sldId id="826" r:id="rId104"/>
    <p:sldId id="828" r:id="rId105"/>
    <p:sldId id="829" r:id="rId106"/>
    <p:sldId id="827" r:id="rId107"/>
    <p:sldId id="733" r:id="rId108"/>
    <p:sldId id="735" r:id="rId109"/>
    <p:sldId id="830" r:id="rId110"/>
    <p:sldId id="831" r:id="rId111"/>
    <p:sldId id="832" r:id="rId112"/>
    <p:sldId id="833" r:id="rId113"/>
    <p:sldId id="834" r:id="rId114"/>
    <p:sldId id="835" r:id="rId115"/>
    <p:sldId id="836" r:id="rId116"/>
    <p:sldId id="837" r:id="rId117"/>
    <p:sldId id="838" r:id="rId118"/>
    <p:sldId id="839" r:id="rId119"/>
    <p:sldId id="840" r:id="rId120"/>
    <p:sldId id="841" r:id="rId121"/>
    <p:sldId id="842" r:id="rId122"/>
    <p:sldId id="843" r:id="rId123"/>
    <p:sldId id="844" r:id="rId124"/>
    <p:sldId id="845" r:id="rId125"/>
    <p:sldId id="846" r:id="rId126"/>
    <p:sldId id="847" r:id="rId127"/>
    <p:sldId id="848" r:id="rId128"/>
    <p:sldId id="850" r:id="rId129"/>
    <p:sldId id="851" r:id="rId130"/>
    <p:sldId id="852" r:id="rId131"/>
    <p:sldId id="853" r:id="rId132"/>
    <p:sldId id="854" r:id="rId133"/>
    <p:sldId id="855" r:id="rId134"/>
    <p:sldId id="856" r:id="rId135"/>
    <p:sldId id="857" r:id="rId136"/>
    <p:sldId id="858" r:id="rId137"/>
    <p:sldId id="859" r:id="rId138"/>
    <p:sldId id="860" r:id="rId139"/>
    <p:sldId id="862" r:id="rId140"/>
    <p:sldId id="863" r:id="rId141"/>
    <p:sldId id="864" r:id="rId142"/>
    <p:sldId id="861" r:id="rId143"/>
    <p:sldId id="865" r:id="rId144"/>
    <p:sldId id="866" r:id="rId145"/>
    <p:sldId id="867" r:id="rId146"/>
    <p:sldId id="868" r:id="rId147"/>
    <p:sldId id="869" r:id="rId148"/>
    <p:sldId id="870" r:id="rId149"/>
    <p:sldId id="871" r:id="rId150"/>
    <p:sldId id="872" r:id="rId151"/>
    <p:sldId id="873" r:id="rId152"/>
    <p:sldId id="874" r:id="rId153"/>
    <p:sldId id="736" r:id="rId154"/>
    <p:sldId id="737" r:id="rId155"/>
    <p:sldId id="877" r:id="rId156"/>
    <p:sldId id="878" r:id="rId157"/>
    <p:sldId id="879" r:id="rId158"/>
    <p:sldId id="880" r:id="rId159"/>
    <p:sldId id="881" r:id="rId160"/>
    <p:sldId id="882" r:id="rId161"/>
    <p:sldId id="883" r:id="rId162"/>
    <p:sldId id="884" r:id="rId163"/>
    <p:sldId id="885" r:id="rId164"/>
    <p:sldId id="886" r:id="rId165"/>
    <p:sldId id="887" r:id="rId166"/>
    <p:sldId id="888" r:id="rId167"/>
    <p:sldId id="889" r:id="rId168"/>
    <p:sldId id="890" r:id="rId169"/>
    <p:sldId id="891" r:id="rId170"/>
    <p:sldId id="892" r:id="rId171"/>
    <p:sldId id="893" r:id="rId172"/>
    <p:sldId id="894" r:id="rId173"/>
    <p:sldId id="895" r:id="rId174"/>
    <p:sldId id="896" r:id="rId175"/>
    <p:sldId id="897" r:id="rId176"/>
    <p:sldId id="898" r:id="rId177"/>
    <p:sldId id="899" r:id="rId178"/>
    <p:sldId id="900" r:id="rId179"/>
    <p:sldId id="901" r:id="rId180"/>
    <p:sldId id="902" r:id="rId181"/>
    <p:sldId id="903" r:id="rId182"/>
    <p:sldId id="904" r:id="rId183"/>
    <p:sldId id="910" r:id="rId184"/>
    <p:sldId id="911" r:id="rId185"/>
    <p:sldId id="913" r:id="rId186"/>
    <p:sldId id="914" r:id="rId187"/>
    <p:sldId id="915" r:id="rId188"/>
    <p:sldId id="916" r:id="rId189"/>
    <p:sldId id="917" r:id="rId190"/>
    <p:sldId id="918" r:id="rId191"/>
    <p:sldId id="919" r:id="rId192"/>
    <p:sldId id="920" r:id="rId193"/>
    <p:sldId id="921" r:id="rId194"/>
    <p:sldId id="922" r:id="rId195"/>
    <p:sldId id="923" r:id="rId196"/>
    <p:sldId id="924" r:id="rId197"/>
    <p:sldId id="925" r:id="rId198"/>
    <p:sldId id="926" r:id="rId199"/>
    <p:sldId id="927" r:id="rId200"/>
    <p:sldId id="928" r:id="rId201"/>
    <p:sldId id="929" r:id="rId202"/>
    <p:sldId id="930" r:id="rId203"/>
    <p:sldId id="931" r:id="rId204"/>
    <p:sldId id="932" r:id="rId205"/>
    <p:sldId id="933" r:id="rId206"/>
    <p:sldId id="934" r:id="rId207"/>
    <p:sldId id="935" r:id="rId208"/>
    <p:sldId id="936" r:id="rId209"/>
    <p:sldId id="937" r:id="rId210"/>
    <p:sldId id="938" r:id="rId211"/>
    <p:sldId id="939" r:id="rId212"/>
    <p:sldId id="940" r:id="rId213"/>
    <p:sldId id="941" r:id="rId214"/>
    <p:sldId id="942" r:id="rId215"/>
    <p:sldId id="943" r:id="rId216"/>
    <p:sldId id="944" r:id="rId217"/>
    <p:sldId id="945" r:id="rId218"/>
    <p:sldId id="946" r:id="rId219"/>
    <p:sldId id="956" r:id="rId220"/>
    <p:sldId id="947" r:id="rId221"/>
    <p:sldId id="948" r:id="rId222"/>
    <p:sldId id="949" r:id="rId223"/>
    <p:sldId id="950" r:id="rId224"/>
    <p:sldId id="951" r:id="rId225"/>
    <p:sldId id="264" r:id="rId226"/>
    <p:sldId id="442" r:id="rId227"/>
    <p:sldId id="343" r:id="rId228"/>
    <p:sldId id="258" r:id="rId229"/>
    <p:sldId id="590" r:id="rId230"/>
    <p:sldId id="591" r:id="rId231"/>
    <p:sldId id="592" r:id="rId232"/>
    <p:sldId id="593" r:id="rId233"/>
    <p:sldId id="594" r:id="rId234"/>
    <p:sldId id="346" r:id="rId235"/>
    <p:sldId id="598" r:id="rId236"/>
    <p:sldId id="348" r:id="rId237"/>
    <p:sldId id="599" r:id="rId238"/>
    <p:sldId id="596" r:id="rId239"/>
    <p:sldId id="597" r:id="rId240"/>
    <p:sldId id="481" r:id="rId241"/>
    <p:sldId id="482" r:id="rId242"/>
    <p:sldId id="283" r:id="rId243"/>
    <p:sldId id="285" r:id="rId244"/>
    <p:sldId id="284" r:id="rId245"/>
    <p:sldId id="287" r:id="rId246"/>
    <p:sldId id="298" r:id="rId247"/>
    <p:sldId id="299" r:id="rId248"/>
    <p:sldId id="302" r:id="rId249"/>
    <p:sldId id="303" r:id="rId250"/>
    <p:sldId id="300" r:id="rId251"/>
    <p:sldId id="301" r:id="rId252"/>
    <p:sldId id="305" r:id="rId253"/>
    <p:sldId id="306" r:id="rId254"/>
    <p:sldId id="315" r:id="rId255"/>
    <p:sldId id="319" r:id="rId256"/>
    <p:sldId id="499" r:id="rId257"/>
    <p:sldId id="587" r:id="rId258"/>
    <p:sldId id="588" r:id="rId259"/>
    <p:sldId id="304" r:id="rId260"/>
    <p:sldId id="328" r:id="rId261"/>
    <p:sldId id="332" r:id="rId262"/>
    <p:sldId id="324" r:id="rId263"/>
    <p:sldId id="327" r:id="rId264"/>
    <p:sldId id="600" r:id="rId265"/>
    <p:sldId id="601" r:id="rId266"/>
    <p:sldId id="333" r:id="rId267"/>
    <p:sldId id="335" r:id="rId26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valie este conteúdo (Professor)" id="{C419C695-B7A8-4498-BC7B-BBA617EFEAED}">
          <p14:sldIdLst>
            <p14:sldId id="728"/>
          </p14:sldIdLst>
        </p14:section>
        <p14:section name="capa disciplina" id="{C6DE0C41-112F-4289-92CA-3F81FAD1B2A9}">
          <p14:sldIdLst>
            <p14:sldId id="602"/>
          </p14:sldIdLst>
        </p14:section>
        <p14:section name="Tema 1 - Governança corporativa e governança de tecnologia da informação" id="{F25303ED-A3FF-4F4F-B63C-633FEBAF919B}">
          <p14:sldIdLst>
            <p14:sldId id="606"/>
            <p14:sldId id="729"/>
            <p14:sldId id="738"/>
            <p14:sldId id="739"/>
            <p14:sldId id="741"/>
            <p14:sldId id="740"/>
            <p14:sldId id="742"/>
            <p14:sldId id="743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1"/>
            <p14:sldId id="762"/>
            <p14:sldId id="763"/>
            <p14:sldId id="765"/>
            <p14:sldId id="767"/>
            <p14:sldId id="768"/>
            <p14:sldId id="769"/>
            <p14:sldId id="766"/>
            <p14:sldId id="764"/>
            <p14:sldId id="770"/>
          </p14:sldIdLst>
        </p14:section>
        <p14:section name="Tema 2 - Planejamento estratégico de TI (PETI) e plano diretor de TI (PDTI)" id="{EA2292E5-A6F0-405B-90BC-9E04A49B6F05}">
          <p14:sldIdLst>
            <p14:sldId id="589"/>
            <p14:sldId id="732"/>
            <p14:sldId id="772"/>
            <p14:sldId id="771"/>
            <p14:sldId id="952"/>
            <p14:sldId id="953"/>
            <p14:sldId id="774"/>
            <p14:sldId id="775"/>
            <p14:sldId id="776"/>
            <p14:sldId id="777"/>
            <p14:sldId id="778"/>
            <p14:sldId id="779"/>
            <p14:sldId id="780"/>
            <p14:sldId id="781"/>
            <p14:sldId id="782"/>
            <p14:sldId id="783"/>
            <p14:sldId id="954"/>
            <p14:sldId id="784"/>
            <p14:sldId id="785"/>
            <p14:sldId id="786"/>
            <p14:sldId id="787"/>
            <p14:sldId id="788"/>
            <p14:sldId id="789"/>
            <p14:sldId id="955"/>
          </p14:sldIdLst>
        </p14:section>
        <p14:section name="Tema 3 - Entrega de valor" id="{FFCB5C6C-133E-44CE-B6A5-ACD800C6980B}">
          <p14:sldIdLst>
            <p14:sldId id="731"/>
            <p14:sldId id="734"/>
            <p14:sldId id="790"/>
            <p14:sldId id="791"/>
            <p14:sldId id="792"/>
            <p14:sldId id="793"/>
            <p14:sldId id="794"/>
            <p14:sldId id="795"/>
            <p14:sldId id="796"/>
            <p14:sldId id="797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  <p14:sldId id="816"/>
            <p14:sldId id="817"/>
            <p14:sldId id="818"/>
            <p14:sldId id="819"/>
            <p14:sldId id="820"/>
            <p14:sldId id="821"/>
            <p14:sldId id="822"/>
            <p14:sldId id="823"/>
            <p14:sldId id="824"/>
            <p14:sldId id="825"/>
            <p14:sldId id="826"/>
            <p14:sldId id="828"/>
            <p14:sldId id="829"/>
            <p14:sldId id="827"/>
          </p14:sldIdLst>
        </p14:section>
        <p14:section name="Tema 4 - Controles de TI" id="{B63E452C-AABD-4679-BAA5-515C0C63881A}">
          <p14:sldIdLst>
            <p14:sldId id="733"/>
            <p14:sldId id="735"/>
            <p14:sldId id="830"/>
            <p14:sldId id="831"/>
            <p14:sldId id="832"/>
            <p14:sldId id="833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  <p14:sldId id="842"/>
            <p14:sldId id="843"/>
            <p14:sldId id="844"/>
            <p14:sldId id="845"/>
            <p14:sldId id="846"/>
            <p14:sldId id="847"/>
            <p14:sldId id="848"/>
            <p14:sldId id="850"/>
            <p14:sldId id="851"/>
            <p14:sldId id="852"/>
            <p14:sldId id="853"/>
            <p14:sldId id="854"/>
            <p14:sldId id="855"/>
            <p14:sldId id="856"/>
            <p14:sldId id="857"/>
            <p14:sldId id="858"/>
            <p14:sldId id="859"/>
            <p14:sldId id="860"/>
            <p14:sldId id="862"/>
            <p14:sldId id="863"/>
            <p14:sldId id="864"/>
            <p14:sldId id="861"/>
            <p14:sldId id="865"/>
            <p14:sldId id="866"/>
            <p14:sldId id="867"/>
            <p14:sldId id="868"/>
            <p14:sldId id="869"/>
            <p14:sldId id="870"/>
            <p14:sldId id="871"/>
            <p14:sldId id="872"/>
            <p14:sldId id="873"/>
            <p14:sldId id="874"/>
          </p14:sldIdLst>
        </p14:section>
        <p14:section name="Tema 5 - Modelos de governança" id="{197304B6-F049-4E2B-AD6C-AABDB41E549B}">
          <p14:sldIdLst>
            <p14:sldId id="736"/>
            <p14:sldId id="737"/>
            <p14:sldId id="877"/>
            <p14:sldId id="878"/>
            <p14:sldId id="879"/>
            <p14:sldId id="880"/>
            <p14:sldId id="881"/>
            <p14:sldId id="882"/>
            <p14:sldId id="883"/>
            <p14:sldId id="884"/>
            <p14:sldId id="885"/>
            <p14:sldId id="886"/>
            <p14:sldId id="887"/>
            <p14:sldId id="888"/>
            <p14:sldId id="889"/>
            <p14:sldId id="890"/>
            <p14:sldId id="891"/>
            <p14:sldId id="892"/>
            <p14:sldId id="893"/>
            <p14:sldId id="894"/>
            <p14:sldId id="895"/>
            <p14:sldId id="896"/>
            <p14:sldId id="897"/>
            <p14:sldId id="898"/>
            <p14:sldId id="899"/>
            <p14:sldId id="900"/>
            <p14:sldId id="901"/>
            <p14:sldId id="902"/>
            <p14:sldId id="903"/>
            <p14:sldId id="904"/>
            <p14:sldId id="910"/>
            <p14:sldId id="911"/>
            <p14:sldId id="913"/>
            <p14:sldId id="914"/>
            <p14:sldId id="915"/>
            <p14:sldId id="916"/>
            <p14:sldId id="917"/>
            <p14:sldId id="918"/>
            <p14:sldId id="919"/>
            <p14:sldId id="920"/>
            <p14:sldId id="921"/>
            <p14:sldId id="922"/>
            <p14:sldId id="923"/>
            <p14:sldId id="924"/>
            <p14:sldId id="925"/>
            <p14:sldId id="926"/>
            <p14:sldId id="927"/>
            <p14:sldId id="928"/>
            <p14:sldId id="929"/>
            <p14:sldId id="930"/>
            <p14:sldId id="931"/>
            <p14:sldId id="932"/>
            <p14:sldId id="933"/>
            <p14:sldId id="934"/>
            <p14:sldId id="935"/>
            <p14:sldId id="936"/>
            <p14:sldId id="937"/>
            <p14:sldId id="938"/>
            <p14:sldId id="939"/>
            <p14:sldId id="940"/>
            <p14:sldId id="941"/>
            <p14:sldId id="942"/>
            <p14:sldId id="943"/>
            <p14:sldId id="944"/>
            <p14:sldId id="945"/>
            <p14:sldId id="946"/>
            <p14:sldId id="956"/>
            <p14:sldId id="947"/>
            <p14:sldId id="948"/>
            <p14:sldId id="949"/>
            <p14:sldId id="950"/>
            <p14:sldId id="951"/>
          </p14:sldIdLst>
        </p14:section>
        <p14:section name="Componentes" id="{256529E2-E094-4290-881A-5B1BA66E562E}">
          <p14:sldIdLst>
            <p14:sldId id="264"/>
            <p14:sldId id="442"/>
            <p14:sldId id="343"/>
            <p14:sldId id="258"/>
            <p14:sldId id="590"/>
            <p14:sldId id="591"/>
            <p14:sldId id="592"/>
            <p14:sldId id="593"/>
            <p14:sldId id="594"/>
            <p14:sldId id="346"/>
            <p14:sldId id="598"/>
            <p14:sldId id="348"/>
            <p14:sldId id="599"/>
            <p14:sldId id="596"/>
            <p14:sldId id="597"/>
            <p14:sldId id="481"/>
            <p14:sldId id="482"/>
            <p14:sldId id="283"/>
            <p14:sldId id="285"/>
            <p14:sldId id="284"/>
            <p14:sldId id="287"/>
            <p14:sldId id="298"/>
            <p14:sldId id="299"/>
            <p14:sldId id="302"/>
            <p14:sldId id="303"/>
            <p14:sldId id="300"/>
            <p14:sldId id="301"/>
            <p14:sldId id="305"/>
            <p14:sldId id="306"/>
            <p14:sldId id="315"/>
            <p14:sldId id="319"/>
            <p14:sldId id="499"/>
            <p14:sldId id="587"/>
            <p14:sldId id="588"/>
            <p14:sldId id="304"/>
            <p14:sldId id="328"/>
            <p14:sldId id="332"/>
            <p14:sldId id="324"/>
            <p14:sldId id="327"/>
            <p14:sldId id="600"/>
            <p14:sldId id="601"/>
            <p14:sldId id="333"/>
            <p14:sldId id="33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8BBB"/>
    <a:srgbClr val="198ABA"/>
    <a:srgbClr val="0A6640"/>
    <a:srgbClr val="6D7D9B"/>
    <a:srgbClr val="F5F8FA"/>
    <a:srgbClr val="E3EAF6"/>
    <a:srgbClr val="FFFFFF"/>
    <a:srgbClr val="E2F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77" autoAdjust="0"/>
    <p:restoredTop sz="94660"/>
  </p:normalViewPr>
  <p:slideViewPr>
    <p:cSldViewPr snapToGrid="0">
      <p:cViewPr varScale="1">
        <p:scale>
          <a:sx n="81" d="100"/>
          <a:sy n="81" d="100"/>
        </p:scale>
        <p:origin x="26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86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openxmlformats.org/officeDocument/2006/relationships/slide" Target="slides/slide201.xml"/><Relationship Id="rId226" Type="http://schemas.openxmlformats.org/officeDocument/2006/relationships/slide" Target="slides/slide222.xml"/><Relationship Id="rId247" Type="http://schemas.openxmlformats.org/officeDocument/2006/relationships/slide" Target="slides/slide243.xml"/><Relationship Id="rId107" Type="http://schemas.openxmlformats.org/officeDocument/2006/relationships/slide" Target="slides/slide103.xml"/><Relationship Id="rId268" Type="http://schemas.openxmlformats.org/officeDocument/2006/relationships/slide" Target="slides/slide264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81" Type="http://schemas.openxmlformats.org/officeDocument/2006/relationships/slide" Target="slides/slide177.xml"/><Relationship Id="rId216" Type="http://schemas.openxmlformats.org/officeDocument/2006/relationships/slide" Target="slides/slide212.xml"/><Relationship Id="rId237" Type="http://schemas.openxmlformats.org/officeDocument/2006/relationships/slide" Target="slides/slide233.xml"/><Relationship Id="rId258" Type="http://schemas.openxmlformats.org/officeDocument/2006/relationships/slide" Target="slides/slide254.xml"/><Relationship Id="rId22" Type="http://schemas.openxmlformats.org/officeDocument/2006/relationships/slide" Target="slides/slide18.xml"/><Relationship Id="rId43" Type="http://schemas.openxmlformats.org/officeDocument/2006/relationships/slide" Target="slides/slide39.xml"/><Relationship Id="rId64" Type="http://schemas.openxmlformats.org/officeDocument/2006/relationships/slide" Target="slides/slide60.xml"/><Relationship Id="rId118" Type="http://schemas.openxmlformats.org/officeDocument/2006/relationships/slide" Target="slides/slide114.xml"/><Relationship Id="rId139" Type="http://schemas.openxmlformats.org/officeDocument/2006/relationships/slide" Target="slides/slide135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71" Type="http://schemas.openxmlformats.org/officeDocument/2006/relationships/slide" Target="slides/slide167.xml"/><Relationship Id="rId192" Type="http://schemas.openxmlformats.org/officeDocument/2006/relationships/slide" Target="slides/slide188.xml"/><Relationship Id="rId206" Type="http://schemas.openxmlformats.org/officeDocument/2006/relationships/slide" Target="slides/slide202.xml"/><Relationship Id="rId227" Type="http://schemas.openxmlformats.org/officeDocument/2006/relationships/slide" Target="slides/slide223.xml"/><Relationship Id="rId248" Type="http://schemas.openxmlformats.org/officeDocument/2006/relationships/slide" Target="slides/slide244.xml"/><Relationship Id="rId269" Type="http://schemas.openxmlformats.org/officeDocument/2006/relationships/handoutMaster" Target="handoutMasters/handoutMaster1.xml"/><Relationship Id="rId12" Type="http://schemas.openxmlformats.org/officeDocument/2006/relationships/slide" Target="slides/slide8.xml"/><Relationship Id="rId33" Type="http://schemas.openxmlformats.org/officeDocument/2006/relationships/slide" Target="slides/slide29.xml"/><Relationship Id="rId108" Type="http://schemas.openxmlformats.org/officeDocument/2006/relationships/slide" Target="slides/slide104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5" Type="http://schemas.openxmlformats.org/officeDocument/2006/relationships/slide" Target="slides/slide71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61" Type="http://schemas.openxmlformats.org/officeDocument/2006/relationships/slide" Target="slides/slide157.xml"/><Relationship Id="rId182" Type="http://schemas.openxmlformats.org/officeDocument/2006/relationships/slide" Target="slides/slide178.xml"/><Relationship Id="rId217" Type="http://schemas.openxmlformats.org/officeDocument/2006/relationships/slide" Target="slides/slide213.xml"/><Relationship Id="rId6" Type="http://schemas.openxmlformats.org/officeDocument/2006/relationships/slide" Target="slides/slide2.xml"/><Relationship Id="rId238" Type="http://schemas.openxmlformats.org/officeDocument/2006/relationships/slide" Target="slides/slide234.xml"/><Relationship Id="rId259" Type="http://schemas.openxmlformats.org/officeDocument/2006/relationships/slide" Target="slides/slide255.xml"/><Relationship Id="rId23" Type="http://schemas.openxmlformats.org/officeDocument/2006/relationships/slide" Target="slides/slide19.xml"/><Relationship Id="rId119" Type="http://schemas.openxmlformats.org/officeDocument/2006/relationships/slide" Target="slides/slide115.xml"/><Relationship Id="rId270" Type="http://schemas.openxmlformats.org/officeDocument/2006/relationships/presProps" Target="presProps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51" Type="http://schemas.openxmlformats.org/officeDocument/2006/relationships/slide" Target="slides/slide147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2" Type="http://schemas.openxmlformats.org/officeDocument/2006/relationships/slide" Target="slides/slide198.xml"/><Relationship Id="rId207" Type="http://schemas.openxmlformats.org/officeDocument/2006/relationships/slide" Target="slides/slide203.xml"/><Relationship Id="rId223" Type="http://schemas.openxmlformats.org/officeDocument/2006/relationships/slide" Target="slides/slide219.xml"/><Relationship Id="rId228" Type="http://schemas.openxmlformats.org/officeDocument/2006/relationships/slide" Target="slides/slide224.xml"/><Relationship Id="rId244" Type="http://schemas.openxmlformats.org/officeDocument/2006/relationships/slide" Target="slides/slide240.xml"/><Relationship Id="rId249" Type="http://schemas.openxmlformats.org/officeDocument/2006/relationships/slide" Target="slides/slide24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260" Type="http://schemas.openxmlformats.org/officeDocument/2006/relationships/slide" Target="slides/slide256.xml"/><Relationship Id="rId265" Type="http://schemas.openxmlformats.org/officeDocument/2006/relationships/slide" Target="slides/slide261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13" Type="http://schemas.openxmlformats.org/officeDocument/2006/relationships/slide" Target="slides/slide209.xml"/><Relationship Id="rId218" Type="http://schemas.openxmlformats.org/officeDocument/2006/relationships/slide" Target="slides/slide214.xml"/><Relationship Id="rId234" Type="http://schemas.openxmlformats.org/officeDocument/2006/relationships/slide" Target="slides/slide230.xml"/><Relationship Id="rId239" Type="http://schemas.openxmlformats.org/officeDocument/2006/relationships/slide" Target="slides/slide235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50" Type="http://schemas.openxmlformats.org/officeDocument/2006/relationships/slide" Target="slides/slide246.xml"/><Relationship Id="rId255" Type="http://schemas.openxmlformats.org/officeDocument/2006/relationships/slide" Target="slides/slide251.xml"/><Relationship Id="rId271" Type="http://schemas.openxmlformats.org/officeDocument/2006/relationships/viewProps" Target="viewProps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199" Type="http://schemas.openxmlformats.org/officeDocument/2006/relationships/slide" Target="slides/slide195.xml"/><Relationship Id="rId203" Type="http://schemas.openxmlformats.org/officeDocument/2006/relationships/slide" Target="slides/slide199.xml"/><Relationship Id="rId208" Type="http://schemas.openxmlformats.org/officeDocument/2006/relationships/slide" Target="slides/slide204.xml"/><Relationship Id="rId229" Type="http://schemas.openxmlformats.org/officeDocument/2006/relationships/slide" Target="slides/slide225.xml"/><Relationship Id="rId19" Type="http://schemas.openxmlformats.org/officeDocument/2006/relationships/slide" Target="slides/slide15.xml"/><Relationship Id="rId224" Type="http://schemas.openxmlformats.org/officeDocument/2006/relationships/slide" Target="slides/slide220.xml"/><Relationship Id="rId240" Type="http://schemas.openxmlformats.org/officeDocument/2006/relationships/slide" Target="slides/slide236.xml"/><Relationship Id="rId245" Type="http://schemas.openxmlformats.org/officeDocument/2006/relationships/slide" Target="slides/slide241.xml"/><Relationship Id="rId261" Type="http://schemas.openxmlformats.org/officeDocument/2006/relationships/slide" Target="slides/slide257.xml"/><Relationship Id="rId266" Type="http://schemas.openxmlformats.org/officeDocument/2006/relationships/slide" Target="slides/slide262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219" Type="http://schemas.openxmlformats.org/officeDocument/2006/relationships/slide" Target="slides/slide215.xml"/><Relationship Id="rId3" Type="http://schemas.openxmlformats.org/officeDocument/2006/relationships/customXml" Target="../customXml/item3.xml"/><Relationship Id="rId214" Type="http://schemas.openxmlformats.org/officeDocument/2006/relationships/slide" Target="slides/slide210.xml"/><Relationship Id="rId230" Type="http://schemas.openxmlformats.org/officeDocument/2006/relationships/slide" Target="slides/slide226.xml"/><Relationship Id="rId235" Type="http://schemas.openxmlformats.org/officeDocument/2006/relationships/slide" Target="slides/slide231.xml"/><Relationship Id="rId251" Type="http://schemas.openxmlformats.org/officeDocument/2006/relationships/slide" Target="slides/slide247.xml"/><Relationship Id="rId256" Type="http://schemas.openxmlformats.org/officeDocument/2006/relationships/slide" Target="slides/slide252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72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209" Type="http://schemas.openxmlformats.org/officeDocument/2006/relationships/slide" Target="slides/slide205.xml"/><Relationship Id="rId190" Type="http://schemas.openxmlformats.org/officeDocument/2006/relationships/slide" Target="slides/slide186.xml"/><Relationship Id="rId204" Type="http://schemas.openxmlformats.org/officeDocument/2006/relationships/slide" Target="slides/slide200.xml"/><Relationship Id="rId220" Type="http://schemas.openxmlformats.org/officeDocument/2006/relationships/slide" Target="slides/slide216.xml"/><Relationship Id="rId225" Type="http://schemas.openxmlformats.org/officeDocument/2006/relationships/slide" Target="slides/slide221.xml"/><Relationship Id="rId241" Type="http://schemas.openxmlformats.org/officeDocument/2006/relationships/slide" Target="slides/slide237.xml"/><Relationship Id="rId246" Type="http://schemas.openxmlformats.org/officeDocument/2006/relationships/slide" Target="slides/slide242.xml"/><Relationship Id="rId267" Type="http://schemas.openxmlformats.org/officeDocument/2006/relationships/slide" Target="slides/slide263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262" Type="http://schemas.openxmlformats.org/officeDocument/2006/relationships/slide" Target="slides/slide258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10" Type="http://schemas.openxmlformats.org/officeDocument/2006/relationships/slide" Target="slides/slide206.xml"/><Relationship Id="rId215" Type="http://schemas.openxmlformats.org/officeDocument/2006/relationships/slide" Target="slides/slide211.xml"/><Relationship Id="rId236" Type="http://schemas.openxmlformats.org/officeDocument/2006/relationships/slide" Target="slides/slide232.xml"/><Relationship Id="rId257" Type="http://schemas.openxmlformats.org/officeDocument/2006/relationships/slide" Target="slides/slide253.xml"/><Relationship Id="rId26" Type="http://schemas.openxmlformats.org/officeDocument/2006/relationships/slide" Target="slides/slide22.xml"/><Relationship Id="rId231" Type="http://schemas.openxmlformats.org/officeDocument/2006/relationships/slide" Target="slides/slide227.xml"/><Relationship Id="rId252" Type="http://schemas.openxmlformats.org/officeDocument/2006/relationships/slide" Target="slides/slide248.xml"/><Relationship Id="rId273" Type="http://schemas.openxmlformats.org/officeDocument/2006/relationships/tableStyles" Target="tableStyles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slide" Target="slides/slide196.xml"/><Relationship Id="rId16" Type="http://schemas.openxmlformats.org/officeDocument/2006/relationships/slide" Target="slides/slide12.xml"/><Relationship Id="rId221" Type="http://schemas.openxmlformats.org/officeDocument/2006/relationships/slide" Target="slides/slide217.xml"/><Relationship Id="rId242" Type="http://schemas.openxmlformats.org/officeDocument/2006/relationships/slide" Target="slides/slide238.xml"/><Relationship Id="rId263" Type="http://schemas.openxmlformats.org/officeDocument/2006/relationships/slide" Target="slides/slide259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slide" Target="slides/slide140.xml"/><Relationship Id="rId90" Type="http://schemas.openxmlformats.org/officeDocument/2006/relationships/slide" Target="slides/slide86.xml"/><Relationship Id="rId165" Type="http://schemas.openxmlformats.org/officeDocument/2006/relationships/slide" Target="slides/slide161.xml"/><Relationship Id="rId186" Type="http://schemas.openxmlformats.org/officeDocument/2006/relationships/slide" Target="slides/slide182.xml"/><Relationship Id="rId211" Type="http://schemas.openxmlformats.org/officeDocument/2006/relationships/slide" Target="slides/slide207.xml"/><Relationship Id="rId232" Type="http://schemas.openxmlformats.org/officeDocument/2006/relationships/slide" Target="slides/slide228.xml"/><Relationship Id="rId253" Type="http://schemas.openxmlformats.org/officeDocument/2006/relationships/slide" Target="slides/slide249.xml"/><Relationship Id="rId27" Type="http://schemas.openxmlformats.org/officeDocument/2006/relationships/slide" Target="slides/slide23.xml"/><Relationship Id="rId48" Type="http://schemas.openxmlformats.org/officeDocument/2006/relationships/slide" Target="slides/slide44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34" Type="http://schemas.openxmlformats.org/officeDocument/2006/relationships/slide" Target="slides/slide130.xml"/><Relationship Id="rId80" Type="http://schemas.openxmlformats.org/officeDocument/2006/relationships/slide" Target="slides/slide76.xml"/><Relationship Id="rId155" Type="http://schemas.openxmlformats.org/officeDocument/2006/relationships/slide" Target="slides/slide151.xml"/><Relationship Id="rId176" Type="http://schemas.openxmlformats.org/officeDocument/2006/relationships/slide" Target="slides/slide172.xml"/><Relationship Id="rId197" Type="http://schemas.openxmlformats.org/officeDocument/2006/relationships/slide" Target="slides/slide193.xml"/><Relationship Id="rId201" Type="http://schemas.openxmlformats.org/officeDocument/2006/relationships/slide" Target="slides/slide197.xml"/><Relationship Id="rId222" Type="http://schemas.openxmlformats.org/officeDocument/2006/relationships/slide" Target="slides/slide218.xml"/><Relationship Id="rId243" Type="http://schemas.openxmlformats.org/officeDocument/2006/relationships/slide" Target="slides/slide239.xml"/><Relationship Id="rId264" Type="http://schemas.openxmlformats.org/officeDocument/2006/relationships/slide" Target="slides/slide260.xml"/><Relationship Id="rId17" Type="http://schemas.openxmlformats.org/officeDocument/2006/relationships/slide" Target="slides/slide13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24" Type="http://schemas.openxmlformats.org/officeDocument/2006/relationships/slide" Target="slides/slide120.xml"/><Relationship Id="rId70" Type="http://schemas.openxmlformats.org/officeDocument/2006/relationships/slide" Target="slides/slide66.xml"/><Relationship Id="rId91" Type="http://schemas.openxmlformats.org/officeDocument/2006/relationships/slide" Target="slides/slide87.xml"/><Relationship Id="rId145" Type="http://schemas.openxmlformats.org/officeDocument/2006/relationships/slide" Target="slides/slide141.xml"/><Relationship Id="rId166" Type="http://schemas.openxmlformats.org/officeDocument/2006/relationships/slide" Target="slides/slide162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212" Type="http://schemas.openxmlformats.org/officeDocument/2006/relationships/slide" Target="slides/slide208.xml"/><Relationship Id="rId233" Type="http://schemas.openxmlformats.org/officeDocument/2006/relationships/slide" Target="slides/slide229.xml"/><Relationship Id="rId254" Type="http://schemas.openxmlformats.org/officeDocument/2006/relationships/slide" Target="slides/slide250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811A212-6A12-8F4E-6808-D4F2102078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C73FF2A-1C70-7FA4-A271-9E323F5F89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A0C11-A484-4AE7-B838-3BA57A26A6BF}" type="datetimeFigureOut">
              <a:rPr lang="pt-BR" smtClean="0"/>
              <a:t>08/12/2023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AFBC9E-D42D-833B-6F78-F44CB4CEF3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8AC13DC-F617-C448-AA01-40021C7D7E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091E9-4D97-4F96-A896-53BB6A17C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11200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valiacao_conteu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23" descr="Desenho animado para crianças&#10;&#10;Descrição gerada automaticamente com confiança média">
            <a:extLst>
              <a:ext uri="{FF2B5EF4-FFF2-40B4-BE49-F238E27FC236}">
                <a16:creationId xmlns:a16="http://schemas.microsoft.com/office/drawing/2014/main" id="{CEA15802-63D8-ACFC-D19E-821556D0C4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24590" y="1255594"/>
            <a:ext cx="5467410" cy="4052028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A42E329B-5E17-7CE2-A133-7322895694AB}"/>
              </a:ext>
            </a:extLst>
          </p:cNvPr>
          <p:cNvSpPr/>
          <p:nvPr userDrawn="1"/>
        </p:nvSpPr>
        <p:spPr>
          <a:xfrm>
            <a:off x="0" y="6449734"/>
            <a:ext cx="12192000" cy="395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BDFB18E-2D88-0594-4DA8-EFF874D095B7}"/>
              </a:ext>
            </a:extLst>
          </p:cNvPr>
          <p:cNvSpPr/>
          <p:nvPr userDrawn="1"/>
        </p:nvSpPr>
        <p:spPr>
          <a:xfrm>
            <a:off x="0" y="0"/>
            <a:ext cx="1219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1B07C65E-4FCA-111B-8379-24AD63B1D2FB}"/>
              </a:ext>
            </a:extLst>
          </p:cNvPr>
          <p:cNvGrpSpPr/>
          <p:nvPr userDrawn="1"/>
        </p:nvGrpSpPr>
        <p:grpSpPr>
          <a:xfrm>
            <a:off x="0" y="0"/>
            <a:ext cx="7429500" cy="6858001"/>
            <a:chOff x="0" y="-1"/>
            <a:chExt cx="7429500" cy="6886576"/>
          </a:xfrm>
        </p:grpSpPr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3CB47F11-6F7B-75EE-1082-8FE35CBA9FDD}"/>
                </a:ext>
              </a:extLst>
            </p:cNvPr>
            <p:cNvSpPr/>
            <p:nvPr/>
          </p:nvSpPr>
          <p:spPr>
            <a:xfrm>
              <a:off x="0" y="0"/>
              <a:ext cx="7429500" cy="6886575"/>
            </a:xfrm>
            <a:custGeom>
              <a:avLst/>
              <a:gdLst>
                <a:gd name="connsiteX0" fmla="*/ 0 w 7429500"/>
                <a:gd name="connsiteY0" fmla="*/ 0 h 6886575"/>
                <a:gd name="connsiteX1" fmla="*/ 5162550 w 7429500"/>
                <a:gd name="connsiteY1" fmla="*/ 0 h 6886575"/>
                <a:gd name="connsiteX2" fmla="*/ 7429500 w 7429500"/>
                <a:gd name="connsiteY2" fmla="*/ 3190875 h 6886575"/>
                <a:gd name="connsiteX3" fmla="*/ 6610350 w 7429500"/>
                <a:gd name="connsiteY3" fmla="*/ 6886575 h 6886575"/>
                <a:gd name="connsiteX4" fmla="*/ 9525 w 7429500"/>
                <a:gd name="connsiteY4" fmla="*/ 6886575 h 6886575"/>
                <a:gd name="connsiteX5" fmla="*/ 0 w 7429500"/>
                <a:gd name="connsiteY5" fmla="*/ 0 h 688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9500" h="6886575">
                  <a:moveTo>
                    <a:pt x="0" y="0"/>
                  </a:moveTo>
                  <a:lnTo>
                    <a:pt x="5162550" y="0"/>
                  </a:lnTo>
                  <a:lnTo>
                    <a:pt x="7429500" y="3190875"/>
                  </a:lnTo>
                  <a:lnTo>
                    <a:pt x="6610350" y="6886575"/>
                  </a:lnTo>
                  <a:lnTo>
                    <a:pt x="9525" y="6886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FF1BC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18B55535-9851-8789-EE59-021E80490A78}"/>
                </a:ext>
              </a:extLst>
            </p:cNvPr>
            <p:cNvSpPr/>
            <p:nvPr/>
          </p:nvSpPr>
          <p:spPr>
            <a:xfrm>
              <a:off x="0" y="-1"/>
              <a:ext cx="6981825" cy="6886576"/>
            </a:xfrm>
            <a:custGeom>
              <a:avLst/>
              <a:gdLst>
                <a:gd name="connsiteX0" fmla="*/ 0 w 6981825"/>
                <a:gd name="connsiteY0" fmla="*/ 0 h 6877050"/>
                <a:gd name="connsiteX1" fmla="*/ 4924425 w 6981825"/>
                <a:gd name="connsiteY1" fmla="*/ 0 h 6877050"/>
                <a:gd name="connsiteX2" fmla="*/ 6981825 w 6981825"/>
                <a:gd name="connsiteY2" fmla="*/ 3286125 h 6877050"/>
                <a:gd name="connsiteX3" fmla="*/ 5724525 w 6981825"/>
                <a:gd name="connsiteY3" fmla="*/ 6877050 h 6877050"/>
                <a:gd name="connsiteX4" fmla="*/ 0 w 6981825"/>
                <a:gd name="connsiteY4" fmla="*/ 6877050 h 6877050"/>
                <a:gd name="connsiteX5" fmla="*/ 0 w 6981825"/>
                <a:gd name="connsiteY5" fmla="*/ 0 h 687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81825" h="6877050">
                  <a:moveTo>
                    <a:pt x="0" y="0"/>
                  </a:moveTo>
                  <a:lnTo>
                    <a:pt x="4924425" y="0"/>
                  </a:lnTo>
                  <a:lnTo>
                    <a:pt x="6981825" y="3286125"/>
                  </a:lnTo>
                  <a:lnTo>
                    <a:pt x="5724525" y="6877050"/>
                  </a:lnTo>
                  <a:lnTo>
                    <a:pt x="0" y="6877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664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20E8E735-3690-85AF-8F5B-74299B31B8A9}"/>
              </a:ext>
            </a:extLst>
          </p:cNvPr>
          <p:cNvSpPr txBox="1">
            <a:spLocks/>
          </p:cNvSpPr>
          <p:nvPr userDrawn="1"/>
        </p:nvSpPr>
        <p:spPr>
          <a:xfrm>
            <a:off x="695324" y="2790824"/>
            <a:ext cx="5400676" cy="127635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4800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D257C3D-ADAC-14D7-0492-AF5115E8F532}"/>
              </a:ext>
            </a:extLst>
          </p:cNvPr>
          <p:cNvSpPr txBox="1"/>
          <p:nvPr userDrawn="1"/>
        </p:nvSpPr>
        <p:spPr>
          <a:xfrm>
            <a:off x="238124" y="1012367"/>
            <a:ext cx="6384208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7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Olá, Professor!</a:t>
            </a:r>
            <a:br>
              <a:rPr lang="pt-BR" sz="17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</a:br>
            <a:r>
              <a:rPr lang="pt-BR" sz="17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Peço que realize a </a:t>
            </a:r>
            <a:r>
              <a:rPr lang="pt-BR" sz="17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avaliação do conteúdo </a:t>
            </a:r>
            <a:r>
              <a:rPr lang="pt-BR" sz="17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com o </a:t>
            </a:r>
            <a:br>
              <a:rPr lang="pt-BR" sz="17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</a:br>
            <a:r>
              <a:rPr lang="pt-BR" sz="17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intuito de manter o nosso material sempre atualizado.</a:t>
            </a:r>
          </a:p>
        </p:txBody>
      </p:sp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39810D02-AA32-BFEE-4C12-0A0044B476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6808" y="2916206"/>
            <a:ext cx="1694095" cy="169409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6FF1BC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DA5DF4C-1D61-7E9A-D60D-B348914E653C}"/>
              </a:ext>
            </a:extLst>
          </p:cNvPr>
          <p:cNvSpPr txBox="1"/>
          <p:nvPr userDrawn="1"/>
        </p:nvSpPr>
        <p:spPr>
          <a:xfrm>
            <a:off x="552225" y="5359874"/>
            <a:ext cx="44356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i="0" u="sng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https://bit.ly/451BDqS </a:t>
            </a:r>
            <a:endParaRPr lang="pt-BR" sz="2400" b="1" u="sng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B40AAF0-0664-C89F-562A-3E78A265E166}"/>
              </a:ext>
            </a:extLst>
          </p:cNvPr>
          <p:cNvSpPr txBox="1"/>
          <p:nvPr userDrawn="1"/>
        </p:nvSpPr>
        <p:spPr>
          <a:xfrm>
            <a:off x="735555" y="3314265"/>
            <a:ext cx="30187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Avalie este conteúdo! </a:t>
            </a:r>
            <a:r>
              <a:rPr lang="pt-BR" sz="2400" b="0" i="0" dirty="0">
                <a:solidFill>
                  <a:schemeClr val="bg2">
                    <a:lumMod val="10000"/>
                  </a:schemeClr>
                </a:solidFill>
                <a:effectLst/>
                <a:latin typeface="Segoe UI" panose="020B0502040204020203" pitchFamily="34" charset="0"/>
              </a:rPr>
              <a:t>🚀✨ </a:t>
            </a:r>
          </a:p>
        </p:txBody>
      </p:sp>
      <p:pic>
        <p:nvPicPr>
          <p:cNvPr id="25" name="Gráfico 24" descr="Professor com preenchimento sólido">
            <a:extLst>
              <a:ext uri="{FF2B5EF4-FFF2-40B4-BE49-F238E27FC236}">
                <a16:creationId xmlns:a16="http://schemas.microsoft.com/office/drawing/2014/main" id="{358B141F-071E-7180-89CE-7ADCAF36902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07474" y="441756"/>
            <a:ext cx="687443" cy="68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04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pa_disciplina_enfer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20E8E735-3690-85AF-8F5B-74299B31B8A9}"/>
              </a:ext>
            </a:extLst>
          </p:cNvPr>
          <p:cNvSpPr txBox="1">
            <a:spLocks/>
          </p:cNvSpPr>
          <p:nvPr userDrawn="1"/>
        </p:nvSpPr>
        <p:spPr>
          <a:xfrm>
            <a:off x="695324" y="2790824"/>
            <a:ext cx="5400676" cy="1276350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4800">
                <a:solidFill>
                  <a:schemeClr val="bg1"/>
                </a:solidFill>
              </a:rPr>
              <a:t>Título da disciplina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CB326D6-B9F7-7414-2EFF-89C89E1920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-2"/>
            <a:ext cx="12191998" cy="6857998"/>
          </a:xfrm>
          <a:prstGeom prst="rect">
            <a:avLst/>
          </a:prstGeom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1B07C65E-4FCA-111B-8379-24AD63B1D2FB}"/>
              </a:ext>
            </a:extLst>
          </p:cNvPr>
          <p:cNvGrpSpPr/>
          <p:nvPr userDrawn="1"/>
        </p:nvGrpSpPr>
        <p:grpSpPr>
          <a:xfrm>
            <a:off x="0" y="0"/>
            <a:ext cx="7429500" cy="6858001"/>
            <a:chOff x="0" y="-1"/>
            <a:chExt cx="7429500" cy="6886576"/>
          </a:xfrm>
        </p:grpSpPr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3CB47F11-6F7B-75EE-1082-8FE35CBA9FDD}"/>
                </a:ext>
              </a:extLst>
            </p:cNvPr>
            <p:cNvSpPr/>
            <p:nvPr/>
          </p:nvSpPr>
          <p:spPr>
            <a:xfrm>
              <a:off x="0" y="0"/>
              <a:ext cx="7429500" cy="6886575"/>
            </a:xfrm>
            <a:custGeom>
              <a:avLst/>
              <a:gdLst>
                <a:gd name="connsiteX0" fmla="*/ 0 w 7429500"/>
                <a:gd name="connsiteY0" fmla="*/ 0 h 6886575"/>
                <a:gd name="connsiteX1" fmla="*/ 5162550 w 7429500"/>
                <a:gd name="connsiteY1" fmla="*/ 0 h 6886575"/>
                <a:gd name="connsiteX2" fmla="*/ 7429500 w 7429500"/>
                <a:gd name="connsiteY2" fmla="*/ 3190875 h 6886575"/>
                <a:gd name="connsiteX3" fmla="*/ 6610350 w 7429500"/>
                <a:gd name="connsiteY3" fmla="*/ 6886575 h 6886575"/>
                <a:gd name="connsiteX4" fmla="*/ 9525 w 7429500"/>
                <a:gd name="connsiteY4" fmla="*/ 6886575 h 6886575"/>
                <a:gd name="connsiteX5" fmla="*/ 0 w 7429500"/>
                <a:gd name="connsiteY5" fmla="*/ 0 h 6886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9500" h="6886575">
                  <a:moveTo>
                    <a:pt x="0" y="0"/>
                  </a:moveTo>
                  <a:lnTo>
                    <a:pt x="5162550" y="0"/>
                  </a:lnTo>
                  <a:lnTo>
                    <a:pt x="7429500" y="3190875"/>
                  </a:lnTo>
                  <a:lnTo>
                    <a:pt x="6610350" y="6886575"/>
                  </a:lnTo>
                  <a:lnTo>
                    <a:pt x="9525" y="6886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18B55535-9851-8789-EE59-021E80490A78}"/>
                </a:ext>
              </a:extLst>
            </p:cNvPr>
            <p:cNvSpPr/>
            <p:nvPr/>
          </p:nvSpPr>
          <p:spPr>
            <a:xfrm>
              <a:off x="0" y="-1"/>
              <a:ext cx="6981825" cy="6886576"/>
            </a:xfrm>
            <a:custGeom>
              <a:avLst/>
              <a:gdLst>
                <a:gd name="connsiteX0" fmla="*/ 0 w 6981825"/>
                <a:gd name="connsiteY0" fmla="*/ 0 h 6877050"/>
                <a:gd name="connsiteX1" fmla="*/ 4924425 w 6981825"/>
                <a:gd name="connsiteY1" fmla="*/ 0 h 6877050"/>
                <a:gd name="connsiteX2" fmla="*/ 6981825 w 6981825"/>
                <a:gd name="connsiteY2" fmla="*/ 3286125 h 6877050"/>
                <a:gd name="connsiteX3" fmla="*/ 5724525 w 6981825"/>
                <a:gd name="connsiteY3" fmla="*/ 6877050 h 6877050"/>
                <a:gd name="connsiteX4" fmla="*/ 0 w 6981825"/>
                <a:gd name="connsiteY4" fmla="*/ 6877050 h 6877050"/>
                <a:gd name="connsiteX5" fmla="*/ 0 w 6981825"/>
                <a:gd name="connsiteY5" fmla="*/ 0 h 687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81825" h="6877050">
                  <a:moveTo>
                    <a:pt x="0" y="0"/>
                  </a:moveTo>
                  <a:lnTo>
                    <a:pt x="4924425" y="0"/>
                  </a:lnTo>
                  <a:lnTo>
                    <a:pt x="6981825" y="3286125"/>
                  </a:lnTo>
                  <a:lnTo>
                    <a:pt x="5724525" y="6877050"/>
                  </a:lnTo>
                  <a:lnTo>
                    <a:pt x="0" y="6877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FD6B1108-62E6-B323-6690-074625AE20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5324" y="2586830"/>
            <a:ext cx="5400676" cy="168433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pt-BR"/>
              <a:t>Título da disciplina</a:t>
            </a:r>
          </a:p>
        </p:txBody>
      </p:sp>
    </p:spTree>
    <p:extLst>
      <p:ext uri="{BB962C8B-B14F-4D97-AF65-F5344CB8AC3E}">
        <p14:creationId xmlns:p14="http://schemas.microsoft.com/office/powerpoint/2010/main" val="192064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pa_t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428F379-6ECB-5BB3-6D4F-611178BA1B9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0460753-88DE-BBB1-5A34-4115A7DF4745}"/>
              </a:ext>
            </a:extLst>
          </p:cNvPr>
          <p:cNvSpPr/>
          <p:nvPr userDrawn="1"/>
        </p:nvSpPr>
        <p:spPr>
          <a:xfrm>
            <a:off x="0" y="0"/>
            <a:ext cx="1019175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12F41A50-56E3-3B09-295D-C9D3ED9D8F5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48638" y="-1"/>
            <a:ext cx="4043362" cy="68579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alterar a imagem</a:t>
            </a:r>
          </a:p>
        </p:txBody>
      </p:sp>
      <p:sp>
        <p:nvSpPr>
          <p:cNvPr id="7" name="Espaço Reservado para Texto 5">
            <a:extLst>
              <a:ext uri="{FF2B5EF4-FFF2-40B4-BE49-F238E27FC236}">
                <a16:creationId xmlns:a16="http://schemas.microsoft.com/office/drawing/2014/main" id="{A692BB38-74DB-6073-8F7B-2CCA251996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25856" y="3023391"/>
            <a:ext cx="6243580" cy="8119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Título do tema</a:t>
            </a:r>
          </a:p>
        </p:txBody>
      </p:sp>
    </p:spTree>
    <p:extLst>
      <p:ext uri="{BB962C8B-B14F-4D97-AF65-F5344CB8AC3E}">
        <p14:creationId xmlns:p14="http://schemas.microsoft.com/office/powerpoint/2010/main" val="3267193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_nc_fundo_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45C0A04-5D07-15B4-BDEA-D81C35D9AB5E}"/>
              </a:ext>
            </a:extLst>
          </p:cNvPr>
          <p:cNvCxnSpPr/>
          <p:nvPr/>
        </p:nvCxnSpPr>
        <p:spPr>
          <a:xfrm>
            <a:off x="298852" y="917190"/>
            <a:ext cx="5064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BE42597-6E97-1421-B321-FD575221CA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19175" y="584200"/>
            <a:ext cx="10153650" cy="85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Título de Núcleo conceitual</a:t>
            </a:r>
          </a:p>
        </p:txBody>
      </p:sp>
    </p:spTree>
    <p:extLst>
      <p:ext uri="{BB962C8B-B14F-4D97-AF65-F5344CB8AC3E}">
        <p14:creationId xmlns:p14="http://schemas.microsoft.com/office/powerpoint/2010/main" val="208956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ulo_nc_subtitulo_fundo_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45C0A04-5D07-15B4-BDEA-D81C35D9AB5E}"/>
              </a:ext>
            </a:extLst>
          </p:cNvPr>
          <p:cNvCxnSpPr/>
          <p:nvPr/>
        </p:nvCxnSpPr>
        <p:spPr>
          <a:xfrm>
            <a:off x="298852" y="917190"/>
            <a:ext cx="5064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7646759C-129F-8E13-9526-F5863F0AAC6F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019175" y="584200"/>
            <a:ext cx="10153650" cy="85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Título de Núcleo conceitual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72EECE16-EFA0-70C3-D06A-EA37CFBC5E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9175" y="1455738"/>
            <a:ext cx="10153650" cy="857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1164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o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312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gunta_respos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753871F8-5007-B628-CC9F-1A224D3C4D9F}"/>
              </a:ext>
            </a:extLst>
          </p:cNvPr>
          <p:cNvGrpSpPr/>
          <p:nvPr/>
        </p:nvGrpSpPr>
        <p:grpSpPr>
          <a:xfrm>
            <a:off x="1041187" y="584200"/>
            <a:ext cx="10153650" cy="2461155"/>
            <a:chOff x="1019175" y="179339"/>
            <a:chExt cx="10153650" cy="2461155"/>
          </a:xfrm>
        </p:grpSpPr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5C2696D8-49A3-8AD5-6C46-9A65D637E51C}"/>
                </a:ext>
              </a:extLst>
            </p:cNvPr>
            <p:cNvSpPr/>
            <p:nvPr/>
          </p:nvSpPr>
          <p:spPr>
            <a:xfrm>
              <a:off x="1019175" y="584200"/>
              <a:ext cx="10153650" cy="2056294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5283D80C-0231-33E9-86F1-AE2E848559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4783" t="12189" r="5958" b="12853"/>
            <a:stretch/>
          </p:blipFill>
          <p:spPr>
            <a:xfrm>
              <a:off x="1420837" y="179339"/>
              <a:ext cx="815878" cy="809721"/>
            </a:xfrm>
            <a:prstGeom prst="ellipse">
              <a:avLst/>
            </a:prstGeom>
          </p:spPr>
        </p:pic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956193C-51AA-2928-A135-F23F31229848}"/>
              </a:ext>
            </a:extLst>
          </p:cNvPr>
          <p:cNvGrpSpPr/>
          <p:nvPr userDrawn="1"/>
        </p:nvGrpSpPr>
        <p:grpSpPr>
          <a:xfrm>
            <a:off x="1041187" y="3045355"/>
            <a:ext cx="10153650" cy="2807771"/>
            <a:chOff x="1019175" y="3084018"/>
            <a:chExt cx="10153650" cy="2807771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B5CF9565-5850-0DD6-60C4-D61C5C67B08F}"/>
                </a:ext>
              </a:extLst>
            </p:cNvPr>
            <p:cNvSpPr/>
            <p:nvPr/>
          </p:nvSpPr>
          <p:spPr>
            <a:xfrm>
              <a:off x="1019175" y="3084018"/>
              <a:ext cx="10153650" cy="280777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93B7B578-333B-E67B-0AB9-FE651089C6BD}"/>
                </a:ext>
              </a:extLst>
            </p:cNvPr>
            <p:cNvSpPr txBox="1"/>
            <p:nvPr/>
          </p:nvSpPr>
          <p:spPr>
            <a:xfrm>
              <a:off x="1420837" y="3549277"/>
              <a:ext cx="2354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/>
                <a:t>Resposta</a:t>
              </a:r>
            </a:p>
          </p:txBody>
        </p:sp>
      </p:grp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B1C5B3B9-78FC-A48F-DA1A-CA12044E5F6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42849" y="3978805"/>
            <a:ext cx="9380538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t-BR"/>
              <a:t>Inserir a resposta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BC8CD4D3-1F32-C65E-B449-605C996467E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46024" y="1633861"/>
            <a:ext cx="9421813" cy="9739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pt-BR"/>
              <a:t>Inserir a pergunta</a:t>
            </a:r>
          </a:p>
        </p:txBody>
      </p:sp>
    </p:spTree>
    <p:extLst>
      <p:ext uri="{BB962C8B-B14F-4D97-AF65-F5344CB8AC3E}">
        <p14:creationId xmlns:p14="http://schemas.microsoft.com/office/powerpoint/2010/main" val="128821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ividade - vers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83B497CC-9378-1C00-75F9-34D4246165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19173" y="337457"/>
            <a:ext cx="3060700" cy="3335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/>
            </a:lvl1pPr>
          </a:lstStyle>
          <a:p>
            <a:pPr lvl="0"/>
            <a:r>
              <a:rPr lang="pt-BR"/>
              <a:t>Questão X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984B660C-03D5-A291-E45A-BC7EBFD273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9173" y="843927"/>
            <a:ext cx="10153650" cy="29855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t-BR"/>
              <a:t>Inserir enunciado da questão</a:t>
            </a: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CBADEE8F-D176-C6BD-C191-56A9B56E84AD}"/>
              </a:ext>
            </a:extLst>
          </p:cNvPr>
          <p:cNvGrpSpPr/>
          <p:nvPr userDrawn="1"/>
        </p:nvGrpSpPr>
        <p:grpSpPr>
          <a:xfrm>
            <a:off x="1019171" y="4111174"/>
            <a:ext cx="10153650" cy="447215"/>
            <a:chOff x="1019173" y="4224856"/>
            <a:chExt cx="10153650" cy="447215"/>
          </a:xfrm>
        </p:grpSpPr>
        <p:sp>
          <p:nvSpPr>
            <p:cNvPr id="47" name="Retângulo de cantos arredondados 13">
              <a:extLst>
                <a:ext uri="{FF2B5EF4-FFF2-40B4-BE49-F238E27FC236}">
                  <a16:creationId xmlns:a16="http://schemas.microsoft.com/office/drawing/2014/main" id="{9E37F690-4F60-E12D-266D-BD55E86F739E}"/>
                </a:ext>
              </a:extLst>
            </p:cNvPr>
            <p:cNvSpPr/>
            <p:nvPr/>
          </p:nvSpPr>
          <p:spPr>
            <a:xfrm>
              <a:off x="1019173" y="4224856"/>
              <a:ext cx="10153650" cy="4420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latin typeface="+mn-lt"/>
              </a:endParaRPr>
            </a:p>
          </p:txBody>
        </p: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DA7E0BE7-D585-5406-4A69-D1647F5969A1}"/>
                </a:ext>
              </a:extLst>
            </p:cNvPr>
            <p:cNvGrpSpPr/>
            <p:nvPr userDrawn="1"/>
          </p:nvGrpSpPr>
          <p:grpSpPr>
            <a:xfrm>
              <a:off x="1019173" y="4230019"/>
              <a:ext cx="474978" cy="442052"/>
              <a:chOff x="1628481" y="2730261"/>
              <a:chExt cx="474978" cy="442052"/>
            </a:xfrm>
          </p:grpSpPr>
          <p:grpSp>
            <p:nvGrpSpPr>
              <p:cNvPr id="49" name="Agrupar 48">
                <a:extLst>
                  <a:ext uri="{FF2B5EF4-FFF2-40B4-BE49-F238E27FC236}">
                    <a16:creationId xmlns:a16="http://schemas.microsoft.com/office/drawing/2014/main" id="{4C2BD092-568C-27FE-9B8D-764D4F49C412}"/>
                  </a:ext>
                </a:extLst>
              </p:cNvPr>
              <p:cNvGrpSpPr/>
              <p:nvPr userDrawn="1"/>
            </p:nvGrpSpPr>
            <p:grpSpPr>
              <a:xfrm>
                <a:off x="1628481" y="2730261"/>
                <a:ext cx="474978" cy="442052"/>
                <a:chOff x="1628481" y="2730261"/>
                <a:chExt cx="474978" cy="442052"/>
              </a:xfrm>
            </p:grpSpPr>
            <p:sp>
              <p:nvSpPr>
                <p:cNvPr id="51" name="Retângulo de cantos arredondados 15">
                  <a:extLst>
                    <a:ext uri="{FF2B5EF4-FFF2-40B4-BE49-F238E27FC236}">
                      <a16:creationId xmlns:a16="http://schemas.microsoft.com/office/drawing/2014/main" id="{DA78C2B1-AA4E-E25C-4C63-921000DFD9AC}"/>
                    </a:ext>
                  </a:extLst>
                </p:cNvPr>
                <p:cNvSpPr/>
                <p:nvPr/>
              </p:nvSpPr>
              <p:spPr>
                <a:xfrm>
                  <a:off x="1628481" y="2730261"/>
                  <a:ext cx="474978" cy="442052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800">
                    <a:latin typeface="+mn-lt"/>
                  </a:endParaRPr>
                </a:p>
              </p:txBody>
            </p:sp>
            <p:sp>
              <p:nvSpPr>
                <p:cNvPr id="52" name="Retângulo 51">
                  <a:extLst>
                    <a:ext uri="{FF2B5EF4-FFF2-40B4-BE49-F238E27FC236}">
                      <a16:creationId xmlns:a16="http://schemas.microsoft.com/office/drawing/2014/main" id="{0FA39DCD-DDF5-5EB6-32CE-A5BBF316E965}"/>
                    </a:ext>
                  </a:extLst>
                </p:cNvPr>
                <p:cNvSpPr/>
                <p:nvPr/>
              </p:nvSpPr>
              <p:spPr>
                <a:xfrm>
                  <a:off x="1718962" y="2730261"/>
                  <a:ext cx="384497" cy="44205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800">
                    <a:latin typeface="+mn-lt"/>
                  </a:endParaRPr>
                </a:p>
              </p:txBody>
            </p:sp>
          </p:grpSp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823B33A8-A3C3-FE33-88EB-3780FF352BA4}"/>
                  </a:ext>
                </a:extLst>
              </p:cNvPr>
              <p:cNvSpPr txBox="1"/>
              <p:nvPr/>
            </p:nvSpPr>
            <p:spPr>
              <a:xfrm>
                <a:off x="1675960" y="2761458"/>
                <a:ext cx="3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800" b="1">
                    <a:solidFill>
                      <a:schemeClr val="bg1"/>
                    </a:solidFill>
                    <a:latin typeface="+mn-lt"/>
                  </a:rPr>
                  <a:t>A</a:t>
                </a:r>
              </a:p>
            </p:txBody>
          </p:sp>
        </p:grp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EDEB5224-F2B9-6741-95F5-3FE155EEACFD}"/>
              </a:ext>
            </a:extLst>
          </p:cNvPr>
          <p:cNvGrpSpPr/>
          <p:nvPr userDrawn="1"/>
        </p:nvGrpSpPr>
        <p:grpSpPr>
          <a:xfrm>
            <a:off x="1019173" y="4605031"/>
            <a:ext cx="10153650" cy="447215"/>
            <a:chOff x="1628481" y="2725098"/>
            <a:chExt cx="10153650" cy="447215"/>
          </a:xfrm>
        </p:grpSpPr>
        <p:sp>
          <p:nvSpPr>
            <p:cNvPr id="54" name="Retângulo de cantos arredondados 13">
              <a:extLst>
                <a:ext uri="{FF2B5EF4-FFF2-40B4-BE49-F238E27FC236}">
                  <a16:creationId xmlns:a16="http://schemas.microsoft.com/office/drawing/2014/main" id="{CC35F686-2916-0195-EBEE-18DAD8862BC5}"/>
                </a:ext>
              </a:extLst>
            </p:cNvPr>
            <p:cNvSpPr/>
            <p:nvPr/>
          </p:nvSpPr>
          <p:spPr>
            <a:xfrm>
              <a:off x="1628481" y="2725098"/>
              <a:ext cx="10153650" cy="4420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latin typeface="+mn-lt"/>
              </a:endParaRPr>
            </a:p>
          </p:txBody>
        </p: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DF05DF7E-8DC5-6C0E-7D6C-1AE4E3310C29}"/>
                </a:ext>
              </a:extLst>
            </p:cNvPr>
            <p:cNvGrpSpPr/>
            <p:nvPr userDrawn="1"/>
          </p:nvGrpSpPr>
          <p:grpSpPr>
            <a:xfrm>
              <a:off x="1628481" y="2730261"/>
              <a:ext cx="474978" cy="442052"/>
              <a:chOff x="1628481" y="2730261"/>
              <a:chExt cx="474978" cy="442052"/>
            </a:xfrm>
          </p:grpSpPr>
          <p:grpSp>
            <p:nvGrpSpPr>
              <p:cNvPr id="56" name="Agrupar 55">
                <a:extLst>
                  <a:ext uri="{FF2B5EF4-FFF2-40B4-BE49-F238E27FC236}">
                    <a16:creationId xmlns:a16="http://schemas.microsoft.com/office/drawing/2014/main" id="{97727E5B-8DA2-B834-D10F-EB7149CB4731}"/>
                  </a:ext>
                </a:extLst>
              </p:cNvPr>
              <p:cNvGrpSpPr/>
              <p:nvPr userDrawn="1"/>
            </p:nvGrpSpPr>
            <p:grpSpPr>
              <a:xfrm>
                <a:off x="1628481" y="2730261"/>
                <a:ext cx="474978" cy="442052"/>
                <a:chOff x="1628481" y="2730261"/>
                <a:chExt cx="474978" cy="442052"/>
              </a:xfrm>
            </p:grpSpPr>
            <p:sp>
              <p:nvSpPr>
                <p:cNvPr id="58" name="Retângulo de cantos arredondados 15">
                  <a:extLst>
                    <a:ext uri="{FF2B5EF4-FFF2-40B4-BE49-F238E27FC236}">
                      <a16:creationId xmlns:a16="http://schemas.microsoft.com/office/drawing/2014/main" id="{5437BE75-133C-6327-2246-253E17EE887E}"/>
                    </a:ext>
                  </a:extLst>
                </p:cNvPr>
                <p:cNvSpPr/>
                <p:nvPr/>
              </p:nvSpPr>
              <p:spPr>
                <a:xfrm>
                  <a:off x="1628481" y="2730261"/>
                  <a:ext cx="474978" cy="442052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800">
                    <a:latin typeface="+mn-lt"/>
                  </a:endParaRPr>
                </a:p>
              </p:txBody>
            </p:sp>
            <p:sp>
              <p:nvSpPr>
                <p:cNvPr id="59" name="Retângulo 58">
                  <a:extLst>
                    <a:ext uri="{FF2B5EF4-FFF2-40B4-BE49-F238E27FC236}">
                      <a16:creationId xmlns:a16="http://schemas.microsoft.com/office/drawing/2014/main" id="{7908B266-0FCB-DBD7-344C-B731C9BAC779}"/>
                    </a:ext>
                  </a:extLst>
                </p:cNvPr>
                <p:cNvSpPr/>
                <p:nvPr/>
              </p:nvSpPr>
              <p:spPr>
                <a:xfrm>
                  <a:off x="1718962" y="2730261"/>
                  <a:ext cx="384497" cy="44205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800">
                    <a:latin typeface="+mn-lt"/>
                  </a:endParaRPr>
                </a:p>
              </p:txBody>
            </p:sp>
          </p:grpSp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1DCA0B9B-85D9-0710-F6C7-E51FCAC424A9}"/>
                  </a:ext>
                </a:extLst>
              </p:cNvPr>
              <p:cNvSpPr txBox="1"/>
              <p:nvPr/>
            </p:nvSpPr>
            <p:spPr>
              <a:xfrm>
                <a:off x="1675960" y="2761458"/>
                <a:ext cx="3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800" b="1">
                    <a:solidFill>
                      <a:schemeClr val="bg1"/>
                    </a:solidFill>
                    <a:latin typeface="+mn-lt"/>
                  </a:rPr>
                  <a:t>B</a:t>
                </a:r>
              </a:p>
            </p:txBody>
          </p:sp>
        </p:grpSp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5ED4CE3C-9145-E8CF-C524-319FA1F6CFD6}"/>
              </a:ext>
            </a:extLst>
          </p:cNvPr>
          <p:cNvGrpSpPr/>
          <p:nvPr userDrawn="1"/>
        </p:nvGrpSpPr>
        <p:grpSpPr>
          <a:xfrm>
            <a:off x="1019173" y="5098888"/>
            <a:ext cx="10153650" cy="447215"/>
            <a:chOff x="1628481" y="2725098"/>
            <a:chExt cx="10153650" cy="447215"/>
          </a:xfrm>
        </p:grpSpPr>
        <p:sp>
          <p:nvSpPr>
            <p:cNvPr id="61" name="Retângulo de cantos arredondados 13">
              <a:extLst>
                <a:ext uri="{FF2B5EF4-FFF2-40B4-BE49-F238E27FC236}">
                  <a16:creationId xmlns:a16="http://schemas.microsoft.com/office/drawing/2014/main" id="{953FD78B-BE8B-A227-E11C-CD764465EEA2}"/>
                </a:ext>
              </a:extLst>
            </p:cNvPr>
            <p:cNvSpPr/>
            <p:nvPr/>
          </p:nvSpPr>
          <p:spPr>
            <a:xfrm>
              <a:off x="1628481" y="2725098"/>
              <a:ext cx="10153650" cy="4420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latin typeface="+mn-lt"/>
              </a:endParaRPr>
            </a:p>
          </p:txBody>
        </p:sp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55FFA467-3001-C6A1-7786-5BFD11C1E659}"/>
                </a:ext>
              </a:extLst>
            </p:cNvPr>
            <p:cNvGrpSpPr/>
            <p:nvPr userDrawn="1"/>
          </p:nvGrpSpPr>
          <p:grpSpPr>
            <a:xfrm>
              <a:off x="1628481" y="2730261"/>
              <a:ext cx="474978" cy="442052"/>
              <a:chOff x="1628481" y="2730261"/>
              <a:chExt cx="474978" cy="442052"/>
            </a:xfrm>
          </p:grpSpPr>
          <p:grpSp>
            <p:nvGrpSpPr>
              <p:cNvPr id="63" name="Agrupar 62">
                <a:extLst>
                  <a:ext uri="{FF2B5EF4-FFF2-40B4-BE49-F238E27FC236}">
                    <a16:creationId xmlns:a16="http://schemas.microsoft.com/office/drawing/2014/main" id="{4D083777-EFF2-8DBF-B78F-77599AF6F254}"/>
                  </a:ext>
                </a:extLst>
              </p:cNvPr>
              <p:cNvGrpSpPr/>
              <p:nvPr userDrawn="1"/>
            </p:nvGrpSpPr>
            <p:grpSpPr>
              <a:xfrm>
                <a:off x="1628481" y="2730261"/>
                <a:ext cx="474978" cy="442052"/>
                <a:chOff x="1628481" y="2730261"/>
                <a:chExt cx="474978" cy="442052"/>
              </a:xfrm>
            </p:grpSpPr>
            <p:sp>
              <p:nvSpPr>
                <p:cNvPr id="65" name="Retângulo de cantos arredondados 15">
                  <a:extLst>
                    <a:ext uri="{FF2B5EF4-FFF2-40B4-BE49-F238E27FC236}">
                      <a16:creationId xmlns:a16="http://schemas.microsoft.com/office/drawing/2014/main" id="{A342804B-4366-B131-CBA7-E442DD2AA291}"/>
                    </a:ext>
                  </a:extLst>
                </p:cNvPr>
                <p:cNvSpPr/>
                <p:nvPr/>
              </p:nvSpPr>
              <p:spPr>
                <a:xfrm>
                  <a:off x="1628481" y="2730261"/>
                  <a:ext cx="474978" cy="442052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800">
                    <a:latin typeface="+mn-lt"/>
                  </a:endParaRPr>
                </a:p>
              </p:txBody>
            </p:sp>
            <p:sp>
              <p:nvSpPr>
                <p:cNvPr id="66" name="Retângulo 65">
                  <a:extLst>
                    <a:ext uri="{FF2B5EF4-FFF2-40B4-BE49-F238E27FC236}">
                      <a16:creationId xmlns:a16="http://schemas.microsoft.com/office/drawing/2014/main" id="{E1B9D27E-5EEE-4389-587B-8AE7AFFA87B6}"/>
                    </a:ext>
                  </a:extLst>
                </p:cNvPr>
                <p:cNvSpPr/>
                <p:nvPr/>
              </p:nvSpPr>
              <p:spPr>
                <a:xfrm>
                  <a:off x="1718962" y="2730261"/>
                  <a:ext cx="384497" cy="44205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800">
                    <a:latin typeface="+mn-lt"/>
                  </a:endParaRPr>
                </a:p>
              </p:txBody>
            </p:sp>
          </p:grpSp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BB1D00F3-F8A2-0B06-3348-284CCA2A4FD3}"/>
                  </a:ext>
                </a:extLst>
              </p:cNvPr>
              <p:cNvSpPr txBox="1"/>
              <p:nvPr/>
            </p:nvSpPr>
            <p:spPr>
              <a:xfrm>
                <a:off x="1675960" y="2761458"/>
                <a:ext cx="3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800" b="1">
                    <a:solidFill>
                      <a:schemeClr val="bg1"/>
                    </a:solidFill>
                    <a:latin typeface="+mn-lt"/>
                  </a:rPr>
                  <a:t>C</a:t>
                </a:r>
              </a:p>
            </p:txBody>
          </p:sp>
        </p:grp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70F058CB-17C3-B0B1-645E-E448CD912DDD}"/>
              </a:ext>
            </a:extLst>
          </p:cNvPr>
          <p:cNvGrpSpPr/>
          <p:nvPr userDrawn="1"/>
        </p:nvGrpSpPr>
        <p:grpSpPr>
          <a:xfrm>
            <a:off x="1019173" y="5592745"/>
            <a:ext cx="10153650" cy="447215"/>
            <a:chOff x="1628481" y="2725098"/>
            <a:chExt cx="10153650" cy="447215"/>
          </a:xfrm>
        </p:grpSpPr>
        <p:sp>
          <p:nvSpPr>
            <p:cNvPr id="68" name="Retângulo de cantos arredondados 13">
              <a:extLst>
                <a:ext uri="{FF2B5EF4-FFF2-40B4-BE49-F238E27FC236}">
                  <a16:creationId xmlns:a16="http://schemas.microsoft.com/office/drawing/2014/main" id="{A4D365FE-671B-6155-BD2F-7576F690EFC8}"/>
                </a:ext>
              </a:extLst>
            </p:cNvPr>
            <p:cNvSpPr/>
            <p:nvPr/>
          </p:nvSpPr>
          <p:spPr>
            <a:xfrm>
              <a:off x="1628481" y="2725098"/>
              <a:ext cx="10153650" cy="4420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latin typeface="+mn-lt"/>
              </a:endParaRPr>
            </a:p>
          </p:txBody>
        </p:sp>
        <p:grpSp>
          <p:nvGrpSpPr>
            <p:cNvPr id="69" name="Agrupar 68">
              <a:extLst>
                <a:ext uri="{FF2B5EF4-FFF2-40B4-BE49-F238E27FC236}">
                  <a16:creationId xmlns:a16="http://schemas.microsoft.com/office/drawing/2014/main" id="{A736213C-39C8-8DCF-7C9A-E03B96565F77}"/>
                </a:ext>
              </a:extLst>
            </p:cNvPr>
            <p:cNvGrpSpPr/>
            <p:nvPr userDrawn="1"/>
          </p:nvGrpSpPr>
          <p:grpSpPr>
            <a:xfrm>
              <a:off x="1628481" y="2730261"/>
              <a:ext cx="474978" cy="442052"/>
              <a:chOff x="1628481" y="2730261"/>
              <a:chExt cx="474978" cy="442052"/>
            </a:xfrm>
          </p:grpSpPr>
          <p:grpSp>
            <p:nvGrpSpPr>
              <p:cNvPr id="70" name="Agrupar 69">
                <a:extLst>
                  <a:ext uri="{FF2B5EF4-FFF2-40B4-BE49-F238E27FC236}">
                    <a16:creationId xmlns:a16="http://schemas.microsoft.com/office/drawing/2014/main" id="{13045E57-F663-81B9-D6BF-5CEDDE384347}"/>
                  </a:ext>
                </a:extLst>
              </p:cNvPr>
              <p:cNvGrpSpPr/>
              <p:nvPr userDrawn="1"/>
            </p:nvGrpSpPr>
            <p:grpSpPr>
              <a:xfrm>
                <a:off x="1628481" y="2730261"/>
                <a:ext cx="474978" cy="442052"/>
                <a:chOff x="1628481" y="2730261"/>
                <a:chExt cx="474978" cy="442052"/>
              </a:xfrm>
            </p:grpSpPr>
            <p:sp>
              <p:nvSpPr>
                <p:cNvPr id="72" name="Retângulo de cantos arredondados 15">
                  <a:extLst>
                    <a:ext uri="{FF2B5EF4-FFF2-40B4-BE49-F238E27FC236}">
                      <a16:creationId xmlns:a16="http://schemas.microsoft.com/office/drawing/2014/main" id="{DA0562E0-78BC-8395-835C-B5C0A8D5D8E8}"/>
                    </a:ext>
                  </a:extLst>
                </p:cNvPr>
                <p:cNvSpPr/>
                <p:nvPr/>
              </p:nvSpPr>
              <p:spPr>
                <a:xfrm>
                  <a:off x="1628481" y="2730261"/>
                  <a:ext cx="474978" cy="442052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800">
                    <a:latin typeface="+mn-lt"/>
                  </a:endParaRPr>
                </a:p>
              </p:txBody>
            </p:sp>
            <p:sp>
              <p:nvSpPr>
                <p:cNvPr id="73" name="Retângulo 72">
                  <a:extLst>
                    <a:ext uri="{FF2B5EF4-FFF2-40B4-BE49-F238E27FC236}">
                      <a16:creationId xmlns:a16="http://schemas.microsoft.com/office/drawing/2014/main" id="{27B43141-FDC7-0612-437C-E4D7C18596EE}"/>
                    </a:ext>
                  </a:extLst>
                </p:cNvPr>
                <p:cNvSpPr/>
                <p:nvPr/>
              </p:nvSpPr>
              <p:spPr>
                <a:xfrm>
                  <a:off x="1718962" y="2730261"/>
                  <a:ext cx="384497" cy="44205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800">
                    <a:latin typeface="+mn-lt"/>
                  </a:endParaRPr>
                </a:p>
              </p:txBody>
            </p:sp>
          </p:grpSp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7E63F918-2AB5-FC72-4426-7AD7B9CCC147}"/>
                  </a:ext>
                </a:extLst>
              </p:cNvPr>
              <p:cNvSpPr txBox="1"/>
              <p:nvPr/>
            </p:nvSpPr>
            <p:spPr>
              <a:xfrm>
                <a:off x="1675960" y="2761458"/>
                <a:ext cx="3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800" b="1">
                    <a:solidFill>
                      <a:schemeClr val="bg1"/>
                    </a:solidFill>
                    <a:latin typeface="+mn-lt"/>
                  </a:rPr>
                  <a:t>D</a:t>
                </a:r>
              </a:p>
            </p:txBody>
          </p:sp>
        </p:grp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7E14FA5E-45DC-8A36-2F64-F15F01B35DF6}"/>
              </a:ext>
            </a:extLst>
          </p:cNvPr>
          <p:cNvGrpSpPr/>
          <p:nvPr userDrawn="1"/>
        </p:nvGrpSpPr>
        <p:grpSpPr>
          <a:xfrm>
            <a:off x="1019173" y="6086602"/>
            <a:ext cx="10153650" cy="447215"/>
            <a:chOff x="1628481" y="2725098"/>
            <a:chExt cx="10153650" cy="447215"/>
          </a:xfrm>
        </p:grpSpPr>
        <p:sp>
          <p:nvSpPr>
            <p:cNvPr id="75" name="Retângulo de cantos arredondados 13">
              <a:extLst>
                <a:ext uri="{FF2B5EF4-FFF2-40B4-BE49-F238E27FC236}">
                  <a16:creationId xmlns:a16="http://schemas.microsoft.com/office/drawing/2014/main" id="{F21BE6EF-BC46-A69C-7B39-E157229E4A0C}"/>
                </a:ext>
              </a:extLst>
            </p:cNvPr>
            <p:cNvSpPr/>
            <p:nvPr/>
          </p:nvSpPr>
          <p:spPr>
            <a:xfrm>
              <a:off x="1628481" y="2725098"/>
              <a:ext cx="10153650" cy="4420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latin typeface="+mn-lt"/>
              </a:endParaRPr>
            </a:p>
          </p:txBody>
        </p:sp>
        <p:grpSp>
          <p:nvGrpSpPr>
            <p:cNvPr id="76" name="Agrupar 75">
              <a:extLst>
                <a:ext uri="{FF2B5EF4-FFF2-40B4-BE49-F238E27FC236}">
                  <a16:creationId xmlns:a16="http://schemas.microsoft.com/office/drawing/2014/main" id="{DC27ED11-8E36-0007-FE86-97E332AF672D}"/>
                </a:ext>
              </a:extLst>
            </p:cNvPr>
            <p:cNvGrpSpPr/>
            <p:nvPr userDrawn="1"/>
          </p:nvGrpSpPr>
          <p:grpSpPr>
            <a:xfrm>
              <a:off x="1628481" y="2730261"/>
              <a:ext cx="474978" cy="442052"/>
              <a:chOff x="1628481" y="2730261"/>
              <a:chExt cx="474978" cy="442052"/>
            </a:xfrm>
          </p:grpSpPr>
          <p:grpSp>
            <p:nvGrpSpPr>
              <p:cNvPr id="77" name="Agrupar 76">
                <a:extLst>
                  <a:ext uri="{FF2B5EF4-FFF2-40B4-BE49-F238E27FC236}">
                    <a16:creationId xmlns:a16="http://schemas.microsoft.com/office/drawing/2014/main" id="{145BFD78-445F-EE7A-44E1-7C1D81526219}"/>
                  </a:ext>
                </a:extLst>
              </p:cNvPr>
              <p:cNvGrpSpPr/>
              <p:nvPr userDrawn="1"/>
            </p:nvGrpSpPr>
            <p:grpSpPr>
              <a:xfrm>
                <a:off x="1628481" y="2730261"/>
                <a:ext cx="474978" cy="442052"/>
                <a:chOff x="1628481" y="2730261"/>
                <a:chExt cx="474978" cy="442052"/>
              </a:xfrm>
            </p:grpSpPr>
            <p:sp>
              <p:nvSpPr>
                <p:cNvPr id="79" name="Retângulo de cantos arredondados 15">
                  <a:extLst>
                    <a:ext uri="{FF2B5EF4-FFF2-40B4-BE49-F238E27FC236}">
                      <a16:creationId xmlns:a16="http://schemas.microsoft.com/office/drawing/2014/main" id="{070C554F-805F-B025-3E5F-45733FD5DB7C}"/>
                    </a:ext>
                  </a:extLst>
                </p:cNvPr>
                <p:cNvSpPr/>
                <p:nvPr/>
              </p:nvSpPr>
              <p:spPr>
                <a:xfrm>
                  <a:off x="1628481" y="2730261"/>
                  <a:ext cx="474978" cy="442052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800">
                    <a:latin typeface="+mn-lt"/>
                  </a:endParaRPr>
                </a:p>
              </p:txBody>
            </p:sp>
            <p:sp>
              <p:nvSpPr>
                <p:cNvPr id="80" name="Retângulo 79">
                  <a:extLst>
                    <a:ext uri="{FF2B5EF4-FFF2-40B4-BE49-F238E27FC236}">
                      <a16:creationId xmlns:a16="http://schemas.microsoft.com/office/drawing/2014/main" id="{BD1D8CE8-C1D7-3661-82C2-705186E53A9E}"/>
                    </a:ext>
                  </a:extLst>
                </p:cNvPr>
                <p:cNvSpPr/>
                <p:nvPr/>
              </p:nvSpPr>
              <p:spPr>
                <a:xfrm>
                  <a:off x="1718962" y="2730261"/>
                  <a:ext cx="384497" cy="44205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800">
                    <a:latin typeface="+mn-lt"/>
                  </a:endParaRPr>
                </a:p>
              </p:txBody>
            </p:sp>
          </p:grpSp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A483B232-567F-A1B6-B600-BDD867B16596}"/>
                  </a:ext>
                </a:extLst>
              </p:cNvPr>
              <p:cNvSpPr txBox="1"/>
              <p:nvPr/>
            </p:nvSpPr>
            <p:spPr>
              <a:xfrm>
                <a:off x="1675960" y="2761458"/>
                <a:ext cx="3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800" b="1">
                    <a:solidFill>
                      <a:schemeClr val="bg1"/>
                    </a:solidFill>
                    <a:latin typeface="+mn-lt"/>
                  </a:rPr>
                  <a:t>E</a:t>
                </a:r>
              </a:p>
            </p:txBody>
          </p:sp>
        </p:grpSp>
      </p:grpSp>
      <p:sp>
        <p:nvSpPr>
          <p:cNvPr id="86" name="Espaço Reservado para Texto 14">
            <a:extLst>
              <a:ext uri="{FF2B5EF4-FFF2-40B4-BE49-F238E27FC236}">
                <a16:creationId xmlns:a16="http://schemas.microsoft.com/office/drawing/2014/main" id="{519118B2-F10A-9580-6C53-56E8822062E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84630" y="4191751"/>
            <a:ext cx="9497718" cy="288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800" kern="1200">
                <a:solidFill>
                  <a:srgbClr val="00397B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Inserir texto da alternativa</a:t>
            </a:r>
            <a:endParaRPr lang="pt-BR">
              <a:effectLst/>
            </a:endParaRPr>
          </a:p>
        </p:txBody>
      </p:sp>
      <p:sp>
        <p:nvSpPr>
          <p:cNvPr id="87" name="Espaço Reservado para Texto 14">
            <a:extLst>
              <a:ext uri="{FF2B5EF4-FFF2-40B4-BE49-F238E27FC236}">
                <a16:creationId xmlns:a16="http://schemas.microsoft.com/office/drawing/2014/main" id="{359D1B0A-DD7E-E868-EE74-830962D942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84630" y="4690449"/>
            <a:ext cx="9497718" cy="288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800" kern="1200">
                <a:solidFill>
                  <a:srgbClr val="00397B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Inserir texto da alternativa</a:t>
            </a:r>
            <a:endParaRPr lang="pt-BR">
              <a:effectLst/>
            </a:endParaRPr>
          </a:p>
        </p:txBody>
      </p:sp>
      <p:sp>
        <p:nvSpPr>
          <p:cNvPr id="88" name="Espaço Reservado para Texto 14">
            <a:extLst>
              <a:ext uri="{FF2B5EF4-FFF2-40B4-BE49-F238E27FC236}">
                <a16:creationId xmlns:a16="http://schemas.microsoft.com/office/drawing/2014/main" id="{288EA4B8-ADE9-1C9C-0AA8-69022898736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84630" y="5175461"/>
            <a:ext cx="9497718" cy="288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800" kern="1200">
                <a:solidFill>
                  <a:srgbClr val="00397B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Inserir texto da alternativa</a:t>
            </a:r>
            <a:endParaRPr lang="pt-BR">
              <a:effectLst/>
            </a:endParaRPr>
          </a:p>
        </p:txBody>
      </p:sp>
      <p:sp>
        <p:nvSpPr>
          <p:cNvPr id="2" name="Espaço Reservado para Texto 14">
            <a:extLst>
              <a:ext uri="{FF2B5EF4-FFF2-40B4-BE49-F238E27FC236}">
                <a16:creationId xmlns:a16="http://schemas.microsoft.com/office/drawing/2014/main" id="{00B12AC7-38E5-A0E5-D759-4949D3B1FB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84630" y="5678163"/>
            <a:ext cx="9497718" cy="288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800" kern="1200">
                <a:solidFill>
                  <a:srgbClr val="00397B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Inserir texto da alternativa</a:t>
            </a:r>
            <a:endParaRPr lang="pt-BR">
              <a:effectLst/>
            </a:endParaRPr>
          </a:p>
        </p:txBody>
      </p:sp>
      <p:sp>
        <p:nvSpPr>
          <p:cNvPr id="82" name="Espaço Reservado para Texto 14">
            <a:extLst>
              <a:ext uri="{FF2B5EF4-FFF2-40B4-BE49-F238E27FC236}">
                <a16:creationId xmlns:a16="http://schemas.microsoft.com/office/drawing/2014/main" id="{10088599-B6D5-ABC4-A9A6-02AC18405B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4630" y="6163175"/>
            <a:ext cx="9497718" cy="288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800" kern="1200">
                <a:solidFill>
                  <a:srgbClr val="00397B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Inserir texto da alternativa</a:t>
            </a:r>
            <a:endParaRPr lang="pt-BR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5444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12">
            <a:extLst>
              <a:ext uri="{FF2B5EF4-FFF2-40B4-BE49-F238E27FC236}">
                <a16:creationId xmlns:a16="http://schemas.microsoft.com/office/drawing/2014/main" id="{CB9D0CF1-939E-E4E7-1BA0-B7DF50655D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19173" y="337457"/>
            <a:ext cx="3060700" cy="3335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/>
            </a:lvl1pPr>
          </a:lstStyle>
          <a:p>
            <a:pPr lvl="0"/>
            <a:r>
              <a:rPr lang="pt-BR"/>
              <a:t>Questão X</a:t>
            </a:r>
          </a:p>
        </p:txBody>
      </p:sp>
      <p:sp>
        <p:nvSpPr>
          <p:cNvPr id="4" name="Espaço Reservado para Texto 14">
            <a:extLst>
              <a:ext uri="{FF2B5EF4-FFF2-40B4-BE49-F238E27FC236}">
                <a16:creationId xmlns:a16="http://schemas.microsoft.com/office/drawing/2014/main" id="{5B6EFF45-AA37-0428-4DBE-6391AB722A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9173" y="843928"/>
            <a:ext cx="10153650" cy="15667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pt-BR"/>
              <a:t>Inserir enunciado da questão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D9A6C46-B701-3A75-50FD-E2CB4D89154F}"/>
              </a:ext>
            </a:extLst>
          </p:cNvPr>
          <p:cNvGrpSpPr/>
          <p:nvPr userDrawn="1"/>
        </p:nvGrpSpPr>
        <p:grpSpPr>
          <a:xfrm>
            <a:off x="1017329" y="2583591"/>
            <a:ext cx="10153650" cy="759991"/>
            <a:chOff x="1019173" y="4224856"/>
            <a:chExt cx="10153650" cy="447215"/>
          </a:xfrm>
        </p:grpSpPr>
        <p:sp>
          <p:nvSpPr>
            <p:cNvPr id="6" name="Retângulo de cantos arredondados 13">
              <a:extLst>
                <a:ext uri="{FF2B5EF4-FFF2-40B4-BE49-F238E27FC236}">
                  <a16:creationId xmlns:a16="http://schemas.microsoft.com/office/drawing/2014/main" id="{A7648317-A452-4321-C4FD-D2D969D4F0B1}"/>
                </a:ext>
              </a:extLst>
            </p:cNvPr>
            <p:cNvSpPr/>
            <p:nvPr/>
          </p:nvSpPr>
          <p:spPr>
            <a:xfrm>
              <a:off x="1019173" y="4224856"/>
              <a:ext cx="10153650" cy="4420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latin typeface="+mn-lt"/>
              </a:endParaRP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94C85FF7-E67B-859B-70EE-D7559EBDCDD4}"/>
                </a:ext>
              </a:extLst>
            </p:cNvPr>
            <p:cNvGrpSpPr/>
            <p:nvPr userDrawn="1"/>
          </p:nvGrpSpPr>
          <p:grpSpPr>
            <a:xfrm>
              <a:off x="1019173" y="4230019"/>
              <a:ext cx="474978" cy="442052"/>
              <a:chOff x="1628481" y="2730261"/>
              <a:chExt cx="474978" cy="442052"/>
            </a:xfrm>
          </p:grpSpPr>
          <p:grpSp>
            <p:nvGrpSpPr>
              <p:cNvPr id="8" name="Agrupar 7">
                <a:extLst>
                  <a:ext uri="{FF2B5EF4-FFF2-40B4-BE49-F238E27FC236}">
                    <a16:creationId xmlns:a16="http://schemas.microsoft.com/office/drawing/2014/main" id="{0A88026D-D665-E196-22A5-BA4875FF89FA}"/>
                  </a:ext>
                </a:extLst>
              </p:cNvPr>
              <p:cNvGrpSpPr/>
              <p:nvPr userDrawn="1"/>
            </p:nvGrpSpPr>
            <p:grpSpPr>
              <a:xfrm>
                <a:off x="1628481" y="2730261"/>
                <a:ext cx="474978" cy="442052"/>
                <a:chOff x="1628481" y="2730261"/>
                <a:chExt cx="474978" cy="442052"/>
              </a:xfrm>
            </p:grpSpPr>
            <p:sp>
              <p:nvSpPr>
                <p:cNvPr id="10" name="Retângulo de cantos arredondados 15">
                  <a:extLst>
                    <a:ext uri="{FF2B5EF4-FFF2-40B4-BE49-F238E27FC236}">
                      <a16:creationId xmlns:a16="http://schemas.microsoft.com/office/drawing/2014/main" id="{C7E27372-4417-307F-8649-5DA62BB1C26F}"/>
                    </a:ext>
                  </a:extLst>
                </p:cNvPr>
                <p:cNvSpPr/>
                <p:nvPr/>
              </p:nvSpPr>
              <p:spPr>
                <a:xfrm>
                  <a:off x="1628481" y="2730261"/>
                  <a:ext cx="474978" cy="442052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800">
                    <a:latin typeface="+mn-lt"/>
                  </a:endParaRPr>
                </a:p>
              </p:txBody>
            </p:sp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E5417D42-5F3A-7046-1751-753B590ABEE6}"/>
                    </a:ext>
                  </a:extLst>
                </p:cNvPr>
                <p:cNvSpPr/>
                <p:nvPr/>
              </p:nvSpPr>
              <p:spPr>
                <a:xfrm>
                  <a:off x="1718962" y="2730261"/>
                  <a:ext cx="384497" cy="44205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800">
                    <a:latin typeface="+mn-lt"/>
                  </a:endParaRPr>
                </a:p>
              </p:txBody>
            </p:sp>
          </p:grp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D12BCF5-7B70-2379-A990-4486D6CFBB6E}"/>
                  </a:ext>
                </a:extLst>
              </p:cNvPr>
              <p:cNvSpPr txBox="1"/>
              <p:nvPr/>
            </p:nvSpPr>
            <p:spPr>
              <a:xfrm>
                <a:off x="1675960" y="2761458"/>
                <a:ext cx="3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800" b="1">
                    <a:solidFill>
                      <a:schemeClr val="bg1"/>
                    </a:solidFill>
                    <a:latin typeface="+mn-lt"/>
                  </a:rPr>
                  <a:t>A</a:t>
                </a:r>
              </a:p>
            </p:txBody>
          </p:sp>
        </p:grp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786ADC7-4E5B-13E3-DA56-E0AD8EF10979}"/>
              </a:ext>
            </a:extLst>
          </p:cNvPr>
          <p:cNvGrpSpPr/>
          <p:nvPr userDrawn="1"/>
        </p:nvGrpSpPr>
        <p:grpSpPr>
          <a:xfrm>
            <a:off x="1017329" y="3403898"/>
            <a:ext cx="10153650" cy="711110"/>
            <a:chOff x="1628481" y="2725098"/>
            <a:chExt cx="10153650" cy="447215"/>
          </a:xfrm>
        </p:grpSpPr>
        <p:sp>
          <p:nvSpPr>
            <p:cNvPr id="13" name="Retângulo de cantos arredondados 13">
              <a:extLst>
                <a:ext uri="{FF2B5EF4-FFF2-40B4-BE49-F238E27FC236}">
                  <a16:creationId xmlns:a16="http://schemas.microsoft.com/office/drawing/2014/main" id="{B80F30D9-F4FC-AE0E-D672-D88A63A21948}"/>
                </a:ext>
              </a:extLst>
            </p:cNvPr>
            <p:cNvSpPr/>
            <p:nvPr/>
          </p:nvSpPr>
          <p:spPr>
            <a:xfrm>
              <a:off x="1628481" y="2725098"/>
              <a:ext cx="10153650" cy="4420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latin typeface="+mn-lt"/>
              </a:endParaRPr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FB9EAAE2-29BE-49A1-ADB5-DACEF00D732D}"/>
                </a:ext>
              </a:extLst>
            </p:cNvPr>
            <p:cNvGrpSpPr/>
            <p:nvPr userDrawn="1"/>
          </p:nvGrpSpPr>
          <p:grpSpPr>
            <a:xfrm>
              <a:off x="1628481" y="2730261"/>
              <a:ext cx="474978" cy="442052"/>
              <a:chOff x="1628481" y="2730261"/>
              <a:chExt cx="474978" cy="442052"/>
            </a:xfrm>
          </p:grpSpPr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EEEE910A-C2B4-8CB0-F9FC-C6EA20DF6324}"/>
                  </a:ext>
                </a:extLst>
              </p:cNvPr>
              <p:cNvGrpSpPr/>
              <p:nvPr userDrawn="1"/>
            </p:nvGrpSpPr>
            <p:grpSpPr>
              <a:xfrm>
                <a:off x="1628481" y="2730261"/>
                <a:ext cx="474978" cy="442052"/>
                <a:chOff x="1628481" y="2730261"/>
                <a:chExt cx="474978" cy="442052"/>
              </a:xfrm>
            </p:grpSpPr>
            <p:sp>
              <p:nvSpPr>
                <p:cNvPr id="17" name="Retângulo de cantos arredondados 15">
                  <a:extLst>
                    <a:ext uri="{FF2B5EF4-FFF2-40B4-BE49-F238E27FC236}">
                      <a16:creationId xmlns:a16="http://schemas.microsoft.com/office/drawing/2014/main" id="{CF299796-8A71-0E80-4868-DD7A17B2A8C5}"/>
                    </a:ext>
                  </a:extLst>
                </p:cNvPr>
                <p:cNvSpPr/>
                <p:nvPr/>
              </p:nvSpPr>
              <p:spPr>
                <a:xfrm>
                  <a:off x="1628481" y="2730261"/>
                  <a:ext cx="474978" cy="442052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800">
                    <a:latin typeface="+mn-lt"/>
                  </a:endParaRPr>
                </a:p>
              </p:txBody>
            </p:sp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7F1D12A6-0216-BC3D-789B-2FB554DF3875}"/>
                    </a:ext>
                  </a:extLst>
                </p:cNvPr>
                <p:cNvSpPr/>
                <p:nvPr/>
              </p:nvSpPr>
              <p:spPr>
                <a:xfrm>
                  <a:off x="1718962" y="2730261"/>
                  <a:ext cx="384497" cy="44205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800">
                    <a:latin typeface="+mn-lt"/>
                  </a:endParaRPr>
                </a:p>
              </p:txBody>
            </p:sp>
          </p:grp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62723E5F-4DC7-5485-CCF3-775C7BEAE5CD}"/>
                  </a:ext>
                </a:extLst>
              </p:cNvPr>
              <p:cNvSpPr txBox="1"/>
              <p:nvPr/>
            </p:nvSpPr>
            <p:spPr>
              <a:xfrm>
                <a:off x="1675960" y="2761458"/>
                <a:ext cx="3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800" b="1">
                    <a:solidFill>
                      <a:schemeClr val="bg1"/>
                    </a:solidFill>
                    <a:latin typeface="+mn-lt"/>
                  </a:rPr>
                  <a:t>B</a:t>
                </a:r>
              </a:p>
            </p:txBody>
          </p:sp>
        </p:grp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BFC1031-B38B-B5B7-4352-EC4BD6A7B14A}"/>
              </a:ext>
            </a:extLst>
          </p:cNvPr>
          <p:cNvGrpSpPr/>
          <p:nvPr userDrawn="1"/>
        </p:nvGrpSpPr>
        <p:grpSpPr>
          <a:xfrm>
            <a:off x="1017329" y="4175324"/>
            <a:ext cx="10153650" cy="702900"/>
            <a:chOff x="1628481" y="2725098"/>
            <a:chExt cx="10153650" cy="447215"/>
          </a:xfrm>
        </p:grpSpPr>
        <p:sp>
          <p:nvSpPr>
            <p:cNvPr id="20" name="Retângulo de cantos arredondados 13">
              <a:extLst>
                <a:ext uri="{FF2B5EF4-FFF2-40B4-BE49-F238E27FC236}">
                  <a16:creationId xmlns:a16="http://schemas.microsoft.com/office/drawing/2014/main" id="{018BBDD2-FFC2-17B0-E089-2A7E80C23C5F}"/>
                </a:ext>
              </a:extLst>
            </p:cNvPr>
            <p:cNvSpPr/>
            <p:nvPr/>
          </p:nvSpPr>
          <p:spPr>
            <a:xfrm>
              <a:off x="1628481" y="2725098"/>
              <a:ext cx="10153650" cy="4420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latin typeface="+mn-lt"/>
              </a:endParaRPr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FF3AA71B-CC14-4CB0-E196-3AAE42E7577B}"/>
                </a:ext>
              </a:extLst>
            </p:cNvPr>
            <p:cNvGrpSpPr/>
            <p:nvPr userDrawn="1"/>
          </p:nvGrpSpPr>
          <p:grpSpPr>
            <a:xfrm>
              <a:off x="1628481" y="2730261"/>
              <a:ext cx="474978" cy="442052"/>
              <a:chOff x="1628481" y="2730261"/>
              <a:chExt cx="474978" cy="442052"/>
            </a:xfrm>
          </p:grpSpPr>
          <p:grpSp>
            <p:nvGrpSpPr>
              <p:cNvPr id="22" name="Agrupar 21">
                <a:extLst>
                  <a:ext uri="{FF2B5EF4-FFF2-40B4-BE49-F238E27FC236}">
                    <a16:creationId xmlns:a16="http://schemas.microsoft.com/office/drawing/2014/main" id="{AD4D1465-9CC8-6815-5743-515FE87C28FA}"/>
                  </a:ext>
                </a:extLst>
              </p:cNvPr>
              <p:cNvGrpSpPr/>
              <p:nvPr userDrawn="1"/>
            </p:nvGrpSpPr>
            <p:grpSpPr>
              <a:xfrm>
                <a:off x="1628481" y="2730261"/>
                <a:ext cx="474978" cy="442052"/>
                <a:chOff x="1628481" y="2730261"/>
                <a:chExt cx="474978" cy="442052"/>
              </a:xfrm>
            </p:grpSpPr>
            <p:sp>
              <p:nvSpPr>
                <p:cNvPr id="24" name="Retângulo de cantos arredondados 15">
                  <a:extLst>
                    <a:ext uri="{FF2B5EF4-FFF2-40B4-BE49-F238E27FC236}">
                      <a16:creationId xmlns:a16="http://schemas.microsoft.com/office/drawing/2014/main" id="{FE2EA8F3-16BF-331B-FC93-2FF94815FB9A}"/>
                    </a:ext>
                  </a:extLst>
                </p:cNvPr>
                <p:cNvSpPr/>
                <p:nvPr/>
              </p:nvSpPr>
              <p:spPr>
                <a:xfrm>
                  <a:off x="1628481" y="2730261"/>
                  <a:ext cx="474978" cy="442052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800">
                    <a:latin typeface="+mn-lt"/>
                  </a:endParaRPr>
                </a:p>
              </p:txBody>
            </p:sp>
            <p:sp>
              <p:nvSpPr>
                <p:cNvPr id="25" name="Retângulo 24">
                  <a:extLst>
                    <a:ext uri="{FF2B5EF4-FFF2-40B4-BE49-F238E27FC236}">
                      <a16:creationId xmlns:a16="http://schemas.microsoft.com/office/drawing/2014/main" id="{9C5AA948-103A-B618-1BAC-278241285BAE}"/>
                    </a:ext>
                  </a:extLst>
                </p:cNvPr>
                <p:cNvSpPr/>
                <p:nvPr/>
              </p:nvSpPr>
              <p:spPr>
                <a:xfrm>
                  <a:off x="1718962" y="2730261"/>
                  <a:ext cx="384497" cy="44205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800">
                    <a:latin typeface="+mn-lt"/>
                  </a:endParaRPr>
                </a:p>
              </p:txBody>
            </p:sp>
          </p:grp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83906479-2C50-06E3-0237-F1784A2CC872}"/>
                  </a:ext>
                </a:extLst>
              </p:cNvPr>
              <p:cNvSpPr txBox="1"/>
              <p:nvPr/>
            </p:nvSpPr>
            <p:spPr>
              <a:xfrm>
                <a:off x="1675960" y="2761458"/>
                <a:ext cx="3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800" b="1">
                    <a:solidFill>
                      <a:schemeClr val="bg1"/>
                    </a:solidFill>
                    <a:latin typeface="+mn-lt"/>
                  </a:rPr>
                  <a:t>C</a:t>
                </a:r>
              </a:p>
            </p:txBody>
          </p:sp>
        </p:grp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A083BEC5-3D7D-D4DC-750F-480790CF4327}"/>
              </a:ext>
            </a:extLst>
          </p:cNvPr>
          <p:cNvGrpSpPr/>
          <p:nvPr userDrawn="1"/>
        </p:nvGrpSpPr>
        <p:grpSpPr>
          <a:xfrm>
            <a:off x="1017329" y="4938540"/>
            <a:ext cx="10153650" cy="725259"/>
            <a:chOff x="1628481" y="2725098"/>
            <a:chExt cx="10153650" cy="447215"/>
          </a:xfrm>
        </p:grpSpPr>
        <p:sp>
          <p:nvSpPr>
            <p:cNvPr id="27" name="Retângulo de cantos arredondados 13">
              <a:extLst>
                <a:ext uri="{FF2B5EF4-FFF2-40B4-BE49-F238E27FC236}">
                  <a16:creationId xmlns:a16="http://schemas.microsoft.com/office/drawing/2014/main" id="{4835CEC4-10DA-A6DE-3112-A21EB771AFA5}"/>
                </a:ext>
              </a:extLst>
            </p:cNvPr>
            <p:cNvSpPr/>
            <p:nvPr/>
          </p:nvSpPr>
          <p:spPr>
            <a:xfrm>
              <a:off x="1628481" y="2725098"/>
              <a:ext cx="10153650" cy="4420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latin typeface="+mn-lt"/>
              </a:endParaRPr>
            </a:p>
          </p:txBody>
        </p: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8D0EBADD-7636-D463-E589-538961271526}"/>
                </a:ext>
              </a:extLst>
            </p:cNvPr>
            <p:cNvGrpSpPr/>
            <p:nvPr userDrawn="1"/>
          </p:nvGrpSpPr>
          <p:grpSpPr>
            <a:xfrm>
              <a:off x="1628481" y="2730261"/>
              <a:ext cx="474978" cy="442052"/>
              <a:chOff x="1628481" y="2730261"/>
              <a:chExt cx="474978" cy="442052"/>
            </a:xfrm>
          </p:grpSpPr>
          <p:grpSp>
            <p:nvGrpSpPr>
              <p:cNvPr id="29" name="Agrupar 28">
                <a:extLst>
                  <a:ext uri="{FF2B5EF4-FFF2-40B4-BE49-F238E27FC236}">
                    <a16:creationId xmlns:a16="http://schemas.microsoft.com/office/drawing/2014/main" id="{7CCB71ED-E317-6AC5-2014-1892587EFF11}"/>
                  </a:ext>
                </a:extLst>
              </p:cNvPr>
              <p:cNvGrpSpPr/>
              <p:nvPr userDrawn="1"/>
            </p:nvGrpSpPr>
            <p:grpSpPr>
              <a:xfrm>
                <a:off x="1628481" y="2730261"/>
                <a:ext cx="474978" cy="442052"/>
                <a:chOff x="1628481" y="2730261"/>
                <a:chExt cx="474978" cy="442052"/>
              </a:xfrm>
            </p:grpSpPr>
            <p:sp>
              <p:nvSpPr>
                <p:cNvPr id="31" name="Retângulo de cantos arredondados 15">
                  <a:extLst>
                    <a:ext uri="{FF2B5EF4-FFF2-40B4-BE49-F238E27FC236}">
                      <a16:creationId xmlns:a16="http://schemas.microsoft.com/office/drawing/2014/main" id="{8FE2102D-F084-8098-EDA6-A65E2F23FC8F}"/>
                    </a:ext>
                  </a:extLst>
                </p:cNvPr>
                <p:cNvSpPr/>
                <p:nvPr/>
              </p:nvSpPr>
              <p:spPr>
                <a:xfrm>
                  <a:off x="1628481" y="2730261"/>
                  <a:ext cx="474978" cy="442052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800">
                    <a:latin typeface="+mn-lt"/>
                  </a:endParaRPr>
                </a:p>
              </p:txBody>
            </p:sp>
            <p:sp>
              <p:nvSpPr>
                <p:cNvPr id="32" name="Retângulo 31">
                  <a:extLst>
                    <a:ext uri="{FF2B5EF4-FFF2-40B4-BE49-F238E27FC236}">
                      <a16:creationId xmlns:a16="http://schemas.microsoft.com/office/drawing/2014/main" id="{F90E6265-99FF-D769-BB79-C20FBF09E78B}"/>
                    </a:ext>
                  </a:extLst>
                </p:cNvPr>
                <p:cNvSpPr/>
                <p:nvPr/>
              </p:nvSpPr>
              <p:spPr>
                <a:xfrm>
                  <a:off x="1718962" y="2730261"/>
                  <a:ext cx="384497" cy="44205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800">
                    <a:latin typeface="+mn-lt"/>
                  </a:endParaRPr>
                </a:p>
              </p:txBody>
            </p:sp>
          </p:grpSp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8B867103-30FF-911E-D894-2CA519EA6287}"/>
                  </a:ext>
                </a:extLst>
              </p:cNvPr>
              <p:cNvSpPr txBox="1"/>
              <p:nvPr/>
            </p:nvSpPr>
            <p:spPr>
              <a:xfrm>
                <a:off x="1675960" y="2761458"/>
                <a:ext cx="3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800" b="1">
                    <a:solidFill>
                      <a:schemeClr val="bg1"/>
                    </a:solidFill>
                    <a:latin typeface="+mn-lt"/>
                  </a:rPr>
                  <a:t>D</a:t>
                </a:r>
              </a:p>
            </p:txBody>
          </p:sp>
        </p:grp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7B49F3AD-40C2-547B-FEE4-2198CEAF27CB}"/>
              </a:ext>
            </a:extLst>
          </p:cNvPr>
          <p:cNvGrpSpPr/>
          <p:nvPr userDrawn="1"/>
        </p:nvGrpSpPr>
        <p:grpSpPr>
          <a:xfrm>
            <a:off x="1017329" y="5724113"/>
            <a:ext cx="10153650" cy="693958"/>
            <a:chOff x="1628481" y="2725098"/>
            <a:chExt cx="10153650" cy="447215"/>
          </a:xfrm>
        </p:grpSpPr>
        <p:sp>
          <p:nvSpPr>
            <p:cNvPr id="34" name="Retângulo de cantos arredondados 13">
              <a:extLst>
                <a:ext uri="{FF2B5EF4-FFF2-40B4-BE49-F238E27FC236}">
                  <a16:creationId xmlns:a16="http://schemas.microsoft.com/office/drawing/2014/main" id="{4490BE2E-42D0-3480-3092-F595BC378453}"/>
                </a:ext>
              </a:extLst>
            </p:cNvPr>
            <p:cNvSpPr/>
            <p:nvPr/>
          </p:nvSpPr>
          <p:spPr>
            <a:xfrm>
              <a:off x="1628481" y="2725098"/>
              <a:ext cx="10153650" cy="44205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00">
                <a:latin typeface="+mn-lt"/>
              </a:endParaRPr>
            </a:p>
          </p:txBody>
        </p:sp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DA456ADD-65BF-6705-54F0-88F9E3D074DF}"/>
                </a:ext>
              </a:extLst>
            </p:cNvPr>
            <p:cNvGrpSpPr/>
            <p:nvPr userDrawn="1"/>
          </p:nvGrpSpPr>
          <p:grpSpPr>
            <a:xfrm>
              <a:off x="1628481" y="2730261"/>
              <a:ext cx="474978" cy="442052"/>
              <a:chOff x="1628481" y="2730261"/>
              <a:chExt cx="474978" cy="442052"/>
            </a:xfrm>
          </p:grpSpPr>
          <p:grpSp>
            <p:nvGrpSpPr>
              <p:cNvPr id="36" name="Agrupar 35">
                <a:extLst>
                  <a:ext uri="{FF2B5EF4-FFF2-40B4-BE49-F238E27FC236}">
                    <a16:creationId xmlns:a16="http://schemas.microsoft.com/office/drawing/2014/main" id="{959E214E-9E2B-7805-F059-D42EBDBBE86F}"/>
                  </a:ext>
                </a:extLst>
              </p:cNvPr>
              <p:cNvGrpSpPr/>
              <p:nvPr userDrawn="1"/>
            </p:nvGrpSpPr>
            <p:grpSpPr>
              <a:xfrm>
                <a:off x="1628481" y="2730261"/>
                <a:ext cx="474978" cy="442052"/>
                <a:chOff x="1628481" y="2730261"/>
                <a:chExt cx="474978" cy="442052"/>
              </a:xfrm>
            </p:grpSpPr>
            <p:sp>
              <p:nvSpPr>
                <p:cNvPr id="38" name="Retângulo de cantos arredondados 15">
                  <a:extLst>
                    <a:ext uri="{FF2B5EF4-FFF2-40B4-BE49-F238E27FC236}">
                      <a16:creationId xmlns:a16="http://schemas.microsoft.com/office/drawing/2014/main" id="{A087EC61-1769-5252-42BA-3BFE47EC5FDF}"/>
                    </a:ext>
                  </a:extLst>
                </p:cNvPr>
                <p:cNvSpPr/>
                <p:nvPr/>
              </p:nvSpPr>
              <p:spPr>
                <a:xfrm>
                  <a:off x="1628481" y="2730261"/>
                  <a:ext cx="474978" cy="442052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800">
                    <a:latin typeface="+mn-lt"/>
                  </a:endParaRPr>
                </a:p>
              </p:txBody>
            </p:sp>
            <p:sp>
              <p:nvSpPr>
                <p:cNvPr id="39" name="Retângulo 38">
                  <a:extLst>
                    <a:ext uri="{FF2B5EF4-FFF2-40B4-BE49-F238E27FC236}">
                      <a16:creationId xmlns:a16="http://schemas.microsoft.com/office/drawing/2014/main" id="{7273725E-B0D2-62CF-2B91-A0EF5C099551}"/>
                    </a:ext>
                  </a:extLst>
                </p:cNvPr>
                <p:cNvSpPr/>
                <p:nvPr/>
              </p:nvSpPr>
              <p:spPr>
                <a:xfrm>
                  <a:off x="1718962" y="2730261"/>
                  <a:ext cx="384497" cy="442052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800">
                    <a:latin typeface="+mn-lt"/>
                  </a:endParaRPr>
                </a:p>
              </p:txBody>
            </p:sp>
          </p:grpSp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BB8D845D-864A-4B6A-6C35-5500C3BAC53C}"/>
                  </a:ext>
                </a:extLst>
              </p:cNvPr>
              <p:cNvSpPr txBox="1"/>
              <p:nvPr/>
            </p:nvSpPr>
            <p:spPr>
              <a:xfrm>
                <a:off x="1675960" y="2761458"/>
                <a:ext cx="3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800" b="1">
                    <a:solidFill>
                      <a:schemeClr val="bg1"/>
                    </a:solidFill>
                    <a:latin typeface="+mn-lt"/>
                  </a:rPr>
                  <a:t>E</a:t>
                </a:r>
              </a:p>
            </p:txBody>
          </p:sp>
        </p:grpSp>
      </p:grpSp>
      <p:sp>
        <p:nvSpPr>
          <p:cNvPr id="40" name="Espaço Reservado para Texto 14">
            <a:extLst>
              <a:ext uri="{FF2B5EF4-FFF2-40B4-BE49-F238E27FC236}">
                <a16:creationId xmlns:a16="http://schemas.microsoft.com/office/drawing/2014/main" id="{E249BA33-0847-3A49-6C3E-C3E2C19469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84634" y="2664167"/>
            <a:ext cx="9497718" cy="6083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800" kern="1200">
                <a:solidFill>
                  <a:srgbClr val="00397B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Inserir texto da alternativa</a:t>
            </a:r>
            <a:endParaRPr lang="pt-BR">
              <a:effectLst/>
            </a:endParaRPr>
          </a:p>
        </p:txBody>
      </p:sp>
      <p:sp>
        <p:nvSpPr>
          <p:cNvPr id="41" name="Espaço Reservado para Texto 14">
            <a:extLst>
              <a:ext uri="{FF2B5EF4-FFF2-40B4-BE49-F238E27FC236}">
                <a16:creationId xmlns:a16="http://schemas.microsoft.com/office/drawing/2014/main" id="{819E2D9F-1E12-3E2E-6BAA-5A6D22D274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84482" y="3473754"/>
            <a:ext cx="9497718" cy="569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800" kern="1200">
                <a:solidFill>
                  <a:srgbClr val="00397B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Inserir texto da alternativa</a:t>
            </a:r>
            <a:endParaRPr lang="pt-BR">
              <a:effectLst/>
            </a:endParaRPr>
          </a:p>
        </p:txBody>
      </p:sp>
      <p:sp>
        <p:nvSpPr>
          <p:cNvPr id="42" name="Espaço Reservado para Texto 14">
            <a:extLst>
              <a:ext uri="{FF2B5EF4-FFF2-40B4-BE49-F238E27FC236}">
                <a16:creationId xmlns:a16="http://schemas.microsoft.com/office/drawing/2014/main" id="{E846084A-3AB4-9FEA-4DC5-004F97453BF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82786" y="4245591"/>
            <a:ext cx="9497718" cy="5626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800" kern="1200">
                <a:solidFill>
                  <a:srgbClr val="00397B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Inserir texto da alternativa</a:t>
            </a:r>
            <a:endParaRPr lang="pt-BR">
              <a:effectLst/>
            </a:endParaRPr>
          </a:p>
        </p:txBody>
      </p:sp>
      <p:sp>
        <p:nvSpPr>
          <p:cNvPr id="45" name="Espaço Reservado para Texto 14">
            <a:extLst>
              <a:ext uri="{FF2B5EF4-FFF2-40B4-BE49-F238E27FC236}">
                <a16:creationId xmlns:a16="http://schemas.microsoft.com/office/drawing/2014/main" id="{A19C725B-6B62-09A7-F021-6491BDF777B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82786" y="5017677"/>
            <a:ext cx="9497718" cy="569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800" kern="1200">
                <a:solidFill>
                  <a:srgbClr val="00397B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Inserir texto da alternativa</a:t>
            </a:r>
            <a:endParaRPr lang="pt-BR">
              <a:effectLst/>
            </a:endParaRPr>
          </a:p>
        </p:txBody>
      </p:sp>
      <p:sp>
        <p:nvSpPr>
          <p:cNvPr id="46" name="Espaço Reservado para Texto 14">
            <a:extLst>
              <a:ext uri="{FF2B5EF4-FFF2-40B4-BE49-F238E27FC236}">
                <a16:creationId xmlns:a16="http://schemas.microsoft.com/office/drawing/2014/main" id="{B1508FCC-B1EA-7B2E-3B18-5AD3EFDEB70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2784" y="5784379"/>
            <a:ext cx="9497718" cy="569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1800" kern="1200">
                <a:solidFill>
                  <a:srgbClr val="00397B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Inserir texto da alternativa</a:t>
            </a:r>
            <a:endParaRPr lang="pt-BR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5648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9D169BB-ECAE-0211-35CA-171B90F5E62B}"/>
              </a:ext>
            </a:extLst>
          </p:cNvPr>
          <p:cNvSpPr/>
          <p:nvPr userDrawn="1"/>
        </p:nvSpPr>
        <p:spPr>
          <a:xfrm>
            <a:off x="11815763" y="6534150"/>
            <a:ext cx="376237" cy="3238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33490D2-3DE7-6998-B88F-8446625D9D7E}"/>
              </a:ext>
            </a:extLst>
          </p:cNvPr>
          <p:cNvSpPr/>
          <p:nvPr userDrawn="1"/>
        </p:nvSpPr>
        <p:spPr>
          <a:xfrm>
            <a:off x="0" y="6534150"/>
            <a:ext cx="9991725" cy="3238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809DE12-9053-1118-218C-7CC6A99D4E57}"/>
              </a:ext>
            </a:extLst>
          </p:cNvPr>
          <p:cNvSpPr/>
          <p:nvPr userDrawn="1"/>
        </p:nvSpPr>
        <p:spPr>
          <a:xfrm>
            <a:off x="9991725" y="6534150"/>
            <a:ext cx="2116455" cy="3238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6F9201F-774D-412F-8C62-BD8DFDF10B8B}"/>
              </a:ext>
            </a:extLst>
          </p:cNvPr>
          <p:cNvSpPr/>
          <p:nvPr userDrawn="1"/>
        </p:nvSpPr>
        <p:spPr>
          <a:xfrm>
            <a:off x="0" y="0"/>
            <a:ext cx="12192000" cy="2514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267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4" r:id="rId2"/>
    <p:sldLayoutId id="2147483680" r:id="rId3"/>
    <p:sldLayoutId id="2147483676" r:id="rId4"/>
    <p:sldLayoutId id="2147483678" r:id="rId5"/>
    <p:sldLayoutId id="2147483662" r:id="rId6"/>
    <p:sldLayoutId id="2147483675" r:id="rId7"/>
    <p:sldLayoutId id="2147483669" r:id="rId8"/>
    <p:sldLayoutId id="214748367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9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6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4000" kern="1200">
          <a:solidFill>
            <a:schemeClr val="tx2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3600" kern="1200">
          <a:solidFill>
            <a:schemeClr val="tx2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3200" kern="1200">
          <a:solidFill>
            <a:schemeClr val="tx2"/>
          </a:solidFill>
          <a:latin typeface="+mn-lt"/>
          <a:ea typeface="+mn-ea"/>
          <a:cs typeface="+mn-cs"/>
        </a:defRPr>
      </a:lvl5pPr>
      <a:lvl6pPr marL="22860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2"/>
          </a:solidFill>
          <a:latin typeface="+mn-lt"/>
          <a:ea typeface="+mn-ea"/>
          <a:cs typeface="+mn-cs"/>
        </a:defRPr>
      </a:lvl6pPr>
      <a:lvl7pPr marL="2743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2"/>
          </a:solidFill>
          <a:latin typeface="+mn-lt"/>
          <a:ea typeface="+mn-ea"/>
          <a:cs typeface="+mn-cs"/>
        </a:defRPr>
      </a:lvl7pPr>
      <a:lvl8pPr marL="3200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0">
          <p15:clr>
            <a:srgbClr val="F26B43"/>
          </p15:clr>
        </p15:guide>
        <p15:guide id="2" orient="horz" pos="1457">
          <p15:clr>
            <a:srgbClr val="F26B43"/>
          </p15:clr>
        </p15:guide>
        <p15:guide id="3" pos="5133">
          <p15:clr>
            <a:srgbClr val="F26B43"/>
          </p15:clr>
        </p15:guide>
        <p15:guide id="4" orient="horz" pos="2886">
          <p15:clr>
            <a:srgbClr val="F26B43"/>
          </p15:clr>
        </p15:guide>
        <p15:guide id="5" pos="642">
          <p15:clr>
            <a:srgbClr val="9FCC3B"/>
          </p15:clr>
        </p15:guide>
        <p15:guide id="6" orient="horz" pos="368">
          <p15:clr>
            <a:srgbClr val="9FCC3B"/>
          </p15:clr>
        </p15:guide>
        <p15:guide id="7" pos="7038">
          <p15:clr>
            <a:srgbClr val="9FCC3B"/>
          </p15:clr>
        </p15:guide>
        <p15:guide id="8" orient="horz" pos="395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4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4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2495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Governança corporativa</a:t>
            </a:r>
          </a:p>
          <a:p>
            <a:endParaRPr lang="pt-PT" dirty="0"/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59858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Composição do Conselho de Administração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459292"/>
            <a:ext cx="614057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desempenho do Conselho de Administração é influenciado pelo respeito e compreensão das características individuais de seus membros, sem impedir debates construtivos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diversidade de perfis no Conselho é crucial para promover a pluralidade de argumentos e aprimorar a qualidade e segurança do processo de tomada de decisão da organização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variedade de perspectivas dentro do Conselho contribui para uma governança mais eficaz e informada.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5" name="Agrupar 22">
            <a:extLst>
              <a:ext uri="{FF2B5EF4-FFF2-40B4-BE49-F238E27FC236}">
                <a16:creationId xmlns:a16="http://schemas.microsoft.com/office/drawing/2014/main" id="{80A7359E-3385-3CD3-45CA-E2A46D555AF6}"/>
              </a:ext>
            </a:extLst>
          </p:cNvPr>
          <p:cNvGrpSpPr/>
          <p:nvPr/>
        </p:nvGrpSpPr>
        <p:grpSpPr>
          <a:xfrm>
            <a:off x="7807210" y="3085257"/>
            <a:ext cx="3365615" cy="1887389"/>
            <a:chOff x="1011897" y="2428472"/>
            <a:chExt cx="2528637" cy="1418022"/>
          </a:xfrm>
        </p:grpSpPr>
        <p:sp>
          <p:nvSpPr>
            <p:cNvPr id="6" name="Retângulo 23">
              <a:extLst>
                <a:ext uri="{FF2B5EF4-FFF2-40B4-BE49-F238E27FC236}">
                  <a16:creationId xmlns:a16="http://schemas.microsoft.com/office/drawing/2014/main" id="{0D4030DF-7261-DDAA-E87A-7C1A17F3F524}"/>
                </a:ext>
              </a:extLst>
            </p:cNvPr>
            <p:cNvSpPr/>
            <p:nvPr/>
          </p:nvSpPr>
          <p:spPr>
            <a:xfrm>
              <a:off x="1011897" y="2428472"/>
              <a:ext cx="2528637" cy="1418022"/>
            </a:xfrm>
            <a:prstGeom prst="rect">
              <a:avLst/>
            </a:prstGeom>
            <a:solidFill>
              <a:srgbClr val="E3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24">
              <a:extLst>
                <a:ext uri="{FF2B5EF4-FFF2-40B4-BE49-F238E27FC236}">
                  <a16:creationId xmlns:a16="http://schemas.microsoft.com/office/drawing/2014/main" id="{F9718175-6460-0515-6014-69775898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914" y="2428472"/>
              <a:ext cx="2519332" cy="1418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171414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Descrição das práticas de gerenciamento de serviço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1736916"/>
            <a:ext cx="101536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Gerenciamento de Disponibilidade: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Garantir níveis de disponibilidade acordados para atender às necessidades de clientes e usuários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Análise de Negócio: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Analisar necessidades de negócio, definir soluções e recomendar a criação de valor alinhada com objetivos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Gerenciamento de Capacidade e Desempenho: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Garantir desempenho satisfatório e atender à demanda de maneira econômica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Controle de Alterações: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Autorizar e gerenciar mudanças na infraestrutura de TI e serviços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Gerenciamento de Incidente: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Minimizar impactos negativos restaurando a operação normal rapidamente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Gerenciamento de Ativo de TI: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Planejar e gerenciar o ciclo de vida de ativos de TI para maximizar valor, controlar custos e gerenciar riscos.</a:t>
            </a:r>
          </a:p>
        </p:txBody>
      </p:sp>
    </p:spTree>
    <p:extLst>
      <p:ext uri="{BB962C8B-B14F-4D97-AF65-F5344CB8AC3E}">
        <p14:creationId xmlns:p14="http://schemas.microsoft.com/office/powerpoint/2010/main" val="329663041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Descrição das práticas de gerenciamento de serviço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1736916"/>
            <a:ext cx="1015365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Monitoramento e Gerenciamento de Evento: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Observar, registrar e responder a eventos de infraestrutura, processos e segurança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Gerenciamento de Problema: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Identificar e gerenciar causas de incidentes, problemas e erros conhecidos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Gerenciamento de Liberação: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Disponibilizar serviços e recursos novos e alterados para uso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Gerenciamento de Catálogo de Serviço: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Fornecer informações consistentes sobre serviços para o público de interesse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Gerenciamento de Configuração de Serviço: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Garantir informações precisas sobre a configuração de serviço e seus Itens de Configuração.</a:t>
            </a:r>
          </a:p>
        </p:txBody>
      </p:sp>
    </p:spTree>
    <p:extLst>
      <p:ext uri="{BB962C8B-B14F-4D97-AF65-F5344CB8AC3E}">
        <p14:creationId xmlns:p14="http://schemas.microsoft.com/office/powerpoint/2010/main" val="197932397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Descrição das práticas de gerenciamento de serviço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1472486"/>
            <a:ext cx="1015365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Gerenciamento de Continuidade de Serviço: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Manter disponibilidade e desempenho satisfatórios em caso de desastre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Desenho de Serviço: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Planejar e organizar pessoas, parceiros, informações, tecnologia e práticas para produtos e serviços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Central de Serviço: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Capturar demanda por requisições de serviço e resolução de incidentes, funcionando como ponto de contato único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Gerenciamento de Nível de Serviço: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Definir metas claras de desempenho do serviço com base nos objetivos de negócio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Gerenciamento de Requisição de Serviço: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Manipular eficazmente requisições de serviço predefinidas e iniciadas pelo usuário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Validação e Teste de Serviço: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Garantir que produtos e serviços atendam aos requisitos definidos, baseados na validação feita por clientes, objetivos de negócio e requisitos regulatórios.</a:t>
            </a:r>
          </a:p>
        </p:txBody>
      </p:sp>
    </p:spTree>
    <p:extLst>
      <p:ext uri="{BB962C8B-B14F-4D97-AF65-F5344CB8AC3E}">
        <p14:creationId xmlns:p14="http://schemas.microsoft.com/office/powerpoint/2010/main" val="75566533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Descrição das práticas de gerenciamento técnico</a:t>
            </a:r>
          </a:p>
        </p:txBody>
      </p:sp>
      <p:grpSp>
        <p:nvGrpSpPr>
          <p:cNvPr id="4" name="Agrupar 19">
            <a:extLst>
              <a:ext uri="{FF2B5EF4-FFF2-40B4-BE49-F238E27FC236}">
                <a16:creationId xmlns:a16="http://schemas.microsoft.com/office/drawing/2014/main" id="{AC94A36F-9E51-4EEF-A832-CD1377415DBD}"/>
              </a:ext>
            </a:extLst>
          </p:cNvPr>
          <p:cNvGrpSpPr/>
          <p:nvPr/>
        </p:nvGrpSpPr>
        <p:grpSpPr>
          <a:xfrm>
            <a:off x="1019175" y="2554427"/>
            <a:ext cx="10148156" cy="3398317"/>
            <a:chOff x="1019174" y="1676603"/>
            <a:chExt cx="10148156" cy="3398317"/>
          </a:xfrm>
        </p:grpSpPr>
        <p:grpSp>
          <p:nvGrpSpPr>
            <p:cNvPr id="5" name="Agrupar 1">
              <a:extLst>
                <a:ext uri="{FF2B5EF4-FFF2-40B4-BE49-F238E27FC236}">
                  <a16:creationId xmlns:a16="http://schemas.microsoft.com/office/drawing/2014/main" id="{496A3307-D1B6-8AAA-BE83-F29CEAE84DD0}"/>
                </a:ext>
              </a:extLst>
            </p:cNvPr>
            <p:cNvGrpSpPr/>
            <p:nvPr/>
          </p:nvGrpSpPr>
          <p:grpSpPr>
            <a:xfrm>
              <a:off x="1019174" y="1676603"/>
              <a:ext cx="3121093" cy="3398317"/>
              <a:chOff x="1019174" y="1676603"/>
              <a:chExt cx="3121093" cy="3398317"/>
            </a:xfrm>
          </p:grpSpPr>
          <p:sp>
            <p:nvSpPr>
              <p:cNvPr id="14" name="Retângulo: Cantos Arredondados 17">
                <a:extLst>
                  <a:ext uri="{FF2B5EF4-FFF2-40B4-BE49-F238E27FC236}">
                    <a16:creationId xmlns:a16="http://schemas.microsoft.com/office/drawing/2014/main" id="{7E5481D4-2A2A-7F02-5430-9201238A6122}"/>
                  </a:ext>
                </a:extLst>
              </p:cNvPr>
              <p:cNvSpPr/>
              <p:nvPr/>
            </p:nvSpPr>
            <p:spPr>
              <a:xfrm>
                <a:off x="1019174" y="1676603"/>
                <a:ext cx="3121093" cy="3398317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CaixaDeTexto 3">
                <a:extLst>
                  <a:ext uri="{FF2B5EF4-FFF2-40B4-BE49-F238E27FC236}">
                    <a16:creationId xmlns:a16="http://schemas.microsoft.com/office/drawing/2014/main" id="{204B753B-C0EF-83AF-B9B2-1972F278EA1C}"/>
                  </a:ext>
                </a:extLst>
              </p:cNvPr>
              <p:cNvSpPr txBox="1"/>
              <p:nvPr/>
            </p:nvSpPr>
            <p:spPr>
              <a:xfrm>
                <a:off x="1228319" y="1913935"/>
                <a:ext cx="27028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Gerenciamento de Implantação</a:t>
                </a:r>
              </a:p>
            </p:txBody>
          </p:sp>
          <p:sp>
            <p:nvSpPr>
              <p:cNvPr id="16" name="CaixaDeTexto 5">
                <a:extLst>
                  <a:ext uri="{FF2B5EF4-FFF2-40B4-BE49-F238E27FC236}">
                    <a16:creationId xmlns:a16="http://schemas.microsoft.com/office/drawing/2014/main" id="{FE6E13B7-374A-9DCC-0638-960BEF19CE68}"/>
                  </a:ext>
                </a:extLst>
              </p:cNvPr>
              <p:cNvSpPr txBox="1"/>
              <p:nvPr/>
            </p:nvSpPr>
            <p:spPr>
              <a:xfrm>
                <a:off x="1228318" y="3077673"/>
                <a:ext cx="270280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Levar componentes novos ou alterados para ambientes de produção, incluindo testes.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6" name="Agrupar 2">
              <a:extLst>
                <a:ext uri="{FF2B5EF4-FFF2-40B4-BE49-F238E27FC236}">
                  <a16:creationId xmlns:a16="http://schemas.microsoft.com/office/drawing/2014/main" id="{6FE4FC4F-0729-FA23-BF73-68FEC815757E}"/>
                </a:ext>
              </a:extLst>
            </p:cNvPr>
            <p:cNvGrpSpPr/>
            <p:nvPr/>
          </p:nvGrpSpPr>
          <p:grpSpPr>
            <a:xfrm>
              <a:off x="4535453" y="1676603"/>
              <a:ext cx="3121093" cy="3398317"/>
              <a:chOff x="4535453" y="1676603"/>
              <a:chExt cx="3121093" cy="3398317"/>
            </a:xfrm>
          </p:grpSpPr>
          <p:sp>
            <p:nvSpPr>
              <p:cNvPr id="11" name="Retângulo: Cantos Arredondados 25">
                <a:extLst>
                  <a:ext uri="{FF2B5EF4-FFF2-40B4-BE49-F238E27FC236}">
                    <a16:creationId xmlns:a16="http://schemas.microsoft.com/office/drawing/2014/main" id="{6AABF71C-6B7F-0603-2087-01AFC9BDCD19}"/>
                  </a:ext>
                </a:extLst>
              </p:cNvPr>
              <p:cNvSpPr/>
              <p:nvPr/>
            </p:nvSpPr>
            <p:spPr>
              <a:xfrm>
                <a:off x="4535453" y="1676603"/>
                <a:ext cx="3121093" cy="3398317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CaixaDeTexto 27">
                <a:extLst>
                  <a:ext uri="{FF2B5EF4-FFF2-40B4-BE49-F238E27FC236}">
                    <a16:creationId xmlns:a16="http://schemas.microsoft.com/office/drawing/2014/main" id="{3B264C44-F875-AF07-4499-D13A3EC6FCBB}"/>
                  </a:ext>
                </a:extLst>
              </p:cNvPr>
              <p:cNvSpPr txBox="1"/>
              <p:nvPr/>
            </p:nvSpPr>
            <p:spPr>
              <a:xfrm>
                <a:off x="4744599" y="1915473"/>
                <a:ext cx="270280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PT" b="1" dirty="0"/>
                  <a:t>Gerenciamento de Infraestrutura e Plataforma</a:t>
                </a:r>
                <a:endParaRPr lang="pt-BR" b="1" dirty="0"/>
              </a:p>
            </p:txBody>
          </p:sp>
          <p:sp>
            <p:nvSpPr>
              <p:cNvPr id="13" name="CaixaDeTexto 28">
                <a:extLst>
                  <a:ext uri="{FF2B5EF4-FFF2-40B4-BE49-F238E27FC236}">
                    <a16:creationId xmlns:a16="http://schemas.microsoft.com/office/drawing/2014/main" id="{53768673-1C01-26BD-D05D-0C5FE7DA2A48}"/>
                  </a:ext>
                </a:extLst>
              </p:cNvPr>
              <p:cNvSpPr txBox="1"/>
              <p:nvPr/>
            </p:nvSpPr>
            <p:spPr>
              <a:xfrm>
                <a:off x="4744599" y="3077673"/>
                <a:ext cx="270280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Supervisionar a infraestrutura e plataformas da organização, incluindo tecnologia de provedores externos.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439169E0-773E-B93A-7CD3-D542AA767A07}"/>
                </a:ext>
              </a:extLst>
            </p:cNvPr>
            <p:cNvGrpSpPr/>
            <p:nvPr/>
          </p:nvGrpSpPr>
          <p:grpSpPr>
            <a:xfrm>
              <a:off x="8046237" y="1676603"/>
              <a:ext cx="3121093" cy="3398317"/>
              <a:chOff x="8046237" y="1676603"/>
              <a:chExt cx="3121093" cy="3398317"/>
            </a:xfrm>
          </p:grpSpPr>
          <p:sp>
            <p:nvSpPr>
              <p:cNvPr id="8" name="Retângulo: Cantos Arredondados 26">
                <a:extLst>
                  <a:ext uri="{FF2B5EF4-FFF2-40B4-BE49-F238E27FC236}">
                    <a16:creationId xmlns:a16="http://schemas.microsoft.com/office/drawing/2014/main" id="{E646772E-A10A-0AA6-2549-677BA2D79412}"/>
                  </a:ext>
                </a:extLst>
              </p:cNvPr>
              <p:cNvSpPr/>
              <p:nvPr/>
            </p:nvSpPr>
            <p:spPr>
              <a:xfrm>
                <a:off x="8046237" y="1676603"/>
                <a:ext cx="3121093" cy="3398317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CaixaDeTexto 29">
                <a:extLst>
                  <a:ext uri="{FF2B5EF4-FFF2-40B4-BE49-F238E27FC236}">
                    <a16:creationId xmlns:a16="http://schemas.microsoft.com/office/drawing/2014/main" id="{4932C009-633E-B24C-3716-421638BBC745}"/>
                  </a:ext>
                </a:extLst>
              </p:cNvPr>
              <p:cNvSpPr txBox="1"/>
              <p:nvPr/>
            </p:nvSpPr>
            <p:spPr>
              <a:xfrm>
                <a:off x="8260880" y="1946009"/>
                <a:ext cx="270280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PT" b="1" dirty="0"/>
                  <a:t>Desenvolvimento e Gerenciamento de Software</a:t>
                </a:r>
                <a:endParaRPr lang="pt-BR" b="1" dirty="0"/>
              </a:p>
            </p:txBody>
          </p:sp>
          <p:sp>
            <p:nvSpPr>
              <p:cNvPr id="10" name="CaixaDeTexto 30">
                <a:extLst>
                  <a:ext uri="{FF2B5EF4-FFF2-40B4-BE49-F238E27FC236}">
                    <a16:creationId xmlns:a16="http://schemas.microsoft.com/office/drawing/2014/main" id="{ECA8460D-9611-4E2F-D224-715307E1C99B}"/>
                  </a:ext>
                </a:extLst>
              </p:cNvPr>
              <p:cNvSpPr txBox="1"/>
              <p:nvPr/>
            </p:nvSpPr>
            <p:spPr>
              <a:xfrm>
                <a:off x="8260880" y="3077673"/>
                <a:ext cx="2702801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Assegurar que os aplicativos atendam às necessidades em funcionalidade, confiabilidade, manutenção, conformidade e capacidade de auditoria.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377655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6" r="19456"/>
          <a:stretch>
            <a:fillRect/>
          </a:stretch>
        </p:blipFill>
        <p:spPr/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F64D82-EA9A-5288-8D2C-7CCD08DE3A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Controles de </a:t>
            </a:r>
            <a:r>
              <a:rPr lang="pt-BR" dirty="0" smtClean="0"/>
              <a:t>TI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778376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F78EF7-A8C3-D3B3-12A2-A75137AE5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Indicadores de desempenho (KPI)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528289"/>
            <a:ext cx="101536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principal objetivo de uma organização é potencializar e otimizar seus resultados, otimizando o uso de recursos físicos e humanos, e focando em atividades que geram resultados positivos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controle de métricas baseado em Indicadores de Desempenho é fundamental para a identificação de pontos fortes e fracos em processos específicos, permitindo a tomada de decisões estratégicas.</a:t>
            </a:r>
          </a:p>
        </p:txBody>
      </p:sp>
    </p:spTree>
    <p:extLst>
      <p:ext uri="{BB962C8B-B14F-4D97-AF65-F5344CB8AC3E}">
        <p14:creationId xmlns:p14="http://schemas.microsoft.com/office/powerpoint/2010/main" val="231515625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Indicadores de desempenho (KPI)</a:t>
            </a:r>
          </a:p>
          <a:p>
            <a:endParaRPr lang="pt-PT" dirty="0"/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59858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Os objetivos do uso de Indicadores de Desempenho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459292"/>
            <a:ext cx="1015365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Os objetivos podem ser: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Entregar produtos e/ou serviços de TI com qualidade e eficácia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Melhorar a eficácia do processo de desenvolvimento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Aumentar os níveis de satisfação, internos e externos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Reduzir os custos com retrabalho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Aumentar a produtividade de toda equipe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Aperfeiçoar continuamente o processo de desenvolvimento.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91808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Indicadores de desempenho (KPI)</a:t>
            </a:r>
          </a:p>
          <a:p>
            <a:endParaRPr lang="pt-PT" dirty="0"/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59858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As principais vantagens do uso de Indicadores de Desempenho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3018802"/>
            <a:ext cx="631431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Organizações podem alcançar otimização e eficiência ao substituir processos manuais por automatizados, reduzindo custos e investindo estrategicamente em recursos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Isso permite o aprimoramento de processos, o aumento da eficiência da equipe e o foco em atividades que geram resultados positivos.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Imagem 25">
            <a:extLst>
              <a:ext uri="{FF2B5EF4-FFF2-40B4-BE49-F238E27FC236}">
                <a16:creationId xmlns:a16="http://schemas.microsoft.com/office/drawing/2014/main" id="{89B6BC94-2736-27F3-353F-6AC404C8A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889" y="2786538"/>
            <a:ext cx="3338936" cy="249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7496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Indicadores de desempenho (KPI)</a:t>
            </a:r>
          </a:p>
          <a:p>
            <a:endParaRPr lang="pt-PT" dirty="0"/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59858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Pré-requisitos para a definição de Indicadores de Desempenho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298598"/>
            <a:ext cx="101536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Definir objetivos claros para o uso de Indicadores de Desempenho, garantindo a compreensão e o engajamento de toda a organização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Escolher métricas simples e fáceis de entender para atender a diversas audiências e facilitar a tomada de decisões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Garantir que as métricas sejam claras e objetivas para minimizar influências pessoais na coleta e análise de resultados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Certificar-se de que as métricas coletadas sejam eficazes na gestão de custos, superando os custos envolvidos na coleta e distribuição dos Indicadores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Focar nos resultados que agreguem valor e justifiquem o investimento no uso de Indicadores de Desempenho.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23594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Indicadores de desempenho (KPI)</a:t>
            </a:r>
          </a:p>
          <a:p>
            <a:endParaRPr lang="pt-PT" dirty="0"/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59858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Como os Indicadores de Desempenho podem ser classificados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298598"/>
            <a:ext cx="1015365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Objetivas versus subjetivas, diferenciando medições objetivas das que envolvem julgamento pessoal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Absolutas versus relativas, onde as medidas absolutas não variam com a inclusão de novos itens, enquanto as medidas relativas mudam com base em médias de valores de eventos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Explícitas versus derivadas, com medidas explícitas obtidas diretamente e medidas derivadas obtidas a partir de outras medidas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Dinâmicas versus estáticas, com medidas dinâmicas incluindo componentes temporais e medidas estáticas que não mudam com o tempo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Preditivas versus explicativas, onde as medidas preditivas são estimativas geradas a partir da transformação de outras medidas, frequentemente usando métodos quantitativos.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452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Governança corporativa</a:t>
            </a:r>
          </a:p>
          <a:p>
            <a:endParaRPr lang="pt-PT" dirty="0"/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59858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Independência dos conselheiros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459292"/>
            <a:ext cx="101536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Todos os conselheiros, independentemente de quem os indicou, têm responsabilidade para com a organização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Sua principal obrigação é criar e preservar valor para a organização, respeitando os aspectos legais e éticos.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28493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Indicadores de desempenho (KPI)</a:t>
            </a:r>
          </a:p>
          <a:p>
            <a:endParaRPr lang="pt-PT" dirty="0"/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179959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Como os Indicadores de Desempenho podem ser classificados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1722884"/>
            <a:ext cx="101536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 smtClean="0">
                <a:solidFill>
                  <a:schemeClr val="bg2">
                    <a:lumMod val="25000"/>
                  </a:schemeClr>
                </a:solidFill>
              </a:rPr>
              <a:t>Tipos de medidas</a:t>
            </a:r>
            <a:br>
              <a:rPr lang="pt-PT" b="1" dirty="0" smtClean="0">
                <a:solidFill>
                  <a:schemeClr val="bg2">
                    <a:lumMod val="25000"/>
                  </a:schemeClr>
                </a:solidFill>
              </a:rPr>
            </a:br>
            <a:endParaRPr lang="pt-PT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Objetivas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versus subjetivas, diferenciando medições objetivas das que envolvem julgamento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pessoal.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Absolutas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versus relativas, onde as medidas absolutas não variam com a inclusão de novos itens, enquanto as medidas relativas mudam com base em médias de valores de eventos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Explícitas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versus derivadas, com medidas explícitas obtidas diretamente e medidas derivadas obtidas a partir de outras medidas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Dinâmicas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versus estáticas, com medidas dinâmicas incluindo componentes temporais e medidas estáticas que não mudam com o tempo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Preditivas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versus explicativas, onde as medidas preditivas são estimativas geradas a partir da transformação de outras medidas, frequentemente usando métodos quantitativos.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73708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Indicadores de desempenho (KPI)</a:t>
            </a:r>
          </a:p>
          <a:p>
            <a:endParaRPr lang="pt-PT" dirty="0"/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179959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Como os Indicadores de Desempenho podem ser classificados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318643"/>
            <a:ext cx="101536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PT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b="1" dirty="0" smtClean="0">
                <a:solidFill>
                  <a:schemeClr val="bg2">
                    <a:lumMod val="25000"/>
                  </a:schemeClr>
                </a:solidFill>
              </a:rPr>
              <a:t>Medições estratégicas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têm impacto na estratégia da organização e permitem comparações com outras organizações (benchmarking).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b="1" dirty="0" smtClean="0">
                <a:solidFill>
                  <a:schemeClr val="bg2">
                    <a:lumMod val="25000"/>
                  </a:schemeClr>
                </a:solidFill>
              </a:rPr>
              <a:t>Medições táticas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se concentram no gerenciamento do ambiente de software e serviços, incluindo a introdução de novas ferramentas, processos otimizados, treinamento de pessoal e análise de tendências de produtividade.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PT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b="1" dirty="0" smtClean="0">
                <a:solidFill>
                  <a:schemeClr val="bg2">
                    <a:lumMod val="25000"/>
                  </a:schemeClr>
                </a:solidFill>
              </a:rPr>
              <a:t>Medições operacionais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ocorrem no nível de produto e/ou serviço, visando a otimização dos processos de desenvolvimento de software e de serviços.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245551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Balanced scorecard </a:t>
            </a:r>
            <a:r>
              <a:rPr lang="pt-PT" dirty="0" smtClean="0"/>
              <a:t>(BSC)</a:t>
            </a:r>
            <a:endParaRPr lang="pt-PT" dirty="0"/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459292"/>
            <a:ext cx="101536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Balanced Scorecard (BSC), ou "Indicadores Balanceados de Desempenho," é uma amplamente utilizada metodologia de medição e gestão que se baseia em Indicadores de Desempenho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Desenvolvido por Robert Kaplan e David Norton nos anos 90, o BSC é eficaz para alinhar a gestão da TI com as expectativas estratégicas, incorporando indicadores financeiros e não financeiros relacionados à estratégia organizacional.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1115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Balanced scorecard </a:t>
            </a:r>
            <a:r>
              <a:rPr lang="pt-PT" dirty="0" smtClean="0"/>
              <a:t>(BSC)</a:t>
            </a:r>
            <a:endParaRPr lang="pt-PT" dirty="0"/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26263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Conhecendo as perspectivas do BSC</a:t>
            </a:r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5" name="Imagem 25">
            <a:extLst>
              <a:ext uri="{FF2B5EF4-FFF2-40B4-BE49-F238E27FC236}">
                <a16:creationId xmlns:a16="http://schemas.microsoft.com/office/drawing/2014/main" id="{89B6BC94-2736-27F3-353F-6AC404C8AE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0" y="2286062"/>
            <a:ext cx="6190488" cy="398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8025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Balanced scorecard </a:t>
            </a:r>
            <a:r>
              <a:rPr lang="pt-PT" dirty="0" smtClean="0"/>
              <a:t>(BSC)</a:t>
            </a:r>
            <a:endParaRPr lang="pt-PT" dirty="0"/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26263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Ações necessárias para se alinhar o BSC ao planejamento estratégico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183513"/>
            <a:ext cx="101536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Esclarecer e traduzir a visão e a estratégia: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processo de Scorecard começa com um trabalho de equipe da alta administração para traduzir a estratégia de sua unidade de negócios em objetivos estratégicos específicos.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Comunicar e associar objetivos e medidas estratégicas: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Os objetivos e medidas estratégicas são transmitidos à organização de diversas formas, por exemplo, jornais internos, quadros de aviso e contatos pessoais.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Planejar, estabelecer metas e alinhar iniciativas estratégicas: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BSC produz maior impacto ao ser utilizado para induzir a mudança organizacional. Os altos executivos deverão estabelecer metas que, se atingidas, transformarão a organização.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Melhorar o feedback e o aprendizado estratégico: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quarto processo gerencial incorpora ao BSC um contexto de aprendizado estratégico.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00536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Balanced scorecard </a:t>
            </a:r>
            <a:r>
              <a:rPr lang="pt-PT" dirty="0" smtClean="0"/>
              <a:t>(BSC)</a:t>
            </a:r>
            <a:endParaRPr lang="pt-PT" dirty="0"/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26263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Conhecendo as etapas do BSC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183513"/>
            <a:ext cx="101536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Arquitetura do programa de medição: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Nesta etapa, busca-se entender os direcionadores de negócio e sua relação com a visão de futuro, bem como avaliar a consistência das diretrizes estratégicas.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Definição dos objetivos estratégicos: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Aqui, os objetivos estratégicos são alocados nas quatro dimensões do BSC e suas interações são analisadas, identificando possíveis lacunas que precisam ser abordadas.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Escolha e elaboração dos indicadores: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Nesta etapa, são selecionados indicadores de tendência e de resultados para medir cada objetivo estratégico, com foco na eficiência do processo de monitoramento e controle.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Elaboração do plano de implementação: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Uma vez que os indicadores são definidos, metas, planos de ação e responsáveis são estabelecidos para orientar a implementação da estratégia.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28887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Acordo de nível de serviço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1631086"/>
            <a:ext cx="101536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Acordo de Nível de Serviço (ANS) ou Service Level Agreement (SLA) busca estabelecer padrões de qualidade acordados entre cliente e fornecedor para serviços contratados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gestão do ANS começa com um acordo de expectativas entre cliente e fornecedor, sendo importante notar que o fornecedor pode ser tanto interno quanto externo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Isso garante a qualidade dos serviços, mesmo quando se trata de fornecedores internos, como a área de TI dentro da organização.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20032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Acordo de nível de serviço</a:t>
            </a:r>
          </a:p>
          <a:p>
            <a:endParaRPr lang="pt-PT" dirty="0"/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26263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O que são acordos, serviços, níveis de serviço e metas de serviço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273201"/>
            <a:ext cx="101536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 smtClean="0">
                <a:solidFill>
                  <a:schemeClr val="bg2">
                    <a:lumMod val="25000"/>
                  </a:schemeClr>
                </a:solidFill>
              </a:rPr>
              <a:t>Acordo: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contrato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ou compromisso entre duas partes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 smtClean="0">
                <a:solidFill>
                  <a:schemeClr val="bg2">
                    <a:lumMod val="25000"/>
                  </a:schemeClr>
                </a:solidFill>
              </a:rPr>
              <a:t>Serviço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forma de agregar valor aos clientes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Nível de </a:t>
            </a:r>
            <a:r>
              <a:rPr lang="pt-PT" b="1" dirty="0" smtClean="0">
                <a:solidFill>
                  <a:schemeClr val="bg2">
                    <a:lumMod val="25000"/>
                  </a:schemeClr>
                </a:solidFill>
              </a:rPr>
              <a:t>serviço: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medida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de desempenho do serviço fornecido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Metas de nível de </a:t>
            </a:r>
            <a:r>
              <a:rPr lang="pt-PT" b="1" dirty="0" smtClean="0">
                <a:solidFill>
                  <a:schemeClr val="bg2">
                    <a:lumMod val="25000"/>
                  </a:schemeClr>
                </a:solidFill>
              </a:rPr>
              <a:t>serviço: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estabelecem condições que tornam um serviço satisfatório, atendendo às expectativas do cliente e partes interessadas.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2811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Acordo de nível de serviço</a:t>
            </a:r>
          </a:p>
          <a:p>
            <a:endParaRPr lang="pt-PT" dirty="0"/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26263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Os três tipos de Acordos de Níveis de Serviço</a:t>
            </a:r>
            <a:endParaRPr lang="pt-BR" sz="2800" dirty="0">
              <a:solidFill>
                <a:schemeClr val="tx1"/>
              </a:solidFill>
            </a:endParaRPr>
          </a:p>
        </p:txBody>
      </p:sp>
      <p:grpSp>
        <p:nvGrpSpPr>
          <p:cNvPr id="5" name="Agrupar 19">
            <a:extLst>
              <a:ext uri="{FF2B5EF4-FFF2-40B4-BE49-F238E27FC236}">
                <a16:creationId xmlns:a16="http://schemas.microsoft.com/office/drawing/2014/main" id="{AC94A36F-9E51-4EEF-A832-CD1377415DBD}"/>
              </a:ext>
            </a:extLst>
          </p:cNvPr>
          <p:cNvGrpSpPr/>
          <p:nvPr/>
        </p:nvGrpSpPr>
        <p:grpSpPr>
          <a:xfrm>
            <a:off x="1019175" y="2389835"/>
            <a:ext cx="10148156" cy="3068285"/>
            <a:chOff x="1019174" y="1676603"/>
            <a:chExt cx="10148156" cy="3068285"/>
          </a:xfrm>
        </p:grpSpPr>
        <p:grpSp>
          <p:nvGrpSpPr>
            <p:cNvPr id="6" name="Agrupar 1">
              <a:extLst>
                <a:ext uri="{FF2B5EF4-FFF2-40B4-BE49-F238E27FC236}">
                  <a16:creationId xmlns:a16="http://schemas.microsoft.com/office/drawing/2014/main" id="{496A3307-D1B6-8AAA-BE83-F29CEAE84DD0}"/>
                </a:ext>
              </a:extLst>
            </p:cNvPr>
            <p:cNvGrpSpPr/>
            <p:nvPr/>
          </p:nvGrpSpPr>
          <p:grpSpPr>
            <a:xfrm>
              <a:off x="1019174" y="1676603"/>
              <a:ext cx="3121093" cy="3068285"/>
              <a:chOff x="1019174" y="1676603"/>
              <a:chExt cx="3121093" cy="3068285"/>
            </a:xfrm>
          </p:grpSpPr>
          <p:sp>
            <p:nvSpPr>
              <p:cNvPr id="15" name="Retângulo: Cantos Arredondados 17">
                <a:extLst>
                  <a:ext uri="{FF2B5EF4-FFF2-40B4-BE49-F238E27FC236}">
                    <a16:creationId xmlns:a16="http://schemas.microsoft.com/office/drawing/2014/main" id="{7E5481D4-2A2A-7F02-5430-9201238A6122}"/>
                  </a:ext>
                </a:extLst>
              </p:cNvPr>
              <p:cNvSpPr/>
              <p:nvPr/>
            </p:nvSpPr>
            <p:spPr>
              <a:xfrm>
                <a:off x="1019174" y="1676603"/>
                <a:ext cx="3121093" cy="3068285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CaixaDeTexto 3">
                <a:extLst>
                  <a:ext uri="{FF2B5EF4-FFF2-40B4-BE49-F238E27FC236}">
                    <a16:creationId xmlns:a16="http://schemas.microsoft.com/office/drawing/2014/main" id="{204B753B-C0EF-83AF-B9B2-1972F278EA1C}"/>
                  </a:ext>
                </a:extLst>
              </p:cNvPr>
              <p:cNvSpPr txBox="1"/>
              <p:nvPr/>
            </p:nvSpPr>
            <p:spPr>
              <a:xfrm>
                <a:off x="1228319" y="1913935"/>
                <a:ext cx="270280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PT" b="1" dirty="0"/>
                  <a:t>Acordo de Nível de Serviço (ANS) ou Service Level Agreement (SLA</a:t>
                </a:r>
                <a:r>
                  <a:rPr lang="pt-PT" b="1" dirty="0" smtClean="0"/>
                  <a:t>)</a:t>
                </a:r>
                <a:endParaRPr lang="pt-BR" b="1" dirty="0"/>
              </a:p>
            </p:txBody>
          </p:sp>
          <p:sp>
            <p:nvSpPr>
              <p:cNvPr id="17" name="CaixaDeTexto 5">
                <a:extLst>
                  <a:ext uri="{FF2B5EF4-FFF2-40B4-BE49-F238E27FC236}">
                    <a16:creationId xmlns:a16="http://schemas.microsoft.com/office/drawing/2014/main" id="{FE6E13B7-374A-9DCC-0638-960BEF19CE68}"/>
                  </a:ext>
                </a:extLst>
              </p:cNvPr>
              <p:cNvSpPr txBox="1"/>
              <p:nvPr/>
            </p:nvSpPr>
            <p:spPr>
              <a:xfrm>
                <a:off x="1228319" y="3357912"/>
                <a:ext cx="270280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É um acordo entre o provedor de serviços de TI e um cliente.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7" name="Agrupar 2">
              <a:extLst>
                <a:ext uri="{FF2B5EF4-FFF2-40B4-BE49-F238E27FC236}">
                  <a16:creationId xmlns:a16="http://schemas.microsoft.com/office/drawing/2014/main" id="{6FE4FC4F-0729-FA23-BF73-68FEC815757E}"/>
                </a:ext>
              </a:extLst>
            </p:cNvPr>
            <p:cNvGrpSpPr/>
            <p:nvPr/>
          </p:nvGrpSpPr>
          <p:grpSpPr>
            <a:xfrm>
              <a:off x="4535453" y="1676603"/>
              <a:ext cx="3121093" cy="3068285"/>
              <a:chOff x="4535453" y="1676603"/>
              <a:chExt cx="3121093" cy="3068285"/>
            </a:xfrm>
          </p:grpSpPr>
          <p:sp>
            <p:nvSpPr>
              <p:cNvPr id="12" name="Retângulo: Cantos Arredondados 25">
                <a:extLst>
                  <a:ext uri="{FF2B5EF4-FFF2-40B4-BE49-F238E27FC236}">
                    <a16:creationId xmlns:a16="http://schemas.microsoft.com/office/drawing/2014/main" id="{6AABF71C-6B7F-0603-2087-01AFC9BDCD19}"/>
                  </a:ext>
                </a:extLst>
              </p:cNvPr>
              <p:cNvSpPr/>
              <p:nvPr/>
            </p:nvSpPr>
            <p:spPr>
              <a:xfrm>
                <a:off x="4535453" y="1676603"/>
                <a:ext cx="3121093" cy="3068285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CaixaDeTexto 27">
                <a:extLst>
                  <a:ext uri="{FF2B5EF4-FFF2-40B4-BE49-F238E27FC236}">
                    <a16:creationId xmlns:a16="http://schemas.microsoft.com/office/drawing/2014/main" id="{3B264C44-F875-AF07-4499-D13A3EC6FCBB}"/>
                  </a:ext>
                </a:extLst>
              </p:cNvPr>
              <p:cNvSpPr txBox="1"/>
              <p:nvPr/>
            </p:nvSpPr>
            <p:spPr>
              <a:xfrm>
                <a:off x="4744599" y="1915473"/>
                <a:ext cx="270280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PT" b="1" dirty="0"/>
                  <a:t>Acordo de Nível Operacional (ANO) ou Operational Level Agreement (OLA</a:t>
                </a:r>
                <a:r>
                  <a:rPr lang="pt-PT" b="1" dirty="0" smtClean="0"/>
                  <a:t>)</a:t>
                </a:r>
                <a:endParaRPr lang="pt-BR" b="1" dirty="0"/>
              </a:p>
            </p:txBody>
          </p:sp>
          <p:sp>
            <p:nvSpPr>
              <p:cNvPr id="14" name="CaixaDeTexto 28">
                <a:extLst>
                  <a:ext uri="{FF2B5EF4-FFF2-40B4-BE49-F238E27FC236}">
                    <a16:creationId xmlns:a16="http://schemas.microsoft.com/office/drawing/2014/main" id="{53768673-1C01-26BD-D05D-0C5FE7DA2A48}"/>
                  </a:ext>
                </a:extLst>
              </p:cNvPr>
              <p:cNvSpPr txBox="1"/>
              <p:nvPr/>
            </p:nvSpPr>
            <p:spPr>
              <a:xfrm>
                <a:off x="4744598" y="3329684"/>
                <a:ext cx="270280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É um acordo entre um provedor de serviços de TI e outra parte da mesma organização.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8" name="Agrupar 6">
              <a:extLst>
                <a:ext uri="{FF2B5EF4-FFF2-40B4-BE49-F238E27FC236}">
                  <a16:creationId xmlns:a16="http://schemas.microsoft.com/office/drawing/2014/main" id="{439169E0-773E-B93A-7CD3-D542AA767A07}"/>
                </a:ext>
              </a:extLst>
            </p:cNvPr>
            <p:cNvGrpSpPr/>
            <p:nvPr/>
          </p:nvGrpSpPr>
          <p:grpSpPr>
            <a:xfrm>
              <a:off x="8046237" y="1676603"/>
              <a:ext cx="3121093" cy="3068285"/>
              <a:chOff x="8046237" y="1676603"/>
              <a:chExt cx="3121093" cy="3068285"/>
            </a:xfrm>
          </p:grpSpPr>
          <p:sp>
            <p:nvSpPr>
              <p:cNvPr id="9" name="Retângulo: Cantos Arredondados 26">
                <a:extLst>
                  <a:ext uri="{FF2B5EF4-FFF2-40B4-BE49-F238E27FC236}">
                    <a16:creationId xmlns:a16="http://schemas.microsoft.com/office/drawing/2014/main" id="{E646772E-A10A-0AA6-2549-677BA2D79412}"/>
                  </a:ext>
                </a:extLst>
              </p:cNvPr>
              <p:cNvSpPr/>
              <p:nvPr/>
            </p:nvSpPr>
            <p:spPr>
              <a:xfrm>
                <a:off x="8046237" y="1676603"/>
                <a:ext cx="3121093" cy="3068285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CaixaDeTexto 29">
                <a:extLst>
                  <a:ext uri="{FF2B5EF4-FFF2-40B4-BE49-F238E27FC236}">
                    <a16:creationId xmlns:a16="http://schemas.microsoft.com/office/drawing/2014/main" id="{4932C009-633E-B24C-3716-421638BBC745}"/>
                  </a:ext>
                </a:extLst>
              </p:cNvPr>
              <p:cNvSpPr txBox="1"/>
              <p:nvPr/>
            </p:nvSpPr>
            <p:spPr>
              <a:xfrm>
                <a:off x="8260880" y="1946009"/>
                <a:ext cx="270280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PT" b="1" dirty="0"/>
                  <a:t>Contrato de Apoio (CA) ou Underpinning Contract (UC)</a:t>
                </a:r>
                <a:endParaRPr lang="pt-BR" b="1" dirty="0"/>
              </a:p>
            </p:txBody>
          </p:sp>
          <p:sp>
            <p:nvSpPr>
              <p:cNvPr id="11" name="CaixaDeTexto 30">
                <a:extLst>
                  <a:ext uri="{FF2B5EF4-FFF2-40B4-BE49-F238E27FC236}">
                    <a16:creationId xmlns:a16="http://schemas.microsoft.com/office/drawing/2014/main" id="{ECA8460D-9611-4E2F-D224-715307E1C99B}"/>
                  </a:ext>
                </a:extLst>
              </p:cNvPr>
              <p:cNvSpPr txBox="1"/>
              <p:nvPr/>
            </p:nvSpPr>
            <p:spPr>
              <a:xfrm>
                <a:off x="8260880" y="3244270"/>
                <a:ext cx="2702801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Contrato entre provedor de TI e terceiro define metas e responsabilidades para atender níveis de serviço requeridos.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574350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Acordo de nível de serviço</a:t>
            </a:r>
          </a:p>
          <a:p>
            <a:endParaRPr lang="pt-PT" dirty="0"/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26263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Etapas da gestão dos níveis de serviço</a:t>
            </a:r>
            <a:endParaRPr lang="pt-BR" sz="2800" dirty="0">
              <a:solidFill>
                <a:schemeClr val="tx1"/>
              </a:solidFill>
            </a:endParaRPr>
          </a:p>
        </p:txBody>
      </p:sp>
      <p:grpSp>
        <p:nvGrpSpPr>
          <p:cNvPr id="4" name="Agrupar 7">
            <a:extLst>
              <a:ext uri="{FF2B5EF4-FFF2-40B4-BE49-F238E27FC236}">
                <a16:creationId xmlns:a16="http://schemas.microsoft.com/office/drawing/2014/main" id="{0E52026A-8A4A-5882-C461-3235C09B4377}"/>
              </a:ext>
            </a:extLst>
          </p:cNvPr>
          <p:cNvGrpSpPr/>
          <p:nvPr/>
        </p:nvGrpSpPr>
        <p:grpSpPr>
          <a:xfrm>
            <a:off x="1059886" y="2763221"/>
            <a:ext cx="10072227" cy="1331557"/>
            <a:chOff x="1019175" y="1676603"/>
            <a:chExt cx="10072227" cy="1331557"/>
          </a:xfrm>
        </p:grpSpPr>
        <p:grpSp>
          <p:nvGrpSpPr>
            <p:cNvPr id="5" name="Agrupar 8">
              <a:extLst>
                <a:ext uri="{FF2B5EF4-FFF2-40B4-BE49-F238E27FC236}">
                  <a16:creationId xmlns:a16="http://schemas.microsoft.com/office/drawing/2014/main" id="{E85F2DA5-2A01-BC14-EED0-E03111B3BCDA}"/>
                </a:ext>
              </a:extLst>
            </p:cNvPr>
            <p:cNvGrpSpPr/>
            <p:nvPr/>
          </p:nvGrpSpPr>
          <p:grpSpPr>
            <a:xfrm>
              <a:off x="1019175" y="1676603"/>
              <a:ext cx="3045164" cy="1331557"/>
              <a:chOff x="1019175" y="1676603"/>
              <a:chExt cx="3045164" cy="1331557"/>
            </a:xfrm>
          </p:grpSpPr>
          <p:sp>
            <p:nvSpPr>
              <p:cNvPr id="12" name="Retângulo: Cantos Arredondados 17">
                <a:extLst>
                  <a:ext uri="{FF2B5EF4-FFF2-40B4-BE49-F238E27FC236}">
                    <a16:creationId xmlns:a16="http://schemas.microsoft.com/office/drawing/2014/main" id="{66E36BF6-D059-0992-5410-086DFD17C378}"/>
                  </a:ext>
                </a:extLst>
              </p:cNvPr>
              <p:cNvSpPr/>
              <p:nvPr/>
            </p:nvSpPr>
            <p:spPr>
              <a:xfrm>
                <a:off x="1019175" y="1676603"/>
                <a:ext cx="3045164" cy="1331557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3" name="CaixaDeTexto 18">
                <a:extLst>
                  <a:ext uri="{FF2B5EF4-FFF2-40B4-BE49-F238E27FC236}">
                    <a16:creationId xmlns:a16="http://schemas.microsoft.com/office/drawing/2014/main" id="{D1DBDC24-1598-06CF-AD6F-70C954991D12}"/>
                  </a:ext>
                </a:extLst>
              </p:cNvPr>
              <p:cNvSpPr txBox="1"/>
              <p:nvPr/>
            </p:nvSpPr>
            <p:spPr>
              <a:xfrm>
                <a:off x="1104766" y="2039288"/>
                <a:ext cx="287398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b="1" dirty="0"/>
                  <a:t>Definir o Acordo de Nível de Serviço (SLA)</a:t>
                </a:r>
                <a:endParaRPr lang="pt-BR" b="1" dirty="0"/>
              </a:p>
            </p:txBody>
          </p:sp>
        </p:grpSp>
        <p:grpSp>
          <p:nvGrpSpPr>
            <p:cNvPr id="6" name="Agrupar 9">
              <a:extLst>
                <a:ext uri="{FF2B5EF4-FFF2-40B4-BE49-F238E27FC236}">
                  <a16:creationId xmlns:a16="http://schemas.microsoft.com/office/drawing/2014/main" id="{BDD5AACA-B522-1891-4F39-1F684666749A}"/>
                </a:ext>
              </a:extLst>
            </p:cNvPr>
            <p:cNvGrpSpPr/>
            <p:nvPr/>
          </p:nvGrpSpPr>
          <p:grpSpPr>
            <a:xfrm>
              <a:off x="4535454" y="1676603"/>
              <a:ext cx="3045164" cy="1331557"/>
              <a:chOff x="4535454" y="1676603"/>
              <a:chExt cx="3045164" cy="1331557"/>
            </a:xfrm>
          </p:grpSpPr>
          <p:sp>
            <p:nvSpPr>
              <p:cNvPr id="10" name="Retângulo: Cantos Arredondados 14">
                <a:extLst>
                  <a:ext uri="{FF2B5EF4-FFF2-40B4-BE49-F238E27FC236}">
                    <a16:creationId xmlns:a16="http://schemas.microsoft.com/office/drawing/2014/main" id="{D4F341E8-A02F-F913-BE72-5F7F747C7E05}"/>
                  </a:ext>
                </a:extLst>
              </p:cNvPr>
              <p:cNvSpPr/>
              <p:nvPr/>
            </p:nvSpPr>
            <p:spPr>
              <a:xfrm>
                <a:off x="4535454" y="1676603"/>
                <a:ext cx="3045164" cy="1331557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1" name="CaixaDeTexto 15">
                <a:extLst>
                  <a:ext uri="{FF2B5EF4-FFF2-40B4-BE49-F238E27FC236}">
                    <a16:creationId xmlns:a16="http://schemas.microsoft.com/office/drawing/2014/main" id="{F3B680CE-97D2-3868-D93C-AEB34588A173}"/>
                  </a:ext>
                </a:extLst>
              </p:cNvPr>
              <p:cNvSpPr txBox="1"/>
              <p:nvPr/>
            </p:nvSpPr>
            <p:spPr>
              <a:xfrm>
                <a:off x="4703888" y="2039288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b="1" dirty="0"/>
                  <a:t>Monitorar o desempenho</a:t>
                </a:r>
              </a:p>
            </p:txBody>
          </p:sp>
        </p:grpSp>
        <p:grpSp>
          <p:nvGrpSpPr>
            <p:cNvPr id="7" name="Agrupar 10">
              <a:extLst>
                <a:ext uri="{FF2B5EF4-FFF2-40B4-BE49-F238E27FC236}">
                  <a16:creationId xmlns:a16="http://schemas.microsoft.com/office/drawing/2014/main" id="{FF811711-71E1-C772-DB6D-343B10437796}"/>
                </a:ext>
              </a:extLst>
            </p:cNvPr>
            <p:cNvGrpSpPr/>
            <p:nvPr/>
          </p:nvGrpSpPr>
          <p:grpSpPr>
            <a:xfrm>
              <a:off x="8046238" y="1676603"/>
              <a:ext cx="3045164" cy="1331557"/>
              <a:chOff x="8046238" y="1676603"/>
              <a:chExt cx="3045164" cy="1331557"/>
            </a:xfrm>
          </p:grpSpPr>
          <p:sp>
            <p:nvSpPr>
              <p:cNvPr id="8" name="Retângulo: Cantos Arredondados 11">
                <a:extLst>
                  <a:ext uri="{FF2B5EF4-FFF2-40B4-BE49-F238E27FC236}">
                    <a16:creationId xmlns:a16="http://schemas.microsoft.com/office/drawing/2014/main" id="{23220257-88AB-1A49-DAAA-8B5EF541FA08}"/>
                  </a:ext>
                </a:extLst>
              </p:cNvPr>
              <p:cNvSpPr/>
              <p:nvPr/>
            </p:nvSpPr>
            <p:spPr>
              <a:xfrm>
                <a:off x="8046238" y="1676603"/>
                <a:ext cx="3045164" cy="1331557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9" name="CaixaDeTexto 12">
                <a:extLst>
                  <a:ext uri="{FF2B5EF4-FFF2-40B4-BE49-F238E27FC236}">
                    <a16:creationId xmlns:a16="http://schemas.microsoft.com/office/drawing/2014/main" id="{5549AFD4-2DBD-8743-6122-9F6A01F1D9EB}"/>
                  </a:ext>
                </a:extLst>
              </p:cNvPr>
              <p:cNvSpPr txBox="1"/>
              <p:nvPr/>
            </p:nvSpPr>
            <p:spPr>
              <a:xfrm>
                <a:off x="8217418" y="2039288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b="1" dirty="0"/>
                  <a:t>Obter e analisar os dados</a:t>
                </a:r>
                <a:endParaRPr lang="pt-BR" b="1" dirty="0"/>
              </a:p>
            </p:txBody>
          </p:sp>
        </p:grpSp>
      </p:grpSp>
      <p:sp>
        <p:nvSpPr>
          <p:cNvPr id="14" name="Retângulo: Cantos Arredondados 14">
            <a:extLst>
              <a:ext uri="{FF2B5EF4-FFF2-40B4-BE49-F238E27FC236}">
                <a16:creationId xmlns:a16="http://schemas.microsoft.com/office/drawing/2014/main" id="{D4F341E8-A02F-F913-BE72-5F7F747C7E05}"/>
              </a:ext>
            </a:extLst>
          </p:cNvPr>
          <p:cNvSpPr/>
          <p:nvPr/>
        </p:nvSpPr>
        <p:spPr>
          <a:xfrm>
            <a:off x="2268829" y="4472147"/>
            <a:ext cx="3045164" cy="1331557"/>
          </a:xfrm>
          <a:prstGeom prst="roundRect">
            <a:avLst>
              <a:gd name="adj" fmla="val 1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4F341E8-A02F-F913-BE72-5F7F747C7E05}"/>
              </a:ext>
            </a:extLst>
          </p:cNvPr>
          <p:cNvSpPr/>
          <p:nvPr/>
        </p:nvSpPr>
        <p:spPr>
          <a:xfrm>
            <a:off x="6564366" y="4472147"/>
            <a:ext cx="3045164" cy="1331557"/>
          </a:xfrm>
          <a:prstGeom prst="roundRect">
            <a:avLst>
              <a:gd name="adj" fmla="val 1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3B680CE-97D2-3868-D93C-AEB34588A173}"/>
              </a:ext>
            </a:extLst>
          </p:cNvPr>
          <p:cNvSpPr txBox="1"/>
          <p:nvPr/>
        </p:nvSpPr>
        <p:spPr>
          <a:xfrm>
            <a:off x="2440010" y="4953259"/>
            <a:ext cx="2702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Melhorar os serviços prestados</a:t>
            </a:r>
          </a:p>
        </p:txBody>
      </p:sp>
      <p:sp>
        <p:nvSpPr>
          <p:cNvPr id="17" name="CaixaDeTexto 15">
            <a:extLst>
              <a:ext uri="{FF2B5EF4-FFF2-40B4-BE49-F238E27FC236}">
                <a16:creationId xmlns:a16="http://schemas.microsoft.com/office/drawing/2014/main" id="{F3B680CE-97D2-3868-D93C-AEB34588A173}"/>
              </a:ext>
            </a:extLst>
          </p:cNvPr>
          <p:cNvSpPr txBox="1"/>
          <p:nvPr/>
        </p:nvSpPr>
        <p:spPr>
          <a:xfrm>
            <a:off x="6797237" y="4932182"/>
            <a:ext cx="2702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Aprimorar o SLA</a:t>
            </a:r>
          </a:p>
        </p:txBody>
      </p:sp>
    </p:spTree>
    <p:extLst>
      <p:ext uri="{BB962C8B-B14F-4D97-AF65-F5344CB8AC3E}">
        <p14:creationId xmlns:p14="http://schemas.microsoft.com/office/powerpoint/2010/main" val="3529038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Governança corporativa</a:t>
            </a:r>
          </a:p>
          <a:p>
            <a:endParaRPr lang="pt-PT" dirty="0"/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59858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Pilares da Governança Corporativa</a:t>
            </a:r>
            <a:endParaRPr lang="pt-BR" sz="2800" dirty="0">
              <a:solidFill>
                <a:schemeClr val="tx1"/>
              </a:solidFill>
            </a:endParaRPr>
          </a:p>
        </p:txBody>
      </p:sp>
      <p:grpSp>
        <p:nvGrpSpPr>
          <p:cNvPr id="5" name="Agrupar 7">
            <a:extLst>
              <a:ext uri="{FF2B5EF4-FFF2-40B4-BE49-F238E27FC236}">
                <a16:creationId xmlns:a16="http://schemas.microsoft.com/office/drawing/2014/main" id="{0E52026A-8A4A-5882-C461-3235C09B4377}"/>
              </a:ext>
            </a:extLst>
          </p:cNvPr>
          <p:cNvGrpSpPr/>
          <p:nvPr/>
        </p:nvGrpSpPr>
        <p:grpSpPr>
          <a:xfrm>
            <a:off x="1059886" y="2763221"/>
            <a:ext cx="10072227" cy="1331557"/>
            <a:chOff x="1019175" y="1676603"/>
            <a:chExt cx="10072227" cy="1331557"/>
          </a:xfrm>
        </p:grpSpPr>
        <p:grpSp>
          <p:nvGrpSpPr>
            <p:cNvPr id="6" name="Agrupar 8">
              <a:extLst>
                <a:ext uri="{FF2B5EF4-FFF2-40B4-BE49-F238E27FC236}">
                  <a16:creationId xmlns:a16="http://schemas.microsoft.com/office/drawing/2014/main" id="{E85F2DA5-2A01-BC14-EED0-E03111B3BCDA}"/>
                </a:ext>
              </a:extLst>
            </p:cNvPr>
            <p:cNvGrpSpPr/>
            <p:nvPr/>
          </p:nvGrpSpPr>
          <p:grpSpPr>
            <a:xfrm>
              <a:off x="1019175" y="1676603"/>
              <a:ext cx="3045164" cy="1331557"/>
              <a:chOff x="1019175" y="1676603"/>
              <a:chExt cx="3045164" cy="1331557"/>
            </a:xfrm>
          </p:grpSpPr>
          <p:sp>
            <p:nvSpPr>
              <p:cNvPr id="13" name="Retângulo: Cantos Arredondados 17">
                <a:extLst>
                  <a:ext uri="{FF2B5EF4-FFF2-40B4-BE49-F238E27FC236}">
                    <a16:creationId xmlns:a16="http://schemas.microsoft.com/office/drawing/2014/main" id="{66E36BF6-D059-0992-5410-086DFD17C378}"/>
                  </a:ext>
                </a:extLst>
              </p:cNvPr>
              <p:cNvSpPr/>
              <p:nvPr/>
            </p:nvSpPr>
            <p:spPr>
              <a:xfrm>
                <a:off x="1019175" y="1676603"/>
                <a:ext cx="3045164" cy="1331557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4" name="CaixaDeTexto 18">
                <a:extLst>
                  <a:ext uri="{FF2B5EF4-FFF2-40B4-BE49-F238E27FC236}">
                    <a16:creationId xmlns:a16="http://schemas.microsoft.com/office/drawing/2014/main" id="{D1DBDC24-1598-06CF-AD6F-70C954991D12}"/>
                  </a:ext>
                </a:extLst>
              </p:cNvPr>
              <p:cNvSpPr txBox="1"/>
              <p:nvPr/>
            </p:nvSpPr>
            <p:spPr>
              <a:xfrm>
                <a:off x="1104766" y="2039288"/>
                <a:ext cx="287398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b="1" dirty="0"/>
                  <a:t>A Propriedade (representada pelos sócios)</a:t>
                </a:r>
                <a:endParaRPr lang="pt-BR" b="1" dirty="0"/>
              </a:p>
            </p:txBody>
          </p:sp>
        </p:grpSp>
        <p:grpSp>
          <p:nvGrpSpPr>
            <p:cNvPr id="7" name="Agrupar 9">
              <a:extLst>
                <a:ext uri="{FF2B5EF4-FFF2-40B4-BE49-F238E27FC236}">
                  <a16:creationId xmlns:a16="http://schemas.microsoft.com/office/drawing/2014/main" id="{BDD5AACA-B522-1891-4F39-1F684666749A}"/>
                </a:ext>
              </a:extLst>
            </p:cNvPr>
            <p:cNvGrpSpPr/>
            <p:nvPr/>
          </p:nvGrpSpPr>
          <p:grpSpPr>
            <a:xfrm>
              <a:off x="4535454" y="1676603"/>
              <a:ext cx="3045164" cy="1331557"/>
              <a:chOff x="4535454" y="1676603"/>
              <a:chExt cx="3045164" cy="1331557"/>
            </a:xfrm>
          </p:grpSpPr>
          <p:sp>
            <p:nvSpPr>
              <p:cNvPr id="11" name="Retângulo: Cantos Arredondados 14">
                <a:extLst>
                  <a:ext uri="{FF2B5EF4-FFF2-40B4-BE49-F238E27FC236}">
                    <a16:creationId xmlns:a16="http://schemas.microsoft.com/office/drawing/2014/main" id="{D4F341E8-A02F-F913-BE72-5F7F747C7E05}"/>
                  </a:ext>
                </a:extLst>
              </p:cNvPr>
              <p:cNvSpPr/>
              <p:nvPr/>
            </p:nvSpPr>
            <p:spPr>
              <a:xfrm>
                <a:off x="4535454" y="1676603"/>
                <a:ext cx="3045164" cy="1331557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2" name="CaixaDeTexto 15">
                <a:extLst>
                  <a:ext uri="{FF2B5EF4-FFF2-40B4-BE49-F238E27FC236}">
                    <a16:creationId xmlns:a16="http://schemas.microsoft.com/office/drawing/2014/main" id="{F3B680CE-97D2-3868-D93C-AEB34588A173}"/>
                  </a:ext>
                </a:extLst>
              </p:cNvPr>
              <p:cNvSpPr txBox="1"/>
              <p:nvPr/>
            </p:nvSpPr>
            <p:spPr>
              <a:xfrm>
                <a:off x="4703888" y="2039288"/>
                <a:ext cx="27028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b="1" dirty="0"/>
                  <a:t>O Conselho de Administração</a:t>
                </a:r>
              </a:p>
            </p:txBody>
          </p:sp>
        </p:grpSp>
        <p:grpSp>
          <p:nvGrpSpPr>
            <p:cNvPr id="8" name="Agrupar 10">
              <a:extLst>
                <a:ext uri="{FF2B5EF4-FFF2-40B4-BE49-F238E27FC236}">
                  <a16:creationId xmlns:a16="http://schemas.microsoft.com/office/drawing/2014/main" id="{FF811711-71E1-C772-DB6D-343B10437796}"/>
                </a:ext>
              </a:extLst>
            </p:cNvPr>
            <p:cNvGrpSpPr/>
            <p:nvPr/>
          </p:nvGrpSpPr>
          <p:grpSpPr>
            <a:xfrm>
              <a:off x="8046238" y="1676603"/>
              <a:ext cx="3045164" cy="1331557"/>
              <a:chOff x="8046238" y="1676603"/>
              <a:chExt cx="3045164" cy="1331557"/>
            </a:xfrm>
          </p:grpSpPr>
          <p:sp>
            <p:nvSpPr>
              <p:cNvPr id="9" name="Retângulo: Cantos Arredondados 11">
                <a:extLst>
                  <a:ext uri="{FF2B5EF4-FFF2-40B4-BE49-F238E27FC236}">
                    <a16:creationId xmlns:a16="http://schemas.microsoft.com/office/drawing/2014/main" id="{23220257-88AB-1A49-DAAA-8B5EF541FA08}"/>
                  </a:ext>
                </a:extLst>
              </p:cNvPr>
              <p:cNvSpPr/>
              <p:nvPr/>
            </p:nvSpPr>
            <p:spPr>
              <a:xfrm>
                <a:off x="8046238" y="1676603"/>
                <a:ext cx="3045164" cy="1331557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0" name="CaixaDeTexto 12">
                <a:extLst>
                  <a:ext uri="{FF2B5EF4-FFF2-40B4-BE49-F238E27FC236}">
                    <a16:creationId xmlns:a16="http://schemas.microsoft.com/office/drawing/2014/main" id="{5549AFD4-2DBD-8743-6122-9F6A01F1D9EB}"/>
                  </a:ext>
                </a:extLst>
              </p:cNvPr>
              <p:cNvSpPr txBox="1"/>
              <p:nvPr/>
            </p:nvSpPr>
            <p:spPr>
              <a:xfrm>
                <a:off x="8217418" y="2039288"/>
                <a:ext cx="27028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b="1" dirty="0"/>
                  <a:t>A Gestão, a Auditoria Independente</a:t>
                </a:r>
                <a:endParaRPr lang="pt-BR" b="1" dirty="0"/>
              </a:p>
            </p:txBody>
          </p:sp>
        </p:grpSp>
      </p:grp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4F341E8-A02F-F913-BE72-5F7F747C7E05}"/>
              </a:ext>
            </a:extLst>
          </p:cNvPr>
          <p:cNvSpPr/>
          <p:nvPr/>
        </p:nvSpPr>
        <p:spPr>
          <a:xfrm>
            <a:off x="2268829" y="4472147"/>
            <a:ext cx="3045164" cy="1331557"/>
          </a:xfrm>
          <a:prstGeom prst="roundRect">
            <a:avLst>
              <a:gd name="adj" fmla="val 1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6" name="Retângulo: Cantos Arredondados 14">
            <a:extLst>
              <a:ext uri="{FF2B5EF4-FFF2-40B4-BE49-F238E27FC236}">
                <a16:creationId xmlns:a16="http://schemas.microsoft.com/office/drawing/2014/main" id="{D4F341E8-A02F-F913-BE72-5F7F747C7E05}"/>
              </a:ext>
            </a:extLst>
          </p:cNvPr>
          <p:cNvSpPr/>
          <p:nvPr/>
        </p:nvSpPr>
        <p:spPr>
          <a:xfrm>
            <a:off x="6564366" y="4472147"/>
            <a:ext cx="3045164" cy="1331557"/>
          </a:xfrm>
          <a:prstGeom prst="roundRect">
            <a:avLst>
              <a:gd name="adj" fmla="val 1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7" name="CaixaDeTexto 15">
            <a:extLst>
              <a:ext uri="{FF2B5EF4-FFF2-40B4-BE49-F238E27FC236}">
                <a16:creationId xmlns:a16="http://schemas.microsoft.com/office/drawing/2014/main" id="{F3B680CE-97D2-3868-D93C-AEB34588A173}"/>
              </a:ext>
            </a:extLst>
          </p:cNvPr>
          <p:cNvSpPr txBox="1"/>
          <p:nvPr/>
        </p:nvSpPr>
        <p:spPr>
          <a:xfrm>
            <a:off x="2440010" y="4953259"/>
            <a:ext cx="2702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O Conselho Fiscal</a:t>
            </a:r>
          </a:p>
        </p:txBody>
      </p:sp>
      <p:sp>
        <p:nvSpPr>
          <p:cNvPr id="18" name="CaixaDeTexto 15">
            <a:extLst>
              <a:ext uri="{FF2B5EF4-FFF2-40B4-BE49-F238E27FC236}">
                <a16:creationId xmlns:a16="http://schemas.microsoft.com/office/drawing/2014/main" id="{F3B680CE-97D2-3868-D93C-AEB34588A173}"/>
              </a:ext>
            </a:extLst>
          </p:cNvPr>
          <p:cNvSpPr txBox="1"/>
          <p:nvPr/>
        </p:nvSpPr>
        <p:spPr>
          <a:xfrm>
            <a:off x="6797237" y="4932182"/>
            <a:ext cx="2702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A Conduta e o Conflito de </a:t>
            </a:r>
            <a:r>
              <a:rPr lang="pt-BR" b="1" dirty="0" smtClean="0"/>
              <a:t>Interesses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27445460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Acordo de nível de serviço</a:t>
            </a:r>
          </a:p>
          <a:p>
            <a:endParaRPr lang="pt-PT" dirty="0"/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26263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O que é definido nos Acordos de Níveis de Serviço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1983043"/>
            <a:ext cx="1015365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Participantes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envolvidos no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serviço.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Prazo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de validade do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acordo.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Escopo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do serviço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coberto.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Limitações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 condições de não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cobertura.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Papéis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 responsabilidades das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partes.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Objetivos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 indicadores do nível de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serviço.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Recompensas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 penalidades pelo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desempenho.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Serviços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opcionais e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exclusões.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Reporte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dos resultados e critérios de administração e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revisão.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Critérios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de medidas de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serviços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23029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Monitoramento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273201"/>
            <a:ext cx="101536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Governança de TI visa alinhar recursos de TI com objetivos de negócio, incluindo o monitoramento para garantir conformidade e qualidade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monitoramento eficaz antecipa problemas e assegura que produtos e serviços de TI sejam entregues conforme planejado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Isso evita impactos negativos na disponibilidade dos serviços de TI.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71827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Monitoramento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273201"/>
            <a:ext cx="101536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Planejamento e Organização: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prover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direção para a entrega de soluções e entrega de serviços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Aquisição e Implementação: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prover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as soluções e as transfere para que se tornem serviços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Entrega e Suporte: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receber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as soluções e as tornar passíveis de uso pelos usuários finais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Monitoração e Avaliação: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monitorar todos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os processos para garantir que a direção definida seja seguida.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26263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Os domínios do COBIT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76362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Monitoramento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3291077"/>
            <a:ext cx="53990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domínio de Monitoração e Avaliação do COBIT trata da estimativa estratégica das necessidades organizacionais, avaliando se os objetivos de TI são atendidos.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26263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O domínio de Monitoração e Avaliação</a:t>
            </a:r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5" name="Imagem 25">
            <a:extLst>
              <a:ext uri="{FF2B5EF4-FFF2-40B4-BE49-F238E27FC236}">
                <a16:creationId xmlns:a16="http://schemas.microsoft.com/office/drawing/2014/main" id="{89B6BC94-2736-27F3-353F-6AC404C8A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149" y="2312988"/>
            <a:ext cx="4208676" cy="315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6615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Monitoramento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312988"/>
            <a:ext cx="1014360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Os processos neste domínio incluem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b="1" dirty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ME1: Monitorar e avaliar a performance de TI, estabelecendo um framework de monitoramento que contribua positivamente para a gestão de portfólio empresarial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ME2: Monitorar e avaliar os controles internos, criando um programa de controle efetivo, incluindo monitoramento, autoavaliação, revisão de fornecedores e reporte de exceções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ME3: Assegurar a conformidade regulatória, garantindo que a TI cumpra leis e regulamentos por meio de auditoria independente e padrões éticos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ME4: Prover a Governança de TI, estabelecendo um framework que assegure que os investimentos em TI estejam alinhados com a estratégia da organização.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26263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O domínio de Monitoração e Avaliação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92523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Dashboard</a:t>
            </a: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273201"/>
            <a:ext cx="101536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Um dashboard permite que a alta gestão analise o desempenho das áreas e processos em tempo real por meio de Indicadores de Desempenho (KPIs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É possível visualizar todos os KPIs de forma centralizada, analisando sua evolução ao longo do tempo e outros parâmetros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Diferentes versões de dashboards podem ser criadas para atender a públicos-alvo específicos na organização.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84239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Dashboard</a:t>
            </a: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273201"/>
            <a:ext cx="59568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Um dashboard de Indicadores de Desempenho pode assumir várias formas, como murais, TVs ou páginas em sistemas web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acessibilidade e visibilidade do dashboard são essenciais para a direção, alta gestão e colaboradores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Deve ser bem organizado, com informações claras e apresentação atrativa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Elementos como formato, combinação de cores, gráficos e outros detalhes devem ser escolhidos de acordo com o público-alvo e os objetivos específicos.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26263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Formato de um dashboard</a:t>
            </a:r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6" name="Imagem 25">
            <a:extLst>
              <a:ext uri="{FF2B5EF4-FFF2-40B4-BE49-F238E27FC236}">
                <a16:creationId xmlns:a16="http://schemas.microsoft.com/office/drawing/2014/main" id="{89B6BC94-2736-27F3-353F-6AC404C8A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579" y="2877807"/>
            <a:ext cx="3613246" cy="248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6357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Dashboard</a:t>
            </a:r>
          </a:p>
        </p:txBody>
      </p:sp>
      <p:sp>
        <p:nvSpPr>
          <p:cNvPr id="5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26263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Exemplo de um dashboard</a:t>
            </a:r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6" name="Imagem 25">
            <a:extLst>
              <a:ext uri="{FF2B5EF4-FFF2-40B4-BE49-F238E27FC236}">
                <a16:creationId xmlns:a16="http://schemas.microsoft.com/office/drawing/2014/main" id="{89B6BC94-2736-27F3-353F-6AC404C8AEE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690" y="2312988"/>
            <a:ext cx="6586189" cy="365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3096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Dashboard</a:t>
            </a:r>
          </a:p>
        </p:txBody>
      </p:sp>
      <p:sp>
        <p:nvSpPr>
          <p:cNvPr id="5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26263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Análises através da utilização de um dashboard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312988"/>
            <a:ext cx="1014360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alta gestão pode usar um dashboard para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b="1" dirty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Avaliar o desempenho das áreas.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Identificar Indicadores de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Desempenho.</a:t>
            </a: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Analisar variações de Indicadores de Desempenho ao longo do tempo.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Identificar tendências futuras.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Avaliar áreas lucrativas e problemáticas.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Verificar o impacto de diferentes tipos de investimentos.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Medir a satisfação de clientes e colaboradores.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Analisar a gestão de processos.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Avaliar a performance individual dos colaboradores.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Monitorar o feedback de clientes e a saúde financeira de projetos em organizações de projeto.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94000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Dashboard</a:t>
            </a:r>
          </a:p>
        </p:txBody>
      </p:sp>
      <p:sp>
        <p:nvSpPr>
          <p:cNvPr id="5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26263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Como criar um dashboard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312988"/>
            <a:ext cx="1014360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Definir Indicadores Relevantes: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Escolher indicadores alinhados com a estratégia, fáceis de entender e atualizar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Escolher Modelos de Dashboard: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Customizar o dashboard para diferentes públicos, como níveis estratégico, tático e operacional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Selecionar Gráficos Adequados: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Escolher o tipo certo de gráfico para cada grupo de indicadores.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Utilizar Cores Corretamente: Aplicar uma combinação adequada de cores para manter o dashboard atrativo e claro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Implementar Alertas: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Usar alertas automáticos, como e-mails e SMS, com base na configuração dos indicadores para notificar eventos críticos.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24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Governança corporativa</a:t>
            </a:r>
          </a:p>
          <a:p>
            <a:endParaRPr lang="pt-PT" dirty="0"/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59858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Benefícios da Governança Corporativa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459292"/>
            <a:ext cx="1015365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Transformar conceitos abstratos em ações concretas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Alinhar interesses de stakeholders para definir objetivos estratégicos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Descentralizar decisões estratégicas com mais transparência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Preservar o valor da organização a longo prazo de forma sustentável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Facilitar o acesso a recursos para o crescimento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Melhorar a imagem e valor da empresa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Capacitar e escolher herdeiros adequados em empresas familiares.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0203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Dashboard</a:t>
            </a:r>
          </a:p>
        </p:txBody>
      </p:sp>
      <p:sp>
        <p:nvSpPr>
          <p:cNvPr id="5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26263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Principais vantagens de se utilizar um dashboard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312988"/>
            <a:ext cx="1014360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Ações Rápidas: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Dashboards permitem que gestores identifiquem indicadores com desempenho insatisfatório e ajam prontamente para reverter cenários negativos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Aumento da Produtividade: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Indicadores relacionados a metas organizacionais, de áreas e individuais incentivam a equipe a melhorar a produtividade para atingir objetivos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Tomada de Decisão Eficiente: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Dashboards fornecem informações precisas e rápidas, facilitando a tomada de decisões seguras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Comunicação Eficaz: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Dashboards organizados e claros promovem uma linguagem comum na organização, alinhando todos os colaboradores com os objetivos comuns.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17103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Medição de desempenho e metas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312988"/>
            <a:ext cx="101436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Governança de TI eficaz introduz a necessidade de Medição de Desempenho e Controle para garantir a qualidade e o conhecimento detalhado de todos os processos organizacionais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Governança de TI promove uma cultura de gestão fundamentada em medições de desempenho, reforçando o monitoramento de atividades para melhorar a eficiência organizacional.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8516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Medição de desempenho e metas</a:t>
            </a:r>
          </a:p>
          <a:p>
            <a:endParaRPr lang="pt-PT" dirty="0"/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26263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A razão da organização necessitar medir seu desempenho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888247"/>
            <a:ext cx="668007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Avaliação contínua é crucial para alinhar estratégia às mudanças de mercado, indo além de métricas financeiras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Medidas atuais incluem atualização tecnológica, clareza da missão, aderência a valores, reconhecimento do cliente e competências organizacionais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Em mercado competitivo, sobrevivência requer habilidade de gerenciar riscos, antecipar tendências, benchmarking, comunicação eficaz e aproveitar oportunidades.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Imagem 25">
            <a:extLst>
              <a:ext uri="{FF2B5EF4-FFF2-40B4-BE49-F238E27FC236}">
                <a16:creationId xmlns:a16="http://schemas.microsoft.com/office/drawing/2014/main" id="{89B6BC94-2736-27F3-353F-6AC404C8AE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226" y="3239140"/>
            <a:ext cx="3142599" cy="216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59450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Medição de desempenho e metas</a:t>
            </a:r>
          </a:p>
          <a:p>
            <a:endParaRPr lang="pt-PT" dirty="0"/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26263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Os objetivos da Medição de Desempenho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472750"/>
            <a:ext cx="64688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Três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níveis: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Em nível de TI: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que a área de negócio espera da TI e como isso deve ser medido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Em nível de processos: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 O que os processos de TI precisam entregar para que os objetivos de TI sejam suportados e como isso deve ser medido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Em nível das atividades: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Quais atividades precisam ser realizadas dentro dos processos para que se atinja a performance desejada e como isso deve ser medido.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Imagem 25">
            <a:extLst>
              <a:ext uri="{FF2B5EF4-FFF2-40B4-BE49-F238E27FC236}">
                <a16:creationId xmlns:a16="http://schemas.microsoft.com/office/drawing/2014/main" id="{89B6BC94-2736-27F3-353F-6AC404C8AE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226" y="3100642"/>
            <a:ext cx="3142599" cy="216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08016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Medição de desempenho e metas</a:t>
            </a:r>
          </a:p>
          <a:p>
            <a:endParaRPr lang="pt-PT" dirty="0"/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26263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A etapa de Medição de Desempenho</a:t>
            </a:r>
            <a:endParaRPr lang="pt-BR" sz="2800" dirty="0">
              <a:solidFill>
                <a:schemeClr val="tx1"/>
              </a:solidFill>
            </a:endParaRPr>
          </a:p>
        </p:txBody>
      </p:sp>
      <p:pic>
        <p:nvPicPr>
          <p:cNvPr id="5" name="Imagem 25">
            <a:extLst>
              <a:ext uri="{FF2B5EF4-FFF2-40B4-BE49-F238E27FC236}">
                <a16:creationId xmlns:a16="http://schemas.microsoft.com/office/drawing/2014/main" id="{89B6BC94-2736-27F3-353F-6AC404C8A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816" y="3056091"/>
            <a:ext cx="9580296" cy="184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83683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Medição de desempenho e metas</a:t>
            </a:r>
          </a:p>
          <a:p>
            <a:endParaRPr lang="pt-PT" dirty="0"/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26263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A etapa de Medição de Desempenho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472750"/>
            <a:ext cx="101536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Alinhamento Estratégico e Compliance: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Busca alinhar os esforços de TI com os objetivos organizacionais, definindo princípios, papéis e padrões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Decisão, Compromisso, Priorização e Alocação de Recursos: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Visa estabelecer responsabilidades, alinhar a organização e definir o portfólio de TI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Estrutura, Processos, Operações e Gestão: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 Define a estrutura funcional de TI, processos operacionais e o relacionamento com a área de negócio e usuários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Medição de Desempenho: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Envolve a coleta de dados e indicadores para avaliar a contribuição estratégica da TI e identificar áreas de melhoria e otimização.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44787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Medição de desempenho e metas</a:t>
            </a:r>
          </a:p>
          <a:p>
            <a:endParaRPr lang="pt-PT" dirty="0"/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26263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As metas da Medição de Desempenho</a:t>
            </a:r>
            <a:endParaRPr lang="pt-BR" sz="2800" dirty="0">
              <a:solidFill>
                <a:schemeClr val="tx1"/>
              </a:solidFill>
            </a:endParaRPr>
          </a:p>
        </p:txBody>
      </p:sp>
      <p:grpSp>
        <p:nvGrpSpPr>
          <p:cNvPr id="5" name="Agrupar 19">
            <a:extLst>
              <a:ext uri="{FF2B5EF4-FFF2-40B4-BE49-F238E27FC236}">
                <a16:creationId xmlns:a16="http://schemas.microsoft.com/office/drawing/2014/main" id="{AC94A36F-9E51-4EEF-A832-CD1377415DBD}"/>
              </a:ext>
            </a:extLst>
          </p:cNvPr>
          <p:cNvGrpSpPr/>
          <p:nvPr/>
        </p:nvGrpSpPr>
        <p:grpSpPr>
          <a:xfrm>
            <a:off x="1019175" y="2475746"/>
            <a:ext cx="10148156" cy="3015938"/>
            <a:chOff x="1019174" y="1676604"/>
            <a:chExt cx="10148156" cy="3015938"/>
          </a:xfrm>
        </p:grpSpPr>
        <p:grpSp>
          <p:nvGrpSpPr>
            <p:cNvPr id="7" name="Agrupar 1">
              <a:extLst>
                <a:ext uri="{FF2B5EF4-FFF2-40B4-BE49-F238E27FC236}">
                  <a16:creationId xmlns:a16="http://schemas.microsoft.com/office/drawing/2014/main" id="{496A3307-D1B6-8AAA-BE83-F29CEAE84DD0}"/>
                </a:ext>
              </a:extLst>
            </p:cNvPr>
            <p:cNvGrpSpPr/>
            <p:nvPr/>
          </p:nvGrpSpPr>
          <p:grpSpPr>
            <a:xfrm>
              <a:off x="1019174" y="1676604"/>
              <a:ext cx="3121093" cy="3015938"/>
              <a:chOff x="1019174" y="1676604"/>
              <a:chExt cx="3121093" cy="3015938"/>
            </a:xfrm>
          </p:grpSpPr>
          <p:sp>
            <p:nvSpPr>
              <p:cNvPr id="16" name="Retângulo: Cantos Arredondados 17">
                <a:extLst>
                  <a:ext uri="{FF2B5EF4-FFF2-40B4-BE49-F238E27FC236}">
                    <a16:creationId xmlns:a16="http://schemas.microsoft.com/office/drawing/2014/main" id="{7E5481D4-2A2A-7F02-5430-9201238A6122}"/>
                  </a:ext>
                </a:extLst>
              </p:cNvPr>
              <p:cNvSpPr/>
              <p:nvPr/>
            </p:nvSpPr>
            <p:spPr>
              <a:xfrm>
                <a:off x="1019174" y="1676604"/>
                <a:ext cx="3121093" cy="3015938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CaixaDeTexto 3">
                <a:extLst>
                  <a:ext uri="{FF2B5EF4-FFF2-40B4-BE49-F238E27FC236}">
                    <a16:creationId xmlns:a16="http://schemas.microsoft.com/office/drawing/2014/main" id="{204B753B-C0EF-83AF-B9B2-1972F278EA1C}"/>
                  </a:ext>
                </a:extLst>
              </p:cNvPr>
              <p:cNvSpPr txBox="1"/>
              <p:nvPr/>
            </p:nvSpPr>
            <p:spPr>
              <a:xfrm>
                <a:off x="1228319" y="1913935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No nível estratégico</a:t>
                </a:r>
              </a:p>
            </p:txBody>
          </p:sp>
          <p:sp>
            <p:nvSpPr>
              <p:cNvPr id="18" name="CaixaDeTexto 5">
                <a:extLst>
                  <a:ext uri="{FF2B5EF4-FFF2-40B4-BE49-F238E27FC236}">
                    <a16:creationId xmlns:a16="http://schemas.microsoft.com/office/drawing/2014/main" id="{FE6E13B7-374A-9DCC-0638-960BEF19CE68}"/>
                  </a:ext>
                </a:extLst>
              </p:cNvPr>
              <p:cNvSpPr txBox="1"/>
              <p:nvPr/>
            </p:nvSpPr>
            <p:spPr>
              <a:xfrm>
                <a:off x="1228319" y="2630438"/>
                <a:ext cx="2702801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Medidas de desempenho devem viabilizar benchmarking e aprimoramentos contínuos em planejamento, desenvolvimento e gestão, incluindo avaliação econômica do software.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8" name="Agrupar 2">
              <a:extLst>
                <a:ext uri="{FF2B5EF4-FFF2-40B4-BE49-F238E27FC236}">
                  <a16:creationId xmlns:a16="http://schemas.microsoft.com/office/drawing/2014/main" id="{6FE4FC4F-0729-FA23-BF73-68FEC815757E}"/>
                </a:ext>
              </a:extLst>
            </p:cNvPr>
            <p:cNvGrpSpPr/>
            <p:nvPr/>
          </p:nvGrpSpPr>
          <p:grpSpPr>
            <a:xfrm>
              <a:off x="4535453" y="1676604"/>
              <a:ext cx="3121093" cy="3015938"/>
              <a:chOff x="4535453" y="1676604"/>
              <a:chExt cx="3121093" cy="3015938"/>
            </a:xfrm>
          </p:grpSpPr>
          <p:sp>
            <p:nvSpPr>
              <p:cNvPr id="13" name="Retângulo: Cantos Arredondados 25">
                <a:extLst>
                  <a:ext uri="{FF2B5EF4-FFF2-40B4-BE49-F238E27FC236}">
                    <a16:creationId xmlns:a16="http://schemas.microsoft.com/office/drawing/2014/main" id="{6AABF71C-6B7F-0603-2087-01AFC9BDCD19}"/>
                  </a:ext>
                </a:extLst>
              </p:cNvPr>
              <p:cNvSpPr/>
              <p:nvPr/>
            </p:nvSpPr>
            <p:spPr>
              <a:xfrm>
                <a:off x="4535453" y="1676604"/>
                <a:ext cx="3121093" cy="3015938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CaixaDeTexto 27">
                <a:extLst>
                  <a:ext uri="{FF2B5EF4-FFF2-40B4-BE49-F238E27FC236}">
                    <a16:creationId xmlns:a16="http://schemas.microsoft.com/office/drawing/2014/main" id="{3B264C44-F875-AF07-4499-D13A3EC6FCBB}"/>
                  </a:ext>
                </a:extLst>
              </p:cNvPr>
              <p:cNvSpPr txBox="1"/>
              <p:nvPr/>
            </p:nvSpPr>
            <p:spPr>
              <a:xfrm>
                <a:off x="4744599" y="1915473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No nível tático</a:t>
                </a:r>
              </a:p>
            </p:txBody>
          </p:sp>
          <p:sp>
            <p:nvSpPr>
              <p:cNvPr id="15" name="CaixaDeTexto 28">
                <a:extLst>
                  <a:ext uri="{FF2B5EF4-FFF2-40B4-BE49-F238E27FC236}">
                    <a16:creationId xmlns:a16="http://schemas.microsoft.com/office/drawing/2014/main" id="{53768673-1C01-26BD-D05D-0C5FE7DA2A48}"/>
                  </a:ext>
                </a:extLst>
              </p:cNvPr>
              <p:cNvSpPr txBox="1"/>
              <p:nvPr/>
            </p:nvSpPr>
            <p:spPr>
              <a:xfrm>
                <a:off x="4744599" y="2631976"/>
                <a:ext cx="2702801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Medidas de desempenho nesse nível avaliam o impacto das mudanças no ambiente de software, incluindo ferramentas, processos, treinamento e tendências de produtividade.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9" name="Agrupar 6">
              <a:extLst>
                <a:ext uri="{FF2B5EF4-FFF2-40B4-BE49-F238E27FC236}">
                  <a16:creationId xmlns:a16="http://schemas.microsoft.com/office/drawing/2014/main" id="{439169E0-773E-B93A-7CD3-D542AA767A07}"/>
                </a:ext>
              </a:extLst>
            </p:cNvPr>
            <p:cNvGrpSpPr/>
            <p:nvPr/>
          </p:nvGrpSpPr>
          <p:grpSpPr>
            <a:xfrm>
              <a:off x="8046237" y="1676604"/>
              <a:ext cx="3121093" cy="3015938"/>
              <a:chOff x="8046237" y="1676604"/>
              <a:chExt cx="3121093" cy="3015938"/>
            </a:xfrm>
          </p:grpSpPr>
          <p:sp>
            <p:nvSpPr>
              <p:cNvPr id="10" name="Retângulo: Cantos Arredondados 26">
                <a:extLst>
                  <a:ext uri="{FF2B5EF4-FFF2-40B4-BE49-F238E27FC236}">
                    <a16:creationId xmlns:a16="http://schemas.microsoft.com/office/drawing/2014/main" id="{E646772E-A10A-0AA6-2549-677BA2D79412}"/>
                  </a:ext>
                </a:extLst>
              </p:cNvPr>
              <p:cNvSpPr/>
              <p:nvPr/>
            </p:nvSpPr>
            <p:spPr>
              <a:xfrm>
                <a:off x="8046237" y="1676604"/>
                <a:ext cx="3121093" cy="3015938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CaixaDeTexto 29">
                <a:extLst>
                  <a:ext uri="{FF2B5EF4-FFF2-40B4-BE49-F238E27FC236}">
                    <a16:creationId xmlns:a16="http://schemas.microsoft.com/office/drawing/2014/main" id="{4932C009-633E-B24C-3716-421638BBC745}"/>
                  </a:ext>
                </a:extLst>
              </p:cNvPr>
              <p:cNvSpPr txBox="1"/>
              <p:nvPr/>
            </p:nvSpPr>
            <p:spPr>
              <a:xfrm>
                <a:off x="8260880" y="1946009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No nível operacional</a:t>
                </a:r>
              </a:p>
            </p:txBody>
          </p:sp>
          <p:sp>
            <p:nvSpPr>
              <p:cNvPr id="12" name="CaixaDeTexto 30">
                <a:extLst>
                  <a:ext uri="{FF2B5EF4-FFF2-40B4-BE49-F238E27FC236}">
                    <a16:creationId xmlns:a16="http://schemas.microsoft.com/office/drawing/2014/main" id="{ECA8460D-9611-4E2F-D224-715307E1C99B}"/>
                  </a:ext>
                </a:extLst>
              </p:cNvPr>
              <p:cNvSpPr txBox="1"/>
              <p:nvPr/>
            </p:nvSpPr>
            <p:spPr>
              <a:xfrm>
                <a:off x="8260880" y="2662512"/>
                <a:ext cx="2702801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Medidas de desempenho nesse nível são voltadas para serviços, projetos e produtos de software, auxiliando no planejamento, desenvolvimento e gestão.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172138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Medição de desempenho e metas</a:t>
            </a:r>
          </a:p>
          <a:p>
            <a:endParaRPr lang="pt-PT" dirty="0"/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26263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Aspectos importantes na aplicação da Medição de Desempenho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9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472750"/>
            <a:ext cx="101536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Medições de desempenho no planejamento de projetos específicos para orientar a gestão do desenvolvimento e do produto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Medidas a serem realizadas no planejamento de projetos específicos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Medições de desempenho durante o desenvolvimento de serviços ou produtos específicos para informar a gestão do processo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Medidas no desenvolvimento de software específico para apoiar a gestão do produto correspondente.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99176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Medição de desempenho e metas</a:t>
            </a:r>
          </a:p>
          <a:p>
            <a:endParaRPr lang="pt-PT" dirty="0"/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26263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Conhecendo tipos de Medição de Desempenho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9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303482"/>
            <a:ext cx="101536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Tipos de medições incluem aquelas no planejamento de projetos, desenvolvimento, gestão do produto e padrões de instalação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Medições no desenvolvimento abrangem gestão, planejamento e aprimoramento de modelos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Medições para a gestão do próprio processo de desenvolvimento visam qualidade, progresso, finanças e mudanças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Medições para a gestão do produto são preditivas, incluindo falhas esperadas e intensidade de falhas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Medições para aperfeiçoar modelos alimentam a base de conhecimento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Medições para a própria gestão abrangem planejamento e atendimento, estimando esforço, custo e tamanho.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97958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A implementação de indicadores de desempenho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1526293"/>
            <a:ext cx="1015365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Definir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orientação da estratégia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Identificar os temas chaves que traduzem a estratégia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Construir o mapa estratégico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Determinar indicadores e metas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Mapear iniciativas prioritárias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Definir o plano de implementação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Avaliar o desempenho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Corrigir os desvios.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619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Estratégia</a:t>
            </a:r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59858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Conceito de estratégia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459292"/>
            <a:ext cx="614057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Estratégia, originária do grego, envolve liderança e planejamento para superar desafios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pensamento estratégico é essencial na vida pessoal e profissional, desenvolvendo-se por meio de práticas como o xadrez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Ajuda na antecipação de ações e no planejamento eficaz para superar obstáculos com habilidade.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5" name="Agrupar 22">
            <a:extLst>
              <a:ext uri="{FF2B5EF4-FFF2-40B4-BE49-F238E27FC236}">
                <a16:creationId xmlns:a16="http://schemas.microsoft.com/office/drawing/2014/main" id="{80A7359E-3385-3CD3-45CA-E2A46D555AF6}"/>
              </a:ext>
            </a:extLst>
          </p:cNvPr>
          <p:cNvGrpSpPr/>
          <p:nvPr/>
        </p:nvGrpSpPr>
        <p:grpSpPr>
          <a:xfrm>
            <a:off x="8051077" y="2772274"/>
            <a:ext cx="3121748" cy="2513356"/>
            <a:chOff x="1391943" y="2428472"/>
            <a:chExt cx="1761275" cy="1418022"/>
          </a:xfrm>
        </p:grpSpPr>
        <p:sp>
          <p:nvSpPr>
            <p:cNvPr id="6" name="Retângulo 23">
              <a:extLst>
                <a:ext uri="{FF2B5EF4-FFF2-40B4-BE49-F238E27FC236}">
                  <a16:creationId xmlns:a16="http://schemas.microsoft.com/office/drawing/2014/main" id="{0D4030DF-7261-DDAA-E87A-7C1A17F3F524}"/>
                </a:ext>
              </a:extLst>
            </p:cNvPr>
            <p:cNvSpPr/>
            <p:nvPr/>
          </p:nvSpPr>
          <p:spPr>
            <a:xfrm>
              <a:off x="1391943" y="2428472"/>
              <a:ext cx="1761275" cy="1418022"/>
            </a:xfrm>
            <a:prstGeom prst="rect">
              <a:avLst/>
            </a:prstGeom>
            <a:solidFill>
              <a:srgbClr val="E3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24">
              <a:extLst>
                <a:ext uri="{FF2B5EF4-FFF2-40B4-BE49-F238E27FC236}">
                  <a16:creationId xmlns:a16="http://schemas.microsoft.com/office/drawing/2014/main" id="{F9718175-6460-0515-6014-69775898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1943" y="2428472"/>
              <a:ext cx="1761275" cy="1418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235548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A implementação de indicadores de desempenho</a:t>
            </a:r>
          </a:p>
          <a:p>
            <a:endParaRPr lang="pt-PT" dirty="0"/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26263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Alinhar a estratégia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183513"/>
            <a:ext cx="730186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Antes de definir Indicadores de Desempenho no BSC, a direção e alta gestão devem alinhar a organização com a estratégia, incluindo missão, visão e valores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missão define o propósito da organização, a visão estabelece o destino desejado, e os valores orientam o comportamento dos colaboradores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Todos os funcionários devem compreender a estratégia e contribuir para o sucesso da organização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alinhamento estratégico não é um processo isolado, mas parte de um esforço mais amplo que traduz a missão em ações executadas por todos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Isso assegura que todos trabalhem em direção a um objetivo comum.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" name="Imagem 25">
            <a:extLst>
              <a:ext uri="{FF2B5EF4-FFF2-40B4-BE49-F238E27FC236}">
                <a16:creationId xmlns:a16="http://schemas.microsoft.com/office/drawing/2014/main" id="{89B6BC94-2736-27F3-353F-6AC404C8A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523" y="2611251"/>
            <a:ext cx="2257220" cy="216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2415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A implementação de indicadores de desempenho</a:t>
            </a:r>
          </a:p>
          <a:p>
            <a:endParaRPr lang="pt-PT" dirty="0"/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26263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Para que servem os Indicadores de Desempenho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183513"/>
            <a:ext cx="1014360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Indicadores de Desempenho quantificam informações, como a satisfação dos clientes e o desempenho dos processos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Eles são observados e analisados periodicamente para monitorar o progresso em relação aos objetivos planejados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Um indicador de desempenho de qualidade fornece informações essenciais.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24319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A implementação de indicadores de desempenho</a:t>
            </a:r>
          </a:p>
          <a:p>
            <a:endParaRPr lang="pt-PT" dirty="0"/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26263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Tipos de Indicadores de Desempenho</a:t>
            </a:r>
            <a:endParaRPr lang="pt-BR" sz="2800" dirty="0">
              <a:solidFill>
                <a:schemeClr val="tx1"/>
              </a:solidFill>
            </a:endParaRPr>
          </a:p>
        </p:txBody>
      </p:sp>
      <p:grpSp>
        <p:nvGrpSpPr>
          <p:cNvPr id="5" name="Agrupar 33">
            <a:extLst>
              <a:ext uri="{FF2B5EF4-FFF2-40B4-BE49-F238E27FC236}">
                <a16:creationId xmlns:a16="http://schemas.microsoft.com/office/drawing/2014/main" id="{02D71655-6B68-26C7-C56F-5554E4985130}"/>
              </a:ext>
            </a:extLst>
          </p:cNvPr>
          <p:cNvGrpSpPr/>
          <p:nvPr/>
        </p:nvGrpSpPr>
        <p:grpSpPr>
          <a:xfrm>
            <a:off x="2939277" y="2622643"/>
            <a:ext cx="6067982" cy="2899195"/>
            <a:chOff x="2873374" y="1676603"/>
            <a:chExt cx="6637372" cy="3171241"/>
          </a:xfrm>
        </p:grpSpPr>
        <p:grpSp>
          <p:nvGrpSpPr>
            <p:cNvPr id="6" name="Agrupar 31">
              <a:extLst>
                <a:ext uri="{FF2B5EF4-FFF2-40B4-BE49-F238E27FC236}">
                  <a16:creationId xmlns:a16="http://schemas.microsoft.com/office/drawing/2014/main" id="{763D6BD0-3C28-1822-D9C5-E02615EFABB6}"/>
                </a:ext>
              </a:extLst>
            </p:cNvPr>
            <p:cNvGrpSpPr/>
            <p:nvPr/>
          </p:nvGrpSpPr>
          <p:grpSpPr>
            <a:xfrm>
              <a:off x="2873374" y="1676603"/>
              <a:ext cx="3121093" cy="3171241"/>
              <a:chOff x="2873374" y="1676603"/>
              <a:chExt cx="3121093" cy="3171241"/>
            </a:xfrm>
          </p:grpSpPr>
          <p:sp>
            <p:nvSpPr>
              <p:cNvPr id="11" name="Retângulo: Cantos Arredondados 17">
                <a:extLst>
                  <a:ext uri="{FF2B5EF4-FFF2-40B4-BE49-F238E27FC236}">
                    <a16:creationId xmlns:a16="http://schemas.microsoft.com/office/drawing/2014/main" id="{7E5481D4-2A2A-7F02-5430-9201238A6122}"/>
                  </a:ext>
                </a:extLst>
              </p:cNvPr>
              <p:cNvSpPr/>
              <p:nvPr/>
            </p:nvSpPr>
            <p:spPr>
              <a:xfrm>
                <a:off x="2873374" y="1676603"/>
                <a:ext cx="3121093" cy="3171241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CaixaDeTexto 3">
                <a:extLst>
                  <a:ext uri="{FF2B5EF4-FFF2-40B4-BE49-F238E27FC236}">
                    <a16:creationId xmlns:a16="http://schemas.microsoft.com/office/drawing/2014/main" id="{204B753B-C0EF-83AF-B9B2-1972F278EA1C}"/>
                  </a:ext>
                </a:extLst>
              </p:cNvPr>
              <p:cNvSpPr txBox="1"/>
              <p:nvPr/>
            </p:nvSpPr>
            <p:spPr>
              <a:xfrm>
                <a:off x="3082519" y="1913935"/>
                <a:ext cx="2702801" cy="706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Indicadores de resultados</a:t>
                </a:r>
              </a:p>
            </p:txBody>
          </p:sp>
          <p:sp>
            <p:nvSpPr>
              <p:cNvPr id="13" name="CaixaDeTexto 5">
                <a:extLst>
                  <a:ext uri="{FF2B5EF4-FFF2-40B4-BE49-F238E27FC236}">
                    <a16:creationId xmlns:a16="http://schemas.microsoft.com/office/drawing/2014/main" id="{FE6E13B7-374A-9DCC-0638-960BEF19CE68}"/>
                  </a:ext>
                </a:extLst>
              </p:cNvPr>
              <p:cNvSpPr txBox="1"/>
              <p:nvPr/>
            </p:nvSpPr>
            <p:spPr>
              <a:xfrm>
                <a:off x="3082519" y="2630438"/>
                <a:ext cx="2702801" cy="11782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PT" sz="1600" dirty="0" smtClean="0">
                    <a:solidFill>
                      <a:schemeClr val="bg2">
                        <a:lumMod val="25000"/>
                      </a:schemeClr>
                    </a:solidFill>
                  </a:rPr>
                  <a:t>Avaliam </a:t>
                </a: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se os objetivos estratégicos foram alcançados após um período definido.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7" name="Agrupar 32">
              <a:extLst>
                <a:ext uri="{FF2B5EF4-FFF2-40B4-BE49-F238E27FC236}">
                  <a16:creationId xmlns:a16="http://schemas.microsoft.com/office/drawing/2014/main" id="{E510BF00-6C31-C2F3-87A6-41C46422B5F3}"/>
                </a:ext>
              </a:extLst>
            </p:cNvPr>
            <p:cNvGrpSpPr/>
            <p:nvPr/>
          </p:nvGrpSpPr>
          <p:grpSpPr>
            <a:xfrm>
              <a:off x="6389653" y="1676603"/>
              <a:ext cx="3121093" cy="3171241"/>
              <a:chOff x="6389653" y="1676603"/>
              <a:chExt cx="3121093" cy="3171241"/>
            </a:xfrm>
          </p:grpSpPr>
          <p:sp>
            <p:nvSpPr>
              <p:cNvPr id="8" name="Retângulo: Cantos Arredondados 25">
                <a:extLst>
                  <a:ext uri="{FF2B5EF4-FFF2-40B4-BE49-F238E27FC236}">
                    <a16:creationId xmlns:a16="http://schemas.microsoft.com/office/drawing/2014/main" id="{6AABF71C-6B7F-0603-2087-01AFC9BDCD19}"/>
                  </a:ext>
                </a:extLst>
              </p:cNvPr>
              <p:cNvSpPr/>
              <p:nvPr/>
            </p:nvSpPr>
            <p:spPr>
              <a:xfrm>
                <a:off x="6389653" y="1676603"/>
                <a:ext cx="3121093" cy="3171241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CaixaDeTexto 27">
                <a:extLst>
                  <a:ext uri="{FF2B5EF4-FFF2-40B4-BE49-F238E27FC236}">
                    <a16:creationId xmlns:a16="http://schemas.microsoft.com/office/drawing/2014/main" id="{3B264C44-F875-AF07-4499-D13A3EC6FCBB}"/>
                  </a:ext>
                </a:extLst>
              </p:cNvPr>
              <p:cNvSpPr txBox="1"/>
              <p:nvPr/>
            </p:nvSpPr>
            <p:spPr>
              <a:xfrm>
                <a:off x="6598799" y="1915473"/>
                <a:ext cx="2702801" cy="706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Indicadores de tendências</a:t>
                </a:r>
              </a:p>
            </p:txBody>
          </p:sp>
          <p:sp>
            <p:nvSpPr>
              <p:cNvPr id="10" name="CaixaDeTexto 28">
                <a:extLst>
                  <a:ext uri="{FF2B5EF4-FFF2-40B4-BE49-F238E27FC236}">
                    <a16:creationId xmlns:a16="http://schemas.microsoft.com/office/drawing/2014/main" id="{53768673-1C01-26BD-D05D-0C5FE7DA2A48}"/>
                  </a:ext>
                </a:extLst>
              </p:cNvPr>
              <p:cNvSpPr txBox="1"/>
              <p:nvPr/>
            </p:nvSpPr>
            <p:spPr>
              <a:xfrm>
                <a:off x="6598799" y="2631976"/>
                <a:ext cx="2702801" cy="17169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Medem ações preditivas para indicadores de desempenho, monitorando precocemente o cumprimento da estratégia organizacional.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670948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A implementação de indicadores de desempenho</a:t>
            </a:r>
          </a:p>
          <a:p>
            <a:endParaRPr lang="pt-PT" dirty="0"/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26263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Formas dos Indicadores de Desempenho</a:t>
            </a:r>
            <a:endParaRPr lang="pt-BR" sz="2800" dirty="0">
              <a:solidFill>
                <a:schemeClr val="tx1"/>
              </a:solidFill>
            </a:endParaRPr>
          </a:p>
        </p:txBody>
      </p:sp>
      <p:grpSp>
        <p:nvGrpSpPr>
          <p:cNvPr id="5" name="Agrupar 33">
            <a:extLst>
              <a:ext uri="{FF2B5EF4-FFF2-40B4-BE49-F238E27FC236}">
                <a16:creationId xmlns:a16="http://schemas.microsoft.com/office/drawing/2014/main" id="{02D71655-6B68-26C7-C56F-5554E4985130}"/>
              </a:ext>
            </a:extLst>
          </p:cNvPr>
          <p:cNvGrpSpPr/>
          <p:nvPr/>
        </p:nvGrpSpPr>
        <p:grpSpPr>
          <a:xfrm>
            <a:off x="3062009" y="2611251"/>
            <a:ext cx="6067982" cy="3204133"/>
            <a:chOff x="2873374" y="1676603"/>
            <a:chExt cx="6637372" cy="3504793"/>
          </a:xfrm>
        </p:grpSpPr>
        <p:grpSp>
          <p:nvGrpSpPr>
            <p:cNvPr id="6" name="Agrupar 31">
              <a:extLst>
                <a:ext uri="{FF2B5EF4-FFF2-40B4-BE49-F238E27FC236}">
                  <a16:creationId xmlns:a16="http://schemas.microsoft.com/office/drawing/2014/main" id="{763D6BD0-3C28-1822-D9C5-E02615EFABB6}"/>
                </a:ext>
              </a:extLst>
            </p:cNvPr>
            <p:cNvGrpSpPr/>
            <p:nvPr/>
          </p:nvGrpSpPr>
          <p:grpSpPr>
            <a:xfrm>
              <a:off x="2873374" y="1676603"/>
              <a:ext cx="3121093" cy="3504793"/>
              <a:chOff x="2873374" y="1676603"/>
              <a:chExt cx="3121093" cy="3504793"/>
            </a:xfrm>
          </p:grpSpPr>
          <p:sp>
            <p:nvSpPr>
              <p:cNvPr id="11" name="Retângulo: Cantos Arredondados 17">
                <a:extLst>
                  <a:ext uri="{FF2B5EF4-FFF2-40B4-BE49-F238E27FC236}">
                    <a16:creationId xmlns:a16="http://schemas.microsoft.com/office/drawing/2014/main" id="{7E5481D4-2A2A-7F02-5430-9201238A6122}"/>
                  </a:ext>
                </a:extLst>
              </p:cNvPr>
              <p:cNvSpPr/>
              <p:nvPr/>
            </p:nvSpPr>
            <p:spPr>
              <a:xfrm>
                <a:off x="2873374" y="1676603"/>
                <a:ext cx="3121093" cy="3504793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CaixaDeTexto 3">
                <a:extLst>
                  <a:ext uri="{FF2B5EF4-FFF2-40B4-BE49-F238E27FC236}">
                    <a16:creationId xmlns:a16="http://schemas.microsoft.com/office/drawing/2014/main" id="{204B753B-C0EF-83AF-B9B2-1972F278EA1C}"/>
                  </a:ext>
                </a:extLst>
              </p:cNvPr>
              <p:cNvSpPr txBox="1"/>
              <p:nvPr/>
            </p:nvSpPr>
            <p:spPr>
              <a:xfrm>
                <a:off x="3082519" y="1913935"/>
                <a:ext cx="2702801" cy="706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Indicadores quantitativos</a:t>
                </a:r>
              </a:p>
            </p:txBody>
          </p:sp>
          <p:sp>
            <p:nvSpPr>
              <p:cNvPr id="13" name="CaixaDeTexto 5">
                <a:extLst>
                  <a:ext uri="{FF2B5EF4-FFF2-40B4-BE49-F238E27FC236}">
                    <a16:creationId xmlns:a16="http://schemas.microsoft.com/office/drawing/2014/main" id="{FE6E13B7-374A-9DCC-0638-960BEF19CE68}"/>
                  </a:ext>
                </a:extLst>
              </p:cNvPr>
              <p:cNvSpPr txBox="1"/>
              <p:nvPr/>
            </p:nvSpPr>
            <p:spPr>
              <a:xfrm>
                <a:off x="3082519" y="2630438"/>
                <a:ext cx="2702801" cy="17169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são representados por números absolutos ou índices, como a porcentagem de rotatividade de colaboradores.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7" name="Agrupar 32">
              <a:extLst>
                <a:ext uri="{FF2B5EF4-FFF2-40B4-BE49-F238E27FC236}">
                  <a16:creationId xmlns:a16="http://schemas.microsoft.com/office/drawing/2014/main" id="{E510BF00-6C31-C2F3-87A6-41C46422B5F3}"/>
                </a:ext>
              </a:extLst>
            </p:cNvPr>
            <p:cNvGrpSpPr/>
            <p:nvPr/>
          </p:nvGrpSpPr>
          <p:grpSpPr>
            <a:xfrm>
              <a:off x="6389653" y="1676603"/>
              <a:ext cx="3121093" cy="3504793"/>
              <a:chOff x="6389653" y="1676603"/>
              <a:chExt cx="3121093" cy="3504793"/>
            </a:xfrm>
          </p:grpSpPr>
          <p:sp>
            <p:nvSpPr>
              <p:cNvPr id="8" name="Retângulo: Cantos Arredondados 25">
                <a:extLst>
                  <a:ext uri="{FF2B5EF4-FFF2-40B4-BE49-F238E27FC236}">
                    <a16:creationId xmlns:a16="http://schemas.microsoft.com/office/drawing/2014/main" id="{6AABF71C-6B7F-0603-2087-01AFC9BDCD19}"/>
                  </a:ext>
                </a:extLst>
              </p:cNvPr>
              <p:cNvSpPr/>
              <p:nvPr/>
            </p:nvSpPr>
            <p:spPr>
              <a:xfrm>
                <a:off x="6389653" y="1676603"/>
                <a:ext cx="3121093" cy="3504793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CaixaDeTexto 27">
                <a:extLst>
                  <a:ext uri="{FF2B5EF4-FFF2-40B4-BE49-F238E27FC236}">
                    <a16:creationId xmlns:a16="http://schemas.microsoft.com/office/drawing/2014/main" id="{3B264C44-F875-AF07-4499-D13A3EC6FCBB}"/>
                  </a:ext>
                </a:extLst>
              </p:cNvPr>
              <p:cNvSpPr txBox="1"/>
              <p:nvPr/>
            </p:nvSpPr>
            <p:spPr>
              <a:xfrm>
                <a:off x="6598799" y="1915473"/>
                <a:ext cx="2702801" cy="403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 smtClean="0"/>
                  <a:t>Indicadores qualitativos</a:t>
                </a:r>
                <a:endParaRPr lang="pt-BR" b="1" dirty="0"/>
              </a:p>
            </p:txBody>
          </p:sp>
          <p:sp>
            <p:nvSpPr>
              <p:cNvPr id="10" name="CaixaDeTexto 28">
                <a:extLst>
                  <a:ext uri="{FF2B5EF4-FFF2-40B4-BE49-F238E27FC236}">
                    <a16:creationId xmlns:a16="http://schemas.microsoft.com/office/drawing/2014/main" id="{53768673-1C01-26BD-D05D-0C5FE7DA2A48}"/>
                  </a:ext>
                </a:extLst>
              </p:cNvPr>
              <p:cNvSpPr txBox="1"/>
              <p:nvPr/>
            </p:nvSpPr>
            <p:spPr>
              <a:xfrm>
                <a:off x="6598799" y="2631976"/>
                <a:ext cx="2702801" cy="1986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PT" sz="1600" dirty="0" smtClean="0">
                    <a:solidFill>
                      <a:schemeClr val="bg2">
                        <a:lumMod val="25000"/>
                      </a:schemeClr>
                    </a:solidFill>
                  </a:rPr>
                  <a:t>Representam </a:t>
                </a: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conceitos e frequentemente respondem a questões binárias, como "sim" ou "não", por exemplo, se o colaborador atingiu suas metas pessoais acordadas.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455743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A implementação de indicadores de desempenho</a:t>
            </a:r>
          </a:p>
          <a:p>
            <a:endParaRPr lang="pt-PT" dirty="0"/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26263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Características dos Indicadores de Desempenho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4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183513"/>
            <a:ext cx="1014360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Comunicação da estratégia: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Os indicadores devem estar alinhados com a estratégia para impulsionar a competitividade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Confiabilidade nas Medições: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As medições devem ser confiáveis e consistentes para evitar variações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Atualização Adequada: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Definir prazos realistas para as medições é fundamental para evitar desmotivação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Foco a Longo Prazo: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Os indicadores devem ser usados estrategicamente para alcançar metas a longo prazo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Avaliação de Custo-Benefício: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Considerar o custo e benefício dos indicadores, avaliando sua eficácia por meio de checkpoints periódicos.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72560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A implementação de indicadores de desempenho</a:t>
            </a:r>
          </a:p>
          <a:p>
            <a:endParaRPr lang="pt-PT" dirty="0"/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26263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Definindo Indicadores de Desempenho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183513"/>
            <a:ext cx="1014360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Perspectiva Financeira: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Exemplos de indicadores incluem Retorno sobre o investimento, Valor econômico agregado e Redução de custos operacionais.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Perspectiva de Processos Internos do Negócio: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Indicadores como Índice de falhas, Taxa de aceitação do produto ou serviço e Custos das atividades em relação à concorrência.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Perspectiva de Aprendizado e Crescimento: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Indicadores de Índice de satisfação dos funcionários, Índice de produtividade por colaborador e Índice de participação em treinamentos por colaborador.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Perspectiva do Cliente: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Exemplos de indicadores incluem Participação no mercado, Índice de aquisição e retenção de clientes, bem como Índice de lucratividade de clientes.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13564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A implementação de indicadores de desempenho</a:t>
            </a:r>
          </a:p>
          <a:p>
            <a:endParaRPr lang="pt-PT" dirty="0"/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26263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Quais questões devem ser respondidas ao se definir Indicadores de Desempenho?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530985"/>
            <a:ext cx="1014360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Esse indicador é mensurável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Qual a forma de cálculo do Indicador de Desempenho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As informações necessárias para gerar este indicador estão acessíveis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Como estas informações serão coletadas, manualmente ou através de um software específico? Se for através de software específico, existem rotinas automatizadas que permitem a geração dos indicadores? Caso não existam rotinas automatizadas, o que é necessário implementar ou alterar no software para que estas rotinas sejam automatizadas? Qual o custo disso? O custo será menor do que os ganhos obtidos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Qual será a periodicidade de coleta das informações e geração de indicadores?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63283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A implementação de indicadores de desempenho</a:t>
            </a:r>
          </a:p>
          <a:p>
            <a:endParaRPr lang="pt-PT" dirty="0"/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26263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>
                <a:solidFill>
                  <a:schemeClr val="tx1"/>
                </a:solidFill>
              </a:rPr>
              <a:t>Como será a coleta e geração de Indicadores de Desempenho?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530985"/>
            <a:ext cx="1014360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% de satisfação: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Realizada pesquisa de clima organizacional com todos os colaboradores para medir o nível de satisfação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% de turnover: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Média mensal entre contratações e demissões dividida pelo total de funcionários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Índice de produtividade por colaborador: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Produtos ou serviços entregues no mês por colaborador dividido pelo total de produtos ou serviços do mês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Tempo necessário para que os colaboradores existentes atinjam os níveis de competência exigidos: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Especificar um período para cada nível de competência com base em conhecimento histórico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pt-PT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48043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A implementação de indicadores de desempenho</a:t>
            </a:r>
          </a:p>
          <a:p>
            <a:endParaRPr lang="pt-PT" dirty="0"/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26263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>
                <a:solidFill>
                  <a:schemeClr val="tx1"/>
                </a:solidFill>
              </a:rPr>
              <a:t>Como será a coleta e geração de Indicadores de Desempenho?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530985"/>
            <a:ext cx="1014360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Índice de participação em treinamentos por colaborador: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Levantar o número de treinamentos executados pelo colaborador dividido pelo número de treinamentos ofertados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Índice de pontualidade por colaborador: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Total de dias com apontamento de horas dentro do horário núcleo da organização dividido pelo total de dias trabalhados no mês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Índice de alinhamento das metas pessoais com as da organização por colaborador: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 Medido em reuniões de acompanhamento e alinhamento com o colaborador, avaliando o quanto ele está alinhado aos objetivos da organização e definindo um plano alinhado com a estratégia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Índice de necessidade de trabalho fora do horário núcleo da organização (horas extras):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 Total de horas apontadas fora do horário núcleo da organização dividido pelo total de horas do mês.</a:t>
            </a:r>
          </a:p>
        </p:txBody>
      </p:sp>
    </p:spTree>
    <p:extLst>
      <p:ext uri="{BB962C8B-B14F-4D97-AF65-F5344CB8AC3E}">
        <p14:creationId xmlns:p14="http://schemas.microsoft.com/office/powerpoint/2010/main" val="326584313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A implementação de indicadores de desempenho</a:t>
            </a:r>
          </a:p>
          <a:p>
            <a:endParaRPr lang="pt-PT" dirty="0"/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26263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Outros exemplos de Indicadores de Desempenho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399007"/>
            <a:ext cx="1014360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pt-PT" b="1" dirty="0"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Custos de falhas internas em % do custo total da produção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Custos de falhas externas em % das vendas líquidas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Custos de avaliação de compras em % dos custos totais das aquisições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Custos de avaliação das operações em % do custo total de produção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pt-PT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Custos de prevenção / custos totais da qualidade.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Custos de avaliação / custos totais da qualidade.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220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Estratégia</a:t>
            </a:r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59858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Estratégia empresarial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459292"/>
            <a:ext cx="101536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Estratégia empresarial é a definição de ações com base em análise do passado, presente e futuro para alcançar objetivos, envolvendo planejamento, execução e adaptação a um ambiente em constante mudança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Em um ambiente competitivo, uma estratégia sólida é essencial para o sucesso corporativo.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913042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1" r="20521"/>
          <a:stretch>
            <a:fillRect/>
          </a:stretch>
        </p:blipFill>
        <p:spPr/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F64D82-EA9A-5288-8D2C-7CCD08DE3A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Modelos de governança</a:t>
            </a:r>
          </a:p>
        </p:txBody>
      </p:sp>
    </p:spTree>
    <p:extLst>
      <p:ext uri="{BB962C8B-B14F-4D97-AF65-F5344CB8AC3E}">
        <p14:creationId xmlns:p14="http://schemas.microsoft.com/office/powerpoint/2010/main" val="298899802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F78EF7-A8C3-D3B3-12A2-A75137AE5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 arquitetura de </a:t>
            </a:r>
            <a:r>
              <a:rPr lang="pt-BR" dirty="0" smtClean="0"/>
              <a:t>TI</a:t>
            </a:r>
            <a:endParaRPr lang="pt-BR" dirty="0"/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183513"/>
            <a:ext cx="101436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Arquitetura de TI: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Competência da área de TI para alinhar processos e soluções tecnológicas com os objetivos estratégicos da organização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Garantia de Alinhamento: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Garante que as ações de TI entreguem os benefícios esperados pela instituição.</a:t>
            </a:r>
          </a:p>
        </p:txBody>
      </p:sp>
    </p:spTree>
    <p:extLst>
      <p:ext uri="{BB962C8B-B14F-4D97-AF65-F5344CB8AC3E}">
        <p14:creationId xmlns:p14="http://schemas.microsoft.com/office/powerpoint/2010/main" val="5720081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F78EF7-A8C3-D3B3-12A2-A75137AE5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 arquitetura de </a:t>
            </a:r>
            <a:r>
              <a:rPr lang="pt-BR" dirty="0" smtClean="0"/>
              <a:t>TI</a:t>
            </a:r>
            <a:endParaRPr lang="pt-BR" dirty="0"/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183513"/>
            <a:ext cx="1014360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pt-PT" b="1" dirty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Planejar soluções de TI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Estruturar soluções de TI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Desenvolver soluções de TI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Monitorar soluções de TI com base na estratégia e necessidade de negócio da organização.</a:t>
            </a:r>
          </a:p>
        </p:txBody>
      </p:sp>
      <p:sp>
        <p:nvSpPr>
          <p:cNvPr id="5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26263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Objetivos da Arquitetura de TI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38433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F78EF7-A8C3-D3B3-12A2-A75137AE5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 arquitetura de </a:t>
            </a:r>
            <a:r>
              <a:rPr lang="pt-BR" dirty="0" smtClean="0"/>
              <a:t>TI</a:t>
            </a:r>
            <a:endParaRPr lang="pt-BR" dirty="0"/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183513"/>
            <a:ext cx="1014360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Responsável por analisar o ambiente de TI e outras áreas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Identificar oportunidades de otimização e estratégias para a organização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Garantir o alinhamento dos recursos de TI com os objetivos estratégicos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Combater a falta de conhecimento sobre os recursos de TI na organização, especialmente em grandes empresas.</a:t>
            </a:r>
          </a:p>
        </p:txBody>
      </p:sp>
      <p:sp>
        <p:nvSpPr>
          <p:cNvPr id="5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26263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O que faz um Arquiteto de TI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45704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F78EF7-A8C3-D3B3-12A2-A75137AE5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 arquitetura de </a:t>
            </a:r>
            <a:r>
              <a:rPr lang="pt-BR" dirty="0" smtClean="0"/>
              <a:t>TI</a:t>
            </a:r>
            <a:endParaRPr lang="pt-BR" dirty="0"/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312988"/>
            <a:ext cx="1014360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Aumento na Produtividade de Todos os Processos: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Identificação e otimização de processos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Melhora do desempenho geral da organização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br>
              <a:rPr lang="pt-PT" dirty="0" smtClean="0">
                <a:solidFill>
                  <a:schemeClr val="bg2">
                    <a:lumMod val="25000"/>
                  </a:schemeClr>
                </a:solidFill>
              </a:rPr>
            </a:b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Aumento na Garantia de Disponibilidade: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Colaboração na criação de um plano de continuidade de TI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Garantia de disponibilidade contínua de sistemas.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26263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Benefícios da Arquitetura de TI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60051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F78EF7-A8C3-D3B3-12A2-A75137AE5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A arquitetura de </a:t>
            </a:r>
            <a:r>
              <a:rPr lang="pt-BR" dirty="0" smtClean="0"/>
              <a:t>TI</a:t>
            </a:r>
            <a:endParaRPr lang="pt-BR" dirty="0"/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422716"/>
            <a:ext cx="1014360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Recursos Utilizados de Forma Eficiente: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b="1" dirty="0"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Mapeamento de ativos de TI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Alocação eficaz de recursos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Identificação de recursos subutilizados e redução de custos.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b="1" dirty="0" smtClean="0">
                <a:solidFill>
                  <a:schemeClr val="bg2">
                    <a:lumMod val="25000"/>
                  </a:schemeClr>
                </a:solidFill>
              </a:rPr>
              <a:t>Total </a:t>
            </a: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Alinhamento da Área de TI com o Negócio: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b="1" dirty="0"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Maior alinhamento da TI com os objetivos do negócio.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Entrega eficiente de serviços de TI para a organização.</a:t>
            </a:r>
          </a:p>
        </p:txBody>
      </p:sp>
      <p:sp>
        <p:nvSpPr>
          <p:cNvPr id="5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26263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Benefícios da Arquitetura de TI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72385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F78EF7-A8C3-D3B3-12A2-A75137AE5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O COBIT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1851323"/>
            <a:ext cx="101436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Auxilia organizações a atender às necessidades de administração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Supera lacunas entre riscos de negócios, controles e aspectos técnicos.</a:t>
            </a:r>
          </a:p>
        </p:txBody>
      </p:sp>
    </p:spTree>
    <p:extLst>
      <p:ext uri="{BB962C8B-B14F-4D97-AF65-F5344CB8AC3E}">
        <p14:creationId xmlns:p14="http://schemas.microsoft.com/office/powerpoint/2010/main" val="255409803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F78EF7-A8C3-D3B3-12A2-A75137AE5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O COBIT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312988"/>
            <a:ext cx="101436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Fornecer boas práticas organizacionais através de um modelo de domínio e processos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Boas práticas representam consenso de especialistas e ajudam a otimizar investimentos em informações e oferecem um padrão de comparação em casos insatisfatórios.</a:t>
            </a:r>
          </a:p>
        </p:txBody>
      </p:sp>
      <p:sp>
        <p:nvSpPr>
          <p:cNvPr id="5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26263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Objetivos do COBIT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645259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F78EF7-A8C3-D3B3-12A2-A75137AE5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O COBIT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312988"/>
            <a:ext cx="1014360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Estabelecer resultados esperados ou propósitos a serem alcançados com procedimentos de controle em atividades de TI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Alta gestão deve garantir sistema de controle interno para suportar os processos de negócio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Necessário entender como cada atividade de controle atende aos requisitos de informação e aos recursos de TI.</a:t>
            </a:r>
          </a:p>
        </p:txBody>
      </p:sp>
      <p:sp>
        <p:nvSpPr>
          <p:cNvPr id="5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26263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O objetivo de um Controle de TI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56690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F78EF7-A8C3-D3B3-12A2-A75137AE5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O COBIT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312988"/>
            <a:ext cx="1014360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Foco no negócio da organização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Orientado a processos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Faz uso de controles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Direcionado por métricas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Suportado por ferramentas e treinamentos.</a:t>
            </a:r>
          </a:p>
        </p:txBody>
      </p:sp>
      <p:sp>
        <p:nvSpPr>
          <p:cNvPr id="5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26263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Quais são as características do COBIT?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76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Planejamento estratégico</a:t>
            </a:r>
          </a:p>
        </p:txBody>
      </p:sp>
      <p:sp>
        <p:nvSpPr>
          <p:cNvPr id="5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228207"/>
            <a:ext cx="615559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Planejamento estratégico define estratégias para objetivos de longo prazo, considerando mudanças no ambiente.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Envolvimento de toda a organização, requer colaboração e ajustes para adaptar-se a transformações externas.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Identifica pontos fortes/fracos, oportunidades/ameaças, estabelecendo objetivos de curto, médio e longo prazo.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Análise SWOT eficaz no posicionamento e planejamento de ações futuras.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6" name="Agrupar 22">
            <a:extLst>
              <a:ext uri="{FF2B5EF4-FFF2-40B4-BE49-F238E27FC236}">
                <a16:creationId xmlns:a16="http://schemas.microsoft.com/office/drawing/2014/main" id="{80A7359E-3385-3CD3-45CA-E2A46D555AF6}"/>
              </a:ext>
            </a:extLst>
          </p:cNvPr>
          <p:cNvGrpSpPr/>
          <p:nvPr/>
        </p:nvGrpSpPr>
        <p:grpSpPr>
          <a:xfrm>
            <a:off x="7758465" y="2312988"/>
            <a:ext cx="3414360" cy="2969760"/>
            <a:chOff x="1486972" y="2428472"/>
            <a:chExt cx="1571216" cy="1418022"/>
          </a:xfrm>
        </p:grpSpPr>
        <p:sp>
          <p:nvSpPr>
            <p:cNvPr id="7" name="Retângulo 23">
              <a:extLst>
                <a:ext uri="{FF2B5EF4-FFF2-40B4-BE49-F238E27FC236}">
                  <a16:creationId xmlns:a16="http://schemas.microsoft.com/office/drawing/2014/main" id="{0D4030DF-7261-DDAA-E87A-7C1A17F3F524}"/>
                </a:ext>
              </a:extLst>
            </p:cNvPr>
            <p:cNvSpPr/>
            <p:nvPr/>
          </p:nvSpPr>
          <p:spPr>
            <a:xfrm>
              <a:off x="1486972" y="2428472"/>
              <a:ext cx="1571216" cy="1418022"/>
            </a:xfrm>
            <a:prstGeom prst="rect">
              <a:avLst/>
            </a:prstGeom>
            <a:solidFill>
              <a:srgbClr val="E3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Imagem 24">
              <a:extLst>
                <a:ext uri="{FF2B5EF4-FFF2-40B4-BE49-F238E27FC236}">
                  <a16:creationId xmlns:a16="http://schemas.microsoft.com/office/drawing/2014/main" id="{F9718175-6460-0515-6014-69775898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6972" y="2428472"/>
              <a:ext cx="1571216" cy="1418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869640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F78EF7-A8C3-D3B3-12A2-A75137AE5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O COBIT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312988"/>
            <a:ext cx="1014360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Melhora na qualidade das informações para apoiar decisões de negócios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Agregação de valor aos investimentos de TI alinhando com metas estratégicas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Excelência operacional por meio de aplicações confiáveis e eficientes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Manutenção de riscos de TI em níveis aceitáveis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Otimização dos custos de serviços de TI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Conformidade com leis, acordos contratuais e regulamentos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Aceitação internacional e desenvolvimento contínuo do COBIT como framework de Governança de TI.</a:t>
            </a:r>
          </a:p>
        </p:txBody>
      </p:sp>
      <p:sp>
        <p:nvSpPr>
          <p:cNvPr id="5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26263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Quais são os benefícios do COBIT para a organização?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73338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F78EF7-A8C3-D3B3-12A2-A75137AE5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O COBIT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312988"/>
            <a:ext cx="10143609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Governança (AVALIAR, DIRIGIR E MONITORAR - EDM): Responsável pela avaliação, direcionamento e monitoração do uso de ativos de TI para criar valor e inclui os seguintes processos: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EDM01 – Definir e manter o modelo de governança.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EDM02 – Assegurar a realização de benefícios.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EDM03 – Garantir otimização do risco.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EDM04 – Assegurar otimização de recursos.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EDM05 – Garantir transparência para as partes interessadas.</a:t>
            </a:r>
          </a:p>
        </p:txBody>
      </p:sp>
      <p:sp>
        <p:nvSpPr>
          <p:cNvPr id="5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26263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Domínios e processos do COBIT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07947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F78EF7-A8C3-D3B3-12A2-A75137AE5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O COBIT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117130"/>
            <a:ext cx="1021696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Gestão (ALINHAR, PLANEJAR E ORGANIZAR - APO): Envolve planejar, construir, executar e monitorar atividades alinhadas com os objetivos estratégicos da Governança de TI e inclui processos como: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PT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APO01 – Gerenciar a Estrutura de Gestão de TI.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APO02 – Gerenciar a Estratégia.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APO03 – Gerenciar a Arquitetura da Organização.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APO04 – Gerenciar Inovação.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APO05 – Gerenciar Portfólio.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APO06 – Gerenciar Orçamento e Custos.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APO07 – Gerenciar Recursos Humanos.</a:t>
            </a:r>
            <a:endParaRPr lang="pt-PT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19175" y="1169987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Domínios e processos do COBIT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6441649" y="3044746"/>
            <a:ext cx="6096000" cy="29578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APO08 – Gerenciar Relacionamentos.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APO09 – Gerenciar Contratos de Prestação de Serviços.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APO10 – Gerenciar Fornecedores.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APO11 – Gerenciar Qualidade.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APO12 – Gerenciar Riscos.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APO13 – Gerenciar Segurança.</a:t>
            </a:r>
            <a:endParaRPr lang="pt-PT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48145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F78EF7-A8C3-D3B3-12A2-A75137AE5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O COBIT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1903236"/>
            <a:ext cx="10143609" cy="5035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Gestão (CONSTRUIR, ADQUIRIR E IMPLEMENTAR - BAI): Concentra-se na realização da estratégia de TI e inclui processos como: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b="1" dirty="0"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BAI01 – Gerenciar Programas e Projetos.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BAI02 – Gerenciar Definição de Requisitos.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BAI03 – Gerenciar Identificação e Desenvolvimento de Soluções.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BAI04 – Gerenciar Disponibilidade e Capacidade.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BAI05 – Gerenciar Capacidade de Mudança Organizacional.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BAI06 – Gerenciar Mudanças.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BAI07 – Gerenciar Aceitação e Transição da Mudança.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BAI08 – Gerenciar Conhecimento.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BAI09 – Gerenciar Ativos.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BAI10 – Gerenciar Configuração.</a:t>
            </a:r>
            <a:endParaRPr lang="pt-PT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19175" y="1169987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Domínios e processos do COBIT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38018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F78EF7-A8C3-D3B3-12A2-A75137AE5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O COBIT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1959797"/>
            <a:ext cx="1014360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Gestão (ENTREGAR, SERVIR E SUPORTAR - DSS): Envolve a entrega de serviços de TI necessários para atender os planos táticos e estratégicos e inclui processos como: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b="1" dirty="0"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DSS01 – Gerenciar Operações.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DSS02 – Gerenciar Solicitações e Incidentes de Serviços.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DSS03 – Gerenciar Problemas.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DSS04 – Gerenciar Continuidade.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DSS05 – Gerenciar Serviços de Segurança.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DSS06 – Gerenciar Controles do Processo de Negócio.</a:t>
            </a:r>
          </a:p>
        </p:txBody>
      </p:sp>
      <p:sp>
        <p:nvSpPr>
          <p:cNvPr id="5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19175" y="1169987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Domínios e processos do COBIT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621842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F78EF7-A8C3-D3B3-12A2-A75137AE5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O COBIT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1959797"/>
            <a:ext cx="10143609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Gestão (MONITORAR, AVALIAR E ANALISAR - MEA): Monitora o desempenho dos processos de TI e avalia se estão em conformidade com os objetivos e requisitos da organização, incluindo processos como: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b="1" dirty="0">
              <a:solidFill>
                <a:schemeClr val="bg2">
                  <a:lumMod val="25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MEA01 – Monitorar, Avaliar e Analisar Desempenho e Conformidade.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MEA02 – Monitorar, Avaliar e Analisar o Sistema de Controle Interno.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MEA03 – Monitorar, Avaliar e Analisar Conformidade com Requisitos Externos.</a:t>
            </a:r>
          </a:p>
        </p:txBody>
      </p:sp>
      <p:sp>
        <p:nvSpPr>
          <p:cNvPr id="5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19175" y="1169987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Domínios e processos do COBIT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244133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A NBR ISO 38500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1959797"/>
            <a:ext cx="101436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NBR ISO/IEC 38500 e o COBIT são normas essenciais para a Governança de TI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norma ISO 38500 fornece orientações abrangentes para os responsáveis pela governança, garantindo o uso eficaz da tecnologia.</a:t>
            </a:r>
          </a:p>
        </p:txBody>
      </p:sp>
    </p:spTree>
    <p:extLst>
      <p:ext uri="{BB962C8B-B14F-4D97-AF65-F5344CB8AC3E}">
        <p14:creationId xmlns:p14="http://schemas.microsoft.com/office/powerpoint/2010/main" val="607713037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A NBR ISO 38500</a:t>
            </a:r>
          </a:p>
          <a:p>
            <a:endParaRPr lang="pt-PT" dirty="0"/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550200"/>
            <a:ext cx="101436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norma ISO 38500 visa fornecer uma estrutura de princípios para a alta gestão gerenciar o uso da tecnologia da informação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norma ajuda as organizações a cumprir suas obrigações legais, regulatórias e éticas relacionadas à TI.</a:t>
            </a:r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09134" y="1760390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Objetivos da ISO 38500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023404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A NBR ISO 38500</a:t>
            </a:r>
          </a:p>
          <a:p>
            <a:endParaRPr lang="pt-PT" dirty="0"/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550200"/>
            <a:ext cx="1014360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Responsabilidade.</a:t>
            </a:r>
          </a:p>
          <a:p>
            <a:pPr marL="342900" indent="-342900">
              <a:buFont typeface="+mj-lt"/>
              <a:buAutoNum type="arabicPeriod"/>
            </a:pPr>
            <a:endParaRPr lang="pt-PT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 Estratégia.</a:t>
            </a:r>
          </a:p>
          <a:p>
            <a:pPr marL="342900" indent="-342900">
              <a:buFont typeface="+mj-lt"/>
              <a:buAutoNum type="arabicPeriod"/>
            </a:pPr>
            <a:endParaRPr lang="pt-PT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Aquisições.</a:t>
            </a:r>
          </a:p>
          <a:p>
            <a:pPr marL="342900" indent="-342900">
              <a:buFont typeface="+mj-lt"/>
              <a:buAutoNum type="arabicPeriod"/>
            </a:pPr>
            <a:endParaRPr lang="pt-PT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Desempenho. 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Conformidade.</a:t>
            </a:r>
          </a:p>
          <a:p>
            <a:pPr marL="342900" indent="-342900">
              <a:buFont typeface="+mj-lt"/>
              <a:buAutoNum type="arabicPeriod"/>
            </a:pPr>
            <a:endParaRPr lang="pt-PT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Consideração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do comportamento humano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09134" y="1760390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Quais são os 6 princípios básicos para uma boa Governança de TI?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66657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A NBR ISO 38500</a:t>
            </a:r>
          </a:p>
          <a:p>
            <a:endParaRPr lang="pt-PT" dirty="0"/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550200"/>
            <a:ext cx="1014360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Avaliar o uso atual e futuro da TI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Orientar a preparação e a implementação de todos os planos e políticas necessárias de modo a garantir que os objetivos de negócio sejam atingidos através do uso eficiente da TI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Monitorar o cumprimento de todas as políticas aplicadas e do desempenho em relação ao que foi planejado.</a:t>
            </a:r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09134" y="1760390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Quais são as 3 tarefas recomendadas pela norma ISO 38500?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293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Planejamento estratégico</a:t>
            </a:r>
          </a:p>
        </p:txBody>
      </p:sp>
      <p:sp>
        <p:nvSpPr>
          <p:cNvPr id="9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59858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Missão, Visão e Valores</a:t>
            </a:r>
            <a:endParaRPr lang="pt-BR" sz="2800" dirty="0">
              <a:solidFill>
                <a:schemeClr val="tx1"/>
              </a:solidFill>
            </a:endParaRPr>
          </a:p>
        </p:txBody>
      </p:sp>
      <p:grpSp>
        <p:nvGrpSpPr>
          <p:cNvPr id="10" name="Agrupar 19">
            <a:extLst>
              <a:ext uri="{FF2B5EF4-FFF2-40B4-BE49-F238E27FC236}">
                <a16:creationId xmlns:a16="http://schemas.microsoft.com/office/drawing/2014/main" id="{AC94A36F-9E51-4EEF-A832-CD1377415DBD}"/>
              </a:ext>
            </a:extLst>
          </p:cNvPr>
          <p:cNvGrpSpPr/>
          <p:nvPr/>
        </p:nvGrpSpPr>
        <p:grpSpPr>
          <a:xfrm>
            <a:off x="1029216" y="2217108"/>
            <a:ext cx="10148156" cy="3719373"/>
            <a:chOff x="1019174" y="1676603"/>
            <a:chExt cx="10148156" cy="3719373"/>
          </a:xfrm>
        </p:grpSpPr>
        <p:grpSp>
          <p:nvGrpSpPr>
            <p:cNvPr id="11" name="Agrupar 1">
              <a:extLst>
                <a:ext uri="{FF2B5EF4-FFF2-40B4-BE49-F238E27FC236}">
                  <a16:creationId xmlns:a16="http://schemas.microsoft.com/office/drawing/2014/main" id="{496A3307-D1B6-8AAA-BE83-F29CEAE84DD0}"/>
                </a:ext>
              </a:extLst>
            </p:cNvPr>
            <p:cNvGrpSpPr/>
            <p:nvPr/>
          </p:nvGrpSpPr>
          <p:grpSpPr>
            <a:xfrm>
              <a:off x="1019174" y="1676603"/>
              <a:ext cx="3121093" cy="3719373"/>
              <a:chOff x="1019174" y="1676603"/>
              <a:chExt cx="3121093" cy="3719373"/>
            </a:xfrm>
          </p:grpSpPr>
          <p:sp>
            <p:nvSpPr>
              <p:cNvPr id="20" name="Retângulo: Cantos Arredondados 17">
                <a:extLst>
                  <a:ext uri="{FF2B5EF4-FFF2-40B4-BE49-F238E27FC236}">
                    <a16:creationId xmlns:a16="http://schemas.microsoft.com/office/drawing/2014/main" id="{7E5481D4-2A2A-7F02-5430-9201238A6122}"/>
                  </a:ext>
                </a:extLst>
              </p:cNvPr>
              <p:cNvSpPr/>
              <p:nvPr/>
            </p:nvSpPr>
            <p:spPr>
              <a:xfrm>
                <a:off x="1019174" y="1676603"/>
                <a:ext cx="3121093" cy="3719373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CaixaDeTexto 3">
                <a:extLst>
                  <a:ext uri="{FF2B5EF4-FFF2-40B4-BE49-F238E27FC236}">
                    <a16:creationId xmlns:a16="http://schemas.microsoft.com/office/drawing/2014/main" id="{204B753B-C0EF-83AF-B9B2-1972F278EA1C}"/>
                  </a:ext>
                </a:extLst>
              </p:cNvPr>
              <p:cNvSpPr txBox="1"/>
              <p:nvPr/>
            </p:nvSpPr>
            <p:spPr>
              <a:xfrm>
                <a:off x="1228319" y="1913935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 smtClean="0">
                    <a:effectLst/>
                  </a:rPr>
                  <a:t>Missão </a:t>
                </a:r>
                <a:endParaRPr lang="pt-BR" b="1" dirty="0"/>
              </a:p>
            </p:txBody>
          </p:sp>
          <p:sp>
            <p:nvSpPr>
              <p:cNvPr id="22" name="CaixaDeTexto 5">
                <a:extLst>
                  <a:ext uri="{FF2B5EF4-FFF2-40B4-BE49-F238E27FC236}">
                    <a16:creationId xmlns:a16="http://schemas.microsoft.com/office/drawing/2014/main" id="{FE6E13B7-374A-9DCC-0638-960BEF19CE68}"/>
                  </a:ext>
                </a:extLst>
              </p:cNvPr>
              <p:cNvSpPr txBox="1"/>
              <p:nvPr/>
            </p:nvSpPr>
            <p:spPr>
              <a:xfrm>
                <a:off x="1228319" y="2332133"/>
                <a:ext cx="2702801" cy="2800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 smtClean="0">
                    <a:solidFill>
                      <a:schemeClr val="bg2">
                        <a:lumMod val="25000"/>
                      </a:schemeClr>
                    </a:solidFill>
                  </a:rPr>
                  <a:t>É </a:t>
                </a: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o </a:t>
                </a:r>
                <a:r>
                  <a:rPr lang="pt-PT" sz="1600" dirty="0" smtClean="0">
                    <a:solidFill>
                      <a:schemeClr val="bg2">
                        <a:lumMod val="25000"/>
                      </a:schemeClr>
                    </a:solidFill>
                  </a:rPr>
                  <a:t>que </a:t>
                </a: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define </a:t>
                </a:r>
                <a:r>
                  <a:rPr lang="pt-PT" sz="1600" dirty="0" smtClean="0">
                    <a:solidFill>
                      <a:schemeClr val="bg2">
                        <a:lumMod val="25000"/>
                      </a:schemeClr>
                    </a:solidFill>
                  </a:rPr>
                  <a:t>uma empresa e </a:t>
                </a: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a torna única</a:t>
                </a:r>
                <a:r>
                  <a:rPr lang="pt-PT" sz="1600" dirty="0" smtClean="0">
                    <a:solidFill>
                      <a:schemeClr val="bg2">
                        <a:lumMod val="25000"/>
                      </a:schemeClr>
                    </a:solidFill>
                  </a:rPr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pt-PT" sz="1600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 smtClean="0">
                    <a:solidFill>
                      <a:schemeClr val="bg2">
                        <a:lumMod val="25000"/>
                      </a:schemeClr>
                    </a:solidFill>
                  </a:rPr>
                  <a:t>Sua principal função é inspirar </a:t>
                </a: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e engajar os funcionários, orientando-os para o sucesso da organização. Portanto, é essencial comunicá-la de forma clara em toda a empresa.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12" name="Agrupar 2">
              <a:extLst>
                <a:ext uri="{FF2B5EF4-FFF2-40B4-BE49-F238E27FC236}">
                  <a16:creationId xmlns:a16="http://schemas.microsoft.com/office/drawing/2014/main" id="{6FE4FC4F-0729-FA23-BF73-68FEC815757E}"/>
                </a:ext>
              </a:extLst>
            </p:cNvPr>
            <p:cNvGrpSpPr/>
            <p:nvPr/>
          </p:nvGrpSpPr>
          <p:grpSpPr>
            <a:xfrm>
              <a:off x="4535453" y="1676603"/>
              <a:ext cx="3121093" cy="3719373"/>
              <a:chOff x="4535453" y="1676603"/>
              <a:chExt cx="3121093" cy="3719373"/>
            </a:xfrm>
          </p:grpSpPr>
          <p:sp>
            <p:nvSpPr>
              <p:cNvPr id="17" name="Retângulo: Cantos Arredondados 25">
                <a:extLst>
                  <a:ext uri="{FF2B5EF4-FFF2-40B4-BE49-F238E27FC236}">
                    <a16:creationId xmlns:a16="http://schemas.microsoft.com/office/drawing/2014/main" id="{6AABF71C-6B7F-0603-2087-01AFC9BDCD19}"/>
                  </a:ext>
                </a:extLst>
              </p:cNvPr>
              <p:cNvSpPr/>
              <p:nvPr/>
            </p:nvSpPr>
            <p:spPr>
              <a:xfrm>
                <a:off x="4535453" y="1676603"/>
                <a:ext cx="3121093" cy="3719373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CaixaDeTexto 27">
                <a:extLst>
                  <a:ext uri="{FF2B5EF4-FFF2-40B4-BE49-F238E27FC236}">
                    <a16:creationId xmlns:a16="http://schemas.microsoft.com/office/drawing/2014/main" id="{3B264C44-F875-AF07-4499-D13A3EC6FCBB}"/>
                  </a:ext>
                </a:extLst>
              </p:cNvPr>
              <p:cNvSpPr txBox="1"/>
              <p:nvPr/>
            </p:nvSpPr>
            <p:spPr>
              <a:xfrm>
                <a:off x="4744599" y="1915473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 smtClean="0">
                    <a:effectLst/>
                  </a:rPr>
                  <a:t>Visão</a:t>
                </a:r>
                <a:endParaRPr lang="pt-BR" b="1" dirty="0"/>
              </a:p>
            </p:txBody>
          </p:sp>
          <p:sp>
            <p:nvSpPr>
              <p:cNvPr id="19" name="CaixaDeTexto 28">
                <a:extLst>
                  <a:ext uri="{FF2B5EF4-FFF2-40B4-BE49-F238E27FC236}">
                    <a16:creationId xmlns:a16="http://schemas.microsoft.com/office/drawing/2014/main" id="{53768673-1C01-26BD-D05D-0C5FE7DA2A48}"/>
                  </a:ext>
                </a:extLst>
              </p:cNvPr>
              <p:cNvSpPr txBox="1"/>
              <p:nvPr/>
            </p:nvSpPr>
            <p:spPr>
              <a:xfrm>
                <a:off x="4744599" y="2352029"/>
                <a:ext cx="2702801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 smtClean="0">
                    <a:solidFill>
                      <a:schemeClr val="bg2">
                        <a:lumMod val="25000"/>
                      </a:schemeClr>
                    </a:solidFill>
                  </a:rPr>
                  <a:t>Descreve </a:t>
                </a: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como a empresa será percebida após implementar as mudanças do planejamento estratégico</a:t>
                </a:r>
                <a:r>
                  <a:rPr lang="pt-PT" sz="1600" dirty="0" smtClean="0">
                    <a:solidFill>
                      <a:schemeClr val="bg2">
                        <a:lumMod val="25000"/>
                      </a:schemeClr>
                    </a:solidFill>
                  </a:rPr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pt-PT" sz="1600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E</a:t>
                </a:r>
                <a:r>
                  <a:rPr lang="pt-PT" sz="1600" dirty="0" smtClean="0">
                    <a:solidFill>
                      <a:schemeClr val="bg2">
                        <a:lumMod val="25000"/>
                      </a:schemeClr>
                    </a:solidFill>
                  </a:rPr>
                  <a:t>stabelece </a:t>
                </a: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um destino concreto para a organização.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13" name="Agrupar 6">
              <a:extLst>
                <a:ext uri="{FF2B5EF4-FFF2-40B4-BE49-F238E27FC236}">
                  <a16:creationId xmlns:a16="http://schemas.microsoft.com/office/drawing/2014/main" id="{439169E0-773E-B93A-7CD3-D542AA767A07}"/>
                </a:ext>
              </a:extLst>
            </p:cNvPr>
            <p:cNvGrpSpPr/>
            <p:nvPr/>
          </p:nvGrpSpPr>
          <p:grpSpPr>
            <a:xfrm>
              <a:off x="8046237" y="1676603"/>
              <a:ext cx="3121093" cy="3719373"/>
              <a:chOff x="8046237" y="1676603"/>
              <a:chExt cx="3121093" cy="3719373"/>
            </a:xfrm>
          </p:grpSpPr>
          <p:sp>
            <p:nvSpPr>
              <p:cNvPr id="14" name="Retângulo: Cantos Arredondados 26">
                <a:extLst>
                  <a:ext uri="{FF2B5EF4-FFF2-40B4-BE49-F238E27FC236}">
                    <a16:creationId xmlns:a16="http://schemas.microsoft.com/office/drawing/2014/main" id="{E646772E-A10A-0AA6-2549-677BA2D79412}"/>
                  </a:ext>
                </a:extLst>
              </p:cNvPr>
              <p:cNvSpPr/>
              <p:nvPr/>
            </p:nvSpPr>
            <p:spPr>
              <a:xfrm>
                <a:off x="8046237" y="1676603"/>
                <a:ext cx="3121093" cy="3719373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CaixaDeTexto 29">
                <a:extLst>
                  <a:ext uri="{FF2B5EF4-FFF2-40B4-BE49-F238E27FC236}">
                    <a16:creationId xmlns:a16="http://schemas.microsoft.com/office/drawing/2014/main" id="{4932C009-633E-B24C-3716-421638BBC745}"/>
                  </a:ext>
                </a:extLst>
              </p:cNvPr>
              <p:cNvSpPr txBox="1"/>
              <p:nvPr/>
            </p:nvSpPr>
            <p:spPr>
              <a:xfrm>
                <a:off x="8260880" y="1946009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 smtClean="0">
                    <a:effectLst/>
                  </a:rPr>
                  <a:t>Valores</a:t>
                </a:r>
                <a:endParaRPr lang="pt-BR" b="1" dirty="0"/>
              </a:p>
            </p:txBody>
          </p:sp>
          <p:sp>
            <p:nvSpPr>
              <p:cNvPr id="16" name="CaixaDeTexto 30">
                <a:extLst>
                  <a:ext uri="{FF2B5EF4-FFF2-40B4-BE49-F238E27FC236}">
                    <a16:creationId xmlns:a16="http://schemas.microsoft.com/office/drawing/2014/main" id="{ECA8460D-9611-4E2F-D224-715307E1C99B}"/>
                  </a:ext>
                </a:extLst>
              </p:cNvPr>
              <p:cNvSpPr txBox="1"/>
              <p:nvPr/>
            </p:nvSpPr>
            <p:spPr>
              <a:xfrm>
                <a:off x="8260880" y="2392621"/>
                <a:ext cx="2702801" cy="2554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 smtClean="0">
                    <a:solidFill>
                      <a:schemeClr val="bg2">
                        <a:lumMod val="25000"/>
                      </a:schemeClr>
                    </a:solidFill>
                  </a:rPr>
                  <a:t>Orientam </a:t>
                </a: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seu comportamento para atingir objetivos</a:t>
                </a:r>
                <a:r>
                  <a:rPr lang="pt-PT" sz="1600" dirty="0" smtClean="0">
                    <a:solidFill>
                      <a:schemeClr val="bg2">
                        <a:lumMod val="25000"/>
                      </a:schemeClr>
                    </a:solidFill>
                  </a:rPr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pt-PT" sz="1600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É fundamental que esses valores estejam alinhados com os objetivos do negócio e sejam internalizados pelos colaboradores.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7800709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O TOGAF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1516928"/>
            <a:ext cx="101436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O TOGAF – The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Open Group Architecture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Framework.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Reúne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um </a:t>
            </a: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conjunto de boas práticas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(framework) que fornece uma abordagem global ao projeto (design), planejamento, implementação e governança de uma arquitetura corporativa (EA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).</a:t>
            </a:r>
            <a:endParaRPr lang="pt-PT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490444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O TOGAF</a:t>
            </a:r>
          </a:p>
          <a:p>
            <a:endParaRPr lang="pt-PT" dirty="0"/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09748" y="2701032"/>
            <a:ext cx="101436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T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em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como objetivo principal fornecer um conjunto de diretrizes de arquitetura que ajuda as equipes de arquitetura a planejar o estado presente e futuro de uma organização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É baseado no TAFIM, um framework de arquitetura técnica desenvolvido pelo Departamento de Defesa dos EUA nos anos 90, que é um modelo de referência para a arquitetura corporativa.</a:t>
            </a:r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09134" y="1760390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Objetivos do TOGAF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197303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O TOGAF</a:t>
            </a:r>
          </a:p>
          <a:p>
            <a:endParaRPr lang="pt-PT" dirty="0"/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312988"/>
            <a:ext cx="1014360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Arquitetura de negócio</a:t>
            </a:r>
            <a:r>
              <a:rPr lang="pt-PT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Define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estratégia de negócios e os principais processos da organização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br>
              <a:rPr lang="pt-PT" dirty="0" smtClean="0">
                <a:solidFill>
                  <a:schemeClr val="bg2">
                    <a:lumMod val="25000"/>
                  </a:schemeClr>
                </a:solidFill>
              </a:rPr>
            </a:b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Arquitetura de aplicações: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Desenha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implementação de sistemas de aplicativos e suas interações com os processos de negócios da organização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br>
              <a:rPr lang="pt-PT" dirty="0" smtClean="0">
                <a:solidFill>
                  <a:schemeClr val="bg2">
                    <a:lumMod val="25000"/>
                  </a:schemeClr>
                </a:solidFill>
              </a:rPr>
            </a:b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Arquitetura de </a:t>
            </a:r>
            <a:r>
              <a:rPr lang="pt-PT" b="1" dirty="0" smtClean="0">
                <a:solidFill>
                  <a:schemeClr val="bg2">
                    <a:lumMod val="25000"/>
                  </a:schemeClr>
                </a:solidFill>
              </a:rPr>
              <a:t>dados: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Estrutura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lógica e física de todos os ativos e recursos de gerenciamento de dados da organização.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Arquitetura de infraestrutura tecnológica</a:t>
            </a:r>
            <a:r>
              <a:rPr lang="pt-PT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Define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capacidades lógicas de hardware e software, incluindo redes de comunicação e servidores, para suportar serviços de negócios, dados e aplicativos.</a:t>
            </a:r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19174" y="1459294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Os domínios do TOGAF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832149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O TOGAF</a:t>
            </a:r>
          </a:p>
          <a:p>
            <a:endParaRPr lang="pt-PT" dirty="0"/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312988"/>
            <a:ext cx="1014360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TOGAF adota uma abordagem sistemática para melhorar a Governança de TI e alinhar a TI com os objetivos de negócios, visando a redução de falhas, cumprimento de cronogramas e qualidade nos resultados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Principais objetivos do TOGAF: estabelecer uma linguagem comum, padronizar métodos abertos para arquitetura corporativa, otimizar recursos, demonstrar ROI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TOGAF é flexível, permitindo que as organizações escolham as partes a serem usadas de acordo com suas necessidades específicas.</a:t>
            </a:r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19174" y="1459294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Benefícios do TOGAF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638624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O TOGAF</a:t>
            </a:r>
          </a:p>
          <a:p>
            <a:endParaRPr lang="pt-PT" dirty="0"/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275606"/>
            <a:ext cx="1014360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TOGAF é um framework aberto com uma metodologia altamente customizável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ADM (Architecture Development Method) é o cerne do TOGAF e inclui fases como Preliminar, Visão da Arquitetura, Arquitetura de Negócio, Arquitetura de Sistemas de Informação e Arquitetura de Tecnologia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Outras fases incluem Oportunidades e Soluções, Planejamento da Migração, Governança da Implementação e Gestão de Mudanças na Arquitetura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fase Preliminar estabelece a equipe e o método de trabalho, enquanto a fase H monitora a implementação da arquitetura e faz ajustes conforme necessário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TOGAF orienta os esforços de arquitetura corporativa para alinhar a estratégia e as necessidades de negócios da organização.</a:t>
            </a:r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19174" y="1459294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Principal característica do TOGAF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178134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O guia </a:t>
            </a:r>
            <a:r>
              <a:rPr lang="pt-PT" dirty="0" smtClean="0"/>
              <a:t>BABOK</a:t>
            </a:r>
            <a:endParaRPr lang="pt-PT" dirty="0"/>
          </a:p>
          <a:p>
            <a:endParaRPr lang="pt-PT" dirty="0"/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275606"/>
            <a:ext cx="101436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BABOK é um padrão globalmente reconhecido para a prática de análise de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negócios.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Guia BABOK abrange áreas de conhecimento, atividades, tarefas e habilidades necessárias para a análise de negócios eficiente em organizações.</a:t>
            </a:r>
          </a:p>
        </p:txBody>
      </p:sp>
    </p:spTree>
    <p:extLst>
      <p:ext uri="{BB962C8B-B14F-4D97-AF65-F5344CB8AC3E}">
        <p14:creationId xmlns:p14="http://schemas.microsoft.com/office/powerpoint/2010/main" val="3851567935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O guia </a:t>
            </a:r>
            <a:r>
              <a:rPr lang="pt-PT" dirty="0" smtClean="0"/>
              <a:t>BABOK</a:t>
            </a:r>
            <a:endParaRPr lang="pt-PT" dirty="0"/>
          </a:p>
          <a:p>
            <a:endParaRPr lang="pt-PT" dirty="0"/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275606"/>
            <a:ext cx="101436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BABOK busca estabelecer um padrão de excelência para auxiliar analistas de negócios a agregar valor às organizações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prática definida no BABOK está alinhada com as boas práticas de Governança de TI.</a:t>
            </a:r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19174" y="1459294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Objetivos do BABOK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499846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O guia </a:t>
            </a:r>
            <a:r>
              <a:rPr lang="pt-PT" dirty="0" smtClean="0"/>
              <a:t>BABOK</a:t>
            </a:r>
            <a:endParaRPr lang="pt-PT" dirty="0"/>
          </a:p>
          <a:p>
            <a:endParaRPr lang="pt-PT" dirty="0"/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1762184"/>
            <a:ext cx="101436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Maior assertividade na identificação de problemas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Maior eficiência no trabalho de análise de negócios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Utilização de técnicas modernas e efetivas no trabalho de análise de negócios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Maior motivação por estar utilizando um padrão globalmente reconhecido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Busca constante pela excelência na atividade de análise de negócios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Maior reconhecimento pelo cliente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Maior competitividade em relação aos concorrentes que não fazem uso deste padrão globalmente reconhecido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Entregas de valor com o máximo de qualidade e aderência a estratégia da organização.</a:t>
            </a:r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169987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Os principais benefícios do BABOK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35694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O guia </a:t>
            </a:r>
            <a:r>
              <a:rPr lang="pt-PT" dirty="0" smtClean="0"/>
              <a:t>BABOK</a:t>
            </a:r>
            <a:endParaRPr lang="pt-PT" dirty="0"/>
          </a:p>
          <a:p>
            <a:endParaRPr lang="pt-PT" dirty="0"/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127944"/>
            <a:ext cx="101436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Análise de Negócios: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Identificação de problemas, melhoria e soluções em processos organizacionais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Envolvimento Amplo: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Todos, incluindo alta gestão, podem e devem participar da análise de negócios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Mindset Estratégico: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Análise de negócios como uma mentalidade, visão de futuro e estratégica.</a:t>
            </a:r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169987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As premissas do BABOK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233515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O guia </a:t>
            </a:r>
            <a:r>
              <a:rPr lang="pt-PT" dirty="0" smtClean="0"/>
              <a:t>BABOK</a:t>
            </a:r>
            <a:endParaRPr lang="pt-PT" dirty="0"/>
          </a:p>
          <a:p>
            <a:endParaRPr lang="pt-PT" dirty="0"/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127944"/>
            <a:ext cx="1014360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b="1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Planejamento e Monitoramento da Análise de Negócios.</a:t>
            </a:r>
          </a:p>
          <a:p>
            <a:pPr marL="342900" indent="-342900">
              <a:buFont typeface="+mj-lt"/>
              <a:buAutoNum type="arabicPeriod"/>
            </a:pPr>
            <a:endParaRPr lang="pt-PT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Elicitação.</a:t>
            </a:r>
          </a:p>
          <a:p>
            <a:pPr marL="342900" indent="-342900">
              <a:buFont typeface="+mj-lt"/>
              <a:buAutoNum type="arabicPeriod"/>
            </a:pPr>
            <a:endParaRPr lang="pt-PT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Gerenciamento e Comunicação dos Requisitos.</a:t>
            </a:r>
          </a:p>
          <a:p>
            <a:pPr marL="342900" indent="-342900">
              <a:buFont typeface="+mj-lt"/>
              <a:buAutoNum type="arabicPeriod"/>
            </a:pPr>
            <a:endParaRPr lang="pt-PT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Análise Corporativa.</a:t>
            </a:r>
          </a:p>
          <a:p>
            <a:pPr marL="342900" indent="-342900">
              <a:buFont typeface="+mj-lt"/>
              <a:buAutoNum type="arabicPeriod"/>
            </a:pPr>
            <a:endParaRPr lang="pt-PT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Análise de Requisitos</a:t>
            </a:r>
            <a:r>
              <a:rPr lang="pt-PT" b="1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pt-PT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Definição e Validação da Solução </a:t>
            </a:r>
            <a:r>
              <a:rPr lang="pt-PT" b="1" dirty="0" smtClean="0">
                <a:solidFill>
                  <a:schemeClr val="bg2">
                    <a:lumMod val="25000"/>
                  </a:schemeClr>
                </a:solidFill>
              </a:rPr>
              <a:t>Proposta.</a:t>
            </a:r>
            <a:endParaRPr lang="pt-PT" b="1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pt-PT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62011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Como está organizado o BABOK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371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Planejamento estratégico</a:t>
            </a:r>
          </a:p>
        </p:txBody>
      </p:sp>
      <p:sp>
        <p:nvSpPr>
          <p:cNvPr id="5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312988"/>
            <a:ext cx="101536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Objetivos estratégicos são metas amplas e globais relacionadas à missão da organização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Alcançar esses objetivos aproxima a empresa de sua visão de futuro.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59858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Objetivos estratégicos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944043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O guia </a:t>
            </a:r>
            <a:r>
              <a:rPr lang="pt-PT" dirty="0" smtClean="0"/>
              <a:t>BPM </a:t>
            </a:r>
            <a:r>
              <a:rPr lang="pt-PT" dirty="0"/>
              <a:t>CBOK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127944"/>
            <a:ext cx="1014360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BPM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CBOK (Guia para o Gerenciamento de Processos - Corpo Comum de Conhecimento) possui 9 áreas de conhecimento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Objetivo de apoiar profissionais de gerenciamento de processos de negócio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Baseado nas melhores práticas e lições aprendidas da ABPMP (Associação de Profissionais de Gerenciamento de Processos de Negócio).</a:t>
            </a:r>
          </a:p>
        </p:txBody>
      </p:sp>
    </p:spTree>
    <p:extLst>
      <p:ext uri="{BB962C8B-B14F-4D97-AF65-F5344CB8AC3E}">
        <p14:creationId xmlns:p14="http://schemas.microsoft.com/office/powerpoint/2010/main" val="4207150866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O guia </a:t>
            </a:r>
            <a:r>
              <a:rPr lang="pt-PT" dirty="0" smtClean="0"/>
              <a:t>BPM </a:t>
            </a:r>
            <a:r>
              <a:rPr lang="pt-PT" dirty="0"/>
              <a:t>CBOK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127944"/>
            <a:ext cx="101436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F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ornecer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um documento de referência básico para todos os profissionais de gerenciamento de processos de negócio.</a:t>
            </a:r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62011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Objetivos do BPM CBOK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246232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O guia </a:t>
            </a:r>
            <a:r>
              <a:rPr lang="pt-PT" dirty="0" smtClean="0"/>
              <a:t>BPM </a:t>
            </a:r>
            <a:r>
              <a:rPr lang="pt-PT" dirty="0"/>
              <a:t>CBOK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1904936"/>
            <a:ext cx="1014360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Na perspectiva de </a:t>
            </a:r>
            <a:r>
              <a:rPr lang="pt-PT" b="1" dirty="0" smtClean="0">
                <a:solidFill>
                  <a:schemeClr val="bg2">
                    <a:lumMod val="25000"/>
                  </a:schemeClr>
                </a:solidFill>
              </a:rPr>
              <a:t>processo:</a:t>
            </a:r>
            <a:br>
              <a:rPr lang="pt-PT" b="1" dirty="0" smtClean="0">
                <a:solidFill>
                  <a:schemeClr val="bg2">
                    <a:lumMod val="25000"/>
                  </a:schemeClr>
                </a:solidFill>
              </a:rPr>
            </a:br>
            <a:endParaRPr lang="pt-PT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Gerenciamento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de processos de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negócio.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Modelagem de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processos.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Análise de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processos.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Desenho de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processos.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Gerenciamento de desempenho de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processos.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Transformação de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processos.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Tecnologias de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BPM.</a:t>
            </a:r>
            <a:endParaRPr lang="pt-PT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62011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As áreas de conhecimento do BPM CBOK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85026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O guia </a:t>
            </a:r>
            <a:r>
              <a:rPr lang="pt-PT" dirty="0" smtClean="0"/>
              <a:t>BPM </a:t>
            </a:r>
            <a:r>
              <a:rPr lang="pt-PT" dirty="0"/>
              <a:t>CBOK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032952"/>
            <a:ext cx="1014360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Na perspectiva organizacional:</a:t>
            </a:r>
            <a:r>
              <a:rPr lang="pt-PT" b="1" dirty="0" smtClean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pt-PT" b="1" dirty="0" smtClean="0">
                <a:solidFill>
                  <a:schemeClr val="bg2">
                    <a:lumMod val="25000"/>
                  </a:schemeClr>
                </a:solidFill>
              </a:rPr>
            </a:br>
            <a:endParaRPr lang="pt-PT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Gerenciamento corporativo de processos.</a:t>
            </a:r>
            <a:endParaRPr lang="pt-PT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Organização do gerenciamento de processos.</a:t>
            </a:r>
            <a:endParaRPr lang="pt-PT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62011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As áreas de conhecimento do BPM CBOK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942563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O guia </a:t>
            </a:r>
            <a:r>
              <a:rPr lang="pt-PT" dirty="0" smtClean="0"/>
              <a:t>PMBOK</a:t>
            </a:r>
            <a:endParaRPr lang="pt-PT" dirty="0"/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032952"/>
            <a:ext cx="101436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PMBOK – Guia do Conhecimento em Gerenciamento de Projetos ou Project Management Body of Knowledge foi criado pelo PMI – Instituto de Gerenciamento de Projetos e reúne as melhores práticas em gerenciamento de projetos.</a:t>
            </a:r>
          </a:p>
        </p:txBody>
      </p:sp>
    </p:spTree>
    <p:extLst>
      <p:ext uri="{BB962C8B-B14F-4D97-AF65-F5344CB8AC3E}">
        <p14:creationId xmlns:p14="http://schemas.microsoft.com/office/powerpoint/2010/main" val="2332532269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O guia </a:t>
            </a:r>
            <a:r>
              <a:rPr lang="pt-PT" dirty="0" smtClean="0"/>
              <a:t>PMBOK</a:t>
            </a:r>
            <a:endParaRPr lang="pt-PT" dirty="0"/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032952"/>
            <a:ext cx="1014360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Iniciação.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Planejamento.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Execução.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Monitoramento e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Controle.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Encerramento.</a:t>
            </a:r>
            <a:endParaRPr lang="pt-PT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62011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Os cinco grupos de processos do PMBOK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231338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O guia </a:t>
            </a:r>
            <a:r>
              <a:rPr lang="pt-PT" dirty="0" smtClean="0"/>
              <a:t>PMBOK</a:t>
            </a:r>
            <a:endParaRPr lang="pt-PT" dirty="0"/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62011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Os processos de iniciação do PMBOK</a:t>
            </a:r>
            <a:endParaRPr lang="pt-BR" sz="2800" dirty="0">
              <a:solidFill>
                <a:schemeClr val="tx1"/>
              </a:solidFill>
            </a:endParaRPr>
          </a:p>
        </p:txBody>
      </p:sp>
      <p:grpSp>
        <p:nvGrpSpPr>
          <p:cNvPr id="5" name="Agrupar 43">
            <a:extLst>
              <a:ext uri="{FF2B5EF4-FFF2-40B4-BE49-F238E27FC236}">
                <a16:creationId xmlns:a16="http://schemas.microsoft.com/office/drawing/2014/main" id="{EEDDB0FC-8E6F-F187-20CF-84C979C05AD0}"/>
              </a:ext>
            </a:extLst>
          </p:cNvPr>
          <p:cNvGrpSpPr/>
          <p:nvPr/>
        </p:nvGrpSpPr>
        <p:grpSpPr>
          <a:xfrm>
            <a:off x="2248361" y="2701601"/>
            <a:ext cx="7789545" cy="2456434"/>
            <a:chOff x="2201227" y="1114084"/>
            <a:chExt cx="7789545" cy="2456434"/>
          </a:xfrm>
        </p:grpSpPr>
        <p:sp>
          <p:nvSpPr>
            <p:cNvPr id="6" name="Retângulo: Cantos Arredondados 11">
              <a:extLst>
                <a:ext uri="{FF2B5EF4-FFF2-40B4-BE49-F238E27FC236}">
                  <a16:creationId xmlns:a16="http://schemas.microsoft.com/office/drawing/2014/main" id="{643F882F-71CF-3902-4243-D3C1F5BD8AEF}"/>
                </a:ext>
              </a:extLst>
            </p:cNvPr>
            <p:cNvSpPr/>
            <p:nvPr/>
          </p:nvSpPr>
          <p:spPr>
            <a:xfrm>
              <a:off x="2201227" y="1114084"/>
              <a:ext cx="7789545" cy="2456434"/>
            </a:xfrm>
            <a:prstGeom prst="roundRect">
              <a:avLst>
                <a:gd name="adj" fmla="val 193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13">
              <a:extLst>
                <a:ext uri="{FF2B5EF4-FFF2-40B4-BE49-F238E27FC236}">
                  <a16:creationId xmlns:a16="http://schemas.microsoft.com/office/drawing/2014/main" id="{573FAB2C-8C20-0A1C-A787-57438FDBA425}"/>
                </a:ext>
              </a:extLst>
            </p:cNvPr>
            <p:cNvSpPr txBox="1"/>
            <p:nvPr/>
          </p:nvSpPr>
          <p:spPr>
            <a:xfrm>
              <a:off x="2382989" y="1441146"/>
              <a:ext cx="31210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PT" b="1" dirty="0"/>
                <a:t>Desenvolver o termo de abertura do projeto</a:t>
              </a:r>
              <a:endParaRPr lang="pt-BR" b="1" dirty="0"/>
            </a:p>
          </p:txBody>
        </p:sp>
        <p:sp>
          <p:nvSpPr>
            <p:cNvPr id="8" name="CaixaDeTexto 14">
              <a:extLst>
                <a:ext uri="{FF2B5EF4-FFF2-40B4-BE49-F238E27FC236}">
                  <a16:creationId xmlns:a16="http://schemas.microsoft.com/office/drawing/2014/main" id="{369F9B96-AABB-2270-74A3-37604991211C}"/>
                </a:ext>
              </a:extLst>
            </p:cNvPr>
            <p:cNvSpPr txBox="1"/>
            <p:nvPr/>
          </p:nvSpPr>
          <p:spPr>
            <a:xfrm>
              <a:off x="2382988" y="2157649"/>
              <a:ext cx="3121093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PT" sz="1600" dirty="0">
                  <a:solidFill>
                    <a:schemeClr val="bg2">
                      <a:lumMod val="25000"/>
                    </a:schemeClr>
                  </a:solidFill>
                </a:rPr>
                <a:t>O termo de abertura ou o Project Charter é o documento responsável pela oficialização do início de um projeto.</a:t>
              </a:r>
              <a:endParaRPr lang="pt-BR" sz="1600" dirty="0">
                <a:solidFill>
                  <a:schemeClr val="bg2">
                    <a:lumMod val="25000"/>
                  </a:schemeClr>
                </a:solidFill>
                <a:effectLst/>
              </a:endParaRPr>
            </a:p>
          </p:txBody>
        </p:sp>
        <p:grpSp>
          <p:nvGrpSpPr>
            <p:cNvPr id="9" name="Agrupar 26">
              <a:extLst>
                <a:ext uri="{FF2B5EF4-FFF2-40B4-BE49-F238E27FC236}">
                  <a16:creationId xmlns:a16="http://schemas.microsoft.com/office/drawing/2014/main" id="{D609CFBB-3FA8-E11F-B79F-E8ED33CB0654}"/>
                </a:ext>
              </a:extLst>
            </p:cNvPr>
            <p:cNvGrpSpPr/>
            <p:nvPr/>
          </p:nvGrpSpPr>
          <p:grpSpPr>
            <a:xfrm>
              <a:off x="5882639" y="1315717"/>
              <a:ext cx="371475" cy="2132252"/>
              <a:chOff x="4700587" y="1534451"/>
              <a:chExt cx="371475" cy="2132252"/>
            </a:xfrm>
          </p:grpSpPr>
          <p:cxnSp>
            <p:nvCxnSpPr>
              <p:cNvPr id="12" name="Conector reto 17">
                <a:extLst>
                  <a:ext uri="{FF2B5EF4-FFF2-40B4-BE49-F238E27FC236}">
                    <a16:creationId xmlns:a16="http://schemas.microsoft.com/office/drawing/2014/main" id="{74F29070-378E-C9FD-3801-F5EBEDB2F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6325" y="1534451"/>
                <a:ext cx="0" cy="2132252"/>
              </a:xfrm>
              <a:prstGeom prst="line">
                <a:avLst/>
              </a:prstGeom>
              <a:ln w="19050">
                <a:solidFill>
                  <a:schemeClr val="accent3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Elipse 18">
                <a:extLst>
                  <a:ext uri="{FF2B5EF4-FFF2-40B4-BE49-F238E27FC236}">
                    <a16:creationId xmlns:a16="http://schemas.microsoft.com/office/drawing/2014/main" id="{3AE344F6-D0F6-A548-FA24-64AC3892F27C}"/>
                  </a:ext>
                </a:extLst>
              </p:cNvPr>
              <p:cNvSpPr/>
              <p:nvPr/>
            </p:nvSpPr>
            <p:spPr>
              <a:xfrm>
                <a:off x="4700587" y="2419986"/>
                <a:ext cx="371475" cy="37147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Seta: para a Direita 25">
                <a:extLst>
                  <a:ext uri="{FF2B5EF4-FFF2-40B4-BE49-F238E27FC236}">
                    <a16:creationId xmlns:a16="http://schemas.microsoft.com/office/drawing/2014/main" id="{CCD2D6F7-B264-0083-9057-6BF205649DDA}"/>
                  </a:ext>
                </a:extLst>
              </p:cNvPr>
              <p:cNvSpPr/>
              <p:nvPr/>
            </p:nvSpPr>
            <p:spPr>
              <a:xfrm>
                <a:off x="4802981" y="2538497"/>
                <a:ext cx="185735" cy="134452"/>
              </a:xfrm>
              <a:prstGeom prst="rightArrow">
                <a:avLst>
                  <a:gd name="adj1" fmla="val 50000"/>
                  <a:gd name="adj2" fmla="val 7914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" name="CaixaDeTexto 27">
              <a:extLst>
                <a:ext uri="{FF2B5EF4-FFF2-40B4-BE49-F238E27FC236}">
                  <a16:creationId xmlns:a16="http://schemas.microsoft.com/office/drawing/2014/main" id="{6D18D229-255E-1562-FBC9-5468BDFB6630}"/>
                </a:ext>
              </a:extLst>
            </p:cNvPr>
            <p:cNvSpPr txBox="1"/>
            <p:nvPr/>
          </p:nvSpPr>
          <p:spPr>
            <a:xfrm>
              <a:off x="6633275" y="1441146"/>
              <a:ext cx="31210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/>
                <a:t>Identificar as partes interessadas</a:t>
              </a:r>
            </a:p>
          </p:txBody>
        </p:sp>
        <p:sp>
          <p:nvSpPr>
            <p:cNvPr id="11" name="CaixaDeTexto 29">
              <a:extLst>
                <a:ext uri="{FF2B5EF4-FFF2-40B4-BE49-F238E27FC236}">
                  <a16:creationId xmlns:a16="http://schemas.microsoft.com/office/drawing/2014/main" id="{98D6D746-A8DD-63FE-8E32-0CA33056FA39}"/>
                </a:ext>
              </a:extLst>
            </p:cNvPr>
            <p:cNvSpPr txBox="1"/>
            <p:nvPr/>
          </p:nvSpPr>
          <p:spPr>
            <a:xfrm>
              <a:off x="6633274" y="2157649"/>
              <a:ext cx="3121093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PT" sz="1600" dirty="0">
                  <a:solidFill>
                    <a:schemeClr val="bg2">
                      <a:lumMod val="25000"/>
                    </a:schemeClr>
                  </a:solidFill>
                </a:rPr>
                <a:t>Processo que é responsável pela identificação das partes interessadas do projeto, os Stakeholders.</a:t>
              </a:r>
              <a:endParaRPr lang="pt-BR" sz="1600" dirty="0">
                <a:solidFill>
                  <a:schemeClr val="bg2">
                    <a:lumMod val="25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0079437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O guia </a:t>
            </a:r>
            <a:r>
              <a:rPr lang="pt-PT" dirty="0" smtClean="0"/>
              <a:t>PMBOK</a:t>
            </a:r>
            <a:endParaRPr lang="pt-PT" dirty="0"/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62011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Os processos de planejamento do PMBOK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5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123483" y="2419450"/>
            <a:ext cx="10143609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Desenvolver o plano de gerenciamento do projeto;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Planejar o gerenciamento do escopo;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Coletar requisitos;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Definir o escopo;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Criar a Estrutura Analítica do Projeto (EAP);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Planejar o gerenciamento do cronograma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  <a:endParaRPr lang="pt-PT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10793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O guia </a:t>
            </a:r>
            <a:r>
              <a:rPr lang="pt-PT" dirty="0" smtClean="0"/>
              <a:t>PMBOK</a:t>
            </a:r>
            <a:endParaRPr lang="pt-PT" dirty="0"/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62011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Os processos de planejamento do PMBOK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1118647" y="221926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Definir as atividades;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Sequenciar as atividades;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Estimar a duração das atividades;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Desenvolver o cronograma;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Planejar o gerenciamento de custos;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Estimar os custos.</a:t>
            </a:r>
            <a:endParaRPr lang="pt-PT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325227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O guia </a:t>
            </a:r>
            <a:r>
              <a:rPr lang="pt-PT" dirty="0" smtClean="0"/>
              <a:t>PMBOK</a:t>
            </a:r>
            <a:endParaRPr lang="pt-PT" dirty="0"/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62011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Os processos de execução do PMBOK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5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391171"/>
            <a:ext cx="1014360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Dirigir e gerenciar o trabalho do projeto: Garantir a execução conforme o plano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Gerenciar o conhecimento do projeto: Focar na gestão do conhecimento do projeto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Gerenciar a qualidade do projeto: Assegurar que a qualidade esteja de acordo com o plano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Alocar recursos no projeto: Realizar alocações de recursos necessários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Desenvolver o time do projeto: Acompanhar equipe, habilidades e desempenho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068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Planejamento tático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02076" y="2782205"/>
            <a:ext cx="615559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planejamento tático concentra-se no médio prazo, oferecendo detalhes para orientar áreas e departamentos na realização de metas, sendo uma decomposição do planejamento estratégico para cada setor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Projeções no planejamento tático abrangem normalmente um período de 1 a 3 anos.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4" name="Agrupar 22">
            <a:extLst>
              <a:ext uri="{FF2B5EF4-FFF2-40B4-BE49-F238E27FC236}">
                <a16:creationId xmlns:a16="http://schemas.microsoft.com/office/drawing/2014/main" id="{80A7359E-3385-3CD3-45CA-E2A46D555AF6}"/>
              </a:ext>
            </a:extLst>
          </p:cNvPr>
          <p:cNvGrpSpPr/>
          <p:nvPr/>
        </p:nvGrpSpPr>
        <p:grpSpPr>
          <a:xfrm>
            <a:off x="7758465" y="2680885"/>
            <a:ext cx="3414360" cy="2233966"/>
            <a:chOff x="1486972" y="2604138"/>
            <a:chExt cx="1571216" cy="1066690"/>
          </a:xfrm>
        </p:grpSpPr>
        <p:sp>
          <p:nvSpPr>
            <p:cNvPr id="5" name="Retângulo 23">
              <a:extLst>
                <a:ext uri="{FF2B5EF4-FFF2-40B4-BE49-F238E27FC236}">
                  <a16:creationId xmlns:a16="http://schemas.microsoft.com/office/drawing/2014/main" id="{0D4030DF-7261-DDAA-E87A-7C1A17F3F524}"/>
                </a:ext>
              </a:extLst>
            </p:cNvPr>
            <p:cNvSpPr/>
            <p:nvPr/>
          </p:nvSpPr>
          <p:spPr>
            <a:xfrm>
              <a:off x="1486972" y="2604138"/>
              <a:ext cx="1571216" cy="1066690"/>
            </a:xfrm>
            <a:prstGeom prst="rect">
              <a:avLst/>
            </a:prstGeom>
            <a:solidFill>
              <a:srgbClr val="E3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24">
              <a:extLst>
                <a:ext uri="{FF2B5EF4-FFF2-40B4-BE49-F238E27FC236}">
                  <a16:creationId xmlns:a16="http://schemas.microsoft.com/office/drawing/2014/main" id="{F9718175-6460-0515-6014-69775898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6972" y="2604138"/>
              <a:ext cx="1571216" cy="10666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646777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O guia </a:t>
            </a:r>
            <a:r>
              <a:rPr lang="pt-PT" dirty="0" smtClean="0"/>
              <a:t>PMBOK</a:t>
            </a:r>
            <a:endParaRPr lang="pt-PT" dirty="0"/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62011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Os processos de execução do PMBOK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5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247074"/>
            <a:ext cx="1014360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6. Gerenciar o time do projeto: Efetuar o gerenciamento da equipe.</a:t>
            </a:r>
          </a:p>
          <a:p>
            <a:pPr marL="342900" indent="-342900">
              <a:buFont typeface="+mj-lt"/>
              <a:buAutoNum type="arabicPeriod"/>
            </a:pPr>
            <a:endParaRPr lang="pt-PT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7. Gerenciar a comunicação do projeto: Garantir comunicação eficaz.</a:t>
            </a:r>
          </a:p>
          <a:p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8. Implementar respostas aos riscos do projeto: Implementar respostas planejadas aos riscos.</a:t>
            </a:r>
          </a:p>
          <a:p>
            <a:endParaRPr lang="pt-PT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9. Conduzir as aquisições do projeto: Realizar aquisições necessárias.</a:t>
            </a:r>
          </a:p>
          <a:p>
            <a:pPr marL="342900" indent="-342900">
              <a:buFont typeface="+mj-lt"/>
              <a:buAutoNum type="arabicPeriod"/>
            </a:pPr>
            <a:endParaRPr lang="pt-PT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10. Gerenciar o engajamento das partes interessadas: Garantir engajamento das partes interessadas.</a:t>
            </a:r>
            <a:endParaRPr lang="pt-PT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103061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O guia </a:t>
            </a:r>
            <a:r>
              <a:rPr lang="pt-PT" dirty="0" smtClean="0"/>
              <a:t>PMBOK</a:t>
            </a:r>
            <a:endParaRPr lang="pt-PT" dirty="0"/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62011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Os processos de monitoramento e controle do PMBOK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5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247074"/>
            <a:ext cx="1014360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Monitorar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 controlar o trabalho do projeto: Monitorar e controlar a execução do projeto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Executar o controle integrado de mudanças: Controlar as mudanças no projeto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Validar o escopo: Validar que o escopo do projeto foi entregue satisfatoriamente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Controlar o escopo: Controlar qualquer mudança no escopo do projeto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Controlar o cronograma: Controlar o cronograma e suas mudanças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Controlar os custos: Controlar o orçamento e seus ajustes.</a:t>
            </a:r>
          </a:p>
        </p:txBody>
      </p:sp>
    </p:spTree>
    <p:extLst>
      <p:ext uri="{BB962C8B-B14F-4D97-AF65-F5344CB8AC3E}">
        <p14:creationId xmlns:p14="http://schemas.microsoft.com/office/powerpoint/2010/main" val="2900246177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O guia </a:t>
            </a:r>
            <a:r>
              <a:rPr lang="pt-PT" dirty="0" smtClean="0"/>
              <a:t>PMBOK</a:t>
            </a:r>
            <a:endParaRPr lang="pt-PT" dirty="0"/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62011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Os processos de monitoramento e controle do PMBOK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5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247074"/>
            <a:ext cx="1014360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7. Controlar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qualidade: Controlar a qualidade do projeto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8. Controlar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os recursos: Controlar a alocação e utilização dos recursos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9. Monitorar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comunicação: Monitorar as atividades de comunicação do projeto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10. Monitorar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os riscos: Monitorar os riscos e suas respostas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11. Controlar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as aquisições: Controlar os contratos e aquisições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12. Monitorar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engajamento das partes interessadas: Acompanhar o envolvimento das partes interessadas.</a:t>
            </a:r>
          </a:p>
        </p:txBody>
      </p:sp>
    </p:spTree>
    <p:extLst>
      <p:ext uri="{BB962C8B-B14F-4D97-AF65-F5344CB8AC3E}">
        <p14:creationId xmlns:p14="http://schemas.microsoft.com/office/powerpoint/2010/main" val="633171365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O guia </a:t>
            </a:r>
            <a:r>
              <a:rPr lang="pt-PT" dirty="0" smtClean="0"/>
              <a:t>PMBOK</a:t>
            </a:r>
            <a:endParaRPr lang="pt-PT" dirty="0"/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62011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Os processos de encerramento do PMBOK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5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247074"/>
            <a:ext cx="101436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Este grupo é responsável pelo processo de encerramento do projeto. O grupo é composto somente pelo seguinte processo:</a:t>
            </a:r>
          </a:p>
          <a:p>
            <a:endParaRPr lang="pt-PT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PT" b="1" dirty="0" smtClean="0">
                <a:solidFill>
                  <a:schemeClr val="bg2">
                    <a:lumMod val="25000"/>
                  </a:schemeClr>
                </a:solidFill>
              </a:rPr>
              <a:t>Encerrar </a:t>
            </a: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o projeto ou fase: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Processo que é responsável por todas as atividades de encerramento do projeto ou de uma fase do projeto.</a:t>
            </a:r>
          </a:p>
        </p:txBody>
      </p:sp>
    </p:spTree>
    <p:extLst>
      <p:ext uri="{BB962C8B-B14F-4D97-AF65-F5344CB8AC3E}">
        <p14:creationId xmlns:p14="http://schemas.microsoft.com/office/powerpoint/2010/main" val="3831772300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O PRINCE2</a:t>
            </a:r>
          </a:p>
        </p:txBody>
      </p:sp>
      <p:sp>
        <p:nvSpPr>
          <p:cNvPr id="15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247074"/>
            <a:ext cx="1014360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PRINCE2 (Projects in Controlled Environments) é uma metodologia de gerenciamento de projetos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Criada pelo governo britânico e mantida pelo OGC (Office of Government Commerce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Os direitos autorais pertencem à coroa britânica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Amplamente adotada em projetos em todo o mundo.</a:t>
            </a:r>
          </a:p>
        </p:txBody>
      </p:sp>
    </p:spTree>
    <p:extLst>
      <p:ext uri="{BB962C8B-B14F-4D97-AF65-F5344CB8AC3E}">
        <p14:creationId xmlns:p14="http://schemas.microsoft.com/office/powerpoint/2010/main" val="887919216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O PRINCE2</a:t>
            </a:r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62011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Como está estruturado o PRINCE2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5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247074"/>
            <a:ext cx="1014360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metodologia de gerenciamento de projetos PRINCE2 está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organizada:</a:t>
            </a:r>
          </a:p>
          <a:p>
            <a:endParaRPr lang="pt-PT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7 princípios;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7 temas;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7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processos.</a:t>
            </a:r>
          </a:p>
        </p:txBody>
      </p:sp>
    </p:spTree>
    <p:extLst>
      <p:ext uri="{BB962C8B-B14F-4D97-AF65-F5344CB8AC3E}">
        <p14:creationId xmlns:p14="http://schemas.microsoft.com/office/powerpoint/2010/main" val="1336755328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O PRINCE2</a:t>
            </a:r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62011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Os princípios do PRINCE2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5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247074"/>
            <a:ext cx="101436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Justificativa contínua do negócio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Aprender com a experiência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Papéis e responsabilidades bem definidos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Gerenciar por estágios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Gerenciar por exceção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Foco em produtos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Adequar ao ambiente do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projeto.</a:t>
            </a: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016835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O PRINCE2</a:t>
            </a:r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62011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Os temas do PRINCE2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5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247074"/>
            <a:ext cx="1014360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Business Case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Organização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Qualidade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Planos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Risco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Mudanças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Progresso.</a:t>
            </a: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93990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O PRINCE2</a:t>
            </a:r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62011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Os processos do PRINCE2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5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247074"/>
            <a:ext cx="1014360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Direcionando o projeto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Iniciando o projeto (Pré-Projeto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Iniciando o projeto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Controlando um estágio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Gerenciando a entrega do produto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Gerenciando um limite de estágio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Encerrando um projeto.</a:t>
            </a:r>
          </a:p>
        </p:txBody>
      </p:sp>
    </p:spTree>
    <p:extLst>
      <p:ext uri="{BB962C8B-B14F-4D97-AF65-F5344CB8AC3E}">
        <p14:creationId xmlns:p14="http://schemas.microsoft.com/office/powerpoint/2010/main" val="583777618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O SCRUM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247074"/>
            <a:ext cx="101436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Scrum: Framework para gerenciamento de projetos e desenvolvimento ágil de software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Projetos divididos em sprints (ciclos) de 1 a 4 semanas.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38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68708E-BD75-245D-BFE6-FCA8DE7A9D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Governança de </a:t>
            </a:r>
            <a:r>
              <a:rPr lang="pt-PT" dirty="0" smtClean="0"/>
              <a:t>TI </a:t>
            </a:r>
            <a:r>
              <a:rPr lang="pt-PT" dirty="0"/>
              <a:t>com </a:t>
            </a:r>
            <a:r>
              <a:rPr lang="pt-PT" dirty="0" smtClean="0"/>
              <a:t>ITIL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3711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Planejamento operacional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02076" y="1785509"/>
            <a:ext cx="101707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planejamento operacional concentra-se no curto prazo e estabelece métodos, processos e sistemas para atingir objetivos globais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Resulta em planos de ação e cronogramas para atividades a serem realizadas em um período específico.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218363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O SCRUM</a:t>
            </a:r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62011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SCRUM Vs. Método Tradicional</a:t>
            </a:r>
            <a:endParaRPr lang="pt-BR" sz="2800" dirty="0">
              <a:solidFill>
                <a:schemeClr val="tx1"/>
              </a:solidFill>
            </a:endParaRPr>
          </a:p>
        </p:txBody>
      </p:sp>
      <p:grpSp>
        <p:nvGrpSpPr>
          <p:cNvPr id="5" name="Agrupar 3">
            <a:extLst>
              <a:ext uri="{FF2B5EF4-FFF2-40B4-BE49-F238E27FC236}">
                <a16:creationId xmlns:a16="http://schemas.microsoft.com/office/drawing/2014/main" id="{99E90402-657B-9890-B48B-3E103A87BBE1}"/>
              </a:ext>
            </a:extLst>
          </p:cNvPr>
          <p:cNvGrpSpPr/>
          <p:nvPr/>
        </p:nvGrpSpPr>
        <p:grpSpPr>
          <a:xfrm>
            <a:off x="2201227" y="2567514"/>
            <a:ext cx="7789545" cy="2664365"/>
            <a:chOff x="2201227" y="1749894"/>
            <a:chExt cx="7789545" cy="2664365"/>
          </a:xfrm>
        </p:grpSpPr>
        <p:sp>
          <p:nvSpPr>
            <p:cNvPr id="6" name="Retângulo: Cantos Arredondados 11">
              <a:extLst>
                <a:ext uri="{FF2B5EF4-FFF2-40B4-BE49-F238E27FC236}">
                  <a16:creationId xmlns:a16="http://schemas.microsoft.com/office/drawing/2014/main" id="{643F882F-71CF-3902-4243-D3C1F5BD8AEF}"/>
                </a:ext>
              </a:extLst>
            </p:cNvPr>
            <p:cNvSpPr/>
            <p:nvPr/>
          </p:nvSpPr>
          <p:spPr>
            <a:xfrm>
              <a:off x="2201227" y="1749894"/>
              <a:ext cx="7789545" cy="2664365"/>
            </a:xfrm>
            <a:prstGeom prst="roundRect">
              <a:avLst>
                <a:gd name="adj" fmla="val 193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13">
              <a:extLst>
                <a:ext uri="{FF2B5EF4-FFF2-40B4-BE49-F238E27FC236}">
                  <a16:creationId xmlns:a16="http://schemas.microsoft.com/office/drawing/2014/main" id="{573FAB2C-8C20-0A1C-A787-57438FDBA425}"/>
                </a:ext>
              </a:extLst>
            </p:cNvPr>
            <p:cNvSpPr txBox="1"/>
            <p:nvPr/>
          </p:nvSpPr>
          <p:spPr>
            <a:xfrm>
              <a:off x="2382989" y="2076956"/>
              <a:ext cx="31210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/>
                <a:t>Waterfall</a:t>
              </a:r>
            </a:p>
          </p:txBody>
        </p:sp>
        <p:sp>
          <p:nvSpPr>
            <p:cNvPr id="8" name="CaixaDeTexto 14">
              <a:extLst>
                <a:ext uri="{FF2B5EF4-FFF2-40B4-BE49-F238E27FC236}">
                  <a16:creationId xmlns:a16="http://schemas.microsoft.com/office/drawing/2014/main" id="{369F9B96-AABB-2270-74A3-37604991211C}"/>
                </a:ext>
              </a:extLst>
            </p:cNvPr>
            <p:cNvSpPr txBox="1"/>
            <p:nvPr/>
          </p:nvSpPr>
          <p:spPr>
            <a:xfrm>
              <a:off x="2382988" y="2793459"/>
              <a:ext cx="3121093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pt-PT" sz="1600" dirty="0">
                  <a:solidFill>
                    <a:schemeClr val="bg2">
                      <a:lumMod val="25000"/>
                    </a:schemeClr>
                  </a:solidFill>
                </a:rPr>
                <a:t>Etapas com grande duração e início sequencial</a:t>
              </a:r>
              <a:r>
                <a:rPr lang="pt-PT" sz="1600" dirty="0" smtClean="0">
                  <a:solidFill>
                    <a:schemeClr val="bg2">
                      <a:lumMod val="25000"/>
                    </a:schemeClr>
                  </a:solidFill>
                </a:rPr>
                <a:t>.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pt-PT" sz="1600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pt-PT" sz="1600" dirty="0">
                  <a:solidFill>
                    <a:schemeClr val="bg2">
                      <a:lumMod val="25000"/>
                    </a:schemeClr>
                  </a:solidFill>
                </a:rPr>
                <a:t>Entregas geralmente ocorrem ao final de cada etapa.</a:t>
              </a:r>
              <a:endParaRPr lang="pt-BR" sz="1600" dirty="0">
                <a:solidFill>
                  <a:schemeClr val="bg2">
                    <a:lumMod val="25000"/>
                  </a:schemeClr>
                </a:solidFill>
                <a:effectLst/>
              </a:endParaRPr>
            </a:p>
          </p:txBody>
        </p:sp>
        <p:sp>
          <p:nvSpPr>
            <p:cNvPr id="9" name="CaixaDeTexto 27">
              <a:extLst>
                <a:ext uri="{FF2B5EF4-FFF2-40B4-BE49-F238E27FC236}">
                  <a16:creationId xmlns:a16="http://schemas.microsoft.com/office/drawing/2014/main" id="{6D18D229-255E-1562-FBC9-5468BDFB6630}"/>
                </a:ext>
              </a:extLst>
            </p:cNvPr>
            <p:cNvSpPr txBox="1"/>
            <p:nvPr/>
          </p:nvSpPr>
          <p:spPr>
            <a:xfrm>
              <a:off x="6633275" y="2076956"/>
              <a:ext cx="31210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/>
                <a:t>Scrum</a:t>
              </a:r>
            </a:p>
          </p:txBody>
        </p:sp>
        <p:sp>
          <p:nvSpPr>
            <p:cNvPr id="10" name="CaixaDeTexto 29">
              <a:extLst>
                <a:ext uri="{FF2B5EF4-FFF2-40B4-BE49-F238E27FC236}">
                  <a16:creationId xmlns:a16="http://schemas.microsoft.com/office/drawing/2014/main" id="{98D6D746-A8DD-63FE-8E32-0CA33056FA39}"/>
                </a:ext>
              </a:extLst>
            </p:cNvPr>
            <p:cNvSpPr txBox="1"/>
            <p:nvPr/>
          </p:nvSpPr>
          <p:spPr>
            <a:xfrm>
              <a:off x="6633274" y="2793459"/>
              <a:ext cx="3121093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pt-PT" sz="1600" dirty="0">
                  <a:solidFill>
                    <a:schemeClr val="bg2">
                      <a:lumMod val="25000"/>
                    </a:schemeClr>
                  </a:solidFill>
                </a:rPr>
                <a:t>Scrum permite entregas e validações mais rápidas</a:t>
              </a:r>
              <a:r>
                <a:rPr lang="pt-PT" sz="1600" dirty="0" smtClean="0">
                  <a:solidFill>
                    <a:schemeClr val="bg2">
                      <a:lumMod val="25000"/>
                    </a:schemeClr>
                  </a:solidFill>
                </a:rPr>
                <a:t>.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pt-PT" sz="1600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pt-PT" sz="1600" dirty="0">
                  <a:solidFill>
                    <a:schemeClr val="bg2">
                      <a:lumMod val="25000"/>
                    </a:schemeClr>
                  </a:solidFill>
                </a:rPr>
                <a:t>Ciclo de vida do projeto é mais dinâmico.</a:t>
              </a:r>
              <a:endParaRPr lang="pt-BR" sz="1600" dirty="0">
                <a:solidFill>
                  <a:schemeClr val="bg2">
                    <a:lumMod val="25000"/>
                  </a:schemeClr>
                </a:solidFill>
                <a:effectLst/>
              </a:endParaRPr>
            </a:p>
          </p:txBody>
        </p:sp>
        <p:grpSp>
          <p:nvGrpSpPr>
            <p:cNvPr id="11" name="Agrupar 2">
              <a:extLst>
                <a:ext uri="{FF2B5EF4-FFF2-40B4-BE49-F238E27FC236}">
                  <a16:creationId xmlns:a16="http://schemas.microsoft.com/office/drawing/2014/main" id="{520F0C4E-2A45-BCD5-21E4-866C547935F7}"/>
                </a:ext>
              </a:extLst>
            </p:cNvPr>
            <p:cNvGrpSpPr/>
            <p:nvPr/>
          </p:nvGrpSpPr>
          <p:grpSpPr>
            <a:xfrm>
              <a:off x="5882639" y="1951527"/>
              <a:ext cx="371475" cy="2293049"/>
              <a:chOff x="5882639" y="1951527"/>
              <a:chExt cx="371475" cy="2293049"/>
            </a:xfrm>
          </p:grpSpPr>
          <p:cxnSp>
            <p:nvCxnSpPr>
              <p:cNvPr id="12" name="Conector reto 17">
                <a:extLst>
                  <a:ext uri="{FF2B5EF4-FFF2-40B4-BE49-F238E27FC236}">
                    <a16:creationId xmlns:a16="http://schemas.microsoft.com/office/drawing/2014/main" id="{74F29070-378E-C9FD-3801-F5EBEDB2F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8377" y="1951527"/>
                <a:ext cx="0" cy="2293049"/>
              </a:xfrm>
              <a:prstGeom prst="line">
                <a:avLst/>
              </a:prstGeom>
              <a:ln w="19050">
                <a:solidFill>
                  <a:schemeClr val="accent3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Elipse 18">
                <a:extLst>
                  <a:ext uri="{FF2B5EF4-FFF2-40B4-BE49-F238E27FC236}">
                    <a16:creationId xmlns:a16="http://schemas.microsoft.com/office/drawing/2014/main" id="{3AE344F6-D0F6-A548-FA24-64AC3892F27C}"/>
                  </a:ext>
                </a:extLst>
              </p:cNvPr>
              <p:cNvSpPr/>
              <p:nvPr/>
            </p:nvSpPr>
            <p:spPr>
              <a:xfrm>
                <a:off x="5882639" y="3044451"/>
                <a:ext cx="371475" cy="37147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Sinal de Multiplicação 1">
                <a:extLst>
                  <a:ext uri="{FF2B5EF4-FFF2-40B4-BE49-F238E27FC236}">
                    <a16:creationId xmlns:a16="http://schemas.microsoft.com/office/drawing/2014/main" id="{684FED36-0515-1E54-86F1-808062F86F1D}"/>
                  </a:ext>
                </a:extLst>
              </p:cNvPr>
              <p:cNvSpPr/>
              <p:nvPr/>
            </p:nvSpPr>
            <p:spPr>
              <a:xfrm>
                <a:off x="5954553" y="3116365"/>
                <a:ext cx="227646" cy="227646"/>
              </a:xfrm>
              <a:prstGeom prst="mathMultipl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6253990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O SCRUM</a:t>
            </a:r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62011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O Manifesto Ágil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5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247074"/>
            <a:ext cx="1014360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Indivíduos e interações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– mais que processos e ferramentas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Software em funcionamento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– mais que documentação abrangente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Colaboração com o cliente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– mais que negociação de contratos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Resposta a mudanças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– mais que seguir um plano.</a:t>
            </a:r>
          </a:p>
        </p:txBody>
      </p:sp>
    </p:spTree>
    <p:extLst>
      <p:ext uri="{BB962C8B-B14F-4D97-AF65-F5344CB8AC3E}">
        <p14:creationId xmlns:p14="http://schemas.microsoft.com/office/powerpoint/2010/main" val="1962865911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O SCRUM</a:t>
            </a:r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62011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O ciclo de vida do SCRUM</a:t>
            </a:r>
            <a:endParaRPr lang="pt-BR" sz="2800" dirty="0">
              <a:solidFill>
                <a:schemeClr val="tx1"/>
              </a:solidFill>
            </a:endParaRPr>
          </a:p>
        </p:txBody>
      </p:sp>
      <p:grpSp>
        <p:nvGrpSpPr>
          <p:cNvPr id="5" name="Agrupar 22">
            <a:extLst>
              <a:ext uri="{FF2B5EF4-FFF2-40B4-BE49-F238E27FC236}">
                <a16:creationId xmlns:a16="http://schemas.microsoft.com/office/drawing/2014/main" id="{80A7359E-3385-3CD3-45CA-E2A46D555AF6}"/>
              </a:ext>
            </a:extLst>
          </p:cNvPr>
          <p:cNvGrpSpPr/>
          <p:nvPr/>
        </p:nvGrpSpPr>
        <p:grpSpPr>
          <a:xfrm>
            <a:off x="2739100" y="2448608"/>
            <a:ext cx="6713799" cy="3579817"/>
            <a:chOff x="1004626" y="2461407"/>
            <a:chExt cx="2535908" cy="1352152"/>
          </a:xfrm>
        </p:grpSpPr>
        <p:sp>
          <p:nvSpPr>
            <p:cNvPr id="6" name="Retângulo 23">
              <a:extLst>
                <a:ext uri="{FF2B5EF4-FFF2-40B4-BE49-F238E27FC236}">
                  <a16:creationId xmlns:a16="http://schemas.microsoft.com/office/drawing/2014/main" id="{0D4030DF-7261-DDAA-E87A-7C1A17F3F524}"/>
                </a:ext>
              </a:extLst>
            </p:cNvPr>
            <p:cNvSpPr/>
            <p:nvPr/>
          </p:nvSpPr>
          <p:spPr>
            <a:xfrm>
              <a:off x="1011897" y="2517857"/>
              <a:ext cx="2528637" cy="1295702"/>
            </a:xfrm>
            <a:prstGeom prst="rect">
              <a:avLst/>
            </a:prstGeom>
            <a:solidFill>
              <a:srgbClr val="E3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24">
              <a:extLst>
                <a:ext uri="{FF2B5EF4-FFF2-40B4-BE49-F238E27FC236}">
                  <a16:creationId xmlns:a16="http://schemas.microsoft.com/office/drawing/2014/main" id="{F9718175-6460-0515-6014-69775898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626" y="2461407"/>
              <a:ext cx="2535908" cy="13521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4962973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O SCRUM</a:t>
            </a:r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62011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O ciclo de vida do SCRUM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8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091626"/>
            <a:ext cx="1014360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Eventos em um ciclo de vida da sprint: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Reunião de planejamento</a:t>
            </a:r>
            <a:r>
              <a:rPr lang="pt-PT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Responsável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pelo planejamento do que será trabalhado na sprint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Reunião diária</a:t>
            </a:r>
            <a:r>
              <a:rPr lang="pt-PT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Reunião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rápida diária onde a equipe responde a perguntas sobre progresso e impedimentos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Reunião de revisão</a:t>
            </a:r>
            <a:r>
              <a:rPr lang="pt-PT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Apresentação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dos resultados da sprint para o Product Owner e cliente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Reunião de retrospectiva</a:t>
            </a:r>
            <a:r>
              <a:rPr lang="pt-PT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Discussão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das lições aprendidas e pontos de melhoria para as próximas sprints.</a:t>
            </a:r>
          </a:p>
        </p:txBody>
      </p:sp>
    </p:spTree>
    <p:extLst>
      <p:ext uri="{BB962C8B-B14F-4D97-AF65-F5344CB8AC3E}">
        <p14:creationId xmlns:p14="http://schemas.microsoft.com/office/powerpoint/2010/main" val="2721194279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O SCRUM</a:t>
            </a:r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62011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O ciclo de vida do SCRUM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8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091626"/>
            <a:ext cx="1014360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Produtos de trabalho (artefatos) em um ciclo de vida da sprint:</a:t>
            </a:r>
          </a:p>
          <a:p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Product backlog</a:t>
            </a:r>
            <a:r>
              <a:rPr lang="pt-PT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Lista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de requisitos priorizados pelo Product Owner.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 smtClean="0">
                <a:solidFill>
                  <a:schemeClr val="bg2">
                    <a:lumMod val="25000"/>
                  </a:schemeClr>
                </a:solidFill>
              </a:rPr>
              <a:t>Sprint </a:t>
            </a: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backlog</a:t>
            </a:r>
            <a:r>
              <a:rPr lang="pt-PT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Requisitos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selecionados do product backlog para serem trabalhados na sprint.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 smtClean="0">
                <a:solidFill>
                  <a:schemeClr val="bg2">
                    <a:lumMod val="25000"/>
                  </a:schemeClr>
                </a:solidFill>
              </a:rPr>
              <a:t>Entrega: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 Incremento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do software funcional entregue ao final da sprint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Histórias de </a:t>
            </a:r>
            <a:r>
              <a:rPr lang="pt-PT" b="1" dirty="0" smtClean="0">
                <a:solidFill>
                  <a:schemeClr val="bg2">
                    <a:lumMod val="25000"/>
                  </a:schemeClr>
                </a:solidFill>
              </a:rPr>
              <a:t>usuário: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Menor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unidade de trabalho na sprint com detalhes para desenvolvimento.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 smtClean="0">
                <a:solidFill>
                  <a:schemeClr val="bg2">
                    <a:lumMod val="25000"/>
                  </a:schemeClr>
                </a:solidFill>
              </a:rPr>
              <a:t>Planning </a:t>
            </a: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poker</a:t>
            </a:r>
            <a:r>
              <a:rPr lang="pt-PT" b="1" dirty="0" smtClean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Técnica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de estimativa do esforço de user stories para facilitar a gestão do projeto.</a:t>
            </a:r>
          </a:p>
        </p:txBody>
      </p:sp>
    </p:spTree>
    <p:extLst>
      <p:ext uri="{BB962C8B-B14F-4D97-AF65-F5344CB8AC3E}">
        <p14:creationId xmlns:p14="http://schemas.microsoft.com/office/powerpoint/2010/main" val="2427548710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A NBR ISO 27001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247074"/>
            <a:ext cx="101436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NBR ISO/IEC 27001 é uma norma internacional de gestão da segurança da informação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certificação nessa norma atesta o atendimento aos requisitos de segurança da informação, tornando a organização mais competitiva no mercado.</a:t>
            </a:r>
          </a:p>
        </p:txBody>
      </p:sp>
    </p:spTree>
    <p:extLst>
      <p:ext uri="{BB962C8B-B14F-4D97-AF65-F5344CB8AC3E}">
        <p14:creationId xmlns:p14="http://schemas.microsoft.com/office/powerpoint/2010/main" val="2356438506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A NBR ISO 27001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247074"/>
            <a:ext cx="101436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norma ISO 27001 visa implementar requisitos, processos e controles para uma gestão eficaz dos riscos de segurança da informação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Seu principal objetivo é assegurar a segurança dos dados e informações em uma organização.</a:t>
            </a:r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62011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Objetivos da ISO 27001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814987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A NBR ISO 27001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507250"/>
            <a:ext cx="1014360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adoção das melhores práticas de mercado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Conformidade com todas as leis e requisitos contratuais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Redução significante de riscos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Redução dos custos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Vantagem competitiva frente à concorrência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organização estará mais organizada internamente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pt-PT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62011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Benefícios da implementação da ISO 27001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001120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A NBR ISO 27001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312988"/>
            <a:ext cx="1014360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 adoção dos requisitos requeridos pela norma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implementação de políticas requeridas pela norma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implementação de processos requeridos pela norma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implementação de procedimentos, controles e práticas requeridos pela norma.</a:t>
            </a:r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62011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As premissas para a implementação da ISO 27001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28373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A NBR ISO 27001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312988"/>
            <a:ext cx="1014360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Adoção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dos requisitos requeridos pela norma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Implementação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de políticas requeridas pela norma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mplementação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de processos requeridos pela norma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mplementação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de procedimentos, controles e práticas requeridos pela norma.</a:t>
            </a:r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62011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As premissas para a implementação da ISO 27001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711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Planejamento operacional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02076" y="2581037"/>
            <a:ext cx="1017074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planejamento operacional resulta na definição de objetivos operacionais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Esses objetivos detalham pessoas envolvidas, responsabilidades, atividades, funções, divisão de tarefas e recursos necessários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Exemplos de objetivos operacionais incluem parcerias para capacitar funcionários e implementação de programas ou sistemas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Os objetivos operacionais são a base para a execução prática do planejamento.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7" y="1359858"/>
            <a:ext cx="3613150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tx1"/>
                </a:solidFill>
              </a:rPr>
              <a:t>Objetivos operacionais</a:t>
            </a:r>
          </a:p>
        </p:txBody>
      </p:sp>
    </p:spTree>
    <p:extLst>
      <p:ext uri="{BB962C8B-B14F-4D97-AF65-F5344CB8AC3E}">
        <p14:creationId xmlns:p14="http://schemas.microsoft.com/office/powerpoint/2010/main" val="985892416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A NBR ISO 27001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312988"/>
            <a:ext cx="1014360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Apoio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total da alta direção para um planejamento eficiente da norma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Definição precisa do escopo para a gestão de segurança da informação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Metodologia eficaz para identificar, avaliar e gerenciar riscos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Elaboração de um plano de gerenciamento de riscos eficaz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Programas de treinamento e conscientização para colaboradores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Implementação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de ações corretivas quando necessário.</a:t>
            </a:r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62011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As etapas para a implementação da ISO 27001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345778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A NBR ISO 27001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312988"/>
            <a:ext cx="1014360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7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Monitoramento e avaliação contínuos do sistema de segurança da informação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 startAt="7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 startAt="7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Garantia de execução das ações definidas na documentação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 startAt="7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 startAt="7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Medição da eficácia dos controles estabelecidos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 startAt="7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 startAt="7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Auditorias internas regulares e análises críticas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 startAt="7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+mj-lt"/>
              <a:buAutoNum type="arabicPeriod" startAt="7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Implementação de ações corretivas quando necessário.</a:t>
            </a:r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62011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As etapas para a implementação da ISO 27001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367505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A NBR ISO 27002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312988"/>
            <a:ext cx="101436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NBR ISO/IEC 27002 é a norma mais antiga sobre gestão da segurança da informação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ISO 27002 oferece um conjunto de práticas genéricas para guiar a segurança da informação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Não é uma especificação formal como a norma ISO 27001.</a:t>
            </a:r>
          </a:p>
        </p:txBody>
      </p:sp>
    </p:spTree>
    <p:extLst>
      <p:ext uri="{BB962C8B-B14F-4D97-AF65-F5344CB8AC3E}">
        <p14:creationId xmlns:p14="http://schemas.microsoft.com/office/powerpoint/2010/main" val="341666215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A NBR ISO 27002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312988"/>
            <a:ext cx="101436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ISO 27002 visa diretrizes para estabelecer, implementar, manter e otimizar a gestão de segurança da informação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Inclui 14 cláusulas de controle de segurança e 114 controles que complementam a ISO 27001.</a:t>
            </a:r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62011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Objetivos da ISO 27002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132080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A NBR ISO 27002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312988"/>
            <a:ext cx="101436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SO 27002 tem seções com controles adaptáveis à necessidade da organização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Seções abrangem políticas, organização, gestão de ativos, recursos humanos, segurança física, operações, controle de acesso, sistemas, incidentes, continuidade e conformidade.</a:t>
            </a:r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62011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Como está estruturada a ISO 27002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510004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A NBR ISO 27002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219261"/>
            <a:ext cx="1014360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Maior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conscientização sobre segurança da informação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Gestão eficiente de ativos e informações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Abordagem eficaz para políticas e controles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Identificação e correção de pontos fracos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Redução de riscos de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responsabilidade.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62011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Benefícios da implementação da ISO 27002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31378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A NBR ISO 27002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219261"/>
            <a:ext cx="1014360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Aumento da competitividade.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Organização eficiente com processos documentados.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Conformidade legal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Redução de custos de prevenção de incidentes de segurança.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62011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Benefícios da implementação da ISO 27002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308399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A NBR ISO 27014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C7965D3-B0FA-74D8-FB36-A5ABF9408793}"/>
              </a:ext>
            </a:extLst>
          </p:cNvPr>
          <p:cNvGrpSpPr/>
          <p:nvPr/>
        </p:nvGrpSpPr>
        <p:grpSpPr>
          <a:xfrm>
            <a:off x="1019175" y="3008176"/>
            <a:ext cx="10373079" cy="1365861"/>
            <a:chOff x="799746" y="2264253"/>
            <a:chExt cx="10373079" cy="1365861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2753E9E2-5C57-FBB0-FD3F-4C990BC29EF9}"/>
                </a:ext>
              </a:extLst>
            </p:cNvPr>
            <p:cNvSpPr txBox="1"/>
            <p:nvPr/>
          </p:nvSpPr>
          <p:spPr>
            <a:xfrm>
              <a:off x="1019175" y="2332071"/>
              <a:ext cx="10153650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400" dirty="0"/>
                <a:t>A NBR ISO 27014 </a:t>
              </a:r>
              <a:r>
                <a:rPr lang="pt-BR" sz="2400" dirty="0" smtClean="0"/>
                <a:t>é uma </a:t>
              </a:r>
              <a:r>
                <a:rPr lang="pt-BR" sz="2400" dirty="0"/>
                <a:t>norma de segurança da informação que facilita a orientação sobre todos os princípios e conceitos necessários para que se faça uma gestão eficaz da segurança da informação</a:t>
              </a:r>
              <a:r>
                <a:rPr lang="pt-BR" sz="2400" dirty="0" smtClean="0"/>
                <a:t>.</a:t>
              </a:r>
              <a:endParaRPr lang="pt-BR" sz="2400" dirty="0"/>
            </a:p>
          </p:txBody>
        </p:sp>
        <p:sp>
          <p:nvSpPr>
            <p:cNvPr id="6" name="Retângulo: Cantos Arredondados 1">
              <a:extLst>
                <a:ext uri="{FF2B5EF4-FFF2-40B4-BE49-F238E27FC236}">
                  <a16:creationId xmlns:a16="http://schemas.microsoft.com/office/drawing/2014/main" id="{7421A0B7-BFA7-FC0F-5A4A-DB4BB3233C6F}"/>
                </a:ext>
              </a:extLst>
            </p:cNvPr>
            <p:cNvSpPr/>
            <p:nvPr/>
          </p:nvSpPr>
          <p:spPr>
            <a:xfrm>
              <a:off x="799746" y="2264253"/>
              <a:ext cx="45719" cy="1365861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299450476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A NBR ISO 27014</a:t>
            </a:r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62011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Objetivos da ISO 27014</a:t>
            </a:r>
            <a:endParaRPr lang="pt-BR" sz="2800" dirty="0">
              <a:solidFill>
                <a:schemeClr val="tx1"/>
              </a:solidFill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2590438-173E-F323-BA56-9B374E2C2990}"/>
              </a:ext>
            </a:extLst>
          </p:cNvPr>
          <p:cNvGrpSpPr/>
          <p:nvPr/>
        </p:nvGrpSpPr>
        <p:grpSpPr>
          <a:xfrm>
            <a:off x="1283740" y="2682747"/>
            <a:ext cx="9042229" cy="2716684"/>
            <a:chOff x="1019175" y="2184543"/>
            <a:chExt cx="9042229" cy="2716684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336F9CDE-6C1E-60C1-EDBF-9F1009424644}"/>
                </a:ext>
              </a:extLst>
            </p:cNvPr>
            <p:cNvSpPr txBox="1"/>
            <p:nvPr/>
          </p:nvSpPr>
          <p:spPr>
            <a:xfrm>
              <a:off x="1019175" y="3086738"/>
              <a:ext cx="489585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chemeClr val="bg2">
                      <a:lumMod val="25000"/>
                    </a:schemeClr>
                  </a:solidFill>
                </a:rPr>
                <a:t>Direcionar, comunicar, avaliar e controlar a segurança da informação em relação às atividades de negócio de uma organização.</a:t>
              </a:r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3075B32E-2475-C25A-F5C9-2BD43DDC04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3769" y="2184543"/>
              <a:ext cx="4067635" cy="27166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7342998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A NBR ISO 27014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312988"/>
            <a:ext cx="1014360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Estabelecer segurança da informação em toda a organização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Seguir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um foco totalmente baseado em riscos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Estabelecer a direção das decisões de investimento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Garantir o cumprimento de todos os requisitos internos e externos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Promover um ambiente positivo de segurança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Evidenciar o desempenho pela implementação da segurança da informação em relação aos resultados da organização.</a:t>
            </a:r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62011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Os princípios da ISO 27014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41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Orçamento</a:t>
            </a:r>
          </a:p>
          <a:p>
            <a:endParaRPr lang="pt-PT" dirty="0"/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1447741"/>
            <a:ext cx="10153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empresa possuirá um plano completo que abrange: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4" name="Agrupar 9">
            <a:extLst>
              <a:ext uri="{FF2B5EF4-FFF2-40B4-BE49-F238E27FC236}">
                <a16:creationId xmlns:a16="http://schemas.microsoft.com/office/drawing/2014/main" id="{8029CD06-3132-5A7F-8F41-C12973C96292}"/>
              </a:ext>
            </a:extLst>
          </p:cNvPr>
          <p:cNvGrpSpPr/>
          <p:nvPr/>
        </p:nvGrpSpPr>
        <p:grpSpPr>
          <a:xfrm>
            <a:off x="1170739" y="2312988"/>
            <a:ext cx="9850521" cy="3439020"/>
            <a:chOff x="1200936" y="1322356"/>
            <a:chExt cx="9850521" cy="3439020"/>
          </a:xfrm>
        </p:grpSpPr>
        <p:grpSp>
          <p:nvGrpSpPr>
            <p:cNvPr id="5" name="Agrupar 13">
              <a:extLst>
                <a:ext uri="{FF2B5EF4-FFF2-40B4-BE49-F238E27FC236}">
                  <a16:creationId xmlns:a16="http://schemas.microsoft.com/office/drawing/2014/main" id="{C7E0BBEE-27CB-706A-D933-AEFDEEDB675D}"/>
                </a:ext>
              </a:extLst>
            </p:cNvPr>
            <p:cNvGrpSpPr/>
            <p:nvPr/>
          </p:nvGrpSpPr>
          <p:grpSpPr>
            <a:xfrm>
              <a:off x="1200936" y="1322972"/>
              <a:ext cx="3121093" cy="3438403"/>
              <a:chOff x="2661436" y="1291222"/>
              <a:chExt cx="3121093" cy="3438403"/>
            </a:xfrm>
          </p:grpSpPr>
          <p:sp>
            <p:nvSpPr>
              <p:cNvPr id="16" name="Retângulo: Cantos Arredondados 17">
                <a:extLst>
                  <a:ext uri="{FF2B5EF4-FFF2-40B4-BE49-F238E27FC236}">
                    <a16:creationId xmlns:a16="http://schemas.microsoft.com/office/drawing/2014/main" id="{7E5481D4-2A2A-7F02-5430-9201238A6122}"/>
                  </a:ext>
                </a:extLst>
              </p:cNvPr>
              <p:cNvSpPr/>
              <p:nvPr/>
            </p:nvSpPr>
            <p:spPr>
              <a:xfrm>
                <a:off x="2661436" y="2256866"/>
                <a:ext cx="3121093" cy="2472759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CaixaDeTexto 3">
                <a:extLst>
                  <a:ext uri="{FF2B5EF4-FFF2-40B4-BE49-F238E27FC236}">
                    <a16:creationId xmlns:a16="http://schemas.microsoft.com/office/drawing/2014/main" id="{204B753B-C0EF-83AF-B9B2-1972F278EA1C}"/>
                  </a:ext>
                </a:extLst>
              </p:cNvPr>
              <p:cNvSpPr txBox="1"/>
              <p:nvPr/>
            </p:nvSpPr>
            <p:spPr>
              <a:xfrm>
                <a:off x="2870581" y="3375014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Quanto precisa faturar</a:t>
                </a:r>
              </a:p>
            </p:txBody>
          </p:sp>
          <p:pic>
            <p:nvPicPr>
              <p:cNvPr id="19" name="Imagem 12">
                <a:extLst>
                  <a:ext uri="{FF2B5EF4-FFF2-40B4-BE49-F238E27FC236}">
                    <a16:creationId xmlns:a16="http://schemas.microsoft.com/office/drawing/2014/main" id="{1DF48E62-D37B-DA0D-4249-BF2908F718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6953" y="1291222"/>
                <a:ext cx="3115576" cy="2077051"/>
              </a:xfrm>
              <a:prstGeom prst="rect">
                <a:avLst/>
              </a:prstGeom>
            </p:spPr>
          </p:pic>
        </p:grpSp>
        <p:grpSp>
          <p:nvGrpSpPr>
            <p:cNvPr id="6" name="Agrupar 14">
              <a:extLst>
                <a:ext uri="{FF2B5EF4-FFF2-40B4-BE49-F238E27FC236}">
                  <a16:creationId xmlns:a16="http://schemas.microsoft.com/office/drawing/2014/main" id="{DF24F004-1A7B-B9B2-5EE6-A569AEB7BF7F}"/>
                </a:ext>
              </a:extLst>
            </p:cNvPr>
            <p:cNvGrpSpPr/>
            <p:nvPr/>
          </p:nvGrpSpPr>
          <p:grpSpPr>
            <a:xfrm>
              <a:off x="4600126" y="1322972"/>
              <a:ext cx="3125687" cy="3438403"/>
              <a:chOff x="2661436" y="1291222"/>
              <a:chExt cx="3125687" cy="3438403"/>
            </a:xfrm>
          </p:grpSpPr>
          <p:sp>
            <p:nvSpPr>
              <p:cNvPr id="12" name="Retângulo: Cantos Arredondados 18">
                <a:extLst>
                  <a:ext uri="{FF2B5EF4-FFF2-40B4-BE49-F238E27FC236}">
                    <a16:creationId xmlns:a16="http://schemas.microsoft.com/office/drawing/2014/main" id="{F2B61EF7-6631-62D2-EA15-CCB4E38A49BD}"/>
                  </a:ext>
                </a:extLst>
              </p:cNvPr>
              <p:cNvSpPr/>
              <p:nvPr/>
            </p:nvSpPr>
            <p:spPr>
              <a:xfrm>
                <a:off x="2661436" y="2256866"/>
                <a:ext cx="3121093" cy="2472759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CaixaDeTexto 19">
                <a:extLst>
                  <a:ext uri="{FF2B5EF4-FFF2-40B4-BE49-F238E27FC236}">
                    <a16:creationId xmlns:a16="http://schemas.microsoft.com/office/drawing/2014/main" id="{152D5A15-2E35-25AC-90A7-8E5201FA78A3}"/>
                  </a:ext>
                </a:extLst>
              </p:cNvPr>
              <p:cNvSpPr txBox="1"/>
              <p:nvPr/>
            </p:nvSpPr>
            <p:spPr>
              <a:xfrm>
                <a:off x="2870581" y="3375014"/>
                <a:ext cx="270280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PT" b="1" dirty="0"/>
                  <a:t>Quais são os limites de custos e despesas que precisa respeitar</a:t>
                </a:r>
                <a:endParaRPr lang="pt-BR" b="1" dirty="0"/>
              </a:p>
            </p:txBody>
          </p:sp>
          <p:pic>
            <p:nvPicPr>
              <p:cNvPr id="15" name="Imagem 24">
                <a:extLst>
                  <a:ext uri="{FF2B5EF4-FFF2-40B4-BE49-F238E27FC236}">
                    <a16:creationId xmlns:a16="http://schemas.microsoft.com/office/drawing/2014/main" id="{389468E6-CF1A-2B30-D9D9-B4D0673A75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1436" y="1291222"/>
                <a:ext cx="3125687" cy="2083792"/>
              </a:xfrm>
              <a:prstGeom prst="rect">
                <a:avLst/>
              </a:prstGeom>
            </p:spPr>
          </p:pic>
        </p:grpSp>
        <p:grpSp>
          <p:nvGrpSpPr>
            <p:cNvPr id="7" name="Agrupar 1">
              <a:extLst>
                <a:ext uri="{FF2B5EF4-FFF2-40B4-BE49-F238E27FC236}">
                  <a16:creationId xmlns:a16="http://schemas.microsoft.com/office/drawing/2014/main" id="{75EDE80F-B666-10F0-27CB-5C2021E27849}"/>
                </a:ext>
              </a:extLst>
            </p:cNvPr>
            <p:cNvGrpSpPr/>
            <p:nvPr/>
          </p:nvGrpSpPr>
          <p:grpSpPr>
            <a:xfrm>
              <a:off x="7925770" y="1322356"/>
              <a:ext cx="3125687" cy="3439020"/>
              <a:chOff x="2656842" y="1297347"/>
              <a:chExt cx="3125687" cy="3439020"/>
            </a:xfrm>
          </p:grpSpPr>
          <p:sp>
            <p:nvSpPr>
              <p:cNvPr id="8" name="Retângulo: Cantos Arredondados 2">
                <a:extLst>
                  <a:ext uri="{FF2B5EF4-FFF2-40B4-BE49-F238E27FC236}">
                    <a16:creationId xmlns:a16="http://schemas.microsoft.com/office/drawing/2014/main" id="{67ECF0CE-9888-8CFD-76EC-AD053C32CF9E}"/>
                  </a:ext>
                </a:extLst>
              </p:cNvPr>
              <p:cNvSpPr/>
              <p:nvPr/>
            </p:nvSpPr>
            <p:spPr>
              <a:xfrm>
                <a:off x="2661436" y="2256867"/>
                <a:ext cx="3121093" cy="2479500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CaixaDeTexto 6">
                <a:extLst>
                  <a:ext uri="{FF2B5EF4-FFF2-40B4-BE49-F238E27FC236}">
                    <a16:creationId xmlns:a16="http://schemas.microsoft.com/office/drawing/2014/main" id="{7F5EFCF3-2953-732B-82BE-341133887CF7}"/>
                  </a:ext>
                </a:extLst>
              </p:cNvPr>
              <p:cNvSpPr txBox="1"/>
              <p:nvPr/>
            </p:nvSpPr>
            <p:spPr>
              <a:xfrm>
                <a:off x="2870581" y="3375014"/>
                <a:ext cx="27028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Quais investimentos precisa realizar</a:t>
                </a:r>
              </a:p>
            </p:txBody>
          </p:sp>
          <p:pic>
            <p:nvPicPr>
              <p:cNvPr id="11" name="Imagem 8">
                <a:extLst>
                  <a:ext uri="{FF2B5EF4-FFF2-40B4-BE49-F238E27FC236}">
                    <a16:creationId xmlns:a16="http://schemas.microsoft.com/office/drawing/2014/main" id="{6B4DDEAC-E389-3447-34BF-C7073F85E0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6842" y="1297347"/>
                <a:ext cx="3116499" cy="207766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61116544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A NBR ISO 27014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312988"/>
            <a:ext cx="1014360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Tornar a organização mais competitiva com relação a sua concorrência e desta forma atraindo mais clientes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Estar em conformidade total com todos os requisitos contratuais e regulamentares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Promover uma gestão eficaz no nível de conselho de segurança da informação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Promover uma gestão eficaz em todos os níveis da organização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Investimentos realizados de forma eficaz em segurança da informação.</a:t>
            </a:r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62011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Benefícios da implementação da ISO 27014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219455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A NBR ISO 27014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312988"/>
            <a:ext cx="1014360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Avaliação: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Avaliação dos resultados dos objetivos de segurança da informação para atingir metas estratégicas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Direção: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Definição de direcionamento, objetivos e estratégia de segurança da informação pela alta gestão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Monitoração: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Avaliação do sucesso na realização dos objetivos estratégicos planejados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Comunicação: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Troca de informações sobre gestão de segurança da informação entre direção, alta gestão e partes interessadas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Garantia: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 Realização de auditorias e análises críticas para validar objetivos e atividades relacionados à governança corporativa e alcançar o nível desejado de segurança da informação.</a:t>
            </a:r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62011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Os processos da norma ISO 27014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800753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E600A0B9-59C7-6A50-D592-E16ED128BAD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019175" y="592138"/>
            <a:ext cx="10126654" cy="51752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pt-BR" sz="3200"/>
              <a:t>Componentes adaptados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C711C4C-6393-E82A-AF57-C33D84608C98}"/>
              </a:ext>
            </a:extLst>
          </p:cNvPr>
          <p:cNvSpPr txBox="1"/>
          <p:nvPr/>
        </p:nvSpPr>
        <p:spPr>
          <a:xfrm>
            <a:off x="1019174" y="1368108"/>
            <a:ext cx="10126655" cy="2854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>
                <a:solidFill>
                  <a:schemeClr val="bg2">
                    <a:lumMod val="25000"/>
                  </a:schemeClr>
                </a:solidFill>
              </a:rPr>
              <a:t>Os componentes a seguir foram adaptados pensando na agilidade do desenvolvimento desse material.</a:t>
            </a:r>
          </a:p>
          <a:p>
            <a:endParaRPr lang="pt-BR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>
                <a:solidFill>
                  <a:schemeClr val="bg2">
                    <a:lumMod val="25000"/>
                  </a:schemeClr>
                </a:solidFill>
              </a:rPr>
              <a:t>Nos próximos slides você contará com uma série de componentes disponíveis para inserção no material. Você pode utiliza-los em qualquer parte dentro do conteúdo dos seus módulos, mas preze pelo padrão dos componentes, </a:t>
            </a:r>
            <a:r>
              <a:rPr lang="pt-BR" b="1">
                <a:solidFill>
                  <a:schemeClr val="tx2"/>
                </a:solidFill>
              </a:rPr>
              <a:t>não alterando formato, cores e fonte</a:t>
            </a:r>
            <a:r>
              <a:rPr lang="pt-BR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endParaRPr lang="pt-BR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>
                <a:solidFill>
                  <a:schemeClr val="bg2">
                    <a:lumMod val="25000"/>
                  </a:schemeClr>
                </a:solidFill>
              </a:rPr>
              <a:t>Para aumentar o componente na tela preservando a proporção, pressione </a:t>
            </a:r>
            <a:r>
              <a:rPr lang="pt-BR" b="1">
                <a:solidFill>
                  <a:schemeClr val="tx2"/>
                </a:solidFill>
              </a:rPr>
              <a:t>SHIFT + arraste</a:t>
            </a:r>
            <a:r>
              <a:rPr lang="pt-BR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endParaRPr lang="pt-BR">
              <a:solidFill>
                <a:schemeClr val="bg2">
                  <a:lumMod val="25000"/>
                </a:schemeClr>
              </a:solidFill>
            </a:endParaRPr>
          </a:p>
          <a:p>
            <a:r>
              <a:rPr lang="pt-BR" b="1">
                <a:solidFill>
                  <a:schemeClr val="tx2"/>
                </a:solidFill>
              </a:rPr>
              <a:t>Esta seção deve ser excluída após o seu desenvolvimento</a:t>
            </a:r>
            <a:r>
              <a:rPr lang="pt-BR">
                <a:solidFill>
                  <a:schemeClr val="tx2"/>
                </a:solidFill>
              </a:rPr>
              <a:t>.</a:t>
            </a:r>
          </a:p>
          <a:p>
            <a:endParaRPr lang="pt-BR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34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7" y="1359858"/>
            <a:ext cx="3613150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tx1"/>
                </a:solidFill>
              </a:rPr>
              <a:t>Subtítulo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A98AC5B1-459D-F528-18C4-76FCA5587EE3}"/>
              </a:ext>
            </a:extLst>
          </p:cNvPr>
          <p:cNvGrpSpPr/>
          <p:nvPr/>
        </p:nvGrpSpPr>
        <p:grpSpPr>
          <a:xfrm>
            <a:off x="369164" y="591096"/>
            <a:ext cx="7374720" cy="517525"/>
            <a:chOff x="369164" y="591096"/>
            <a:chExt cx="7374720" cy="517525"/>
          </a:xfrm>
        </p:grpSpPr>
        <p:sp>
          <p:nvSpPr>
            <p:cNvPr id="16" name="Espaço Reservado para Texto 5">
              <a:extLst>
                <a:ext uri="{FF2B5EF4-FFF2-40B4-BE49-F238E27FC236}">
                  <a16:creationId xmlns:a16="http://schemas.microsoft.com/office/drawing/2014/main" id="{3B1F6920-E562-F1F3-3816-9C192FC7A955}"/>
                </a:ext>
              </a:extLst>
            </p:cNvPr>
            <p:cNvSpPr txBox="1">
              <a:spLocks/>
            </p:cNvSpPr>
            <p:nvPr/>
          </p:nvSpPr>
          <p:spPr>
            <a:xfrm>
              <a:off x="1029217" y="591096"/>
              <a:ext cx="6714667" cy="517525"/>
            </a:xfrm>
            <a:prstGeom prst="rect">
              <a:avLst/>
            </a:prstGeom>
            <a:ln>
              <a:noFill/>
            </a:ln>
          </p:spPr>
          <p:txBody>
            <a:bodyPr/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6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36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3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2">
                      <a:lumMod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t-BR" sz="3200">
                  <a:solidFill>
                    <a:schemeClr val="tx1"/>
                  </a:solidFill>
                </a:rPr>
                <a:t>Título de Núcleo Conceitual</a:t>
              </a:r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C86C2985-DF99-0868-8CEC-EC8C41523EC9}"/>
                </a:ext>
              </a:extLst>
            </p:cNvPr>
            <p:cNvCxnSpPr>
              <a:cxnSpLocks/>
            </p:cNvCxnSpPr>
            <p:nvPr/>
          </p:nvCxnSpPr>
          <p:spPr>
            <a:xfrm>
              <a:off x="369164" y="850582"/>
              <a:ext cx="50643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2F50667F-B264-5A1D-1A7D-B0C7E9D2736C}"/>
              </a:ext>
            </a:extLst>
          </p:cNvPr>
          <p:cNvGrpSpPr/>
          <p:nvPr/>
        </p:nvGrpSpPr>
        <p:grpSpPr>
          <a:xfrm>
            <a:off x="12677739" y="1691059"/>
            <a:ext cx="3543790" cy="1904167"/>
            <a:chOff x="12639639" y="382815"/>
            <a:chExt cx="3543790" cy="1904167"/>
          </a:xfrm>
        </p:grpSpPr>
        <p:sp>
          <p:nvSpPr>
            <p:cNvPr id="4" name="Balão de Fala: Retângulo 3">
              <a:extLst>
                <a:ext uri="{FF2B5EF4-FFF2-40B4-BE49-F238E27FC236}">
                  <a16:creationId xmlns:a16="http://schemas.microsoft.com/office/drawing/2014/main" id="{B1791738-DFEC-B54B-4BE7-D93B0F56E3F2}"/>
                </a:ext>
              </a:extLst>
            </p:cNvPr>
            <p:cNvSpPr/>
            <p:nvPr/>
          </p:nvSpPr>
          <p:spPr>
            <a:xfrm rot="5400000">
              <a:off x="13459450" y="-436996"/>
              <a:ext cx="1904167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4E4DED0D-BF70-27FA-9569-813B9D4CA885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Não altere a fonte e o tamanho da fonte que utilizar.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Atenção: Todo </a:t>
              </a:r>
              <a:r>
                <a:rPr lang="pt-BR" sz="1400" b="1">
                  <a:solidFill>
                    <a:schemeClr val="bg1"/>
                  </a:solidFill>
                </a:rPr>
                <a:t>título de núcleo conceitual </a:t>
              </a:r>
              <a:r>
                <a:rPr lang="pt-BR" sz="1400">
                  <a:solidFill>
                    <a:schemeClr val="bg1"/>
                  </a:solidFill>
                </a:rPr>
                <a:t>é composto do título + tracinho à esquerda. 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2941CFC-217C-D6B1-CF9A-BDD09DC7E632}"/>
              </a:ext>
            </a:extLst>
          </p:cNvPr>
          <p:cNvGrpSpPr/>
          <p:nvPr/>
        </p:nvGrpSpPr>
        <p:grpSpPr>
          <a:xfrm>
            <a:off x="12677738" y="193040"/>
            <a:ext cx="3543790" cy="1373961"/>
            <a:chOff x="12639639" y="382815"/>
            <a:chExt cx="3543790" cy="1373961"/>
          </a:xfrm>
        </p:grpSpPr>
        <p:sp>
          <p:nvSpPr>
            <p:cNvPr id="13" name="Balão de Fala: Retângulo 12">
              <a:extLst>
                <a:ext uri="{FF2B5EF4-FFF2-40B4-BE49-F238E27FC236}">
                  <a16:creationId xmlns:a16="http://schemas.microsoft.com/office/drawing/2014/main" id="{F04C13A3-B3F3-F411-075F-4E276CD7370D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80DBE0B-EA6D-6B9A-1059-73C817A806C0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Título de núcleo conceitual e subtítulo. </a:t>
              </a:r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7" y="2038261"/>
            <a:ext cx="101536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Lorem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ipsum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dolor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sit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amet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,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consectetur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adipiscing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elit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.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Aliquam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tincidunt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euismod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rhoncus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.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Fusce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sit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amet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elementum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sapien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, eu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mollis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nibh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.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Vestibulum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consectetur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augue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pulvinar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libero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fermentum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, ac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malesuada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sapien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mattis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. Etiam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congue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euismod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congue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.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Phasellus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eget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augue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orci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.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Aliquam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consectetur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dapibus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velit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,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eget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mattis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odio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dirty="0" err="1">
                <a:solidFill>
                  <a:schemeClr val="bg2">
                    <a:lumMod val="25000"/>
                  </a:schemeClr>
                </a:solidFill>
                <a:effectLst/>
              </a:rPr>
              <a:t>laoreet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  <a:effectLst/>
              </a:rPr>
              <a:t> quis.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8B70771C-C5D6-AC63-5961-B5112ADFE61A}"/>
              </a:ext>
            </a:extLst>
          </p:cNvPr>
          <p:cNvGrpSpPr/>
          <p:nvPr/>
        </p:nvGrpSpPr>
        <p:grpSpPr>
          <a:xfrm>
            <a:off x="12677738" y="3719284"/>
            <a:ext cx="3543790" cy="1373961"/>
            <a:chOff x="12639639" y="382815"/>
            <a:chExt cx="3543790" cy="1373961"/>
          </a:xfrm>
        </p:grpSpPr>
        <p:sp>
          <p:nvSpPr>
            <p:cNvPr id="22" name="Balão de Fala: Retângulo 21">
              <a:extLst>
                <a:ext uri="{FF2B5EF4-FFF2-40B4-BE49-F238E27FC236}">
                  <a16:creationId xmlns:a16="http://schemas.microsoft.com/office/drawing/2014/main" id="{F7565A5F-D7D1-EB5B-A312-8E4152909DFB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8EA165E3-2FE9-4A8C-A4D2-96C8A6202BC8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Texto – corpo</a:t>
              </a: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4751BD9B-90CF-F7BB-4428-E6019F28B98B}"/>
              </a:ext>
            </a:extLst>
          </p:cNvPr>
          <p:cNvGrpSpPr/>
          <p:nvPr/>
        </p:nvGrpSpPr>
        <p:grpSpPr>
          <a:xfrm>
            <a:off x="12677738" y="5308776"/>
            <a:ext cx="3543790" cy="1373964"/>
            <a:chOff x="12639639" y="382818"/>
            <a:chExt cx="3543790" cy="1373964"/>
          </a:xfrm>
        </p:grpSpPr>
        <p:sp>
          <p:nvSpPr>
            <p:cNvPr id="25" name="Balão de Fala: Retângulo 24">
              <a:extLst>
                <a:ext uri="{FF2B5EF4-FFF2-40B4-BE49-F238E27FC236}">
                  <a16:creationId xmlns:a16="http://schemas.microsoft.com/office/drawing/2014/main" id="{43E938EA-E16D-3D2D-0E42-EF9E1C651423}"/>
                </a:ext>
              </a:extLst>
            </p:cNvPr>
            <p:cNvSpPr/>
            <p:nvPr/>
          </p:nvSpPr>
          <p:spPr>
            <a:xfrm rot="5400000">
              <a:off x="13724552" y="-702095"/>
              <a:ext cx="1373964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318144C-E7EB-D729-226C-DCC4E39A8CE2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Utilize a fonte </a:t>
              </a:r>
              <a:r>
                <a:rPr lang="pt-BR" sz="1400" err="1">
                  <a:solidFill>
                    <a:schemeClr val="bg1"/>
                  </a:solidFill>
                </a:rPr>
                <a:t>Calibri</a:t>
              </a:r>
              <a:r>
                <a:rPr lang="pt-BR" sz="1400">
                  <a:solidFill>
                    <a:schemeClr val="bg1"/>
                  </a:solidFill>
                </a:rPr>
                <a:t> (corpo) 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541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41B7935D-297D-5CBC-BB24-E20343FFF05E}"/>
              </a:ext>
            </a:extLst>
          </p:cNvPr>
          <p:cNvGrpSpPr/>
          <p:nvPr/>
        </p:nvGrpSpPr>
        <p:grpSpPr>
          <a:xfrm>
            <a:off x="2237874" y="2899804"/>
            <a:ext cx="7716252" cy="1052263"/>
            <a:chOff x="2603500" y="1654361"/>
            <a:chExt cx="6948488" cy="1052263"/>
          </a:xfrm>
        </p:grpSpPr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75525E4A-2B8D-996B-B091-CA071ECDE14F}"/>
                </a:ext>
              </a:extLst>
            </p:cNvPr>
            <p:cNvSpPr/>
            <p:nvPr/>
          </p:nvSpPr>
          <p:spPr>
            <a:xfrm>
              <a:off x="2603500" y="1654361"/>
              <a:ext cx="6948488" cy="105226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aixaDeTexto 2">
                  <a:extLst>
                    <a:ext uri="{FF2B5EF4-FFF2-40B4-BE49-F238E27FC236}">
                      <a16:creationId xmlns:a16="http://schemas.microsoft.com/office/drawing/2014/main" id="{B573F20C-EC6D-A4B8-D09F-6BBA6C9628A4}"/>
                    </a:ext>
                  </a:extLst>
                </p:cNvPr>
                <p:cNvSpPr txBox="1"/>
                <p:nvPr/>
              </p:nvSpPr>
              <p:spPr>
                <a:xfrm>
                  <a:off x="3679630" y="2024167"/>
                  <a:ext cx="4832740" cy="4912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ECEF943E-B812-436E-BA27-A9C2303E4626}" type="mathplaceholder">
                          <a:rPr lang="pt-BR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a:t>Digite a equação aqui.</a:t>
                        </a:fld>
                      </m:oMath>
                    </m:oMathPara>
                  </a14:m>
                  <a:endParaRPr lang="pt-BR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" name="CaixaDeTexto 2">
                  <a:extLst>
                    <a:ext uri="{FF2B5EF4-FFF2-40B4-BE49-F238E27FC236}">
                      <a16:creationId xmlns:a16="http://schemas.microsoft.com/office/drawing/2014/main" id="{B573F20C-EC6D-A4B8-D09F-6BBA6C9628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9630" y="2024167"/>
                  <a:ext cx="4832740" cy="49128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7951246-9CFB-71D9-1AF6-933A5499F08C}"/>
              </a:ext>
            </a:extLst>
          </p:cNvPr>
          <p:cNvGrpSpPr/>
          <p:nvPr/>
        </p:nvGrpSpPr>
        <p:grpSpPr>
          <a:xfrm>
            <a:off x="12639639" y="352577"/>
            <a:ext cx="3543790" cy="1373961"/>
            <a:chOff x="12639639" y="382815"/>
            <a:chExt cx="3543790" cy="1373961"/>
          </a:xfrm>
        </p:grpSpPr>
        <p:sp>
          <p:nvSpPr>
            <p:cNvPr id="16" name="Balão de Fala: Retângulo 15">
              <a:extLst>
                <a:ext uri="{FF2B5EF4-FFF2-40B4-BE49-F238E27FC236}">
                  <a16:creationId xmlns:a16="http://schemas.microsoft.com/office/drawing/2014/main" id="{E014354B-72A2-09C4-A933-4D4C939A219B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F921A6FA-2DAB-7CC3-1B96-C393A860FD98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Caixa de fórmula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091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697AB993-B0A7-8101-267B-19A5CE01FBCF}"/>
              </a:ext>
            </a:extLst>
          </p:cNvPr>
          <p:cNvGrpSpPr/>
          <p:nvPr/>
        </p:nvGrpSpPr>
        <p:grpSpPr>
          <a:xfrm>
            <a:off x="12639639" y="2059215"/>
            <a:ext cx="3543790" cy="1685471"/>
            <a:chOff x="12639639" y="382815"/>
            <a:chExt cx="3543790" cy="1685471"/>
          </a:xfrm>
        </p:grpSpPr>
        <p:sp>
          <p:nvSpPr>
            <p:cNvPr id="16" name="Balão de Fala: Retângulo 15">
              <a:extLst>
                <a:ext uri="{FF2B5EF4-FFF2-40B4-BE49-F238E27FC236}">
                  <a16:creationId xmlns:a16="http://schemas.microsoft.com/office/drawing/2014/main" id="{1D5FA31A-8886-63B8-226E-05E99E895117}"/>
                </a:ext>
              </a:extLst>
            </p:cNvPr>
            <p:cNvSpPr/>
            <p:nvPr/>
          </p:nvSpPr>
          <p:spPr>
            <a:xfrm rot="5400000">
              <a:off x="13568798" y="-546344"/>
              <a:ext cx="168547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8946BB82-00F3-FC21-3B05-97D84C74D1FE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r>
                <a:rPr lang="pt-BR" sz="1400">
                  <a:solidFill>
                    <a:schemeClr val="bg1"/>
                  </a:solidFill>
                </a:rPr>
                <a:t>O recurso está agrupado. Para ajustar o recurso inteiro, pressione SHIFT + (seta para cima).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03632624-5197-639E-E302-5739E11F5DC0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22" name="Balão de Fala: Retângulo 21">
              <a:extLst>
                <a:ext uri="{FF2B5EF4-FFF2-40B4-BE49-F238E27FC236}">
                  <a16:creationId xmlns:a16="http://schemas.microsoft.com/office/drawing/2014/main" id="{E2861EEF-0E0B-605E-38C9-5D2E47328169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73EC166F-75DF-4E2E-0F95-E058E1C0DA2A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Card – texto – variante com 2 cards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2D71655-6B68-26C7-C56F-5554E4985130}"/>
              </a:ext>
            </a:extLst>
          </p:cNvPr>
          <p:cNvGrpSpPr/>
          <p:nvPr/>
        </p:nvGrpSpPr>
        <p:grpSpPr>
          <a:xfrm>
            <a:off x="2873374" y="1676603"/>
            <a:ext cx="6637372" cy="3504793"/>
            <a:chOff x="2873374" y="1676603"/>
            <a:chExt cx="6637372" cy="3504793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763D6BD0-3C28-1822-D9C5-E02615EFABB6}"/>
                </a:ext>
              </a:extLst>
            </p:cNvPr>
            <p:cNvGrpSpPr/>
            <p:nvPr/>
          </p:nvGrpSpPr>
          <p:grpSpPr>
            <a:xfrm>
              <a:off x="2873374" y="1676603"/>
              <a:ext cx="3121093" cy="3504793"/>
              <a:chOff x="2873374" y="1676603"/>
              <a:chExt cx="3121093" cy="3504793"/>
            </a:xfrm>
          </p:grpSpPr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7E5481D4-2A2A-7F02-5430-9201238A6122}"/>
                  </a:ext>
                </a:extLst>
              </p:cNvPr>
              <p:cNvSpPr/>
              <p:nvPr/>
            </p:nvSpPr>
            <p:spPr>
              <a:xfrm>
                <a:off x="2873374" y="1676603"/>
                <a:ext cx="3121093" cy="3504793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04B753B-C0EF-83AF-B9B2-1972F278EA1C}"/>
                  </a:ext>
                </a:extLst>
              </p:cNvPr>
              <p:cNvSpPr txBox="1"/>
              <p:nvPr/>
            </p:nvSpPr>
            <p:spPr>
              <a:xfrm>
                <a:off x="3082519" y="1913935"/>
                <a:ext cx="27028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Título do card </a:t>
                </a:r>
                <a:r>
                  <a:rPr lang="pt-BR" b="1" dirty="0" err="1"/>
                  <a:t>lorem</a:t>
                </a:r>
                <a:r>
                  <a:rPr lang="pt-BR" b="1" dirty="0"/>
                  <a:t> ipsum </a:t>
                </a:r>
                <a:r>
                  <a:rPr lang="pt-BR" b="1" dirty="0" err="1"/>
                  <a:t>dolor</a:t>
                </a:r>
                <a:r>
                  <a:rPr lang="pt-BR" b="1" dirty="0"/>
                  <a:t> </a:t>
                </a:r>
                <a:r>
                  <a:rPr lang="pt-BR" b="1" dirty="0" err="1"/>
                  <a:t>sit</a:t>
                </a:r>
                <a:r>
                  <a:rPr lang="pt-BR" b="1" dirty="0"/>
                  <a:t> </a:t>
                </a:r>
                <a:r>
                  <a:rPr lang="pt-BR" b="1" dirty="0" err="1"/>
                  <a:t>amet</a:t>
                </a:r>
                <a:endParaRPr lang="pt-BR" b="1" dirty="0"/>
              </a:p>
            </p:txBody>
          </p:sp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E6E13B7-374A-9DCC-0638-960BEF19CE68}"/>
                  </a:ext>
                </a:extLst>
              </p:cNvPr>
              <p:cNvSpPr txBox="1"/>
              <p:nvPr/>
            </p:nvSpPr>
            <p:spPr>
              <a:xfrm>
                <a:off x="3082519" y="2630438"/>
                <a:ext cx="2702801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In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pulvinar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odio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nunc, ut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commodo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lacus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feugiat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in. In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imperdiet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ac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risus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hendrerit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ultrices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suspendisse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potenti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Maecenas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vitae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elit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ligula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Sed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sed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turpis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purus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nam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enim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metus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pellentesque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dictum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id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cursus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posuere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E510BF00-6C31-C2F3-87A6-41C46422B5F3}"/>
                </a:ext>
              </a:extLst>
            </p:cNvPr>
            <p:cNvGrpSpPr/>
            <p:nvPr/>
          </p:nvGrpSpPr>
          <p:grpSpPr>
            <a:xfrm>
              <a:off x="6389653" y="1676603"/>
              <a:ext cx="3121093" cy="3504793"/>
              <a:chOff x="6389653" y="1676603"/>
              <a:chExt cx="3121093" cy="3504793"/>
            </a:xfrm>
          </p:grpSpPr>
          <p:sp>
            <p:nvSpPr>
              <p:cNvPr id="26" name="Retângulo: Cantos Arredondados 25">
                <a:extLst>
                  <a:ext uri="{FF2B5EF4-FFF2-40B4-BE49-F238E27FC236}">
                    <a16:creationId xmlns:a16="http://schemas.microsoft.com/office/drawing/2014/main" id="{6AABF71C-6B7F-0603-2087-01AFC9BDCD19}"/>
                  </a:ext>
                </a:extLst>
              </p:cNvPr>
              <p:cNvSpPr/>
              <p:nvPr/>
            </p:nvSpPr>
            <p:spPr>
              <a:xfrm>
                <a:off x="6389653" y="1676603"/>
                <a:ext cx="3121093" cy="3504793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3B264C44-F875-AF07-4499-D13A3EC6FCBB}"/>
                  </a:ext>
                </a:extLst>
              </p:cNvPr>
              <p:cNvSpPr txBox="1"/>
              <p:nvPr/>
            </p:nvSpPr>
            <p:spPr>
              <a:xfrm>
                <a:off x="6598799" y="1915473"/>
                <a:ext cx="27028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>
                    <a:effectLst/>
                  </a:rPr>
                  <a:t>Título do card </a:t>
                </a:r>
                <a:r>
                  <a:rPr lang="pt-BR" b="1" dirty="0" err="1">
                    <a:effectLst/>
                  </a:rPr>
                  <a:t>lorem</a:t>
                </a:r>
                <a:r>
                  <a:rPr lang="pt-BR" b="1" dirty="0">
                    <a:effectLst/>
                  </a:rPr>
                  <a:t> ipsum </a:t>
                </a:r>
                <a:r>
                  <a:rPr lang="pt-BR" b="1" dirty="0" err="1">
                    <a:effectLst/>
                  </a:rPr>
                  <a:t>dolor</a:t>
                </a:r>
                <a:r>
                  <a:rPr lang="pt-BR" b="1" dirty="0">
                    <a:effectLst/>
                  </a:rPr>
                  <a:t> </a:t>
                </a:r>
                <a:r>
                  <a:rPr lang="pt-BR" b="1" dirty="0" err="1">
                    <a:effectLst/>
                  </a:rPr>
                  <a:t>sit</a:t>
                </a:r>
                <a:r>
                  <a:rPr lang="pt-BR" b="1" dirty="0">
                    <a:effectLst/>
                  </a:rPr>
                  <a:t> </a:t>
                </a:r>
                <a:r>
                  <a:rPr lang="pt-BR" b="1" dirty="0" err="1">
                    <a:effectLst/>
                  </a:rPr>
                  <a:t>amet</a:t>
                </a:r>
                <a:endParaRPr lang="pt-BR" b="1" dirty="0"/>
              </a:p>
            </p:txBody>
          </p: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53768673-1C01-26BD-D05D-0C5FE7DA2A48}"/>
                  </a:ext>
                </a:extLst>
              </p:cNvPr>
              <p:cNvSpPr txBox="1"/>
              <p:nvPr/>
            </p:nvSpPr>
            <p:spPr>
              <a:xfrm>
                <a:off x="6598799" y="2631976"/>
                <a:ext cx="2702801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In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pulvinar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odio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nunc, ut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commodo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lacus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feugiat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in. In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imperdiet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ac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risus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hendrerit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ultrices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suspendisse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potenti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Maecenas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vitae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elit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ligula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Sed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sed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turpis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purus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nam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enim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metus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pellentesque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dictum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id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cursus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posuere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1643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697AB993-B0A7-8101-267B-19A5CE01FBCF}"/>
              </a:ext>
            </a:extLst>
          </p:cNvPr>
          <p:cNvGrpSpPr/>
          <p:nvPr/>
        </p:nvGrpSpPr>
        <p:grpSpPr>
          <a:xfrm>
            <a:off x="12639639" y="2059215"/>
            <a:ext cx="3543790" cy="1685471"/>
            <a:chOff x="12639639" y="382815"/>
            <a:chExt cx="3543790" cy="1685471"/>
          </a:xfrm>
        </p:grpSpPr>
        <p:sp>
          <p:nvSpPr>
            <p:cNvPr id="16" name="Balão de Fala: Retângulo 15">
              <a:extLst>
                <a:ext uri="{FF2B5EF4-FFF2-40B4-BE49-F238E27FC236}">
                  <a16:creationId xmlns:a16="http://schemas.microsoft.com/office/drawing/2014/main" id="{1D5FA31A-8886-63B8-226E-05E99E895117}"/>
                </a:ext>
              </a:extLst>
            </p:cNvPr>
            <p:cNvSpPr/>
            <p:nvPr/>
          </p:nvSpPr>
          <p:spPr>
            <a:xfrm rot="5400000">
              <a:off x="13568798" y="-546344"/>
              <a:ext cx="168547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8946BB82-00F3-FC21-3B05-97D84C74D1FE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r>
                <a:rPr lang="pt-BR" sz="1400">
                  <a:solidFill>
                    <a:schemeClr val="bg1"/>
                  </a:solidFill>
                </a:rPr>
                <a:t>O recurso está agrupado. Para ajustar o recurso inteiro, pressione SHIFT + (seta para cima).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03632624-5197-639E-E302-5739E11F5DC0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22" name="Balão de Fala: Retângulo 21">
              <a:extLst>
                <a:ext uri="{FF2B5EF4-FFF2-40B4-BE49-F238E27FC236}">
                  <a16:creationId xmlns:a16="http://schemas.microsoft.com/office/drawing/2014/main" id="{E2861EEF-0E0B-605E-38C9-5D2E47328169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73EC166F-75DF-4E2E-0F95-E058E1C0DA2A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Card – texto – variante com 3 cards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AC94A36F-9E51-4EEF-A832-CD1377415DBD}"/>
              </a:ext>
            </a:extLst>
          </p:cNvPr>
          <p:cNvGrpSpPr/>
          <p:nvPr/>
        </p:nvGrpSpPr>
        <p:grpSpPr>
          <a:xfrm>
            <a:off x="1019174" y="1676603"/>
            <a:ext cx="10148156" cy="3504793"/>
            <a:chOff x="1019174" y="1676603"/>
            <a:chExt cx="10148156" cy="3504793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496A3307-D1B6-8AAA-BE83-F29CEAE84DD0}"/>
                </a:ext>
              </a:extLst>
            </p:cNvPr>
            <p:cNvGrpSpPr/>
            <p:nvPr/>
          </p:nvGrpSpPr>
          <p:grpSpPr>
            <a:xfrm>
              <a:off x="1019174" y="1676603"/>
              <a:ext cx="3121093" cy="3504793"/>
              <a:chOff x="1019174" y="1676603"/>
              <a:chExt cx="3121093" cy="3504793"/>
            </a:xfrm>
          </p:grpSpPr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7E5481D4-2A2A-7F02-5430-9201238A6122}"/>
                  </a:ext>
                </a:extLst>
              </p:cNvPr>
              <p:cNvSpPr/>
              <p:nvPr/>
            </p:nvSpPr>
            <p:spPr>
              <a:xfrm>
                <a:off x="1019174" y="1676603"/>
                <a:ext cx="3121093" cy="3504793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04B753B-C0EF-83AF-B9B2-1972F278EA1C}"/>
                  </a:ext>
                </a:extLst>
              </p:cNvPr>
              <p:cNvSpPr txBox="1"/>
              <p:nvPr/>
            </p:nvSpPr>
            <p:spPr>
              <a:xfrm>
                <a:off x="1228319" y="1913935"/>
                <a:ext cx="27028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>
                    <a:effectLst/>
                  </a:rPr>
                  <a:t>Título do card </a:t>
                </a:r>
                <a:r>
                  <a:rPr lang="pt-BR" b="1" err="1">
                    <a:effectLst/>
                  </a:rPr>
                  <a:t>lorem</a:t>
                </a:r>
                <a:r>
                  <a:rPr lang="pt-BR" b="1">
                    <a:effectLst/>
                  </a:rPr>
                  <a:t> ipsum </a:t>
                </a:r>
                <a:r>
                  <a:rPr lang="pt-BR" b="1" err="1">
                    <a:effectLst/>
                  </a:rPr>
                  <a:t>dolor</a:t>
                </a:r>
                <a:r>
                  <a:rPr lang="pt-BR" b="1">
                    <a:effectLst/>
                  </a:rPr>
                  <a:t> </a:t>
                </a:r>
                <a:r>
                  <a:rPr lang="pt-BR" b="1" err="1">
                    <a:effectLst/>
                  </a:rPr>
                  <a:t>sit</a:t>
                </a:r>
                <a:r>
                  <a:rPr lang="pt-BR" b="1">
                    <a:effectLst/>
                  </a:rPr>
                  <a:t> </a:t>
                </a:r>
                <a:r>
                  <a:rPr lang="pt-BR" b="1" err="1">
                    <a:effectLst/>
                  </a:rPr>
                  <a:t>amet</a:t>
                </a:r>
                <a:endParaRPr lang="pt-BR" b="1"/>
              </a:p>
            </p:txBody>
          </p:sp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E6E13B7-374A-9DCC-0638-960BEF19CE68}"/>
                  </a:ext>
                </a:extLst>
              </p:cNvPr>
              <p:cNvSpPr txBox="1"/>
              <p:nvPr/>
            </p:nvSpPr>
            <p:spPr>
              <a:xfrm>
                <a:off x="1228319" y="2630438"/>
                <a:ext cx="2702801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pulvinar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odio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nunc, ut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commodo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lacus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feugiat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in. 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imperdiet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ac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risus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hendrerit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ultrices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suspendisse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potenti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Maecenas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vitae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elit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ligula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Sed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sed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turpis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purus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nam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enim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metus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pellentesque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dictum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id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cursus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posuere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</a:t>
                </a:r>
                <a:endParaRPr lang="pt-BR" sz="16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6FE4FC4F-0729-FA23-BF73-68FEC815757E}"/>
                </a:ext>
              </a:extLst>
            </p:cNvPr>
            <p:cNvGrpSpPr/>
            <p:nvPr/>
          </p:nvGrpSpPr>
          <p:grpSpPr>
            <a:xfrm>
              <a:off x="4535453" y="1676603"/>
              <a:ext cx="3121093" cy="3504793"/>
              <a:chOff x="4535453" y="1676603"/>
              <a:chExt cx="3121093" cy="3504793"/>
            </a:xfrm>
          </p:grpSpPr>
          <p:sp>
            <p:nvSpPr>
              <p:cNvPr id="26" name="Retângulo: Cantos Arredondados 25">
                <a:extLst>
                  <a:ext uri="{FF2B5EF4-FFF2-40B4-BE49-F238E27FC236}">
                    <a16:creationId xmlns:a16="http://schemas.microsoft.com/office/drawing/2014/main" id="{6AABF71C-6B7F-0603-2087-01AFC9BDCD19}"/>
                  </a:ext>
                </a:extLst>
              </p:cNvPr>
              <p:cNvSpPr/>
              <p:nvPr/>
            </p:nvSpPr>
            <p:spPr>
              <a:xfrm>
                <a:off x="4535453" y="1676603"/>
                <a:ext cx="3121093" cy="3504793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3B264C44-F875-AF07-4499-D13A3EC6FCBB}"/>
                  </a:ext>
                </a:extLst>
              </p:cNvPr>
              <p:cNvSpPr txBox="1"/>
              <p:nvPr/>
            </p:nvSpPr>
            <p:spPr>
              <a:xfrm>
                <a:off x="4744599" y="1915473"/>
                <a:ext cx="27028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>
                    <a:effectLst/>
                  </a:rPr>
                  <a:t>Título do card </a:t>
                </a:r>
                <a:r>
                  <a:rPr lang="pt-BR" b="1" err="1">
                    <a:effectLst/>
                  </a:rPr>
                  <a:t>lorem</a:t>
                </a:r>
                <a:r>
                  <a:rPr lang="pt-BR" b="1">
                    <a:effectLst/>
                  </a:rPr>
                  <a:t> ipsum </a:t>
                </a:r>
                <a:r>
                  <a:rPr lang="pt-BR" b="1" err="1">
                    <a:effectLst/>
                  </a:rPr>
                  <a:t>dolor</a:t>
                </a:r>
                <a:r>
                  <a:rPr lang="pt-BR" b="1">
                    <a:effectLst/>
                  </a:rPr>
                  <a:t> </a:t>
                </a:r>
                <a:r>
                  <a:rPr lang="pt-BR" b="1" err="1">
                    <a:effectLst/>
                  </a:rPr>
                  <a:t>sit</a:t>
                </a:r>
                <a:r>
                  <a:rPr lang="pt-BR" b="1">
                    <a:effectLst/>
                  </a:rPr>
                  <a:t> </a:t>
                </a:r>
                <a:r>
                  <a:rPr lang="pt-BR" b="1" err="1">
                    <a:effectLst/>
                  </a:rPr>
                  <a:t>amet</a:t>
                </a:r>
                <a:endParaRPr lang="pt-BR" b="1"/>
              </a:p>
            </p:txBody>
          </p: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53768673-1C01-26BD-D05D-0C5FE7DA2A48}"/>
                  </a:ext>
                </a:extLst>
              </p:cNvPr>
              <p:cNvSpPr txBox="1"/>
              <p:nvPr/>
            </p:nvSpPr>
            <p:spPr>
              <a:xfrm>
                <a:off x="4744599" y="2631976"/>
                <a:ext cx="2702801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In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pulvinar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odio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nunc, ut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commodo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lacus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feugiat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in. In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imperdiet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ac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risus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hendrerit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ultrices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suspendisse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potenti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Maecenas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vitae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elit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ligula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Sed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sed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turpis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purus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nam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enim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metus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pellentesque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dictum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id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cursus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dirty="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posuere</a:t>
                </a:r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439169E0-773E-B93A-7CD3-D542AA767A07}"/>
                </a:ext>
              </a:extLst>
            </p:cNvPr>
            <p:cNvGrpSpPr/>
            <p:nvPr/>
          </p:nvGrpSpPr>
          <p:grpSpPr>
            <a:xfrm>
              <a:off x="8046237" y="1676603"/>
              <a:ext cx="3121093" cy="3504793"/>
              <a:chOff x="8046237" y="1676603"/>
              <a:chExt cx="3121093" cy="3504793"/>
            </a:xfrm>
          </p:grpSpPr>
          <p:sp>
            <p:nvSpPr>
              <p:cNvPr id="27" name="Retângulo: Cantos Arredondados 26">
                <a:extLst>
                  <a:ext uri="{FF2B5EF4-FFF2-40B4-BE49-F238E27FC236}">
                    <a16:creationId xmlns:a16="http://schemas.microsoft.com/office/drawing/2014/main" id="{E646772E-A10A-0AA6-2549-677BA2D79412}"/>
                  </a:ext>
                </a:extLst>
              </p:cNvPr>
              <p:cNvSpPr/>
              <p:nvPr/>
            </p:nvSpPr>
            <p:spPr>
              <a:xfrm>
                <a:off x="8046237" y="1676603"/>
                <a:ext cx="3121093" cy="3504793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4932C009-633E-B24C-3716-421638BBC745}"/>
                  </a:ext>
                </a:extLst>
              </p:cNvPr>
              <p:cNvSpPr txBox="1"/>
              <p:nvPr/>
            </p:nvSpPr>
            <p:spPr>
              <a:xfrm>
                <a:off x="8260880" y="1946009"/>
                <a:ext cx="27028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>
                    <a:effectLst/>
                  </a:rPr>
                  <a:t>Título do card </a:t>
                </a:r>
                <a:r>
                  <a:rPr lang="pt-BR" b="1" err="1">
                    <a:effectLst/>
                  </a:rPr>
                  <a:t>lorem</a:t>
                </a:r>
                <a:r>
                  <a:rPr lang="pt-BR" b="1">
                    <a:effectLst/>
                  </a:rPr>
                  <a:t> ipsum </a:t>
                </a:r>
                <a:r>
                  <a:rPr lang="pt-BR" b="1" err="1">
                    <a:effectLst/>
                  </a:rPr>
                  <a:t>dolor</a:t>
                </a:r>
                <a:r>
                  <a:rPr lang="pt-BR" b="1">
                    <a:effectLst/>
                  </a:rPr>
                  <a:t> </a:t>
                </a:r>
                <a:r>
                  <a:rPr lang="pt-BR" b="1" err="1">
                    <a:effectLst/>
                  </a:rPr>
                  <a:t>sit</a:t>
                </a:r>
                <a:r>
                  <a:rPr lang="pt-BR" b="1">
                    <a:effectLst/>
                  </a:rPr>
                  <a:t> </a:t>
                </a:r>
                <a:r>
                  <a:rPr lang="pt-BR" b="1" err="1">
                    <a:effectLst/>
                  </a:rPr>
                  <a:t>amet</a:t>
                </a:r>
                <a:endParaRPr lang="pt-BR" b="1"/>
              </a:p>
            </p:txBody>
          </p: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ECA8460D-9611-4E2F-D224-715307E1C99B}"/>
                  </a:ext>
                </a:extLst>
              </p:cNvPr>
              <p:cNvSpPr txBox="1"/>
              <p:nvPr/>
            </p:nvSpPr>
            <p:spPr>
              <a:xfrm>
                <a:off x="8260880" y="2662512"/>
                <a:ext cx="2702801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pulvinar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odio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nunc, ut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commodo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lacus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feugiat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in. 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imperdiet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ac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risus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hendrerit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ultrices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suspendisse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potenti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Maecenas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vitae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elit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ligula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Sed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sed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turpis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purus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nam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enim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metus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pellentesque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dictum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id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cursus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posuere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</a:t>
                </a:r>
                <a:endParaRPr lang="pt-BR" sz="16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482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697AB993-B0A7-8101-267B-19A5CE01FBCF}"/>
              </a:ext>
            </a:extLst>
          </p:cNvPr>
          <p:cNvGrpSpPr/>
          <p:nvPr/>
        </p:nvGrpSpPr>
        <p:grpSpPr>
          <a:xfrm>
            <a:off x="12639639" y="2059215"/>
            <a:ext cx="3543790" cy="1685471"/>
            <a:chOff x="12639639" y="382815"/>
            <a:chExt cx="3543790" cy="1685471"/>
          </a:xfrm>
        </p:grpSpPr>
        <p:sp>
          <p:nvSpPr>
            <p:cNvPr id="16" name="Balão de Fala: Retângulo 15">
              <a:extLst>
                <a:ext uri="{FF2B5EF4-FFF2-40B4-BE49-F238E27FC236}">
                  <a16:creationId xmlns:a16="http://schemas.microsoft.com/office/drawing/2014/main" id="{1D5FA31A-8886-63B8-226E-05E99E895117}"/>
                </a:ext>
              </a:extLst>
            </p:cNvPr>
            <p:cNvSpPr/>
            <p:nvPr/>
          </p:nvSpPr>
          <p:spPr>
            <a:xfrm rot="5400000">
              <a:off x="13568798" y="-546344"/>
              <a:ext cx="168547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8946BB82-00F3-FC21-3B05-97D84C74D1FE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r>
                <a:rPr lang="pt-BR" sz="1400">
                  <a:solidFill>
                    <a:schemeClr val="bg1"/>
                  </a:solidFill>
                </a:rPr>
                <a:t>O recurso está agrupado. Para ajustar o recurso inteiro, pressione SHIFT + (seta para cima).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03632624-5197-639E-E302-5739E11F5DC0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22" name="Balão de Fala: Retângulo 21">
              <a:extLst>
                <a:ext uri="{FF2B5EF4-FFF2-40B4-BE49-F238E27FC236}">
                  <a16:creationId xmlns:a16="http://schemas.microsoft.com/office/drawing/2014/main" id="{E2861EEF-0E0B-605E-38C9-5D2E47328169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73EC166F-75DF-4E2E-0F95-E058E1C0DA2A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Card – texto + ícone – variante com 2 cards 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8B9EA46-1657-9B66-5216-671ACEC5BB62}"/>
              </a:ext>
            </a:extLst>
          </p:cNvPr>
          <p:cNvGrpSpPr/>
          <p:nvPr/>
        </p:nvGrpSpPr>
        <p:grpSpPr>
          <a:xfrm>
            <a:off x="2883686" y="1291775"/>
            <a:ext cx="6562793" cy="4385610"/>
            <a:chOff x="2883686" y="1291775"/>
            <a:chExt cx="6562793" cy="4385610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54F8C6A7-4783-48B0-2318-148B7A05A9F8}"/>
                </a:ext>
              </a:extLst>
            </p:cNvPr>
            <p:cNvGrpSpPr/>
            <p:nvPr/>
          </p:nvGrpSpPr>
          <p:grpSpPr>
            <a:xfrm>
              <a:off x="2883686" y="1291775"/>
              <a:ext cx="3121093" cy="4385610"/>
              <a:chOff x="2873374" y="795787"/>
              <a:chExt cx="3121093" cy="4385610"/>
            </a:xfrm>
          </p:grpSpPr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7E5481D4-2A2A-7F02-5430-9201238A6122}"/>
                  </a:ext>
                </a:extLst>
              </p:cNvPr>
              <p:cNvSpPr/>
              <p:nvPr/>
            </p:nvSpPr>
            <p:spPr>
              <a:xfrm>
                <a:off x="2873374" y="795787"/>
                <a:ext cx="3121093" cy="4385610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04B753B-C0EF-83AF-B9B2-1972F278EA1C}"/>
                  </a:ext>
                </a:extLst>
              </p:cNvPr>
              <p:cNvSpPr txBox="1"/>
              <p:nvPr/>
            </p:nvSpPr>
            <p:spPr>
              <a:xfrm>
                <a:off x="3082519" y="1913935"/>
                <a:ext cx="27028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>
                    <a:effectLst/>
                  </a:rPr>
                  <a:t>Título do card </a:t>
                </a:r>
                <a:r>
                  <a:rPr lang="pt-BR" b="1" err="1">
                    <a:effectLst/>
                  </a:rPr>
                  <a:t>lorem</a:t>
                </a:r>
                <a:r>
                  <a:rPr lang="pt-BR" b="1">
                    <a:effectLst/>
                  </a:rPr>
                  <a:t> ipsum </a:t>
                </a:r>
                <a:r>
                  <a:rPr lang="pt-BR" b="1" err="1">
                    <a:effectLst/>
                  </a:rPr>
                  <a:t>dolor</a:t>
                </a:r>
                <a:r>
                  <a:rPr lang="pt-BR" b="1">
                    <a:effectLst/>
                  </a:rPr>
                  <a:t> </a:t>
                </a:r>
                <a:r>
                  <a:rPr lang="pt-BR" b="1" err="1">
                    <a:effectLst/>
                  </a:rPr>
                  <a:t>sit</a:t>
                </a:r>
                <a:r>
                  <a:rPr lang="pt-BR" b="1">
                    <a:effectLst/>
                  </a:rPr>
                  <a:t> </a:t>
                </a:r>
                <a:r>
                  <a:rPr lang="pt-BR" b="1" err="1">
                    <a:effectLst/>
                  </a:rPr>
                  <a:t>amet</a:t>
                </a:r>
                <a:endParaRPr lang="pt-BR" b="1"/>
              </a:p>
            </p:txBody>
          </p:sp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E6E13B7-374A-9DCC-0638-960BEF19CE68}"/>
                  </a:ext>
                </a:extLst>
              </p:cNvPr>
              <p:cNvSpPr txBox="1"/>
              <p:nvPr/>
            </p:nvSpPr>
            <p:spPr>
              <a:xfrm>
                <a:off x="3082519" y="2630438"/>
                <a:ext cx="2702801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pulvinar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odio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nunc, ut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commodo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lacus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feugiat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in. 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imperdiet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ac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risus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hendrerit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ultrices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suspendisse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potenti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Maecenas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vitae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elit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ligula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Sed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sed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turpis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purus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nam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enim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metus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pellentesque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dictum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id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cursus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posuere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</a:t>
                </a:r>
                <a:endParaRPr lang="pt-BR" sz="16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pic>
            <p:nvPicPr>
              <p:cNvPr id="2" name="Imagem 1" descr="Ícone&#10;&#10;Descrição gerada automaticamente">
                <a:extLst>
                  <a:ext uri="{FF2B5EF4-FFF2-40B4-BE49-F238E27FC236}">
                    <a16:creationId xmlns:a16="http://schemas.microsoft.com/office/drawing/2014/main" id="{5460DFCE-2937-CB6F-7B04-08E6846EF9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2519" y="1079501"/>
                <a:ext cx="635345" cy="635345"/>
              </a:xfrm>
              <a:prstGeom prst="rect">
                <a:avLst/>
              </a:prstGeom>
            </p:spPr>
          </p:pic>
        </p:grp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1156E7D7-502E-81DC-2EAD-FB0152FD23ED}"/>
                </a:ext>
              </a:extLst>
            </p:cNvPr>
            <p:cNvGrpSpPr/>
            <p:nvPr/>
          </p:nvGrpSpPr>
          <p:grpSpPr>
            <a:xfrm>
              <a:off x="6325386" y="1291775"/>
              <a:ext cx="3121093" cy="4385610"/>
              <a:chOff x="2873374" y="795787"/>
              <a:chExt cx="3121093" cy="4385610"/>
            </a:xfrm>
          </p:grpSpPr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321BF9BE-4893-9E55-37A6-20FB456856BE}"/>
                  </a:ext>
                </a:extLst>
              </p:cNvPr>
              <p:cNvSpPr/>
              <p:nvPr/>
            </p:nvSpPr>
            <p:spPr>
              <a:xfrm>
                <a:off x="2873374" y="795787"/>
                <a:ext cx="3121093" cy="4385610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CE2B85C-0D9C-BB41-3BFD-B9C5C544D877}"/>
                  </a:ext>
                </a:extLst>
              </p:cNvPr>
              <p:cNvSpPr txBox="1"/>
              <p:nvPr/>
            </p:nvSpPr>
            <p:spPr>
              <a:xfrm>
                <a:off x="3082519" y="1913935"/>
                <a:ext cx="27028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>
                    <a:effectLst/>
                  </a:rPr>
                  <a:t>Título do card </a:t>
                </a:r>
                <a:r>
                  <a:rPr lang="pt-BR" b="1" err="1">
                    <a:effectLst/>
                  </a:rPr>
                  <a:t>lorem</a:t>
                </a:r>
                <a:r>
                  <a:rPr lang="pt-BR" b="1">
                    <a:effectLst/>
                  </a:rPr>
                  <a:t> ipsum </a:t>
                </a:r>
                <a:r>
                  <a:rPr lang="pt-BR" b="1" err="1">
                    <a:effectLst/>
                  </a:rPr>
                  <a:t>dolor</a:t>
                </a:r>
                <a:r>
                  <a:rPr lang="pt-BR" b="1">
                    <a:effectLst/>
                  </a:rPr>
                  <a:t> </a:t>
                </a:r>
                <a:r>
                  <a:rPr lang="pt-BR" b="1" err="1">
                    <a:effectLst/>
                  </a:rPr>
                  <a:t>sit</a:t>
                </a:r>
                <a:r>
                  <a:rPr lang="pt-BR" b="1">
                    <a:effectLst/>
                  </a:rPr>
                  <a:t> </a:t>
                </a:r>
                <a:r>
                  <a:rPr lang="pt-BR" b="1" err="1">
                    <a:effectLst/>
                  </a:rPr>
                  <a:t>amet</a:t>
                </a:r>
                <a:endParaRPr lang="pt-BR" b="1"/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62817AA0-7163-4D60-1308-6F780C83865E}"/>
                  </a:ext>
                </a:extLst>
              </p:cNvPr>
              <p:cNvSpPr txBox="1"/>
              <p:nvPr/>
            </p:nvSpPr>
            <p:spPr>
              <a:xfrm>
                <a:off x="3082519" y="2630438"/>
                <a:ext cx="2702801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pulvinar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odio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nunc, ut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commodo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lacus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feugiat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in. 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imperdiet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ac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risus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hendrerit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ultrices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suspendisse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potenti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Maecenas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vitae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elit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ligula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Sed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sed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turpis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purus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nam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enim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metus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pellentesque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dictum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id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cursus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posuere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</a:t>
                </a:r>
                <a:endParaRPr lang="pt-BR" sz="16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pic>
            <p:nvPicPr>
              <p:cNvPr id="11" name="Imagem 10" descr="Ícone&#10;&#10;Descrição gerada automaticamente">
                <a:extLst>
                  <a:ext uri="{FF2B5EF4-FFF2-40B4-BE49-F238E27FC236}">
                    <a16:creationId xmlns:a16="http://schemas.microsoft.com/office/drawing/2014/main" id="{5A50CF26-55F9-BF1A-841B-2E40DA81EB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2519" y="1079501"/>
                <a:ext cx="635345" cy="63534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1834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697AB993-B0A7-8101-267B-19A5CE01FBCF}"/>
              </a:ext>
            </a:extLst>
          </p:cNvPr>
          <p:cNvGrpSpPr/>
          <p:nvPr/>
        </p:nvGrpSpPr>
        <p:grpSpPr>
          <a:xfrm>
            <a:off x="12639639" y="2059215"/>
            <a:ext cx="3543790" cy="1685471"/>
            <a:chOff x="12639639" y="382815"/>
            <a:chExt cx="3543790" cy="1685471"/>
          </a:xfrm>
        </p:grpSpPr>
        <p:sp>
          <p:nvSpPr>
            <p:cNvPr id="16" name="Balão de Fala: Retângulo 15">
              <a:extLst>
                <a:ext uri="{FF2B5EF4-FFF2-40B4-BE49-F238E27FC236}">
                  <a16:creationId xmlns:a16="http://schemas.microsoft.com/office/drawing/2014/main" id="{1D5FA31A-8886-63B8-226E-05E99E895117}"/>
                </a:ext>
              </a:extLst>
            </p:cNvPr>
            <p:cNvSpPr/>
            <p:nvPr/>
          </p:nvSpPr>
          <p:spPr>
            <a:xfrm rot="5400000">
              <a:off x="13568798" y="-546344"/>
              <a:ext cx="168547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8946BB82-00F3-FC21-3B05-97D84C74D1FE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r>
                <a:rPr lang="pt-BR" sz="1400">
                  <a:solidFill>
                    <a:schemeClr val="bg1"/>
                  </a:solidFill>
                </a:rPr>
                <a:t>O recurso está agrupado. Para ajustar o recurso inteiro, pressione SHIFT + (seta para cima).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03632624-5197-639E-E302-5739E11F5DC0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22" name="Balão de Fala: Retângulo 21">
              <a:extLst>
                <a:ext uri="{FF2B5EF4-FFF2-40B4-BE49-F238E27FC236}">
                  <a16:creationId xmlns:a16="http://schemas.microsoft.com/office/drawing/2014/main" id="{E2861EEF-0E0B-605E-38C9-5D2E47328169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73EC166F-75DF-4E2E-0F95-E058E1C0DA2A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Card – texto + ícone – variante com 3 cards 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01D871E-12DF-70C5-05B7-C4044EBC395C}"/>
              </a:ext>
            </a:extLst>
          </p:cNvPr>
          <p:cNvGrpSpPr/>
          <p:nvPr/>
        </p:nvGrpSpPr>
        <p:grpSpPr>
          <a:xfrm>
            <a:off x="1104117" y="1288010"/>
            <a:ext cx="10004493" cy="4389375"/>
            <a:chOff x="1104117" y="1288010"/>
            <a:chExt cx="10004493" cy="4389375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54F8C6A7-4783-48B0-2318-148B7A05A9F8}"/>
                </a:ext>
              </a:extLst>
            </p:cNvPr>
            <p:cNvGrpSpPr/>
            <p:nvPr/>
          </p:nvGrpSpPr>
          <p:grpSpPr>
            <a:xfrm>
              <a:off x="1104117" y="1291775"/>
              <a:ext cx="3121093" cy="4385610"/>
              <a:chOff x="2873374" y="795787"/>
              <a:chExt cx="3121093" cy="4385610"/>
            </a:xfrm>
          </p:grpSpPr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7E5481D4-2A2A-7F02-5430-9201238A6122}"/>
                  </a:ext>
                </a:extLst>
              </p:cNvPr>
              <p:cNvSpPr/>
              <p:nvPr/>
            </p:nvSpPr>
            <p:spPr>
              <a:xfrm>
                <a:off x="2873374" y="795787"/>
                <a:ext cx="3121093" cy="4385610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04B753B-C0EF-83AF-B9B2-1972F278EA1C}"/>
                  </a:ext>
                </a:extLst>
              </p:cNvPr>
              <p:cNvSpPr txBox="1"/>
              <p:nvPr/>
            </p:nvSpPr>
            <p:spPr>
              <a:xfrm>
                <a:off x="3082519" y="1913935"/>
                <a:ext cx="27028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>
                    <a:effectLst/>
                  </a:rPr>
                  <a:t>Título do card </a:t>
                </a:r>
                <a:r>
                  <a:rPr lang="pt-BR" b="1" err="1">
                    <a:effectLst/>
                  </a:rPr>
                  <a:t>lorem</a:t>
                </a:r>
                <a:r>
                  <a:rPr lang="pt-BR" b="1">
                    <a:effectLst/>
                  </a:rPr>
                  <a:t> ipsum </a:t>
                </a:r>
                <a:r>
                  <a:rPr lang="pt-BR" b="1" err="1">
                    <a:effectLst/>
                  </a:rPr>
                  <a:t>dolor</a:t>
                </a:r>
                <a:r>
                  <a:rPr lang="pt-BR" b="1">
                    <a:effectLst/>
                  </a:rPr>
                  <a:t> </a:t>
                </a:r>
                <a:r>
                  <a:rPr lang="pt-BR" b="1" err="1">
                    <a:effectLst/>
                  </a:rPr>
                  <a:t>sit</a:t>
                </a:r>
                <a:r>
                  <a:rPr lang="pt-BR" b="1">
                    <a:effectLst/>
                  </a:rPr>
                  <a:t> </a:t>
                </a:r>
                <a:r>
                  <a:rPr lang="pt-BR" b="1" err="1">
                    <a:effectLst/>
                  </a:rPr>
                  <a:t>amet</a:t>
                </a:r>
                <a:endParaRPr lang="pt-BR" b="1"/>
              </a:p>
            </p:txBody>
          </p:sp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E6E13B7-374A-9DCC-0638-960BEF19CE68}"/>
                  </a:ext>
                </a:extLst>
              </p:cNvPr>
              <p:cNvSpPr txBox="1"/>
              <p:nvPr/>
            </p:nvSpPr>
            <p:spPr>
              <a:xfrm>
                <a:off x="3082519" y="2630438"/>
                <a:ext cx="2702801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pulvinar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odio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nunc, ut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commodo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lacus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feugiat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in. 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imperdiet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ac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risus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hendrerit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ultrices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suspendisse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potenti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Maecenas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vitae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elit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ligula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Sed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sed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turpis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purus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nam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enim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metus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pellentesque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dictum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id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cursus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posuere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</a:t>
                </a:r>
                <a:endParaRPr lang="pt-BR" sz="16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pic>
            <p:nvPicPr>
              <p:cNvPr id="2" name="Imagem 1" descr="Ícone&#10;&#10;Descrição gerada automaticamente">
                <a:extLst>
                  <a:ext uri="{FF2B5EF4-FFF2-40B4-BE49-F238E27FC236}">
                    <a16:creationId xmlns:a16="http://schemas.microsoft.com/office/drawing/2014/main" id="{5460DFCE-2937-CB6F-7B04-08E6846EF9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2519" y="1079501"/>
                <a:ext cx="635345" cy="635345"/>
              </a:xfrm>
              <a:prstGeom prst="rect">
                <a:avLst/>
              </a:prstGeom>
            </p:spPr>
          </p:pic>
        </p:grp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1156E7D7-502E-81DC-2EAD-FB0152FD23ED}"/>
                </a:ext>
              </a:extLst>
            </p:cNvPr>
            <p:cNvGrpSpPr/>
            <p:nvPr/>
          </p:nvGrpSpPr>
          <p:grpSpPr>
            <a:xfrm>
              <a:off x="4545817" y="1291775"/>
              <a:ext cx="3121093" cy="4385610"/>
              <a:chOff x="2873374" y="795787"/>
              <a:chExt cx="3121093" cy="4385610"/>
            </a:xfrm>
          </p:grpSpPr>
          <p:sp>
            <p:nvSpPr>
              <p:cNvPr id="8" name="Retângulo: Cantos Arredondados 7">
                <a:extLst>
                  <a:ext uri="{FF2B5EF4-FFF2-40B4-BE49-F238E27FC236}">
                    <a16:creationId xmlns:a16="http://schemas.microsoft.com/office/drawing/2014/main" id="{321BF9BE-4893-9E55-37A6-20FB456856BE}"/>
                  </a:ext>
                </a:extLst>
              </p:cNvPr>
              <p:cNvSpPr/>
              <p:nvPr/>
            </p:nvSpPr>
            <p:spPr>
              <a:xfrm>
                <a:off x="2873374" y="795787"/>
                <a:ext cx="3121093" cy="4385610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CE2B85C-0D9C-BB41-3BFD-B9C5C544D877}"/>
                  </a:ext>
                </a:extLst>
              </p:cNvPr>
              <p:cNvSpPr txBox="1"/>
              <p:nvPr/>
            </p:nvSpPr>
            <p:spPr>
              <a:xfrm>
                <a:off x="3082519" y="1913935"/>
                <a:ext cx="27028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>
                    <a:effectLst/>
                  </a:rPr>
                  <a:t>Título do card </a:t>
                </a:r>
                <a:r>
                  <a:rPr lang="pt-BR" b="1" err="1">
                    <a:effectLst/>
                  </a:rPr>
                  <a:t>lorem</a:t>
                </a:r>
                <a:r>
                  <a:rPr lang="pt-BR" b="1">
                    <a:effectLst/>
                  </a:rPr>
                  <a:t> ipsum </a:t>
                </a:r>
                <a:r>
                  <a:rPr lang="pt-BR" b="1" err="1">
                    <a:effectLst/>
                  </a:rPr>
                  <a:t>dolor</a:t>
                </a:r>
                <a:r>
                  <a:rPr lang="pt-BR" b="1">
                    <a:effectLst/>
                  </a:rPr>
                  <a:t> </a:t>
                </a:r>
                <a:r>
                  <a:rPr lang="pt-BR" b="1" err="1">
                    <a:effectLst/>
                  </a:rPr>
                  <a:t>sit</a:t>
                </a:r>
                <a:r>
                  <a:rPr lang="pt-BR" b="1">
                    <a:effectLst/>
                  </a:rPr>
                  <a:t> </a:t>
                </a:r>
                <a:r>
                  <a:rPr lang="pt-BR" b="1" err="1">
                    <a:effectLst/>
                  </a:rPr>
                  <a:t>amet</a:t>
                </a:r>
                <a:endParaRPr lang="pt-BR" b="1"/>
              </a:p>
            </p:txBody>
          </p:sp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62817AA0-7163-4D60-1308-6F780C83865E}"/>
                  </a:ext>
                </a:extLst>
              </p:cNvPr>
              <p:cNvSpPr txBox="1"/>
              <p:nvPr/>
            </p:nvSpPr>
            <p:spPr>
              <a:xfrm>
                <a:off x="3082519" y="2630438"/>
                <a:ext cx="2702801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pulvinar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odio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nunc, ut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commodo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lacus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feugiat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in. 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imperdiet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ac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risus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hendrerit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ultrices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suspendisse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potenti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Maecenas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vitae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elit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ligula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Sed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sed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turpis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purus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nam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enim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metus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pellentesque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dictum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id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cursus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posuere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</a:t>
                </a:r>
                <a:endParaRPr lang="pt-BR" sz="16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pic>
            <p:nvPicPr>
              <p:cNvPr id="11" name="Imagem 10" descr="Ícone&#10;&#10;Descrição gerada automaticamente">
                <a:extLst>
                  <a:ext uri="{FF2B5EF4-FFF2-40B4-BE49-F238E27FC236}">
                    <a16:creationId xmlns:a16="http://schemas.microsoft.com/office/drawing/2014/main" id="{5A50CF26-55F9-BF1A-841B-2E40DA81EB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2519" y="1079501"/>
                <a:ext cx="635345" cy="635345"/>
              </a:xfrm>
              <a:prstGeom prst="rect">
                <a:avLst/>
              </a:prstGeom>
            </p:spPr>
          </p:pic>
        </p:grp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F97D3F70-3281-F4EA-473B-C97A0BEA4DDE}"/>
                </a:ext>
              </a:extLst>
            </p:cNvPr>
            <p:cNvGrpSpPr/>
            <p:nvPr/>
          </p:nvGrpSpPr>
          <p:grpSpPr>
            <a:xfrm>
              <a:off x="7987517" y="1288010"/>
              <a:ext cx="3121093" cy="4385610"/>
              <a:chOff x="2873374" y="795787"/>
              <a:chExt cx="3121093" cy="4385610"/>
            </a:xfrm>
          </p:grpSpPr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4C3E240F-153C-3953-DE91-C8DA51C8EA9B}"/>
                  </a:ext>
                </a:extLst>
              </p:cNvPr>
              <p:cNvSpPr/>
              <p:nvPr/>
            </p:nvSpPr>
            <p:spPr>
              <a:xfrm>
                <a:off x="2873374" y="795787"/>
                <a:ext cx="3121093" cy="4385610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1A4EA6F-40D9-3D66-D870-5B68BA9F5965}"/>
                  </a:ext>
                </a:extLst>
              </p:cNvPr>
              <p:cNvSpPr txBox="1"/>
              <p:nvPr/>
            </p:nvSpPr>
            <p:spPr>
              <a:xfrm>
                <a:off x="3082519" y="1913935"/>
                <a:ext cx="27028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>
                    <a:effectLst/>
                  </a:rPr>
                  <a:t>Título do card </a:t>
                </a:r>
                <a:r>
                  <a:rPr lang="pt-BR" b="1" err="1">
                    <a:effectLst/>
                  </a:rPr>
                  <a:t>lorem</a:t>
                </a:r>
                <a:r>
                  <a:rPr lang="pt-BR" b="1">
                    <a:effectLst/>
                  </a:rPr>
                  <a:t> ipsum </a:t>
                </a:r>
                <a:r>
                  <a:rPr lang="pt-BR" b="1" err="1">
                    <a:effectLst/>
                  </a:rPr>
                  <a:t>dolor</a:t>
                </a:r>
                <a:r>
                  <a:rPr lang="pt-BR" b="1">
                    <a:effectLst/>
                  </a:rPr>
                  <a:t> </a:t>
                </a:r>
                <a:r>
                  <a:rPr lang="pt-BR" b="1" err="1">
                    <a:effectLst/>
                  </a:rPr>
                  <a:t>sit</a:t>
                </a:r>
                <a:r>
                  <a:rPr lang="pt-BR" b="1">
                    <a:effectLst/>
                  </a:rPr>
                  <a:t> </a:t>
                </a:r>
                <a:r>
                  <a:rPr lang="pt-BR" b="1" err="1">
                    <a:effectLst/>
                  </a:rPr>
                  <a:t>amet</a:t>
                </a:r>
                <a:endParaRPr lang="pt-BR" b="1"/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10D07F6-11BA-706E-82FE-D7EFDA7AFED0}"/>
                  </a:ext>
                </a:extLst>
              </p:cNvPr>
              <p:cNvSpPr txBox="1"/>
              <p:nvPr/>
            </p:nvSpPr>
            <p:spPr>
              <a:xfrm>
                <a:off x="3082519" y="2630438"/>
                <a:ext cx="2702801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pulvinar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odio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nunc, ut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commodo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lacus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feugiat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in. 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imperdiet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ac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risus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hendrerit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ultrices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suspendisse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potenti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Maecenas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vitae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elit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ligula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Sed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sed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turpis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purus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nam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enim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metus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pellentesque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dictum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id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cursus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posuere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</a:t>
                </a:r>
                <a:endParaRPr lang="pt-BR" sz="16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pic>
            <p:nvPicPr>
              <p:cNvPr id="19" name="Imagem 18" descr="Ícone&#10;&#10;Descrição gerada automaticamente">
                <a:extLst>
                  <a:ext uri="{FF2B5EF4-FFF2-40B4-BE49-F238E27FC236}">
                    <a16:creationId xmlns:a16="http://schemas.microsoft.com/office/drawing/2014/main" id="{641D6483-7853-8FA5-B926-9690BF1417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2519" y="1079501"/>
                <a:ext cx="635345" cy="63534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4532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697AB993-B0A7-8101-267B-19A5CE01FBCF}"/>
              </a:ext>
            </a:extLst>
          </p:cNvPr>
          <p:cNvGrpSpPr/>
          <p:nvPr/>
        </p:nvGrpSpPr>
        <p:grpSpPr>
          <a:xfrm>
            <a:off x="12639639" y="2059215"/>
            <a:ext cx="3543790" cy="1685471"/>
            <a:chOff x="12639639" y="382815"/>
            <a:chExt cx="3543790" cy="1685471"/>
          </a:xfrm>
        </p:grpSpPr>
        <p:sp>
          <p:nvSpPr>
            <p:cNvPr id="16" name="Balão de Fala: Retângulo 15">
              <a:extLst>
                <a:ext uri="{FF2B5EF4-FFF2-40B4-BE49-F238E27FC236}">
                  <a16:creationId xmlns:a16="http://schemas.microsoft.com/office/drawing/2014/main" id="{1D5FA31A-8886-63B8-226E-05E99E895117}"/>
                </a:ext>
              </a:extLst>
            </p:cNvPr>
            <p:cNvSpPr/>
            <p:nvPr/>
          </p:nvSpPr>
          <p:spPr>
            <a:xfrm rot="5400000">
              <a:off x="13568798" y="-546344"/>
              <a:ext cx="168547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8946BB82-00F3-FC21-3B05-97D84C74D1FE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r>
                <a:rPr lang="pt-BR" sz="1400">
                  <a:solidFill>
                    <a:schemeClr val="bg1"/>
                  </a:solidFill>
                </a:rPr>
                <a:t>O recurso está agrupado. Para ajustar o recurso inteiro, pressione SHIFT + (seta para cima).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03632624-5197-639E-E302-5739E11F5DC0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22" name="Balão de Fala: Retângulo 21">
              <a:extLst>
                <a:ext uri="{FF2B5EF4-FFF2-40B4-BE49-F238E27FC236}">
                  <a16:creationId xmlns:a16="http://schemas.microsoft.com/office/drawing/2014/main" id="{E2861EEF-0E0B-605E-38C9-5D2E47328169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73EC166F-75DF-4E2E-0F95-E058E1C0DA2A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Card – texto + imagem – variante com 2 cards 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537D678F-3E1E-6DAD-3736-867D78EC484E}"/>
              </a:ext>
            </a:extLst>
          </p:cNvPr>
          <p:cNvGrpSpPr/>
          <p:nvPr/>
        </p:nvGrpSpPr>
        <p:grpSpPr>
          <a:xfrm>
            <a:off x="2839236" y="1534451"/>
            <a:ext cx="6520283" cy="3913740"/>
            <a:chOff x="2839236" y="1534451"/>
            <a:chExt cx="6520283" cy="3913740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C7E0BBEE-27CB-706A-D933-AEFDEEDB675D}"/>
                </a:ext>
              </a:extLst>
            </p:cNvPr>
            <p:cNvGrpSpPr/>
            <p:nvPr/>
          </p:nvGrpSpPr>
          <p:grpSpPr>
            <a:xfrm>
              <a:off x="2839236" y="1534451"/>
              <a:ext cx="3121093" cy="3913740"/>
              <a:chOff x="2661436" y="1502701"/>
              <a:chExt cx="3121093" cy="3913740"/>
            </a:xfrm>
          </p:grpSpPr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7E5481D4-2A2A-7F02-5430-9201238A6122}"/>
                  </a:ext>
                </a:extLst>
              </p:cNvPr>
              <p:cNvSpPr/>
              <p:nvPr/>
            </p:nvSpPr>
            <p:spPr>
              <a:xfrm>
                <a:off x="2661436" y="2256866"/>
                <a:ext cx="3121093" cy="3159575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04B753B-C0EF-83AF-B9B2-1972F278EA1C}"/>
                  </a:ext>
                </a:extLst>
              </p:cNvPr>
              <p:cNvSpPr txBox="1"/>
              <p:nvPr/>
            </p:nvSpPr>
            <p:spPr>
              <a:xfrm>
                <a:off x="2870581" y="3375014"/>
                <a:ext cx="27028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>
                    <a:effectLst/>
                  </a:rPr>
                  <a:t>Título do card </a:t>
                </a:r>
                <a:r>
                  <a:rPr lang="pt-BR" b="1" err="1">
                    <a:effectLst/>
                  </a:rPr>
                  <a:t>lorem</a:t>
                </a:r>
                <a:r>
                  <a:rPr lang="pt-BR" b="1">
                    <a:effectLst/>
                  </a:rPr>
                  <a:t> ipsum </a:t>
                </a:r>
                <a:r>
                  <a:rPr lang="pt-BR" b="1" err="1">
                    <a:effectLst/>
                  </a:rPr>
                  <a:t>dolor</a:t>
                </a:r>
                <a:r>
                  <a:rPr lang="pt-BR" b="1">
                    <a:effectLst/>
                  </a:rPr>
                  <a:t> </a:t>
                </a:r>
                <a:r>
                  <a:rPr lang="pt-BR" b="1" err="1">
                    <a:effectLst/>
                  </a:rPr>
                  <a:t>sit</a:t>
                </a:r>
                <a:r>
                  <a:rPr lang="pt-BR" b="1">
                    <a:effectLst/>
                  </a:rPr>
                  <a:t> </a:t>
                </a:r>
                <a:r>
                  <a:rPr lang="pt-BR" b="1" err="1">
                    <a:effectLst/>
                  </a:rPr>
                  <a:t>amet</a:t>
                </a:r>
                <a:endParaRPr lang="pt-BR" b="1"/>
              </a:p>
            </p:txBody>
          </p:sp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E6E13B7-374A-9DCC-0638-960BEF19CE68}"/>
                  </a:ext>
                </a:extLst>
              </p:cNvPr>
              <p:cNvSpPr txBox="1"/>
              <p:nvPr/>
            </p:nvSpPr>
            <p:spPr>
              <a:xfrm>
                <a:off x="2870581" y="4091517"/>
                <a:ext cx="270280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pulvinar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odio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nunc, ut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commodo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lacus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feugiat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in. 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imperdiet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ac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risus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hendrerit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ultrices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</a:t>
                </a:r>
                <a:endParaRPr lang="pt-BR" sz="16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pic>
            <p:nvPicPr>
              <p:cNvPr id="13" name="Imagem 12" descr="Ícone&#10;&#10;Descrição gerada automaticamente">
                <a:extLst>
                  <a:ext uri="{FF2B5EF4-FFF2-40B4-BE49-F238E27FC236}">
                    <a16:creationId xmlns:a16="http://schemas.microsoft.com/office/drawing/2014/main" id="{1DF48E62-D37B-DA0D-4249-BF2908F718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1436" y="1502701"/>
                <a:ext cx="3121093" cy="1743627"/>
              </a:xfrm>
              <a:prstGeom prst="rect">
                <a:avLst/>
              </a:prstGeom>
            </p:spPr>
          </p:pic>
        </p:grp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DF24F004-1A7B-B9B2-5EE6-A569AEB7BF7F}"/>
                </a:ext>
              </a:extLst>
            </p:cNvPr>
            <p:cNvGrpSpPr/>
            <p:nvPr/>
          </p:nvGrpSpPr>
          <p:grpSpPr>
            <a:xfrm>
              <a:off x="6238426" y="1534451"/>
              <a:ext cx="3121093" cy="3913740"/>
              <a:chOff x="2661436" y="1502701"/>
              <a:chExt cx="3121093" cy="3913740"/>
            </a:xfrm>
          </p:grpSpPr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F2B61EF7-6631-62D2-EA15-CCB4E38A49BD}"/>
                  </a:ext>
                </a:extLst>
              </p:cNvPr>
              <p:cNvSpPr/>
              <p:nvPr/>
            </p:nvSpPr>
            <p:spPr>
              <a:xfrm>
                <a:off x="2661436" y="2256866"/>
                <a:ext cx="3121093" cy="3159575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152D5A15-2E35-25AC-90A7-8E5201FA78A3}"/>
                  </a:ext>
                </a:extLst>
              </p:cNvPr>
              <p:cNvSpPr txBox="1"/>
              <p:nvPr/>
            </p:nvSpPr>
            <p:spPr>
              <a:xfrm>
                <a:off x="2870581" y="3375014"/>
                <a:ext cx="27028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>
                    <a:effectLst/>
                  </a:rPr>
                  <a:t>Título do card </a:t>
                </a:r>
                <a:r>
                  <a:rPr lang="pt-BR" b="1" err="1">
                    <a:effectLst/>
                  </a:rPr>
                  <a:t>lorem</a:t>
                </a:r>
                <a:r>
                  <a:rPr lang="pt-BR" b="1">
                    <a:effectLst/>
                  </a:rPr>
                  <a:t> ipsum </a:t>
                </a:r>
                <a:r>
                  <a:rPr lang="pt-BR" b="1" err="1">
                    <a:effectLst/>
                  </a:rPr>
                  <a:t>dolor</a:t>
                </a:r>
                <a:r>
                  <a:rPr lang="pt-BR" b="1">
                    <a:effectLst/>
                  </a:rPr>
                  <a:t> </a:t>
                </a:r>
                <a:r>
                  <a:rPr lang="pt-BR" b="1" err="1">
                    <a:effectLst/>
                  </a:rPr>
                  <a:t>sit</a:t>
                </a:r>
                <a:r>
                  <a:rPr lang="pt-BR" b="1">
                    <a:effectLst/>
                  </a:rPr>
                  <a:t> </a:t>
                </a:r>
                <a:r>
                  <a:rPr lang="pt-BR" b="1" err="1">
                    <a:effectLst/>
                  </a:rPr>
                  <a:t>amet</a:t>
                </a:r>
                <a:endParaRPr lang="pt-BR" b="1"/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C300B70B-8D42-2C43-DB0D-8AD8E9004804}"/>
                  </a:ext>
                </a:extLst>
              </p:cNvPr>
              <p:cNvSpPr txBox="1"/>
              <p:nvPr/>
            </p:nvSpPr>
            <p:spPr>
              <a:xfrm>
                <a:off x="2870581" y="4091517"/>
                <a:ext cx="270280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pulvinar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odio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nunc, ut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commodo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lacus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feugiat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in. 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imperdiet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ac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risus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hendrerit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ultrices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</a:t>
                </a:r>
                <a:endParaRPr lang="pt-BR" sz="16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pic>
            <p:nvPicPr>
              <p:cNvPr id="25" name="Imagem 24" descr="Ícone&#10;&#10;Descrição gerada automaticamente">
                <a:extLst>
                  <a:ext uri="{FF2B5EF4-FFF2-40B4-BE49-F238E27FC236}">
                    <a16:creationId xmlns:a16="http://schemas.microsoft.com/office/drawing/2014/main" id="{389468E6-CF1A-2B30-D9D9-B4D0673A75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1436" y="1502701"/>
                <a:ext cx="3121093" cy="174362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9470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Planejamento estratégico de tecnologia da informação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023344"/>
            <a:ext cx="69144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Planejamento estratégico de TI alinha objetivos tecnológicos com os do negócio.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Desdobramento do planejamento corporativo, considera análise interna e externa, identificação de iniciativas e acompanhamento por indicadores.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PETI e PDTI devem integrar-se aos planejamentos estratégicos corporativos.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Equilíbrio entre flexibilidade e estabilidade é crucial para ajustes no planejamento estratégico de TI.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4" name="Agrupar 22">
            <a:extLst>
              <a:ext uri="{FF2B5EF4-FFF2-40B4-BE49-F238E27FC236}">
                <a16:creationId xmlns:a16="http://schemas.microsoft.com/office/drawing/2014/main" id="{80A7359E-3385-3CD3-45CA-E2A46D555AF6}"/>
              </a:ext>
            </a:extLst>
          </p:cNvPr>
          <p:cNvGrpSpPr/>
          <p:nvPr/>
        </p:nvGrpSpPr>
        <p:grpSpPr>
          <a:xfrm>
            <a:off x="8165104" y="2570969"/>
            <a:ext cx="3007720" cy="2321071"/>
            <a:chOff x="1505178" y="2428471"/>
            <a:chExt cx="1553011" cy="1243542"/>
          </a:xfrm>
        </p:grpSpPr>
        <p:sp>
          <p:nvSpPr>
            <p:cNvPr id="5" name="Retângulo 23">
              <a:extLst>
                <a:ext uri="{FF2B5EF4-FFF2-40B4-BE49-F238E27FC236}">
                  <a16:creationId xmlns:a16="http://schemas.microsoft.com/office/drawing/2014/main" id="{0D4030DF-7261-DDAA-E87A-7C1A17F3F524}"/>
                </a:ext>
              </a:extLst>
            </p:cNvPr>
            <p:cNvSpPr/>
            <p:nvPr/>
          </p:nvSpPr>
          <p:spPr>
            <a:xfrm>
              <a:off x="1606506" y="2604138"/>
              <a:ext cx="1332147" cy="1066690"/>
            </a:xfrm>
            <a:prstGeom prst="rect">
              <a:avLst/>
            </a:prstGeom>
            <a:solidFill>
              <a:srgbClr val="E3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24">
              <a:extLst>
                <a:ext uri="{FF2B5EF4-FFF2-40B4-BE49-F238E27FC236}">
                  <a16:creationId xmlns:a16="http://schemas.microsoft.com/office/drawing/2014/main" id="{F9718175-6460-0515-6014-69775898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5178" y="2428471"/>
              <a:ext cx="1553011" cy="12435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0620205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697AB993-B0A7-8101-267B-19A5CE01FBCF}"/>
              </a:ext>
            </a:extLst>
          </p:cNvPr>
          <p:cNvGrpSpPr/>
          <p:nvPr/>
        </p:nvGrpSpPr>
        <p:grpSpPr>
          <a:xfrm>
            <a:off x="12639639" y="2059215"/>
            <a:ext cx="3543790" cy="1685471"/>
            <a:chOff x="12639639" y="382815"/>
            <a:chExt cx="3543790" cy="1685471"/>
          </a:xfrm>
        </p:grpSpPr>
        <p:sp>
          <p:nvSpPr>
            <p:cNvPr id="16" name="Balão de Fala: Retângulo 15">
              <a:extLst>
                <a:ext uri="{FF2B5EF4-FFF2-40B4-BE49-F238E27FC236}">
                  <a16:creationId xmlns:a16="http://schemas.microsoft.com/office/drawing/2014/main" id="{1D5FA31A-8886-63B8-226E-05E99E895117}"/>
                </a:ext>
              </a:extLst>
            </p:cNvPr>
            <p:cNvSpPr/>
            <p:nvPr/>
          </p:nvSpPr>
          <p:spPr>
            <a:xfrm rot="5400000">
              <a:off x="13568798" y="-546344"/>
              <a:ext cx="168547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8946BB82-00F3-FC21-3B05-97D84C74D1FE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r>
                <a:rPr lang="pt-BR" sz="1400">
                  <a:solidFill>
                    <a:schemeClr val="bg1"/>
                  </a:solidFill>
                </a:rPr>
                <a:t>O recurso está agrupado. Para ajustar o recurso inteiro, pressione SHIFT + (seta para cima).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03632624-5197-639E-E302-5739E11F5DC0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22" name="Balão de Fala: Retângulo 21">
              <a:extLst>
                <a:ext uri="{FF2B5EF4-FFF2-40B4-BE49-F238E27FC236}">
                  <a16:creationId xmlns:a16="http://schemas.microsoft.com/office/drawing/2014/main" id="{E2861EEF-0E0B-605E-38C9-5D2E47328169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73EC166F-75DF-4E2E-0F95-E058E1C0DA2A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Card – texto + imagem – variante com 3 cards 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8029CD06-3132-5A7F-8F41-C12973C96292}"/>
              </a:ext>
            </a:extLst>
          </p:cNvPr>
          <p:cNvGrpSpPr/>
          <p:nvPr/>
        </p:nvGrpSpPr>
        <p:grpSpPr>
          <a:xfrm>
            <a:off x="1200936" y="1527710"/>
            <a:ext cx="9850521" cy="3920481"/>
            <a:chOff x="1200936" y="1527710"/>
            <a:chExt cx="9850521" cy="3920481"/>
          </a:xfrm>
        </p:grpSpPr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C7E0BBEE-27CB-706A-D933-AEFDEEDB675D}"/>
                </a:ext>
              </a:extLst>
            </p:cNvPr>
            <p:cNvGrpSpPr/>
            <p:nvPr/>
          </p:nvGrpSpPr>
          <p:grpSpPr>
            <a:xfrm>
              <a:off x="1200936" y="1534451"/>
              <a:ext cx="3121093" cy="3913740"/>
              <a:chOff x="2661436" y="1502701"/>
              <a:chExt cx="3121093" cy="3913740"/>
            </a:xfrm>
          </p:grpSpPr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7E5481D4-2A2A-7F02-5430-9201238A6122}"/>
                  </a:ext>
                </a:extLst>
              </p:cNvPr>
              <p:cNvSpPr/>
              <p:nvPr/>
            </p:nvSpPr>
            <p:spPr>
              <a:xfrm>
                <a:off x="2661436" y="2256866"/>
                <a:ext cx="3121093" cy="3159575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04B753B-C0EF-83AF-B9B2-1972F278EA1C}"/>
                  </a:ext>
                </a:extLst>
              </p:cNvPr>
              <p:cNvSpPr txBox="1"/>
              <p:nvPr/>
            </p:nvSpPr>
            <p:spPr>
              <a:xfrm>
                <a:off x="2870581" y="3375014"/>
                <a:ext cx="27028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>
                    <a:effectLst/>
                  </a:rPr>
                  <a:t>Título do card </a:t>
                </a:r>
                <a:r>
                  <a:rPr lang="pt-BR" b="1" err="1">
                    <a:effectLst/>
                  </a:rPr>
                  <a:t>lorem</a:t>
                </a:r>
                <a:r>
                  <a:rPr lang="pt-BR" b="1">
                    <a:effectLst/>
                  </a:rPr>
                  <a:t> ipsum </a:t>
                </a:r>
                <a:r>
                  <a:rPr lang="pt-BR" b="1" err="1">
                    <a:effectLst/>
                  </a:rPr>
                  <a:t>dolor</a:t>
                </a:r>
                <a:r>
                  <a:rPr lang="pt-BR" b="1">
                    <a:effectLst/>
                  </a:rPr>
                  <a:t> </a:t>
                </a:r>
                <a:r>
                  <a:rPr lang="pt-BR" b="1" err="1">
                    <a:effectLst/>
                  </a:rPr>
                  <a:t>sit</a:t>
                </a:r>
                <a:r>
                  <a:rPr lang="pt-BR" b="1">
                    <a:effectLst/>
                  </a:rPr>
                  <a:t> </a:t>
                </a:r>
                <a:r>
                  <a:rPr lang="pt-BR" b="1" err="1">
                    <a:effectLst/>
                  </a:rPr>
                  <a:t>amet</a:t>
                </a:r>
                <a:endParaRPr lang="pt-BR" b="1"/>
              </a:p>
            </p:txBody>
          </p:sp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E6E13B7-374A-9DCC-0638-960BEF19CE68}"/>
                  </a:ext>
                </a:extLst>
              </p:cNvPr>
              <p:cNvSpPr txBox="1"/>
              <p:nvPr/>
            </p:nvSpPr>
            <p:spPr>
              <a:xfrm>
                <a:off x="2870581" y="4091517"/>
                <a:ext cx="270280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pulvinar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odio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nunc, ut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commodo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lacus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feugiat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in. 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imperdiet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ac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risus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hendrerit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ultrices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</a:t>
                </a:r>
                <a:endParaRPr lang="pt-BR" sz="16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pic>
            <p:nvPicPr>
              <p:cNvPr id="13" name="Imagem 12" descr="Ícone&#10;&#10;Descrição gerada automaticamente">
                <a:extLst>
                  <a:ext uri="{FF2B5EF4-FFF2-40B4-BE49-F238E27FC236}">
                    <a16:creationId xmlns:a16="http://schemas.microsoft.com/office/drawing/2014/main" id="{1DF48E62-D37B-DA0D-4249-BF2908F718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1436" y="1502701"/>
                <a:ext cx="3121093" cy="1743627"/>
              </a:xfrm>
              <a:prstGeom prst="rect">
                <a:avLst/>
              </a:prstGeom>
            </p:spPr>
          </p:pic>
        </p:grp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DF24F004-1A7B-B9B2-5EE6-A569AEB7BF7F}"/>
                </a:ext>
              </a:extLst>
            </p:cNvPr>
            <p:cNvGrpSpPr/>
            <p:nvPr/>
          </p:nvGrpSpPr>
          <p:grpSpPr>
            <a:xfrm>
              <a:off x="4600126" y="1534451"/>
              <a:ext cx="3121093" cy="3913740"/>
              <a:chOff x="2661436" y="1502701"/>
              <a:chExt cx="3121093" cy="3913740"/>
            </a:xfrm>
          </p:grpSpPr>
          <p:sp>
            <p:nvSpPr>
              <p:cNvPr id="19" name="Retângulo: Cantos Arredondados 18">
                <a:extLst>
                  <a:ext uri="{FF2B5EF4-FFF2-40B4-BE49-F238E27FC236}">
                    <a16:creationId xmlns:a16="http://schemas.microsoft.com/office/drawing/2014/main" id="{F2B61EF7-6631-62D2-EA15-CCB4E38A49BD}"/>
                  </a:ext>
                </a:extLst>
              </p:cNvPr>
              <p:cNvSpPr/>
              <p:nvPr/>
            </p:nvSpPr>
            <p:spPr>
              <a:xfrm>
                <a:off x="2661436" y="2256866"/>
                <a:ext cx="3121093" cy="3159575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152D5A15-2E35-25AC-90A7-8E5201FA78A3}"/>
                  </a:ext>
                </a:extLst>
              </p:cNvPr>
              <p:cNvSpPr txBox="1"/>
              <p:nvPr/>
            </p:nvSpPr>
            <p:spPr>
              <a:xfrm>
                <a:off x="2870581" y="3375014"/>
                <a:ext cx="27028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>
                    <a:effectLst/>
                  </a:rPr>
                  <a:t>Título do card </a:t>
                </a:r>
                <a:r>
                  <a:rPr lang="pt-BR" b="1" err="1">
                    <a:effectLst/>
                  </a:rPr>
                  <a:t>lorem</a:t>
                </a:r>
                <a:r>
                  <a:rPr lang="pt-BR" b="1">
                    <a:effectLst/>
                  </a:rPr>
                  <a:t> ipsum </a:t>
                </a:r>
                <a:r>
                  <a:rPr lang="pt-BR" b="1" err="1">
                    <a:effectLst/>
                  </a:rPr>
                  <a:t>dolor</a:t>
                </a:r>
                <a:r>
                  <a:rPr lang="pt-BR" b="1">
                    <a:effectLst/>
                  </a:rPr>
                  <a:t> </a:t>
                </a:r>
                <a:r>
                  <a:rPr lang="pt-BR" b="1" err="1">
                    <a:effectLst/>
                  </a:rPr>
                  <a:t>sit</a:t>
                </a:r>
                <a:r>
                  <a:rPr lang="pt-BR" b="1">
                    <a:effectLst/>
                  </a:rPr>
                  <a:t> </a:t>
                </a:r>
                <a:r>
                  <a:rPr lang="pt-BR" b="1" err="1">
                    <a:effectLst/>
                  </a:rPr>
                  <a:t>amet</a:t>
                </a:r>
                <a:endParaRPr lang="pt-BR" b="1"/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C300B70B-8D42-2C43-DB0D-8AD8E9004804}"/>
                  </a:ext>
                </a:extLst>
              </p:cNvPr>
              <p:cNvSpPr txBox="1"/>
              <p:nvPr/>
            </p:nvSpPr>
            <p:spPr>
              <a:xfrm>
                <a:off x="2870581" y="4091517"/>
                <a:ext cx="270280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In pulvinar odio nunc, ut commodo lacus feugiat in. In imperdiet tortor ac risus hendrerit ultrices.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pic>
            <p:nvPicPr>
              <p:cNvPr id="25" name="Imagem 24" descr="Ícone&#10;&#10;Descrição gerada automaticamente">
                <a:extLst>
                  <a:ext uri="{FF2B5EF4-FFF2-40B4-BE49-F238E27FC236}">
                    <a16:creationId xmlns:a16="http://schemas.microsoft.com/office/drawing/2014/main" id="{389468E6-CF1A-2B30-D9D9-B4D0673A75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1436" y="1502701"/>
                <a:ext cx="3121093" cy="1743627"/>
              </a:xfrm>
              <a:prstGeom prst="rect">
                <a:avLst/>
              </a:prstGeom>
            </p:spPr>
          </p:pic>
        </p:grp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75EDE80F-B666-10F0-27CB-5C2021E27849}"/>
                </a:ext>
              </a:extLst>
            </p:cNvPr>
            <p:cNvGrpSpPr/>
            <p:nvPr/>
          </p:nvGrpSpPr>
          <p:grpSpPr>
            <a:xfrm>
              <a:off x="7930364" y="1527710"/>
              <a:ext cx="3121093" cy="3913740"/>
              <a:chOff x="2661436" y="1502701"/>
              <a:chExt cx="3121093" cy="3913740"/>
            </a:xfrm>
          </p:grpSpPr>
          <p:sp>
            <p:nvSpPr>
              <p:cNvPr id="3" name="Retângulo: Cantos Arredondados 2">
                <a:extLst>
                  <a:ext uri="{FF2B5EF4-FFF2-40B4-BE49-F238E27FC236}">
                    <a16:creationId xmlns:a16="http://schemas.microsoft.com/office/drawing/2014/main" id="{67ECF0CE-9888-8CFD-76EC-AD053C32CF9E}"/>
                  </a:ext>
                </a:extLst>
              </p:cNvPr>
              <p:cNvSpPr/>
              <p:nvPr/>
            </p:nvSpPr>
            <p:spPr>
              <a:xfrm>
                <a:off x="2661436" y="2256866"/>
                <a:ext cx="3121093" cy="3159575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7F5EFCF3-2953-732B-82BE-341133887CF7}"/>
                  </a:ext>
                </a:extLst>
              </p:cNvPr>
              <p:cNvSpPr txBox="1"/>
              <p:nvPr/>
            </p:nvSpPr>
            <p:spPr>
              <a:xfrm>
                <a:off x="2870581" y="3375014"/>
                <a:ext cx="27028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>
                    <a:effectLst/>
                  </a:rPr>
                  <a:t>Título do card </a:t>
                </a:r>
                <a:r>
                  <a:rPr lang="pt-BR" b="1" err="1">
                    <a:effectLst/>
                  </a:rPr>
                  <a:t>lorem</a:t>
                </a:r>
                <a:r>
                  <a:rPr lang="pt-BR" b="1">
                    <a:effectLst/>
                  </a:rPr>
                  <a:t> ipsum </a:t>
                </a:r>
                <a:r>
                  <a:rPr lang="pt-BR" b="1" err="1">
                    <a:effectLst/>
                  </a:rPr>
                  <a:t>dolor</a:t>
                </a:r>
                <a:r>
                  <a:rPr lang="pt-BR" b="1">
                    <a:effectLst/>
                  </a:rPr>
                  <a:t> </a:t>
                </a:r>
                <a:r>
                  <a:rPr lang="pt-BR" b="1" err="1">
                    <a:effectLst/>
                  </a:rPr>
                  <a:t>sit</a:t>
                </a:r>
                <a:r>
                  <a:rPr lang="pt-BR" b="1">
                    <a:effectLst/>
                  </a:rPr>
                  <a:t> </a:t>
                </a:r>
                <a:r>
                  <a:rPr lang="pt-BR" b="1" err="1">
                    <a:effectLst/>
                  </a:rPr>
                  <a:t>amet</a:t>
                </a:r>
                <a:endParaRPr lang="pt-BR" b="1"/>
              </a:p>
            </p:txBody>
          </p:sp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0EE0831-BAE1-64D4-9DBE-0603B1DE90EE}"/>
                  </a:ext>
                </a:extLst>
              </p:cNvPr>
              <p:cNvSpPr txBox="1"/>
              <p:nvPr/>
            </p:nvSpPr>
            <p:spPr>
              <a:xfrm>
                <a:off x="2870581" y="4091517"/>
                <a:ext cx="270280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pulvinar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odio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nunc, ut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commodo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lacus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feugiat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in. In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imperdiet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ac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risus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hendrerit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sz="1600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ultrices</a:t>
                </a:r>
                <a:r>
                  <a:rPr lang="pt-BR" sz="1600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</a:t>
                </a:r>
                <a:endParaRPr lang="pt-BR" sz="16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pic>
            <p:nvPicPr>
              <p:cNvPr id="9" name="Imagem 8" descr="Ícone&#10;&#10;Descrição gerada automaticamente">
                <a:extLst>
                  <a:ext uri="{FF2B5EF4-FFF2-40B4-BE49-F238E27FC236}">
                    <a16:creationId xmlns:a16="http://schemas.microsoft.com/office/drawing/2014/main" id="{6B4DDEAC-E389-3447-34BF-C7073F85E0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1436" y="1502701"/>
                <a:ext cx="3121093" cy="174362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91111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Agrupar 37">
            <a:extLst>
              <a:ext uri="{FF2B5EF4-FFF2-40B4-BE49-F238E27FC236}">
                <a16:creationId xmlns:a16="http://schemas.microsoft.com/office/drawing/2014/main" id="{4CCF656E-4657-E568-EB71-A70E26686082}"/>
              </a:ext>
            </a:extLst>
          </p:cNvPr>
          <p:cNvGrpSpPr/>
          <p:nvPr/>
        </p:nvGrpSpPr>
        <p:grpSpPr>
          <a:xfrm>
            <a:off x="12639639" y="2059215"/>
            <a:ext cx="3543790" cy="1961242"/>
            <a:chOff x="12639639" y="382815"/>
            <a:chExt cx="3543790" cy="2960914"/>
          </a:xfrm>
        </p:grpSpPr>
        <p:sp>
          <p:nvSpPr>
            <p:cNvPr id="39" name="Balão de Fala: Retângulo 38">
              <a:extLst>
                <a:ext uri="{FF2B5EF4-FFF2-40B4-BE49-F238E27FC236}">
                  <a16:creationId xmlns:a16="http://schemas.microsoft.com/office/drawing/2014/main" id="{9F9E84DC-73B1-9647-43CD-4ED87810493F}"/>
                </a:ext>
              </a:extLst>
            </p:cNvPr>
            <p:cNvSpPr/>
            <p:nvPr/>
          </p:nvSpPr>
          <p:spPr>
            <a:xfrm rot="5400000">
              <a:off x="12931077" y="91377"/>
              <a:ext cx="2960914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5B487CE0-3417-0490-8DD1-2EF253E7680A}"/>
                </a:ext>
              </a:extLst>
            </p:cNvPr>
            <p:cNvSpPr txBox="1"/>
            <p:nvPr/>
          </p:nvSpPr>
          <p:spPr>
            <a:xfrm>
              <a:off x="12816114" y="638628"/>
              <a:ext cx="3222172" cy="2090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r>
                <a:rPr lang="pt-BR" sz="1400">
                  <a:solidFill>
                    <a:schemeClr val="bg1"/>
                  </a:solidFill>
                </a:rPr>
                <a:t>Apenas a parte textual está agrupada. Para ajustar a caixa (borda), utilize o mouse para aumentar apenas a borda para baixo.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3C7B0FFB-EF60-A8E0-49AE-3B4126373341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42" name="Balão de Fala: Retângulo 41">
              <a:extLst>
                <a:ext uri="{FF2B5EF4-FFF2-40B4-BE49-F238E27FC236}">
                  <a16:creationId xmlns:a16="http://schemas.microsoft.com/office/drawing/2014/main" id="{ACEBD2A5-2693-D541-DA18-A4B3C90807FD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FDCF6DF0-4039-B546-0BB7-25ACFEFA9002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Card relacionado – texto – relação evolutiva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EEDDB0FC-8E6F-F187-20CF-84C979C05AD0}"/>
              </a:ext>
            </a:extLst>
          </p:cNvPr>
          <p:cNvGrpSpPr/>
          <p:nvPr/>
        </p:nvGrpSpPr>
        <p:grpSpPr>
          <a:xfrm>
            <a:off x="2201227" y="1749894"/>
            <a:ext cx="7789545" cy="3467442"/>
            <a:chOff x="2201227" y="1114084"/>
            <a:chExt cx="7789545" cy="3467442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643F882F-71CF-3902-4243-D3C1F5BD8AEF}"/>
                </a:ext>
              </a:extLst>
            </p:cNvPr>
            <p:cNvSpPr/>
            <p:nvPr/>
          </p:nvSpPr>
          <p:spPr>
            <a:xfrm>
              <a:off x="2201227" y="1114084"/>
              <a:ext cx="7789545" cy="3467442"/>
            </a:xfrm>
            <a:prstGeom prst="roundRect">
              <a:avLst>
                <a:gd name="adj" fmla="val 193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573FAB2C-8C20-0A1C-A787-57438FDBA425}"/>
                </a:ext>
              </a:extLst>
            </p:cNvPr>
            <p:cNvSpPr txBox="1"/>
            <p:nvPr/>
          </p:nvSpPr>
          <p:spPr>
            <a:xfrm>
              <a:off x="2382989" y="1441146"/>
              <a:ext cx="31210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>
                  <a:effectLst/>
                </a:rPr>
                <a:t>Título do card </a:t>
              </a:r>
              <a:r>
                <a:rPr lang="pt-BR" b="1" err="1">
                  <a:effectLst/>
                </a:rPr>
                <a:t>lorem</a:t>
              </a:r>
              <a:r>
                <a:rPr lang="pt-BR" b="1">
                  <a:effectLst/>
                </a:rPr>
                <a:t> ipsum </a:t>
              </a:r>
              <a:r>
                <a:rPr lang="pt-BR" b="1" err="1">
                  <a:effectLst/>
                </a:rPr>
                <a:t>dolor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sit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amet</a:t>
              </a:r>
              <a:endParaRPr lang="pt-BR" b="1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369F9B96-AABB-2270-74A3-37604991211C}"/>
                </a:ext>
              </a:extLst>
            </p:cNvPr>
            <p:cNvSpPr txBox="1"/>
            <p:nvPr/>
          </p:nvSpPr>
          <p:spPr>
            <a:xfrm>
              <a:off x="2382988" y="2157649"/>
              <a:ext cx="3121093" cy="2062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pulvinar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odio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nunc, ut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commodo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lacus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feugiat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in. 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imperdiet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ac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risus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hendrerit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ultrices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suspendisse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potenti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Maecenas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vitae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elit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ligula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turpis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purus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nam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enim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metus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pellentesque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dictum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id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cursus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posuere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</a:t>
              </a:r>
            </a:p>
          </p:txBody>
        </p: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D609CFBB-3FA8-E11F-B79F-E8ED33CB0654}"/>
                </a:ext>
              </a:extLst>
            </p:cNvPr>
            <p:cNvGrpSpPr/>
            <p:nvPr/>
          </p:nvGrpSpPr>
          <p:grpSpPr>
            <a:xfrm>
              <a:off x="5882639" y="1315717"/>
              <a:ext cx="371475" cy="3122933"/>
              <a:chOff x="4700587" y="1534451"/>
              <a:chExt cx="371475" cy="3122933"/>
            </a:xfrm>
          </p:grpSpPr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74F29070-378E-C9FD-3801-F5EBEDB2F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6325" y="1534451"/>
                <a:ext cx="0" cy="3122933"/>
              </a:xfrm>
              <a:prstGeom prst="line">
                <a:avLst/>
              </a:prstGeom>
              <a:ln w="19050">
                <a:solidFill>
                  <a:schemeClr val="accent3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3AE344F6-D0F6-A548-FA24-64AC3892F27C}"/>
                  </a:ext>
                </a:extLst>
              </p:cNvPr>
              <p:cNvSpPr/>
              <p:nvPr/>
            </p:nvSpPr>
            <p:spPr>
              <a:xfrm>
                <a:off x="4700587" y="2910180"/>
                <a:ext cx="371475" cy="37147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Seta: para a Direita 25">
                <a:extLst>
                  <a:ext uri="{FF2B5EF4-FFF2-40B4-BE49-F238E27FC236}">
                    <a16:creationId xmlns:a16="http://schemas.microsoft.com/office/drawing/2014/main" id="{CCD2D6F7-B264-0083-9057-6BF205649DDA}"/>
                  </a:ext>
                </a:extLst>
              </p:cNvPr>
              <p:cNvSpPr/>
              <p:nvPr/>
            </p:nvSpPr>
            <p:spPr>
              <a:xfrm>
                <a:off x="4802981" y="3028691"/>
                <a:ext cx="185735" cy="134452"/>
              </a:xfrm>
              <a:prstGeom prst="rightArrow">
                <a:avLst>
                  <a:gd name="adj1" fmla="val 50000"/>
                  <a:gd name="adj2" fmla="val 7914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6D18D229-255E-1562-FBC9-5468BDFB6630}"/>
                </a:ext>
              </a:extLst>
            </p:cNvPr>
            <p:cNvSpPr txBox="1"/>
            <p:nvPr/>
          </p:nvSpPr>
          <p:spPr>
            <a:xfrm>
              <a:off x="6633275" y="1441146"/>
              <a:ext cx="31210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>
                  <a:effectLst/>
                </a:rPr>
                <a:t>Título do card </a:t>
              </a:r>
              <a:r>
                <a:rPr lang="pt-BR" b="1" err="1">
                  <a:effectLst/>
                </a:rPr>
                <a:t>lorem</a:t>
              </a:r>
              <a:r>
                <a:rPr lang="pt-BR" b="1">
                  <a:effectLst/>
                </a:rPr>
                <a:t> ipsum </a:t>
              </a:r>
              <a:r>
                <a:rPr lang="pt-BR" b="1" err="1">
                  <a:effectLst/>
                </a:rPr>
                <a:t>dolor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sit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amet</a:t>
              </a:r>
              <a:endParaRPr lang="pt-BR" b="1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98D6D746-A8DD-63FE-8E32-0CA33056FA39}"/>
                </a:ext>
              </a:extLst>
            </p:cNvPr>
            <p:cNvSpPr txBox="1"/>
            <p:nvPr/>
          </p:nvSpPr>
          <p:spPr>
            <a:xfrm>
              <a:off x="6633274" y="2157649"/>
              <a:ext cx="3121093" cy="2062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pulvinar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odio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nunc, ut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commodo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lacus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feugiat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in. 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imperdiet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ac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risus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hendrerit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ultrices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suspendisse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potenti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Maecenas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vitae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elit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ligula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turpis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purus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nam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enim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metus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pellentesque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dictum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id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cursus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posuere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700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Agrupar 37">
            <a:extLst>
              <a:ext uri="{FF2B5EF4-FFF2-40B4-BE49-F238E27FC236}">
                <a16:creationId xmlns:a16="http://schemas.microsoft.com/office/drawing/2014/main" id="{4CCF656E-4657-E568-EB71-A70E26686082}"/>
              </a:ext>
            </a:extLst>
          </p:cNvPr>
          <p:cNvGrpSpPr/>
          <p:nvPr/>
        </p:nvGrpSpPr>
        <p:grpSpPr>
          <a:xfrm>
            <a:off x="12639639" y="2059215"/>
            <a:ext cx="3543790" cy="1961242"/>
            <a:chOff x="12639639" y="382815"/>
            <a:chExt cx="3543790" cy="2960914"/>
          </a:xfrm>
        </p:grpSpPr>
        <p:sp>
          <p:nvSpPr>
            <p:cNvPr id="39" name="Balão de Fala: Retângulo 38">
              <a:extLst>
                <a:ext uri="{FF2B5EF4-FFF2-40B4-BE49-F238E27FC236}">
                  <a16:creationId xmlns:a16="http://schemas.microsoft.com/office/drawing/2014/main" id="{9F9E84DC-73B1-9647-43CD-4ED87810493F}"/>
                </a:ext>
              </a:extLst>
            </p:cNvPr>
            <p:cNvSpPr/>
            <p:nvPr/>
          </p:nvSpPr>
          <p:spPr>
            <a:xfrm rot="5400000">
              <a:off x="12931077" y="91377"/>
              <a:ext cx="2960914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5B487CE0-3417-0490-8DD1-2EF253E7680A}"/>
                </a:ext>
              </a:extLst>
            </p:cNvPr>
            <p:cNvSpPr txBox="1"/>
            <p:nvPr/>
          </p:nvSpPr>
          <p:spPr>
            <a:xfrm>
              <a:off x="12816114" y="638628"/>
              <a:ext cx="3222172" cy="2090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r>
                <a:rPr lang="pt-BR" sz="1400">
                  <a:solidFill>
                    <a:schemeClr val="bg1"/>
                  </a:solidFill>
                </a:rPr>
                <a:t>Apenas a parte textual está agrupada. Para ajustar a caixa (borda), utilize o mouse para aumentar apenas a borda para baixo.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3C7B0FFB-EF60-A8E0-49AE-3B4126373341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42" name="Balão de Fala: Retângulo 41">
              <a:extLst>
                <a:ext uri="{FF2B5EF4-FFF2-40B4-BE49-F238E27FC236}">
                  <a16:creationId xmlns:a16="http://schemas.microsoft.com/office/drawing/2014/main" id="{ACEBD2A5-2693-D541-DA18-A4B3C90807FD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FDCF6DF0-4039-B546-0BB7-25ACFEFA9002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Card relacionado – texto – relação comparativa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9E90402-657B-9890-B48B-3E103A87BBE1}"/>
              </a:ext>
            </a:extLst>
          </p:cNvPr>
          <p:cNvGrpSpPr/>
          <p:nvPr/>
        </p:nvGrpSpPr>
        <p:grpSpPr>
          <a:xfrm>
            <a:off x="2201227" y="1749894"/>
            <a:ext cx="7789545" cy="3467442"/>
            <a:chOff x="2201227" y="1749894"/>
            <a:chExt cx="7789545" cy="3467442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643F882F-71CF-3902-4243-D3C1F5BD8AEF}"/>
                </a:ext>
              </a:extLst>
            </p:cNvPr>
            <p:cNvSpPr/>
            <p:nvPr/>
          </p:nvSpPr>
          <p:spPr>
            <a:xfrm>
              <a:off x="2201227" y="1749894"/>
              <a:ext cx="7789545" cy="3467442"/>
            </a:xfrm>
            <a:prstGeom prst="roundRect">
              <a:avLst>
                <a:gd name="adj" fmla="val 193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573FAB2C-8C20-0A1C-A787-57438FDBA425}"/>
                </a:ext>
              </a:extLst>
            </p:cNvPr>
            <p:cNvSpPr txBox="1"/>
            <p:nvPr/>
          </p:nvSpPr>
          <p:spPr>
            <a:xfrm>
              <a:off x="2382989" y="2076956"/>
              <a:ext cx="31210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>
                  <a:effectLst/>
                </a:rPr>
                <a:t>Título do card </a:t>
              </a:r>
              <a:r>
                <a:rPr lang="pt-BR" b="1" err="1">
                  <a:effectLst/>
                </a:rPr>
                <a:t>lorem</a:t>
              </a:r>
              <a:r>
                <a:rPr lang="pt-BR" b="1">
                  <a:effectLst/>
                </a:rPr>
                <a:t> ipsum </a:t>
              </a:r>
              <a:r>
                <a:rPr lang="pt-BR" b="1" err="1">
                  <a:effectLst/>
                </a:rPr>
                <a:t>dolor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sit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amet</a:t>
              </a:r>
              <a:endParaRPr lang="pt-BR" b="1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369F9B96-AABB-2270-74A3-37604991211C}"/>
                </a:ext>
              </a:extLst>
            </p:cNvPr>
            <p:cNvSpPr txBox="1"/>
            <p:nvPr/>
          </p:nvSpPr>
          <p:spPr>
            <a:xfrm>
              <a:off x="2382988" y="2793459"/>
              <a:ext cx="3121093" cy="2062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pulvinar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odio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nunc, ut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commodo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lacus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feugiat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in. 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imperdiet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ac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risus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hendrerit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ultrices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suspendisse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potenti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Maecenas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vitae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elit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ligula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turpis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purus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nam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enim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metus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pellentesque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dictum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id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cursus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posuere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6D18D229-255E-1562-FBC9-5468BDFB6630}"/>
                </a:ext>
              </a:extLst>
            </p:cNvPr>
            <p:cNvSpPr txBox="1"/>
            <p:nvPr/>
          </p:nvSpPr>
          <p:spPr>
            <a:xfrm>
              <a:off x="6633275" y="2076956"/>
              <a:ext cx="31210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>
                  <a:effectLst/>
                </a:rPr>
                <a:t>Título do card </a:t>
              </a:r>
              <a:r>
                <a:rPr lang="pt-BR" b="1" err="1">
                  <a:effectLst/>
                </a:rPr>
                <a:t>lorem</a:t>
              </a:r>
              <a:r>
                <a:rPr lang="pt-BR" b="1">
                  <a:effectLst/>
                </a:rPr>
                <a:t> ipsum </a:t>
              </a:r>
              <a:r>
                <a:rPr lang="pt-BR" b="1" err="1">
                  <a:effectLst/>
                </a:rPr>
                <a:t>dolor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sit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amet</a:t>
              </a:r>
              <a:endParaRPr lang="pt-BR" b="1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98D6D746-A8DD-63FE-8E32-0CA33056FA39}"/>
                </a:ext>
              </a:extLst>
            </p:cNvPr>
            <p:cNvSpPr txBox="1"/>
            <p:nvPr/>
          </p:nvSpPr>
          <p:spPr>
            <a:xfrm>
              <a:off x="6633274" y="2793459"/>
              <a:ext cx="3121093" cy="2062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pulvinar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odio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nunc, ut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commodo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lacus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feugiat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in. 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imperdiet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ac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risus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hendrerit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ultrices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suspendisse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potenti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Maecenas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vitae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elit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ligula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turpis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purus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nam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enim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metus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pellentesque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dictum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id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cursus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posuere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</a:t>
              </a:r>
            </a:p>
          </p:txBody>
        </p: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520F0C4E-2A45-BCD5-21E4-866C547935F7}"/>
                </a:ext>
              </a:extLst>
            </p:cNvPr>
            <p:cNvGrpSpPr/>
            <p:nvPr/>
          </p:nvGrpSpPr>
          <p:grpSpPr>
            <a:xfrm>
              <a:off x="5882639" y="1951527"/>
              <a:ext cx="371475" cy="3122933"/>
              <a:chOff x="5882639" y="1951527"/>
              <a:chExt cx="371475" cy="3122933"/>
            </a:xfrm>
          </p:grpSpPr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74F29070-378E-C9FD-3801-F5EBEDB2F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8377" y="1951527"/>
                <a:ext cx="0" cy="3122933"/>
              </a:xfrm>
              <a:prstGeom prst="line">
                <a:avLst/>
              </a:prstGeom>
              <a:ln w="19050">
                <a:solidFill>
                  <a:schemeClr val="accent3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3AE344F6-D0F6-A548-FA24-64AC3892F27C}"/>
                  </a:ext>
                </a:extLst>
              </p:cNvPr>
              <p:cNvSpPr/>
              <p:nvPr/>
            </p:nvSpPr>
            <p:spPr>
              <a:xfrm>
                <a:off x="5882639" y="3327256"/>
                <a:ext cx="371475" cy="37147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" name="Sinal de Multiplicação 1">
                <a:extLst>
                  <a:ext uri="{FF2B5EF4-FFF2-40B4-BE49-F238E27FC236}">
                    <a16:creationId xmlns:a16="http://schemas.microsoft.com/office/drawing/2014/main" id="{684FED36-0515-1E54-86F1-808062F86F1D}"/>
                  </a:ext>
                </a:extLst>
              </p:cNvPr>
              <p:cNvSpPr/>
              <p:nvPr/>
            </p:nvSpPr>
            <p:spPr>
              <a:xfrm>
                <a:off x="5954553" y="3399170"/>
                <a:ext cx="227646" cy="227646"/>
              </a:xfrm>
              <a:prstGeom prst="mathMultipl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515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18F04F97-6CD5-8BD1-AA84-4D421B3C5504}"/>
              </a:ext>
            </a:extLst>
          </p:cNvPr>
          <p:cNvGrpSpPr/>
          <p:nvPr/>
        </p:nvGrpSpPr>
        <p:grpSpPr>
          <a:xfrm>
            <a:off x="12639639" y="2059215"/>
            <a:ext cx="3543790" cy="2960914"/>
            <a:chOff x="12639639" y="382815"/>
            <a:chExt cx="3543790" cy="2960914"/>
          </a:xfrm>
        </p:grpSpPr>
        <p:sp>
          <p:nvSpPr>
            <p:cNvPr id="11" name="Balão de Fala: Retângulo 10">
              <a:extLst>
                <a:ext uri="{FF2B5EF4-FFF2-40B4-BE49-F238E27FC236}">
                  <a16:creationId xmlns:a16="http://schemas.microsoft.com/office/drawing/2014/main" id="{B4F4170D-6DAD-FFFD-7B97-719A40CBC217}"/>
                </a:ext>
              </a:extLst>
            </p:cNvPr>
            <p:cNvSpPr/>
            <p:nvPr/>
          </p:nvSpPr>
          <p:spPr>
            <a:xfrm rot="5400000">
              <a:off x="12931077" y="91377"/>
              <a:ext cx="2960914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F0D452C3-1C24-7DB2-77A0-7AC5C4D4EEE9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Apenas a parte textual está agrupada. Para ajustar a caixa (borda), utilize o mouse para aumentar apenas a borda para baixo.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Para alterar o ícone, clique com o botão direito do mouse, selecione Alterar Imagem &gt;&gt; Da Área de Transferência.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4BDD914-AC07-C7D0-DE29-D16E892B4196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14" name="Balão de Fala: Retângulo 13">
              <a:extLst>
                <a:ext uri="{FF2B5EF4-FFF2-40B4-BE49-F238E27FC236}">
                  <a16:creationId xmlns:a16="http://schemas.microsoft.com/office/drawing/2014/main" id="{0E408BC3-A410-C844-5CFA-B1CA377E8578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20DA291-8944-728D-6A1C-6D1C156F0B66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Card relacionado – texto + ícone – relação evolutiva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7F9E0C65-435C-8440-7619-591803DF5AA4}"/>
              </a:ext>
            </a:extLst>
          </p:cNvPr>
          <p:cNvGrpSpPr/>
          <p:nvPr/>
        </p:nvGrpSpPr>
        <p:grpSpPr>
          <a:xfrm>
            <a:off x="2201227" y="1551688"/>
            <a:ext cx="7789545" cy="3622003"/>
            <a:chOff x="2201227" y="2121913"/>
            <a:chExt cx="7789545" cy="3622003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B14326DB-639E-DD00-4110-5A13F81C7A87}"/>
                </a:ext>
              </a:extLst>
            </p:cNvPr>
            <p:cNvSpPr/>
            <p:nvPr/>
          </p:nvSpPr>
          <p:spPr>
            <a:xfrm>
              <a:off x="2201227" y="2121913"/>
              <a:ext cx="7789545" cy="3622003"/>
            </a:xfrm>
            <a:prstGeom prst="roundRect">
              <a:avLst>
                <a:gd name="adj" fmla="val 193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8DAD3E8D-F5BF-7423-82CA-2D9813DAE23F}"/>
                </a:ext>
              </a:extLst>
            </p:cNvPr>
            <p:cNvSpPr txBox="1"/>
            <p:nvPr/>
          </p:nvSpPr>
          <p:spPr>
            <a:xfrm>
              <a:off x="2382989" y="3188030"/>
              <a:ext cx="31210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>
                  <a:effectLst/>
                </a:rPr>
                <a:t>Título do card </a:t>
              </a:r>
              <a:r>
                <a:rPr lang="pt-BR" b="1" err="1">
                  <a:effectLst/>
                </a:rPr>
                <a:t>lorem</a:t>
              </a:r>
              <a:r>
                <a:rPr lang="pt-BR" b="1">
                  <a:effectLst/>
                </a:rPr>
                <a:t> ipsum </a:t>
              </a:r>
              <a:r>
                <a:rPr lang="pt-BR" b="1" err="1">
                  <a:effectLst/>
                </a:rPr>
                <a:t>dolor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sit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amet</a:t>
              </a:r>
              <a:endParaRPr lang="pt-BR" b="1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FE478269-2FC8-6376-A9BE-835E83830A5E}"/>
                </a:ext>
              </a:extLst>
            </p:cNvPr>
            <p:cNvSpPr txBox="1"/>
            <p:nvPr/>
          </p:nvSpPr>
          <p:spPr>
            <a:xfrm>
              <a:off x="2382988" y="3904533"/>
              <a:ext cx="3121093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pulvinar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odio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nunc, ut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commodo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lacus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feugiat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in. 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imperdiet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ac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risus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hendrerit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ultrices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suspendisse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potenti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Maecenas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vitae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elit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ligula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turpis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purus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nam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enim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metus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</a:t>
              </a:r>
            </a:p>
          </p:txBody>
        </p:sp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131EBFD1-5642-8EB4-E393-14720C054425}"/>
                </a:ext>
              </a:extLst>
            </p:cNvPr>
            <p:cNvGrpSpPr/>
            <p:nvPr/>
          </p:nvGrpSpPr>
          <p:grpSpPr>
            <a:xfrm>
              <a:off x="5882639" y="2312988"/>
              <a:ext cx="371475" cy="3161205"/>
              <a:chOff x="5882639" y="2312988"/>
              <a:chExt cx="371475" cy="3161205"/>
            </a:xfrm>
          </p:grpSpPr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2F9D2DBE-8F75-4D5D-94AD-05A77A016F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8377" y="2312988"/>
                <a:ext cx="0" cy="3161205"/>
              </a:xfrm>
              <a:prstGeom prst="line">
                <a:avLst/>
              </a:prstGeom>
              <a:ln w="19050">
                <a:solidFill>
                  <a:schemeClr val="accent3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6CED8157-948C-D9C1-690F-EE44063305CD}"/>
                  </a:ext>
                </a:extLst>
              </p:cNvPr>
              <p:cNvSpPr/>
              <p:nvPr/>
            </p:nvSpPr>
            <p:spPr>
              <a:xfrm>
                <a:off x="5882639" y="3707853"/>
                <a:ext cx="371475" cy="37147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Seta: para a Direita 37">
                <a:extLst>
                  <a:ext uri="{FF2B5EF4-FFF2-40B4-BE49-F238E27FC236}">
                    <a16:creationId xmlns:a16="http://schemas.microsoft.com/office/drawing/2014/main" id="{63C351B8-3AC2-8DA4-6E98-C1876E5E8C67}"/>
                  </a:ext>
                </a:extLst>
              </p:cNvPr>
              <p:cNvSpPr/>
              <p:nvPr/>
            </p:nvSpPr>
            <p:spPr>
              <a:xfrm>
                <a:off x="5985033" y="3826364"/>
                <a:ext cx="185735" cy="134452"/>
              </a:xfrm>
              <a:prstGeom prst="rightArrow">
                <a:avLst>
                  <a:gd name="adj1" fmla="val 50000"/>
                  <a:gd name="adj2" fmla="val 7914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FB7BC8B5-CAF3-B088-F835-3F804F089767}"/>
                </a:ext>
              </a:extLst>
            </p:cNvPr>
            <p:cNvSpPr txBox="1"/>
            <p:nvPr/>
          </p:nvSpPr>
          <p:spPr>
            <a:xfrm>
              <a:off x="6633275" y="3188030"/>
              <a:ext cx="31210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>
                  <a:effectLst/>
                </a:rPr>
                <a:t>Título do card </a:t>
              </a:r>
              <a:r>
                <a:rPr lang="pt-BR" b="1" err="1">
                  <a:effectLst/>
                </a:rPr>
                <a:t>lorem</a:t>
              </a:r>
              <a:r>
                <a:rPr lang="pt-BR" b="1">
                  <a:effectLst/>
                </a:rPr>
                <a:t> ipsum </a:t>
              </a:r>
              <a:r>
                <a:rPr lang="pt-BR" b="1" err="1">
                  <a:effectLst/>
                </a:rPr>
                <a:t>dolor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sit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amet</a:t>
              </a:r>
              <a:endParaRPr lang="pt-BR" b="1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F44DC0E-38BD-FD99-6E72-004D14B6CBC3}"/>
                </a:ext>
              </a:extLst>
            </p:cNvPr>
            <p:cNvSpPr txBox="1"/>
            <p:nvPr/>
          </p:nvSpPr>
          <p:spPr>
            <a:xfrm>
              <a:off x="6633274" y="3904533"/>
              <a:ext cx="3121093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pulvinar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odio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nunc, ut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commodo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lacus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feugiat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in. 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imperdiet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ac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risus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hendrerit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ultrices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suspendisse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potenti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Maecenas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vitae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elit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ligula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turpis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purus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nam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enim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metus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</a:t>
              </a:r>
            </a:p>
          </p:txBody>
        </p:sp>
        <p:pic>
          <p:nvPicPr>
            <p:cNvPr id="39" name="Imagem 38" descr="Ícone&#10;&#10;Descrição gerada automaticamente">
              <a:extLst>
                <a:ext uri="{FF2B5EF4-FFF2-40B4-BE49-F238E27FC236}">
                  <a16:creationId xmlns:a16="http://schemas.microsoft.com/office/drawing/2014/main" id="{B42E5C81-37AA-3F57-DDB2-43604C3B8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7633" y="2404095"/>
              <a:ext cx="635345" cy="635345"/>
            </a:xfrm>
            <a:prstGeom prst="rect">
              <a:avLst/>
            </a:prstGeom>
          </p:spPr>
        </p:pic>
        <p:pic>
          <p:nvPicPr>
            <p:cNvPr id="40" name="Imagem 39" descr="Ícone&#10;&#10;Descrição gerada automaticamente">
              <a:extLst>
                <a:ext uri="{FF2B5EF4-FFF2-40B4-BE49-F238E27FC236}">
                  <a16:creationId xmlns:a16="http://schemas.microsoft.com/office/drawing/2014/main" id="{2A5753C2-1883-E0A9-EDB7-50E847E39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411" y="2404095"/>
              <a:ext cx="635345" cy="635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880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18F04F97-6CD5-8BD1-AA84-4D421B3C5504}"/>
              </a:ext>
            </a:extLst>
          </p:cNvPr>
          <p:cNvGrpSpPr/>
          <p:nvPr/>
        </p:nvGrpSpPr>
        <p:grpSpPr>
          <a:xfrm>
            <a:off x="12639639" y="2059215"/>
            <a:ext cx="3543790" cy="2960914"/>
            <a:chOff x="12639639" y="382815"/>
            <a:chExt cx="3543790" cy="2960914"/>
          </a:xfrm>
        </p:grpSpPr>
        <p:sp>
          <p:nvSpPr>
            <p:cNvPr id="11" name="Balão de Fala: Retângulo 10">
              <a:extLst>
                <a:ext uri="{FF2B5EF4-FFF2-40B4-BE49-F238E27FC236}">
                  <a16:creationId xmlns:a16="http://schemas.microsoft.com/office/drawing/2014/main" id="{B4F4170D-6DAD-FFFD-7B97-719A40CBC217}"/>
                </a:ext>
              </a:extLst>
            </p:cNvPr>
            <p:cNvSpPr/>
            <p:nvPr/>
          </p:nvSpPr>
          <p:spPr>
            <a:xfrm rot="5400000">
              <a:off x="12931077" y="91377"/>
              <a:ext cx="2960914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F0D452C3-1C24-7DB2-77A0-7AC5C4D4EEE9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Apenas a parte textual está agrupada. Para ajustar a caixa (borda), utilize o mouse para aumentar apenas a borda para baixo.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Para alterar o ícone, clique com o botão direito do mouse, selecione Alterar Imagem &gt;&gt; Da Área de Transferência.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44BDD914-AC07-C7D0-DE29-D16E892B4196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14" name="Balão de Fala: Retângulo 13">
              <a:extLst>
                <a:ext uri="{FF2B5EF4-FFF2-40B4-BE49-F238E27FC236}">
                  <a16:creationId xmlns:a16="http://schemas.microsoft.com/office/drawing/2014/main" id="{0E408BC3-A410-C844-5CFA-B1CA377E8578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20DA291-8944-728D-6A1C-6D1C156F0B66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Card relacionado – texto + ícone – relação comparativa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B5169CC-B87F-51F0-C9A9-682697A45E12}"/>
              </a:ext>
            </a:extLst>
          </p:cNvPr>
          <p:cNvGrpSpPr/>
          <p:nvPr/>
        </p:nvGrpSpPr>
        <p:grpSpPr>
          <a:xfrm>
            <a:off x="2201227" y="1551688"/>
            <a:ext cx="7789545" cy="3622003"/>
            <a:chOff x="2201227" y="1551688"/>
            <a:chExt cx="7789545" cy="3622003"/>
          </a:xfrm>
        </p:grpSpPr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B14326DB-639E-DD00-4110-5A13F81C7A87}"/>
                </a:ext>
              </a:extLst>
            </p:cNvPr>
            <p:cNvSpPr/>
            <p:nvPr/>
          </p:nvSpPr>
          <p:spPr>
            <a:xfrm>
              <a:off x="2201227" y="1551688"/>
              <a:ext cx="7789545" cy="3622003"/>
            </a:xfrm>
            <a:prstGeom prst="roundRect">
              <a:avLst>
                <a:gd name="adj" fmla="val 193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8DAD3E8D-F5BF-7423-82CA-2D9813DAE23F}"/>
                </a:ext>
              </a:extLst>
            </p:cNvPr>
            <p:cNvSpPr txBox="1"/>
            <p:nvPr/>
          </p:nvSpPr>
          <p:spPr>
            <a:xfrm>
              <a:off x="2382989" y="2617805"/>
              <a:ext cx="31210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>
                  <a:effectLst/>
                </a:rPr>
                <a:t>Título do card </a:t>
              </a:r>
              <a:r>
                <a:rPr lang="pt-BR" b="1" err="1">
                  <a:effectLst/>
                </a:rPr>
                <a:t>lorem</a:t>
              </a:r>
              <a:r>
                <a:rPr lang="pt-BR" b="1">
                  <a:effectLst/>
                </a:rPr>
                <a:t> ipsum </a:t>
              </a:r>
              <a:r>
                <a:rPr lang="pt-BR" b="1" err="1">
                  <a:effectLst/>
                </a:rPr>
                <a:t>dolor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sit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amet</a:t>
              </a:r>
              <a:endParaRPr lang="pt-BR" b="1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FE478269-2FC8-6376-A9BE-835E83830A5E}"/>
                </a:ext>
              </a:extLst>
            </p:cNvPr>
            <p:cNvSpPr txBox="1"/>
            <p:nvPr/>
          </p:nvSpPr>
          <p:spPr>
            <a:xfrm>
              <a:off x="2382988" y="3334308"/>
              <a:ext cx="3121093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pulvinar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odio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nunc, ut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commodo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lacus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feugiat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in. 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imperdiet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ac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risus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hendrerit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ultrices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suspendisse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potenti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Maecenas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vitae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elit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ligula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turpis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purus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nam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enim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metus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FB7BC8B5-CAF3-B088-F835-3F804F089767}"/>
                </a:ext>
              </a:extLst>
            </p:cNvPr>
            <p:cNvSpPr txBox="1"/>
            <p:nvPr/>
          </p:nvSpPr>
          <p:spPr>
            <a:xfrm>
              <a:off x="6633275" y="2617805"/>
              <a:ext cx="31210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>
                  <a:effectLst/>
                </a:rPr>
                <a:t>Título do card </a:t>
              </a:r>
              <a:r>
                <a:rPr lang="pt-BR" b="1" err="1">
                  <a:effectLst/>
                </a:rPr>
                <a:t>lorem</a:t>
              </a:r>
              <a:r>
                <a:rPr lang="pt-BR" b="1">
                  <a:effectLst/>
                </a:rPr>
                <a:t> ipsum </a:t>
              </a:r>
              <a:r>
                <a:rPr lang="pt-BR" b="1" err="1">
                  <a:effectLst/>
                </a:rPr>
                <a:t>dolor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sit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amet</a:t>
              </a:r>
              <a:endParaRPr lang="pt-BR" b="1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CF44DC0E-38BD-FD99-6E72-004D14B6CBC3}"/>
                </a:ext>
              </a:extLst>
            </p:cNvPr>
            <p:cNvSpPr txBox="1"/>
            <p:nvPr/>
          </p:nvSpPr>
          <p:spPr>
            <a:xfrm>
              <a:off x="6633274" y="3334308"/>
              <a:ext cx="3121093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pulvinar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odio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nunc, ut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commodo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lacus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feugiat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in. 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imperdiet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ac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risus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hendrerit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ultrices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suspendisse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potenti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Maecenas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vitae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elit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ligula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turpis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purus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nam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enim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metus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</a:t>
              </a:r>
            </a:p>
          </p:txBody>
        </p:sp>
        <p:pic>
          <p:nvPicPr>
            <p:cNvPr id="39" name="Imagem 38" descr="Ícone&#10;&#10;Descrição gerada automaticamente">
              <a:extLst>
                <a:ext uri="{FF2B5EF4-FFF2-40B4-BE49-F238E27FC236}">
                  <a16:creationId xmlns:a16="http://schemas.microsoft.com/office/drawing/2014/main" id="{B42E5C81-37AA-3F57-DDB2-43604C3B8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7633" y="1833870"/>
              <a:ext cx="635345" cy="635345"/>
            </a:xfrm>
            <a:prstGeom prst="rect">
              <a:avLst/>
            </a:prstGeom>
          </p:spPr>
        </p:pic>
        <p:pic>
          <p:nvPicPr>
            <p:cNvPr id="40" name="Imagem 39" descr="Ícone&#10;&#10;Descrição gerada automaticamente">
              <a:extLst>
                <a:ext uri="{FF2B5EF4-FFF2-40B4-BE49-F238E27FC236}">
                  <a16:creationId xmlns:a16="http://schemas.microsoft.com/office/drawing/2014/main" id="{2A5753C2-1883-E0A9-EDB7-50E847E39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7411" y="1833870"/>
              <a:ext cx="635345" cy="635345"/>
            </a:xfrm>
            <a:prstGeom prst="rect">
              <a:avLst/>
            </a:prstGeom>
          </p:spPr>
        </p:pic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7CBBF5E3-727D-3E16-D364-086922B22FFA}"/>
                </a:ext>
              </a:extLst>
            </p:cNvPr>
            <p:cNvGrpSpPr/>
            <p:nvPr/>
          </p:nvGrpSpPr>
          <p:grpSpPr>
            <a:xfrm>
              <a:off x="5882639" y="1742763"/>
              <a:ext cx="371475" cy="3161205"/>
              <a:chOff x="5882639" y="1742763"/>
              <a:chExt cx="371475" cy="3161205"/>
            </a:xfrm>
          </p:grpSpPr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2F9D2DBE-8F75-4D5D-94AD-05A77A016F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8377" y="1742763"/>
                <a:ext cx="0" cy="3161205"/>
              </a:xfrm>
              <a:prstGeom prst="line">
                <a:avLst/>
              </a:prstGeom>
              <a:ln w="19050">
                <a:solidFill>
                  <a:schemeClr val="accent3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6CED8157-948C-D9C1-690F-EE44063305CD}"/>
                  </a:ext>
                </a:extLst>
              </p:cNvPr>
              <p:cNvSpPr/>
              <p:nvPr/>
            </p:nvSpPr>
            <p:spPr>
              <a:xfrm>
                <a:off x="5882639" y="3137628"/>
                <a:ext cx="371475" cy="37147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" name="Sinal de Multiplicação 1">
                <a:extLst>
                  <a:ext uri="{FF2B5EF4-FFF2-40B4-BE49-F238E27FC236}">
                    <a16:creationId xmlns:a16="http://schemas.microsoft.com/office/drawing/2014/main" id="{D5343F0B-E848-FCD6-9D79-9CBFAC744996}"/>
                  </a:ext>
                </a:extLst>
              </p:cNvPr>
              <p:cNvSpPr/>
              <p:nvPr/>
            </p:nvSpPr>
            <p:spPr>
              <a:xfrm>
                <a:off x="5954553" y="3217957"/>
                <a:ext cx="227646" cy="227646"/>
              </a:xfrm>
              <a:prstGeom prst="mathMultipl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873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Agrupar 37">
            <a:extLst>
              <a:ext uri="{FF2B5EF4-FFF2-40B4-BE49-F238E27FC236}">
                <a16:creationId xmlns:a16="http://schemas.microsoft.com/office/drawing/2014/main" id="{4CCF656E-4657-E568-EB71-A70E26686082}"/>
              </a:ext>
            </a:extLst>
          </p:cNvPr>
          <p:cNvGrpSpPr/>
          <p:nvPr/>
        </p:nvGrpSpPr>
        <p:grpSpPr>
          <a:xfrm>
            <a:off x="12639639" y="2059215"/>
            <a:ext cx="3543790" cy="1961242"/>
            <a:chOff x="12639639" y="382815"/>
            <a:chExt cx="3543790" cy="2960914"/>
          </a:xfrm>
        </p:grpSpPr>
        <p:sp>
          <p:nvSpPr>
            <p:cNvPr id="39" name="Balão de Fala: Retângulo 38">
              <a:extLst>
                <a:ext uri="{FF2B5EF4-FFF2-40B4-BE49-F238E27FC236}">
                  <a16:creationId xmlns:a16="http://schemas.microsoft.com/office/drawing/2014/main" id="{9F9E84DC-73B1-9647-43CD-4ED87810493F}"/>
                </a:ext>
              </a:extLst>
            </p:cNvPr>
            <p:cNvSpPr/>
            <p:nvPr/>
          </p:nvSpPr>
          <p:spPr>
            <a:xfrm rot="5400000">
              <a:off x="12931077" y="91377"/>
              <a:ext cx="2960914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5B487CE0-3417-0490-8DD1-2EF253E7680A}"/>
                </a:ext>
              </a:extLst>
            </p:cNvPr>
            <p:cNvSpPr txBox="1"/>
            <p:nvPr/>
          </p:nvSpPr>
          <p:spPr>
            <a:xfrm>
              <a:off x="12816114" y="638628"/>
              <a:ext cx="3222172" cy="2090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r>
                <a:rPr lang="pt-BR" sz="1400">
                  <a:solidFill>
                    <a:schemeClr val="bg1"/>
                  </a:solidFill>
                </a:rPr>
                <a:t>Apenas a parte textual está agrupada. Para ajustar a caixa (borda), utilize o mouse para aumentar apenas a borda para baixo.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3C7B0FFB-EF60-A8E0-49AE-3B4126373341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42" name="Balão de Fala: Retângulo 41">
              <a:extLst>
                <a:ext uri="{FF2B5EF4-FFF2-40B4-BE49-F238E27FC236}">
                  <a16:creationId xmlns:a16="http://schemas.microsoft.com/office/drawing/2014/main" id="{ACEBD2A5-2693-D541-DA18-A4B3C90807FD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FDCF6DF0-4039-B546-0BB7-25ACFEFA9002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Card relacionado – texto + imagem  – relação evolutiva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51C47253-583A-3F95-50D4-3649561786E4}"/>
              </a:ext>
            </a:extLst>
          </p:cNvPr>
          <p:cNvGrpSpPr/>
          <p:nvPr/>
        </p:nvGrpSpPr>
        <p:grpSpPr>
          <a:xfrm>
            <a:off x="2201227" y="1114083"/>
            <a:ext cx="7789545" cy="4629833"/>
            <a:chOff x="1019175" y="1332817"/>
            <a:chExt cx="7789545" cy="4629833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643F882F-71CF-3902-4243-D3C1F5BD8AEF}"/>
                </a:ext>
              </a:extLst>
            </p:cNvPr>
            <p:cNvSpPr/>
            <p:nvPr/>
          </p:nvSpPr>
          <p:spPr>
            <a:xfrm>
              <a:off x="1019175" y="1332817"/>
              <a:ext cx="7789545" cy="4629833"/>
            </a:xfrm>
            <a:prstGeom prst="roundRect">
              <a:avLst>
                <a:gd name="adj" fmla="val 193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573FAB2C-8C20-0A1C-A787-57438FDBA425}"/>
                </a:ext>
              </a:extLst>
            </p:cNvPr>
            <p:cNvSpPr txBox="1"/>
            <p:nvPr/>
          </p:nvSpPr>
          <p:spPr>
            <a:xfrm>
              <a:off x="1200937" y="3406764"/>
              <a:ext cx="31210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>
                  <a:effectLst/>
                </a:rPr>
                <a:t>Título do card </a:t>
              </a:r>
              <a:r>
                <a:rPr lang="pt-BR" b="1" err="1">
                  <a:effectLst/>
                </a:rPr>
                <a:t>lorem</a:t>
              </a:r>
              <a:r>
                <a:rPr lang="pt-BR" b="1">
                  <a:effectLst/>
                </a:rPr>
                <a:t> ipsum </a:t>
              </a:r>
              <a:r>
                <a:rPr lang="pt-BR" b="1" err="1">
                  <a:effectLst/>
                </a:rPr>
                <a:t>dolor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sit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amet</a:t>
              </a:r>
              <a:endParaRPr lang="pt-BR" b="1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369F9B96-AABB-2270-74A3-37604991211C}"/>
                </a:ext>
              </a:extLst>
            </p:cNvPr>
            <p:cNvSpPr txBox="1"/>
            <p:nvPr/>
          </p:nvSpPr>
          <p:spPr>
            <a:xfrm>
              <a:off x="1200936" y="4123267"/>
              <a:ext cx="3121093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pulvinar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odio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nunc, ut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commodo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lacus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feugiat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in. 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imperdiet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ac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risus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hendrerit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ultrices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suspendisse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potenti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Maecenas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vitae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elit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ligula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turpis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purus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nam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enim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metus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</a:t>
              </a:r>
            </a:p>
          </p:txBody>
        </p:sp>
        <p:pic>
          <p:nvPicPr>
            <p:cNvPr id="16" name="Imagem 15" descr="Ícone&#10;&#10;Descrição gerada automaticamente">
              <a:extLst>
                <a:ext uri="{FF2B5EF4-FFF2-40B4-BE49-F238E27FC236}">
                  <a16:creationId xmlns:a16="http://schemas.microsoft.com/office/drawing/2014/main" id="{A6CE8FA7-8D74-87B2-8D21-A3D565FD1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0936" y="1534451"/>
              <a:ext cx="3121093" cy="1743627"/>
            </a:xfrm>
            <a:prstGeom prst="rect">
              <a:avLst/>
            </a:prstGeom>
          </p:spPr>
        </p:pic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D609CFBB-3FA8-E11F-B79F-E8ED33CB0654}"/>
                </a:ext>
              </a:extLst>
            </p:cNvPr>
            <p:cNvGrpSpPr/>
            <p:nvPr/>
          </p:nvGrpSpPr>
          <p:grpSpPr>
            <a:xfrm>
              <a:off x="4700587" y="1534451"/>
              <a:ext cx="371475" cy="4158476"/>
              <a:chOff x="4700587" y="1534451"/>
              <a:chExt cx="371475" cy="4158476"/>
            </a:xfrm>
          </p:grpSpPr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74F29070-378E-C9FD-3801-F5EBEDB2F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6325" y="1534451"/>
                <a:ext cx="0" cy="4158476"/>
              </a:xfrm>
              <a:prstGeom prst="line">
                <a:avLst/>
              </a:prstGeom>
              <a:ln w="19050">
                <a:solidFill>
                  <a:schemeClr val="accent3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3AE344F6-D0F6-A548-FA24-64AC3892F27C}"/>
                  </a:ext>
                </a:extLst>
              </p:cNvPr>
              <p:cNvSpPr/>
              <p:nvPr/>
            </p:nvSpPr>
            <p:spPr>
              <a:xfrm>
                <a:off x="4700587" y="3427952"/>
                <a:ext cx="371475" cy="37147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Seta: para a Direita 25">
                <a:extLst>
                  <a:ext uri="{FF2B5EF4-FFF2-40B4-BE49-F238E27FC236}">
                    <a16:creationId xmlns:a16="http://schemas.microsoft.com/office/drawing/2014/main" id="{CCD2D6F7-B264-0083-9057-6BF205649DDA}"/>
                  </a:ext>
                </a:extLst>
              </p:cNvPr>
              <p:cNvSpPr/>
              <p:nvPr/>
            </p:nvSpPr>
            <p:spPr>
              <a:xfrm>
                <a:off x="4802981" y="3546463"/>
                <a:ext cx="185735" cy="134452"/>
              </a:xfrm>
              <a:prstGeom prst="rightArrow">
                <a:avLst>
                  <a:gd name="adj1" fmla="val 50000"/>
                  <a:gd name="adj2" fmla="val 79149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6D18D229-255E-1562-FBC9-5468BDFB6630}"/>
                </a:ext>
              </a:extLst>
            </p:cNvPr>
            <p:cNvSpPr txBox="1"/>
            <p:nvPr/>
          </p:nvSpPr>
          <p:spPr>
            <a:xfrm>
              <a:off x="5451223" y="3406764"/>
              <a:ext cx="31210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>
                  <a:effectLst/>
                </a:rPr>
                <a:t>Título do card </a:t>
              </a:r>
              <a:r>
                <a:rPr lang="pt-BR" b="1" err="1">
                  <a:effectLst/>
                </a:rPr>
                <a:t>lorem</a:t>
              </a:r>
              <a:r>
                <a:rPr lang="pt-BR" b="1">
                  <a:effectLst/>
                </a:rPr>
                <a:t> ipsum </a:t>
              </a:r>
              <a:r>
                <a:rPr lang="pt-BR" b="1" err="1">
                  <a:effectLst/>
                </a:rPr>
                <a:t>dolor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sit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amet</a:t>
              </a:r>
              <a:endParaRPr lang="pt-BR" b="1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98D6D746-A8DD-63FE-8E32-0CA33056FA39}"/>
                </a:ext>
              </a:extLst>
            </p:cNvPr>
            <p:cNvSpPr txBox="1"/>
            <p:nvPr/>
          </p:nvSpPr>
          <p:spPr>
            <a:xfrm>
              <a:off x="5451222" y="4123267"/>
              <a:ext cx="3121093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pulvinar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odio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nunc, ut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commodo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lacus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feugiat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in. 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imperdiet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ac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risus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hendrerit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ultrices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suspendisse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potenti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Maecenas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vitae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elit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ligula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turpis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purus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nam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enim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metus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</a:t>
              </a:r>
            </a:p>
          </p:txBody>
        </p:sp>
        <p:pic>
          <p:nvPicPr>
            <p:cNvPr id="35" name="Imagem 34" descr="Ícone&#10;&#10;Descrição gerada automaticamente">
              <a:extLst>
                <a:ext uri="{FF2B5EF4-FFF2-40B4-BE49-F238E27FC236}">
                  <a16:creationId xmlns:a16="http://schemas.microsoft.com/office/drawing/2014/main" id="{91773070-03F8-FC29-1003-B6F5E631E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1222" y="1534451"/>
              <a:ext cx="3121093" cy="17436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122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Agrupar 37">
            <a:extLst>
              <a:ext uri="{FF2B5EF4-FFF2-40B4-BE49-F238E27FC236}">
                <a16:creationId xmlns:a16="http://schemas.microsoft.com/office/drawing/2014/main" id="{4CCF656E-4657-E568-EB71-A70E26686082}"/>
              </a:ext>
            </a:extLst>
          </p:cNvPr>
          <p:cNvGrpSpPr/>
          <p:nvPr/>
        </p:nvGrpSpPr>
        <p:grpSpPr>
          <a:xfrm>
            <a:off x="12639639" y="2059215"/>
            <a:ext cx="3543790" cy="1961242"/>
            <a:chOff x="12639639" y="382815"/>
            <a:chExt cx="3543790" cy="2960914"/>
          </a:xfrm>
        </p:grpSpPr>
        <p:sp>
          <p:nvSpPr>
            <p:cNvPr id="39" name="Balão de Fala: Retângulo 38">
              <a:extLst>
                <a:ext uri="{FF2B5EF4-FFF2-40B4-BE49-F238E27FC236}">
                  <a16:creationId xmlns:a16="http://schemas.microsoft.com/office/drawing/2014/main" id="{9F9E84DC-73B1-9647-43CD-4ED87810493F}"/>
                </a:ext>
              </a:extLst>
            </p:cNvPr>
            <p:cNvSpPr/>
            <p:nvPr/>
          </p:nvSpPr>
          <p:spPr>
            <a:xfrm rot="5400000">
              <a:off x="12931077" y="91377"/>
              <a:ext cx="2960914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5B487CE0-3417-0490-8DD1-2EF253E7680A}"/>
                </a:ext>
              </a:extLst>
            </p:cNvPr>
            <p:cNvSpPr txBox="1"/>
            <p:nvPr/>
          </p:nvSpPr>
          <p:spPr>
            <a:xfrm>
              <a:off x="12816114" y="638628"/>
              <a:ext cx="3222172" cy="2090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r>
                <a:rPr lang="pt-BR" sz="1400">
                  <a:solidFill>
                    <a:schemeClr val="bg1"/>
                  </a:solidFill>
                </a:rPr>
                <a:t>Apenas a parte textual está agrupada. Para ajustar a caixa (borda), utilize o mouse para aumentar apenas a borda para baixo.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3C7B0FFB-EF60-A8E0-49AE-3B4126373341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42" name="Balão de Fala: Retângulo 41">
              <a:extLst>
                <a:ext uri="{FF2B5EF4-FFF2-40B4-BE49-F238E27FC236}">
                  <a16:creationId xmlns:a16="http://schemas.microsoft.com/office/drawing/2014/main" id="{ACEBD2A5-2693-D541-DA18-A4B3C90807FD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FDCF6DF0-4039-B546-0BB7-25ACFEFA9002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Card relacionado – texto + imagem – relação comparativa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A38DF37-071A-8F89-B3F0-90BC1515CF35}"/>
              </a:ext>
            </a:extLst>
          </p:cNvPr>
          <p:cNvGrpSpPr/>
          <p:nvPr/>
        </p:nvGrpSpPr>
        <p:grpSpPr>
          <a:xfrm>
            <a:off x="2201227" y="1114083"/>
            <a:ext cx="7789545" cy="4629833"/>
            <a:chOff x="2201227" y="1114083"/>
            <a:chExt cx="7789545" cy="4629833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643F882F-71CF-3902-4243-D3C1F5BD8AEF}"/>
                </a:ext>
              </a:extLst>
            </p:cNvPr>
            <p:cNvSpPr/>
            <p:nvPr/>
          </p:nvSpPr>
          <p:spPr>
            <a:xfrm>
              <a:off x="2201227" y="1114083"/>
              <a:ext cx="7789545" cy="4629833"/>
            </a:xfrm>
            <a:prstGeom prst="roundRect">
              <a:avLst>
                <a:gd name="adj" fmla="val 193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573FAB2C-8C20-0A1C-A787-57438FDBA425}"/>
                </a:ext>
              </a:extLst>
            </p:cNvPr>
            <p:cNvSpPr txBox="1"/>
            <p:nvPr/>
          </p:nvSpPr>
          <p:spPr>
            <a:xfrm>
              <a:off x="2382989" y="3188030"/>
              <a:ext cx="31210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>
                  <a:effectLst/>
                </a:rPr>
                <a:t>Título do card </a:t>
              </a:r>
              <a:r>
                <a:rPr lang="pt-BR" b="1" err="1">
                  <a:effectLst/>
                </a:rPr>
                <a:t>lorem</a:t>
              </a:r>
              <a:r>
                <a:rPr lang="pt-BR" b="1">
                  <a:effectLst/>
                </a:rPr>
                <a:t> ipsum </a:t>
              </a:r>
              <a:r>
                <a:rPr lang="pt-BR" b="1" err="1">
                  <a:effectLst/>
                </a:rPr>
                <a:t>dolor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sit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amet</a:t>
              </a:r>
              <a:endParaRPr lang="pt-BR" b="1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369F9B96-AABB-2270-74A3-37604991211C}"/>
                </a:ext>
              </a:extLst>
            </p:cNvPr>
            <p:cNvSpPr txBox="1"/>
            <p:nvPr/>
          </p:nvSpPr>
          <p:spPr>
            <a:xfrm>
              <a:off x="2382988" y="3904533"/>
              <a:ext cx="3121093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pulvinar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odio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nunc, ut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commodo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lacus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feugiat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in. 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imperdiet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ac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risus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hendrerit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ultrices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suspendisse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potenti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Maecenas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vitae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elit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ligula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turpis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purus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nam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enim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metus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</a:t>
              </a:r>
            </a:p>
          </p:txBody>
        </p:sp>
        <p:pic>
          <p:nvPicPr>
            <p:cNvPr id="16" name="Imagem 15" descr="Ícone&#10;&#10;Descrição gerada automaticamente">
              <a:extLst>
                <a:ext uri="{FF2B5EF4-FFF2-40B4-BE49-F238E27FC236}">
                  <a16:creationId xmlns:a16="http://schemas.microsoft.com/office/drawing/2014/main" id="{A6CE8FA7-8D74-87B2-8D21-A3D565FD1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2988" y="1315717"/>
              <a:ext cx="3121093" cy="1743627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6D18D229-255E-1562-FBC9-5468BDFB6630}"/>
                </a:ext>
              </a:extLst>
            </p:cNvPr>
            <p:cNvSpPr txBox="1"/>
            <p:nvPr/>
          </p:nvSpPr>
          <p:spPr>
            <a:xfrm>
              <a:off x="6633275" y="3188030"/>
              <a:ext cx="312109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>
                  <a:effectLst/>
                </a:rPr>
                <a:t>Título do card </a:t>
              </a:r>
              <a:r>
                <a:rPr lang="pt-BR" b="1" err="1">
                  <a:effectLst/>
                </a:rPr>
                <a:t>lorem</a:t>
              </a:r>
              <a:r>
                <a:rPr lang="pt-BR" b="1">
                  <a:effectLst/>
                </a:rPr>
                <a:t> ipsum </a:t>
              </a:r>
              <a:r>
                <a:rPr lang="pt-BR" b="1" err="1">
                  <a:effectLst/>
                </a:rPr>
                <a:t>dolor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sit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amet</a:t>
              </a:r>
              <a:endParaRPr lang="pt-BR" b="1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98D6D746-A8DD-63FE-8E32-0CA33056FA39}"/>
                </a:ext>
              </a:extLst>
            </p:cNvPr>
            <p:cNvSpPr txBox="1"/>
            <p:nvPr/>
          </p:nvSpPr>
          <p:spPr>
            <a:xfrm>
              <a:off x="6633274" y="3904533"/>
              <a:ext cx="3121093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pulvinar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odio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nunc, ut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commodo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lacus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feugiat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in. 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imperdiet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ac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risus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hendrerit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ultrices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suspendisse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potenti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Maecenas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vitae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elit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ligula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turpis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purus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nam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in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enim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sz="1600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metus</a:t>
              </a:r>
              <a:r>
                <a:rPr lang="pt-BR" sz="1600">
                  <a:solidFill>
                    <a:schemeClr val="bg2">
                      <a:lumMod val="25000"/>
                    </a:schemeClr>
                  </a:solidFill>
                  <a:effectLst/>
                </a:rPr>
                <a:t>.</a:t>
              </a:r>
            </a:p>
          </p:txBody>
        </p:sp>
        <p:pic>
          <p:nvPicPr>
            <p:cNvPr id="35" name="Imagem 34" descr="Ícone&#10;&#10;Descrição gerada automaticamente">
              <a:extLst>
                <a:ext uri="{FF2B5EF4-FFF2-40B4-BE49-F238E27FC236}">
                  <a16:creationId xmlns:a16="http://schemas.microsoft.com/office/drawing/2014/main" id="{91773070-03F8-FC29-1003-B6F5E631E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3274" y="1315717"/>
              <a:ext cx="3121093" cy="1743627"/>
            </a:xfrm>
            <a:prstGeom prst="rect">
              <a:avLst/>
            </a:prstGeom>
          </p:spPr>
        </p:pic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4B28979D-5B02-86D8-C850-A399CB3C8E66}"/>
                </a:ext>
              </a:extLst>
            </p:cNvPr>
            <p:cNvGrpSpPr/>
            <p:nvPr/>
          </p:nvGrpSpPr>
          <p:grpSpPr>
            <a:xfrm>
              <a:off x="5882639" y="1315717"/>
              <a:ext cx="371475" cy="4158476"/>
              <a:chOff x="5882639" y="1315717"/>
              <a:chExt cx="371475" cy="4158476"/>
            </a:xfrm>
          </p:grpSpPr>
          <p:cxnSp>
            <p:nvCxnSpPr>
              <p:cNvPr id="18" name="Conector reto 17">
                <a:extLst>
                  <a:ext uri="{FF2B5EF4-FFF2-40B4-BE49-F238E27FC236}">
                    <a16:creationId xmlns:a16="http://schemas.microsoft.com/office/drawing/2014/main" id="{74F29070-378E-C9FD-3801-F5EBEDB2F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8377" y="1315717"/>
                <a:ext cx="0" cy="4158476"/>
              </a:xfrm>
              <a:prstGeom prst="line">
                <a:avLst/>
              </a:prstGeom>
              <a:ln w="19050">
                <a:solidFill>
                  <a:schemeClr val="accent3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3AE344F6-D0F6-A548-FA24-64AC3892F27C}"/>
                  </a:ext>
                </a:extLst>
              </p:cNvPr>
              <p:cNvSpPr/>
              <p:nvPr/>
            </p:nvSpPr>
            <p:spPr>
              <a:xfrm>
                <a:off x="5882639" y="3209218"/>
                <a:ext cx="371475" cy="37147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" name="Sinal de Multiplicação 2">
                <a:extLst>
                  <a:ext uri="{FF2B5EF4-FFF2-40B4-BE49-F238E27FC236}">
                    <a16:creationId xmlns:a16="http://schemas.microsoft.com/office/drawing/2014/main" id="{0451717F-E3C5-E2FE-A929-607E3791F110}"/>
                  </a:ext>
                </a:extLst>
              </p:cNvPr>
              <p:cNvSpPr/>
              <p:nvPr/>
            </p:nvSpPr>
            <p:spPr>
              <a:xfrm>
                <a:off x="5954553" y="3281132"/>
                <a:ext cx="227646" cy="227646"/>
              </a:xfrm>
              <a:prstGeom prst="mathMultipl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75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A2E39CD4-271F-A9A1-3C21-B786A9BD9AF8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13" name="Balão de Fala: Retângulo 12">
              <a:extLst>
                <a:ext uri="{FF2B5EF4-FFF2-40B4-BE49-F238E27FC236}">
                  <a16:creationId xmlns:a16="http://schemas.microsoft.com/office/drawing/2014/main" id="{EA359E32-56CA-5624-AC9E-ABC7275E6D6E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7DCF10ED-1D49-7185-52CF-9D8178967FA1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Card pergunta-resposta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16D28C03-BCB2-4C54-B8F8-F57A28D29A58}"/>
              </a:ext>
            </a:extLst>
          </p:cNvPr>
          <p:cNvGrpSpPr/>
          <p:nvPr/>
        </p:nvGrpSpPr>
        <p:grpSpPr>
          <a:xfrm>
            <a:off x="12639639" y="2059216"/>
            <a:ext cx="3543790" cy="2396674"/>
            <a:chOff x="12639639" y="382816"/>
            <a:chExt cx="3543790" cy="2396674"/>
          </a:xfrm>
        </p:grpSpPr>
        <p:sp>
          <p:nvSpPr>
            <p:cNvPr id="16" name="Balão de Fala: Retângulo 15">
              <a:extLst>
                <a:ext uri="{FF2B5EF4-FFF2-40B4-BE49-F238E27FC236}">
                  <a16:creationId xmlns:a16="http://schemas.microsoft.com/office/drawing/2014/main" id="{C429222B-4F05-71C8-BA1A-B08440D7E858}"/>
                </a:ext>
              </a:extLst>
            </p:cNvPr>
            <p:cNvSpPr/>
            <p:nvPr/>
          </p:nvSpPr>
          <p:spPr>
            <a:xfrm rot="5400000">
              <a:off x="13213197" y="-190742"/>
              <a:ext cx="2396674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CC4EA80A-8766-BE1B-4DEF-91149C8246D1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O recurso está agrupado. Para ajustar a caixa de texto, aumente a linha apenas na respectiva camada.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Para ajustar a caixa, selecione apenas a parte inferior e utilize o mouse para aumentá-la para baixo.</a:t>
              </a: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2CDCED62-D47A-63B3-3DA0-6F064A562F08}"/>
              </a:ext>
            </a:extLst>
          </p:cNvPr>
          <p:cNvGrpSpPr/>
          <p:nvPr/>
        </p:nvGrpSpPr>
        <p:grpSpPr>
          <a:xfrm>
            <a:off x="1019175" y="710880"/>
            <a:ext cx="10153650" cy="5191903"/>
            <a:chOff x="1019175" y="710880"/>
            <a:chExt cx="10153650" cy="5191903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29FC462C-B99C-1339-5D30-FCCB536A2DB4}"/>
                </a:ext>
              </a:extLst>
            </p:cNvPr>
            <p:cNvGrpSpPr/>
            <p:nvPr/>
          </p:nvGrpSpPr>
          <p:grpSpPr>
            <a:xfrm>
              <a:off x="1019175" y="710880"/>
              <a:ext cx="10153650" cy="2384131"/>
              <a:chOff x="1019175" y="295025"/>
              <a:chExt cx="10153650" cy="2384131"/>
            </a:xfrm>
          </p:grpSpPr>
          <p:grpSp>
            <p:nvGrpSpPr>
              <p:cNvPr id="6" name="Agrupar 5">
                <a:extLst>
                  <a:ext uri="{FF2B5EF4-FFF2-40B4-BE49-F238E27FC236}">
                    <a16:creationId xmlns:a16="http://schemas.microsoft.com/office/drawing/2014/main" id="{28DF1BA2-9CF3-2CCE-705A-208EDF41FA60}"/>
                  </a:ext>
                </a:extLst>
              </p:cNvPr>
              <p:cNvGrpSpPr/>
              <p:nvPr/>
            </p:nvGrpSpPr>
            <p:grpSpPr>
              <a:xfrm>
                <a:off x="1019175" y="584199"/>
                <a:ext cx="10153650" cy="2094957"/>
                <a:chOff x="1019175" y="584199"/>
                <a:chExt cx="10153650" cy="2094957"/>
              </a:xfrm>
            </p:grpSpPr>
            <p:sp>
              <p:nvSpPr>
                <p:cNvPr id="2" name="Retângulo 1">
                  <a:extLst>
                    <a:ext uri="{FF2B5EF4-FFF2-40B4-BE49-F238E27FC236}">
                      <a16:creationId xmlns:a16="http://schemas.microsoft.com/office/drawing/2014/main" id="{B7836F99-69C1-0BC9-2E4B-0F3D97BB860D}"/>
                    </a:ext>
                  </a:extLst>
                </p:cNvPr>
                <p:cNvSpPr/>
                <p:nvPr/>
              </p:nvSpPr>
              <p:spPr>
                <a:xfrm>
                  <a:off x="1019175" y="584199"/>
                  <a:ext cx="10153650" cy="2094957"/>
                </a:xfrm>
                <a:prstGeom prst="rect">
                  <a:avLst/>
                </a:prstGeom>
                <a:solidFill>
                  <a:schemeClr val="tx2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097BEE3F-8619-6353-243F-96A822871875}"/>
                    </a:ext>
                  </a:extLst>
                </p:cNvPr>
                <p:cNvSpPr txBox="1"/>
                <p:nvPr/>
              </p:nvSpPr>
              <p:spPr>
                <a:xfrm>
                  <a:off x="1647825" y="1384699"/>
                  <a:ext cx="889635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2000" err="1">
                      <a:solidFill>
                        <a:schemeClr val="bg1"/>
                      </a:solidFill>
                    </a:rPr>
                    <a:t>Lorem</a:t>
                  </a:r>
                  <a:r>
                    <a:rPr lang="pt-BR" sz="2000">
                      <a:solidFill>
                        <a:schemeClr val="bg1"/>
                      </a:solidFill>
                    </a:rPr>
                    <a:t> ipsum </a:t>
                  </a:r>
                  <a:r>
                    <a:rPr lang="pt-BR" sz="2000" err="1">
                      <a:solidFill>
                        <a:schemeClr val="bg1"/>
                      </a:solidFill>
                    </a:rPr>
                    <a:t>dolor</a:t>
                  </a:r>
                  <a:r>
                    <a:rPr lang="pt-BR" sz="2000">
                      <a:solidFill>
                        <a:schemeClr val="bg1"/>
                      </a:solidFill>
                    </a:rPr>
                    <a:t> </a:t>
                  </a:r>
                  <a:r>
                    <a:rPr lang="pt-BR" sz="2000" err="1">
                      <a:solidFill>
                        <a:schemeClr val="bg1"/>
                      </a:solidFill>
                    </a:rPr>
                    <a:t>sit</a:t>
                  </a:r>
                  <a:r>
                    <a:rPr lang="pt-BR" sz="2000">
                      <a:solidFill>
                        <a:schemeClr val="bg1"/>
                      </a:solidFill>
                    </a:rPr>
                    <a:t> </a:t>
                  </a:r>
                  <a:r>
                    <a:rPr lang="pt-BR" sz="2000" err="1">
                      <a:solidFill>
                        <a:schemeClr val="bg1"/>
                      </a:solidFill>
                    </a:rPr>
                    <a:t>amet</a:t>
                  </a:r>
                  <a:r>
                    <a:rPr lang="pt-BR" sz="2000">
                      <a:solidFill>
                        <a:schemeClr val="bg1"/>
                      </a:solidFill>
                    </a:rPr>
                    <a:t>, </a:t>
                  </a:r>
                  <a:r>
                    <a:rPr lang="pt-BR" sz="2000" err="1">
                      <a:solidFill>
                        <a:schemeClr val="bg1"/>
                      </a:solidFill>
                    </a:rPr>
                    <a:t>consectur</a:t>
                  </a:r>
                  <a:r>
                    <a:rPr lang="pt-BR" sz="2000">
                      <a:solidFill>
                        <a:schemeClr val="bg1"/>
                      </a:solidFill>
                    </a:rPr>
                    <a:t> </a:t>
                  </a:r>
                  <a:r>
                    <a:rPr lang="pt-BR" sz="2000" err="1">
                      <a:solidFill>
                        <a:schemeClr val="bg1"/>
                      </a:solidFill>
                    </a:rPr>
                    <a:t>adipiscing</a:t>
                  </a:r>
                  <a:r>
                    <a:rPr lang="pt-BR" sz="2000">
                      <a:solidFill>
                        <a:schemeClr val="bg1"/>
                      </a:solidFill>
                    </a:rPr>
                    <a:t> </a:t>
                  </a:r>
                  <a:r>
                    <a:rPr lang="pt-BR" sz="2000" err="1">
                      <a:solidFill>
                        <a:schemeClr val="bg1"/>
                      </a:solidFill>
                    </a:rPr>
                    <a:t>elit</a:t>
                  </a:r>
                  <a:r>
                    <a:rPr lang="pt-BR" sz="2000">
                      <a:solidFill>
                        <a:schemeClr val="bg1"/>
                      </a:solidFill>
                    </a:rPr>
                    <a:t>. </a:t>
                  </a:r>
                  <a:r>
                    <a:rPr lang="pt-BR" sz="2000" err="1">
                      <a:solidFill>
                        <a:schemeClr val="bg1"/>
                      </a:solidFill>
                    </a:rPr>
                    <a:t>Donec</a:t>
                  </a:r>
                  <a:r>
                    <a:rPr lang="pt-BR" sz="2000">
                      <a:solidFill>
                        <a:schemeClr val="bg1"/>
                      </a:solidFill>
                    </a:rPr>
                    <a:t> gravida </a:t>
                  </a:r>
                  <a:r>
                    <a:rPr lang="pt-BR" sz="2000" err="1">
                      <a:solidFill>
                        <a:schemeClr val="bg1"/>
                      </a:solidFill>
                    </a:rPr>
                    <a:t>vehicula</a:t>
                  </a:r>
                  <a:r>
                    <a:rPr lang="pt-BR" sz="2000">
                      <a:solidFill>
                        <a:schemeClr val="bg1"/>
                      </a:solidFill>
                    </a:rPr>
                    <a:t> </a:t>
                  </a:r>
                  <a:r>
                    <a:rPr lang="pt-BR" sz="2000" err="1">
                      <a:solidFill>
                        <a:schemeClr val="bg1"/>
                      </a:solidFill>
                    </a:rPr>
                    <a:t>sollicitudin</a:t>
                  </a:r>
                  <a:r>
                    <a:rPr lang="pt-BR" sz="2000">
                      <a:solidFill>
                        <a:schemeClr val="bg1"/>
                      </a:solidFill>
                    </a:rPr>
                    <a:t>?</a:t>
                  </a:r>
                </a:p>
              </p:txBody>
            </p:sp>
          </p:grpSp>
          <p:pic>
            <p:nvPicPr>
              <p:cNvPr id="9" name="Imagem 8">
                <a:extLst>
                  <a:ext uri="{FF2B5EF4-FFF2-40B4-BE49-F238E27FC236}">
                    <a16:creationId xmlns:a16="http://schemas.microsoft.com/office/drawing/2014/main" id="{F83AA3B3-761C-3985-A290-51B37B3A07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 l="4783" t="12189" r="5958" b="12853"/>
              <a:stretch/>
            </p:blipFill>
            <p:spPr>
              <a:xfrm>
                <a:off x="1495742" y="295025"/>
                <a:ext cx="617147" cy="612490"/>
              </a:xfrm>
              <a:prstGeom prst="ellipse">
                <a:avLst/>
              </a:prstGeom>
            </p:spPr>
          </p:pic>
        </p:grp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367FA9F5-7A3F-7AF8-2F94-182F3921FC7D}"/>
                </a:ext>
              </a:extLst>
            </p:cNvPr>
            <p:cNvGrpSpPr/>
            <p:nvPr/>
          </p:nvGrpSpPr>
          <p:grpSpPr>
            <a:xfrm>
              <a:off x="1019175" y="3095012"/>
              <a:ext cx="10153650" cy="2807771"/>
              <a:chOff x="1041187" y="3010264"/>
              <a:chExt cx="10153650" cy="2807771"/>
            </a:xfrm>
          </p:grpSpPr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E77EA971-D378-20E4-95D5-399B66B97B01}"/>
                  </a:ext>
                </a:extLst>
              </p:cNvPr>
              <p:cNvSpPr/>
              <p:nvPr/>
            </p:nvSpPr>
            <p:spPr>
              <a:xfrm>
                <a:off x="1041187" y="3010264"/>
                <a:ext cx="10153650" cy="2807771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1804E4C-3C91-5B51-5377-8DB3CEF67F02}"/>
                  </a:ext>
                </a:extLst>
              </p:cNvPr>
              <p:cNvSpPr txBox="1"/>
              <p:nvPr/>
            </p:nvSpPr>
            <p:spPr>
              <a:xfrm>
                <a:off x="1688886" y="3475523"/>
                <a:ext cx="8896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/>
                  <a:t>Resposta</a:t>
                </a:r>
              </a:p>
            </p:txBody>
          </p: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7137AEC-D4C8-1C41-69B6-1B241305E0E9}"/>
                  </a:ext>
                </a:extLst>
              </p:cNvPr>
              <p:cNvSpPr txBox="1"/>
              <p:nvPr/>
            </p:nvSpPr>
            <p:spPr>
              <a:xfrm>
                <a:off x="1688887" y="3988381"/>
                <a:ext cx="889635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Lorem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ipsum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dolor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sit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amet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consectetur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adipiscing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elit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Donec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gravida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vehicula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sollicitudin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Duis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erat massa,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fringilla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vel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elit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a,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semper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venenatis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massa.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Praesent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ut sem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lacinia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iaculis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urna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vel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laoreet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turpis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Suspendisse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pulvinar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bibendum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augue,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sagittis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interdum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nulla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rutrum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sed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Curabitur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sed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ullamcorper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mi,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sit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amet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rhoncus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nibh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Nam id ipsum non est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efficitur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</a:t>
                </a:r>
                <a:endParaRPr lang="pt-BR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469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9AC030F-F929-6C88-6994-35DC5367473E}"/>
              </a:ext>
            </a:extLst>
          </p:cNvPr>
          <p:cNvGrpSpPr/>
          <p:nvPr/>
        </p:nvGrpSpPr>
        <p:grpSpPr>
          <a:xfrm>
            <a:off x="12639639" y="2059215"/>
            <a:ext cx="3543790" cy="2338614"/>
            <a:chOff x="12639639" y="382815"/>
            <a:chExt cx="3543790" cy="2338614"/>
          </a:xfrm>
        </p:grpSpPr>
        <p:sp>
          <p:nvSpPr>
            <p:cNvPr id="19" name="Balão de Fala: Retângulo 18">
              <a:extLst>
                <a:ext uri="{FF2B5EF4-FFF2-40B4-BE49-F238E27FC236}">
                  <a16:creationId xmlns:a16="http://schemas.microsoft.com/office/drawing/2014/main" id="{7ED42C92-CE2E-A241-462F-1FCA5224AA8B}"/>
                </a:ext>
              </a:extLst>
            </p:cNvPr>
            <p:cNvSpPr/>
            <p:nvPr/>
          </p:nvSpPr>
          <p:spPr>
            <a:xfrm rot="5400000">
              <a:off x="13242227" y="-219773"/>
              <a:ext cx="2338614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078372D1-5883-8D27-60B4-9AB6F8936B6D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O recurso está agrupado. Para ajustar a caixa de texto, aumente a linha apenas na respectiva camada.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Para ajustar a caixa, selecione apenas a parte inferior e utilize o mouse para aumentá-la para baixo.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E7B9FD87-607C-FED5-470B-7ACE6B09A8C7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22" name="Balão de Fala: Retângulo 21">
              <a:extLst>
                <a:ext uri="{FF2B5EF4-FFF2-40B4-BE49-F238E27FC236}">
                  <a16:creationId xmlns:a16="http://schemas.microsoft.com/office/drawing/2014/main" id="{852DC624-E864-9B0C-1389-31C9D6B7EC7B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23DB7B36-97F8-33CE-BC50-43C6AFCC41A4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Card temático – Atenção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AD3B0613-DA08-5387-6339-3A43D06E9E9C}"/>
              </a:ext>
            </a:extLst>
          </p:cNvPr>
          <p:cNvGrpSpPr/>
          <p:nvPr/>
        </p:nvGrpSpPr>
        <p:grpSpPr>
          <a:xfrm>
            <a:off x="1025525" y="1756725"/>
            <a:ext cx="10153650" cy="3011792"/>
            <a:chOff x="1025525" y="248637"/>
            <a:chExt cx="10153650" cy="3011792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59DE4C9C-4313-82F4-D675-92FCC334671A}"/>
                </a:ext>
              </a:extLst>
            </p:cNvPr>
            <p:cNvSpPr/>
            <p:nvPr/>
          </p:nvSpPr>
          <p:spPr>
            <a:xfrm>
              <a:off x="1025525" y="567440"/>
              <a:ext cx="10153650" cy="269298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B28F9C42-C01A-73AB-234A-0AD537271D40}"/>
                </a:ext>
              </a:extLst>
            </p:cNvPr>
            <p:cNvSpPr txBox="1"/>
            <p:nvPr/>
          </p:nvSpPr>
          <p:spPr>
            <a:xfrm>
              <a:off x="1612899" y="1165119"/>
              <a:ext cx="8991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</a:rPr>
                <a:t>Atenção!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5F6F3F64-DFB0-EB3F-BC3C-6B2C1339ECCE}"/>
                </a:ext>
              </a:extLst>
            </p:cNvPr>
            <p:cNvSpPr txBox="1"/>
            <p:nvPr/>
          </p:nvSpPr>
          <p:spPr>
            <a:xfrm>
              <a:off x="1612899" y="1707209"/>
              <a:ext cx="89916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err="1">
                  <a:solidFill>
                    <a:schemeClr val="bg1"/>
                  </a:solidFill>
                  <a:effectLst/>
                </a:rPr>
                <a:t>Lorem</a:t>
              </a:r>
              <a:r>
                <a:rPr lang="pt-BR">
                  <a:solidFill>
                    <a:schemeClr val="bg1"/>
                  </a:solidFill>
                  <a:effectLst/>
                </a:rPr>
                <a:t> ipsum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dolor</a:t>
              </a:r>
              <a:r>
                <a:rPr lang="pt-BR">
                  <a:solidFill>
                    <a:schemeClr val="bg1"/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sit</a:t>
              </a:r>
              <a:r>
                <a:rPr lang="pt-BR">
                  <a:solidFill>
                    <a:schemeClr val="bg1"/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amet</a:t>
              </a:r>
              <a:r>
                <a:rPr lang="pt-BR">
                  <a:solidFill>
                    <a:schemeClr val="bg1"/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consectetur</a:t>
              </a:r>
              <a:r>
                <a:rPr lang="pt-BR">
                  <a:solidFill>
                    <a:schemeClr val="bg1"/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adipiscing</a:t>
              </a:r>
              <a:r>
                <a:rPr lang="pt-BR">
                  <a:solidFill>
                    <a:schemeClr val="bg1"/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elit</a:t>
              </a:r>
              <a:r>
                <a:rPr lang="pt-BR">
                  <a:solidFill>
                    <a:schemeClr val="bg1"/>
                  </a:solidFill>
                  <a:effectLst/>
                </a:rPr>
                <a:t>.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Donec</a:t>
              </a:r>
              <a:r>
                <a:rPr lang="pt-BR">
                  <a:solidFill>
                    <a:schemeClr val="bg1"/>
                  </a:solidFill>
                  <a:effectLst/>
                </a:rPr>
                <a:t> gravida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vehicula</a:t>
              </a:r>
              <a:r>
                <a:rPr lang="pt-BR">
                  <a:solidFill>
                    <a:schemeClr val="bg1"/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sollicitudin</a:t>
              </a:r>
              <a:r>
                <a:rPr lang="pt-BR">
                  <a:solidFill>
                    <a:schemeClr val="bg1"/>
                  </a:solidFill>
                  <a:effectLst/>
                </a:rPr>
                <a:t>.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Duis</a:t>
              </a:r>
              <a:r>
                <a:rPr lang="pt-BR">
                  <a:solidFill>
                    <a:schemeClr val="bg1"/>
                  </a:solidFill>
                  <a:effectLst/>
                </a:rPr>
                <a:t> erat massa,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fringilla</a:t>
              </a:r>
              <a:r>
                <a:rPr lang="pt-BR">
                  <a:solidFill>
                    <a:schemeClr val="bg1"/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vel</a:t>
              </a:r>
              <a:r>
                <a:rPr lang="pt-BR">
                  <a:solidFill>
                    <a:schemeClr val="bg1"/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elit</a:t>
              </a:r>
              <a:r>
                <a:rPr lang="pt-BR">
                  <a:solidFill>
                    <a:schemeClr val="bg1"/>
                  </a:solidFill>
                  <a:effectLst/>
                </a:rPr>
                <a:t> a,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semper</a:t>
              </a:r>
              <a:r>
                <a:rPr lang="pt-BR">
                  <a:solidFill>
                    <a:schemeClr val="bg1"/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venenatis</a:t>
              </a:r>
              <a:r>
                <a:rPr lang="pt-BR">
                  <a:solidFill>
                    <a:schemeClr val="bg1"/>
                  </a:solidFill>
                  <a:effectLst/>
                </a:rPr>
                <a:t> massa.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Praesent</a:t>
              </a:r>
              <a:r>
                <a:rPr lang="pt-BR">
                  <a:solidFill>
                    <a:schemeClr val="bg1"/>
                  </a:solidFill>
                  <a:effectLst/>
                </a:rPr>
                <a:t> ut sem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lacinia</a:t>
              </a:r>
              <a:r>
                <a:rPr lang="pt-BR">
                  <a:solidFill>
                    <a:schemeClr val="bg1"/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iaculis</a:t>
              </a:r>
              <a:r>
                <a:rPr lang="pt-BR">
                  <a:solidFill>
                    <a:schemeClr val="bg1"/>
                  </a:solidFill>
                  <a:effectLst/>
                </a:rPr>
                <a:t> urna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vel</a:t>
              </a:r>
              <a:r>
                <a:rPr lang="pt-BR">
                  <a:solidFill>
                    <a:schemeClr val="bg1"/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laoreet</a:t>
              </a:r>
              <a:r>
                <a:rPr lang="pt-BR">
                  <a:solidFill>
                    <a:schemeClr val="bg1"/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turpis</a:t>
              </a:r>
              <a:r>
                <a:rPr lang="pt-BR">
                  <a:solidFill>
                    <a:schemeClr val="bg1"/>
                  </a:solidFill>
                  <a:effectLst/>
                </a:rPr>
                <a:t>.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Suspendisse</a:t>
              </a:r>
              <a:r>
                <a:rPr lang="pt-BR">
                  <a:solidFill>
                    <a:schemeClr val="bg1"/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pulvinar</a:t>
              </a:r>
              <a:r>
                <a:rPr lang="pt-BR">
                  <a:solidFill>
                    <a:schemeClr val="bg1"/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bibendum</a:t>
              </a:r>
              <a:r>
                <a:rPr lang="pt-BR">
                  <a:solidFill>
                    <a:schemeClr val="bg1"/>
                  </a:solidFill>
                  <a:effectLst/>
                </a:rPr>
                <a:t> augue,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sagittis</a:t>
              </a:r>
              <a:r>
                <a:rPr lang="pt-BR">
                  <a:solidFill>
                    <a:schemeClr val="bg1"/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interdum</a:t>
              </a:r>
              <a:r>
                <a:rPr lang="pt-BR">
                  <a:solidFill>
                    <a:schemeClr val="bg1"/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nulla</a:t>
              </a:r>
              <a:r>
                <a:rPr lang="pt-BR">
                  <a:solidFill>
                    <a:schemeClr val="bg1"/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rutrum</a:t>
              </a:r>
              <a:r>
                <a:rPr lang="pt-BR">
                  <a:solidFill>
                    <a:schemeClr val="bg1"/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sed</a:t>
              </a:r>
              <a:r>
                <a:rPr lang="pt-BR">
                  <a:solidFill>
                    <a:schemeClr val="bg1"/>
                  </a:solidFill>
                  <a:effectLst/>
                </a:rPr>
                <a:t>.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Curabitur</a:t>
              </a:r>
              <a:r>
                <a:rPr lang="pt-BR">
                  <a:solidFill>
                    <a:schemeClr val="bg1"/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sed</a:t>
              </a:r>
              <a:r>
                <a:rPr lang="pt-BR">
                  <a:solidFill>
                    <a:schemeClr val="bg1"/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ullamcorper</a:t>
              </a:r>
              <a:r>
                <a:rPr lang="pt-BR">
                  <a:solidFill>
                    <a:schemeClr val="bg1"/>
                  </a:solidFill>
                  <a:effectLst/>
                </a:rPr>
                <a:t> mi,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sit</a:t>
              </a:r>
              <a:r>
                <a:rPr lang="pt-BR">
                  <a:solidFill>
                    <a:schemeClr val="bg1"/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amet</a:t>
              </a:r>
              <a:r>
                <a:rPr lang="pt-BR">
                  <a:solidFill>
                    <a:schemeClr val="bg1"/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rhoncus</a:t>
              </a:r>
              <a:r>
                <a:rPr lang="pt-BR">
                  <a:solidFill>
                    <a:schemeClr val="bg1"/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nibh</a:t>
              </a:r>
              <a:r>
                <a:rPr lang="pt-BR">
                  <a:solidFill>
                    <a:schemeClr val="bg1"/>
                  </a:solidFill>
                  <a:effectLst/>
                </a:rPr>
                <a:t>. Nam id ipsum non est </a:t>
              </a:r>
              <a:r>
                <a:rPr lang="pt-BR" err="1">
                  <a:solidFill>
                    <a:schemeClr val="bg1"/>
                  </a:solidFill>
                  <a:effectLst/>
                </a:rPr>
                <a:t>efficitur</a:t>
              </a:r>
              <a:r>
                <a:rPr lang="pt-BR">
                  <a:solidFill>
                    <a:schemeClr val="bg1"/>
                  </a:solidFill>
                  <a:effectLst/>
                </a:rPr>
                <a:t>.</a:t>
              </a:r>
              <a:endParaRPr lang="pt-BR">
                <a:solidFill>
                  <a:schemeClr val="bg1"/>
                </a:solidFill>
              </a:endParaRPr>
            </a:p>
          </p:txBody>
        </p: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F4DE75C7-CC5D-0532-3AE5-06C91E45269B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3644" t="12139" r="4928" b="4618"/>
            <a:stretch/>
          </p:blipFill>
          <p:spPr>
            <a:xfrm>
              <a:off x="1612899" y="248637"/>
              <a:ext cx="643274" cy="637606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577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EC7965D3-B0FA-74D8-FB36-A5ABF9408793}"/>
              </a:ext>
            </a:extLst>
          </p:cNvPr>
          <p:cNvGrpSpPr/>
          <p:nvPr/>
        </p:nvGrpSpPr>
        <p:grpSpPr>
          <a:xfrm>
            <a:off x="799746" y="3001264"/>
            <a:ext cx="10373079" cy="966631"/>
            <a:chOff x="799746" y="2264253"/>
            <a:chExt cx="10373079" cy="966631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2753E9E2-5C57-FBB0-FD3F-4C990BC29EF9}"/>
                </a:ext>
              </a:extLst>
            </p:cNvPr>
            <p:cNvSpPr txBox="1"/>
            <p:nvPr/>
          </p:nvSpPr>
          <p:spPr>
            <a:xfrm>
              <a:off x="1019175" y="2332071"/>
              <a:ext cx="1015365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400" err="1">
                  <a:effectLst/>
                </a:rPr>
                <a:t>Lorem</a:t>
              </a:r>
              <a:r>
                <a:rPr lang="pt-BR" sz="2400">
                  <a:effectLst/>
                </a:rPr>
                <a:t> ipsum </a:t>
              </a:r>
              <a:r>
                <a:rPr lang="pt-BR" sz="2400" err="1">
                  <a:effectLst/>
                </a:rPr>
                <a:t>dolor</a:t>
              </a:r>
              <a:r>
                <a:rPr lang="pt-BR" sz="2400">
                  <a:effectLst/>
                </a:rPr>
                <a:t> </a:t>
              </a:r>
              <a:r>
                <a:rPr lang="pt-BR" sz="2400" err="1">
                  <a:effectLst/>
                </a:rPr>
                <a:t>sit</a:t>
              </a:r>
              <a:r>
                <a:rPr lang="pt-BR" sz="2400">
                  <a:effectLst/>
                </a:rPr>
                <a:t> </a:t>
              </a:r>
              <a:r>
                <a:rPr lang="pt-BR" sz="2400" err="1">
                  <a:effectLst/>
                </a:rPr>
                <a:t>amet</a:t>
              </a:r>
              <a:r>
                <a:rPr lang="pt-BR" sz="2400">
                  <a:effectLst/>
                </a:rPr>
                <a:t>, </a:t>
              </a:r>
              <a:r>
                <a:rPr lang="pt-BR" sz="2400" err="1">
                  <a:effectLst/>
                </a:rPr>
                <a:t>consectetur</a:t>
              </a:r>
              <a:r>
                <a:rPr lang="pt-BR" sz="2400">
                  <a:effectLst/>
                </a:rPr>
                <a:t> </a:t>
              </a:r>
              <a:r>
                <a:rPr lang="pt-BR" sz="2400" err="1">
                  <a:effectLst/>
                </a:rPr>
                <a:t>adipiscing</a:t>
              </a:r>
              <a:r>
                <a:rPr lang="pt-BR" sz="2400">
                  <a:effectLst/>
                </a:rPr>
                <a:t> </a:t>
              </a:r>
              <a:r>
                <a:rPr lang="pt-BR" sz="2400" err="1">
                  <a:effectLst/>
                </a:rPr>
                <a:t>elit</a:t>
              </a:r>
              <a:r>
                <a:rPr lang="pt-BR" sz="2400">
                  <a:effectLst/>
                </a:rPr>
                <a:t>. </a:t>
              </a:r>
              <a:r>
                <a:rPr lang="pt-BR" sz="2400" err="1">
                  <a:effectLst/>
                </a:rPr>
                <a:t>Duis</a:t>
              </a:r>
              <a:r>
                <a:rPr lang="pt-BR" sz="2400">
                  <a:effectLst/>
                </a:rPr>
                <a:t> </a:t>
              </a:r>
              <a:r>
                <a:rPr lang="pt-BR" sz="2400" err="1">
                  <a:effectLst/>
                </a:rPr>
                <a:t>efficitur</a:t>
              </a:r>
              <a:r>
                <a:rPr lang="pt-BR" sz="2400">
                  <a:effectLst/>
                </a:rPr>
                <a:t> </a:t>
              </a:r>
              <a:r>
                <a:rPr lang="pt-BR" sz="2400" err="1">
                  <a:effectLst/>
                </a:rPr>
                <a:t>sit</a:t>
              </a:r>
              <a:r>
                <a:rPr lang="pt-BR" sz="2400">
                  <a:effectLst/>
                </a:rPr>
                <a:t> </a:t>
              </a:r>
              <a:r>
                <a:rPr lang="pt-BR" sz="2400" err="1">
                  <a:effectLst/>
                </a:rPr>
                <a:t>amet</a:t>
              </a:r>
              <a:r>
                <a:rPr lang="pt-BR" sz="2400">
                  <a:effectLst/>
                </a:rPr>
                <a:t> urna </a:t>
              </a:r>
              <a:r>
                <a:rPr lang="pt-BR" sz="2400" err="1">
                  <a:effectLst/>
                </a:rPr>
                <a:t>vel</a:t>
              </a:r>
              <a:r>
                <a:rPr lang="pt-BR" sz="2400">
                  <a:effectLst/>
                </a:rPr>
                <a:t> </a:t>
              </a:r>
              <a:r>
                <a:rPr lang="pt-BR" sz="2400" err="1">
                  <a:effectLst/>
                </a:rPr>
                <a:t>vestibulum</a:t>
              </a:r>
              <a:r>
                <a:rPr lang="pt-BR" sz="2400">
                  <a:effectLst/>
                </a:rPr>
                <a:t>.</a:t>
              </a:r>
              <a:endParaRPr lang="pt-BR" sz="2400"/>
            </a:p>
          </p:txBody>
        </p:sp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7421A0B7-BFA7-FC0F-5A4A-DB4BB3233C6F}"/>
                </a:ext>
              </a:extLst>
            </p:cNvPr>
            <p:cNvSpPr/>
            <p:nvPr/>
          </p:nvSpPr>
          <p:spPr>
            <a:xfrm>
              <a:off x="799746" y="2264253"/>
              <a:ext cx="65099" cy="966631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FD50228-98B3-6E2A-A92E-6DABBA63C83A}"/>
              </a:ext>
            </a:extLst>
          </p:cNvPr>
          <p:cNvGrpSpPr/>
          <p:nvPr/>
        </p:nvGrpSpPr>
        <p:grpSpPr>
          <a:xfrm>
            <a:off x="12639639" y="2059216"/>
            <a:ext cx="3543790" cy="1699987"/>
            <a:chOff x="12639639" y="382816"/>
            <a:chExt cx="3543790" cy="1699987"/>
          </a:xfrm>
        </p:grpSpPr>
        <p:sp>
          <p:nvSpPr>
            <p:cNvPr id="15" name="Balão de Fala: Retângulo 14">
              <a:extLst>
                <a:ext uri="{FF2B5EF4-FFF2-40B4-BE49-F238E27FC236}">
                  <a16:creationId xmlns:a16="http://schemas.microsoft.com/office/drawing/2014/main" id="{A5FD046C-EA2A-A311-DE1E-B7193E3FAA20}"/>
                </a:ext>
              </a:extLst>
            </p:cNvPr>
            <p:cNvSpPr/>
            <p:nvPr/>
          </p:nvSpPr>
          <p:spPr>
            <a:xfrm rot="5400000">
              <a:off x="13561540" y="-539085"/>
              <a:ext cx="1699987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5AE38F5D-BB5C-D3AD-6E80-14A2D1184303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r>
                <a:rPr lang="pt-BR" sz="1400">
                  <a:solidFill>
                    <a:schemeClr val="bg1"/>
                  </a:solidFill>
                </a:rPr>
                <a:t>Os recursos estão agrupados. Para ajustar a caixa de texto, aumente a linha apenas na respectiva camada.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C31825E-6B45-8494-91B0-327AD36BB51F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20" name="Balão de Fala: Retângulo 19">
              <a:extLst>
                <a:ext uri="{FF2B5EF4-FFF2-40B4-BE49-F238E27FC236}">
                  <a16:creationId xmlns:a16="http://schemas.microsoft.com/office/drawing/2014/main" id="{CC629761-0669-10CE-6067-B4309865FDAB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932BD5E6-D54E-1A76-6BC0-B0F936CCD17A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Destaque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390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A importância do planejamento estratégico de </a:t>
            </a:r>
            <a:r>
              <a:rPr lang="pt-PT" dirty="0" smtClean="0"/>
              <a:t>TI</a:t>
            </a:r>
            <a:endParaRPr lang="pt-PT" dirty="0"/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601677"/>
            <a:ext cx="691442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Planejamento estratégico de TI busca desbloquear o potencial da TI como parceira estratégica, transformando o negócio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Orçamentos de TI frequentemente focam na manutenção, enquanto o planejamento estratégico visa aprimorar o valor da TI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crescente disponibilidade de informações ajuda as empresas a se aproximar dos clientes por meio de estratégias centradas no valor e nas informações.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4" name="Agrupar 22">
            <a:extLst>
              <a:ext uri="{FF2B5EF4-FFF2-40B4-BE49-F238E27FC236}">
                <a16:creationId xmlns:a16="http://schemas.microsoft.com/office/drawing/2014/main" id="{80A7359E-3385-3CD3-45CA-E2A46D555AF6}"/>
              </a:ext>
            </a:extLst>
          </p:cNvPr>
          <p:cNvGrpSpPr/>
          <p:nvPr/>
        </p:nvGrpSpPr>
        <p:grpSpPr>
          <a:xfrm>
            <a:off x="8165104" y="2796963"/>
            <a:ext cx="3007720" cy="1869083"/>
            <a:chOff x="1505178" y="2549550"/>
            <a:chExt cx="1553011" cy="1001384"/>
          </a:xfrm>
        </p:grpSpPr>
        <p:sp>
          <p:nvSpPr>
            <p:cNvPr id="5" name="Retângulo 23">
              <a:extLst>
                <a:ext uri="{FF2B5EF4-FFF2-40B4-BE49-F238E27FC236}">
                  <a16:creationId xmlns:a16="http://schemas.microsoft.com/office/drawing/2014/main" id="{0D4030DF-7261-DDAA-E87A-7C1A17F3F524}"/>
                </a:ext>
              </a:extLst>
            </p:cNvPr>
            <p:cNvSpPr/>
            <p:nvPr/>
          </p:nvSpPr>
          <p:spPr>
            <a:xfrm>
              <a:off x="1615610" y="2604137"/>
              <a:ext cx="1332147" cy="946797"/>
            </a:xfrm>
            <a:prstGeom prst="rect">
              <a:avLst/>
            </a:prstGeom>
            <a:solidFill>
              <a:srgbClr val="E3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24">
              <a:extLst>
                <a:ext uri="{FF2B5EF4-FFF2-40B4-BE49-F238E27FC236}">
                  <a16:creationId xmlns:a16="http://schemas.microsoft.com/office/drawing/2014/main" id="{F9718175-6460-0515-6014-69775898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5178" y="2549550"/>
              <a:ext cx="1553011" cy="1001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3978153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Agrupar 26">
            <a:extLst>
              <a:ext uri="{FF2B5EF4-FFF2-40B4-BE49-F238E27FC236}">
                <a16:creationId xmlns:a16="http://schemas.microsoft.com/office/drawing/2014/main" id="{09F5F911-7D10-51F2-2599-95A06EB2F5C2}"/>
              </a:ext>
            </a:extLst>
          </p:cNvPr>
          <p:cNvGrpSpPr/>
          <p:nvPr/>
        </p:nvGrpSpPr>
        <p:grpSpPr>
          <a:xfrm>
            <a:off x="12639639" y="2059216"/>
            <a:ext cx="3543790" cy="2607141"/>
            <a:chOff x="12639639" y="382816"/>
            <a:chExt cx="3543790" cy="2607141"/>
          </a:xfrm>
        </p:grpSpPr>
        <p:sp>
          <p:nvSpPr>
            <p:cNvPr id="28" name="Balão de Fala: Retângulo 27">
              <a:extLst>
                <a:ext uri="{FF2B5EF4-FFF2-40B4-BE49-F238E27FC236}">
                  <a16:creationId xmlns:a16="http://schemas.microsoft.com/office/drawing/2014/main" id="{E34F6BC1-8931-3622-020A-BFDF0C8EBBF1}"/>
                </a:ext>
              </a:extLst>
            </p:cNvPr>
            <p:cNvSpPr/>
            <p:nvPr/>
          </p:nvSpPr>
          <p:spPr>
            <a:xfrm rot="5400000">
              <a:off x="13107963" y="-85508"/>
              <a:ext cx="260714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0D03A07E-E872-604F-1C19-9E2F2F0E56F8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O recurso está agrupado. Para ajustar a caixa de texto, aumente a linha apenas na respectiva camada.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Para alterar a imagem, clique com o botão direito do mouse, selecione Alterar Imagem &gt;&gt; Da Área de Transferência.</a:t>
              </a: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EB6EC094-4226-413F-9E9C-51A45D5DF085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31" name="Balão de Fala: Retângulo 30">
              <a:extLst>
                <a:ext uri="{FF2B5EF4-FFF2-40B4-BE49-F238E27FC236}">
                  <a16:creationId xmlns:a16="http://schemas.microsoft.com/office/drawing/2014/main" id="{42BB974D-3AD0-08C1-AD88-07D263E75EEC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85F8EE2C-F135-4082-1945-793472869DDF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Imagem paisagem (com e sem legenda). 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E5CA448-3123-C242-4D37-9FC1F69E1FC0}"/>
              </a:ext>
            </a:extLst>
          </p:cNvPr>
          <p:cNvGrpSpPr/>
          <p:nvPr/>
        </p:nvGrpSpPr>
        <p:grpSpPr>
          <a:xfrm>
            <a:off x="2018072" y="1908714"/>
            <a:ext cx="3702178" cy="2581561"/>
            <a:chOff x="2018072" y="1908714"/>
            <a:chExt cx="3702178" cy="2581561"/>
          </a:xfrm>
        </p:grpSpPr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8AD0F0AF-8511-E259-AE67-8C21984E50DC}"/>
                </a:ext>
              </a:extLst>
            </p:cNvPr>
            <p:cNvSpPr/>
            <p:nvPr/>
          </p:nvSpPr>
          <p:spPr>
            <a:xfrm>
              <a:off x="2018072" y="1908714"/>
              <a:ext cx="3702178" cy="2088670"/>
            </a:xfrm>
            <a:prstGeom prst="rect">
              <a:avLst/>
            </a:prstGeom>
            <a:solidFill>
              <a:srgbClr val="E3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DD7C3EFE-5ABE-A020-B0BB-23DED4DBD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33178" y="1927361"/>
              <a:ext cx="3671967" cy="2051377"/>
            </a:xfrm>
            <a:prstGeom prst="rect">
              <a:avLst/>
            </a:prstGeom>
          </p:spPr>
        </p:pic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020E31F3-51C5-9574-03B3-120878EAFD02}"/>
                </a:ext>
              </a:extLst>
            </p:cNvPr>
            <p:cNvSpPr txBox="1"/>
            <p:nvPr/>
          </p:nvSpPr>
          <p:spPr>
            <a:xfrm>
              <a:off x="2033178" y="4089941"/>
              <a:ext cx="36870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effectLst/>
                </a:rPr>
                <a:t>Legenda da imagem</a:t>
              </a:r>
              <a:endParaRPr lang="pt-BR" sz="1400" dirty="0"/>
            </a:p>
          </p:txBody>
        </p:sp>
        <p:cxnSp>
          <p:nvCxnSpPr>
            <p:cNvPr id="3" name="Conector reto 2">
              <a:extLst>
                <a:ext uri="{FF2B5EF4-FFF2-40B4-BE49-F238E27FC236}">
                  <a16:creationId xmlns:a16="http://schemas.microsoft.com/office/drawing/2014/main" id="{135EF726-0EB8-FCD0-F234-B606CE8F72CE}"/>
                </a:ext>
              </a:extLst>
            </p:cNvPr>
            <p:cNvCxnSpPr>
              <a:cxnSpLocks/>
            </p:cNvCxnSpPr>
            <p:nvPr/>
          </p:nvCxnSpPr>
          <p:spPr>
            <a:xfrm>
              <a:off x="2033178" y="4490275"/>
              <a:ext cx="3687072" cy="0"/>
            </a:xfrm>
            <a:prstGeom prst="line">
              <a:avLst/>
            </a:prstGeom>
            <a:ln>
              <a:solidFill>
                <a:srgbClr val="DCE3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Imagem 25">
            <a:extLst>
              <a:ext uri="{FF2B5EF4-FFF2-40B4-BE49-F238E27FC236}">
                <a16:creationId xmlns:a16="http://schemas.microsoft.com/office/drawing/2014/main" id="{89B6BC94-2736-27F3-353F-6AC404C8A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1878" y="1908714"/>
            <a:ext cx="3671967" cy="205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Agrupar 53">
            <a:extLst>
              <a:ext uri="{FF2B5EF4-FFF2-40B4-BE49-F238E27FC236}">
                <a16:creationId xmlns:a16="http://schemas.microsoft.com/office/drawing/2014/main" id="{AD829C86-D326-3F31-BC57-2555BBFE980C}"/>
              </a:ext>
            </a:extLst>
          </p:cNvPr>
          <p:cNvGrpSpPr/>
          <p:nvPr/>
        </p:nvGrpSpPr>
        <p:grpSpPr>
          <a:xfrm>
            <a:off x="12639639" y="2059216"/>
            <a:ext cx="3543790" cy="2607141"/>
            <a:chOff x="12639639" y="382816"/>
            <a:chExt cx="3543790" cy="2607141"/>
          </a:xfrm>
        </p:grpSpPr>
        <p:sp>
          <p:nvSpPr>
            <p:cNvPr id="55" name="Balão de Fala: Retângulo 54">
              <a:extLst>
                <a:ext uri="{FF2B5EF4-FFF2-40B4-BE49-F238E27FC236}">
                  <a16:creationId xmlns:a16="http://schemas.microsoft.com/office/drawing/2014/main" id="{33534310-903F-CF67-23CA-0AB9EBC214A2}"/>
                </a:ext>
              </a:extLst>
            </p:cNvPr>
            <p:cNvSpPr/>
            <p:nvPr/>
          </p:nvSpPr>
          <p:spPr>
            <a:xfrm rot="5400000">
              <a:off x="13107963" y="-85508"/>
              <a:ext cx="260714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ABE7662F-2969-D2B9-4CBD-F55A6604B0CB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O recurso está agrupado. Para ajustar a caixa de texto, aumente a linha apenas na respectiva camada.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Para alterar a imagem, clique com o botão direito do mouse, selecione Alterar Imagem &gt;&gt; Da Área de Transferência.</a:t>
              </a:r>
            </a:p>
          </p:txBody>
        </p:sp>
      </p:grpSp>
      <p:grpSp>
        <p:nvGrpSpPr>
          <p:cNvPr id="57" name="Agrupar 56">
            <a:extLst>
              <a:ext uri="{FF2B5EF4-FFF2-40B4-BE49-F238E27FC236}">
                <a16:creationId xmlns:a16="http://schemas.microsoft.com/office/drawing/2014/main" id="{945DC855-7B25-A659-50E7-6DACF89EB0FE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58" name="Balão de Fala: Retângulo 57">
              <a:extLst>
                <a:ext uri="{FF2B5EF4-FFF2-40B4-BE49-F238E27FC236}">
                  <a16:creationId xmlns:a16="http://schemas.microsoft.com/office/drawing/2014/main" id="{82ECB91C-A679-24A6-DDC2-ACBDACA5B236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97C26D3D-CECB-F941-18DA-DC9A331CD30D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Imagem paisagem - com 2 (com e sem legenda)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F484D14-DFC7-3B87-FA50-083B6AFC9CB9}"/>
              </a:ext>
            </a:extLst>
          </p:cNvPr>
          <p:cNvGrpSpPr/>
          <p:nvPr/>
        </p:nvGrpSpPr>
        <p:grpSpPr>
          <a:xfrm>
            <a:off x="2033178" y="904893"/>
            <a:ext cx="3687072" cy="2562914"/>
            <a:chOff x="2033178" y="904893"/>
            <a:chExt cx="3687072" cy="2562914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CFFC79FD-7F81-334C-85C1-C010FEE01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33178" y="904893"/>
              <a:ext cx="3671967" cy="2051377"/>
            </a:xfrm>
            <a:prstGeom prst="rect">
              <a:avLst/>
            </a:prstGeom>
          </p:spPr>
        </p:pic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BB744272-95F5-D720-81A8-15CD095A5AA9}"/>
                </a:ext>
              </a:extLst>
            </p:cNvPr>
            <p:cNvSpPr txBox="1"/>
            <p:nvPr/>
          </p:nvSpPr>
          <p:spPr>
            <a:xfrm>
              <a:off x="2033178" y="3067473"/>
              <a:ext cx="36870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>
                  <a:effectLst/>
                </a:rPr>
                <a:t>Legenda da imagem</a:t>
              </a:r>
              <a:endParaRPr lang="pt-BR" sz="1400"/>
            </a:p>
          </p:txBody>
        </p: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462E6E32-CE86-55D3-49B2-4D3FBF9AF6E3}"/>
                </a:ext>
              </a:extLst>
            </p:cNvPr>
            <p:cNvCxnSpPr>
              <a:cxnSpLocks/>
            </p:cNvCxnSpPr>
            <p:nvPr/>
          </p:nvCxnSpPr>
          <p:spPr>
            <a:xfrm>
              <a:off x="2033178" y="3467807"/>
              <a:ext cx="3687072" cy="0"/>
            </a:xfrm>
            <a:prstGeom prst="line">
              <a:avLst/>
            </a:prstGeom>
            <a:ln>
              <a:solidFill>
                <a:srgbClr val="DCE3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6344FD86-DB4E-E84D-DBC5-78178546CE90}"/>
              </a:ext>
            </a:extLst>
          </p:cNvPr>
          <p:cNvGrpSpPr/>
          <p:nvPr/>
        </p:nvGrpSpPr>
        <p:grpSpPr>
          <a:xfrm>
            <a:off x="6486857" y="887365"/>
            <a:ext cx="3687072" cy="2562914"/>
            <a:chOff x="6486857" y="887365"/>
            <a:chExt cx="3687072" cy="256291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648BCC92-A0DE-F1F7-41BB-29ECA019E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486857" y="887365"/>
              <a:ext cx="3671967" cy="2051377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49F13C54-7DC6-7017-C075-45FD3A2832CA}"/>
                </a:ext>
              </a:extLst>
            </p:cNvPr>
            <p:cNvSpPr txBox="1"/>
            <p:nvPr/>
          </p:nvSpPr>
          <p:spPr>
            <a:xfrm>
              <a:off x="6486857" y="3049945"/>
              <a:ext cx="36870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>
                  <a:effectLst/>
                </a:rPr>
                <a:t>Legenda da imagem</a:t>
              </a:r>
              <a:endParaRPr lang="pt-BR" sz="1400"/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0A71D835-6436-A628-AB86-685D0C8ABEA0}"/>
                </a:ext>
              </a:extLst>
            </p:cNvPr>
            <p:cNvCxnSpPr>
              <a:cxnSpLocks/>
            </p:cNvCxnSpPr>
            <p:nvPr/>
          </p:nvCxnSpPr>
          <p:spPr>
            <a:xfrm>
              <a:off x="6486857" y="3450279"/>
              <a:ext cx="3687072" cy="0"/>
            </a:xfrm>
            <a:prstGeom prst="line">
              <a:avLst/>
            </a:prstGeom>
            <a:ln>
              <a:solidFill>
                <a:srgbClr val="DCE3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92198D63-171D-1814-A84D-E4FE5967CFA8}"/>
              </a:ext>
            </a:extLst>
          </p:cNvPr>
          <p:cNvGrpSpPr/>
          <p:nvPr/>
        </p:nvGrpSpPr>
        <p:grpSpPr>
          <a:xfrm>
            <a:off x="2018071" y="3901730"/>
            <a:ext cx="8155858" cy="2051377"/>
            <a:chOff x="2018071" y="3901730"/>
            <a:chExt cx="8155858" cy="2051377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8E3A0C00-3CD4-6195-0128-68CD2D640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18071" y="3901730"/>
              <a:ext cx="3671967" cy="2051377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C6B918A4-A9EC-7B84-34C1-6DD435D9B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501962" y="3901730"/>
              <a:ext cx="3671967" cy="20513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942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3AF1F100-61D9-ACC6-7277-B96D5ED826CA}"/>
              </a:ext>
            </a:extLst>
          </p:cNvPr>
          <p:cNvGrpSpPr/>
          <p:nvPr/>
        </p:nvGrpSpPr>
        <p:grpSpPr>
          <a:xfrm>
            <a:off x="2021557" y="4935460"/>
            <a:ext cx="3417855" cy="385684"/>
            <a:chOff x="2941262" y="2912639"/>
            <a:chExt cx="1929291" cy="385684"/>
          </a:xfrm>
        </p:grpSpPr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515653DE-C35B-6358-0310-31ACD12D5960}"/>
                </a:ext>
              </a:extLst>
            </p:cNvPr>
            <p:cNvCxnSpPr>
              <a:cxnSpLocks/>
            </p:cNvCxnSpPr>
            <p:nvPr/>
          </p:nvCxnSpPr>
          <p:spPr>
            <a:xfrm>
              <a:off x="2941262" y="3298323"/>
              <a:ext cx="1929291" cy="0"/>
            </a:xfrm>
            <a:prstGeom prst="line">
              <a:avLst/>
            </a:prstGeom>
            <a:ln>
              <a:solidFill>
                <a:srgbClr val="DCE3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FB2FBFFB-B529-E550-B462-0362448814BA}"/>
                </a:ext>
              </a:extLst>
            </p:cNvPr>
            <p:cNvSpPr txBox="1"/>
            <p:nvPr/>
          </p:nvSpPr>
          <p:spPr>
            <a:xfrm>
              <a:off x="2970750" y="2912639"/>
              <a:ext cx="1899803" cy="1737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dirty="0">
                  <a:effectLst/>
                </a:rPr>
                <a:t>Legenda da imagem</a:t>
              </a:r>
              <a:endParaRPr lang="pt-BR" sz="1400" dirty="0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B145105-A6CB-6AF6-B956-8E0CDECB6771}"/>
              </a:ext>
            </a:extLst>
          </p:cNvPr>
          <p:cNvGrpSpPr/>
          <p:nvPr/>
        </p:nvGrpSpPr>
        <p:grpSpPr>
          <a:xfrm>
            <a:off x="2064119" y="1495086"/>
            <a:ext cx="3375293" cy="3405982"/>
            <a:chOff x="1004626" y="1858002"/>
            <a:chExt cx="2535908" cy="2558963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4B5E50B9-58E7-6AD6-AFD9-7F21A0F54665}"/>
                </a:ext>
              </a:extLst>
            </p:cNvPr>
            <p:cNvSpPr/>
            <p:nvPr/>
          </p:nvSpPr>
          <p:spPr>
            <a:xfrm>
              <a:off x="1011897" y="1858928"/>
              <a:ext cx="2528637" cy="2530442"/>
            </a:xfrm>
            <a:prstGeom prst="rect">
              <a:avLst/>
            </a:prstGeom>
            <a:solidFill>
              <a:srgbClr val="E3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340E9C06-28B4-8E63-B3F3-B3A2DD9CE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4626" y="1858002"/>
              <a:ext cx="2535908" cy="2558963"/>
            </a:xfrm>
            <a:prstGeom prst="rect">
              <a:avLst/>
            </a:prstGeom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80A7359E-3385-3CD3-45CA-E2A46D555AF6}"/>
              </a:ext>
            </a:extLst>
          </p:cNvPr>
          <p:cNvGrpSpPr/>
          <p:nvPr/>
        </p:nvGrpSpPr>
        <p:grpSpPr>
          <a:xfrm>
            <a:off x="6795152" y="1461775"/>
            <a:ext cx="3375293" cy="3405982"/>
            <a:chOff x="1004626" y="1858002"/>
            <a:chExt cx="2535908" cy="2558963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0D4030DF-7261-DDAA-E87A-7C1A17F3F524}"/>
                </a:ext>
              </a:extLst>
            </p:cNvPr>
            <p:cNvSpPr/>
            <p:nvPr/>
          </p:nvSpPr>
          <p:spPr>
            <a:xfrm>
              <a:off x="1011897" y="1858928"/>
              <a:ext cx="2528637" cy="2530442"/>
            </a:xfrm>
            <a:prstGeom prst="rect">
              <a:avLst/>
            </a:prstGeom>
            <a:solidFill>
              <a:srgbClr val="E3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F9718175-6460-0515-6014-69775898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4626" y="1858002"/>
              <a:ext cx="2535908" cy="2558963"/>
            </a:xfrm>
            <a:prstGeom prst="rect">
              <a:avLst/>
            </a:prstGeom>
          </p:spPr>
        </p:pic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39F4E4A3-52C7-6A80-BED0-D129FF25C1AF}"/>
              </a:ext>
            </a:extLst>
          </p:cNvPr>
          <p:cNvGrpSpPr/>
          <p:nvPr/>
        </p:nvGrpSpPr>
        <p:grpSpPr>
          <a:xfrm>
            <a:off x="12639639" y="2059216"/>
            <a:ext cx="3543790" cy="2607141"/>
            <a:chOff x="12639639" y="382816"/>
            <a:chExt cx="3543790" cy="2607141"/>
          </a:xfrm>
        </p:grpSpPr>
        <p:sp>
          <p:nvSpPr>
            <p:cNvPr id="30" name="Balão de Fala: Retângulo 29">
              <a:extLst>
                <a:ext uri="{FF2B5EF4-FFF2-40B4-BE49-F238E27FC236}">
                  <a16:creationId xmlns:a16="http://schemas.microsoft.com/office/drawing/2014/main" id="{3E4A9E30-16B8-CC7F-3A10-CDCD702EB47D}"/>
                </a:ext>
              </a:extLst>
            </p:cNvPr>
            <p:cNvSpPr/>
            <p:nvPr/>
          </p:nvSpPr>
          <p:spPr>
            <a:xfrm rot="5400000">
              <a:off x="13107963" y="-85508"/>
              <a:ext cx="260714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9F8B506F-3BA4-6D6F-1084-C5AFAFA7373E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O recurso está agrupado. Para ajustar a caixa de texto, aumente a linha apenas na respectiva camada.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Para alterar a imagem, clique com o botão direito do mouse, selecione Alterar Imagem &gt;&gt; Da Área de Transferência.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FB10DD1F-8984-C413-A4D5-888FE67B1A6B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33" name="Balão de Fala: Retângulo 32">
              <a:extLst>
                <a:ext uri="{FF2B5EF4-FFF2-40B4-BE49-F238E27FC236}">
                  <a16:creationId xmlns:a16="http://schemas.microsoft.com/office/drawing/2014/main" id="{CCCBACB4-EA8C-4EC2-E494-0F0DFD322AEE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8604823F-426D-D9D9-F225-9AA195DDF40B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Imagem quadrada (com e sem legenda)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761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id="{B95D9FD7-7F78-E32E-CCD4-FFB670374D2D}"/>
              </a:ext>
            </a:extLst>
          </p:cNvPr>
          <p:cNvGrpSpPr/>
          <p:nvPr/>
        </p:nvGrpSpPr>
        <p:grpSpPr>
          <a:xfrm>
            <a:off x="12639639" y="2059216"/>
            <a:ext cx="3543790" cy="2607141"/>
            <a:chOff x="12639639" y="382816"/>
            <a:chExt cx="3543790" cy="2607141"/>
          </a:xfrm>
        </p:grpSpPr>
        <p:sp>
          <p:nvSpPr>
            <p:cNvPr id="25" name="Balão de Fala: Retângulo 24">
              <a:extLst>
                <a:ext uri="{FF2B5EF4-FFF2-40B4-BE49-F238E27FC236}">
                  <a16:creationId xmlns:a16="http://schemas.microsoft.com/office/drawing/2014/main" id="{51872A5C-C3C4-2CE5-8115-CD4C036AB9F9}"/>
                </a:ext>
              </a:extLst>
            </p:cNvPr>
            <p:cNvSpPr/>
            <p:nvPr/>
          </p:nvSpPr>
          <p:spPr>
            <a:xfrm rot="5400000">
              <a:off x="13107963" y="-85508"/>
              <a:ext cx="260714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2530537B-A4F3-ECA8-2AB6-1B3BF14E1B91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O recurso está agrupado. Para ajustar a caixa de texto, aumente a linha apenas na respectiva camada.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Para alterar a imagem, clique com o botão direito do mouse, selecione Alterar Imagem &gt;&gt; Da Área de Transferência.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A46B7C54-9733-933A-FDC9-5D3B52DF94ED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28" name="Balão de Fala: Retângulo 27">
              <a:extLst>
                <a:ext uri="{FF2B5EF4-FFF2-40B4-BE49-F238E27FC236}">
                  <a16:creationId xmlns:a16="http://schemas.microsoft.com/office/drawing/2014/main" id="{EFAE6444-40CB-C9DB-E182-989FA3A8A391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16446DE2-BC9E-3E63-BEDB-E3405E420347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Imagem quadrada – com 3 (com legenda)</a:t>
              </a: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09D8DE6A-6585-E525-0EA0-B03A8364B9DA}"/>
              </a:ext>
            </a:extLst>
          </p:cNvPr>
          <p:cNvGrpSpPr/>
          <p:nvPr/>
        </p:nvGrpSpPr>
        <p:grpSpPr>
          <a:xfrm>
            <a:off x="777875" y="1461770"/>
            <a:ext cx="3417855" cy="3934459"/>
            <a:chOff x="1747507" y="791038"/>
            <a:chExt cx="3417855" cy="3934459"/>
          </a:xfrm>
        </p:grpSpPr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9D2950B7-57FF-8346-B8F4-554A02041114}"/>
                </a:ext>
              </a:extLst>
            </p:cNvPr>
            <p:cNvGrpSpPr/>
            <p:nvPr/>
          </p:nvGrpSpPr>
          <p:grpSpPr>
            <a:xfrm>
              <a:off x="1747507" y="4307370"/>
              <a:ext cx="3417855" cy="418127"/>
              <a:chOff x="2941262" y="3024202"/>
              <a:chExt cx="1929291" cy="236021"/>
            </a:xfrm>
          </p:grpSpPr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EAE7584A-902B-A200-5A8F-74A8762B2E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1262" y="3260223"/>
                <a:ext cx="1929291" cy="0"/>
              </a:xfrm>
              <a:prstGeom prst="line">
                <a:avLst/>
              </a:prstGeom>
              <a:ln>
                <a:solidFill>
                  <a:srgbClr val="DCE3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4C9AD8B7-7CB1-3CBF-E741-FE6C0C6E5E41}"/>
                  </a:ext>
                </a:extLst>
              </p:cNvPr>
              <p:cNvSpPr txBox="1"/>
              <p:nvPr/>
            </p:nvSpPr>
            <p:spPr>
              <a:xfrm>
                <a:off x="2970750" y="3024202"/>
                <a:ext cx="1899803" cy="173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>
                    <a:effectLst/>
                  </a:rPr>
                  <a:t>Legenda da imagem</a:t>
                </a:r>
                <a:endParaRPr lang="pt-BR" sz="1400"/>
              </a:p>
            </p:txBody>
          </p:sp>
        </p:grp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73BD8B0B-A0D2-4B11-8CB9-90070CD30842}"/>
                </a:ext>
              </a:extLst>
            </p:cNvPr>
            <p:cNvGrpSpPr/>
            <p:nvPr/>
          </p:nvGrpSpPr>
          <p:grpSpPr>
            <a:xfrm>
              <a:off x="1790069" y="791038"/>
              <a:ext cx="3375293" cy="3405982"/>
              <a:chOff x="1004626" y="1858002"/>
              <a:chExt cx="2535908" cy="2558963"/>
            </a:xfrm>
          </p:grpSpPr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358C84FC-2F47-008E-337B-ABCD9543D4D5}"/>
                  </a:ext>
                </a:extLst>
              </p:cNvPr>
              <p:cNvSpPr/>
              <p:nvPr/>
            </p:nvSpPr>
            <p:spPr>
              <a:xfrm>
                <a:off x="1011897" y="1858928"/>
                <a:ext cx="2528637" cy="2530442"/>
              </a:xfrm>
              <a:prstGeom prst="rect">
                <a:avLst/>
              </a:prstGeom>
              <a:solidFill>
                <a:srgbClr val="E3EA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pic>
            <p:nvPicPr>
              <p:cNvPr id="34" name="Imagem 33">
                <a:extLst>
                  <a:ext uri="{FF2B5EF4-FFF2-40B4-BE49-F238E27FC236}">
                    <a16:creationId xmlns:a16="http://schemas.microsoft.com/office/drawing/2014/main" id="{704FC946-5FED-6206-B049-A092A3CB90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4626" y="1858002"/>
                <a:ext cx="2535908" cy="2558963"/>
              </a:xfrm>
              <a:prstGeom prst="rect">
                <a:avLst/>
              </a:prstGeom>
            </p:spPr>
          </p:pic>
        </p:grp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B453BCD0-C259-0D57-52F0-44A26C2F87B0}"/>
              </a:ext>
            </a:extLst>
          </p:cNvPr>
          <p:cNvGrpSpPr/>
          <p:nvPr/>
        </p:nvGrpSpPr>
        <p:grpSpPr>
          <a:xfrm>
            <a:off x="4414182" y="1461770"/>
            <a:ext cx="3417855" cy="3934459"/>
            <a:chOff x="1747507" y="791038"/>
            <a:chExt cx="3417855" cy="3934459"/>
          </a:xfrm>
        </p:grpSpPr>
        <p:grpSp>
          <p:nvGrpSpPr>
            <p:cNvPr id="59" name="Agrupar 58">
              <a:extLst>
                <a:ext uri="{FF2B5EF4-FFF2-40B4-BE49-F238E27FC236}">
                  <a16:creationId xmlns:a16="http://schemas.microsoft.com/office/drawing/2014/main" id="{29728517-2521-856F-516D-B41E2164BABC}"/>
                </a:ext>
              </a:extLst>
            </p:cNvPr>
            <p:cNvGrpSpPr/>
            <p:nvPr/>
          </p:nvGrpSpPr>
          <p:grpSpPr>
            <a:xfrm>
              <a:off x="1747507" y="4307370"/>
              <a:ext cx="3417855" cy="418127"/>
              <a:chOff x="2941262" y="3024202"/>
              <a:chExt cx="1929291" cy="236021"/>
            </a:xfrm>
          </p:grpSpPr>
          <p:cxnSp>
            <p:nvCxnSpPr>
              <p:cNvPr id="63" name="Conector reto 62">
                <a:extLst>
                  <a:ext uri="{FF2B5EF4-FFF2-40B4-BE49-F238E27FC236}">
                    <a16:creationId xmlns:a16="http://schemas.microsoft.com/office/drawing/2014/main" id="{5319E4AA-F9E1-0A45-2893-94580741F6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1262" y="3260223"/>
                <a:ext cx="1929291" cy="0"/>
              </a:xfrm>
              <a:prstGeom prst="line">
                <a:avLst/>
              </a:prstGeom>
              <a:ln>
                <a:solidFill>
                  <a:srgbClr val="DCE3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CaixaDeTexto 63">
                <a:extLst>
                  <a:ext uri="{FF2B5EF4-FFF2-40B4-BE49-F238E27FC236}">
                    <a16:creationId xmlns:a16="http://schemas.microsoft.com/office/drawing/2014/main" id="{263A782A-394E-2EFF-72C0-71D0ABDC1364}"/>
                  </a:ext>
                </a:extLst>
              </p:cNvPr>
              <p:cNvSpPr txBox="1"/>
              <p:nvPr/>
            </p:nvSpPr>
            <p:spPr>
              <a:xfrm>
                <a:off x="2970750" y="3024202"/>
                <a:ext cx="1899803" cy="173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>
                    <a:effectLst/>
                  </a:rPr>
                  <a:t>Legenda da imagem</a:t>
                </a:r>
                <a:endParaRPr lang="pt-BR" sz="1400"/>
              </a:p>
            </p:txBody>
          </p:sp>
        </p:grpSp>
        <p:grpSp>
          <p:nvGrpSpPr>
            <p:cNvPr id="60" name="Agrupar 59">
              <a:extLst>
                <a:ext uri="{FF2B5EF4-FFF2-40B4-BE49-F238E27FC236}">
                  <a16:creationId xmlns:a16="http://schemas.microsoft.com/office/drawing/2014/main" id="{6C9F87F6-58A5-A01C-0D0C-028033F1821F}"/>
                </a:ext>
              </a:extLst>
            </p:cNvPr>
            <p:cNvGrpSpPr/>
            <p:nvPr/>
          </p:nvGrpSpPr>
          <p:grpSpPr>
            <a:xfrm>
              <a:off x="1790069" y="791038"/>
              <a:ext cx="3375293" cy="3405982"/>
              <a:chOff x="1004626" y="1858002"/>
              <a:chExt cx="2535908" cy="2558963"/>
            </a:xfrm>
          </p:grpSpPr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0F967842-F8D8-E47A-F6E3-BEA82EA43D61}"/>
                  </a:ext>
                </a:extLst>
              </p:cNvPr>
              <p:cNvSpPr/>
              <p:nvPr/>
            </p:nvSpPr>
            <p:spPr>
              <a:xfrm>
                <a:off x="1011897" y="1858928"/>
                <a:ext cx="2528637" cy="2530442"/>
              </a:xfrm>
              <a:prstGeom prst="rect">
                <a:avLst/>
              </a:prstGeom>
              <a:solidFill>
                <a:srgbClr val="E3EA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pic>
            <p:nvPicPr>
              <p:cNvPr id="62" name="Imagem 61">
                <a:extLst>
                  <a:ext uri="{FF2B5EF4-FFF2-40B4-BE49-F238E27FC236}">
                    <a16:creationId xmlns:a16="http://schemas.microsoft.com/office/drawing/2014/main" id="{0F333670-4C2B-6D2F-A548-AF78C85A51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4626" y="1858002"/>
                <a:ext cx="2535908" cy="2558963"/>
              </a:xfrm>
              <a:prstGeom prst="rect">
                <a:avLst/>
              </a:prstGeom>
            </p:spPr>
          </p:pic>
        </p:grp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3E0EAEA-CA1D-B76C-484D-5AEEF0EB59B2}"/>
              </a:ext>
            </a:extLst>
          </p:cNvPr>
          <p:cNvGrpSpPr/>
          <p:nvPr/>
        </p:nvGrpSpPr>
        <p:grpSpPr>
          <a:xfrm>
            <a:off x="8018777" y="1461770"/>
            <a:ext cx="3449567" cy="3934459"/>
            <a:chOff x="8018777" y="1461770"/>
            <a:chExt cx="3449567" cy="3934459"/>
          </a:xfrm>
        </p:grpSpPr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FC01DB1A-C17E-DEC9-9229-C9550EC89F2E}"/>
                </a:ext>
              </a:extLst>
            </p:cNvPr>
            <p:cNvGrpSpPr/>
            <p:nvPr/>
          </p:nvGrpSpPr>
          <p:grpSpPr>
            <a:xfrm>
              <a:off x="8018777" y="1461770"/>
              <a:ext cx="3417855" cy="3405982"/>
              <a:chOff x="1747507" y="791038"/>
              <a:chExt cx="3417855" cy="3405982"/>
            </a:xfrm>
          </p:grpSpPr>
          <p:grpSp>
            <p:nvGrpSpPr>
              <p:cNvPr id="45" name="Agrupar 44">
                <a:extLst>
                  <a:ext uri="{FF2B5EF4-FFF2-40B4-BE49-F238E27FC236}">
                    <a16:creationId xmlns:a16="http://schemas.microsoft.com/office/drawing/2014/main" id="{1C0BCCC5-648E-5DE8-4CBD-D154C3CA3FBC}"/>
                  </a:ext>
                </a:extLst>
              </p:cNvPr>
              <p:cNvGrpSpPr/>
              <p:nvPr/>
            </p:nvGrpSpPr>
            <p:grpSpPr>
              <a:xfrm>
                <a:off x="1747507" y="1973996"/>
                <a:ext cx="3417855" cy="236021"/>
                <a:chOff x="2941262" y="3024202"/>
                <a:chExt cx="1929291" cy="236021"/>
              </a:xfrm>
            </p:grpSpPr>
            <p:cxnSp>
              <p:nvCxnSpPr>
                <p:cNvPr id="49" name="Conector reto 48">
                  <a:extLst>
                    <a:ext uri="{FF2B5EF4-FFF2-40B4-BE49-F238E27FC236}">
                      <a16:creationId xmlns:a16="http://schemas.microsoft.com/office/drawing/2014/main" id="{9ADFE679-9D68-28FA-20DD-A60FDA891C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1262" y="3260223"/>
                  <a:ext cx="1929291" cy="0"/>
                </a:xfrm>
                <a:prstGeom prst="line">
                  <a:avLst/>
                </a:prstGeom>
                <a:ln>
                  <a:solidFill>
                    <a:srgbClr val="DCE3E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53ED5846-0E24-2816-7E02-A897F4822A49}"/>
                    </a:ext>
                  </a:extLst>
                </p:cNvPr>
                <p:cNvSpPr txBox="1"/>
                <p:nvPr/>
              </p:nvSpPr>
              <p:spPr>
                <a:xfrm>
                  <a:off x="2970750" y="3024202"/>
                  <a:ext cx="1899803" cy="1737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pt-BR" sz="1400">
                      <a:effectLst/>
                    </a:rPr>
                    <a:t>Legenda da imagem</a:t>
                  </a:r>
                  <a:endParaRPr lang="pt-BR" sz="1400"/>
                </a:p>
              </p:txBody>
            </p:sp>
          </p:grpSp>
          <p:grpSp>
            <p:nvGrpSpPr>
              <p:cNvPr id="46" name="Agrupar 45">
                <a:extLst>
                  <a:ext uri="{FF2B5EF4-FFF2-40B4-BE49-F238E27FC236}">
                    <a16:creationId xmlns:a16="http://schemas.microsoft.com/office/drawing/2014/main" id="{AD8837C8-A726-7548-1A4C-FDB4EE4BF663}"/>
                  </a:ext>
                </a:extLst>
              </p:cNvPr>
              <p:cNvGrpSpPr/>
              <p:nvPr/>
            </p:nvGrpSpPr>
            <p:grpSpPr>
              <a:xfrm>
                <a:off x="1790069" y="791038"/>
                <a:ext cx="3375293" cy="3405982"/>
                <a:chOff x="1004626" y="1858002"/>
                <a:chExt cx="2535908" cy="2558963"/>
              </a:xfrm>
            </p:grpSpPr>
            <p:sp>
              <p:nvSpPr>
                <p:cNvPr id="47" name="Retângulo 46">
                  <a:extLst>
                    <a:ext uri="{FF2B5EF4-FFF2-40B4-BE49-F238E27FC236}">
                      <a16:creationId xmlns:a16="http://schemas.microsoft.com/office/drawing/2014/main" id="{C70C6949-3D8E-2932-36E3-E483D7FAE39B}"/>
                    </a:ext>
                  </a:extLst>
                </p:cNvPr>
                <p:cNvSpPr/>
                <p:nvPr/>
              </p:nvSpPr>
              <p:spPr>
                <a:xfrm>
                  <a:off x="1011897" y="1858928"/>
                  <a:ext cx="2528637" cy="2530442"/>
                </a:xfrm>
                <a:prstGeom prst="rect">
                  <a:avLst/>
                </a:prstGeom>
                <a:solidFill>
                  <a:srgbClr val="E3EAF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400"/>
                </a:p>
              </p:txBody>
            </p:sp>
            <p:pic>
              <p:nvPicPr>
                <p:cNvPr id="48" name="Imagem 47">
                  <a:extLst>
                    <a:ext uri="{FF2B5EF4-FFF2-40B4-BE49-F238E27FC236}">
                      <a16:creationId xmlns:a16="http://schemas.microsoft.com/office/drawing/2014/main" id="{650AD209-1369-329A-8D2B-5742115701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04626" y="1858002"/>
                  <a:ext cx="2535908" cy="2558963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2" name="Conector reto 1">
              <a:extLst>
                <a:ext uri="{FF2B5EF4-FFF2-40B4-BE49-F238E27FC236}">
                  <a16:creationId xmlns:a16="http://schemas.microsoft.com/office/drawing/2014/main" id="{EB3376B6-AA93-B23F-67AC-AA185D1ADF95}"/>
                </a:ext>
              </a:extLst>
            </p:cNvPr>
            <p:cNvCxnSpPr>
              <a:cxnSpLocks/>
            </p:cNvCxnSpPr>
            <p:nvPr/>
          </p:nvCxnSpPr>
          <p:spPr>
            <a:xfrm>
              <a:off x="8050489" y="5396229"/>
              <a:ext cx="3417855" cy="0"/>
            </a:xfrm>
            <a:prstGeom prst="line">
              <a:avLst/>
            </a:prstGeom>
            <a:ln>
              <a:solidFill>
                <a:srgbClr val="DCE3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2F419732-7E10-8099-972D-71D5FBB966AA}"/>
                </a:ext>
              </a:extLst>
            </p:cNvPr>
            <p:cNvSpPr txBox="1"/>
            <p:nvPr/>
          </p:nvSpPr>
          <p:spPr>
            <a:xfrm>
              <a:off x="8102729" y="4978102"/>
              <a:ext cx="3365615" cy="3077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>
                  <a:effectLst/>
                </a:rPr>
                <a:t>Legenda da imagem</a:t>
              </a:r>
              <a:endParaRPr lang="pt-BR" sz="1400"/>
            </a:p>
          </p:txBody>
        </p:sp>
      </p:grpSp>
    </p:spTree>
    <p:extLst>
      <p:ext uri="{BB962C8B-B14F-4D97-AF65-F5344CB8AC3E}">
        <p14:creationId xmlns:p14="http://schemas.microsoft.com/office/powerpoint/2010/main" val="126611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5D42E3D6-D117-3EC5-03E7-A71E4785A9EC}"/>
              </a:ext>
            </a:extLst>
          </p:cNvPr>
          <p:cNvGrpSpPr/>
          <p:nvPr/>
        </p:nvGrpSpPr>
        <p:grpSpPr>
          <a:xfrm>
            <a:off x="12639639" y="2059216"/>
            <a:ext cx="3543790" cy="2607141"/>
            <a:chOff x="12639639" y="382816"/>
            <a:chExt cx="3543790" cy="2607141"/>
          </a:xfrm>
        </p:grpSpPr>
        <p:sp>
          <p:nvSpPr>
            <p:cNvPr id="16" name="Balão de Fala: Retângulo 15">
              <a:extLst>
                <a:ext uri="{FF2B5EF4-FFF2-40B4-BE49-F238E27FC236}">
                  <a16:creationId xmlns:a16="http://schemas.microsoft.com/office/drawing/2014/main" id="{5A74645D-2820-3498-956B-68BE2925FCAF}"/>
                </a:ext>
              </a:extLst>
            </p:cNvPr>
            <p:cNvSpPr/>
            <p:nvPr/>
          </p:nvSpPr>
          <p:spPr>
            <a:xfrm rot="5400000">
              <a:off x="13107963" y="-85508"/>
              <a:ext cx="260714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268D7830-9E22-C81E-EAC5-0BEFAE764C2C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r>
                <a:rPr lang="pt-BR" sz="1400">
                  <a:solidFill>
                    <a:schemeClr val="bg1"/>
                  </a:solidFill>
                </a:rPr>
                <a:t>Para alterar a imagem, clique com o botão direito do mouse, selecione Alterar Imagem &gt;&gt; Da Área de Transferência.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EF06D573-8D2B-0F3A-1528-87D8D66E6CB6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22" name="Balão de Fala: Retângulo 21">
              <a:extLst>
                <a:ext uri="{FF2B5EF4-FFF2-40B4-BE49-F238E27FC236}">
                  <a16:creationId xmlns:a16="http://schemas.microsoft.com/office/drawing/2014/main" id="{48B6DD3C-6DB4-61D2-277A-10412FB718D5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60E60E43-E6CB-11B3-EFEB-A65CC4B6FCE4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Imagem quadrada – com 3 (sem legenda)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E75E08A-4E20-7DB5-504B-17A065B3121B}"/>
              </a:ext>
            </a:extLst>
          </p:cNvPr>
          <p:cNvGrpSpPr/>
          <p:nvPr/>
        </p:nvGrpSpPr>
        <p:grpSpPr>
          <a:xfrm>
            <a:off x="777875" y="1461770"/>
            <a:ext cx="3417855" cy="3405982"/>
            <a:chOff x="1747507" y="791038"/>
            <a:chExt cx="3417855" cy="3405982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FC88355F-5272-F18A-9A89-79C77E772B6C}"/>
                </a:ext>
              </a:extLst>
            </p:cNvPr>
            <p:cNvGrpSpPr/>
            <p:nvPr/>
          </p:nvGrpSpPr>
          <p:grpSpPr>
            <a:xfrm>
              <a:off x="1747507" y="1973996"/>
              <a:ext cx="3417855" cy="236021"/>
              <a:chOff x="2941262" y="3024202"/>
              <a:chExt cx="1929291" cy="236021"/>
            </a:xfrm>
          </p:grpSpPr>
          <p:cxnSp>
            <p:nvCxnSpPr>
              <p:cNvPr id="14" name="Conector reto 13">
                <a:extLst>
                  <a:ext uri="{FF2B5EF4-FFF2-40B4-BE49-F238E27FC236}">
                    <a16:creationId xmlns:a16="http://schemas.microsoft.com/office/drawing/2014/main" id="{56A7708C-4CDF-28B9-6078-EAA264B137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1262" y="3260223"/>
                <a:ext cx="1929291" cy="0"/>
              </a:xfrm>
              <a:prstGeom prst="line">
                <a:avLst/>
              </a:prstGeom>
              <a:ln>
                <a:solidFill>
                  <a:srgbClr val="DCE3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11AFB16E-C644-DCE9-EC7F-076EEDCCB50C}"/>
                  </a:ext>
                </a:extLst>
              </p:cNvPr>
              <p:cNvSpPr txBox="1"/>
              <p:nvPr/>
            </p:nvSpPr>
            <p:spPr>
              <a:xfrm>
                <a:off x="2970750" y="3024202"/>
                <a:ext cx="1899803" cy="173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>
                    <a:effectLst/>
                  </a:rPr>
                  <a:t>Legenda da imagem </a:t>
                </a:r>
                <a:r>
                  <a:rPr lang="pt-BR" sz="1400" err="1">
                    <a:effectLst/>
                  </a:rPr>
                  <a:t>Lorem</a:t>
                </a:r>
                <a:r>
                  <a:rPr lang="pt-BR" sz="1400">
                    <a:effectLst/>
                  </a:rPr>
                  <a:t> ipsum </a:t>
                </a:r>
                <a:r>
                  <a:rPr lang="pt-BR" sz="1400" err="1">
                    <a:effectLst/>
                  </a:rPr>
                  <a:t>dolor</a:t>
                </a:r>
                <a:endParaRPr lang="pt-BR" sz="1400"/>
              </a:p>
            </p:txBody>
          </p:sp>
        </p:grp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9F443D9A-3CF4-42EE-DE57-92CAD87E304F}"/>
                </a:ext>
              </a:extLst>
            </p:cNvPr>
            <p:cNvGrpSpPr/>
            <p:nvPr/>
          </p:nvGrpSpPr>
          <p:grpSpPr>
            <a:xfrm>
              <a:off x="1790069" y="791038"/>
              <a:ext cx="3375293" cy="3405982"/>
              <a:chOff x="1004626" y="1858002"/>
              <a:chExt cx="2535908" cy="2558963"/>
            </a:xfrm>
          </p:grpSpPr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5797F1CA-CB1C-AC11-3D8C-F37AD9BE707E}"/>
                  </a:ext>
                </a:extLst>
              </p:cNvPr>
              <p:cNvSpPr/>
              <p:nvPr/>
            </p:nvSpPr>
            <p:spPr>
              <a:xfrm>
                <a:off x="1011897" y="1858928"/>
                <a:ext cx="2528637" cy="2530442"/>
              </a:xfrm>
              <a:prstGeom prst="rect">
                <a:avLst/>
              </a:prstGeom>
              <a:solidFill>
                <a:srgbClr val="E3EA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pic>
            <p:nvPicPr>
              <p:cNvPr id="7" name="Imagem 6">
                <a:extLst>
                  <a:ext uri="{FF2B5EF4-FFF2-40B4-BE49-F238E27FC236}">
                    <a16:creationId xmlns:a16="http://schemas.microsoft.com/office/drawing/2014/main" id="{5CF472B9-0ABD-8E38-E660-6920F5563D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4626" y="1858002"/>
                <a:ext cx="2535908" cy="2558963"/>
              </a:xfrm>
              <a:prstGeom prst="rect">
                <a:avLst/>
              </a:prstGeom>
            </p:spPr>
          </p:pic>
        </p:grp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7C60CCA0-CE03-26D0-359E-84A68993CB67}"/>
              </a:ext>
            </a:extLst>
          </p:cNvPr>
          <p:cNvGrpSpPr/>
          <p:nvPr/>
        </p:nvGrpSpPr>
        <p:grpSpPr>
          <a:xfrm>
            <a:off x="4398326" y="1461770"/>
            <a:ext cx="3417855" cy="3405982"/>
            <a:chOff x="1747507" y="791038"/>
            <a:chExt cx="3417855" cy="3405982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BB3DCD7B-E403-9791-EF1B-E6589A2C1618}"/>
                </a:ext>
              </a:extLst>
            </p:cNvPr>
            <p:cNvGrpSpPr/>
            <p:nvPr/>
          </p:nvGrpSpPr>
          <p:grpSpPr>
            <a:xfrm>
              <a:off x="1747507" y="1973996"/>
              <a:ext cx="3417855" cy="236021"/>
              <a:chOff x="2941262" y="3024202"/>
              <a:chExt cx="1929291" cy="236021"/>
            </a:xfrm>
          </p:grpSpPr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8682BAAE-CE06-9A2F-0DA8-585C836753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1262" y="3260223"/>
                <a:ext cx="1929291" cy="0"/>
              </a:xfrm>
              <a:prstGeom prst="line">
                <a:avLst/>
              </a:prstGeom>
              <a:ln>
                <a:solidFill>
                  <a:srgbClr val="DCE3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8EE193F5-1EAA-A4CE-F42E-147EC6CA606B}"/>
                  </a:ext>
                </a:extLst>
              </p:cNvPr>
              <p:cNvSpPr txBox="1"/>
              <p:nvPr/>
            </p:nvSpPr>
            <p:spPr>
              <a:xfrm>
                <a:off x="2970750" y="3024202"/>
                <a:ext cx="1899803" cy="173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>
                    <a:effectLst/>
                  </a:rPr>
                  <a:t>Legenda da imagem </a:t>
                </a:r>
                <a:r>
                  <a:rPr lang="pt-BR" sz="1400" err="1">
                    <a:effectLst/>
                  </a:rPr>
                  <a:t>Lorem</a:t>
                </a:r>
                <a:r>
                  <a:rPr lang="pt-BR" sz="1400">
                    <a:effectLst/>
                  </a:rPr>
                  <a:t> ipsum </a:t>
                </a:r>
                <a:r>
                  <a:rPr lang="pt-BR" sz="1400" err="1">
                    <a:effectLst/>
                  </a:rPr>
                  <a:t>dolor</a:t>
                </a:r>
                <a:endParaRPr lang="pt-BR" sz="1400"/>
              </a:p>
            </p:txBody>
          </p:sp>
        </p:grp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441F7200-B439-1A2B-4F3C-4BDFE33810C5}"/>
                </a:ext>
              </a:extLst>
            </p:cNvPr>
            <p:cNvGrpSpPr/>
            <p:nvPr/>
          </p:nvGrpSpPr>
          <p:grpSpPr>
            <a:xfrm>
              <a:off x="1790069" y="791038"/>
              <a:ext cx="3375293" cy="3405982"/>
              <a:chOff x="1004626" y="1858002"/>
              <a:chExt cx="2535908" cy="2558963"/>
            </a:xfrm>
          </p:grpSpPr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EDE5B9C5-4771-2AAF-C8B7-8559F31DD361}"/>
                  </a:ext>
                </a:extLst>
              </p:cNvPr>
              <p:cNvSpPr/>
              <p:nvPr/>
            </p:nvSpPr>
            <p:spPr>
              <a:xfrm>
                <a:off x="1011897" y="1858928"/>
                <a:ext cx="2528637" cy="2530442"/>
              </a:xfrm>
              <a:prstGeom prst="rect">
                <a:avLst/>
              </a:prstGeom>
              <a:solidFill>
                <a:srgbClr val="E3EA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pic>
            <p:nvPicPr>
              <p:cNvPr id="29" name="Imagem 28">
                <a:extLst>
                  <a:ext uri="{FF2B5EF4-FFF2-40B4-BE49-F238E27FC236}">
                    <a16:creationId xmlns:a16="http://schemas.microsoft.com/office/drawing/2014/main" id="{499BB75E-C74D-56F4-211C-F67285676B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4626" y="1858002"/>
                <a:ext cx="2535908" cy="2558963"/>
              </a:xfrm>
              <a:prstGeom prst="rect">
                <a:avLst/>
              </a:prstGeom>
            </p:spPr>
          </p:pic>
        </p:grp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4BAD405C-E49A-B88D-7B74-D3409EB4D446}"/>
              </a:ext>
            </a:extLst>
          </p:cNvPr>
          <p:cNvGrpSpPr/>
          <p:nvPr/>
        </p:nvGrpSpPr>
        <p:grpSpPr>
          <a:xfrm>
            <a:off x="8018777" y="1461770"/>
            <a:ext cx="3417855" cy="3405982"/>
            <a:chOff x="1747507" y="791038"/>
            <a:chExt cx="3417855" cy="3405982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222B5643-F491-AACD-ECA8-569A3DE45E59}"/>
                </a:ext>
              </a:extLst>
            </p:cNvPr>
            <p:cNvGrpSpPr/>
            <p:nvPr/>
          </p:nvGrpSpPr>
          <p:grpSpPr>
            <a:xfrm>
              <a:off x="1747507" y="1973996"/>
              <a:ext cx="3417855" cy="236021"/>
              <a:chOff x="2941262" y="3024202"/>
              <a:chExt cx="1929291" cy="236021"/>
            </a:xfrm>
          </p:grpSpPr>
          <p:cxnSp>
            <p:nvCxnSpPr>
              <p:cNvPr id="37" name="Conector reto 36">
                <a:extLst>
                  <a:ext uri="{FF2B5EF4-FFF2-40B4-BE49-F238E27FC236}">
                    <a16:creationId xmlns:a16="http://schemas.microsoft.com/office/drawing/2014/main" id="{3A8514C8-F66E-B3E2-810A-DD08317177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1262" y="3260223"/>
                <a:ext cx="1929291" cy="0"/>
              </a:xfrm>
              <a:prstGeom prst="line">
                <a:avLst/>
              </a:prstGeom>
              <a:ln>
                <a:solidFill>
                  <a:srgbClr val="DCE3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0E908BA1-B5E9-5DBF-5CA9-CD55C58E0FCE}"/>
                  </a:ext>
                </a:extLst>
              </p:cNvPr>
              <p:cNvSpPr txBox="1"/>
              <p:nvPr/>
            </p:nvSpPr>
            <p:spPr>
              <a:xfrm>
                <a:off x="2970750" y="3024202"/>
                <a:ext cx="1899803" cy="173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>
                    <a:effectLst/>
                  </a:rPr>
                  <a:t>Legenda da imagem </a:t>
                </a:r>
                <a:r>
                  <a:rPr lang="pt-BR" sz="1400" err="1">
                    <a:effectLst/>
                  </a:rPr>
                  <a:t>Lorem</a:t>
                </a:r>
                <a:r>
                  <a:rPr lang="pt-BR" sz="1400">
                    <a:effectLst/>
                  </a:rPr>
                  <a:t> ipsum </a:t>
                </a:r>
                <a:r>
                  <a:rPr lang="pt-BR" sz="1400" err="1">
                    <a:effectLst/>
                  </a:rPr>
                  <a:t>dolor</a:t>
                </a:r>
                <a:endParaRPr lang="pt-BR" sz="1400"/>
              </a:p>
            </p:txBody>
          </p:sp>
        </p:grp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0F5A00FE-665D-259D-B06A-A8D8C558B0AC}"/>
                </a:ext>
              </a:extLst>
            </p:cNvPr>
            <p:cNvGrpSpPr/>
            <p:nvPr/>
          </p:nvGrpSpPr>
          <p:grpSpPr>
            <a:xfrm>
              <a:off x="1790069" y="791038"/>
              <a:ext cx="3375293" cy="3405982"/>
              <a:chOff x="1004626" y="1858002"/>
              <a:chExt cx="2535908" cy="2558963"/>
            </a:xfrm>
          </p:grpSpPr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8D16F8CB-680B-AE53-7578-3347225B27CD}"/>
                  </a:ext>
                </a:extLst>
              </p:cNvPr>
              <p:cNvSpPr/>
              <p:nvPr/>
            </p:nvSpPr>
            <p:spPr>
              <a:xfrm>
                <a:off x="1011897" y="1858928"/>
                <a:ext cx="2528637" cy="2530442"/>
              </a:xfrm>
              <a:prstGeom prst="rect">
                <a:avLst/>
              </a:prstGeom>
              <a:solidFill>
                <a:srgbClr val="E3EA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/>
              </a:p>
            </p:txBody>
          </p:sp>
          <p:pic>
            <p:nvPicPr>
              <p:cNvPr id="36" name="Imagem 35">
                <a:extLst>
                  <a:ext uri="{FF2B5EF4-FFF2-40B4-BE49-F238E27FC236}">
                    <a16:creationId xmlns:a16="http://schemas.microsoft.com/office/drawing/2014/main" id="{58D83849-0A3C-D2B4-B160-D151D78781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04626" y="1858002"/>
                <a:ext cx="2535908" cy="255896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8708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CF7A75FE-36FE-2996-A07F-AB8B04E8C6CF}"/>
              </a:ext>
            </a:extLst>
          </p:cNvPr>
          <p:cNvGrpSpPr/>
          <p:nvPr/>
        </p:nvGrpSpPr>
        <p:grpSpPr>
          <a:xfrm>
            <a:off x="12639639" y="2059216"/>
            <a:ext cx="3543790" cy="2607141"/>
            <a:chOff x="12639639" y="382816"/>
            <a:chExt cx="3543790" cy="2607141"/>
          </a:xfrm>
        </p:grpSpPr>
        <p:sp>
          <p:nvSpPr>
            <p:cNvPr id="11" name="Balão de Fala: Retângulo 10">
              <a:extLst>
                <a:ext uri="{FF2B5EF4-FFF2-40B4-BE49-F238E27FC236}">
                  <a16:creationId xmlns:a16="http://schemas.microsoft.com/office/drawing/2014/main" id="{32702DC7-85C0-32AF-EE87-8EAD413F84B7}"/>
                </a:ext>
              </a:extLst>
            </p:cNvPr>
            <p:cNvSpPr/>
            <p:nvPr/>
          </p:nvSpPr>
          <p:spPr>
            <a:xfrm rot="5400000">
              <a:off x="13107963" y="-85508"/>
              <a:ext cx="260714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59676977-329D-0612-74CA-7EA80702BBCC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O recurso está agrupado. Para ajustar a caixa de texto, aumente a linha apenas na respectiva camada.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Para alterar a imagem, clique com o botão direito do mouse, selecione Alterar Imagem &gt;&gt; Da Área de Transferência.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9939DA6-05DE-BFD8-8646-32729D87DE44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21" name="Balão de Fala: Retângulo 20">
              <a:extLst>
                <a:ext uri="{FF2B5EF4-FFF2-40B4-BE49-F238E27FC236}">
                  <a16:creationId xmlns:a16="http://schemas.microsoft.com/office/drawing/2014/main" id="{75695F99-464B-EDFD-3DED-9228B1AD0E5B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FFFAF825-6C58-8F3D-049C-7276AB90DF65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Imagem retrato – com 2 (com legenda)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FC30C636-1A12-097F-B178-6FB0FC6C83AB}"/>
              </a:ext>
            </a:extLst>
          </p:cNvPr>
          <p:cNvGrpSpPr/>
          <p:nvPr/>
        </p:nvGrpSpPr>
        <p:grpSpPr>
          <a:xfrm>
            <a:off x="2506499" y="908367"/>
            <a:ext cx="7179001" cy="5041266"/>
            <a:chOff x="2553682" y="1135806"/>
            <a:chExt cx="7179001" cy="5041266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5E277F32-BDF8-6E78-4408-53EB95D50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349990" y="1135806"/>
              <a:ext cx="3382693" cy="4489122"/>
            </a:xfrm>
            <a:prstGeom prst="rect">
              <a:avLst/>
            </a:prstGeom>
          </p:spPr>
        </p:pic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C26670AB-6781-17D4-943B-58DABB4D7BBE}"/>
                </a:ext>
              </a:extLst>
            </p:cNvPr>
            <p:cNvCxnSpPr>
              <a:cxnSpLocks/>
            </p:cNvCxnSpPr>
            <p:nvPr/>
          </p:nvCxnSpPr>
          <p:spPr>
            <a:xfrm>
              <a:off x="2553682" y="6177072"/>
              <a:ext cx="3333670" cy="0"/>
            </a:xfrm>
            <a:prstGeom prst="line">
              <a:avLst/>
            </a:prstGeom>
            <a:ln>
              <a:solidFill>
                <a:srgbClr val="DCE3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AA7A1FF3-D17C-5EB6-54F2-C2BD0276E33D}"/>
                </a:ext>
              </a:extLst>
            </p:cNvPr>
            <p:cNvSpPr txBox="1"/>
            <p:nvPr/>
          </p:nvSpPr>
          <p:spPr>
            <a:xfrm>
              <a:off x="2553682" y="5758945"/>
              <a:ext cx="3382692" cy="3077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>
                  <a:effectLst/>
                </a:rPr>
                <a:t>Legenda da imagem</a:t>
              </a:r>
              <a:endParaRPr lang="pt-BR" sz="1400"/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5F9EE0BD-334B-1E7E-60AD-093EE1431974}"/>
                </a:ext>
              </a:extLst>
            </p:cNvPr>
            <p:cNvCxnSpPr>
              <a:cxnSpLocks/>
            </p:cNvCxnSpPr>
            <p:nvPr/>
          </p:nvCxnSpPr>
          <p:spPr>
            <a:xfrm>
              <a:off x="6349990" y="6177072"/>
              <a:ext cx="3333670" cy="0"/>
            </a:xfrm>
            <a:prstGeom prst="line">
              <a:avLst/>
            </a:prstGeom>
            <a:ln>
              <a:solidFill>
                <a:srgbClr val="DCE3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183CC118-61DE-9CA7-71A8-ADC6D497EDFA}"/>
                </a:ext>
              </a:extLst>
            </p:cNvPr>
            <p:cNvSpPr txBox="1"/>
            <p:nvPr/>
          </p:nvSpPr>
          <p:spPr>
            <a:xfrm>
              <a:off x="6349990" y="5758945"/>
              <a:ext cx="3382692" cy="3077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>
                  <a:effectLst/>
                </a:rPr>
                <a:t>Legenda da imagem</a:t>
              </a:r>
              <a:endParaRPr lang="pt-BR" sz="1400"/>
            </a:p>
          </p:txBody>
        </p:sp>
        <p:pic>
          <p:nvPicPr>
            <p:cNvPr id="30" name="Imagem 29">
              <a:extLst>
                <a:ext uri="{FF2B5EF4-FFF2-40B4-BE49-F238E27FC236}">
                  <a16:creationId xmlns:a16="http://schemas.microsoft.com/office/drawing/2014/main" id="{49FBCDEA-7426-6C9E-1E94-D6D605AF0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53682" y="1135806"/>
              <a:ext cx="3382693" cy="44891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605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F75A7BB6-9DED-8755-5F0E-3E1AF4D9F39E}"/>
              </a:ext>
            </a:extLst>
          </p:cNvPr>
          <p:cNvGrpSpPr/>
          <p:nvPr/>
        </p:nvGrpSpPr>
        <p:grpSpPr>
          <a:xfrm>
            <a:off x="2518522" y="1135806"/>
            <a:ext cx="7179002" cy="4489122"/>
            <a:chOff x="2518522" y="1135806"/>
            <a:chExt cx="7179002" cy="4489122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EC86FFCB-CE7E-7EDC-B238-089449E98F7C}"/>
                </a:ext>
              </a:extLst>
            </p:cNvPr>
            <p:cNvGrpSpPr/>
            <p:nvPr/>
          </p:nvGrpSpPr>
          <p:grpSpPr>
            <a:xfrm>
              <a:off x="2518522" y="1135806"/>
              <a:ext cx="3382693" cy="4489122"/>
              <a:chOff x="1324499" y="2094351"/>
              <a:chExt cx="1909442" cy="2094207"/>
            </a:xfrm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3EB287C9-5359-38D7-7FFE-60D8C369D621}"/>
                  </a:ext>
                </a:extLst>
              </p:cNvPr>
              <p:cNvSpPr/>
              <p:nvPr/>
            </p:nvSpPr>
            <p:spPr>
              <a:xfrm>
                <a:off x="1326314" y="2094351"/>
                <a:ext cx="1899803" cy="2075433"/>
              </a:xfrm>
              <a:prstGeom prst="rect">
                <a:avLst/>
              </a:prstGeom>
              <a:solidFill>
                <a:srgbClr val="E3EA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18" name="Imagem 17">
                <a:extLst>
                  <a:ext uri="{FF2B5EF4-FFF2-40B4-BE49-F238E27FC236}">
                    <a16:creationId xmlns:a16="http://schemas.microsoft.com/office/drawing/2014/main" id="{2933FD44-7D9C-A207-DF77-CDA654823A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324499" y="2094351"/>
                <a:ext cx="1909442" cy="2094207"/>
              </a:xfrm>
              <a:prstGeom prst="rect">
                <a:avLst/>
              </a:prstGeom>
            </p:spPr>
          </p:pic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3E2D38EB-E0E9-EFE2-6FF7-2E1DE6E173D4}"/>
                </a:ext>
              </a:extLst>
            </p:cNvPr>
            <p:cNvGrpSpPr/>
            <p:nvPr/>
          </p:nvGrpSpPr>
          <p:grpSpPr>
            <a:xfrm>
              <a:off x="6314831" y="1135806"/>
              <a:ext cx="3382693" cy="4489122"/>
              <a:chOff x="1324499" y="2094351"/>
              <a:chExt cx="1909442" cy="2094207"/>
            </a:xfrm>
          </p:grpSpPr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A20087ED-ED38-B767-FA88-A9E310A22399}"/>
                  </a:ext>
                </a:extLst>
              </p:cNvPr>
              <p:cNvSpPr/>
              <p:nvPr/>
            </p:nvSpPr>
            <p:spPr>
              <a:xfrm>
                <a:off x="1326314" y="2094351"/>
                <a:ext cx="1899803" cy="2075433"/>
              </a:xfrm>
              <a:prstGeom prst="rect">
                <a:avLst/>
              </a:prstGeom>
              <a:solidFill>
                <a:srgbClr val="E3EA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5E277F32-BDF8-6E78-4408-53EB95D50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324499" y="2094351"/>
                <a:ext cx="1909442" cy="2094207"/>
              </a:xfrm>
              <a:prstGeom prst="rect">
                <a:avLst/>
              </a:prstGeom>
            </p:spPr>
          </p:pic>
        </p:grp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337F0C2D-E26F-518B-9254-013664968AD6}"/>
              </a:ext>
            </a:extLst>
          </p:cNvPr>
          <p:cNvGrpSpPr/>
          <p:nvPr/>
        </p:nvGrpSpPr>
        <p:grpSpPr>
          <a:xfrm>
            <a:off x="12639639" y="2059216"/>
            <a:ext cx="3543790" cy="2607141"/>
            <a:chOff x="12639639" y="382816"/>
            <a:chExt cx="3543790" cy="2607141"/>
          </a:xfrm>
        </p:grpSpPr>
        <p:sp>
          <p:nvSpPr>
            <p:cNvPr id="11" name="Balão de Fala: Retângulo 10">
              <a:extLst>
                <a:ext uri="{FF2B5EF4-FFF2-40B4-BE49-F238E27FC236}">
                  <a16:creationId xmlns:a16="http://schemas.microsoft.com/office/drawing/2014/main" id="{8878D9C7-32A5-3155-DC73-23FC42CB12BD}"/>
                </a:ext>
              </a:extLst>
            </p:cNvPr>
            <p:cNvSpPr/>
            <p:nvPr/>
          </p:nvSpPr>
          <p:spPr>
            <a:xfrm rot="5400000">
              <a:off x="13107963" y="-85508"/>
              <a:ext cx="260714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A90F621A-4B9D-7582-D98E-250FA1248ED2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r>
                <a:rPr lang="pt-BR" sz="1400">
                  <a:solidFill>
                    <a:schemeClr val="bg1"/>
                  </a:solidFill>
                </a:rPr>
                <a:t>Para alterar a imagem, clique com o botão direito do mouse, selecione Alterar Imagem &gt;&gt; Da Área de Transferência.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9322861-DBC0-D9FE-42CB-C898D158B358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21" name="Balão de Fala: Retângulo 20">
              <a:extLst>
                <a:ext uri="{FF2B5EF4-FFF2-40B4-BE49-F238E27FC236}">
                  <a16:creationId xmlns:a16="http://schemas.microsoft.com/office/drawing/2014/main" id="{21095B0C-D6AB-7091-9D74-BEA194209C30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B0D556BD-5B79-6DC5-161A-99C2BA1697CF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Imagem retrato – com 2 (sem legenda)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321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F78AD4A7-9CBF-39D6-3199-D883895F39D8}"/>
              </a:ext>
            </a:extLst>
          </p:cNvPr>
          <p:cNvCxnSpPr>
            <a:cxnSpLocks/>
          </p:cNvCxnSpPr>
          <p:nvPr/>
        </p:nvCxnSpPr>
        <p:spPr>
          <a:xfrm>
            <a:off x="1019175" y="5957828"/>
            <a:ext cx="3290788" cy="0"/>
          </a:xfrm>
          <a:prstGeom prst="line">
            <a:avLst/>
          </a:prstGeom>
          <a:ln>
            <a:solidFill>
              <a:srgbClr val="DCE3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4C1B9B5-B7E7-3868-4006-2CA1DA9034E4}"/>
              </a:ext>
            </a:extLst>
          </p:cNvPr>
          <p:cNvSpPr txBox="1"/>
          <p:nvPr/>
        </p:nvSpPr>
        <p:spPr>
          <a:xfrm>
            <a:off x="944346" y="5572298"/>
            <a:ext cx="33656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>
                <a:effectLst/>
              </a:rPr>
              <a:t>Legenda da imagem</a:t>
            </a:r>
            <a:endParaRPr lang="pt-BR" sz="1400"/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B1B84F8-8274-5001-3DD1-AF7CD56DC573}"/>
              </a:ext>
            </a:extLst>
          </p:cNvPr>
          <p:cNvGrpSpPr/>
          <p:nvPr/>
        </p:nvGrpSpPr>
        <p:grpSpPr>
          <a:xfrm>
            <a:off x="944347" y="939670"/>
            <a:ext cx="3382693" cy="4489122"/>
            <a:chOff x="1324499" y="2094351"/>
            <a:chExt cx="1909442" cy="2094207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AF4FB094-6F4A-AE71-08F4-DEBA70F11A1D}"/>
                </a:ext>
              </a:extLst>
            </p:cNvPr>
            <p:cNvSpPr/>
            <p:nvPr/>
          </p:nvSpPr>
          <p:spPr>
            <a:xfrm>
              <a:off x="1326314" y="2094351"/>
              <a:ext cx="1899803" cy="2075433"/>
            </a:xfrm>
            <a:prstGeom prst="rect">
              <a:avLst/>
            </a:prstGeom>
            <a:solidFill>
              <a:srgbClr val="E3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C715D292-413B-7658-C4DA-6A2A85CC6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24499" y="2094351"/>
              <a:ext cx="1909442" cy="2094207"/>
            </a:xfrm>
            <a:prstGeom prst="rect">
              <a:avLst/>
            </a:prstGeom>
          </p:spPr>
        </p:pic>
      </p:grp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8092A94E-810A-5B3B-2E32-CB13891014F8}"/>
              </a:ext>
            </a:extLst>
          </p:cNvPr>
          <p:cNvCxnSpPr>
            <a:cxnSpLocks/>
          </p:cNvCxnSpPr>
          <p:nvPr/>
        </p:nvCxnSpPr>
        <p:spPr>
          <a:xfrm>
            <a:off x="4419850" y="5957828"/>
            <a:ext cx="3365617" cy="0"/>
          </a:xfrm>
          <a:prstGeom prst="line">
            <a:avLst/>
          </a:prstGeom>
          <a:ln>
            <a:solidFill>
              <a:srgbClr val="DCE3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EFEDA94-D67E-98EB-6650-7FE6A4B7A48A}"/>
              </a:ext>
            </a:extLst>
          </p:cNvPr>
          <p:cNvSpPr txBox="1"/>
          <p:nvPr/>
        </p:nvSpPr>
        <p:spPr>
          <a:xfrm>
            <a:off x="4419850" y="5572298"/>
            <a:ext cx="33656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>
                <a:effectLst/>
              </a:rPr>
              <a:t>Legenda da imagem</a:t>
            </a:r>
            <a:endParaRPr lang="pt-BR" sz="1400"/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51CE2557-9DE1-4A40-15DF-FDABED78B1B2}"/>
              </a:ext>
            </a:extLst>
          </p:cNvPr>
          <p:cNvGrpSpPr/>
          <p:nvPr/>
        </p:nvGrpSpPr>
        <p:grpSpPr>
          <a:xfrm>
            <a:off x="4419852" y="939670"/>
            <a:ext cx="3382693" cy="4489122"/>
            <a:chOff x="1324499" y="2094351"/>
            <a:chExt cx="1909442" cy="2094207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789FE78D-8D73-26AA-DCDF-53AEB4656000}"/>
                </a:ext>
              </a:extLst>
            </p:cNvPr>
            <p:cNvSpPr/>
            <p:nvPr/>
          </p:nvSpPr>
          <p:spPr>
            <a:xfrm>
              <a:off x="1326314" y="2094351"/>
              <a:ext cx="1899803" cy="2075433"/>
            </a:xfrm>
            <a:prstGeom prst="rect">
              <a:avLst/>
            </a:prstGeom>
            <a:solidFill>
              <a:srgbClr val="E3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02E83369-5611-8677-AC89-A429C4202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24499" y="2094351"/>
              <a:ext cx="1909442" cy="2094207"/>
            </a:xfrm>
            <a:prstGeom prst="rect">
              <a:avLst/>
            </a:prstGeom>
          </p:spPr>
        </p:pic>
      </p:grp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6B65C8C-1F3E-61A5-63A2-4BE92BD7B33F}"/>
              </a:ext>
            </a:extLst>
          </p:cNvPr>
          <p:cNvCxnSpPr>
            <a:cxnSpLocks/>
          </p:cNvCxnSpPr>
          <p:nvPr/>
        </p:nvCxnSpPr>
        <p:spPr>
          <a:xfrm>
            <a:off x="7895353" y="5957828"/>
            <a:ext cx="3349085" cy="0"/>
          </a:xfrm>
          <a:prstGeom prst="line">
            <a:avLst/>
          </a:prstGeom>
          <a:ln>
            <a:solidFill>
              <a:srgbClr val="DCE3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BC2CFA81-DE0D-5B7E-9D60-D78D59610353}"/>
              </a:ext>
            </a:extLst>
          </p:cNvPr>
          <p:cNvSpPr txBox="1"/>
          <p:nvPr/>
        </p:nvSpPr>
        <p:spPr>
          <a:xfrm>
            <a:off x="7895353" y="5572298"/>
            <a:ext cx="33647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>
                <a:effectLst/>
              </a:rPr>
              <a:t>Legenda da imagem</a:t>
            </a:r>
            <a:endParaRPr lang="pt-BR" sz="140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DA7031F-9D59-4423-31B6-1E652BC43ABE}"/>
              </a:ext>
            </a:extLst>
          </p:cNvPr>
          <p:cNvGrpSpPr/>
          <p:nvPr/>
        </p:nvGrpSpPr>
        <p:grpSpPr>
          <a:xfrm>
            <a:off x="7877386" y="939670"/>
            <a:ext cx="3382693" cy="4489122"/>
            <a:chOff x="1324499" y="2094351"/>
            <a:chExt cx="1909442" cy="2094207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65493AA-6D9C-7932-4068-CC23120EC0AD}"/>
                </a:ext>
              </a:extLst>
            </p:cNvPr>
            <p:cNvSpPr/>
            <p:nvPr/>
          </p:nvSpPr>
          <p:spPr>
            <a:xfrm>
              <a:off x="1326314" y="2094351"/>
              <a:ext cx="1899803" cy="2075433"/>
            </a:xfrm>
            <a:prstGeom prst="rect">
              <a:avLst/>
            </a:prstGeom>
            <a:solidFill>
              <a:srgbClr val="E3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4904F207-17DD-E859-0421-58D1D389F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24499" y="2094351"/>
              <a:ext cx="1909442" cy="2094207"/>
            </a:xfrm>
            <a:prstGeom prst="rect">
              <a:avLst/>
            </a:prstGeom>
          </p:spPr>
        </p:pic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E5FC4571-0BD8-3B8B-8FDC-678D7A7A556E}"/>
              </a:ext>
            </a:extLst>
          </p:cNvPr>
          <p:cNvGrpSpPr/>
          <p:nvPr/>
        </p:nvGrpSpPr>
        <p:grpSpPr>
          <a:xfrm>
            <a:off x="12639639" y="2059216"/>
            <a:ext cx="3543790" cy="2607141"/>
            <a:chOff x="12639639" y="382816"/>
            <a:chExt cx="3543790" cy="2607141"/>
          </a:xfrm>
        </p:grpSpPr>
        <p:sp>
          <p:nvSpPr>
            <p:cNvPr id="11" name="Balão de Fala: Retângulo 10">
              <a:extLst>
                <a:ext uri="{FF2B5EF4-FFF2-40B4-BE49-F238E27FC236}">
                  <a16:creationId xmlns:a16="http://schemas.microsoft.com/office/drawing/2014/main" id="{534B914F-1B06-C400-1306-D740C93CCD3B}"/>
                </a:ext>
              </a:extLst>
            </p:cNvPr>
            <p:cNvSpPr/>
            <p:nvPr/>
          </p:nvSpPr>
          <p:spPr>
            <a:xfrm rot="5400000">
              <a:off x="13107963" y="-85508"/>
              <a:ext cx="260714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3AD1574F-8AB6-1365-7FE8-325F1082931C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O recurso está agrupado. Para ajustar a caixa de texto, aumente a linha apenas na respectiva camada.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Para alterar a imagem, clique com o botão direito do mouse, selecione Alterar Imagem &gt;&gt; Da Área de Transferência.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EAFAFD36-9BF3-0225-F403-3E7EC63087DE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14" name="Balão de Fala: Retângulo 13">
              <a:extLst>
                <a:ext uri="{FF2B5EF4-FFF2-40B4-BE49-F238E27FC236}">
                  <a16:creationId xmlns:a16="http://schemas.microsoft.com/office/drawing/2014/main" id="{1CA7A0C3-1922-29C8-E916-B6C2660AE56F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7BEFAD82-A03E-A071-E683-B9F7A049074C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Imagem retrato – com 3 (com legenda)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797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7F77FFF4-94EF-B396-884C-5196BE8E5BC5}"/>
              </a:ext>
            </a:extLst>
          </p:cNvPr>
          <p:cNvGrpSpPr/>
          <p:nvPr/>
        </p:nvGrpSpPr>
        <p:grpSpPr>
          <a:xfrm>
            <a:off x="944347" y="1092070"/>
            <a:ext cx="10328432" cy="4489122"/>
            <a:chOff x="944347" y="1092070"/>
            <a:chExt cx="10328432" cy="4489122"/>
          </a:xfrm>
        </p:grpSpPr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1B1B84F8-8274-5001-3DD1-AF7CD56DC573}"/>
                </a:ext>
              </a:extLst>
            </p:cNvPr>
            <p:cNvGrpSpPr/>
            <p:nvPr/>
          </p:nvGrpSpPr>
          <p:grpSpPr>
            <a:xfrm>
              <a:off x="944347" y="1092070"/>
              <a:ext cx="3382693" cy="4489122"/>
              <a:chOff x="1324499" y="2094351"/>
              <a:chExt cx="1909442" cy="2094207"/>
            </a:xfrm>
          </p:grpSpPr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AF4FB094-6F4A-AE71-08F4-DEBA70F11A1D}"/>
                  </a:ext>
                </a:extLst>
              </p:cNvPr>
              <p:cNvSpPr/>
              <p:nvPr/>
            </p:nvSpPr>
            <p:spPr>
              <a:xfrm>
                <a:off x="1326314" y="2094351"/>
                <a:ext cx="1899803" cy="2075433"/>
              </a:xfrm>
              <a:prstGeom prst="rect">
                <a:avLst/>
              </a:prstGeom>
              <a:solidFill>
                <a:srgbClr val="E3EA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26" name="Imagem 25">
                <a:extLst>
                  <a:ext uri="{FF2B5EF4-FFF2-40B4-BE49-F238E27FC236}">
                    <a16:creationId xmlns:a16="http://schemas.microsoft.com/office/drawing/2014/main" id="{C715D292-413B-7658-C4DA-6A2A85CC6A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324499" y="2094351"/>
                <a:ext cx="1909442" cy="2094207"/>
              </a:xfrm>
              <a:prstGeom prst="rect">
                <a:avLst/>
              </a:prstGeom>
            </p:spPr>
          </p:pic>
        </p:grpSp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51CE2557-9DE1-4A40-15DF-FDABED78B1B2}"/>
                </a:ext>
              </a:extLst>
            </p:cNvPr>
            <p:cNvGrpSpPr/>
            <p:nvPr/>
          </p:nvGrpSpPr>
          <p:grpSpPr>
            <a:xfrm>
              <a:off x="4419852" y="1092070"/>
              <a:ext cx="3382693" cy="4489122"/>
              <a:chOff x="1324499" y="2094351"/>
              <a:chExt cx="1909442" cy="2094207"/>
            </a:xfrm>
          </p:grpSpPr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789FE78D-8D73-26AA-DCDF-53AEB4656000}"/>
                  </a:ext>
                </a:extLst>
              </p:cNvPr>
              <p:cNvSpPr/>
              <p:nvPr/>
            </p:nvSpPr>
            <p:spPr>
              <a:xfrm>
                <a:off x="1326314" y="2094351"/>
                <a:ext cx="1899803" cy="2075433"/>
              </a:xfrm>
              <a:prstGeom prst="rect">
                <a:avLst/>
              </a:prstGeom>
              <a:solidFill>
                <a:srgbClr val="E3EA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33" name="Imagem 32">
                <a:extLst>
                  <a:ext uri="{FF2B5EF4-FFF2-40B4-BE49-F238E27FC236}">
                    <a16:creationId xmlns:a16="http://schemas.microsoft.com/office/drawing/2014/main" id="{02E83369-5611-8677-AC89-A429C4202B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324499" y="2094351"/>
                <a:ext cx="1909442" cy="2094207"/>
              </a:xfrm>
              <a:prstGeom prst="rect">
                <a:avLst/>
              </a:prstGeom>
            </p:spPr>
          </p:pic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3DA7031F-9D59-4423-31B6-1E652BC43ABE}"/>
                </a:ext>
              </a:extLst>
            </p:cNvPr>
            <p:cNvGrpSpPr/>
            <p:nvPr/>
          </p:nvGrpSpPr>
          <p:grpSpPr>
            <a:xfrm>
              <a:off x="7890086" y="1092070"/>
              <a:ext cx="3382693" cy="4489122"/>
              <a:chOff x="1324499" y="2094351"/>
              <a:chExt cx="1909442" cy="2094207"/>
            </a:xfrm>
          </p:grpSpPr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665493AA-6D9C-7932-4068-CC23120EC0AD}"/>
                  </a:ext>
                </a:extLst>
              </p:cNvPr>
              <p:cNvSpPr/>
              <p:nvPr/>
            </p:nvSpPr>
            <p:spPr>
              <a:xfrm>
                <a:off x="1326314" y="2094351"/>
                <a:ext cx="1899803" cy="2075433"/>
              </a:xfrm>
              <a:prstGeom prst="rect">
                <a:avLst/>
              </a:prstGeom>
              <a:solidFill>
                <a:srgbClr val="E3EA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4904F207-17DD-E859-0421-58D1D389F6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324499" y="2094351"/>
                <a:ext cx="1909442" cy="2094207"/>
              </a:xfrm>
              <a:prstGeom prst="rect">
                <a:avLst/>
              </a:prstGeom>
            </p:spPr>
          </p:pic>
        </p:grp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A0AD98E6-BA52-8F9E-9196-72496B6B4854}"/>
              </a:ext>
            </a:extLst>
          </p:cNvPr>
          <p:cNvGrpSpPr/>
          <p:nvPr/>
        </p:nvGrpSpPr>
        <p:grpSpPr>
          <a:xfrm>
            <a:off x="12639639" y="2059216"/>
            <a:ext cx="3543790" cy="2607141"/>
            <a:chOff x="12639639" y="382816"/>
            <a:chExt cx="3543790" cy="2607141"/>
          </a:xfrm>
        </p:grpSpPr>
        <p:sp>
          <p:nvSpPr>
            <p:cNvPr id="11" name="Balão de Fala: Retângulo 10">
              <a:extLst>
                <a:ext uri="{FF2B5EF4-FFF2-40B4-BE49-F238E27FC236}">
                  <a16:creationId xmlns:a16="http://schemas.microsoft.com/office/drawing/2014/main" id="{9F6B2CBF-2810-544E-4629-80D74783216F}"/>
                </a:ext>
              </a:extLst>
            </p:cNvPr>
            <p:cNvSpPr/>
            <p:nvPr/>
          </p:nvSpPr>
          <p:spPr>
            <a:xfrm rot="5400000">
              <a:off x="13107963" y="-85508"/>
              <a:ext cx="260714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6541E5EC-11EC-FD5D-020E-80C2DFCFC9D1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r>
                <a:rPr lang="pt-BR" sz="1400">
                  <a:solidFill>
                    <a:schemeClr val="bg1"/>
                  </a:solidFill>
                </a:rPr>
                <a:t>Para alterar a imagem, clique com o botão direito do mouse, selecione Alterar Imagem &gt;&gt; Da Área de Transferência.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0D829E87-DD26-1703-5336-BF176C913105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14" name="Balão de Fala: Retângulo 13">
              <a:extLst>
                <a:ext uri="{FF2B5EF4-FFF2-40B4-BE49-F238E27FC236}">
                  <a16:creationId xmlns:a16="http://schemas.microsoft.com/office/drawing/2014/main" id="{4B3A2C71-07CF-2128-D958-4C8C1DF5E844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1D32B2A1-A55F-F81C-F9A2-1A6E8B250B90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Imagem retrato – com 3 (sem legenda)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903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C50815D-7744-BE8A-9174-6FFB9F3E3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171" y="1241875"/>
            <a:ext cx="8591658" cy="3866248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0CFDB952-F0BC-8C94-8EE0-FA4B8DFAD44A}"/>
              </a:ext>
            </a:extLst>
          </p:cNvPr>
          <p:cNvGrpSpPr/>
          <p:nvPr/>
        </p:nvGrpSpPr>
        <p:grpSpPr>
          <a:xfrm>
            <a:off x="1800171" y="5196448"/>
            <a:ext cx="8591658" cy="401077"/>
            <a:chOff x="1800171" y="4205848"/>
            <a:chExt cx="8591658" cy="401077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3CA377D1-0798-E7A6-4A3E-62AA177ABE45}"/>
                </a:ext>
              </a:extLst>
            </p:cNvPr>
            <p:cNvCxnSpPr>
              <a:cxnSpLocks/>
            </p:cNvCxnSpPr>
            <p:nvPr/>
          </p:nvCxnSpPr>
          <p:spPr>
            <a:xfrm>
              <a:off x="1825572" y="4606925"/>
              <a:ext cx="8566257" cy="0"/>
            </a:xfrm>
            <a:prstGeom prst="line">
              <a:avLst/>
            </a:prstGeom>
            <a:ln>
              <a:solidFill>
                <a:srgbClr val="DCE3E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83E10531-EFBE-5AE8-CE40-7B8EA26BE9EB}"/>
                </a:ext>
              </a:extLst>
            </p:cNvPr>
            <p:cNvSpPr txBox="1"/>
            <p:nvPr/>
          </p:nvSpPr>
          <p:spPr>
            <a:xfrm>
              <a:off x="1800171" y="4205848"/>
              <a:ext cx="85916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>
                  <a:effectLst/>
                </a:rPr>
                <a:t>Legenda da imagem</a:t>
              </a:r>
              <a:endParaRPr lang="pt-BR" sz="1400"/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90ABB3B-EB05-9718-D334-95E529C3BB95}"/>
              </a:ext>
            </a:extLst>
          </p:cNvPr>
          <p:cNvGrpSpPr/>
          <p:nvPr/>
        </p:nvGrpSpPr>
        <p:grpSpPr>
          <a:xfrm>
            <a:off x="12639639" y="2059216"/>
            <a:ext cx="3543790" cy="2607141"/>
            <a:chOff x="12639639" y="382816"/>
            <a:chExt cx="3543790" cy="2607141"/>
          </a:xfrm>
        </p:grpSpPr>
        <p:sp>
          <p:nvSpPr>
            <p:cNvPr id="5" name="Balão de Fala: Retângulo 4">
              <a:extLst>
                <a:ext uri="{FF2B5EF4-FFF2-40B4-BE49-F238E27FC236}">
                  <a16:creationId xmlns:a16="http://schemas.microsoft.com/office/drawing/2014/main" id="{48B0E3F5-2538-5F8D-A014-815E166B9968}"/>
                </a:ext>
              </a:extLst>
            </p:cNvPr>
            <p:cNvSpPr/>
            <p:nvPr/>
          </p:nvSpPr>
          <p:spPr>
            <a:xfrm rot="5400000">
              <a:off x="13107963" y="-85508"/>
              <a:ext cx="260714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E84B7DA9-FD2A-0C61-3AA7-4109A73F4C5B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O recurso está agrupado. Para ajustar a caixa de texto, aumente a linha apenas na respectiva camada.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Para alterar a imagem, clique com o botão direito do mouse, selecione Alterar Imagem &gt;&gt; Da Área de Transferência.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0B56109E-E48B-E351-7AC0-6352F78F1101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9" name="Balão de Fala: Retângulo 8">
              <a:extLst>
                <a:ext uri="{FF2B5EF4-FFF2-40B4-BE49-F238E27FC236}">
                  <a16:creationId xmlns:a16="http://schemas.microsoft.com/office/drawing/2014/main" id="{94398868-1506-E898-9444-6F9D66DF27FB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4DD10B2-9888-2746-A262-47082EF3AFDA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Imagem </a:t>
              </a:r>
              <a:r>
                <a:rPr lang="pt-BR" sz="1400" b="1" err="1">
                  <a:solidFill>
                    <a:srgbClr val="4A5E85"/>
                  </a:solidFill>
                </a:rPr>
                <a:t>wide</a:t>
              </a:r>
              <a:r>
                <a:rPr lang="pt-BR" sz="1400" b="1">
                  <a:solidFill>
                    <a:srgbClr val="4A5E85"/>
                  </a:solidFill>
                </a:rPr>
                <a:t> (com legenda)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539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Benefícios do planejamento estratégico de </a:t>
            </a:r>
            <a:r>
              <a:rPr lang="pt-PT" dirty="0" smtClean="0"/>
              <a:t>TI</a:t>
            </a:r>
            <a:endParaRPr lang="pt-PT" dirty="0"/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1698535"/>
            <a:ext cx="6914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Os benefícios do planejamento estratégico de TI são: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4" name="Agrupar 7">
            <a:extLst>
              <a:ext uri="{FF2B5EF4-FFF2-40B4-BE49-F238E27FC236}">
                <a16:creationId xmlns:a16="http://schemas.microsoft.com/office/drawing/2014/main" id="{0E52026A-8A4A-5882-C461-3235C09B4377}"/>
              </a:ext>
            </a:extLst>
          </p:cNvPr>
          <p:cNvGrpSpPr/>
          <p:nvPr/>
        </p:nvGrpSpPr>
        <p:grpSpPr>
          <a:xfrm>
            <a:off x="2422342" y="2479757"/>
            <a:ext cx="6561443" cy="3214219"/>
            <a:chOff x="1019175" y="1676603"/>
            <a:chExt cx="6561443" cy="3214219"/>
          </a:xfrm>
        </p:grpSpPr>
        <p:grpSp>
          <p:nvGrpSpPr>
            <p:cNvPr id="5" name="Agrupar 8">
              <a:extLst>
                <a:ext uri="{FF2B5EF4-FFF2-40B4-BE49-F238E27FC236}">
                  <a16:creationId xmlns:a16="http://schemas.microsoft.com/office/drawing/2014/main" id="{E85F2DA5-2A01-BC14-EED0-E03111B3BCDA}"/>
                </a:ext>
              </a:extLst>
            </p:cNvPr>
            <p:cNvGrpSpPr/>
            <p:nvPr/>
          </p:nvGrpSpPr>
          <p:grpSpPr>
            <a:xfrm>
              <a:off x="1019175" y="1676603"/>
              <a:ext cx="3045164" cy="1331557"/>
              <a:chOff x="1019175" y="1676603"/>
              <a:chExt cx="3045164" cy="1331557"/>
            </a:xfrm>
          </p:grpSpPr>
          <p:sp>
            <p:nvSpPr>
              <p:cNvPr id="12" name="Retângulo: Cantos Arredondados 17">
                <a:extLst>
                  <a:ext uri="{FF2B5EF4-FFF2-40B4-BE49-F238E27FC236}">
                    <a16:creationId xmlns:a16="http://schemas.microsoft.com/office/drawing/2014/main" id="{66E36BF6-D059-0992-5410-086DFD17C378}"/>
                  </a:ext>
                </a:extLst>
              </p:cNvPr>
              <p:cNvSpPr/>
              <p:nvPr/>
            </p:nvSpPr>
            <p:spPr>
              <a:xfrm>
                <a:off x="1019175" y="1676603"/>
                <a:ext cx="3045164" cy="1331557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3" name="CaixaDeTexto 18">
                <a:extLst>
                  <a:ext uri="{FF2B5EF4-FFF2-40B4-BE49-F238E27FC236}">
                    <a16:creationId xmlns:a16="http://schemas.microsoft.com/office/drawing/2014/main" id="{D1DBDC24-1598-06CF-AD6F-70C954991D12}"/>
                  </a:ext>
                </a:extLst>
              </p:cNvPr>
              <p:cNvSpPr txBox="1"/>
              <p:nvPr/>
            </p:nvSpPr>
            <p:spPr>
              <a:xfrm>
                <a:off x="1104766" y="2039288"/>
                <a:ext cx="28739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b="1" dirty="0"/>
                  <a:t>Comunicação transparente</a:t>
                </a:r>
                <a:endParaRPr lang="pt-BR" b="1" dirty="0"/>
              </a:p>
            </p:txBody>
          </p:sp>
        </p:grpSp>
        <p:grpSp>
          <p:nvGrpSpPr>
            <p:cNvPr id="6" name="Agrupar 9">
              <a:extLst>
                <a:ext uri="{FF2B5EF4-FFF2-40B4-BE49-F238E27FC236}">
                  <a16:creationId xmlns:a16="http://schemas.microsoft.com/office/drawing/2014/main" id="{BDD5AACA-B522-1891-4F39-1F684666749A}"/>
                </a:ext>
              </a:extLst>
            </p:cNvPr>
            <p:cNvGrpSpPr/>
            <p:nvPr/>
          </p:nvGrpSpPr>
          <p:grpSpPr>
            <a:xfrm>
              <a:off x="4535454" y="1676603"/>
              <a:ext cx="3045164" cy="1331557"/>
              <a:chOff x="4535454" y="1676603"/>
              <a:chExt cx="3045164" cy="1331557"/>
            </a:xfrm>
          </p:grpSpPr>
          <p:sp>
            <p:nvSpPr>
              <p:cNvPr id="10" name="Retângulo: Cantos Arredondados 14">
                <a:extLst>
                  <a:ext uri="{FF2B5EF4-FFF2-40B4-BE49-F238E27FC236}">
                    <a16:creationId xmlns:a16="http://schemas.microsoft.com/office/drawing/2014/main" id="{D4F341E8-A02F-F913-BE72-5F7F747C7E05}"/>
                  </a:ext>
                </a:extLst>
              </p:cNvPr>
              <p:cNvSpPr/>
              <p:nvPr/>
            </p:nvSpPr>
            <p:spPr>
              <a:xfrm>
                <a:off x="4535454" y="1676603"/>
                <a:ext cx="3045164" cy="1331557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1" name="CaixaDeTexto 15">
                <a:extLst>
                  <a:ext uri="{FF2B5EF4-FFF2-40B4-BE49-F238E27FC236}">
                    <a16:creationId xmlns:a16="http://schemas.microsoft.com/office/drawing/2014/main" id="{F3B680CE-97D2-3868-D93C-AEB34588A173}"/>
                  </a:ext>
                </a:extLst>
              </p:cNvPr>
              <p:cNvSpPr txBox="1"/>
              <p:nvPr/>
            </p:nvSpPr>
            <p:spPr>
              <a:xfrm>
                <a:off x="4703888" y="2039288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b="1" dirty="0"/>
                  <a:t>Agilidade de negócio</a:t>
                </a:r>
              </a:p>
            </p:txBody>
          </p:sp>
        </p:grpSp>
        <p:grpSp>
          <p:nvGrpSpPr>
            <p:cNvPr id="7" name="Agrupar 10">
              <a:extLst>
                <a:ext uri="{FF2B5EF4-FFF2-40B4-BE49-F238E27FC236}">
                  <a16:creationId xmlns:a16="http://schemas.microsoft.com/office/drawing/2014/main" id="{FF811711-71E1-C772-DB6D-343B10437796}"/>
                </a:ext>
              </a:extLst>
            </p:cNvPr>
            <p:cNvGrpSpPr/>
            <p:nvPr/>
          </p:nvGrpSpPr>
          <p:grpSpPr>
            <a:xfrm>
              <a:off x="1019175" y="3559265"/>
              <a:ext cx="3045164" cy="1331557"/>
              <a:chOff x="1019175" y="3559265"/>
              <a:chExt cx="3045164" cy="1331557"/>
            </a:xfrm>
          </p:grpSpPr>
          <p:sp>
            <p:nvSpPr>
              <p:cNvPr id="8" name="Retângulo: Cantos Arredondados 11">
                <a:extLst>
                  <a:ext uri="{FF2B5EF4-FFF2-40B4-BE49-F238E27FC236}">
                    <a16:creationId xmlns:a16="http://schemas.microsoft.com/office/drawing/2014/main" id="{23220257-88AB-1A49-DAAA-8B5EF541FA08}"/>
                  </a:ext>
                </a:extLst>
              </p:cNvPr>
              <p:cNvSpPr/>
              <p:nvPr/>
            </p:nvSpPr>
            <p:spPr>
              <a:xfrm>
                <a:off x="1019175" y="3559265"/>
                <a:ext cx="3045164" cy="1331557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9" name="CaixaDeTexto 12">
                <a:extLst>
                  <a:ext uri="{FF2B5EF4-FFF2-40B4-BE49-F238E27FC236}">
                    <a16:creationId xmlns:a16="http://schemas.microsoft.com/office/drawing/2014/main" id="{5549AFD4-2DBD-8743-6122-9F6A01F1D9EB}"/>
                  </a:ext>
                </a:extLst>
              </p:cNvPr>
              <p:cNvSpPr txBox="1"/>
              <p:nvPr/>
            </p:nvSpPr>
            <p:spPr>
              <a:xfrm>
                <a:off x="1190355" y="3921950"/>
                <a:ext cx="27028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b="1" dirty="0"/>
                  <a:t>Crescimento organizacional</a:t>
                </a:r>
                <a:endParaRPr lang="pt-BR" b="1" dirty="0"/>
              </a:p>
            </p:txBody>
          </p:sp>
        </p:grpSp>
      </p:grpSp>
      <p:sp>
        <p:nvSpPr>
          <p:cNvPr id="14" name="Retângulo: Cantos Arredondados 14">
            <a:extLst>
              <a:ext uri="{FF2B5EF4-FFF2-40B4-BE49-F238E27FC236}">
                <a16:creationId xmlns:a16="http://schemas.microsoft.com/office/drawing/2014/main" id="{D4F341E8-A02F-F913-BE72-5F7F747C7E05}"/>
              </a:ext>
            </a:extLst>
          </p:cNvPr>
          <p:cNvSpPr/>
          <p:nvPr/>
        </p:nvSpPr>
        <p:spPr>
          <a:xfrm>
            <a:off x="5938621" y="4362419"/>
            <a:ext cx="3045164" cy="1331557"/>
          </a:xfrm>
          <a:prstGeom prst="roundRect">
            <a:avLst>
              <a:gd name="adj" fmla="val 1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5" name="CaixaDeTexto 15">
            <a:extLst>
              <a:ext uri="{FF2B5EF4-FFF2-40B4-BE49-F238E27FC236}">
                <a16:creationId xmlns:a16="http://schemas.microsoft.com/office/drawing/2014/main" id="{F3B680CE-97D2-3868-D93C-AEB34588A173}"/>
              </a:ext>
            </a:extLst>
          </p:cNvPr>
          <p:cNvSpPr txBox="1"/>
          <p:nvPr/>
        </p:nvSpPr>
        <p:spPr>
          <a:xfrm>
            <a:off x="6107054" y="4705031"/>
            <a:ext cx="2702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Uso correto de recursos</a:t>
            </a:r>
          </a:p>
        </p:txBody>
      </p:sp>
    </p:spTree>
    <p:extLst>
      <p:ext uri="{BB962C8B-B14F-4D97-AF65-F5344CB8AC3E}">
        <p14:creationId xmlns:p14="http://schemas.microsoft.com/office/powerpoint/2010/main" val="2794221443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C50815D-7744-BE8A-9174-6FFB9F3E3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171" y="1495875"/>
            <a:ext cx="8591658" cy="3866248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3F6BBFDD-4A9F-D09B-1927-3708F007A17D}"/>
              </a:ext>
            </a:extLst>
          </p:cNvPr>
          <p:cNvGrpSpPr/>
          <p:nvPr/>
        </p:nvGrpSpPr>
        <p:grpSpPr>
          <a:xfrm>
            <a:off x="12639639" y="2059216"/>
            <a:ext cx="3543790" cy="2607141"/>
            <a:chOff x="12639639" y="382816"/>
            <a:chExt cx="3543790" cy="2607141"/>
          </a:xfrm>
        </p:grpSpPr>
        <p:sp>
          <p:nvSpPr>
            <p:cNvPr id="5" name="Balão de Fala: Retângulo 4">
              <a:extLst>
                <a:ext uri="{FF2B5EF4-FFF2-40B4-BE49-F238E27FC236}">
                  <a16:creationId xmlns:a16="http://schemas.microsoft.com/office/drawing/2014/main" id="{4A9D09B4-B86B-6FC2-2459-8751D00D39F4}"/>
                </a:ext>
              </a:extLst>
            </p:cNvPr>
            <p:cNvSpPr/>
            <p:nvPr/>
          </p:nvSpPr>
          <p:spPr>
            <a:xfrm rot="5400000">
              <a:off x="13107963" y="-85508"/>
              <a:ext cx="260714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3E89B92A-967D-D4EC-CA42-944548D636FC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r>
                <a:rPr lang="pt-BR" sz="1400">
                  <a:solidFill>
                    <a:schemeClr val="bg1"/>
                  </a:solidFill>
                </a:rPr>
                <a:t>Para alterar a imagem, clique com o botão direito do mouse, selecione Alterar Imagem &gt;&gt; Da Área de Transferência.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D181BC03-7905-F2B7-F537-31D20703909F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8" name="Balão de Fala: Retângulo 7">
              <a:extLst>
                <a:ext uri="{FF2B5EF4-FFF2-40B4-BE49-F238E27FC236}">
                  <a16:creationId xmlns:a16="http://schemas.microsoft.com/office/drawing/2014/main" id="{4CF0C1BF-C48B-632A-4C49-9E61553FBD53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B912F783-A572-DDC9-BD6F-2291E021EB2A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Imagem </a:t>
              </a:r>
              <a:r>
                <a:rPr lang="pt-BR" sz="1400" b="1" err="1">
                  <a:solidFill>
                    <a:srgbClr val="4A5E85"/>
                  </a:solidFill>
                </a:rPr>
                <a:t>wide</a:t>
              </a:r>
              <a:r>
                <a:rPr lang="pt-BR" sz="1400" b="1">
                  <a:solidFill>
                    <a:srgbClr val="4A5E85"/>
                  </a:solidFill>
                </a:rPr>
                <a:t> (sem legenda)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358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06F50C9-7D58-4222-B8B3-236B9CAB00CE}"/>
              </a:ext>
            </a:extLst>
          </p:cNvPr>
          <p:cNvGrpSpPr/>
          <p:nvPr/>
        </p:nvGrpSpPr>
        <p:grpSpPr>
          <a:xfrm>
            <a:off x="12639639" y="2059216"/>
            <a:ext cx="3543790" cy="2607141"/>
            <a:chOff x="12639639" y="382816"/>
            <a:chExt cx="3543790" cy="2607141"/>
          </a:xfrm>
        </p:grpSpPr>
        <p:sp>
          <p:nvSpPr>
            <p:cNvPr id="15" name="Balão de Fala: Retângulo 14">
              <a:extLst>
                <a:ext uri="{FF2B5EF4-FFF2-40B4-BE49-F238E27FC236}">
                  <a16:creationId xmlns:a16="http://schemas.microsoft.com/office/drawing/2014/main" id="{14A20ABA-5958-405A-31C4-5C023A4BE26E}"/>
                </a:ext>
              </a:extLst>
            </p:cNvPr>
            <p:cNvSpPr/>
            <p:nvPr/>
          </p:nvSpPr>
          <p:spPr>
            <a:xfrm rot="5400000">
              <a:off x="13107963" y="-85508"/>
              <a:ext cx="260714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0BEE7AD3-3AA6-DC72-76C1-4E4249594AE5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O recurso está agrupado. Para ajustar a caixa de texto, aumente a linha apenas na respectiva camada.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Para alterar a imagem, clique com o botão direito do mouse, selecione Alterar Imagem &gt;&gt; Da Área de Transferência.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428E915-D438-8B71-84B3-4377D315B8BD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18" name="Balão de Fala: Retângulo 17">
              <a:extLst>
                <a:ext uri="{FF2B5EF4-FFF2-40B4-BE49-F238E27FC236}">
                  <a16:creationId xmlns:a16="http://schemas.microsoft.com/office/drawing/2014/main" id="{6B25074E-FD3C-7F73-6D16-B2AF3D17ACBA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EF61557E-4212-F7D4-0F19-DE0FB896003F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Quote – com imagem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928297B5-C99C-C62A-0997-3A00CCE58708}"/>
              </a:ext>
            </a:extLst>
          </p:cNvPr>
          <p:cNvGrpSpPr/>
          <p:nvPr/>
        </p:nvGrpSpPr>
        <p:grpSpPr>
          <a:xfrm>
            <a:off x="2184360" y="1070604"/>
            <a:ext cx="7823279" cy="4716792"/>
            <a:chOff x="2184360" y="1369502"/>
            <a:chExt cx="7823279" cy="4716792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889C76E3-FB86-D6FD-D3AB-BD4360BF2E99}"/>
                </a:ext>
              </a:extLst>
            </p:cNvPr>
            <p:cNvGrpSpPr/>
            <p:nvPr/>
          </p:nvGrpSpPr>
          <p:grpSpPr>
            <a:xfrm>
              <a:off x="2184360" y="1369502"/>
              <a:ext cx="7823279" cy="4716792"/>
              <a:chOff x="-258589" y="1427435"/>
              <a:chExt cx="7823279" cy="4716792"/>
            </a:xfrm>
          </p:grpSpPr>
          <p:grpSp>
            <p:nvGrpSpPr>
              <p:cNvPr id="23" name="Agrupar 22">
                <a:extLst>
                  <a:ext uri="{FF2B5EF4-FFF2-40B4-BE49-F238E27FC236}">
                    <a16:creationId xmlns:a16="http://schemas.microsoft.com/office/drawing/2014/main" id="{A3D10EE5-865A-9823-4A17-EBECC04D3BFC}"/>
                  </a:ext>
                </a:extLst>
              </p:cNvPr>
              <p:cNvGrpSpPr/>
              <p:nvPr/>
            </p:nvGrpSpPr>
            <p:grpSpPr>
              <a:xfrm>
                <a:off x="-258589" y="1427435"/>
                <a:ext cx="7823279" cy="4716792"/>
                <a:chOff x="-258589" y="1427435"/>
                <a:chExt cx="7823279" cy="4716792"/>
              </a:xfrm>
            </p:grpSpPr>
            <p:grpSp>
              <p:nvGrpSpPr>
                <p:cNvPr id="10" name="Agrupar 9">
                  <a:extLst>
                    <a:ext uri="{FF2B5EF4-FFF2-40B4-BE49-F238E27FC236}">
                      <a16:creationId xmlns:a16="http://schemas.microsoft.com/office/drawing/2014/main" id="{85BFBD9C-4281-D00C-4D37-A053E5527599}"/>
                    </a:ext>
                  </a:extLst>
                </p:cNvPr>
                <p:cNvGrpSpPr/>
                <p:nvPr/>
              </p:nvGrpSpPr>
              <p:grpSpPr>
                <a:xfrm>
                  <a:off x="-258589" y="1427435"/>
                  <a:ext cx="7823279" cy="4716792"/>
                  <a:chOff x="5271885" y="1345421"/>
                  <a:chExt cx="7823279" cy="4716792"/>
                </a:xfrm>
              </p:grpSpPr>
              <p:sp>
                <p:nvSpPr>
                  <p:cNvPr id="6" name="Retângulo 5">
                    <a:extLst>
                      <a:ext uri="{FF2B5EF4-FFF2-40B4-BE49-F238E27FC236}">
                        <a16:creationId xmlns:a16="http://schemas.microsoft.com/office/drawing/2014/main" id="{C3CBE6BB-F051-A6C6-D275-ABEA18CADE94}"/>
                      </a:ext>
                    </a:extLst>
                  </p:cNvPr>
                  <p:cNvSpPr/>
                  <p:nvPr/>
                </p:nvSpPr>
                <p:spPr>
                  <a:xfrm>
                    <a:off x="5271885" y="1345421"/>
                    <a:ext cx="7823279" cy="4716792"/>
                  </a:xfrm>
                  <a:prstGeom prst="rect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pt-BR"/>
                  </a:p>
                </p:txBody>
              </p:sp>
              <p:pic>
                <p:nvPicPr>
                  <p:cNvPr id="7" name="Imagem 6">
                    <a:extLst>
                      <a:ext uri="{FF2B5EF4-FFF2-40B4-BE49-F238E27FC236}">
                        <a16:creationId xmlns:a16="http://schemas.microsoft.com/office/drawing/2014/main" id="{0F0289D3-ADE2-6594-5C40-C0FC5BABBDE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r="61363"/>
                  <a:stretch/>
                </p:blipFill>
                <p:spPr>
                  <a:xfrm>
                    <a:off x="5271885" y="1345421"/>
                    <a:ext cx="3022640" cy="471679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6730AC63-B09E-C8E6-9A9E-2EB922751B2D}"/>
                    </a:ext>
                  </a:extLst>
                </p:cNvPr>
                <p:cNvSpPr txBox="1"/>
                <p:nvPr/>
              </p:nvSpPr>
              <p:spPr>
                <a:xfrm>
                  <a:off x="3036992" y="1747690"/>
                  <a:ext cx="57779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4800">
                      <a:latin typeface="Amasis MT Pro Black" panose="02040A04050005020304" pitchFamily="18" charset="0"/>
                    </a:rPr>
                    <a:t>“</a:t>
                  </a:r>
                </a:p>
              </p:txBody>
            </p:sp>
          </p:grp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BA1B2C82-A2D7-74E3-65AB-B37C477D7D69}"/>
                  </a:ext>
                </a:extLst>
              </p:cNvPr>
              <p:cNvSpPr txBox="1"/>
              <p:nvPr/>
            </p:nvSpPr>
            <p:spPr>
              <a:xfrm>
                <a:off x="3036992" y="2456597"/>
                <a:ext cx="407607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800" err="1">
                    <a:effectLst/>
                  </a:rPr>
                  <a:t>Habitant</a:t>
                </a:r>
                <a:r>
                  <a:rPr lang="pt-BR" sz="1800">
                    <a:effectLst/>
                  </a:rPr>
                  <a:t> </a:t>
                </a:r>
                <a:r>
                  <a:rPr lang="pt-BR" sz="1800" err="1">
                    <a:effectLst/>
                  </a:rPr>
                  <a:t>morbi</a:t>
                </a:r>
                <a:r>
                  <a:rPr lang="pt-BR" sz="1800">
                    <a:effectLst/>
                  </a:rPr>
                  <a:t> </a:t>
                </a:r>
                <a:r>
                  <a:rPr lang="pt-BR" sz="1800" err="1">
                    <a:effectLst/>
                  </a:rPr>
                  <a:t>tristique</a:t>
                </a:r>
                <a:r>
                  <a:rPr lang="pt-BR" sz="1800">
                    <a:effectLst/>
                  </a:rPr>
                  <a:t> </a:t>
                </a:r>
                <a:r>
                  <a:rPr lang="pt-BR" sz="1800" err="1">
                    <a:effectLst/>
                  </a:rPr>
                  <a:t>senectus</a:t>
                </a:r>
                <a:r>
                  <a:rPr lang="pt-BR" sz="1800">
                    <a:effectLst/>
                  </a:rPr>
                  <a:t> et </a:t>
                </a:r>
                <a:r>
                  <a:rPr lang="pt-BR" sz="1800" err="1">
                    <a:effectLst/>
                  </a:rPr>
                  <a:t>netus</a:t>
                </a:r>
                <a:r>
                  <a:rPr lang="pt-BR" sz="1800">
                    <a:effectLst/>
                  </a:rPr>
                  <a:t> et </a:t>
                </a:r>
                <a:r>
                  <a:rPr lang="pt-BR" sz="1800" err="1">
                    <a:effectLst/>
                  </a:rPr>
                  <a:t>malesuada</a:t>
                </a:r>
                <a:r>
                  <a:rPr lang="pt-BR" sz="1800">
                    <a:effectLst/>
                  </a:rPr>
                  <a:t> fames ac </a:t>
                </a:r>
                <a:r>
                  <a:rPr lang="pt-BR" sz="1800" err="1">
                    <a:effectLst/>
                  </a:rPr>
                  <a:t>turpis</a:t>
                </a:r>
                <a:r>
                  <a:rPr lang="pt-BR" sz="1800">
                    <a:effectLst/>
                  </a:rPr>
                  <a:t> </a:t>
                </a:r>
                <a:r>
                  <a:rPr lang="pt-BR" sz="1800" err="1">
                    <a:effectLst/>
                  </a:rPr>
                  <a:t>egestas</a:t>
                </a:r>
                <a:r>
                  <a:rPr lang="pt-BR" sz="1800">
                    <a:effectLst/>
                  </a:rPr>
                  <a:t>. </a:t>
                </a:r>
                <a:r>
                  <a:rPr lang="pt-BR" sz="1800" err="1">
                    <a:effectLst/>
                  </a:rPr>
                  <a:t>Aenean</a:t>
                </a:r>
                <a:r>
                  <a:rPr lang="pt-BR" sz="1800">
                    <a:effectLst/>
                  </a:rPr>
                  <a:t> </a:t>
                </a:r>
                <a:r>
                  <a:rPr lang="pt-BR" sz="1800" err="1">
                    <a:effectLst/>
                  </a:rPr>
                  <a:t>eros</a:t>
                </a:r>
                <a:r>
                  <a:rPr lang="pt-BR" sz="1800">
                    <a:effectLst/>
                  </a:rPr>
                  <a:t> </a:t>
                </a:r>
                <a:r>
                  <a:rPr lang="pt-BR" sz="1800" err="1">
                    <a:effectLst/>
                  </a:rPr>
                  <a:t>nisl</a:t>
                </a:r>
                <a:r>
                  <a:rPr lang="pt-BR" sz="1800">
                    <a:effectLst/>
                  </a:rPr>
                  <a:t>, </a:t>
                </a:r>
                <a:r>
                  <a:rPr lang="pt-BR" sz="1800" err="1">
                    <a:effectLst/>
                  </a:rPr>
                  <a:t>pharetra</a:t>
                </a:r>
                <a:r>
                  <a:rPr lang="pt-BR" sz="1800">
                    <a:effectLst/>
                  </a:rPr>
                  <a:t> ac </a:t>
                </a:r>
                <a:r>
                  <a:rPr lang="pt-BR" sz="1800" err="1">
                    <a:effectLst/>
                  </a:rPr>
                  <a:t>volutpat</a:t>
                </a:r>
                <a:r>
                  <a:rPr lang="pt-BR" sz="1800">
                    <a:effectLst/>
                  </a:rPr>
                  <a:t> in, </a:t>
                </a:r>
                <a:r>
                  <a:rPr lang="pt-BR" sz="1800" err="1">
                    <a:effectLst/>
                  </a:rPr>
                  <a:t>sagittis</a:t>
                </a:r>
                <a:r>
                  <a:rPr lang="pt-BR" sz="1800">
                    <a:effectLst/>
                  </a:rPr>
                  <a:t> non sem. </a:t>
                </a:r>
                <a:r>
                  <a:rPr lang="pt-BR" sz="1800" err="1">
                    <a:effectLst/>
                  </a:rPr>
                  <a:t>Sed</a:t>
                </a:r>
                <a:r>
                  <a:rPr lang="pt-BR" sz="1800">
                    <a:effectLst/>
                  </a:rPr>
                  <a:t> </a:t>
                </a:r>
                <a:r>
                  <a:rPr lang="pt-BR" sz="1800" err="1">
                    <a:effectLst/>
                  </a:rPr>
                  <a:t>venenatis</a:t>
                </a:r>
                <a:r>
                  <a:rPr lang="pt-BR" sz="1800">
                    <a:effectLst/>
                  </a:rPr>
                  <a:t> </a:t>
                </a:r>
                <a:r>
                  <a:rPr lang="pt-BR" sz="1800" err="1">
                    <a:effectLst/>
                  </a:rPr>
                  <a:t>nulla</a:t>
                </a:r>
                <a:r>
                  <a:rPr lang="pt-BR" sz="1800">
                    <a:effectLst/>
                  </a:rPr>
                  <a:t> a gravida </a:t>
                </a:r>
                <a:r>
                  <a:rPr lang="pt-BR" sz="1800" err="1">
                    <a:effectLst/>
                  </a:rPr>
                  <a:t>hendrerit</a:t>
                </a:r>
                <a:r>
                  <a:rPr lang="pt-BR" sz="1800">
                    <a:effectLst/>
                  </a:rPr>
                  <a:t>. </a:t>
                </a:r>
                <a:endParaRPr lang="pt-BR" sz="1600"/>
              </a:p>
            </p:txBody>
          </p:sp>
        </p:grp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618A7E91-8964-F418-E048-C0E6C83463DD}"/>
                </a:ext>
              </a:extLst>
            </p:cNvPr>
            <p:cNvSpPr txBox="1"/>
            <p:nvPr/>
          </p:nvSpPr>
          <p:spPr>
            <a:xfrm>
              <a:off x="5479941" y="5488498"/>
              <a:ext cx="429537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sz="1400">
                  <a:effectLst/>
                </a:rPr>
                <a:t>(NOME DO AUTOR, Ano, p. </a:t>
              </a:r>
              <a:r>
                <a:rPr lang="pt-BR" sz="1400" err="1">
                  <a:effectLst/>
                </a:rPr>
                <a:t>xxx</a:t>
              </a:r>
              <a:r>
                <a:rPr lang="pt-BR" sz="1400">
                  <a:effectLst/>
                </a:rPr>
                <a:t>)</a:t>
              </a:r>
              <a:endParaRPr lang="pt-BR" sz="1400"/>
            </a:p>
          </p:txBody>
        </p:sp>
      </p:grpSp>
    </p:spTree>
    <p:extLst>
      <p:ext uri="{BB962C8B-B14F-4D97-AF65-F5344CB8AC3E}">
        <p14:creationId xmlns:p14="http://schemas.microsoft.com/office/powerpoint/2010/main" val="171089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8B2C0E5-785B-7BEA-DD1F-466709033AFE}"/>
              </a:ext>
            </a:extLst>
          </p:cNvPr>
          <p:cNvGrpSpPr/>
          <p:nvPr/>
        </p:nvGrpSpPr>
        <p:grpSpPr>
          <a:xfrm>
            <a:off x="12639639" y="2059215"/>
            <a:ext cx="3543790" cy="2960914"/>
            <a:chOff x="12639639" y="382815"/>
            <a:chExt cx="3543790" cy="2960914"/>
          </a:xfrm>
        </p:grpSpPr>
        <p:sp>
          <p:nvSpPr>
            <p:cNvPr id="13" name="Balão de Fala: Retângulo 12">
              <a:extLst>
                <a:ext uri="{FF2B5EF4-FFF2-40B4-BE49-F238E27FC236}">
                  <a16:creationId xmlns:a16="http://schemas.microsoft.com/office/drawing/2014/main" id="{E0D6ED49-C3C8-265A-282A-8E3A23B31988}"/>
                </a:ext>
              </a:extLst>
            </p:cNvPr>
            <p:cNvSpPr/>
            <p:nvPr/>
          </p:nvSpPr>
          <p:spPr>
            <a:xfrm rot="5400000">
              <a:off x="12931077" y="91377"/>
              <a:ext cx="2960914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715E919-6607-43E4-858D-682527F4E229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O recurso está agrupado. Para ajustar a caixa de texto, aumente a linha apenas na respectiva camada.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Para ajustar a caixa, selecione apenas a parte inferior e utilize o mouse para aumentá-la para baixo.</a:t>
              </a: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4F1F7C4-A5BD-F45A-D0AE-89786D8A62DB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16" name="Balão de Fala: Retângulo 15">
              <a:extLst>
                <a:ext uri="{FF2B5EF4-FFF2-40B4-BE49-F238E27FC236}">
                  <a16:creationId xmlns:a16="http://schemas.microsoft.com/office/drawing/2014/main" id="{0DEF4BE0-2A7A-1D47-F4D6-B7AF5D14D777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9F1358A9-F80A-424F-32AE-5899D342C621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Quote sem imagem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8E37E8D-B156-2E3D-121E-E086B8F79398}"/>
              </a:ext>
            </a:extLst>
          </p:cNvPr>
          <p:cNvGrpSpPr/>
          <p:nvPr/>
        </p:nvGrpSpPr>
        <p:grpSpPr>
          <a:xfrm>
            <a:off x="1895002" y="1917518"/>
            <a:ext cx="8401996" cy="3244307"/>
            <a:chOff x="1729120" y="1917518"/>
            <a:chExt cx="8401996" cy="3244307"/>
          </a:xfrm>
        </p:grpSpPr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B0F19D6A-89B9-CAE5-B9CF-1D992D00B062}"/>
                </a:ext>
              </a:extLst>
            </p:cNvPr>
            <p:cNvGrpSpPr/>
            <p:nvPr/>
          </p:nvGrpSpPr>
          <p:grpSpPr>
            <a:xfrm>
              <a:off x="1729120" y="1917518"/>
              <a:ext cx="8401996" cy="3244307"/>
              <a:chOff x="2507042" y="3603333"/>
              <a:chExt cx="8401996" cy="3244307"/>
            </a:xfrm>
          </p:grpSpPr>
          <p:grpSp>
            <p:nvGrpSpPr>
              <p:cNvPr id="21" name="Agrupar 20">
                <a:extLst>
                  <a:ext uri="{FF2B5EF4-FFF2-40B4-BE49-F238E27FC236}">
                    <a16:creationId xmlns:a16="http://schemas.microsoft.com/office/drawing/2014/main" id="{90AEC7FF-0F1C-9096-E55C-83E617CD0E07}"/>
                  </a:ext>
                </a:extLst>
              </p:cNvPr>
              <p:cNvGrpSpPr/>
              <p:nvPr/>
            </p:nvGrpSpPr>
            <p:grpSpPr>
              <a:xfrm>
                <a:off x="2507042" y="3603333"/>
                <a:ext cx="8401996" cy="3244307"/>
                <a:chOff x="1918183" y="2944867"/>
                <a:chExt cx="8401996" cy="3244307"/>
              </a:xfrm>
            </p:grpSpPr>
            <p:sp>
              <p:nvSpPr>
                <p:cNvPr id="10" name="Retângulo 9">
                  <a:extLst>
                    <a:ext uri="{FF2B5EF4-FFF2-40B4-BE49-F238E27FC236}">
                      <a16:creationId xmlns:a16="http://schemas.microsoft.com/office/drawing/2014/main" id="{77C0BB3E-B1EB-4979-94D1-B1148798F7AA}"/>
                    </a:ext>
                  </a:extLst>
                </p:cNvPr>
                <p:cNvSpPr/>
                <p:nvPr/>
              </p:nvSpPr>
              <p:spPr>
                <a:xfrm>
                  <a:off x="1918183" y="2944867"/>
                  <a:ext cx="8401996" cy="3244307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5F72C33B-5F97-39B2-8BB3-8F128871FA7C}"/>
                    </a:ext>
                  </a:extLst>
                </p:cNvPr>
                <p:cNvSpPr txBox="1"/>
                <p:nvPr/>
              </p:nvSpPr>
              <p:spPr>
                <a:xfrm>
                  <a:off x="2688125" y="3372840"/>
                  <a:ext cx="57779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4800">
                      <a:latin typeface="Amasis MT Pro Black" panose="02040A04050005020304" pitchFamily="18" charset="0"/>
                    </a:rPr>
                    <a:t>“</a:t>
                  </a:r>
                </a:p>
              </p:txBody>
            </p:sp>
          </p:grpSp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DBF27237-403F-386E-640D-7DD0C925D556}"/>
                  </a:ext>
                </a:extLst>
              </p:cNvPr>
              <p:cNvSpPr txBox="1"/>
              <p:nvPr/>
            </p:nvSpPr>
            <p:spPr>
              <a:xfrm>
                <a:off x="3276984" y="4773303"/>
                <a:ext cx="707404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800" err="1">
                    <a:effectLst/>
                  </a:rPr>
                  <a:t>Habitant</a:t>
                </a:r>
                <a:r>
                  <a:rPr lang="pt-BR" sz="1800">
                    <a:effectLst/>
                  </a:rPr>
                  <a:t> </a:t>
                </a:r>
                <a:r>
                  <a:rPr lang="pt-BR" sz="1800" err="1">
                    <a:effectLst/>
                  </a:rPr>
                  <a:t>morbi</a:t>
                </a:r>
                <a:r>
                  <a:rPr lang="pt-BR" sz="1800">
                    <a:effectLst/>
                  </a:rPr>
                  <a:t> </a:t>
                </a:r>
                <a:r>
                  <a:rPr lang="pt-BR" sz="1800" err="1">
                    <a:effectLst/>
                  </a:rPr>
                  <a:t>tristique</a:t>
                </a:r>
                <a:r>
                  <a:rPr lang="pt-BR" sz="1800">
                    <a:effectLst/>
                  </a:rPr>
                  <a:t> </a:t>
                </a:r>
                <a:r>
                  <a:rPr lang="pt-BR" sz="1800" err="1">
                    <a:effectLst/>
                  </a:rPr>
                  <a:t>senectus</a:t>
                </a:r>
                <a:r>
                  <a:rPr lang="pt-BR" sz="1800">
                    <a:effectLst/>
                  </a:rPr>
                  <a:t> et </a:t>
                </a:r>
                <a:r>
                  <a:rPr lang="pt-BR" sz="1800" err="1">
                    <a:effectLst/>
                  </a:rPr>
                  <a:t>netus</a:t>
                </a:r>
                <a:r>
                  <a:rPr lang="pt-BR" sz="1800">
                    <a:effectLst/>
                  </a:rPr>
                  <a:t> et </a:t>
                </a:r>
                <a:r>
                  <a:rPr lang="pt-BR" sz="1800" err="1">
                    <a:effectLst/>
                  </a:rPr>
                  <a:t>malesuada</a:t>
                </a:r>
                <a:r>
                  <a:rPr lang="pt-BR" sz="1800">
                    <a:effectLst/>
                  </a:rPr>
                  <a:t> fames ac </a:t>
                </a:r>
                <a:r>
                  <a:rPr lang="pt-BR" sz="1800" err="1">
                    <a:effectLst/>
                  </a:rPr>
                  <a:t>turpis</a:t>
                </a:r>
                <a:r>
                  <a:rPr lang="pt-BR" sz="1800">
                    <a:effectLst/>
                  </a:rPr>
                  <a:t> </a:t>
                </a:r>
                <a:r>
                  <a:rPr lang="pt-BR" sz="1800" err="1">
                    <a:effectLst/>
                  </a:rPr>
                  <a:t>egestas</a:t>
                </a:r>
                <a:r>
                  <a:rPr lang="pt-BR" sz="1800">
                    <a:effectLst/>
                  </a:rPr>
                  <a:t>. </a:t>
                </a:r>
                <a:r>
                  <a:rPr lang="pt-BR" sz="1800" err="1">
                    <a:effectLst/>
                  </a:rPr>
                  <a:t>Aenean</a:t>
                </a:r>
                <a:r>
                  <a:rPr lang="pt-BR" sz="1800">
                    <a:effectLst/>
                  </a:rPr>
                  <a:t> </a:t>
                </a:r>
                <a:r>
                  <a:rPr lang="pt-BR" sz="1800" err="1">
                    <a:effectLst/>
                  </a:rPr>
                  <a:t>eros</a:t>
                </a:r>
                <a:r>
                  <a:rPr lang="pt-BR" sz="1800">
                    <a:effectLst/>
                  </a:rPr>
                  <a:t> </a:t>
                </a:r>
                <a:r>
                  <a:rPr lang="pt-BR" sz="1800" err="1">
                    <a:effectLst/>
                  </a:rPr>
                  <a:t>nisl</a:t>
                </a:r>
                <a:r>
                  <a:rPr lang="pt-BR" sz="1800">
                    <a:effectLst/>
                  </a:rPr>
                  <a:t>, </a:t>
                </a:r>
                <a:r>
                  <a:rPr lang="pt-BR" sz="1800" err="1">
                    <a:effectLst/>
                  </a:rPr>
                  <a:t>pharetra</a:t>
                </a:r>
                <a:r>
                  <a:rPr lang="pt-BR" sz="1800">
                    <a:effectLst/>
                  </a:rPr>
                  <a:t> ac </a:t>
                </a:r>
                <a:r>
                  <a:rPr lang="pt-BR" sz="1800" err="1">
                    <a:effectLst/>
                  </a:rPr>
                  <a:t>volutpat</a:t>
                </a:r>
                <a:r>
                  <a:rPr lang="pt-BR" sz="1800">
                    <a:effectLst/>
                  </a:rPr>
                  <a:t> in, </a:t>
                </a:r>
                <a:r>
                  <a:rPr lang="pt-BR" sz="1800" err="1">
                    <a:effectLst/>
                  </a:rPr>
                  <a:t>sagittis</a:t>
                </a:r>
                <a:r>
                  <a:rPr lang="pt-BR" sz="1800">
                    <a:effectLst/>
                  </a:rPr>
                  <a:t> non sem. </a:t>
                </a:r>
                <a:r>
                  <a:rPr lang="pt-BR" sz="1800" err="1">
                    <a:effectLst/>
                  </a:rPr>
                  <a:t>Sed</a:t>
                </a:r>
                <a:r>
                  <a:rPr lang="pt-BR" sz="1800">
                    <a:effectLst/>
                  </a:rPr>
                  <a:t> </a:t>
                </a:r>
                <a:r>
                  <a:rPr lang="pt-BR" sz="1800" err="1">
                    <a:effectLst/>
                  </a:rPr>
                  <a:t>venenatis</a:t>
                </a:r>
                <a:r>
                  <a:rPr lang="pt-BR" sz="1800">
                    <a:effectLst/>
                  </a:rPr>
                  <a:t> </a:t>
                </a:r>
                <a:r>
                  <a:rPr lang="pt-BR" sz="1800" err="1">
                    <a:effectLst/>
                  </a:rPr>
                  <a:t>nulla</a:t>
                </a:r>
                <a:r>
                  <a:rPr lang="pt-BR" sz="1800">
                    <a:effectLst/>
                  </a:rPr>
                  <a:t> a gravida </a:t>
                </a:r>
                <a:r>
                  <a:rPr lang="pt-BR" sz="1800" err="1">
                    <a:effectLst/>
                  </a:rPr>
                  <a:t>hendrerit</a:t>
                </a:r>
                <a:r>
                  <a:rPr lang="pt-BR" sz="1800">
                    <a:effectLst/>
                  </a:rPr>
                  <a:t>. </a:t>
                </a:r>
                <a:endParaRPr lang="pt-BR" sz="1600"/>
              </a:p>
            </p:txBody>
          </p:sp>
        </p:grp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722CE160-2A55-F795-E718-D229B73E2AF7}"/>
                </a:ext>
              </a:extLst>
            </p:cNvPr>
            <p:cNvSpPr txBox="1"/>
            <p:nvPr/>
          </p:nvSpPr>
          <p:spPr>
            <a:xfrm>
              <a:off x="5466294" y="4694119"/>
              <a:ext cx="429537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sz="1400">
                  <a:effectLst/>
                </a:rPr>
                <a:t>(NOME DO AUTOR, Ano, p. </a:t>
              </a:r>
              <a:r>
                <a:rPr lang="pt-BR" sz="1400" err="1">
                  <a:effectLst/>
                </a:rPr>
                <a:t>xxx</a:t>
              </a:r>
              <a:r>
                <a:rPr lang="pt-BR" sz="1400">
                  <a:effectLst/>
                </a:rPr>
                <a:t>)</a:t>
              </a:r>
              <a:endParaRPr lang="pt-BR" sz="1400"/>
            </a:p>
          </p:txBody>
        </p:sp>
      </p:grpSp>
    </p:spTree>
    <p:extLst>
      <p:ext uri="{BB962C8B-B14F-4D97-AF65-F5344CB8AC3E}">
        <p14:creationId xmlns:p14="http://schemas.microsoft.com/office/powerpoint/2010/main" val="405617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52590438-173E-F323-BA56-9B374E2C2990}"/>
              </a:ext>
            </a:extLst>
          </p:cNvPr>
          <p:cNvGrpSpPr/>
          <p:nvPr/>
        </p:nvGrpSpPr>
        <p:grpSpPr>
          <a:xfrm>
            <a:off x="1019175" y="1845178"/>
            <a:ext cx="10173389" cy="3342286"/>
            <a:chOff x="1019175" y="1845178"/>
            <a:chExt cx="10173389" cy="3342286"/>
          </a:xfrm>
        </p:grpSpPr>
        <p:sp>
          <p:nvSpPr>
            <p:cNvPr id="3" name="CaixaDeTexto 2">
              <a:extLst>
                <a:ext uri="{FF2B5EF4-FFF2-40B4-BE49-F238E27FC236}">
                  <a16:creationId xmlns:a16="http://schemas.microsoft.com/office/drawing/2014/main" id="{336F9CDE-6C1E-60C1-EDBF-9F1009424644}"/>
                </a:ext>
              </a:extLst>
            </p:cNvPr>
            <p:cNvSpPr txBox="1"/>
            <p:nvPr/>
          </p:nvSpPr>
          <p:spPr>
            <a:xfrm>
              <a:off x="1019175" y="2059216"/>
              <a:ext cx="4895850" cy="25853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Ut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molestie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magna urna, 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rhoncus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risus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vestibulum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a.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Vestibulum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pretium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ipsum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pretium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ultricies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ex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dui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facilisis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libero,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eget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placerat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quam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purus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pretium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lectus.Ut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molestie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magna urna, 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rhoncus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risus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vestibulum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a.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Vestibulum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pretium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ipsum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pretium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ultricies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ex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dui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facilisis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libero,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eget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placerat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quam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purus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pretium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lectus.purus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pretium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lectus.Ut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molestiepretium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lectus.purus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pretium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lectus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</a:t>
              </a:r>
              <a:endParaRPr lang="pt-BR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A60E7493-3499-AA10-F1F7-3153FAC0273B}"/>
                </a:ext>
              </a:extLst>
            </p:cNvPr>
            <p:cNvGrpSpPr/>
            <p:nvPr/>
          </p:nvGrpSpPr>
          <p:grpSpPr>
            <a:xfrm>
              <a:off x="6276977" y="1845178"/>
              <a:ext cx="4915587" cy="3342286"/>
              <a:chOff x="8110375" y="1219334"/>
              <a:chExt cx="3082189" cy="2095692"/>
            </a:xfrm>
          </p:grpSpPr>
          <p:pic>
            <p:nvPicPr>
              <p:cNvPr id="10" name="Imagem 9">
                <a:extLst>
                  <a:ext uri="{FF2B5EF4-FFF2-40B4-BE49-F238E27FC236}">
                    <a16:creationId xmlns:a16="http://schemas.microsoft.com/office/drawing/2014/main" id="{3075B32E-2475-C25A-F5C9-2BD43DDC04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10376" y="1219334"/>
                <a:ext cx="3034683" cy="1703425"/>
              </a:xfrm>
              <a:prstGeom prst="rect">
                <a:avLst/>
              </a:prstGeom>
            </p:spPr>
          </p:pic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9346B4FC-F0C6-D72C-8990-94AC305E02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0375" y="3264372"/>
                <a:ext cx="3082189" cy="0"/>
              </a:xfrm>
              <a:prstGeom prst="line">
                <a:avLst/>
              </a:prstGeom>
              <a:ln>
                <a:solidFill>
                  <a:srgbClr val="DCE3E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538862B9-F857-3837-F18B-7452B6EACD14}"/>
                  </a:ext>
                </a:extLst>
              </p:cNvPr>
              <p:cNvSpPr txBox="1"/>
              <p:nvPr/>
            </p:nvSpPr>
            <p:spPr>
              <a:xfrm>
                <a:off x="8110375" y="3007249"/>
                <a:ext cx="303468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400">
                    <a:effectLst/>
                  </a:rPr>
                  <a:t>Legenda da imagem</a:t>
                </a:r>
                <a:endParaRPr lang="pt-BR" sz="1400"/>
              </a:p>
            </p:txBody>
          </p:sp>
        </p:grp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67924D70-70A4-7C34-B0FF-E8FC06F38089}"/>
              </a:ext>
            </a:extLst>
          </p:cNvPr>
          <p:cNvGrpSpPr/>
          <p:nvPr/>
        </p:nvGrpSpPr>
        <p:grpSpPr>
          <a:xfrm>
            <a:off x="12639639" y="2059216"/>
            <a:ext cx="3543790" cy="2607141"/>
            <a:chOff x="12639639" y="382816"/>
            <a:chExt cx="3543790" cy="2607141"/>
          </a:xfrm>
        </p:grpSpPr>
        <p:sp>
          <p:nvSpPr>
            <p:cNvPr id="38" name="Balão de Fala: Retângulo 37">
              <a:extLst>
                <a:ext uri="{FF2B5EF4-FFF2-40B4-BE49-F238E27FC236}">
                  <a16:creationId xmlns:a16="http://schemas.microsoft.com/office/drawing/2014/main" id="{E5D31CE1-73E9-E70F-8CB2-89BB151A4AE1}"/>
                </a:ext>
              </a:extLst>
            </p:cNvPr>
            <p:cNvSpPr/>
            <p:nvPr/>
          </p:nvSpPr>
          <p:spPr>
            <a:xfrm rot="5400000">
              <a:off x="13107963" y="-85508"/>
              <a:ext cx="260714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A0D4EDC6-8A4F-E35B-E6CC-1AC30A161B20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O recurso está agrupado. Para ajustar a caixa de texto, aumente a linha apenas na respectiva camada.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Para alterar a imagem, clique com o botão direito do mouse, selecione Alterar Imagem &gt;&gt; Da Área de Transferência.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3011922E-365B-0B90-9D07-04DC8A6B86A6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41" name="Balão de Fala: Retângulo 40">
              <a:extLst>
                <a:ext uri="{FF2B5EF4-FFF2-40B4-BE49-F238E27FC236}">
                  <a16:creationId xmlns:a16="http://schemas.microsoft.com/office/drawing/2014/main" id="{86B1A88C-F623-30E8-2932-0F595F91C5B0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575DC724-F1A5-F863-56A4-03106495EA0B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Texto-imagem paisagem com legenda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891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36F9CDE-6C1E-60C1-EDBF-9F1009424644}"/>
              </a:ext>
            </a:extLst>
          </p:cNvPr>
          <p:cNvSpPr txBox="1"/>
          <p:nvPr/>
        </p:nvSpPr>
        <p:spPr>
          <a:xfrm>
            <a:off x="1019175" y="2274838"/>
            <a:ext cx="5076825" cy="230832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Ut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molestie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magna urna, in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rhoncus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risus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vestibulum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a.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Vestibulum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pretium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, ipsum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sed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pretium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ultricies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,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ex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dui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facilisis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libero,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eget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placerat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quam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purus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pretium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lectus.Ut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molestie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magna urna, in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rhoncus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risus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vestibulum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a.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Vestibulum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pretium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, ipsum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sed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pretium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ultricies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,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ex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dui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facilisis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libero,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eget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placerat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quam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purus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pcerat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quam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purus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pretium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lectus.Ut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molestie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magna urna, in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rhoncus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risus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vestibulum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a</a:t>
            </a:r>
            <a:endParaRPr lang="pt-BR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B141AF6-CC24-300C-75E8-2EB8F774F88A}"/>
              </a:ext>
            </a:extLst>
          </p:cNvPr>
          <p:cNvGrpSpPr/>
          <p:nvPr/>
        </p:nvGrpSpPr>
        <p:grpSpPr>
          <a:xfrm>
            <a:off x="6531225" y="795787"/>
            <a:ext cx="4641600" cy="4683801"/>
            <a:chOff x="1004626" y="1858002"/>
            <a:chExt cx="2535908" cy="2558963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9817A30A-E399-1E47-DA0E-8C0B7DFAC901}"/>
                </a:ext>
              </a:extLst>
            </p:cNvPr>
            <p:cNvSpPr/>
            <p:nvPr/>
          </p:nvSpPr>
          <p:spPr>
            <a:xfrm>
              <a:off x="1011897" y="1858928"/>
              <a:ext cx="2528637" cy="2530442"/>
            </a:xfrm>
            <a:prstGeom prst="rect">
              <a:avLst/>
            </a:prstGeom>
            <a:solidFill>
              <a:srgbClr val="E3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88A5A118-896B-4A76-FBE2-75E8AD1B8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4626" y="1858002"/>
              <a:ext cx="2535908" cy="2558963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26610E4-61F1-1F3A-FA11-DD1D0FAE6322}"/>
              </a:ext>
            </a:extLst>
          </p:cNvPr>
          <p:cNvGrpSpPr/>
          <p:nvPr/>
        </p:nvGrpSpPr>
        <p:grpSpPr>
          <a:xfrm>
            <a:off x="12639639" y="2059216"/>
            <a:ext cx="3543790" cy="2607141"/>
            <a:chOff x="12639639" y="382816"/>
            <a:chExt cx="3543790" cy="2607141"/>
          </a:xfrm>
        </p:grpSpPr>
        <p:sp>
          <p:nvSpPr>
            <p:cNvPr id="7" name="Balão de Fala: Retângulo 6">
              <a:extLst>
                <a:ext uri="{FF2B5EF4-FFF2-40B4-BE49-F238E27FC236}">
                  <a16:creationId xmlns:a16="http://schemas.microsoft.com/office/drawing/2014/main" id="{76D83E2F-BD1D-1B39-391B-C19D69989ED4}"/>
                </a:ext>
              </a:extLst>
            </p:cNvPr>
            <p:cNvSpPr/>
            <p:nvPr/>
          </p:nvSpPr>
          <p:spPr>
            <a:xfrm rot="5400000">
              <a:off x="13107963" y="-85508"/>
              <a:ext cx="260714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4BA45C8E-C30B-506B-6449-4713684CA259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O recurso está agrupado. Para ajustar a caixa de texto, aumente a linha apenas na respectiva camada.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Para alterar a imagem, clique com o botão direito do mouse, selecione Alterar Imagem &gt;&gt; Da Área de Transferência.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11022A1-3222-7708-414D-6D4A2CFCE54E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10" name="Balão de Fala: Retângulo 9">
              <a:extLst>
                <a:ext uri="{FF2B5EF4-FFF2-40B4-BE49-F238E27FC236}">
                  <a16:creationId xmlns:a16="http://schemas.microsoft.com/office/drawing/2014/main" id="{2A800B5F-77AC-3510-0230-83CB2FAADDD5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78E9264-C96E-6D50-FF61-4D888057F5F9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Texto-imagem quadrada com legenda</a:t>
              </a:r>
            </a:p>
          </p:txBody>
        </p:sp>
      </p:grp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2CB6AC8A-C539-6AB9-1F22-B607F1E2252F}"/>
              </a:ext>
            </a:extLst>
          </p:cNvPr>
          <p:cNvCxnSpPr>
            <a:cxnSpLocks/>
          </p:cNvCxnSpPr>
          <p:nvPr/>
        </p:nvCxnSpPr>
        <p:spPr>
          <a:xfrm>
            <a:off x="6496050" y="6038124"/>
            <a:ext cx="4676775" cy="0"/>
          </a:xfrm>
          <a:prstGeom prst="line">
            <a:avLst/>
          </a:prstGeom>
          <a:ln>
            <a:solidFill>
              <a:srgbClr val="DCE3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97B11C96-B3A1-61CC-CB04-8C9165CB1582}"/>
              </a:ext>
            </a:extLst>
          </p:cNvPr>
          <p:cNvSpPr txBox="1"/>
          <p:nvPr/>
        </p:nvSpPr>
        <p:spPr>
          <a:xfrm>
            <a:off x="6531225" y="5604967"/>
            <a:ext cx="27081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>
                <a:effectLst/>
              </a:rPr>
              <a:t>Legenda da imagem</a:t>
            </a:r>
            <a:endParaRPr lang="pt-BR" sz="1400"/>
          </a:p>
        </p:txBody>
      </p:sp>
    </p:spTree>
    <p:extLst>
      <p:ext uri="{BB962C8B-B14F-4D97-AF65-F5344CB8AC3E}">
        <p14:creationId xmlns:p14="http://schemas.microsoft.com/office/powerpoint/2010/main" val="186841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36F9CDE-6C1E-60C1-EDBF-9F1009424644}"/>
              </a:ext>
            </a:extLst>
          </p:cNvPr>
          <p:cNvSpPr txBox="1"/>
          <p:nvPr/>
        </p:nvSpPr>
        <p:spPr>
          <a:xfrm>
            <a:off x="1019175" y="2413337"/>
            <a:ext cx="6200775" cy="203132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Ut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molestie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magna urna, in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rhoncus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risus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vestibulum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a.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Vestibulum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pretium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, ipsum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sed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pretium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ultricies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,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ex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dui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facilisis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libero,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eget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placerat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quam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purus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pretium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lectus.Ut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molestie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magna urna, in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rhoncus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risus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vestibulum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a.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Vestibulum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pretium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, ipsum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sed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pretium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ultricies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,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ex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dui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facilisis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libero,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eget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placerat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quam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purus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pretium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lectus.Ut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molestie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magna urna, in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rhoncus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risus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pt-BR" err="1">
                <a:solidFill>
                  <a:schemeClr val="bg2">
                    <a:lumMod val="25000"/>
                  </a:schemeClr>
                </a:solidFill>
                <a:effectLst/>
              </a:rPr>
              <a:t>vestibulum</a:t>
            </a:r>
            <a:r>
              <a:rPr lang="pt-BR">
                <a:solidFill>
                  <a:schemeClr val="bg2">
                    <a:lumMod val="25000"/>
                  </a:schemeClr>
                </a:solidFill>
                <a:effectLst/>
              </a:rPr>
              <a:t> a. </a:t>
            </a:r>
            <a:endParaRPr lang="pt-BR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5B887DAB-4A99-FD5F-5523-0FDF77A5C95C}"/>
              </a:ext>
            </a:extLst>
          </p:cNvPr>
          <p:cNvCxnSpPr>
            <a:cxnSpLocks/>
          </p:cNvCxnSpPr>
          <p:nvPr/>
        </p:nvCxnSpPr>
        <p:spPr>
          <a:xfrm>
            <a:off x="7660755" y="5961110"/>
            <a:ext cx="3512070" cy="0"/>
          </a:xfrm>
          <a:prstGeom prst="line">
            <a:avLst/>
          </a:prstGeom>
          <a:ln>
            <a:solidFill>
              <a:srgbClr val="DCE3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0FDDA93F-92D5-9181-4A9A-324006F234F9}"/>
              </a:ext>
            </a:extLst>
          </p:cNvPr>
          <p:cNvSpPr txBox="1"/>
          <p:nvPr/>
        </p:nvSpPr>
        <p:spPr>
          <a:xfrm>
            <a:off x="7660755" y="5563753"/>
            <a:ext cx="2795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>
                <a:effectLst/>
              </a:rPr>
              <a:t>Legenda da imagem</a:t>
            </a:r>
            <a:endParaRPr lang="pt-BR" sz="140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8E6D8E4-7386-A251-3BE1-C6A126C6E5BE}"/>
              </a:ext>
            </a:extLst>
          </p:cNvPr>
          <p:cNvGrpSpPr>
            <a:grpSpLocks noChangeAspect="1"/>
          </p:cNvGrpSpPr>
          <p:nvPr/>
        </p:nvGrpSpPr>
        <p:grpSpPr>
          <a:xfrm>
            <a:off x="7660755" y="790321"/>
            <a:ext cx="3526520" cy="4680000"/>
            <a:chOff x="1324499" y="2094351"/>
            <a:chExt cx="1909442" cy="2094207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A9A3516C-F2EB-4C98-8E8F-6D1447EFC8C2}"/>
                </a:ext>
              </a:extLst>
            </p:cNvPr>
            <p:cNvSpPr/>
            <p:nvPr/>
          </p:nvSpPr>
          <p:spPr>
            <a:xfrm>
              <a:off x="1326314" y="2094351"/>
              <a:ext cx="1899803" cy="2075433"/>
            </a:xfrm>
            <a:prstGeom prst="rect">
              <a:avLst/>
            </a:prstGeom>
            <a:solidFill>
              <a:srgbClr val="E3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A3569513-CE8B-4907-AEC2-295A0A4D9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24499" y="2094351"/>
              <a:ext cx="1909442" cy="2094207"/>
            </a:xfrm>
            <a:prstGeom prst="rect">
              <a:avLst/>
            </a:prstGeom>
          </p:spPr>
        </p:pic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781DF5C3-94A2-76FC-8748-5419D6799CCD}"/>
              </a:ext>
            </a:extLst>
          </p:cNvPr>
          <p:cNvGrpSpPr/>
          <p:nvPr/>
        </p:nvGrpSpPr>
        <p:grpSpPr>
          <a:xfrm>
            <a:off x="12639639" y="2059216"/>
            <a:ext cx="3543790" cy="2607141"/>
            <a:chOff x="12639639" y="382816"/>
            <a:chExt cx="3543790" cy="2607141"/>
          </a:xfrm>
        </p:grpSpPr>
        <p:sp>
          <p:nvSpPr>
            <p:cNvPr id="26" name="Balão de Fala: Retângulo 25">
              <a:extLst>
                <a:ext uri="{FF2B5EF4-FFF2-40B4-BE49-F238E27FC236}">
                  <a16:creationId xmlns:a16="http://schemas.microsoft.com/office/drawing/2014/main" id="{2E3C0289-FAF8-9207-A30B-6D26E71603A8}"/>
                </a:ext>
              </a:extLst>
            </p:cNvPr>
            <p:cNvSpPr/>
            <p:nvPr/>
          </p:nvSpPr>
          <p:spPr>
            <a:xfrm rot="5400000">
              <a:off x="13107963" y="-85508"/>
              <a:ext cx="260714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6290431F-CF90-D34B-3574-2E627F018BAE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O recurso está agrupado. Para ajustar a caixa de texto, aumente a linha apenas na respectiva camada.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Para alterar a imagem, clique com o botão direito do mouse, selecione Alterar Imagem &gt;&gt; Da Área de Transferência.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9C00DD54-5E6B-5459-4B2B-364B2697DC92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29" name="Balão de Fala: Retângulo 28">
              <a:extLst>
                <a:ext uri="{FF2B5EF4-FFF2-40B4-BE49-F238E27FC236}">
                  <a16:creationId xmlns:a16="http://schemas.microsoft.com/office/drawing/2014/main" id="{2B2CEDA0-BAE3-FB87-2BE5-5E116A1C495F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3CC8AE1D-25A3-2B38-E222-442E169C3EAE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>
                  <a:solidFill>
                    <a:srgbClr val="4A5E85"/>
                  </a:solidFill>
                </a:rPr>
                <a:t>Texto-imagem retrato com legenda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005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Agrupar 30">
            <a:extLst>
              <a:ext uri="{FF2B5EF4-FFF2-40B4-BE49-F238E27FC236}">
                <a16:creationId xmlns:a16="http://schemas.microsoft.com/office/drawing/2014/main" id="{21FF862F-44B4-8615-3CDA-09996AEEAFA5}"/>
              </a:ext>
            </a:extLst>
          </p:cNvPr>
          <p:cNvGrpSpPr/>
          <p:nvPr/>
        </p:nvGrpSpPr>
        <p:grpSpPr>
          <a:xfrm>
            <a:off x="12639639" y="2059218"/>
            <a:ext cx="3543790" cy="2884848"/>
            <a:chOff x="12639639" y="382818"/>
            <a:chExt cx="3543790" cy="2884848"/>
          </a:xfrm>
        </p:grpSpPr>
        <p:sp>
          <p:nvSpPr>
            <p:cNvPr id="32" name="Balão de Fala: Retângulo 31">
              <a:extLst>
                <a:ext uri="{FF2B5EF4-FFF2-40B4-BE49-F238E27FC236}">
                  <a16:creationId xmlns:a16="http://schemas.microsoft.com/office/drawing/2014/main" id="{00F637A0-6528-64A2-95D9-A9124B8E3264}"/>
                </a:ext>
              </a:extLst>
            </p:cNvPr>
            <p:cNvSpPr/>
            <p:nvPr/>
          </p:nvSpPr>
          <p:spPr>
            <a:xfrm rot="5400000">
              <a:off x="12969110" y="53347"/>
              <a:ext cx="2884848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878DF70F-1EE2-A816-9BDB-05F9E824AD17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O recurso está agrupado. Para ajustar a caixa de texto, aumente a linha apenas na respectiva camada.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Utilize o mouse para aumentar apenas a borda para baixo.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Para alterar a imagem, clique com o botão direito do mouse, selecione Alterar Imagem &gt;&gt; Da Área de Transferência.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7EA81109-C905-C201-BFB9-0BC5E8317BE3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35" name="Balão de Fala: Retângulo 34">
              <a:extLst>
                <a:ext uri="{FF2B5EF4-FFF2-40B4-BE49-F238E27FC236}">
                  <a16:creationId xmlns:a16="http://schemas.microsoft.com/office/drawing/2014/main" id="{FAA927E1-8F2E-6B4F-2311-5E8313C5F63C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52745E93-6DDC-A044-3972-E8AE4EA2FBEC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 err="1">
                  <a:solidFill>
                    <a:srgbClr val="4A5E85"/>
                  </a:solidFill>
                </a:rPr>
                <a:t>Timeline</a:t>
              </a:r>
              <a:r>
                <a:rPr lang="pt-BR" sz="1400" b="1">
                  <a:solidFill>
                    <a:srgbClr val="4A5E85"/>
                  </a:solidFill>
                </a:rPr>
                <a:t> vertical (título + subtítulo + texto + imagem). </a:t>
              </a: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8AF3DEFD-DA33-AAA3-A81E-EF75F9159A21}"/>
              </a:ext>
            </a:extLst>
          </p:cNvPr>
          <p:cNvGrpSpPr/>
          <p:nvPr/>
        </p:nvGrpSpPr>
        <p:grpSpPr>
          <a:xfrm>
            <a:off x="357164" y="600783"/>
            <a:ext cx="10815660" cy="2958211"/>
            <a:chOff x="357164" y="600783"/>
            <a:chExt cx="10815660" cy="2958211"/>
          </a:xfrm>
        </p:grpSpPr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6149B483-616B-EB50-22D3-4C49D457BB46}"/>
                </a:ext>
              </a:extLst>
            </p:cNvPr>
            <p:cNvGrpSpPr/>
            <p:nvPr/>
          </p:nvGrpSpPr>
          <p:grpSpPr>
            <a:xfrm>
              <a:off x="357164" y="835955"/>
              <a:ext cx="454941" cy="2723039"/>
              <a:chOff x="357164" y="835955"/>
              <a:chExt cx="454941" cy="2723039"/>
            </a:xfrm>
          </p:grpSpPr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1C6AA1F5-BC9D-9850-FD4D-AF92C3964D92}"/>
                  </a:ext>
                </a:extLst>
              </p:cNvPr>
              <p:cNvSpPr/>
              <p:nvPr/>
            </p:nvSpPr>
            <p:spPr>
              <a:xfrm>
                <a:off x="357164" y="835955"/>
                <a:ext cx="454941" cy="454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8" name="Conector reto 37">
                <a:extLst>
                  <a:ext uri="{FF2B5EF4-FFF2-40B4-BE49-F238E27FC236}">
                    <a16:creationId xmlns:a16="http://schemas.microsoft.com/office/drawing/2014/main" id="{A68CE512-18D9-0200-C091-A8E5D7B5B2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288" y="1290896"/>
                <a:ext cx="0" cy="22680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Seta: para a Direita 39">
                <a:extLst>
                  <a:ext uri="{FF2B5EF4-FFF2-40B4-BE49-F238E27FC236}">
                    <a16:creationId xmlns:a16="http://schemas.microsoft.com/office/drawing/2014/main" id="{5FFE07C2-BC76-D776-79D4-DE8F8DCC054C}"/>
                  </a:ext>
                </a:extLst>
              </p:cNvPr>
              <p:cNvSpPr/>
              <p:nvPr/>
            </p:nvSpPr>
            <p:spPr>
              <a:xfrm>
                <a:off x="496647" y="999616"/>
                <a:ext cx="175975" cy="127619"/>
              </a:xfrm>
              <a:prstGeom prst="rightArrow">
                <a:avLst>
                  <a:gd name="adj1" fmla="val 25531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17F3949E-1565-A9DC-9592-578AC5C6CA5C}"/>
                </a:ext>
              </a:extLst>
            </p:cNvPr>
            <p:cNvSpPr/>
            <p:nvPr/>
          </p:nvSpPr>
          <p:spPr>
            <a:xfrm>
              <a:off x="1041399" y="600783"/>
              <a:ext cx="10131425" cy="2772913"/>
            </a:xfrm>
            <a:prstGeom prst="roundRect">
              <a:avLst>
                <a:gd name="adj" fmla="val 1553"/>
              </a:avLst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accent3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29A240DC-F7E0-F5B3-811C-62FF23A6781A}"/>
                </a:ext>
              </a:extLst>
            </p:cNvPr>
            <p:cNvSpPr txBox="1"/>
            <p:nvPr/>
          </p:nvSpPr>
          <p:spPr>
            <a:xfrm>
              <a:off x="1232462" y="1884114"/>
              <a:ext cx="6916176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pulvinar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odio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nunc, ut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commodo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lacus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feugiat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in. 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imperdiet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ac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risus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hendrerit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ultrices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suspendisse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potenti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Maecenas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vitae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elit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ligula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turpis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purus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nam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enim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metus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pellentesque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dictum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id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cursus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posuere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</a:t>
              </a:r>
              <a:endParaRPr lang="pt-BR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CDB1F291-8935-EF69-D7C2-598CFC528611}"/>
                </a:ext>
              </a:extLst>
            </p:cNvPr>
            <p:cNvSpPr txBox="1"/>
            <p:nvPr/>
          </p:nvSpPr>
          <p:spPr>
            <a:xfrm>
              <a:off x="1232462" y="915059"/>
              <a:ext cx="691617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b="1">
                  <a:effectLst/>
                </a:rPr>
                <a:t>Título do card </a:t>
              </a:r>
              <a:r>
                <a:rPr lang="pt-BR" sz="2000" b="1" err="1">
                  <a:effectLst/>
                </a:rPr>
                <a:t>lorem</a:t>
              </a:r>
              <a:r>
                <a:rPr lang="pt-BR" sz="2000" b="1">
                  <a:effectLst/>
                </a:rPr>
                <a:t> ipsum</a:t>
              </a:r>
              <a:endParaRPr lang="pt-BR" sz="2000" b="1"/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51FCE48E-FCCD-1A72-0DF9-6570F4ABF348}"/>
                </a:ext>
              </a:extLst>
            </p:cNvPr>
            <p:cNvSpPr txBox="1"/>
            <p:nvPr/>
          </p:nvSpPr>
          <p:spPr>
            <a:xfrm>
              <a:off x="1232462" y="1414974"/>
              <a:ext cx="6916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>
                  <a:effectLst/>
                </a:rPr>
                <a:t>Subtítulo do card </a:t>
              </a:r>
              <a:r>
                <a:rPr lang="pt-BR" b="1" err="1">
                  <a:effectLst/>
                </a:rPr>
                <a:t>lorem</a:t>
              </a:r>
              <a:r>
                <a:rPr lang="pt-BR" b="1">
                  <a:effectLst/>
                </a:rPr>
                <a:t> ipsum </a:t>
              </a:r>
              <a:r>
                <a:rPr lang="pt-BR" b="1" err="1">
                  <a:effectLst/>
                </a:rPr>
                <a:t>dolor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sit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amet</a:t>
              </a:r>
              <a:endParaRPr lang="pt-BR" b="1"/>
            </a:p>
          </p:txBody>
        </p:sp>
        <p:pic>
          <p:nvPicPr>
            <p:cNvPr id="46" name="Imagem 45">
              <a:extLst>
                <a:ext uri="{FF2B5EF4-FFF2-40B4-BE49-F238E27FC236}">
                  <a16:creationId xmlns:a16="http://schemas.microsoft.com/office/drawing/2014/main" id="{BFE5780A-E2A0-26AD-F2FC-1A67F82B6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7100" y="760543"/>
              <a:ext cx="2440964" cy="2463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748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24E1E9F1-742E-30B0-5FD8-85BCDC69A0EE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20" name="Balão de Fala: Retângulo 19">
              <a:extLst>
                <a:ext uri="{FF2B5EF4-FFF2-40B4-BE49-F238E27FC236}">
                  <a16:creationId xmlns:a16="http://schemas.microsoft.com/office/drawing/2014/main" id="{8886BFD8-5553-FAD9-C21F-EE4395FACE3A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05C8A222-208A-9AB4-3D0E-73A3770D009C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 err="1">
                  <a:solidFill>
                    <a:srgbClr val="4A5E85"/>
                  </a:solidFill>
                </a:rPr>
                <a:t>Timeline</a:t>
              </a:r>
              <a:r>
                <a:rPr lang="pt-BR" sz="1400" b="1">
                  <a:solidFill>
                    <a:srgbClr val="4A5E85"/>
                  </a:solidFill>
                </a:rPr>
                <a:t> vertical (título + texto + imagem).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35B8CFF3-676F-9A59-80BC-74E2A45E0A5E}"/>
              </a:ext>
            </a:extLst>
          </p:cNvPr>
          <p:cNvGrpSpPr/>
          <p:nvPr/>
        </p:nvGrpSpPr>
        <p:grpSpPr>
          <a:xfrm>
            <a:off x="12639639" y="2059218"/>
            <a:ext cx="3543790" cy="2884848"/>
            <a:chOff x="12639639" y="382818"/>
            <a:chExt cx="3543790" cy="2884848"/>
          </a:xfrm>
        </p:grpSpPr>
        <p:sp>
          <p:nvSpPr>
            <p:cNvPr id="27" name="Balão de Fala: Retângulo 26">
              <a:extLst>
                <a:ext uri="{FF2B5EF4-FFF2-40B4-BE49-F238E27FC236}">
                  <a16:creationId xmlns:a16="http://schemas.microsoft.com/office/drawing/2014/main" id="{05641986-A8DD-0C1D-7765-11F218818BC5}"/>
                </a:ext>
              </a:extLst>
            </p:cNvPr>
            <p:cNvSpPr/>
            <p:nvPr/>
          </p:nvSpPr>
          <p:spPr>
            <a:xfrm rot="5400000">
              <a:off x="12969110" y="53347"/>
              <a:ext cx="2884848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CEED68BC-165C-C9AE-2D14-9CF1C5EB40C1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O recurso está agrupado. Para ajustar a caixa de texto, aumente a linha apenas na respectiva camada.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Utilize o mouse para aumentar apenas a borda para baixo.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Para alterar a imagem, clique com o botão direito do mouse, selecione Alterar Imagem &gt;&gt; Da Área de Transferência.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AA44CE3-CAA7-01A9-7601-6AC63EDBDBE9}"/>
              </a:ext>
            </a:extLst>
          </p:cNvPr>
          <p:cNvGrpSpPr/>
          <p:nvPr/>
        </p:nvGrpSpPr>
        <p:grpSpPr>
          <a:xfrm>
            <a:off x="357164" y="600783"/>
            <a:ext cx="10815660" cy="2958211"/>
            <a:chOff x="357164" y="600783"/>
            <a:chExt cx="10815660" cy="2958211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3BDA125F-ACB8-2239-9FA5-D68C0A6B6185}"/>
                </a:ext>
              </a:extLst>
            </p:cNvPr>
            <p:cNvGrpSpPr/>
            <p:nvPr/>
          </p:nvGrpSpPr>
          <p:grpSpPr>
            <a:xfrm>
              <a:off x="357164" y="835955"/>
              <a:ext cx="454941" cy="2723039"/>
              <a:chOff x="357164" y="835955"/>
              <a:chExt cx="454941" cy="2723039"/>
            </a:xfrm>
          </p:grpSpPr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E5A9EE86-16C2-B934-E9A2-F6C4022B7CE7}"/>
                  </a:ext>
                </a:extLst>
              </p:cNvPr>
              <p:cNvSpPr/>
              <p:nvPr/>
            </p:nvSpPr>
            <p:spPr>
              <a:xfrm>
                <a:off x="357164" y="835955"/>
                <a:ext cx="454941" cy="454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7" name="Conector reto 36">
                <a:extLst>
                  <a:ext uri="{FF2B5EF4-FFF2-40B4-BE49-F238E27FC236}">
                    <a16:creationId xmlns:a16="http://schemas.microsoft.com/office/drawing/2014/main" id="{7FD384A5-CC67-ED39-9D75-B6B3C26024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288" y="1290896"/>
                <a:ext cx="0" cy="22680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Seta: para a Direita 37">
                <a:extLst>
                  <a:ext uri="{FF2B5EF4-FFF2-40B4-BE49-F238E27FC236}">
                    <a16:creationId xmlns:a16="http://schemas.microsoft.com/office/drawing/2014/main" id="{D556207C-7A62-723A-6318-185DC771DAA3}"/>
                  </a:ext>
                </a:extLst>
              </p:cNvPr>
              <p:cNvSpPr/>
              <p:nvPr/>
            </p:nvSpPr>
            <p:spPr>
              <a:xfrm>
                <a:off x="496647" y="999616"/>
                <a:ext cx="175975" cy="127619"/>
              </a:xfrm>
              <a:prstGeom prst="rightArrow">
                <a:avLst>
                  <a:gd name="adj1" fmla="val 25531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38542E95-346A-DD34-715B-575D99FE9092}"/>
                </a:ext>
              </a:extLst>
            </p:cNvPr>
            <p:cNvSpPr/>
            <p:nvPr/>
          </p:nvSpPr>
          <p:spPr>
            <a:xfrm>
              <a:off x="1041399" y="600783"/>
              <a:ext cx="10131425" cy="2772913"/>
            </a:xfrm>
            <a:prstGeom prst="roundRect">
              <a:avLst>
                <a:gd name="adj" fmla="val 1553"/>
              </a:avLst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accent3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D377CD9-E5FF-5AAD-3CC1-E4441601E187}"/>
                </a:ext>
              </a:extLst>
            </p:cNvPr>
            <p:cNvSpPr txBox="1"/>
            <p:nvPr/>
          </p:nvSpPr>
          <p:spPr>
            <a:xfrm>
              <a:off x="1232462" y="1459053"/>
              <a:ext cx="6916176" cy="17543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pulvinar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odio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nunc, ut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commodo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lacus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feugiat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in. 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imperdiet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ac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risus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hendrerit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ultrices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suspendisse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potenti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Maecenas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vitae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elit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ligula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turpis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purus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nam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enim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metus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pellentesque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dictum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id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cursus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posuere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Maecenas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vitae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elit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ligula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turpis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purus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nam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enim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metus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pellentesque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dictum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id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cursus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posuere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</a:t>
              </a:r>
              <a:endParaRPr lang="pt-BR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08AC4DE3-A3EE-FC25-4FDC-74F7AFD0F757}"/>
                </a:ext>
              </a:extLst>
            </p:cNvPr>
            <p:cNvSpPr txBox="1"/>
            <p:nvPr/>
          </p:nvSpPr>
          <p:spPr>
            <a:xfrm>
              <a:off x="1232462" y="915059"/>
              <a:ext cx="691617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b="1">
                  <a:effectLst/>
                </a:rPr>
                <a:t>Título do card </a:t>
              </a:r>
              <a:r>
                <a:rPr lang="pt-BR" sz="2000" b="1" err="1">
                  <a:effectLst/>
                </a:rPr>
                <a:t>lorem</a:t>
              </a:r>
              <a:r>
                <a:rPr lang="pt-BR" sz="2000" b="1">
                  <a:effectLst/>
                </a:rPr>
                <a:t> ipsum</a:t>
              </a:r>
              <a:endParaRPr lang="pt-BR" sz="2000" b="1"/>
            </a:p>
          </p:txBody>
        </p:sp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27A0D44E-D65B-CA87-6A6F-2FA7D9032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7100" y="760543"/>
              <a:ext cx="2440964" cy="2463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841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>
            <a:extLst>
              <a:ext uri="{FF2B5EF4-FFF2-40B4-BE49-F238E27FC236}">
                <a16:creationId xmlns:a16="http://schemas.microsoft.com/office/drawing/2014/main" id="{7B5BCD1E-2F56-A7AC-9D77-6EC1A7FA703D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19" name="Balão de Fala: Retângulo 18">
              <a:extLst>
                <a:ext uri="{FF2B5EF4-FFF2-40B4-BE49-F238E27FC236}">
                  <a16:creationId xmlns:a16="http://schemas.microsoft.com/office/drawing/2014/main" id="{AFC82D27-CA58-D534-7378-CDB72B9C2553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223C1DB2-884B-D545-BE4A-766F9BF22BDB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 err="1">
                  <a:solidFill>
                    <a:srgbClr val="4A5E85"/>
                  </a:solidFill>
                </a:rPr>
                <a:t>Timeline</a:t>
              </a:r>
              <a:r>
                <a:rPr lang="pt-BR" sz="1400" b="1">
                  <a:solidFill>
                    <a:srgbClr val="4A5E85"/>
                  </a:solidFill>
                </a:rPr>
                <a:t> vertical  (texto + imagem). 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49197A2-E92A-A8A4-55E0-3DC146CEAA61}"/>
              </a:ext>
            </a:extLst>
          </p:cNvPr>
          <p:cNvGrpSpPr/>
          <p:nvPr/>
        </p:nvGrpSpPr>
        <p:grpSpPr>
          <a:xfrm>
            <a:off x="12639639" y="2059218"/>
            <a:ext cx="3543790" cy="2884848"/>
            <a:chOff x="12639639" y="382818"/>
            <a:chExt cx="3543790" cy="2884848"/>
          </a:xfrm>
        </p:grpSpPr>
        <p:sp>
          <p:nvSpPr>
            <p:cNvPr id="25" name="Balão de Fala: Retângulo 24">
              <a:extLst>
                <a:ext uri="{FF2B5EF4-FFF2-40B4-BE49-F238E27FC236}">
                  <a16:creationId xmlns:a16="http://schemas.microsoft.com/office/drawing/2014/main" id="{0FCCB5C6-465A-B2DE-CB46-8998C17DCAB4}"/>
                </a:ext>
              </a:extLst>
            </p:cNvPr>
            <p:cNvSpPr/>
            <p:nvPr/>
          </p:nvSpPr>
          <p:spPr>
            <a:xfrm rot="5400000">
              <a:off x="12969110" y="53347"/>
              <a:ext cx="2884848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20352260-9475-9876-A261-32AC1D4DEB1C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O recurso está agrupado. Para ajustar a caixa de texto, aumente a linha apenas na respectiva camada.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Utilize o mouse para aumentar apenas a borda para baixo.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Para alterar a imagem, clique com o botão direito do mouse, selecione Alterar Imagem &gt;&gt; Da Área de Transferência.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6FFFDFD-01C8-BF2B-A105-5A6495CD1F62}"/>
              </a:ext>
            </a:extLst>
          </p:cNvPr>
          <p:cNvGrpSpPr/>
          <p:nvPr/>
        </p:nvGrpSpPr>
        <p:grpSpPr>
          <a:xfrm>
            <a:off x="357164" y="600783"/>
            <a:ext cx="10815660" cy="2958211"/>
            <a:chOff x="357164" y="600783"/>
            <a:chExt cx="10815660" cy="2958211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1EFD3B9B-45A8-0F0D-8769-C83FC9BB3498}"/>
                </a:ext>
              </a:extLst>
            </p:cNvPr>
            <p:cNvGrpSpPr/>
            <p:nvPr/>
          </p:nvGrpSpPr>
          <p:grpSpPr>
            <a:xfrm>
              <a:off x="357164" y="835955"/>
              <a:ext cx="454941" cy="2723039"/>
              <a:chOff x="357164" y="835955"/>
              <a:chExt cx="454941" cy="2723039"/>
            </a:xfrm>
          </p:grpSpPr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CECE2971-4CC7-CACF-9565-37329DA05CE1}"/>
                  </a:ext>
                </a:extLst>
              </p:cNvPr>
              <p:cNvSpPr/>
              <p:nvPr/>
            </p:nvSpPr>
            <p:spPr>
              <a:xfrm>
                <a:off x="357164" y="835955"/>
                <a:ext cx="454941" cy="454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DE012DED-6FF6-0954-3455-9C986201F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288" y="1290896"/>
                <a:ext cx="0" cy="22680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Seta: para a Direita 34">
                <a:extLst>
                  <a:ext uri="{FF2B5EF4-FFF2-40B4-BE49-F238E27FC236}">
                    <a16:creationId xmlns:a16="http://schemas.microsoft.com/office/drawing/2014/main" id="{87C22294-AE98-4D14-5804-952B6B8466ED}"/>
                  </a:ext>
                </a:extLst>
              </p:cNvPr>
              <p:cNvSpPr/>
              <p:nvPr/>
            </p:nvSpPr>
            <p:spPr>
              <a:xfrm>
                <a:off x="496647" y="999616"/>
                <a:ext cx="175975" cy="127619"/>
              </a:xfrm>
              <a:prstGeom prst="rightArrow">
                <a:avLst>
                  <a:gd name="adj1" fmla="val 25531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6C5B301E-E5FF-D90E-01AA-13A81BFA53AE}"/>
                </a:ext>
              </a:extLst>
            </p:cNvPr>
            <p:cNvSpPr/>
            <p:nvPr/>
          </p:nvSpPr>
          <p:spPr>
            <a:xfrm>
              <a:off x="1041399" y="600783"/>
              <a:ext cx="10131425" cy="2772913"/>
            </a:xfrm>
            <a:prstGeom prst="roundRect">
              <a:avLst>
                <a:gd name="adj" fmla="val 1553"/>
              </a:avLst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accent3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B7FC1AB7-1BD3-A222-515E-B548679EEDEF}"/>
                </a:ext>
              </a:extLst>
            </p:cNvPr>
            <p:cNvSpPr txBox="1"/>
            <p:nvPr/>
          </p:nvSpPr>
          <p:spPr>
            <a:xfrm>
              <a:off x="1232462" y="971576"/>
              <a:ext cx="6916176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pulvinar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odio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nunc, ut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commodo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lacus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feugiat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in. 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imperdiet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ac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risus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hendrerit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ultrices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suspendisse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potenti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Maecenas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vitae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elit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ligula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.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turpis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purus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nam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enim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metus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pellentesque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dictum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id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cursus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posuere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Maecenas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vitae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elit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ligula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turpis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purus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nam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enim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metus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pellentesque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dictum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id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cursus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posuere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turpis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purus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nam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enim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metus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pellentesque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dictum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id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cursus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posuere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Maecenas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vitae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elit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ligula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endParaRPr lang="pt-BR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BCD76D97-8856-37BF-D842-9956A38E9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47100" y="760543"/>
              <a:ext cx="2440964" cy="24631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617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:a16="http://schemas.microsoft.com/office/drawing/2014/main" id="{33A65786-BD71-7961-F8C2-F41386969079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21" name="Balão de Fala: Retângulo 20">
              <a:extLst>
                <a:ext uri="{FF2B5EF4-FFF2-40B4-BE49-F238E27FC236}">
                  <a16:creationId xmlns:a16="http://schemas.microsoft.com/office/drawing/2014/main" id="{80C807B2-B12C-28AD-700A-74969705AC20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64E8B152-852B-E3F2-A5A7-33C96C1E922A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 err="1">
                  <a:solidFill>
                    <a:srgbClr val="4A5E85"/>
                  </a:solidFill>
                </a:rPr>
                <a:t>Timeline</a:t>
              </a:r>
              <a:r>
                <a:rPr lang="pt-BR" sz="1400" b="1">
                  <a:solidFill>
                    <a:srgbClr val="4A5E85"/>
                  </a:solidFill>
                </a:rPr>
                <a:t> vertical  (apenas título)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D68491D-0F76-7EC7-A18C-B603633F8BCB}"/>
              </a:ext>
            </a:extLst>
          </p:cNvPr>
          <p:cNvGrpSpPr/>
          <p:nvPr/>
        </p:nvGrpSpPr>
        <p:grpSpPr>
          <a:xfrm>
            <a:off x="12639639" y="2059218"/>
            <a:ext cx="3543790" cy="1985840"/>
            <a:chOff x="12639639" y="382818"/>
            <a:chExt cx="3543790" cy="1985840"/>
          </a:xfrm>
        </p:grpSpPr>
        <p:sp>
          <p:nvSpPr>
            <p:cNvPr id="23" name="Balão de Fala: Retângulo 22">
              <a:extLst>
                <a:ext uri="{FF2B5EF4-FFF2-40B4-BE49-F238E27FC236}">
                  <a16:creationId xmlns:a16="http://schemas.microsoft.com/office/drawing/2014/main" id="{3A2157EC-C852-036F-2380-BBCD1FF251D8}"/>
                </a:ext>
              </a:extLst>
            </p:cNvPr>
            <p:cNvSpPr/>
            <p:nvPr/>
          </p:nvSpPr>
          <p:spPr>
            <a:xfrm rot="5400000">
              <a:off x="13418614" y="-396157"/>
              <a:ext cx="1985840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966FE4F4-B494-C8B5-6132-B5CCA4F89861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O recurso está agrupado. Para ajustar a caixa de texto, aumente a linha apenas na respectiva camada.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Utilize o mouse para aumentar apenas a borda para baixo.</a:t>
              </a:r>
            </a:p>
          </p:txBody>
        </p: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D197A3B1-A6CF-EE3A-C6AF-DCB384F4B12C}"/>
              </a:ext>
            </a:extLst>
          </p:cNvPr>
          <p:cNvGrpSpPr/>
          <p:nvPr/>
        </p:nvGrpSpPr>
        <p:grpSpPr>
          <a:xfrm>
            <a:off x="357164" y="600783"/>
            <a:ext cx="10815660" cy="1712205"/>
            <a:chOff x="357164" y="600783"/>
            <a:chExt cx="10815660" cy="1712205"/>
          </a:xfrm>
        </p:grpSpPr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CD7C5CB0-EC43-B397-1A7A-17EE2DB602DE}"/>
                </a:ext>
              </a:extLst>
            </p:cNvPr>
            <p:cNvGrpSpPr/>
            <p:nvPr/>
          </p:nvGrpSpPr>
          <p:grpSpPr>
            <a:xfrm>
              <a:off x="357164" y="835955"/>
              <a:ext cx="454941" cy="1477033"/>
              <a:chOff x="357164" y="835955"/>
              <a:chExt cx="454941" cy="1477033"/>
            </a:xfrm>
          </p:grpSpPr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A54DF705-0965-CC65-FCE7-68251B44C9E4}"/>
                  </a:ext>
                </a:extLst>
              </p:cNvPr>
              <p:cNvSpPr/>
              <p:nvPr/>
            </p:nvSpPr>
            <p:spPr>
              <a:xfrm>
                <a:off x="357164" y="835955"/>
                <a:ext cx="454941" cy="454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2" name="Conector reto 61">
                <a:extLst>
                  <a:ext uri="{FF2B5EF4-FFF2-40B4-BE49-F238E27FC236}">
                    <a16:creationId xmlns:a16="http://schemas.microsoft.com/office/drawing/2014/main" id="{FD64DBED-129E-BF40-405B-AF593A62CE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288" y="1290896"/>
                <a:ext cx="0" cy="102209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Seta: para a Direita 62">
                <a:extLst>
                  <a:ext uri="{FF2B5EF4-FFF2-40B4-BE49-F238E27FC236}">
                    <a16:creationId xmlns:a16="http://schemas.microsoft.com/office/drawing/2014/main" id="{305E466F-84C7-2B77-B5DA-CC2C5F04D5B7}"/>
                  </a:ext>
                </a:extLst>
              </p:cNvPr>
              <p:cNvSpPr/>
              <p:nvPr/>
            </p:nvSpPr>
            <p:spPr>
              <a:xfrm>
                <a:off x="496647" y="999616"/>
                <a:ext cx="175975" cy="127619"/>
              </a:xfrm>
              <a:prstGeom prst="rightArrow">
                <a:avLst>
                  <a:gd name="adj1" fmla="val 25531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03647C74-AEBC-8CCD-63B7-5CF4BE22E075}"/>
                </a:ext>
              </a:extLst>
            </p:cNvPr>
            <p:cNvSpPr/>
            <p:nvPr/>
          </p:nvSpPr>
          <p:spPr>
            <a:xfrm>
              <a:off x="1041399" y="600783"/>
              <a:ext cx="10131425" cy="1113717"/>
            </a:xfrm>
            <a:prstGeom prst="roundRect">
              <a:avLst>
                <a:gd name="adj" fmla="val 1553"/>
              </a:avLst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accent3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E5AA4366-F151-D4D3-7DCD-2FB24E947BF7}"/>
                </a:ext>
              </a:extLst>
            </p:cNvPr>
            <p:cNvSpPr txBox="1"/>
            <p:nvPr/>
          </p:nvSpPr>
          <p:spPr>
            <a:xfrm>
              <a:off x="1232462" y="915059"/>
              <a:ext cx="691617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b="1">
                  <a:effectLst/>
                </a:rPr>
                <a:t>Título do card </a:t>
              </a:r>
              <a:r>
                <a:rPr lang="pt-BR" sz="2000" b="1" err="1">
                  <a:effectLst/>
                </a:rPr>
                <a:t>lorem</a:t>
              </a:r>
              <a:r>
                <a:rPr lang="pt-BR" sz="2000" b="1">
                  <a:effectLst/>
                </a:rPr>
                <a:t> ipsum</a:t>
              </a:r>
              <a:endParaRPr lang="pt-BR" sz="2000" b="1"/>
            </a:p>
          </p:txBody>
        </p:sp>
      </p:grpSp>
    </p:spTree>
    <p:extLst>
      <p:ext uri="{BB962C8B-B14F-4D97-AF65-F5344CB8AC3E}">
        <p14:creationId xmlns:p14="http://schemas.microsoft.com/office/powerpoint/2010/main" val="265435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Alinhando o negócio com a </a:t>
            </a:r>
            <a:r>
              <a:rPr lang="pt-PT" dirty="0" smtClean="0"/>
              <a:t>TI</a:t>
            </a:r>
            <a:endParaRPr lang="pt-PT" dirty="0"/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438842"/>
            <a:ext cx="691442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Empresas devem integrar todas as partes para uma otimização eficaz, não basta otimizar cada departamento isoladamente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alinhamento de áreas de negócio, incluindo TI, começa com a estratégia, considerando Missão, Visão, Valores e Objetivos globais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É essencial visualizar o negócio em sua totalidade, redesenhar quando necessário e considerar o ambiente externo e os processos para permitir que a TI se alinhe efetivamente com o negócio.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4" name="Agrupar 22">
            <a:extLst>
              <a:ext uri="{FF2B5EF4-FFF2-40B4-BE49-F238E27FC236}">
                <a16:creationId xmlns:a16="http://schemas.microsoft.com/office/drawing/2014/main" id="{80A7359E-3385-3CD3-45CA-E2A46D555AF6}"/>
              </a:ext>
            </a:extLst>
          </p:cNvPr>
          <p:cNvGrpSpPr/>
          <p:nvPr/>
        </p:nvGrpSpPr>
        <p:grpSpPr>
          <a:xfrm>
            <a:off x="8148638" y="2596974"/>
            <a:ext cx="3007720" cy="2269057"/>
            <a:chOff x="1420444" y="2604138"/>
            <a:chExt cx="1553011" cy="1215675"/>
          </a:xfrm>
        </p:grpSpPr>
        <p:sp>
          <p:nvSpPr>
            <p:cNvPr id="5" name="Retângulo 23">
              <a:extLst>
                <a:ext uri="{FF2B5EF4-FFF2-40B4-BE49-F238E27FC236}">
                  <a16:creationId xmlns:a16="http://schemas.microsoft.com/office/drawing/2014/main" id="{0D4030DF-7261-DDAA-E87A-7C1A17F3F524}"/>
                </a:ext>
              </a:extLst>
            </p:cNvPr>
            <p:cNvSpPr/>
            <p:nvPr/>
          </p:nvSpPr>
          <p:spPr>
            <a:xfrm>
              <a:off x="1420444" y="2604138"/>
              <a:ext cx="1518209" cy="1215675"/>
            </a:xfrm>
            <a:prstGeom prst="rect">
              <a:avLst/>
            </a:prstGeom>
            <a:solidFill>
              <a:srgbClr val="E3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24">
              <a:extLst>
                <a:ext uri="{FF2B5EF4-FFF2-40B4-BE49-F238E27FC236}">
                  <a16:creationId xmlns:a16="http://schemas.microsoft.com/office/drawing/2014/main" id="{F9718175-6460-0515-6014-69775898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0444" y="2604138"/>
              <a:ext cx="1553011" cy="1215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2588912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>
            <a:extLst>
              <a:ext uri="{FF2B5EF4-FFF2-40B4-BE49-F238E27FC236}">
                <a16:creationId xmlns:a16="http://schemas.microsoft.com/office/drawing/2014/main" id="{D5DE6B83-7DB5-35EE-BE9D-8560E9200FE0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21" name="Balão de Fala: Retângulo 20">
              <a:extLst>
                <a:ext uri="{FF2B5EF4-FFF2-40B4-BE49-F238E27FC236}">
                  <a16:creationId xmlns:a16="http://schemas.microsoft.com/office/drawing/2014/main" id="{6AA9856B-02A3-558C-E55B-2D8CE4534D50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96759B56-D87E-80E6-3EC0-3921878AAA0D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 err="1">
                  <a:solidFill>
                    <a:srgbClr val="4A5E85"/>
                  </a:solidFill>
                </a:rPr>
                <a:t>Timeline</a:t>
              </a:r>
              <a:r>
                <a:rPr lang="pt-BR" sz="1400" b="1">
                  <a:solidFill>
                    <a:srgbClr val="4A5E85"/>
                  </a:solidFill>
                </a:rPr>
                <a:t> vertical (título + subtítulo)</a:t>
              </a: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7A6A31B6-CAAC-7DD5-1C20-8D077190BBDF}"/>
              </a:ext>
            </a:extLst>
          </p:cNvPr>
          <p:cNvGrpSpPr/>
          <p:nvPr/>
        </p:nvGrpSpPr>
        <p:grpSpPr>
          <a:xfrm>
            <a:off x="12639639" y="2059218"/>
            <a:ext cx="3543790" cy="2016836"/>
            <a:chOff x="12639639" y="382818"/>
            <a:chExt cx="3543790" cy="2016836"/>
          </a:xfrm>
        </p:grpSpPr>
        <p:sp>
          <p:nvSpPr>
            <p:cNvPr id="36" name="Balão de Fala: Retângulo 35">
              <a:extLst>
                <a:ext uri="{FF2B5EF4-FFF2-40B4-BE49-F238E27FC236}">
                  <a16:creationId xmlns:a16="http://schemas.microsoft.com/office/drawing/2014/main" id="{E46E1CAC-ADE1-3751-B118-D6852E9219E7}"/>
                </a:ext>
              </a:extLst>
            </p:cNvPr>
            <p:cNvSpPr/>
            <p:nvPr/>
          </p:nvSpPr>
          <p:spPr>
            <a:xfrm rot="5400000">
              <a:off x="13403116" y="-380659"/>
              <a:ext cx="2016836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187EBD49-E515-3689-5E19-F544563ACA64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O recurso está agrupado. Para ajustar a caixa de texto, aumente a linha apenas na respectiva camada.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Utilize o mouse para aumentar apenas a borda para baixo.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1F970BB-F1FC-0BD4-CD80-862FD3B6E049}"/>
              </a:ext>
            </a:extLst>
          </p:cNvPr>
          <p:cNvGrpSpPr/>
          <p:nvPr/>
        </p:nvGrpSpPr>
        <p:grpSpPr>
          <a:xfrm>
            <a:off x="357164" y="600783"/>
            <a:ext cx="10815660" cy="1812217"/>
            <a:chOff x="357164" y="600783"/>
            <a:chExt cx="10815660" cy="1812217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8A3024DB-ABDE-EB05-43D3-96F8FC64130F}"/>
                </a:ext>
              </a:extLst>
            </p:cNvPr>
            <p:cNvGrpSpPr/>
            <p:nvPr/>
          </p:nvGrpSpPr>
          <p:grpSpPr>
            <a:xfrm>
              <a:off x="357164" y="835955"/>
              <a:ext cx="454941" cy="1577045"/>
              <a:chOff x="357164" y="835955"/>
              <a:chExt cx="454941" cy="1577045"/>
            </a:xfrm>
          </p:grpSpPr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EB01CD1A-899C-D60E-350E-390F8AAAAFDB}"/>
                  </a:ext>
                </a:extLst>
              </p:cNvPr>
              <p:cNvSpPr/>
              <p:nvPr/>
            </p:nvSpPr>
            <p:spPr>
              <a:xfrm>
                <a:off x="357164" y="835955"/>
                <a:ext cx="454941" cy="454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89FFED66-7E10-70E2-D8B8-A89EE16530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288" y="1290896"/>
                <a:ext cx="0" cy="11221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Seta: para a Direita 37">
                <a:extLst>
                  <a:ext uri="{FF2B5EF4-FFF2-40B4-BE49-F238E27FC236}">
                    <a16:creationId xmlns:a16="http://schemas.microsoft.com/office/drawing/2014/main" id="{B6293023-0ABA-7DCF-D9BF-E16293E4DEE6}"/>
                  </a:ext>
                </a:extLst>
              </p:cNvPr>
              <p:cNvSpPr/>
              <p:nvPr/>
            </p:nvSpPr>
            <p:spPr>
              <a:xfrm>
                <a:off x="496647" y="999616"/>
                <a:ext cx="175975" cy="127619"/>
              </a:xfrm>
              <a:prstGeom prst="rightArrow">
                <a:avLst>
                  <a:gd name="adj1" fmla="val 25531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41ED0A2E-23F6-5EAB-C775-6DA72FDB540D}"/>
                </a:ext>
              </a:extLst>
            </p:cNvPr>
            <p:cNvSpPr/>
            <p:nvPr/>
          </p:nvSpPr>
          <p:spPr>
            <a:xfrm>
              <a:off x="1041399" y="600783"/>
              <a:ext cx="10131425" cy="1570917"/>
            </a:xfrm>
            <a:prstGeom prst="roundRect">
              <a:avLst>
                <a:gd name="adj" fmla="val 1553"/>
              </a:avLst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accent3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93568F85-7613-D69A-2190-267A58E3D4F6}"/>
                </a:ext>
              </a:extLst>
            </p:cNvPr>
            <p:cNvSpPr txBox="1"/>
            <p:nvPr/>
          </p:nvSpPr>
          <p:spPr>
            <a:xfrm>
              <a:off x="1232462" y="915059"/>
              <a:ext cx="691617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b="1">
                  <a:effectLst/>
                </a:rPr>
                <a:t>Título do card </a:t>
              </a:r>
              <a:r>
                <a:rPr lang="pt-BR" sz="2000" b="1" err="1">
                  <a:effectLst/>
                </a:rPr>
                <a:t>lorem</a:t>
              </a:r>
              <a:r>
                <a:rPr lang="pt-BR" sz="2000" b="1">
                  <a:effectLst/>
                </a:rPr>
                <a:t> ipsum</a:t>
              </a:r>
              <a:endParaRPr lang="pt-BR" sz="2000" b="1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4F4D19EE-3BBA-A9D3-F63A-11781503478A}"/>
                </a:ext>
              </a:extLst>
            </p:cNvPr>
            <p:cNvSpPr txBox="1"/>
            <p:nvPr/>
          </p:nvSpPr>
          <p:spPr>
            <a:xfrm>
              <a:off x="1232462" y="1414974"/>
              <a:ext cx="6916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>
                  <a:effectLst/>
                </a:rPr>
                <a:t>Subtítulo do card </a:t>
              </a:r>
              <a:r>
                <a:rPr lang="pt-BR" b="1" err="1">
                  <a:effectLst/>
                </a:rPr>
                <a:t>lorem</a:t>
              </a:r>
              <a:r>
                <a:rPr lang="pt-BR" b="1">
                  <a:effectLst/>
                </a:rPr>
                <a:t> ipsum </a:t>
              </a:r>
              <a:r>
                <a:rPr lang="pt-BR" b="1" err="1">
                  <a:effectLst/>
                </a:rPr>
                <a:t>dolor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sit</a:t>
              </a:r>
              <a:r>
                <a:rPr lang="pt-BR" b="1">
                  <a:effectLst/>
                </a:rPr>
                <a:t> </a:t>
              </a:r>
              <a:r>
                <a:rPr lang="pt-BR" b="1" err="1">
                  <a:effectLst/>
                </a:rPr>
                <a:t>amet</a:t>
              </a:r>
              <a:endParaRPr lang="pt-BR" b="1"/>
            </a:p>
          </p:txBody>
        </p:sp>
      </p:grpSp>
    </p:spTree>
    <p:extLst>
      <p:ext uri="{BB962C8B-B14F-4D97-AF65-F5344CB8AC3E}">
        <p14:creationId xmlns:p14="http://schemas.microsoft.com/office/powerpoint/2010/main" val="303003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24E1E9F1-742E-30B0-5FD8-85BCDC69A0EE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20" name="Balão de Fala: Retângulo 19">
              <a:extLst>
                <a:ext uri="{FF2B5EF4-FFF2-40B4-BE49-F238E27FC236}">
                  <a16:creationId xmlns:a16="http://schemas.microsoft.com/office/drawing/2014/main" id="{8886BFD8-5553-FAD9-C21F-EE4395FACE3A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05C8A222-208A-9AB4-3D0E-73A3770D009C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 err="1">
                  <a:solidFill>
                    <a:srgbClr val="4A5E85"/>
                  </a:solidFill>
                </a:rPr>
                <a:t>Timeline</a:t>
              </a:r>
              <a:r>
                <a:rPr lang="pt-BR" sz="1400" b="1">
                  <a:solidFill>
                    <a:srgbClr val="4A5E85"/>
                  </a:solidFill>
                </a:rPr>
                <a:t> vertical (título + texto).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35B8CFF3-676F-9A59-80BC-74E2A45E0A5E}"/>
              </a:ext>
            </a:extLst>
          </p:cNvPr>
          <p:cNvGrpSpPr/>
          <p:nvPr/>
        </p:nvGrpSpPr>
        <p:grpSpPr>
          <a:xfrm>
            <a:off x="12639639" y="2059218"/>
            <a:ext cx="3543790" cy="2884848"/>
            <a:chOff x="12639639" y="382818"/>
            <a:chExt cx="3543790" cy="2884848"/>
          </a:xfrm>
        </p:grpSpPr>
        <p:sp>
          <p:nvSpPr>
            <p:cNvPr id="27" name="Balão de Fala: Retângulo 26">
              <a:extLst>
                <a:ext uri="{FF2B5EF4-FFF2-40B4-BE49-F238E27FC236}">
                  <a16:creationId xmlns:a16="http://schemas.microsoft.com/office/drawing/2014/main" id="{05641986-A8DD-0C1D-7765-11F218818BC5}"/>
                </a:ext>
              </a:extLst>
            </p:cNvPr>
            <p:cNvSpPr/>
            <p:nvPr/>
          </p:nvSpPr>
          <p:spPr>
            <a:xfrm rot="5400000">
              <a:off x="12969110" y="53347"/>
              <a:ext cx="2884848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CEED68BC-165C-C9AE-2D14-9CF1C5EB40C1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O recurso está agrupado. Para ajustar a caixa de texto, aumente a linha apenas na respectiva camada.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Utilize o mouse para aumentar apenas a borda para baixo.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Para alterar a imagem, clique com o botão direito do mouse, selecione Alterar Imagem &gt;&gt; Da Área de Transferência.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AA44CE3-CAA7-01A9-7601-6AC63EDBDBE9}"/>
              </a:ext>
            </a:extLst>
          </p:cNvPr>
          <p:cNvGrpSpPr/>
          <p:nvPr/>
        </p:nvGrpSpPr>
        <p:grpSpPr>
          <a:xfrm>
            <a:off x="357164" y="600783"/>
            <a:ext cx="10815660" cy="2958211"/>
            <a:chOff x="357164" y="600783"/>
            <a:chExt cx="10815660" cy="2958211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3BDA125F-ACB8-2239-9FA5-D68C0A6B6185}"/>
                </a:ext>
              </a:extLst>
            </p:cNvPr>
            <p:cNvGrpSpPr/>
            <p:nvPr/>
          </p:nvGrpSpPr>
          <p:grpSpPr>
            <a:xfrm>
              <a:off x="357164" y="835955"/>
              <a:ext cx="454941" cy="2723039"/>
              <a:chOff x="357164" y="835955"/>
              <a:chExt cx="454941" cy="2723039"/>
            </a:xfrm>
          </p:grpSpPr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E5A9EE86-16C2-B934-E9A2-F6C4022B7CE7}"/>
                  </a:ext>
                </a:extLst>
              </p:cNvPr>
              <p:cNvSpPr/>
              <p:nvPr/>
            </p:nvSpPr>
            <p:spPr>
              <a:xfrm>
                <a:off x="357164" y="835955"/>
                <a:ext cx="454941" cy="454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7" name="Conector reto 36">
                <a:extLst>
                  <a:ext uri="{FF2B5EF4-FFF2-40B4-BE49-F238E27FC236}">
                    <a16:creationId xmlns:a16="http://schemas.microsoft.com/office/drawing/2014/main" id="{7FD384A5-CC67-ED39-9D75-B6B3C26024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288" y="1290896"/>
                <a:ext cx="0" cy="226809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Seta: para a Direita 37">
                <a:extLst>
                  <a:ext uri="{FF2B5EF4-FFF2-40B4-BE49-F238E27FC236}">
                    <a16:creationId xmlns:a16="http://schemas.microsoft.com/office/drawing/2014/main" id="{D556207C-7A62-723A-6318-185DC771DAA3}"/>
                  </a:ext>
                </a:extLst>
              </p:cNvPr>
              <p:cNvSpPr/>
              <p:nvPr/>
            </p:nvSpPr>
            <p:spPr>
              <a:xfrm>
                <a:off x="496647" y="999616"/>
                <a:ext cx="175975" cy="127619"/>
              </a:xfrm>
              <a:prstGeom prst="rightArrow">
                <a:avLst>
                  <a:gd name="adj1" fmla="val 25531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38542E95-346A-DD34-715B-575D99FE9092}"/>
                </a:ext>
              </a:extLst>
            </p:cNvPr>
            <p:cNvSpPr/>
            <p:nvPr/>
          </p:nvSpPr>
          <p:spPr>
            <a:xfrm>
              <a:off x="1041399" y="600783"/>
              <a:ext cx="10131425" cy="2772913"/>
            </a:xfrm>
            <a:prstGeom prst="roundRect">
              <a:avLst>
                <a:gd name="adj" fmla="val 1553"/>
              </a:avLst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accent3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D377CD9-E5FF-5AAD-3CC1-E4441601E187}"/>
                </a:ext>
              </a:extLst>
            </p:cNvPr>
            <p:cNvSpPr txBox="1"/>
            <p:nvPr/>
          </p:nvSpPr>
          <p:spPr>
            <a:xfrm>
              <a:off x="1232462" y="1459053"/>
              <a:ext cx="9638738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pulvinar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odio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nunc, ut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commodo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lacus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feugiat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in. 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imperdiet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ac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risus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hendrerit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ultrices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suspendisse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potenti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Maecenas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vitae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elit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ligula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turpis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purus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nam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enim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metus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pellentesque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dictum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id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cursus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posuere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Maecenas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vitae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elit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ligula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turpis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purus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nam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enim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metus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pellentesque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dictum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id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cursus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posuere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</a:t>
              </a:r>
              <a:endParaRPr lang="pt-BR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08AC4DE3-A3EE-FC25-4FDC-74F7AFD0F757}"/>
                </a:ext>
              </a:extLst>
            </p:cNvPr>
            <p:cNvSpPr txBox="1"/>
            <p:nvPr/>
          </p:nvSpPr>
          <p:spPr>
            <a:xfrm>
              <a:off x="1232462" y="915059"/>
              <a:ext cx="963873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b="1">
                  <a:effectLst/>
                </a:rPr>
                <a:t>Título do card </a:t>
              </a:r>
              <a:r>
                <a:rPr lang="pt-BR" sz="2000" b="1" err="1">
                  <a:effectLst/>
                </a:rPr>
                <a:t>lorem</a:t>
              </a:r>
              <a:r>
                <a:rPr lang="pt-BR" sz="2000" b="1">
                  <a:effectLst/>
                </a:rPr>
                <a:t> ipsum</a:t>
              </a:r>
              <a:endParaRPr lang="pt-BR" sz="2000" b="1"/>
            </a:p>
          </p:txBody>
        </p:sp>
      </p:grpSp>
    </p:spTree>
    <p:extLst>
      <p:ext uri="{BB962C8B-B14F-4D97-AF65-F5344CB8AC3E}">
        <p14:creationId xmlns:p14="http://schemas.microsoft.com/office/powerpoint/2010/main" val="409526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>
            <a:extLst>
              <a:ext uri="{FF2B5EF4-FFF2-40B4-BE49-F238E27FC236}">
                <a16:creationId xmlns:a16="http://schemas.microsoft.com/office/drawing/2014/main" id="{7B5BCD1E-2F56-A7AC-9D77-6EC1A7FA703D}"/>
              </a:ext>
            </a:extLst>
          </p:cNvPr>
          <p:cNvGrpSpPr/>
          <p:nvPr/>
        </p:nvGrpSpPr>
        <p:grpSpPr>
          <a:xfrm>
            <a:off x="12639638" y="539973"/>
            <a:ext cx="3543790" cy="1373961"/>
            <a:chOff x="12639639" y="382815"/>
            <a:chExt cx="3543790" cy="1373961"/>
          </a:xfrm>
        </p:grpSpPr>
        <p:sp>
          <p:nvSpPr>
            <p:cNvPr id="19" name="Balão de Fala: Retângulo 18">
              <a:extLst>
                <a:ext uri="{FF2B5EF4-FFF2-40B4-BE49-F238E27FC236}">
                  <a16:creationId xmlns:a16="http://schemas.microsoft.com/office/drawing/2014/main" id="{AFC82D27-CA58-D534-7378-CDB72B9C2553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223C1DB2-884B-D545-BE4A-766F9BF22BDB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 err="1">
                  <a:solidFill>
                    <a:srgbClr val="4A5E85"/>
                  </a:solidFill>
                </a:rPr>
                <a:t>Timeline</a:t>
              </a:r>
              <a:r>
                <a:rPr lang="pt-BR" sz="1400" b="1">
                  <a:solidFill>
                    <a:srgbClr val="4A5E85"/>
                  </a:solidFill>
                </a:rPr>
                <a:t> vertical  (apenas texto). 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49197A2-E92A-A8A4-55E0-3DC146CEAA61}"/>
              </a:ext>
            </a:extLst>
          </p:cNvPr>
          <p:cNvGrpSpPr/>
          <p:nvPr/>
        </p:nvGrpSpPr>
        <p:grpSpPr>
          <a:xfrm>
            <a:off x="12639639" y="2059218"/>
            <a:ext cx="3543790" cy="2884848"/>
            <a:chOff x="12639639" y="382818"/>
            <a:chExt cx="3543790" cy="2884848"/>
          </a:xfrm>
        </p:grpSpPr>
        <p:sp>
          <p:nvSpPr>
            <p:cNvPr id="25" name="Balão de Fala: Retângulo 24">
              <a:extLst>
                <a:ext uri="{FF2B5EF4-FFF2-40B4-BE49-F238E27FC236}">
                  <a16:creationId xmlns:a16="http://schemas.microsoft.com/office/drawing/2014/main" id="{0FCCB5C6-465A-B2DE-CB46-8998C17DCAB4}"/>
                </a:ext>
              </a:extLst>
            </p:cNvPr>
            <p:cNvSpPr/>
            <p:nvPr/>
          </p:nvSpPr>
          <p:spPr>
            <a:xfrm rot="5400000">
              <a:off x="12969110" y="53347"/>
              <a:ext cx="2884848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20352260-9475-9876-A261-32AC1D4DEB1C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O recurso está agrupado. Para ajustar a caixa de texto, aumente a linha apenas na respectiva camada.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Utilize o mouse para aumentar apenas a borda para baixo.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Para alterar a imagem, clique com o botão direito do mouse, selecione Alterar Imagem &gt;&gt; Da Área de Transferência.</a:t>
              </a: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6FFFDFD-01C8-BF2B-A105-5A6495CD1F62}"/>
              </a:ext>
            </a:extLst>
          </p:cNvPr>
          <p:cNvGrpSpPr/>
          <p:nvPr/>
        </p:nvGrpSpPr>
        <p:grpSpPr>
          <a:xfrm>
            <a:off x="357164" y="600783"/>
            <a:ext cx="10815660" cy="2574217"/>
            <a:chOff x="357164" y="600783"/>
            <a:chExt cx="10815660" cy="2574217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1EFD3B9B-45A8-0F0D-8769-C83FC9BB3498}"/>
                </a:ext>
              </a:extLst>
            </p:cNvPr>
            <p:cNvGrpSpPr/>
            <p:nvPr/>
          </p:nvGrpSpPr>
          <p:grpSpPr>
            <a:xfrm>
              <a:off x="357164" y="835955"/>
              <a:ext cx="454941" cy="2339045"/>
              <a:chOff x="357164" y="835955"/>
              <a:chExt cx="454941" cy="2339045"/>
            </a:xfrm>
          </p:grpSpPr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CECE2971-4CC7-CACF-9565-37329DA05CE1}"/>
                  </a:ext>
                </a:extLst>
              </p:cNvPr>
              <p:cNvSpPr/>
              <p:nvPr/>
            </p:nvSpPr>
            <p:spPr>
              <a:xfrm>
                <a:off x="357164" y="835955"/>
                <a:ext cx="454941" cy="454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DE012DED-6FF6-0954-3455-9C986201F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288" y="1290896"/>
                <a:ext cx="0" cy="18841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Seta: para a Direita 34">
                <a:extLst>
                  <a:ext uri="{FF2B5EF4-FFF2-40B4-BE49-F238E27FC236}">
                    <a16:creationId xmlns:a16="http://schemas.microsoft.com/office/drawing/2014/main" id="{87C22294-AE98-4D14-5804-952B6B8466ED}"/>
                  </a:ext>
                </a:extLst>
              </p:cNvPr>
              <p:cNvSpPr/>
              <p:nvPr/>
            </p:nvSpPr>
            <p:spPr>
              <a:xfrm>
                <a:off x="496647" y="999616"/>
                <a:ext cx="175975" cy="127619"/>
              </a:xfrm>
              <a:prstGeom prst="rightArrow">
                <a:avLst>
                  <a:gd name="adj1" fmla="val 25531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6C5B301E-E5FF-D90E-01AA-13A81BFA53AE}"/>
                </a:ext>
              </a:extLst>
            </p:cNvPr>
            <p:cNvSpPr/>
            <p:nvPr/>
          </p:nvSpPr>
          <p:spPr>
            <a:xfrm>
              <a:off x="1041399" y="600783"/>
              <a:ext cx="10131425" cy="2396417"/>
            </a:xfrm>
            <a:prstGeom prst="roundRect">
              <a:avLst>
                <a:gd name="adj" fmla="val 1553"/>
              </a:avLst>
            </a:prstGeom>
            <a:noFill/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ln>
                  <a:solidFill>
                    <a:schemeClr val="accent3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B7FC1AB7-1BD3-A222-515E-B548679EEDEF}"/>
                </a:ext>
              </a:extLst>
            </p:cNvPr>
            <p:cNvSpPr txBox="1"/>
            <p:nvPr/>
          </p:nvSpPr>
          <p:spPr>
            <a:xfrm>
              <a:off x="1232462" y="971576"/>
              <a:ext cx="9626038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pulvinar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odio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nunc, ut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commodo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lacus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feugiat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in. 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imperdiet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ac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risus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hendrerit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ultrices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suspendisse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potenti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Maecenas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vitae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elit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ligula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.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turpis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purus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nam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enim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metus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pellentesque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dictum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id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cursus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posuere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Maecenas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vitae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elit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ligula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turpis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purus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nam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enim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metus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pellentesque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dictum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id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cursus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posuere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sed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turpis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purus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nam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enim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metus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pellentesque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dictum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id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cursus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posuere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Maecenas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vitae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elit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ligula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endParaRPr lang="pt-BR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990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1AC3A05-B6BB-8B56-D653-45781763465F}"/>
              </a:ext>
            </a:extLst>
          </p:cNvPr>
          <p:cNvGrpSpPr/>
          <p:nvPr/>
        </p:nvGrpSpPr>
        <p:grpSpPr>
          <a:xfrm>
            <a:off x="1398673" y="1181221"/>
            <a:ext cx="9391469" cy="4184439"/>
            <a:chOff x="1398673" y="1181221"/>
            <a:chExt cx="9391469" cy="4184439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08E6A0A3-7EF5-3905-6C07-9AC8DFAEB8C1}"/>
                </a:ext>
              </a:extLst>
            </p:cNvPr>
            <p:cNvGrpSpPr/>
            <p:nvPr/>
          </p:nvGrpSpPr>
          <p:grpSpPr>
            <a:xfrm>
              <a:off x="1398673" y="1653054"/>
              <a:ext cx="2801990" cy="3702266"/>
              <a:chOff x="1398673" y="1653054"/>
              <a:chExt cx="2801990" cy="3702266"/>
            </a:xfrm>
          </p:grpSpPr>
          <p:grpSp>
            <p:nvGrpSpPr>
              <p:cNvPr id="3" name="Agrupar 2">
                <a:extLst>
                  <a:ext uri="{FF2B5EF4-FFF2-40B4-BE49-F238E27FC236}">
                    <a16:creationId xmlns:a16="http://schemas.microsoft.com/office/drawing/2014/main" id="{25038344-261C-4307-69D9-531A80E26883}"/>
                  </a:ext>
                </a:extLst>
              </p:cNvPr>
              <p:cNvGrpSpPr/>
              <p:nvPr/>
            </p:nvGrpSpPr>
            <p:grpSpPr>
              <a:xfrm>
                <a:off x="1401828" y="1653054"/>
                <a:ext cx="2781501" cy="1569249"/>
                <a:chOff x="1911250" y="1380723"/>
                <a:chExt cx="2781501" cy="1569253"/>
              </a:xfrm>
            </p:grpSpPr>
            <p:sp>
              <p:nvSpPr>
                <p:cNvPr id="7" name="Retângulo 6">
                  <a:extLst>
                    <a:ext uri="{FF2B5EF4-FFF2-40B4-BE49-F238E27FC236}">
                      <a16:creationId xmlns:a16="http://schemas.microsoft.com/office/drawing/2014/main" id="{76A16DB7-E841-6B81-4091-267568546E9F}"/>
                    </a:ext>
                  </a:extLst>
                </p:cNvPr>
                <p:cNvSpPr/>
                <p:nvPr/>
              </p:nvSpPr>
              <p:spPr>
                <a:xfrm>
                  <a:off x="1911250" y="1380723"/>
                  <a:ext cx="2781501" cy="1569253"/>
                </a:xfrm>
                <a:prstGeom prst="rect">
                  <a:avLst/>
                </a:prstGeom>
                <a:solidFill>
                  <a:srgbClr val="E3EAF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8" name="Imagem 7">
                  <a:extLst>
                    <a:ext uri="{FF2B5EF4-FFF2-40B4-BE49-F238E27FC236}">
                      <a16:creationId xmlns:a16="http://schemas.microsoft.com/office/drawing/2014/main" id="{4E4DEC63-E4B4-11D7-0E99-F120EA427C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922599" y="1391063"/>
                  <a:ext cx="2758803" cy="1548573"/>
                </a:xfrm>
                <a:prstGeom prst="rect">
                  <a:avLst/>
                </a:prstGeom>
              </p:spPr>
            </p:pic>
          </p:grp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898D266-6583-DE89-D4B4-94E256E3998A}"/>
                  </a:ext>
                </a:extLst>
              </p:cNvPr>
              <p:cNvSpPr txBox="1"/>
              <p:nvPr/>
            </p:nvSpPr>
            <p:spPr>
              <a:xfrm>
                <a:off x="1398673" y="3877992"/>
                <a:ext cx="2801990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In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pulvinar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odio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nunc, ut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commo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odo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lacus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feugiat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in. In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imperdiet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ac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risus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hendrerit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ultrices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suspendisse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potenti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endParaRPr lang="pt-BR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A4EACD83-B87E-37EA-E6B6-8CC3B4BC5ED8}"/>
                  </a:ext>
                </a:extLst>
              </p:cNvPr>
              <p:cNvSpPr txBox="1"/>
              <p:nvPr/>
            </p:nvSpPr>
            <p:spPr>
              <a:xfrm>
                <a:off x="1398673" y="3411849"/>
                <a:ext cx="280199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000" b="1">
                    <a:effectLst/>
                  </a:rPr>
                  <a:t>1980</a:t>
                </a:r>
                <a:endParaRPr lang="pt-BR" sz="2000" b="1"/>
              </a:p>
            </p:txBody>
          </p:sp>
        </p:grp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697CAAAA-20BB-DB83-00F0-9179FC2558AE}"/>
                </a:ext>
              </a:extLst>
            </p:cNvPr>
            <p:cNvGrpSpPr/>
            <p:nvPr/>
          </p:nvGrpSpPr>
          <p:grpSpPr>
            <a:xfrm>
              <a:off x="4703891" y="1663394"/>
              <a:ext cx="2801990" cy="3702266"/>
              <a:chOff x="4703891" y="1663394"/>
              <a:chExt cx="2801990" cy="3702266"/>
            </a:xfrm>
          </p:grpSpPr>
          <p:grpSp>
            <p:nvGrpSpPr>
              <p:cNvPr id="39" name="Agrupar 38">
                <a:extLst>
                  <a:ext uri="{FF2B5EF4-FFF2-40B4-BE49-F238E27FC236}">
                    <a16:creationId xmlns:a16="http://schemas.microsoft.com/office/drawing/2014/main" id="{39ABAC44-2EBE-F32A-01CE-7E020FD14C2B}"/>
                  </a:ext>
                </a:extLst>
              </p:cNvPr>
              <p:cNvGrpSpPr/>
              <p:nvPr/>
            </p:nvGrpSpPr>
            <p:grpSpPr>
              <a:xfrm>
                <a:off x="4707046" y="1663394"/>
                <a:ext cx="2781501" cy="1569249"/>
                <a:chOff x="1911250" y="1380723"/>
                <a:chExt cx="2781501" cy="1569253"/>
              </a:xfrm>
            </p:grpSpPr>
            <p:sp>
              <p:nvSpPr>
                <p:cNvPr id="41" name="Retângulo 40">
                  <a:extLst>
                    <a:ext uri="{FF2B5EF4-FFF2-40B4-BE49-F238E27FC236}">
                      <a16:creationId xmlns:a16="http://schemas.microsoft.com/office/drawing/2014/main" id="{5AD28177-436D-EF75-04CD-E6AC992DD5A1}"/>
                    </a:ext>
                  </a:extLst>
                </p:cNvPr>
                <p:cNvSpPr/>
                <p:nvPr/>
              </p:nvSpPr>
              <p:spPr>
                <a:xfrm>
                  <a:off x="1911250" y="1380723"/>
                  <a:ext cx="2781501" cy="1569253"/>
                </a:xfrm>
                <a:prstGeom prst="rect">
                  <a:avLst/>
                </a:prstGeom>
                <a:solidFill>
                  <a:srgbClr val="E3EAF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42" name="Imagem 41">
                  <a:extLst>
                    <a:ext uri="{FF2B5EF4-FFF2-40B4-BE49-F238E27FC236}">
                      <a16:creationId xmlns:a16="http://schemas.microsoft.com/office/drawing/2014/main" id="{5A72E7CB-2873-E90A-F3FE-97C7609A6A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922599" y="1391063"/>
                  <a:ext cx="2758803" cy="1548573"/>
                </a:xfrm>
                <a:prstGeom prst="rect">
                  <a:avLst/>
                </a:prstGeom>
              </p:spPr>
            </p:pic>
          </p:grpSp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A87D7DC2-52D4-8F95-E17D-B33993A067C8}"/>
                  </a:ext>
                </a:extLst>
              </p:cNvPr>
              <p:cNvSpPr txBox="1"/>
              <p:nvPr/>
            </p:nvSpPr>
            <p:spPr>
              <a:xfrm>
                <a:off x="4703891" y="3888332"/>
                <a:ext cx="2801990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In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pulvinar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odio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nunc, ut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commo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odo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lacus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feugiat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in. In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imperdiet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ac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risus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hendrerit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ultrices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suspendisse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potenti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endParaRPr lang="pt-BR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23CB5CC8-67EC-A6CA-0C0E-AB22033CC741}"/>
                  </a:ext>
                </a:extLst>
              </p:cNvPr>
              <p:cNvSpPr txBox="1"/>
              <p:nvPr/>
            </p:nvSpPr>
            <p:spPr>
              <a:xfrm>
                <a:off x="4703891" y="3422189"/>
                <a:ext cx="280199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000" b="1">
                    <a:effectLst/>
                  </a:rPr>
                  <a:t>1980</a:t>
                </a:r>
                <a:endParaRPr lang="pt-BR" sz="2000" b="1"/>
              </a:p>
            </p:txBody>
          </p:sp>
        </p:grp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55BC4CB1-E198-E340-BA22-4DA8690F6B7F}"/>
                </a:ext>
              </a:extLst>
            </p:cNvPr>
            <p:cNvGrpSpPr/>
            <p:nvPr/>
          </p:nvGrpSpPr>
          <p:grpSpPr>
            <a:xfrm>
              <a:off x="7988152" y="1653054"/>
              <a:ext cx="2801990" cy="3702266"/>
              <a:chOff x="7988152" y="1653054"/>
              <a:chExt cx="2801990" cy="3702266"/>
            </a:xfrm>
          </p:grpSpPr>
          <p:grpSp>
            <p:nvGrpSpPr>
              <p:cNvPr id="55" name="Agrupar 54">
                <a:extLst>
                  <a:ext uri="{FF2B5EF4-FFF2-40B4-BE49-F238E27FC236}">
                    <a16:creationId xmlns:a16="http://schemas.microsoft.com/office/drawing/2014/main" id="{23E0FC15-6922-1492-1B63-78CA2D96B1CC}"/>
                  </a:ext>
                </a:extLst>
              </p:cNvPr>
              <p:cNvGrpSpPr/>
              <p:nvPr/>
            </p:nvGrpSpPr>
            <p:grpSpPr>
              <a:xfrm>
                <a:off x="7991307" y="1653054"/>
                <a:ext cx="2781501" cy="1569249"/>
                <a:chOff x="1911250" y="1380723"/>
                <a:chExt cx="2781501" cy="1569253"/>
              </a:xfrm>
            </p:grpSpPr>
            <p:sp>
              <p:nvSpPr>
                <p:cNvPr id="57" name="Retângulo 56">
                  <a:extLst>
                    <a:ext uri="{FF2B5EF4-FFF2-40B4-BE49-F238E27FC236}">
                      <a16:creationId xmlns:a16="http://schemas.microsoft.com/office/drawing/2014/main" id="{53A9186E-6839-9EA6-1A18-9F53CB1A1FB1}"/>
                    </a:ext>
                  </a:extLst>
                </p:cNvPr>
                <p:cNvSpPr/>
                <p:nvPr/>
              </p:nvSpPr>
              <p:spPr>
                <a:xfrm>
                  <a:off x="1911250" y="1380723"/>
                  <a:ext cx="2781501" cy="1569253"/>
                </a:xfrm>
                <a:prstGeom prst="rect">
                  <a:avLst/>
                </a:prstGeom>
                <a:solidFill>
                  <a:srgbClr val="E3EAF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pic>
              <p:nvPicPr>
                <p:cNvPr id="58" name="Imagem 57">
                  <a:extLst>
                    <a:ext uri="{FF2B5EF4-FFF2-40B4-BE49-F238E27FC236}">
                      <a16:creationId xmlns:a16="http://schemas.microsoft.com/office/drawing/2014/main" id="{AE6E92AA-8AA6-BD87-A3A6-CA28D59431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922599" y="1391063"/>
                  <a:ext cx="2758803" cy="1548573"/>
                </a:xfrm>
                <a:prstGeom prst="rect">
                  <a:avLst/>
                </a:prstGeom>
              </p:spPr>
            </p:pic>
          </p:grpSp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845D4F6D-E582-43C7-7B16-BE4960C36683}"/>
                  </a:ext>
                </a:extLst>
              </p:cNvPr>
              <p:cNvSpPr txBox="1"/>
              <p:nvPr/>
            </p:nvSpPr>
            <p:spPr>
              <a:xfrm>
                <a:off x="7988152" y="3877992"/>
                <a:ext cx="2801990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In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pulvinar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odio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nunc, ut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commo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odo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lacus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feugiat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in. In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imperdiet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ac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risus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hendrerit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ultrices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suspendisse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potenti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endParaRPr lang="pt-BR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A80B8A36-FDFB-50DD-501D-C8E3A2FC763D}"/>
                  </a:ext>
                </a:extLst>
              </p:cNvPr>
              <p:cNvSpPr txBox="1"/>
              <p:nvPr/>
            </p:nvSpPr>
            <p:spPr>
              <a:xfrm>
                <a:off x="7988152" y="3411849"/>
                <a:ext cx="280199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000" b="1">
                    <a:effectLst/>
                  </a:rPr>
                  <a:t>1980</a:t>
                </a:r>
                <a:endParaRPr lang="pt-BR" sz="2000" b="1"/>
              </a:p>
            </p:txBody>
          </p:sp>
        </p:grpSp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id="{8A48BB8B-8727-520B-0674-D05904B600A9}"/>
                </a:ext>
              </a:extLst>
            </p:cNvPr>
            <p:cNvGrpSpPr/>
            <p:nvPr/>
          </p:nvGrpSpPr>
          <p:grpSpPr>
            <a:xfrm>
              <a:off x="1401828" y="1181221"/>
              <a:ext cx="9370980" cy="164463"/>
              <a:chOff x="1372331" y="1181221"/>
              <a:chExt cx="9370980" cy="164463"/>
            </a:xfrm>
            <a:solidFill>
              <a:schemeClr val="tx1"/>
            </a:solidFill>
          </p:grpSpPr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65A992BE-E1DF-A85C-3E20-C68B4B7A8931}"/>
                  </a:ext>
                </a:extLst>
              </p:cNvPr>
              <p:cNvSpPr/>
              <p:nvPr/>
            </p:nvSpPr>
            <p:spPr>
              <a:xfrm>
                <a:off x="1372331" y="1181221"/>
                <a:ext cx="164463" cy="164463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E002ADF4-02CF-ECCF-93DF-F9D8F355B043}"/>
                  </a:ext>
                </a:extLst>
              </p:cNvPr>
              <p:cNvSpPr/>
              <p:nvPr/>
            </p:nvSpPr>
            <p:spPr>
              <a:xfrm>
                <a:off x="4677549" y="1181221"/>
                <a:ext cx="164463" cy="164463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Elipse 60">
                <a:extLst>
                  <a:ext uri="{FF2B5EF4-FFF2-40B4-BE49-F238E27FC236}">
                    <a16:creationId xmlns:a16="http://schemas.microsoft.com/office/drawing/2014/main" id="{F54282F7-D0F2-BBF5-2924-C6F574221B96}"/>
                  </a:ext>
                </a:extLst>
              </p:cNvPr>
              <p:cNvSpPr/>
              <p:nvPr/>
            </p:nvSpPr>
            <p:spPr>
              <a:xfrm>
                <a:off x="7982767" y="1181221"/>
                <a:ext cx="164463" cy="164463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5" name="Conector reto 64">
                <a:extLst>
                  <a:ext uri="{FF2B5EF4-FFF2-40B4-BE49-F238E27FC236}">
                    <a16:creationId xmlns:a16="http://schemas.microsoft.com/office/drawing/2014/main" id="{536CAD31-2D5F-5D91-F712-CD7A2FDD1D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4562" y="1263452"/>
                <a:ext cx="928874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9D7C935F-B12B-F600-49BC-920702F9169A}"/>
              </a:ext>
            </a:extLst>
          </p:cNvPr>
          <p:cNvGrpSpPr/>
          <p:nvPr/>
        </p:nvGrpSpPr>
        <p:grpSpPr>
          <a:xfrm>
            <a:off x="12639640" y="1942371"/>
            <a:ext cx="3543790" cy="3065674"/>
            <a:chOff x="12639640" y="492677"/>
            <a:chExt cx="3543790" cy="2592745"/>
          </a:xfrm>
        </p:grpSpPr>
        <p:sp>
          <p:nvSpPr>
            <p:cNvPr id="77" name="Balão de Fala: Retângulo 76">
              <a:extLst>
                <a:ext uri="{FF2B5EF4-FFF2-40B4-BE49-F238E27FC236}">
                  <a16:creationId xmlns:a16="http://schemas.microsoft.com/office/drawing/2014/main" id="{9B5B17EF-6422-7FA9-6183-27F2C9955BA7}"/>
                </a:ext>
              </a:extLst>
            </p:cNvPr>
            <p:cNvSpPr/>
            <p:nvPr/>
          </p:nvSpPr>
          <p:spPr>
            <a:xfrm rot="5400000">
              <a:off x="13188138" y="-55821"/>
              <a:ext cx="2446793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18762EE2-C83D-82B0-3D9D-C02143E97CDB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24467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O recurso está agrupado. Para ajustar a caixa de texto, aumente a linha apenas na respectiva camada.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>
                  <a:solidFill>
                    <a:schemeClr val="bg1"/>
                  </a:solidFill>
                </a:rPr>
                <a:t>Para alterar a imagem, clique com o botão direito do mouse, selecione Alterar Imagem &gt;&gt; Da Área de Transferência.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r>
                <a:rPr lang="pt-BR" sz="1400">
                  <a:solidFill>
                    <a:srgbClr val="FFFF00"/>
                  </a:solidFill>
                </a:rPr>
                <a:t>O recurso está disponível para a utilização apenas para casos com 3 passos/itens. 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BB463A3B-C0BE-5F0E-DECB-CA7C27AF8B90}"/>
              </a:ext>
            </a:extLst>
          </p:cNvPr>
          <p:cNvGrpSpPr/>
          <p:nvPr/>
        </p:nvGrpSpPr>
        <p:grpSpPr>
          <a:xfrm>
            <a:off x="12639638" y="293228"/>
            <a:ext cx="3543790" cy="1373961"/>
            <a:chOff x="12639639" y="382815"/>
            <a:chExt cx="3543790" cy="1373961"/>
          </a:xfrm>
        </p:grpSpPr>
        <p:sp>
          <p:nvSpPr>
            <p:cNvPr id="80" name="Balão de Fala: Retângulo 79">
              <a:extLst>
                <a:ext uri="{FF2B5EF4-FFF2-40B4-BE49-F238E27FC236}">
                  <a16:creationId xmlns:a16="http://schemas.microsoft.com/office/drawing/2014/main" id="{A530CE28-2A3F-D25C-4081-4F93BB954BC6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C2726DBD-EAFB-720A-11F5-221F567BD36C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 err="1">
                  <a:solidFill>
                    <a:srgbClr val="4A5E85"/>
                  </a:solidFill>
                </a:rPr>
                <a:t>Timeline</a:t>
              </a:r>
              <a:r>
                <a:rPr lang="pt-BR" sz="1400" b="1">
                  <a:solidFill>
                    <a:srgbClr val="4A5E85"/>
                  </a:solidFill>
                </a:rPr>
                <a:t> horizontal (</a:t>
              </a:r>
              <a:r>
                <a:rPr lang="pt-BR" sz="1400" b="1" err="1">
                  <a:solidFill>
                    <a:srgbClr val="4A5E85"/>
                  </a:solidFill>
                </a:rPr>
                <a:t>imagen</a:t>
              </a:r>
              <a:r>
                <a:rPr lang="pt-BR" sz="1400" b="1">
                  <a:solidFill>
                    <a:srgbClr val="4A5E85"/>
                  </a:solidFill>
                </a:rPr>
                <a:t> + texto)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029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03CE8F05-CF34-CED4-3036-1BD36FD8BC2E}"/>
              </a:ext>
            </a:extLst>
          </p:cNvPr>
          <p:cNvGrpSpPr/>
          <p:nvPr/>
        </p:nvGrpSpPr>
        <p:grpSpPr>
          <a:xfrm>
            <a:off x="12639639" y="2051957"/>
            <a:ext cx="3543790" cy="3274025"/>
            <a:chOff x="12639639" y="382817"/>
            <a:chExt cx="3543790" cy="3274025"/>
          </a:xfrm>
        </p:grpSpPr>
        <p:sp>
          <p:nvSpPr>
            <p:cNvPr id="30" name="Balão de Fala: Retângulo 29">
              <a:extLst>
                <a:ext uri="{FF2B5EF4-FFF2-40B4-BE49-F238E27FC236}">
                  <a16:creationId xmlns:a16="http://schemas.microsoft.com/office/drawing/2014/main" id="{30B01D8B-6D15-E443-E060-A3E1FC1FB556}"/>
                </a:ext>
              </a:extLst>
            </p:cNvPr>
            <p:cNvSpPr/>
            <p:nvPr/>
          </p:nvSpPr>
          <p:spPr>
            <a:xfrm rot="5400000">
              <a:off x="12774521" y="247935"/>
              <a:ext cx="3274025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096E196C-D78E-9CAC-ABA6-836B5C5E4FC6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chemeClr val="bg1"/>
                  </a:solidFill>
                </a:rPr>
                <a:t>Orientações para professor/LXD: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r>
                <a:rPr lang="pt-BR" sz="1400">
                  <a:solidFill>
                    <a:schemeClr val="bg1"/>
                  </a:solidFill>
                </a:rPr>
                <a:t>O recurso está agrupado. Para ajustar a caixa de texto, aumente a linha apenas na respectiva camada.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  <a:p>
              <a:r>
                <a:rPr lang="pt-BR" sz="1400">
                  <a:solidFill>
                    <a:srgbClr val="FFFF00"/>
                  </a:solidFill>
                </a:rPr>
                <a:t>O recurso está disponível para a utilização apenas para casos com 3 passos/itens. </a:t>
              </a:r>
            </a:p>
            <a:p>
              <a:endParaRPr lang="pt-BR" sz="140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AD44C530-8280-6722-A538-D25E475A2B68}"/>
              </a:ext>
            </a:extLst>
          </p:cNvPr>
          <p:cNvGrpSpPr/>
          <p:nvPr/>
        </p:nvGrpSpPr>
        <p:grpSpPr>
          <a:xfrm>
            <a:off x="12639638" y="532713"/>
            <a:ext cx="3543790" cy="1373961"/>
            <a:chOff x="12639639" y="382815"/>
            <a:chExt cx="3543790" cy="1373961"/>
          </a:xfrm>
        </p:grpSpPr>
        <p:sp>
          <p:nvSpPr>
            <p:cNvPr id="36" name="Balão de Fala: Retângulo 35">
              <a:extLst>
                <a:ext uri="{FF2B5EF4-FFF2-40B4-BE49-F238E27FC236}">
                  <a16:creationId xmlns:a16="http://schemas.microsoft.com/office/drawing/2014/main" id="{3B6C9742-1E0B-1822-4671-05E26DE71F9C}"/>
                </a:ext>
              </a:extLst>
            </p:cNvPr>
            <p:cNvSpPr/>
            <p:nvPr/>
          </p:nvSpPr>
          <p:spPr>
            <a:xfrm rot="5400000">
              <a:off x="13724553" y="-702099"/>
              <a:ext cx="1373961" cy="3543790"/>
            </a:xfrm>
            <a:prstGeom prst="wedgeRectCallout">
              <a:avLst>
                <a:gd name="adj1" fmla="val -20343"/>
                <a:gd name="adj2" fmla="val 61591"/>
              </a:avLst>
            </a:prstGeom>
            <a:solidFill>
              <a:schemeClr val="bg1"/>
            </a:solidFill>
            <a:ln>
              <a:solidFill>
                <a:srgbClr val="4A5E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DF2CC2DB-FFA0-2416-1E3C-D45DC756A07C}"/>
                </a:ext>
              </a:extLst>
            </p:cNvPr>
            <p:cNvSpPr txBox="1"/>
            <p:nvPr/>
          </p:nvSpPr>
          <p:spPr>
            <a:xfrm>
              <a:off x="12816114" y="638629"/>
              <a:ext cx="32221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>
                  <a:solidFill>
                    <a:srgbClr val="4A5E85"/>
                  </a:solidFill>
                </a:rPr>
                <a:t>Componente:</a:t>
              </a:r>
            </a:p>
            <a:p>
              <a:endParaRPr lang="pt-BR" sz="1400">
                <a:solidFill>
                  <a:srgbClr val="4A5E85"/>
                </a:solidFill>
              </a:endParaRPr>
            </a:p>
            <a:p>
              <a:r>
                <a:rPr lang="pt-BR" sz="1400" b="1" err="1">
                  <a:solidFill>
                    <a:srgbClr val="4A5E85"/>
                  </a:solidFill>
                </a:rPr>
                <a:t>Timeline</a:t>
              </a:r>
              <a:r>
                <a:rPr lang="pt-BR" sz="1400" b="1">
                  <a:solidFill>
                    <a:srgbClr val="4A5E85"/>
                  </a:solidFill>
                </a:rPr>
                <a:t> horizontal (apenas texto)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1D5A422-4D59-380D-EBF0-23E6EE0A4E3A}"/>
              </a:ext>
            </a:extLst>
          </p:cNvPr>
          <p:cNvGrpSpPr/>
          <p:nvPr/>
        </p:nvGrpSpPr>
        <p:grpSpPr>
          <a:xfrm>
            <a:off x="1401829" y="2210391"/>
            <a:ext cx="9388343" cy="2437217"/>
            <a:chOff x="1401828" y="1259728"/>
            <a:chExt cx="9388343" cy="2437217"/>
          </a:xfrm>
        </p:grpSpPr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BFD76CE9-AE46-A8D6-0BEF-FE468FF9B106}"/>
                </a:ext>
              </a:extLst>
            </p:cNvPr>
            <p:cNvGrpSpPr/>
            <p:nvPr/>
          </p:nvGrpSpPr>
          <p:grpSpPr>
            <a:xfrm>
              <a:off x="1413177" y="1753474"/>
              <a:ext cx="2801990" cy="1943471"/>
              <a:chOff x="1413177" y="1753474"/>
              <a:chExt cx="2801990" cy="1943471"/>
            </a:xfrm>
          </p:grpSpPr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2EADBE24-4DF5-DAAB-9DDD-C7F73BEDC26F}"/>
                  </a:ext>
                </a:extLst>
              </p:cNvPr>
              <p:cNvSpPr txBox="1"/>
              <p:nvPr/>
            </p:nvSpPr>
            <p:spPr>
              <a:xfrm>
                <a:off x="1413177" y="2219617"/>
                <a:ext cx="2801990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In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pulvinar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odio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nunc, ut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commo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odo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lacus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feugiat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in. In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imperdiet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tortor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ac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risus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hendrerit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ultrices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,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suspendisse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 </a:t>
                </a:r>
                <a:r>
                  <a:rPr lang="pt-BR" err="1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potenti</a:t>
                </a:r>
                <a:r>
                  <a:rPr lang="pt-BR">
                    <a:solidFill>
                      <a:schemeClr val="bg2">
                        <a:lumMod val="25000"/>
                      </a:schemeClr>
                    </a:solidFill>
                    <a:effectLst/>
                  </a:rPr>
                  <a:t>. </a:t>
                </a:r>
                <a:endParaRPr lang="pt-BR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D0A465C9-06F9-2512-902F-353E76E4473C}"/>
                  </a:ext>
                </a:extLst>
              </p:cNvPr>
              <p:cNvSpPr txBox="1"/>
              <p:nvPr/>
            </p:nvSpPr>
            <p:spPr>
              <a:xfrm>
                <a:off x="1413177" y="1753474"/>
                <a:ext cx="280199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000" b="1">
                    <a:effectLst/>
                  </a:rPr>
                  <a:t>1980</a:t>
                </a:r>
                <a:endParaRPr lang="pt-BR" sz="2000" b="1"/>
              </a:p>
            </p:txBody>
          </p:sp>
        </p:grp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9AE0E554-0E36-8CF4-CA89-7D7D69998F82}"/>
                </a:ext>
              </a:extLst>
            </p:cNvPr>
            <p:cNvGrpSpPr/>
            <p:nvPr/>
          </p:nvGrpSpPr>
          <p:grpSpPr>
            <a:xfrm>
              <a:off x="1401828" y="1259728"/>
              <a:ext cx="9370980" cy="164463"/>
              <a:chOff x="1372331" y="1181221"/>
              <a:chExt cx="9370980" cy="164463"/>
            </a:xfrm>
            <a:solidFill>
              <a:schemeClr val="tx1"/>
            </a:solidFill>
          </p:grpSpPr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A9962B8E-EB5C-F2A2-7502-03E262D0678A}"/>
                  </a:ext>
                </a:extLst>
              </p:cNvPr>
              <p:cNvSpPr/>
              <p:nvPr/>
            </p:nvSpPr>
            <p:spPr>
              <a:xfrm>
                <a:off x="1372331" y="1181221"/>
                <a:ext cx="164463" cy="164463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E85DE921-BA1B-A01A-C940-F165676D0B2A}"/>
                  </a:ext>
                </a:extLst>
              </p:cNvPr>
              <p:cNvSpPr/>
              <p:nvPr/>
            </p:nvSpPr>
            <p:spPr>
              <a:xfrm>
                <a:off x="4677549" y="1181221"/>
                <a:ext cx="164463" cy="164463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2D47AE80-A12A-9A9F-B597-00D26357E1AF}"/>
                  </a:ext>
                </a:extLst>
              </p:cNvPr>
              <p:cNvSpPr/>
              <p:nvPr/>
            </p:nvSpPr>
            <p:spPr>
              <a:xfrm>
                <a:off x="7982767" y="1181221"/>
                <a:ext cx="164463" cy="164463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52570CEB-9B3B-4A7B-6A2E-2B5C95C20D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4562" y="1263452"/>
                <a:ext cx="9288749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DA9513DB-C9B3-C7BD-2FBB-F29FB8CF1314}"/>
                </a:ext>
              </a:extLst>
            </p:cNvPr>
            <p:cNvSpPr txBox="1"/>
            <p:nvPr/>
          </p:nvSpPr>
          <p:spPr>
            <a:xfrm>
              <a:off x="4700679" y="2219617"/>
              <a:ext cx="280199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pulvinar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odio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nunc, ut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commo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odo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lacus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feugiat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in. 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imperdiet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ac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risus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hendrerit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ultrices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suspendisse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potenti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endParaRPr lang="pt-BR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DD52EAE-14BE-B84A-1508-6266DE93D0BB}"/>
                </a:ext>
              </a:extLst>
            </p:cNvPr>
            <p:cNvSpPr txBox="1"/>
            <p:nvPr/>
          </p:nvSpPr>
          <p:spPr>
            <a:xfrm>
              <a:off x="4700679" y="1753474"/>
              <a:ext cx="280199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b="1">
                  <a:effectLst/>
                </a:rPr>
                <a:t>1980</a:t>
              </a:r>
              <a:endParaRPr lang="pt-BR" sz="2000" b="1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4EEDAE76-EB6B-C270-82AE-35B4151C338F}"/>
                </a:ext>
              </a:extLst>
            </p:cNvPr>
            <p:cNvSpPr txBox="1"/>
            <p:nvPr/>
          </p:nvSpPr>
          <p:spPr>
            <a:xfrm>
              <a:off x="7988181" y="2219617"/>
              <a:ext cx="280199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pulvinar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odio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nunc, ut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commo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odo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lacus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feugiat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in. In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imperdiet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tortor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ac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risus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hendrerit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ultrices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,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suspendisse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 </a:t>
              </a:r>
              <a:r>
                <a:rPr lang="pt-BR" err="1">
                  <a:solidFill>
                    <a:schemeClr val="bg2">
                      <a:lumMod val="25000"/>
                    </a:schemeClr>
                  </a:solidFill>
                  <a:effectLst/>
                </a:rPr>
                <a:t>potenti</a:t>
              </a:r>
              <a:r>
                <a:rPr lang="pt-BR">
                  <a:solidFill>
                    <a:schemeClr val="bg2">
                      <a:lumMod val="25000"/>
                    </a:schemeClr>
                  </a:solidFill>
                  <a:effectLst/>
                </a:rPr>
                <a:t>. </a:t>
              </a:r>
              <a:endParaRPr lang="pt-BR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A042D9F-82A5-3946-A9D0-D5BD145EB900}"/>
                </a:ext>
              </a:extLst>
            </p:cNvPr>
            <p:cNvSpPr txBox="1"/>
            <p:nvPr/>
          </p:nvSpPr>
          <p:spPr>
            <a:xfrm>
              <a:off x="7988181" y="1753474"/>
              <a:ext cx="280199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000" b="1">
                  <a:effectLst/>
                </a:rPr>
                <a:t>1980</a:t>
              </a:r>
              <a:endParaRPr lang="pt-BR" sz="1400" b="1"/>
            </a:p>
          </p:txBody>
        </p:sp>
      </p:grpSp>
    </p:spTree>
    <p:extLst>
      <p:ext uri="{BB962C8B-B14F-4D97-AF65-F5344CB8AC3E}">
        <p14:creationId xmlns:p14="http://schemas.microsoft.com/office/powerpoint/2010/main" val="387534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Governança de tecnologia da informação</a:t>
            </a:r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59858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Conceito Governança de Tecnologia da Informação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874790"/>
            <a:ext cx="614057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Lei Sarbanes-Oxley (2002) definiu Governança Corporativa, considerando a importância da informática nas operações.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Visa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proteção, segurança e confiabilidade para prevenir fraudes e proteger investidores.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Garante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disponibilidade de informações para apoiar a Governança Corporativa e facilita decisões da alta administração.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5" name="Agrupar 22">
            <a:extLst>
              <a:ext uri="{FF2B5EF4-FFF2-40B4-BE49-F238E27FC236}">
                <a16:creationId xmlns:a16="http://schemas.microsoft.com/office/drawing/2014/main" id="{80A7359E-3385-3CD3-45CA-E2A46D555AF6}"/>
              </a:ext>
            </a:extLst>
          </p:cNvPr>
          <p:cNvGrpSpPr/>
          <p:nvPr/>
        </p:nvGrpSpPr>
        <p:grpSpPr>
          <a:xfrm>
            <a:off x="8051077" y="2910774"/>
            <a:ext cx="3121748" cy="2513356"/>
            <a:chOff x="1391943" y="2428472"/>
            <a:chExt cx="1761275" cy="1418022"/>
          </a:xfrm>
        </p:grpSpPr>
        <p:sp>
          <p:nvSpPr>
            <p:cNvPr id="6" name="Retângulo 23">
              <a:extLst>
                <a:ext uri="{FF2B5EF4-FFF2-40B4-BE49-F238E27FC236}">
                  <a16:creationId xmlns:a16="http://schemas.microsoft.com/office/drawing/2014/main" id="{0D4030DF-7261-DDAA-E87A-7C1A17F3F524}"/>
                </a:ext>
              </a:extLst>
            </p:cNvPr>
            <p:cNvSpPr/>
            <p:nvPr/>
          </p:nvSpPr>
          <p:spPr>
            <a:xfrm>
              <a:off x="1391943" y="2428472"/>
              <a:ext cx="1761275" cy="1418022"/>
            </a:xfrm>
            <a:prstGeom prst="rect">
              <a:avLst/>
            </a:prstGeom>
            <a:solidFill>
              <a:srgbClr val="E3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24">
              <a:extLst>
                <a:ext uri="{FF2B5EF4-FFF2-40B4-BE49-F238E27FC236}">
                  <a16:creationId xmlns:a16="http://schemas.microsoft.com/office/drawing/2014/main" id="{F9718175-6460-0515-6014-69775898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1943" y="2428472"/>
              <a:ext cx="1761275" cy="1418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3028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Governança de tecnologia da informação</a:t>
            </a:r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59858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Princípios da Governança de Tecnologia da Informação (Governança de TI)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422716"/>
            <a:ext cx="10153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Princípios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 Estrutura da Governança de TI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8" name="Agrupar 9">
            <a:extLst>
              <a:ext uri="{FF2B5EF4-FFF2-40B4-BE49-F238E27FC236}">
                <a16:creationId xmlns:a16="http://schemas.microsoft.com/office/drawing/2014/main" id="{8029CD06-3132-5A7F-8F41-C12973C96292}"/>
              </a:ext>
            </a:extLst>
          </p:cNvPr>
          <p:cNvGrpSpPr/>
          <p:nvPr/>
        </p:nvGrpSpPr>
        <p:grpSpPr>
          <a:xfrm>
            <a:off x="1762307" y="3468247"/>
            <a:ext cx="5232535" cy="2164457"/>
            <a:chOff x="1200936" y="1322358"/>
            <a:chExt cx="9850521" cy="4074703"/>
          </a:xfrm>
        </p:grpSpPr>
        <p:grpSp>
          <p:nvGrpSpPr>
            <p:cNvPr id="9" name="Agrupar 13">
              <a:extLst>
                <a:ext uri="{FF2B5EF4-FFF2-40B4-BE49-F238E27FC236}">
                  <a16:creationId xmlns:a16="http://schemas.microsoft.com/office/drawing/2014/main" id="{C7E0BBEE-27CB-706A-D933-AEFDEEDB675D}"/>
                </a:ext>
              </a:extLst>
            </p:cNvPr>
            <p:cNvGrpSpPr/>
            <p:nvPr/>
          </p:nvGrpSpPr>
          <p:grpSpPr>
            <a:xfrm>
              <a:off x="1200936" y="1322972"/>
              <a:ext cx="3121093" cy="4074088"/>
              <a:chOff x="2661436" y="1291222"/>
              <a:chExt cx="3121093" cy="4074088"/>
            </a:xfrm>
          </p:grpSpPr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7E5481D4-2A2A-7F02-5430-9201238A6122}"/>
                  </a:ext>
                </a:extLst>
              </p:cNvPr>
              <p:cNvSpPr/>
              <p:nvPr/>
            </p:nvSpPr>
            <p:spPr>
              <a:xfrm>
                <a:off x="2661436" y="2256866"/>
                <a:ext cx="3121093" cy="3108444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CaixaDeTexto 3">
                <a:extLst>
                  <a:ext uri="{FF2B5EF4-FFF2-40B4-BE49-F238E27FC236}">
                    <a16:creationId xmlns:a16="http://schemas.microsoft.com/office/drawing/2014/main" id="{204B753B-C0EF-83AF-B9B2-1972F278EA1C}"/>
                  </a:ext>
                </a:extLst>
              </p:cNvPr>
              <p:cNvSpPr txBox="1"/>
              <p:nvPr/>
            </p:nvSpPr>
            <p:spPr>
              <a:xfrm>
                <a:off x="2870582" y="3375014"/>
                <a:ext cx="2702801" cy="12167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 smtClean="0"/>
                  <a:t>Gestão de riscos</a:t>
                </a:r>
                <a:endParaRPr lang="pt-BR" b="1" dirty="0"/>
              </a:p>
            </p:txBody>
          </p:sp>
          <p:pic>
            <p:nvPicPr>
              <p:cNvPr id="20" name="Imagem 12">
                <a:extLst>
                  <a:ext uri="{FF2B5EF4-FFF2-40B4-BE49-F238E27FC236}">
                    <a16:creationId xmlns:a16="http://schemas.microsoft.com/office/drawing/2014/main" id="{1DF48E62-D37B-DA0D-4249-BF2908F718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6954" y="1291222"/>
                <a:ext cx="3115575" cy="2077050"/>
              </a:xfrm>
              <a:prstGeom prst="rect">
                <a:avLst/>
              </a:prstGeom>
            </p:spPr>
          </p:pic>
        </p:grpSp>
        <p:grpSp>
          <p:nvGrpSpPr>
            <p:cNvPr id="10" name="Agrupar 14">
              <a:extLst>
                <a:ext uri="{FF2B5EF4-FFF2-40B4-BE49-F238E27FC236}">
                  <a16:creationId xmlns:a16="http://schemas.microsoft.com/office/drawing/2014/main" id="{DF24F004-1A7B-B9B2-5EE6-A569AEB7BF7F}"/>
                </a:ext>
              </a:extLst>
            </p:cNvPr>
            <p:cNvGrpSpPr/>
            <p:nvPr/>
          </p:nvGrpSpPr>
          <p:grpSpPr>
            <a:xfrm>
              <a:off x="4600126" y="1322972"/>
              <a:ext cx="3125687" cy="4074088"/>
              <a:chOff x="2661436" y="1291222"/>
              <a:chExt cx="3125687" cy="4074088"/>
            </a:xfrm>
          </p:grpSpPr>
          <p:sp>
            <p:nvSpPr>
              <p:cNvPr id="15" name="Retângulo: Cantos Arredondados 18">
                <a:extLst>
                  <a:ext uri="{FF2B5EF4-FFF2-40B4-BE49-F238E27FC236}">
                    <a16:creationId xmlns:a16="http://schemas.microsoft.com/office/drawing/2014/main" id="{F2B61EF7-6631-62D2-EA15-CCB4E38A49BD}"/>
                  </a:ext>
                </a:extLst>
              </p:cNvPr>
              <p:cNvSpPr/>
              <p:nvPr/>
            </p:nvSpPr>
            <p:spPr>
              <a:xfrm>
                <a:off x="2661436" y="2256864"/>
                <a:ext cx="3121094" cy="3108446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CaixaDeTexto 19">
                <a:extLst>
                  <a:ext uri="{FF2B5EF4-FFF2-40B4-BE49-F238E27FC236}">
                    <a16:creationId xmlns:a16="http://schemas.microsoft.com/office/drawing/2014/main" id="{152D5A15-2E35-25AC-90A7-8E5201FA78A3}"/>
                  </a:ext>
                </a:extLst>
              </p:cNvPr>
              <p:cNvSpPr txBox="1"/>
              <p:nvPr/>
            </p:nvSpPr>
            <p:spPr>
              <a:xfrm>
                <a:off x="2870580" y="3375014"/>
                <a:ext cx="2702802" cy="12167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PT" b="1" dirty="0" smtClean="0"/>
                  <a:t>Entrega de valor</a:t>
                </a:r>
                <a:endParaRPr lang="pt-BR" b="1" dirty="0"/>
              </a:p>
            </p:txBody>
          </p:sp>
          <p:pic>
            <p:nvPicPr>
              <p:cNvPr id="17" name="Imagem 24">
                <a:extLst>
                  <a:ext uri="{FF2B5EF4-FFF2-40B4-BE49-F238E27FC236}">
                    <a16:creationId xmlns:a16="http://schemas.microsoft.com/office/drawing/2014/main" id="{389468E6-CF1A-2B30-D9D9-B4D0673A75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1436" y="1291222"/>
                <a:ext cx="3125687" cy="2083790"/>
              </a:xfrm>
              <a:prstGeom prst="rect">
                <a:avLst/>
              </a:prstGeom>
            </p:spPr>
          </p:pic>
        </p:grpSp>
        <p:grpSp>
          <p:nvGrpSpPr>
            <p:cNvPr id="11" name="Agrupar 1">
              <a:extLst>
                <a:ext uri="{FF2B5EF4-FFF2-40B4-BE49-F238E27FC236}">
                  <a16:creationId xmlns:a16="http://schemas.microsoft.com/office/drawing/2014/main" id="{75EDE80F-B666-10F0-27CB-5C2021E27849}"/>
                </a:ext>
              </a:extLst>
            </p:cNvPr>
            <p:cNvGrpSpPr/>
            <p:nvPr/>
          </p:nvGrpSpPr>
          <p:grpSpPr>
            <a:xfrm>
              <a:off x="7925770" y="1322358"/>
              <a:ext cx="3125687" cy="4074703"/>
              <a:chOff x="2656842" y="1297349"/>
              <a:chExt cx="3125687" cy="4074703"/>
            </a:xfrm>
          </p:grpSpPr>
          <p:sp>
            <p:nvSpPr>
              <p:cNvPr id="12" name="Retângulo: Cantos Arredondados 2">
                <a:extLst>
                  <a:ext uri="{FF2B5EF4-FFF2-40B4-BE49-F238E27FC236}">
                    <a16:creationId xmlns:a16="http://schemas.microsoft.com/office/drawing/2014/main" id="{67ECF0CE-9888-8CFD-76EC-AD053C32CF9E}"/>
                  </a:ext>
                </a:extLst>
              </p:cNvPr>
              <p:cNvSpPr/>
              <p:nvPr/>
            </p:nvSpPr>
            <p:spPr>
              <a:xfrm>
                <a:off x="2661435" y="2256867"/>
                <a:ext cx="3121094" cy="3115185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CaixaDeTexto 6">
                <a:extLst>
                  <a:ext uri="{FF2B5EF4-FFF2-40B4-BE49-F238E27FC236}">
                    <a16:creationId xmlns:a16="http://schemas.microsoft.com/office/drawing/2014/main" id="{7F5EFCF3-2953-732B-82BE-341133887CF7}"/>
                  </a:ext>
                </a:extLst>
              </p:cNvPr>
              <p:cNvSpPr txBox="1"/>
              <p:nvPr/>
            </p:nvSpPr>
            <p:spPr>
              <a:xfrm>
                <a:off x="2870581" y="3375014"/>
                <a:ext cx="2702802" cy="12167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 smtClean="0"/>
                  <a:t>Alinhamento estratégico</a:t>
                </a:r>
                <a:endParaRPr lang="pt-BR" b="1" dirty="0"/>
              </a:p>
            </p:txBody>
          </p:sp>
          <p:pic>
            <p:nvPicPr>
              <p:cNvPr id="14" name="Imagem 8">
                <a:extLst>
                  <a:ext uri="{FF2B5EF4-FFF2-40B4-BE49-F238E27FC236}">
                    <a16:creationId xmlns:a16="http://schemas.microsoft.com/office/drawing/2014/main" id="{6B4DDEAC-E389-3447-34BF-C7073F85E0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56842" y="1297349"/>
                <a:ext cx="3116498" cy="2077664"/>
              </a:xfrm>
              <a:prstGeom prst="rect">
                <a:avLst/>
              </a:prstGeom>
            </p:spPr>
          </p:pic>
        </p:grpSp>
      </p:grpSp>
      <p:grpSp>
        <p:nvGrpSpPr>
          <p:cNvPr id="22" name="Agrupar 9">
            <a:extLst>
              <a:ext uri="{FF2B5EF4-FFF2-40B4-BE49-F238E27FC236}">
                <a16:creationId xmlns:a16="http://schemas.microsoft.com/office/drawing/2014/main" id="{8029CD06-3132-5A7F-8F41-C12973C96292}"/>
              </a:ext>
            </a:extLst>
          </p:cNvPr>
          <p:cNvGrpSpPr/>
          <p:nvPr/>
        </p:nvGrpSpPr>
        <p:grpSpPr>
          <a:xfrm>
            <a:off x="7142566" y="3468246"/>
            <a:ext cx="3498210" cy="2164458"/>
            <a:chOff x="1200936" y="1322972"/>
            <a:chExt cx="6585563" cy="4074706"/>
          </a:xfrm>
        </p:grpSpPr>
        <p:grpSp>
          <p:nvGrpSpPr>
            <p:cNvPr id="23" name="Agrupar 13">
              <a:extLst>
                <a:ext uri="{FF2B5EF4-FFF2-40B4-BE49-F238E27FC236}">
                  <a16:creationId xmlns:a16="http://schemas.microsoft.com/office/drawing/2014/main" id="{C7E0BBEE-27CB-706A-D933-AEFDEEDB675D}"/>
                </a:ext>
              </a:extLst>
            </p:cNvPr>
            <p:cNvGrpSpPr/>
            <p:nvPr/>
          </p:nvGrpSpPr>
          <p:grpSpPr>
            <a:xfrm>
              <a:off x="1200936" y="1322972"/>
              <a:ext cx="3190043" cy="4074706"/>
              <a:chOff x="2661436" y="1291222"/>
              <a:chExt cx="3190043" cy="4074706"/>
            </a:xfrm>
          </p:grpSpPr>
          <p:sp>
            <p:nvSpPr>
              <p:cNvPr id="32" name="Retângulo: Cantos Arredondados 17">
                <a:extLst>
                  <a:ext uri="{FF2B5EF4-FFF2-40B4-BE49-F238E27FC236}">
                    <a16:creationId xmlns:a16="http://schemas.microsoft.com/office/drawing/2014/main" id="{7E5481D4-2A2A-7F02-5430-9201238A6122}"/>
                  </a:ext>
                </a:extLst>
              </p:cNvPr>
              <p:cNvSpPr/>
              <p:nvPr/>
            </p:nvSpPr>
            <p:spPr>
              <a:xfrm>
                <a:off x="2661436" y="2256866"/>
                <a:ext cx="3121093" cy="3109062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CaixaDeTexto 3">
                <a:extLst>
                  <a:ext uri="{FF2B5EF4-FFF2-40B4-BE49-F238E27FC236}">
                    <a16:creationId xmlns:a16="http://schemas.microsoft.com/office/drawing/2014/main" id="{204B753B-C0EF-83AF-B9B2-1972F278EA1C}"/>
                  </a:ext>
                </a:extLst>
              </p:cNvPr>
              <p:cNvSpPr txBox="1"/>
              <p:nvPr/>
            </p:nvSpPr>
            <p:spPr>
              <a:xfrm>
                <a:off x="2870582" y="3375014"/>
                <a:ext cx="2980897" cy="12167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 smtClean="0"/>
                  <a:t>Gestão de recursos</a:t>
                </a:r>
                <a:endParaRPr lang="pt-BR" b="1" dirty="0"/>
              </a:p>
            </p:txBody>
          </p:sp>
          <p:pic>
            <p:nvPicPr>
              <p:cNvPr id="34" name="Imagem 12">
                <a:extLst>
                  <a:ext uri="{FF2B5EF4-FFF2-40B4-BE49-F238E27FC236}">
                    <a16:creationId xmlns:a16="http://schemas.microsoft.com/office/drawing/2014/main" id="{1DF48E62-D37B-DA0D-4249-BF2908F718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6954" y="1291222"/>
                <a:ext cx="3115575" cy="2077050"/>
              </a:xfrm>
              <a:prstGeom prst="rect">
                <a:avLst/>
              </a:prstGeom>
            </p:spPr>
          </p:pic>
        </p:grpSp>
        <p:grpSp>
          <p:nvGrpSpPr>
            <p:cNvPr id="24" name="Agrupar 14">
              <a:extLst>
                <a:ext uri="{FF2B5EF4-FFF2-40B4-BE49-F238E27FC236}">
                  <a16:creationId xmlns:a16="http://schemas.microsoft.com/office/drawing/2014/main" id="{DF24F004-1A7B-B9B2-5EE6-A569AEB7BF7F}"/>
                </a:ext>
              </a:extLst>
            </p:cNvPr>
            <p:cNvGrpSpPr/>
            <p:nvPr/>
          </p:nvGrpSpPr>
          <p:grpSpPr>
            <a:xfrm>
              <a:off x="4600126" y="1322972"/>
              <a:ext cx="3186373" cy="4074702"/>
              <a:chOff x="2661436" y="1291222"/>
              <a:chExt cx="3186373" cy="4074702"/>
            </a:xfrm>
          </p:grpSpPr>
          <p:sp>
            <p:nvSpPr>
              <p:cNvPr id="29" name="Retângulo: Cantos Arredondados 18">
                <a:extLst>
                  <a:ext uri="{FF2B5EF4-FFF2-40B4-BE49-F238E27FC236}">
                    <a16:creationId xmlns:a16="http://schemas.microsoft.com/office/drawing/2014/main" id="{F2B61EF7-6631-62D2-EA15-CCB4E38A49BD}"/>
                  </a:ext>
                </a:extLst>
              </p:cNvPr>
              <p:cNvSpPr/>
              <p:nvPr/>
            </p:nvSpPr>
            <p:spPr>
              <a:xfrm>
                <a:off x="2661436" y="2256864"/>
                <a:ext cx="3121094" cy="3109060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CaixaDeTexto 19">
                <a:extLst>
                  <a:ext uri="{FF2B5EF4-FFF2-40B4-BE49-F238E27FC236}">
                    <a16:creationId xmlns:a16="http://schemas.microsoft.com/office/drawing/2014/main" id="{152D5A15-2E35-25AC-90A7-8E5201FA78A3}"/>
                  </a:ext>
                </a:extLst>
              </p:cNvPr>
              <p:cNvSpPr txBox="1"/>
              <p:nvPr/>
            </p:nvSpPr>
            <p:spPr>
              <a:xfrm>
                <a:off x="2730386" y="3368890"/>
                <a:ext cx="3117423" cy="12167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PT" b="1" dirty="0"/>
                  <a:t>Mensuração de desempenho</a:t>
                </a:r>
              </a:p>
            </p:txBody>
          </p:sp>
          <p:pic>
            <p:nvPicPr>
              <p:cNvPr id="31" name="Imagem 24">
                <a:extLst>
                  <a:ext uri="{FF2B5EF4-FFF2-40B4-BE49-F238E27FC236}">
                    <a16:creationId xmlns:a16="http://schemas.microsoft.com/office/drawing/2014/main" id="{389468E6-CF1A-2B30-D9D9-B4D0673A75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1436" y="1291222"/>
                <a:ext cx="3125687" cy="208379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53666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Governança de tecnologia da informação</a:t>
            </a:r>
          </a:p>
          <a:p>
            <a:endParaRPr lang="pt-PT" dirty="0"/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59858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Quais benefícios uma Governança de TI bem-sucedida pode proporcionar ao negócio?</a:t>
            </a:r>
            <a:endParaRPr lang="pt-BR" sz="2800" dirty="0">
              <a:solidFill>
                <a:schemeClr val="tx1"/>
              </a:solidFill>
            </a:endParaRPr>
          </a:p>
        </p:txBody>
      </p:sp>
      <p:grpSp>
        <p:nvGrpSpPr>
          <p:cNvPr id="4" name="Agrupar 7">
            <a:extLst>
              <a:ext uri="{FF2B5EF4-FFF2-40B4-BE49-F238E27FC236}">
                <a16:creationId xmlns:a16="http://schemas.microsoft.com/office/drawing/2014/main" id="{0E52026A-8A4A-5882-C461-3235C09B4377}"/>
              </a:ext>
            </a:extLst>
          </p:cNvPr>
          <p:cNvGrpSpPr/>
          <p:nvPr/>
        </p:nvGrpSpPr>
        <p:grpSpPr>
          <a:xfrm>
            <a:off x="1059886" y="2763221"/>
            <a:ext cx="10072227" cy="1331557"/>
            <a:chOff x="1019175" y="1676603"/>
            <a:chExt cx="10072227" cy="1331557"/>
          </a:xfrm>
        </p:grpSpPr>
        <p:grpSp>
          <p:nvGrpSpPr>
            <p:cNvPr id="5" name="Agrupar 8">
              <a:extLst>
                <a:ext uri="{FF2B5EF4-FFF2-40B4-BE49-F238E27FC236}">
                  <a16:creationId xmlns:a16="http://schemas.microsoft.com/office/drawing/2014/main" id="{E85F2DA5-2A01-BC14-EED0-E03111B3BCDA}"/>
                </a:ext>
              </a:extLst>
            </p:cNvPr>
            <p:cNvGrpSpPr/>
            <p:nvPr/>
          </p:nvGrpSpPr>
          <p:grpSpPr>
            <a:xfrm>
              <a:off x="1019175" y="1676603"/>
              <a:ext cx="3045164" cy="1331557"/>
              <a:chOff x="1019175" y="1676603"/>
              <a:chExt cx="3045164" cy="1331557"/>
            </a:xfrm>
          </p:grpSpPr>
          <p:sp>
            <p:nvSpPr>
              <p:cNvPr id="12" name="Retângulo: Cantos Arredondados 17">
                <a:extLst>
                  <a:ext uri="{FF2B5EF4-FFF2-40B4-BE49-F238E27FC236}">
                    <a16:creationId xmlns:a16="http://schemas.microsoft.com/office/drawing/2014/main" id="{66E36BF6-D059-0992-5410-086DFD17C378}"/>
                  </a:ext>
                </a:extLst>
              </p:cNvPr>
              <p:cNvSpPr/>
              <p:nvPr/>
            </p:nvSpPr>
            <p:spPr>
              <a:xfrm>
                <a:off x="1019175" y="1676603"/>
                <a:ext cx="3045164" cy="1331557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3" name="CaixaDeTexto 18">
                <a:extLst>
                  <a:ext uri="{FF2B5EF4-FFF2-40B4-BE49-F238E27FC236}">
                    <a16:creationId xmlns:a16="http://schemas.microsoft.com/office/drawing/2014/main" id="{D1DBDC24-1598-06CF-AD6F-70C954991D12}"/>
                  </a:ext>
                </a:extLst>
              </p:cNvPr>
              <p:cNvSpPr txBox="1"/>
              <p:nvPr/>
            </p:nvSpPr>
            <p:spPr>
              <a:xfrm>
                <a:off x="1104766" y="2039288"/>
                <a:ext cx="28739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b="1" dirty="0"/>
                  <a:t>Inovação</a:t>
                </a:r>
                <a:endParaRPr lang="pt-BR" b="1" dirty="0"/>
              </a:p>
            </p:txBody>
          </p:sp>
        </p:grpSp>
        <p:grpSp>
          <p:nvGrpSpPr>
            <p:cNvPr id="6" name="Agrupar 9">
              <a:extLst>
                <a:ext uri="{FF2B5EF4-FFF2-40B4-BE49-F238E27FC236}">
                  <a16:creationId xmlns:a16="http://schemas.microsoft.com/office/drawing/2014/main" id="{BDD5AACA-B522-1891-4F39-1F684666749A}"/>
                </a:ext>
              </a:extLst>
            </p:cNvPr>
            <p:cNvGrpSpPr/>
            <p:nvPr/>
          </p:nvGrpSpPr>
          <p:grpSpPr>
            <a:xfrm>
              <a:off x="4535454" y="1676603"/>
              <a:ext cx="3045164" cy="1331557"/>
              <a:chOff x="4535454" y="1676603"/>
              <a:chExt cx="3045164" cy="1331557"/>
            </a:xfrm>
          </p:grpSpPr>
          <p:sp>
            <p:nvSpPr>
              <p:cNvPr id="10" name="Retângulo: Cantos Arredondados 14">
                <a:extLst>
                  <a:ext uri="{FF2B5EF4-FFF2-40B4-BE49-F238E27FC236}">
                    <a16:creationId xmlns:a16="http://schemas.microsoft.com/office/drawing/2014/main" id="{D4F341E8-A02F-F913-BE72-5F7F747C7E05}"/>
                  </a:ext>
                </a:extLst>
              </p:cNvPr>
              <p:cNvSpPr/>
              <p:nvPr/>
            </p:nvSpPr>
            <p:spPr>
              <a:xfrm>
                <a:off x="4535454" y="1676603"/>
                <a:ext cx="3045164" cy="1331557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1" name="CaixaDeTexto 15">
                <a:extLst>
                  <a:ext uri="{FF2B5EF4-FFF2-40B4-BE49-F238E27FC236}">
                    <a16:creationId xmlns:a16="http://schemas.microsoft.com/office/drawing/2014/main" id="{F3B680CE-97D2-3868-D93C-AEB34588A173}"/>
                  </a:ext>
                </a:extLst>
              </p:cNvPr>
              <p:cNvSpPr txBox="1"/>
              <p:nvPr/>
            </p:nvSpPr>
            <p:spPr>
              <a:xfrm>
                <a:off x="4703888" y="2039288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b="1" dirty="0"/>
                  <a:t>Produtividade</a:t>
                </a:r>
              </a:p>
            </p:txBody>
          </p:sp>
        </p:grpSp>
        <p:grpSp>
          <p:nvGrpSpPr>
            <p:cNvPr id="7" name="Agrupar 10">
              <a:extLst>
                <a:ext uri="{FF2B5EF4-FFF2-40B4-BE49-F238E27FC236}">
                  <a16:creationId xmlns:a16="http://schemas.microsoft.com/office/drawing/2014/main" id="{FF811711-71E1-C772-DB6D-343B10437796}"/>
                </a:ext>
              </a:extLst>
            </p:cNvPr>
            <p:cNvGrpSpPr/>
            <p:nvPr/>
          </p:nvGrpSpPr>
          <p:grpSpPr>
            <a:xfrm>
              <a:off x="8046238" y="1676603"/>
              <a:ext cx="3045164" cy="1331557"/>
              <a:chOff x="8046238" y="1676603"/>
              <a:chExt cx="3045164" cy="1331557"/>
            </a:xfrm>
          </p:grpSpPr>
          <p:sp>
            <p:nvSpPr>
              <p:cNvPr id="8" name="Retângulo: Cantos Arredondados 11">
                <a:extLst>
                  <a:ext uri="{FF2B5EF4-FFF2-40B4-BE49-F238E27FC236}">
                    <a16:creationId xmlns:a16="http://schemas.microsoft.com/office/drawing/2014/main" id="{23220257-88AB-1A49-DAAA-8B5EF541FA08}"/>
                  </a:ext>
                </a:extLst>
              </p:cNvPr>
              <p:cNvSpPr/>
              <p:nvPr/>
            </p:nvSpPr>
            <p:spPr>
              <a:xfrm>
                <a:off x="8046238" y="1676603"/>
                <a:ext cx="3045164" cy="1331557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9" name="CaixaDeTexto 12">
                <a:extLst>
                  <a:ext uri="{FF2B5EF4-FFF2-40B4-BE49-F238E27FC236}">
                    <a16:creationId xmlns:a16="http://schemas.microsoft.com/office/drawing/2014/main" id="{5549AFD4-2DBD-8743-6122-9F6A01F1D9EB}"/>
                  </a:ext>
                </a:extLst>
              </p:cNvPr>
              <p:cNvSpPr txBox="1"/>
              <p:nvPr/>
            </p:nvSpPr>
            <p:spPr>
              <a:xfrm>
                <a:off x="8217418" y="2039288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b="1" dirty="0"/>
                  <a:t>Qualidade</a:t>
                </a:r>
                <a:endParaRPr lang="pt-BR" b="1" dirty="0"/>
              </a:p>
            </p:txBody>
          </p:sp>
        </p:grpSp>
      </p:grpSp>
      <p:sp>
        <p:nvSpPr>
          <p:cNvPr id="14" name="Retângulo: Cantos Arredondados 14">
            <a:extLst>
              <a:ext uri="{FF2B5EF4-FFF2-40B4-BE49-F238E27FC236}">
                <a16:creationId xmlns:a16="http://schemas.microsoft.com/office/drawing/2014/main" id="{D4F341E8-A02F-F913-BE72-5F7F747C7E05}"/>
              </a:ext>
            </a:extLst>
          </p:cNvPr>
          <p:cNvSpPr/>
          <p:nvPr/>
        </p:nvSpPr>
        <p:spPr>
          <a:xfrm>
            <a:off x="2268829" y="4472147"/>
            <a:ext cx="3045164" cy="1331557"/>
          </a:xfrm>
          <a:prstGeom prst="roundRect">
            <a:avLst>
              <a:gd name="adj" fmla="val 1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4F341E8-A02F-F913-BE72-5F7F747C7E05}"/>
              </a:ext>
            </a:extLst>
          </p:cNvPr>
          <p:cNvSpPr/>
          <p:nvPr/>
        </p:nvSpPr>
        <p:spPr>
          <a:xfrm>
            <a:off x="6564366" y="4472147"/>
            <a:ext cx="3045164" cy="1331557"/>
          </a:xfrm>
          <a:prstGeom prst="roundRect">
            <a:avLst>
              <a:gd name="adj" fmla="val 1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3B680CE-97D2-3868-D93C-AEB34588A173}"/>
              </a:ext>
            </a:extLst>
          </p:cNvPr>
          <p:cNvSpPr txBox="1"/>
          <p:nvPr/>
        </p:nvSpPr>
        <p:spPr>
          <a:xfrm>
            <a:off x="2440010" y="4955216"/>
            <a:ext cx="2702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Redução de custos</a:t>
            </a:r>
          </a:p>
        </p:txBody>
      </p:sp>
      <p:sp>
        <p:nvSpPr>
          <p:cNvPr id="17" name="CaixaDeTexto 15">
            <a:extLst>
              <a:ext uri="{FF2B5EF4-FFF2-40B4-BE49-F238E27FC236}">
                <a16:creationId xmlns:a16="http://schemas.microsoft.com/office/drawing/2014/main" id="{F3B680CE-97D2-3868-D93C-AEB34588A173}"/>
              </a:ext>
            </a:extLst>
          </p:cNvPr>
          <p:cNvSpPr txBox="1"/>
          <p:nvPr/>
        </p:nvSpPr>
        <p:spPr>
          <a:xfrm>
            <a:off x="6797237" y="4932182"/>
            <a:ext cx="2702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Flexibilidade</a:t>
            </a:r>
          </a:p>
        </p:txBody>
      </p:sp>
    </p:spTree>
    <p:extLst>
      <p:ext uri="{BB962C8B-B14F-4D97-AF65-F5344CB8AC3E}">
        <p14:creationId xmlns:p14="http://schemas.microsoft.com/office/powerpoint/2010/main" val="642791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4BAA6DA1-7BF1-A712-E66C-CDC3F6D07E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PT" dirty="0"/>
              <a:t>Governança corporativa e governança de tecnologia da informação</a:t>
            </a:r>
            <a:endParaRPr lang="pt-BR" dirty="0"/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1" r="272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28424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Governança de tecnologia da informação</a:t>
            </a:r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59858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Por que uma empresa precisa de Governança de TI?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189472" y="2759771"/>
            <a:ext cx="614057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linha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eficazmente TI e estratégias de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negócios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Envolvendo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áreas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interessadas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;</a:t>
            </a:r>
            <a:endParaRPr lang="pt-PT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Mapeando decisões;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Estabelecendo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padrões para garantir uso eficaz e retorno sobre investimentos.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5" name="Agrupar 22">
            <a:extLst>
              <a:ext uri="{FF2B5EF4-FFF2-40B4-BE49-F238E27FC236}">
                <a16:creationId xmlns:a16="http://schemas.microsoft.com/office/drawing/2014/main" id="{80A7359E-3385-3CD3-45CA-E2A46D555AF6}"/>
              </a:ext>
            </a:extLst>
          </p:cNvPr>
          <p:cNvGrpSpPr/>
          <p:nvPr/>
        </p:nvGrpSpPr>
        <p:grpSpPr>
          <a:xfrm>
            <a:off x="7409468" y="2394207"/>
            <a:ext cx="3763357" cy="3029923"/>
            <a:chOff x="1391943" y="2428472"/>
            <a:chExt cx="1761275" cy="1418022"/>
          </a:xfrm>
        </p:grpSpPr>
        <p:sp>
          <p:nvSpPr>
            <p:cNvPr id="6" name="Retângulo 23">
              <a:extLst>
                <a:ext uri="{FF2B5EF4-FFF2-40B4-BE49-F238E27FC236}">
                  <a16:creationId xmlns:a16="http://schemas.microsoft.com/office/drawing/2014/main" id="{0D4030DF-7261-DDAA-E87A-7C1A17F3F524}"/>
                </a:ext>
              </a:extLst>
            </p:cNvPr>
            <p:cNvSpPr/>
            <p:nvPr/>
          </p:nvSpPr>
          <p:spPr>
            <a:xfrm>
              <a:off x="1391943" y="2428472"/>
              <a:ext cx="1761275" cy="1418022"/>
            </a:xfrm>
            <a:prstGeom prst="rect">
              <a:avLst/>
            </a:prstGeom>
            <a:solidFill>
              <a:srgbClr val="E3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24">
              <a:extLst>
                <a:ext uri="{FF2B5EF4-FFF2-40B4-BE49-F238E27FC236}">
                  <a16:creationId xmlns:a16="http://schemas.microsoft.com/office/drawing/2014/main" id="{F9718175-6460-0515-6014-69775898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1943" y="2428472"/>
              <a:ext cx="1761275" cy="14180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5718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Governança de tecnologia da informação</a:t>
            </a:r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59858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Quando a Governança de TI é eficaz?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459292"/>
            <a:ext cx="101536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alinhamento com todas as áreas do negócio é fundamental para o sucesso das estratégias de TI, com interdependência e avaliação contínua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modelo de Governança de TI requer apoio da alta gestão, padrões e responsabilidades definidas em toda a organização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Principais frameworks de Governança de TI incluem Cobit, ITIL e PMBOK.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8219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Governança de tecnologia da informação</a:t>
            </a:r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59858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Frameworks da Governança de TI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29216" y="2217108"/>
            <a:ext cx="101536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Implantar Governança de TI exige conhecimento dos principais frameworks com métricas e orientações.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Principais frameworks incluem COBIT, ITIL e PMBOK.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COBIT, amplamente usado, oferece recursos como sumário executivo, objetivos de controle e métricas para qualidade de serviços de TI.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ITIL foca no gerenciamento de serviços de TI, fornecendo práticas para públicos gerais em módulos de gestão.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PMBOK é um conjunto de boas práticas em gerenciamento de projetos, abordando diversas áreas além da TI.</a:t>
            </a:r>
          </a:p>
        </p:txBody>
      </p:sp>
    </p:spTree>
    <p:extLst>
      <p:ext uri="{BB962C8B-B14F-4D97-AF65-F5344CB8AC3E}">
        <p14:creationId xmlns:p14="http://schemas.microsoft.com/office/powerpoint/2010/main" val="115051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Governança de tecnologia da informação</a:t>
            </a:r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59858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Qual a relação da COBIT e da ISO 38500 com a governança em TI?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5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459292"/>
            <a:ext cx="101536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ISO/IEC 38500 define modelo para Governança Corporativa de TI, direcionando e controlando uso de TI para objetivos estratégicos.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Governança de TI avalia pressões internas/externas, gerencia e implementa políticas para alinhar TI a objetivos presentes e futuros.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COBIT distingue governança e gestão em TI, analisando necessidades, priorizando partes interessadas, definindo direção e monitorando desempenho e conformidade.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Governança de TI é frequentemente responsabilidade do Conselho de Administração, podendo ser delegada em estruturas específicas, especialmente em empresas maiores e complexas.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5162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Governança de tecnologia da informação</a:t>
            </a:r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59858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Quais as diferenças entre uma estratégia de gestão de TI e uma de governança?</a:t>
            </a:r>
            <a:endParaRPr lang="pt-BR" sz="2800" dirty="0">
              <a:solidFill>
                <a:schemeClr val="tx1"/>
              </a:solidFill>
            </a:endParaRPr>
          </a:p>
        </p:txBody>
      </p:sp>
      <p:grpSp>
        <p:nvGrpSpPr>
          <p:cNvPr id="6" name="Agrupar 3">
            <a:extLst>
              <a:ext uri="{FF2B5EF4-FFF2-40B4-BE49-F238E27FC236}">
                <a16:creationId xmlns:a16="http://schemas.microsoft.com/office/drawing/2014/main" id="{99E90402-657B-9890-B48B-3E103A87BBE1}"/>
              </a:ext>
            </a:extLst>
          </p:cNvPr>
          <p:cNvGrpSpPr/>
          <p:nvPr/>
        </p:nvGrpSpPr>
        <p:grpSpPr>
          <a:xfrm>
            <a:off x="2201227" y="2678440"/>
            <a:ext cx="7789545" cy="3595359"/>
            <a:chOff x="2201227" y="1749893"/>
            <a:chExt cx="7789545" cy="3595359"/>
          </a:xfrm>
        </p:grpSpPr>
        <p:sp>
          <p:nvSpPr>
            <p:cNvPr id="7" name="Retângulo: Cantos Arredondados 11">
              <a:extLst>
                <a:ext uri="{FF2B5EF4-FFF2-40B4-BE49-F238E27FC236}">
                  <a16:creationId xmlns:a16="http://schemas.microsoft.com/office/drawing/2014/main" id="{643F882F-71CF-3902-4243-D3C1F5BD8AEF}"/>
                </a:ext>
              </a:extLst>
            </p:cNvPr>
            <p:cNvSpPr/>
            <p:nvPr/>
          </p:nvSpPr>
          <p:spPr>
            <a:xfrm>
              <a:off x="2201227" y="1749893"/>
              <a:ext cx="7789545" cy="3595359"/>
            </a:xfrm>
            <a:prstGeom prst="roundRect">
              <a:avLst>
                <a:gd name="adj" fmla="val 193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13">
              <a:extLst>
                <a:ext uri="{FF2B5EF4-FFF2-40B4-BE49-F238E27FC236}">
                  <a16:creationId xmlns:a16="http://schemas.microsoft.com/office/drawing/2014/main" id="{573FAB2C-8C20-0A1C-A787-57438FDBA425}"/>
                </a:ext>
              </a:extLst>
            </p:cNvPr>
            <p:cNvSpPr txBox="1"/>
            <p:nvPr/>
          </p:nvSpPr>
          <p:spPr>
            <a:xfrm>
              <a:off x="2382989" y="2076956"/>
              <a:ext cx="31210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/>
                <a:t>Governança</a:t>
              </a:r>
            </a:p>
          </p:txBody>
        </p:sp>
        <p:sp>
          <p:nvSpPr>
            <p:cNvPr id="9" name="CaixaDeTexto 14">
              <a:extLst>
                <a:ext uri="{FF2B5EF4-FFF2-40B4-BE49-F238E27FC236}">
                  <a16:creationId xmlns:a16="http://schemas.microsoft.com/office/drawing/2014/main" id="{369F9B96-AABB-2270-74A3-37604991211C}"/>
                </a:ext>
              </a:extLst>
            </p:cNvPr>
            <p:cNvSpPr txBox="1"/>
            <p:nvPr/>
          </p:nvSpPr>
          <p:spPr>
            <a:xfrm>
              <a:off x="2382386" y="2595764"/>
              <a:ext cx="3121093" cy="2062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pt-PT" sz="1600" dirty="0">
                  <a:solidFill>
                    <a:schemeClr val="bg2">
                      <a:lumMod val="25000"/>
                    </a:schemeClr>
                  </a:solidFill>
                </a:rPr>
                <a:t>Governança estabelece políticas e diretrizes</a:t>
              </a:r>
              <a:r>
                <a:rPr lang="pt-PT" sz="1600" dirty="0" smtClean="0">
                  <a:solidFill>
                    <a:schemeClr val="bg2">
                      <a:lumMod val="25000"/>
                    </a:schemeClr>
                  </a:solidFill>
                </a:rPr>
                <a:t>.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pt-PT" sz="1600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pt-PT" sz="1600" dirty="0">
                  <a:solidFill>
                    <a:schemeClr val="bg2">
                      <a:lumMod val="25000"/>
                    </a:schemeClr>
                  </a:solidFill>
                </a:rPr>
                <a:t>Gerenciamento aplica essas políticas</a:t>
              </a:r>
              <a:r>
                <a:rPr lang="pt-PT" sz="1600" dirty="0" smtClean="0">
                  <a:solidFill>
                    <a:schemeClr val="bg2">
                      <a:lumMod val="25000"/>
                    </a:schemeClr>
                  </a:solidFill>
                </a:rPr>
                <a:t>.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pt-PT" sz="1600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pt-PT" sz="1600" dirty="0">
                  <a:solidFill>
                    <a:schemeClr val="bg2">
                      <a:lumMod val="25000"/>
                    </a:schemeClr>
                  </a:solidFill>
                </a:rPr>
                <a:t>Ambos são fundamentais para a gestão de TI.</a:t>
              </a:r>
              <a:endParaRPr lang="pt-BR" sz="1600" dirty="0">
                <a:solidFill>
                  <a:schemeClr val="bg2">
                    <a:lumMod val="25000"/>
                  </a:schemeClr>
                </a:solidFill>
                <a:effectLst/>
              </a:endParaRPr>
            </a:p>
          </p:txBody>
        </p:sp>
        <p:sp>
          <p:nvSpPr>
            <p:cNvPr id="10" name="CaixaDeTexto 27">
              <a:extLst>
                <a:ext uri="{FF2B5EF4-FFF2-40B4-BE49-F238E27FC236}">
                  <a16:creationId xmlns:a16="http://schemas.microsoft.com/office/drawing/2014/main" id="{6D18D229-255E-1562-FBC9-5468BDFB6630}"/>
                </a:ext>
              </a:extLst>
            </p:cNvPr>
            <p:cNvSpPr txBox="1"/>
            <p:nvPr/>
          </p:nvSpPr>
          <p:spPr>
            <a:xfrm>
              <a:off x="6633275" y="2076956"/>
              <a:ext cx="31210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/>
                <a:t>Gestão de TI</a:t>
              </a:r>
            </a:p>
          </p:txBody>
        </p:sp>
        <p:sp>
          <p:nvSpPr>
            <p:cNvPr id="11" name="CaixaDeTexto 29">
              <a:extLst>
                <a:ext uri="{FF2B5EF4-FFF2-40B4-BE49-F238E27FC236}">
                  <a16:creationId xmlns:a16="http://schemas.microsoft.com/office/drawing/2014/main" id="{98D6D746-A8DD-63FE-8E32-0CA33056FA39}"/>
                </a:ext>
              </a:extLst>
            </p:cNvPr>
            <p:cNvSpPr txBox="1"/>
            <p:nvPr/>
          </p:nvSpPr>
          <p:spPr>
            <a:xfrm>
              <a:off x="6632674" y="2533919"/>
              <a:ext cx="3121093" cy="28007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pt-PT" sz="1600" dirty="0">
                  <a:solidFill>
                    <a:schemeClr val="bg2">
                      <a:lumMod val="25000"/>
                    </a:schemeClr>
                  </a:solidFill>
                </a:rPr>
                <a:t>Gestão de TI envolve planejamento, desenvolvimento, execução e controle</a:t>
              </a:r>
              <a:r>
                <a:rPr lang="pt-PT" sz="1600" dirty="0" smtClean="0">
                  <a:solidFill>
                    <a:schemeClr val="bg2">
                      <a:lumMod val="25000"/>
                    </a:schemeClr>
                  </a:solidFill>
                </a:rPr>
                <a:t>.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pt-PT" sz="1600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pt-PT" sz="1600" dirty="0">
                  <a:solidFill>
                    <a:schemeClr val="bg2">
                      <a:lumMod val="25000"/>
                    </a:schemeClr>
                  </a:solidFill>
                </a:rPr>
                <a:t>Atividades de TI são alinhadas com a governança</a:t>
              </a:r>
              <a:r>
                <a:rPr lang="pt-PT" sz="1600" dirty="0" smtClean="0">
                  <a:solidFill>
                    <a:schemeClr val="bg2">
                      <a:lumMod val="25000"/>
                    </a:schemeClr>
                  </a:solidFill>
                </a:rPr>
                <a:t>.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pt-PT" sz="1600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pt-PT" sz="1600" dirty="0">
                  <a:solidFill>
                    <a:schemeClr val="bg2">
                      <a:lumMod val="25000"/>
                    </a:schemeClr>
                  </a:solidFill>
                </a:rPr>
                <a:t>Esses elementos trabalham juntos para atender ao direcionamento estratégico.</a:t>
              </a:r>
              <a:endParaRPr lang="pt-BR" sz="1600" dirty="0">
                <a:solidFill>
                  <a:schemeClr val="bg2">
                    <a:lumMod val="25000"/>
                  </a:schemeClr>
                </a:solidFill>
                <a:effectLst/>
              </a:endParaRPr>
            </a:p>
          </p:txBody>
        </p:sp>
        <p:grpSp>
          <p:nvGrpSpPr>
            <p:cNvPr id="12" name="Agrupar 2">
              <a:extLst>
                <a:ext uri="{FF2B5EF4-FFF2-40B4-BE49-F238E27FC236}">
                  <a16:creationId xmlns:a16="http://schemas.microsoft.com/office/drawing/2014/main" id="{520F0C4E-2A45-BCD5-21E4-866C547935F7}"/>
                </a:ext>
              </a:extLst>
            </p:cNvPr>
            <p:cNvGrpSpPr/>
            <p:nvPr/>
          </p:nvGrpSpPr>
          <p:grpSpPr>
            <a:xfrm>
              <a:off x="5882639" y="1951527"/>
              <a:ext cx="371475" cy="3122933"/>
              <a:chOff x="5882639" y="1951527"/>
              <a:chExt cx="371475" cy="3122933"/>
            </a:xfrm>
          </p:grpSpPr>
          <p:cxnSp>
            <p:nvCxnSpPr>
              <p:cNvPr id="13" name="Conector reto 17">
                <a:extLst>
                  <a:ext uri="{FF2B5EF4-FFF2-40B4-BE49-F238E27FC236}">
                    <a16:creationId xmlns:a16="http://schemas.microsoft.com/office/drawing/2014/main" id="{74F29070-378E-C9FD-3801-F5EBEDB2F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8377" y="1951527"/>
                <a:ext cx="0" cy="3122933"/>
              </a:xfrm>
              <a:prstGeom prst="line">
                <a:avLst/>
              </a:prstGeom>
              <a:ln w="19050">
                <a:solidFill>
                  <a:schemeClr val="accent3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Elipse 18">
                <a:extLst>
                  <a:ext uri="{FF2B5EF4-FFF2-40B4-BE49-F238E27FC236}">
                    <a16:creationId xmlns:a16="http://schemas.microsoft.com/office/drawing/2014/main" id="{3AE344F6-D0F6-A548-FA24-64AC3892F27C}"/>
                  </a:ext>
                </a:extLst>
              </p:cNvPr>
              <p:cNvSpPr/>
              <p:nvPr/>
            </p:nvSpPr>
            <p:spPr>
              <a:xfrm>
                <a:off x="5882639" y="3327256"/>
                <a:ext cx="371475" cy="37147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Sinal de Multiplicação 1">
                <a:extLst>
                  <a:ext uri="{FF2B5EF4-FFF2-40B4-BE49-F238E27FC236}">
                    <a16:creationId xmlns:a16="http://schemas.microsoft.com/office/drawing/2014/main" id="{684FED36-0515-1E54-86F1-808062F86F1D}"/>
                  </a:ext>
                </a:extLst>
              </p:cNvPr>
              <p:cNvSpPr/>
              <p:nvPr/>
            </p:nvSpPr>
            <p:spPr>
              <a:xfrm>
                <a:off x="5954553" y="3399170"/>
                <a:ext cx="227646" cy="227646"/>
              </a:xfrm>
              <a:prstGeom prst="mathMultipl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0686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Principais decisões na governança de </a:t>
            </a:r>
            <a:r>
              <a:rPr lang="pt-PT" dirty="0" smtClean="0"/>
              <a:t>TI</a:t>
            </a:r>
            <a:endParaRPr lang="pt-PT" dirty="0"/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459292"/>
            <a:ext cx="614057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TI desempenha um papel crucial nas organizações devido à informatização de transações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Governança de TI oferece agilidade, mobilidade e suporte à tomada de decisão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aumento do investimento em TI requer um alinhamento claro entre Negócio e TI, incluindo a definição de responsabilidades, gestão de riscos, custos e tomada de decisões na área de Tecnologia.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4" name="Agrupar 22">
            <a:extLst>
              <a:ext uri="{FF2B5EF4-FFF2-40B4-BE49-F238E27FC236}">
                <a16:creationId xmlns:a16="http://schemas.microsoft.com/office/drawing/2014/main" id="{80A7359E-3385-3CD3-45CA-E2A46D555AF6}"/>
              </a:ext>
            </a:extLst>
          </p:cNvPr>
          <p:cNvGrpSpPr/>
          <p:nvPr/>
        </p:nvGrpSpPr>
        <p:grpSpPr>
          <a:xfrm>
            <a:off x="8051077" y="2846896"/>
            <a:ext cx="3121748" cy="2087113"/>
            <a:chOff x="1391943" y="2548714"/>
            <a:chExt cx="1761275" cy="1177538"/>
          </a:xfrm>
        </p:grpSpPr>
        <p:sp>
          <p:nvSpPr>
            <p:cNvPr id="5" name="Retângulo 23">
              <a:extLst>
                <a:ext uri="{FF2B5EF4-FFF2-40B4-BE49-F238E27FC236}">
                  <a16:creationId xmlns:a16="http://schemas.microsoft.com/office/drawing/2014/main" id="{0D4030DF-7261-DDAA-E87A-7C1A17F3F524}"/>
                </a:ext>
              </a:extLst>
            </p:cNvPr>
            <p:cNvSpPr/>
            <p:nvPr/>
          </p:nvSpPr>
          <p:spPr>
            <a:xfrm>
              <a:off x="1391943" y="2548714"/>
              <a:ext cx="1761275" cy="1177538"/>
            </a:xfrm>
            <a:prstGeom prst="rect">
              <a:avLst/>
            </a:prstGeom>
            <a:solidFill>
              <a:srgbClr val="E3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24">
              <a:extLst>
                <a:ext uri="{FF2B5EF4-FFF2-40B4-BE49-F238E27FC236}">
                  <a16:creationId xmlns:a16="http://schemas.microsoft.com/office/drawing/2014/main" id="{F9718175-6460-0515-6014-69775898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1943" y="2548714"/>
              <a:ext cx="1761275" cy="11775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1668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Matriz de arranjo da governança de </a:t>
            </a:r>
            <a:r>
              <a:rPr lang="pt-PT" dirty="0" smtClean="0"/>
              <a:t>TI</a:t>
            </a:r>
            <a:endParaRPr lang="pt-PT" dirty="0"/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459292"/>
            <a:ext cx="101536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Weill e Ross (2006) destacam a importância da Governança de TI na tomada de decisões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Matriz de Arranjo de Governança de TI aborda cinco decisões-chave na área de TI, incluindo princípios, arquitetura, infraestrutura, necessidades de aplicações e investimentos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Essas decisões se relacionam com arquétipos políticos que descrevem as pessoas ou grupos envolvidos na tomada de decisão, como monarquias de negócios, monarquias de TI, feudalismo, federalismo, duopólio e anarquia.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6992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Capacidade da governança de </a:t>
            </a:r>
            <a:r>
              <a:rPr lang="pt-PT" dirty="0" smtClean="0"/>
              <a:t>TI</a:t>
            </a:r>
            <a:endParaRPr lang="pt-PT" dirty="0"/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011236"/>
            <a:ext cx="101536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V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ai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além do controle de riscos, integrando tecnologia e informações aos objetivos de negócio.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Para atuar eficazmente, deve estabelecer estruturas e processos formais de integração, alinhamento estratégico e tomada de decisões.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Norma ISO/IEC 38500 apresenta seis princípios: responsabilidade, estratégia, aquisição, desempenho, conformidade e comportamento humano.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Modelo sugere que dirigentes governem a TI considerando avaliação do uso, orientação de planos e políticas, e monitoramento do cumprimento e desempenho em relação ao planejado.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9451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33" r="30333"/>
          <a:stretch>
            <a:fillRect/>
          </a:stretch>
        </p:blipFill>
        <p:spPr/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F64D82-EA9A-5288-8D2C-7CCD08DE3A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PT" dirty="0"/>
              <a:t>Planejamento </a:t>
            </a:r>
            <a:r>
              <a:rPr lang="pt-PT" dirty="0" smtClean="0"/>
              <a:t>estratégico </a:t>
            </a:r>
            <a:r>
              <a:rPr lang="pt-PT" dirty="0"/>
              <a:t>de TI (PETI) e </a:t>
            </a:r>
            <a:r>
              <a:rPr lang="pt-PT" dirty="0" smtClean="0"/>
              <a:t>plano diretor </a:t>
            </a:r>
            <a:r>
              <a:rPr lang="pt-PT" dirty="0"/>
              <a:t>de TI (PDTI)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53182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F78EF7-A8C3-D3B3-12A2-A75137AE5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Estratégia organizacional e planejamento estratégico</a:t>
            </a:r>
            <a:endParaRPr lang="pt-BR" dirty="0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99E90402-657B-9890-B48B-3E103A87BBE1}"/>
              </a:ext>
            </a:extLst>
          </p:cNvPr>
          <p:cNvGrpSpPr/>
          <p:nvPr/>
        </p:nvGrpSpPr>
        <p:grpSpPr>
          <a:xfrm>
            <a:off x="2201227" y="2372064"/>
            <a:ext cx="7789545" cy="2241045"/>
            <a:chOff x="2201227" y="1749894"/>
            <a:chExt cx="7789545" cy="2241045"/>
          </a:xfrm>
        </p:grpSpPr>
        <p:sp>
          <p:nvSpPr>
            <p:cNvPr id="9" name="Retângulo: Cantos Arredondados 11">
              <a:extLst>
                <a:ext uri="{FF2B5EF4-FFF2-40B4-BE49-F238E27FC236}">
                  <a16:creationId xmlns:a16="http://schemas.microsoft.com/office/drawing/2014/main" id="{643F882F-71CF-3902-4243-D3C1F5BD8AEF}"/>
                </a:ext>
              </a:extLst>
            </p:cNvPr>
            <p:cNvSpPr/>
            <p:nvPr/>
          </p:nvSpPr>
          <p:spPr>
            <a:xfrm>
              <a:off x="2201227" y="1749894"/>
              <a:ext cx="7789545" cy="2241045"/>
            </a:xfrm>
            <a:prstGeom prst="roundRect">
              <a:avLst>
                <a:gd name="adj" fmla="val 193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573FAB2C-8C20-0A1C-A787-57438FDBA425}"/>
                </a:ext>
              </a:extLst>
            </p:cNvPr>
            <p:cNvSpPr txBox="1"/>
            <p:nvPr/>
          </p:nvSpPr>
          <p:spPr>
            <a:xfrm>
              <a:off x="2382989" y="2076956"/>
              <a:ext cx="31210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/>
                <a:t>Estratégia organizacional </a:t>
              </a:r>
              <a:endParaRPr lang="pt-BR" b="1" dirty="0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69F9B96-AABB-2270-74A3-37604991211C}"/>
                </a:ext>
              </a:extLst>
            </p:cNvPr>
            <p:cNvSpPr txBox="1"/>
            <p:nvPr/>
          </p:nvSpPr>
          <p:spPr>
            <a:xfrm>
              <a:off x="2382988" y="2793459"/>
              <a:ext cx="312109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schemeClr val="bg2">
                      <a:lumMod val="25000"/>
                    </a:schemeClr>
                  </a:solidFill>
                </a:rPr>
                <a:t>É o </a:t>
              </a:r>
              <a:r>
                <a:rPr lang="pt-BR" sz="1600" dirty="0">
                  <a:solidFill>
                    <a:schemeClr val="bg2">
                      <a:lumMod val="25000"/>
                    </a:schemeClr>
                  </a:solidFill>
                </a:rPr>
                <a:t>planejamento para alcançar objetivos a longo prazo.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6D18D229-255E-1562-FBC9-5468BDFB6630}"/>
                </a:ext>
              </a:extLst>
            </p:cNvPr>
            <p:cNvSpPr txBox="1"/>
            <p:nvPr/>
          </p:nvSpPr>
          <p:spPr>
            <a:xfrm>
              <a:off x="6633275" y="2076956"/>
              <a:ext cx="31210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/>
                <a:t>Planejamento estratégico </a:t>
              </a:r>
              <a:endParaRPr lang="pt-BR" b="1" dirty="0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98D6D746-A8DD-63FE-8E32-0CA33056FA39}"/>
                </a:ext>
              </a:extLst>
            </p:cNvPr>
            <p:cNvSpPr txBox="1"/>
            <p:nvPr/>
          </p:nvSpPr>
          <p:spPr>
            <a:xfrm>
              <a:off x="6633274" y="2793459"/>
              <a:ext cx="312109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dirty="0" smtClean="0">
                  <a:solidFill>
                    <a:schemeClr val="bg2">
                      <a:lumMod val="25000"/>
                    </a:schemeClr>
                  </a:solidFill>
                </a:rPr>
                <a:t>Define </a:t>
              </a:r>
              <a:r>
                <a:rPr lang="pt-BR" sz="1600" dirty="0">
                  <a:solidFill>
                    <a:schemeClr val="bg2">
                      <a:lumMod val="25000"/>
                    </a:schemeClr>
                  </a:solidFill>
                </a:rPr>
                <a:t>etapas, procedimentos e meios para atingir objetivos de longo prazo.</a:t>
              </a:r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520F0C4E-2A45-BCD5-21E4-866C547935F7}"/>
                </a:ext>
              </a:extLst>
            </p:cNvPr>
            <p:cNvGrpSpPr/>
            <p:nvPr/>
          </p:nvGrpSpPr>
          <p:grpSpPr>
            <a:xfrm>
              <a:off x="5882639" y="1951527"/>
              <a:ext cx="371475" cy="1847475"/>
              <a:chOff x="5882639" y="1951527"/>
              <a:chExt cx="371475" cy="1847475"/>
            </a:xfrm>
          </p:grpSpPr>
          <p:cxnSp>
            <p:nvCxnSpPr>
              <p:cNvPr id="15" name="Conector reto 14">
                <a:extLst>
                  <a:ext uri="{FF2B5EF4-FFF2-40B4-BE49-F238E27FC236}">
                    <a16:creationId xmlns:a16="http://schemas.microsoft.com/office/drawing/2014/main" id="{74F29070-378E-C9FD-3801-F5EBEDB2F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8377" y="1951527"/>
                <a:ext cx="0" cy="1847475"/>
              </a:xfrm>
              <a:prstGeom prst="line">
                <a:avLst/>
              </a:prstGeom>
              <a:ln w="19050">
                <a:solidFill>
                  <a:schemeClr val="accent3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3AE344F6-D0F6-A548-FA24-64AC3892F27C}"/>
                  </a:ext>
                </a:extLst>
              </p:cNvPr>
              <p:cNvSpPr/>
              <p:nvPr/>
            </p:nvSpPr>
            <p:spPr>
              <a:xfrm>
                <a:off x="5882639" y="2789926"/>
                <a:ext cx="371475" cy="37147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Sinal de Multiplicação 1">
                <a:extLst>
                  <a:ext uri="{FF2B5EF4-FFF2-40B4-BE49-F238E27FC236}">
                    <a16:creationId xmlns:a16="http://schemas.microsoft.com/office/drawing/2014/main" id="{684FED36-0515-1E54-86F1-808062F86F1D}"/>
                  </a:ext>
                </a:extLst>
              </p:cNvPr>
              <p:cNvSpPr/>
              <p:nvPr/>
            </p:nvSpPr>
            <p:spPr>
              <a:xfrm>
                <a:off x="5954553" y="2861840"/>
                <a:ext cx="227646" cy="227646"/>
              </a:xfrm>
              <a:prstGeom prst="mathMultipl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812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023DDF-C34F-1AF2-E51F-E72B3EA5EA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Governança corporativa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1441450"/>
            <a:ext cx="10153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Governança é um conceito teórico relacionado a ações e processos que sustentam práticas e organizações estáveis, independentemente de seu tamanho e formalidade.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5" name="Agrupar 3">
            <a:extLst>
              <a:ext uri="{FF2B5EF4-FFF2-40B4-BE49-F238E27FC236}">
                <a16:creationId xmlns:a16="http://schemas.microsoft.com/office/drawing/2014/main" id="{99E90402-657B-9890-B48B-3E103A87BBE1}"/>
              </a:ext>
            </a:extLst>
          </p:cNvPr>
          <p:cNvGrpSpPr/>
          <p:nvPr/>
        </p:nvGrpSpPr>
        <p:grpSpPr>
          <a:xfrm>
            <a:off x="2201227" y="2554566"/>
            <a:ext cx="7789545" cy="3719234"/>
            <a:chOff x="2201227" y="1749894"/>
            <a:chExt cx="7789545" cy="3719234"/>
          </a:xfrm>
        </p:grpSpPr>
        <p:sp>
          <p:nvSpPr>
            <p:cNvPr id="6" name="Retângulo: Cantos Arredondados 11">
              <a:extLst>
                <a:ext uri="{FF2B5EF4-FFF2-40B4-BE49-F238E27FC236}">
                  <a16:creationId xmlns:a16="http://schemas.microsoft.com/office/drawing/2014/main" id="{643F882F-71CF-3902-4243-D3C1F5BD8AEF}"/>
                </a:ext>
              </a:extLst>
            </p:cNvPr>
            <p:cNvSpPr/>
            <p:nvPr/>
          </p:nvSpPr>
          <p:spPr>
            <a:xfrm>
              <a:off x="2201227" y="1749894"/>
              <a:ext cx="7789545" cy="3719234"/>
            </a:xfrm>
            <a:prstGeom prst="roundRect">
              <a:avLst>
                <a:gd name="adj" fmla="val 193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13">
              <a:extLst>
                <a:ext uri="{FF2B5EF4-FFF2-40B4-BE49-F238E27FC236}">
                  <a16:creationId xmlns:a16="http://schemas.microsoft.com/office/drawing/2014/main" id="{573FAB2C-8C20-0A1C-A787-57438FDBA425}"/>
                </a:ext>
              </a:extLst>
            </p:cNvPr>
            <p:cNvSpPr txBox="1"/>
            <p:nvPr/>
          </p:nvSpPr>
          <p:spPr>
            <a:xfrm>
              <a:off x="2382989" y="2076956"/>
              <a:ext cx="31210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/>
                <a:t>Política</a:t>
              </a:r>
            </a:p>
          </p:txBody>
        </p:sp>
        <p:sp>
          <p:nvSpPr>
            <p:cNvPr id="8" name="CaixaDeTexto 14">
              <a:extLst>
                <a:ext uri="{FF2B5EF4-FFF2-40B4-BE49-F238E27FC236}">
                  <a16:creationId xmlns:a16="http://schemas.microsoft.com/office/drawing/2014/main" id="{369F9B96-AABB-2270-74A3-37604991211C}"/>
                </a:ext>
              </a:extLst>
            </p:cNvPr>
            <p:cNvSpPr txBox="1"/>
            <p:nvPr/>
          </p:nvSpPr>
          <p:spPr>
            <a:xfrm>
              <a:off x="2382988" y="2793459"/>
              <a:ext cx="3121093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pt-PT" sz="1600" dirty="0">
                  <a:solidFill>
                    <a:schemeClr val="bg2">
                      <a:lumMod val="25000"/>
                    </a:schemeClr>
                  </a:solidFill>
                </a:rPr>
                <a:t>A política é um processo em que um grupo de pessoas chega a decisões coletivas</a:t>
              </a:r>
              <a:r>
                <a:rPr lang="pt-PT" sz="1600" dirty="0" smtClean="0">
                  <a:solidFill>
                    <a:schemeClr val="bg2">
                      <a:lumMod val="25000"/>
                    </a:schemeClr>
                  </a:solidFill>
                </a:rPr>
                <a:t>.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pt-PT" sz="1600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pt-PT" sz="1600" dirty="0">
                  <a:solidFill>
                    <a:schemeClr val="bg2">
                      <a:lumMod val="25000"/>
                    </a:schemeClr>
                  </a:solidFill>
                </a:rPr>
                <a:t>Essas decisões são normalmente consideradas vinculativas para o grupo e implementadas como políticas compartilhadas.</a:t>
              </a:r>
              <a:endParaRPr lang="pt-BR" sz="1600" dirty="0">
                <a:solidFill>
                  <a:schemeClr val="bg2">
                    <a:lumMod val="25000"/>
                  </a:schemeClr>
                </a:solidFill>
                <a:effectLst/>
              </a:endParaRPr>
            </a:p>
          </p:txBody>
        </p:sp>
        <p:sp>
          <p:nvSpPr>
            <p:cNvPr id="9" name="CaixaDeTexto 27">
              <a:extLst>
                <a:ext uri="{FF2B5EF4-FFF2-40B4-BE49-F238E27FC236}">
                  <a16:creationId xmlns:a16="http://schemas.microsoft.com/office/drawing/2014/main" id="{6D18D229-255E-1562-FBC9-5468BDFB6630}"/>
                </a:ext>
              </a:extLst>
            </p:cNvPr>
            <p:cNvSpPr txBox="1"/>
            <p:nvPr/>
          </p:nvSpPr>
          <p:spPr>
            <a:xfrm>
              <a:off x="6633275" y="2076956"/>
              <a:ext cx="31210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/>
                <a:t>Governança</a:t>
              </a:r>
            </a:p>
          </p:txBody>
        </p:sp>
        <p:sp>
          <p:nvSpPr>
            <p:cNvPr id="10" name="CaixaDeTexto 29">
              <a:extLst>
                <a:ext uri="{FF2B5EF4-FFF2-40B4-BE49-F238E27FC236}">
                  <a16:creationId xmlns:a16="http://schemas.microsoft.com/office/drawing/2014/main" id="{98D6D746-A8DD-63FE-8E32-0CA33056FA39}"/>
                </a:ext>
              </a:extLst>
            </p:cNvPr>
            <p:cNvSpPr txBox="1"/>
            <p:nvPr/>
          </p:nvSpPr>
          <p:spPr>
            <a:xfrm>
              <a:off x="6633274" y="2793459"/>
              <a:ext cx="3121093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pt-PT" sz="1600" dirty="0">
                  <a:solidFill>
                    <a:schemeClr val="bg2">
                      <a:lumMod val="25000"/>
                    </a:schemeClr>
                  </a:solidFill>
                </a:rPr>
                <a:t>Governança, por sua vez, abrange os aspectos administrativos e processuais da governança.</a:t>
              </a:r>
              <a:endParaRPr lang="pt-BR" sz="1600" dirty="0">
                <a:solidFill>
                  <a:schemeClr val="bg2">
                    <a:lumMod val="25000"/>
                  </a:schemeClr>
                </a:solidFill>
                <a:effectLst/>
              </a:endParaRPr>
            </a:p>
          </p:txBody>
        </p:sp>
        <p:grpSp>
          <p:nvGrpSpPr>
            <p:cNvPr id="11" name="Agrupar 2">
              <a:extLst>
                <a:ext uri="{FF2B5EF4-FFF2-40B4-BE49-F238E27FC236}">
                  <a16:creationId xmlns:a16="http://schemas.microsoft.com/office/drawing/2014/main" id="{520F0C4E-2A45-BCD5-21E4-866C547935F7}"/>
                </a:ext>
              </a:extLst>
            </p:cNvPr>
            <p:cNvGrpSpPr/>
            <p:nvPr/>
          </p:nvGrpSpPr>
          <p:grpSpPr>
            <a:xfrm>
              <a:off x="5882639" y="1951527"/>
              <a:ext cx="371475" cy="3122933"/>
              <a:chOff x="5882639" y="1951527"/>
              <a:chExt cx="371475" cy="3122933"/>
            </a:xfrm>
          </p:grpSpPr>
          <p:cxnSp>
            <p:nvCxnSpPr>
              <p:cNvPr id="12" name="Conector reto 17">
                <a:extLst>
                  <a:ext uri="{FF2B5EF4-FFF2-40B4-BE49-F238E27FC236}">
                    <a16:creationId xmlns:a16="http://schemas.microsoft.com/office/drawing/2014/main" id="{74F29070-378E-C9FD-3801-F5EBEDB2F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8377" y="1951527"/>
                <a:ext cx="0" cy="3122933"/>
              </a:xfrm>
              <a:prstGeom prst="line">
                <a:avLst/>
              </a:prstGeom>
              <a:ln w="19050">
                <a:solidFill>
                  <a:schemeClr val="accent3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Elipse 18">
                <a:extLst>
                  <a:ext uri="{FF2B5EF4-FFF2-40B4-BE49-F238E27FC236}">
                    <a16:creationId xmlns:a16="http://schemas.microsoft.com/office/drawing/2014/main" id="{3AE344F6-D0F6-A548-FA24-64AC3892F27C}"/>
                  </a:ext>
                </a:extLst>
              </p:cNvPr>
              <p:cNvSpPr/>
              <p:nvPr/>
            </p:nvSpPr>
            <p:spPr>
              <a:xfrm>
                <a:off x="5882639" y="3327256"/>
                <a:ext cx="371475" cy="37147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Sinal de Multiplicação 1">
                <a:extLst>
                  <a:ext uri="{FF2B5EF4-FFF2-40B4-BE49-F238E27FC236}">
                    <a16:creationId xmlns:a16="http://schemas.microsoft.com/office/drawing/2014/main" id="{684FED36-0515-1E54-86F1-808062F86F1D}"/>
                  </a:ext>
                </a:extLst>
              </p:cNvPr>
              <p:cNvSpPr/>
              <p:nvPr/>
            </p:nvSpPr>
            <p:spPr>
              <a:xfrm>
                <a:off x="5954553" y="3399170"/>
                <a:ext cx="227646" cy="227646"/>
              </a:xfrm>
              <a:prstGeom prst="mathMultipl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75492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F78EF7-A8C3-D3B3-12A2-A75137AE5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Planejamento estratégico corporativo (PEC)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559874"/>
            <a:ext cx="637832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Planejamento Estratégico Corporativo (PEC) vital para desenvolvimento e sobrevivência em 5 anos.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Crucial para administração focada em resultados e guiar ações.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Análise SWOT frequente na elaboração do PEC para avaliar ambientes.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Desafiador devido à imprevisibilidade do mercado; nem todas as empresas conseguem segui-lo, apesar de fundamental.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5" name="Agrupar 22">
            <a:extLst>
              <a:ext uri="{FF2B5EF4-FFF2-40B4-BE49-F238E27FC236}">
                <a16:creationId xmlns:a16="http://schemas.microsoft.com/office/drawing/2014/main" id="{80A7359E-3385-3CD3-45CA-E2A46D555AF6}"/>
              </a:ext>
            </a:extLst>
          </p:cNvPr>
          <p:cNvGrpSpPr/>
          <p:nvPr/>
        </p:nvGrpSpPr>
        <p:grpSpPr>
          <a:xfrm>
            <a:off x="8051077" y="2947480"/>
            <a:ext cx="3121748" cy="2087113"/>
            <a:chOff x="1391943" y="2548714"/>
            <a:chExt cx="1761275" cy="1177538"/>
          </a:xfrm>
        </p:grpSpPr>
        <p:sp>
          <p:nvSpPr>
            <p:cNvPr id="6" name="Retângulo 23">
              <a:extLst>
                <a:ext uri="{FF2B5EF4-FFF2-40B4-BE49-F238E27FC236}">
                  <a16:creationId xmlns:a16="http://schemas.microsoft.com/office/drawing/2014/main" id="{0D4030DF-7261-DDAA-E87A-7C1A17F3F524}"/>
                </a:ext>
              </a:extLst>
            </p:cNvPr>
            <p:cNvSpPr/>
            <p:nvPr/>
          </p:nvSpPr>
          <p:spPr>
            <a:xfrm>
              <a:off x="1391943" y="2548714"/>
              <a:ext cx="1761275" cy="1177538"/>
            </a:xfrm>
            <a:prstGeom prst="rect">
              <a:avLst/>
            </a:prstGeom>
            <a:solidFill>
              <a:srgbClr val="E3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24">
              <a:extLst>
                <a:ext uri="{FF2B5EF4-FFF2-40B4-BE49-F238E27FC236}">
                  <a16:creationId xmlns:a16="http://schemas.microsoft.com/office/drawing/2014/main" id="{F9718175-6460-0515-6014-69775898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1943" y="2548714"/>
              <a:ext cx="1761275" cy="11775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8170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Planejamento estratégico de TI (PETI)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120289"/>
            <a:ext cx="101536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PETI envolve funções que definem estratégias de TI alinhadas aos objetivos corporativos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Recursos de TI são alocados em programas, projetos e processos que atendem aos objetivos da organização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planejamento estratégico de TI garante o uso eficaz dos recursos e o suporte ao negócio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TI é empregada para apoiar o negócio e garantir a disponibilidade e capacidade adequada dos serviços de TI.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1121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Planejamento estratégico de TI (PETI)</a:t>
            </a:r>
          </a:p>
        </p:txBody>
      </p:sp>
      <p:grpSp>
        <p:nvGrpSpPr>
          <p:cNvPr id="4" name="Agrupar 22">
            <a:extLst>
              <a:ext uri="{FF2B5EF4-FFF2-40B4-BE49-F238E27FC236}">
                <a16:creationId xmlns:a16="http://schemas.microsoft.com/office/drawing/2014/main" id="{80A7359E-3385-3CD3-45CA-E2A46D555AF6}"/>
              </a:ext>
            </a:extLst>
          </p:cNvPr>
          <p:cNvGrpSpPr/>
          <p:nvPr/>
        </p:nvGrpSpPr>
        <p:grpSpPr>
          <a:xfrm>
            <a:off x="4437189" y="1747863"/>
            <a:ext cx="3317621" cy="4317434"/>
            <a:chOff x="1090263" y="1631079"/>
            <a:chExt cx="2006296" cy="2610920"/>
          </a:xfrm>
        </p:grpSpPr>
        <p:sp>
          <p:nvSpPr>
            <p:cNvPr id="5" name="Retângulo 23">
              <a:extLst>
                <a:ext uri="{FF2B5EF4-FFF2-40B4-BE49-F238E27FC236}">
                  <a16:creationId xmlns:a16="http://schemas.microsoft.com/office/drawing/2014/main" id="{0D4030DF-7261-DDAA-E87A-7C1A17F3F524}"/>
                </a:ext>
              </a:extLst>
            </p:cNvPr>
            <p:cNvSpPr/>
            <p:nvPr/>
          </p:nvSpPr>
          <p:spPr>
            <a:xfrm>
              <a:off x="1822841" y="2548714"/>
              <a:ext cx="904850" cy="1177538"/>
            </a:xfrm>
            <a:prstGeom prst="rect">
              <a:avLst/>
            </a:prstGeom>
            <a:solidFill>
              <a:srgbClr val="E3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24">
              <a:extLst>
                <a:ext uri="{FF2B5EF4-FFF2-40B4-BE49-F238E27FC236}">
                  <a16:creationId xmlns:a16="http://schemas.microsoft.com/office/drawing/2014/main" id="{F9718175-6460-0515-6014-69775898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63" y="1631079"/>
              <a:ext cx="2006296" cy="26109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50987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Planejamento estratégico de TI (PETI)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1589937"/>
            <a:ext cx="10153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PETI tem de elaborar a estratégia de TI que contemple cada estratégia de negócio, meta e objetivo. Com o PETI, é possível, entre outros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benefícios: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0" name="Agrupar 7">
            <a:extLst>
              <a:ext uri="{FF2B5EF4-FFF2-40B4-BE49-F238E27FC236}">
                <a16:creationId xmlns:a16="http://schemas.microsoft.com/office/drawing/2014/main" id="{0E52026A-8A4A-5882-C461-3235C09B4377}"/>
              </a:ext>
            </a:extLst>
          </p:cNvPr>
          <p:cNvGrpSpPr/>
          <p:nvPr/>
        </p:nvGrpSpPr>
        <p:grpSpPr>
          <a:xfrm>
            <a:off x="1059886" y="2763221"/>
            <a:ext cx="10072227" cy="1331557"/>
            <a:chOff x="1019175" y="1676603"/>
            <a:chExt cx="10072227" cy="1331557"/>
          </a:xfrm>
        </p:grpSpPr>
        <p:grpSp>
          <p:nvGrpSpPr>
            <p:cNvPr id="11" name="Agrupar 8">
              <a:extLst>
                <a:ext uri="{FF2B5EF4-FFF2-40B4-BE49-F238E27FC236}">
                  <a16:creationId xmlns:a16="http://schemas.microsoft.com/office/drawing/2014/main" id="{E85F2DA5-2A01-BC14-EED0-E03111B3BCDA}"/>
                </a:ext>
              </a:extLst>
            </p:cNvPr>
            <p:cNvGrpSpPr/>
            <p:nvPr/>
          </p:nvGrpSpPr>
          <p:grpSpPr>
            <a:xfrm>
              <a:off x="1019175" y="1676603"/>
              <a:ext cx="3045164" cy="1331557"/>
              <a:chOff x="1019175" y="1676603"/>
              <a:chExt cx="3045164" cy="1331557"/>
            </a:xfrm>
          </p:grpSpPr>
          <p:sp>
            <p:nvSpPr>
              <p:cNvPr id="18" name="Retângulo: Cantos Arredondados 17">
                <a:extLst>
                  <a:ext uri="{FF2B5EF4-FFF2-40B4-BE49-F238E27FC236}">
                    <a16:creationId xmlns:a16="http://schemas.microsoft.com/office/drawing/2014/main" id="{66E36BF6-D059-0992-5410-086DFD17C378}"/>
                  </a:ext>
                </a:extLst>
              </p:cNvPr>
              <p:cNvSpPr/>
              <p:nvPr/>
            </p:nvSpPr>
            <p:spPr>
              <a:xfrm>
                <a:off x="1019175" y="1676603"/>
                <a:ext cx="3045164" cy="1331557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D1DBDC24-1598-06CF-AD6F-70C954991D12}"/>
                  </a:ext>
                </a:extLst>
              </p:cNvPr>
              <p:cNvSpPr txBox="1"/>
              <p:nvPr/>
            </p:nvSpPr>
            <p:spPr>
              <a:xfrm>
                <a:off x="1104766" y="2039288"/>
                <a:ext cx="287398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b="1" dirty="0" smtClean="0"/>
                  <a:t>Aumentar </a:t>
                </a:r>
                <a:endParaRPr lang="pt-PT" b="1" dirty="0" smtClean="0"/>
              </a:p>
              <a:p>
                <a:pPr algn="ctr"/>
                <a:r>
                  <a:rPr lang="pt-PT" b="1" dirty="0" smtClean="0"/>
                  <a:t>a </a:t>
                </a:r>
                <a:r>
                  <a:rPr lang="pt-PT" b="1" dirty="0" smtClean="0"/>
                  <a:t>produtividade</a:t>
                </a:r>
                <a:endParaRPr lang="pt-BR" b="1" dirty="0"/>
              </a:p>
            </p:txBody>
          </p:sp>
        </p:grpSp>
        <p:grpSp>
          <p:nvGrpSpPr>
            <p:cNvPr id="12" name="Agrupar 9">
              <a:extLst>
                <a:ext uri="{FF2B5EF4-FFF2-40B4-BE49-F238E27FC236}">
                  <a16:creationId xmlns:a16="http://schemas.microsoft.com/office/drawing/2014/main" id="{BDD5AACA-B522-1891-4F39-1F684666749A}"/>
                </a:ext>
              </a:extLst>
            </p:cNvPr>
            <p:cNvGrpSpPr/>
            <p:nvPr/>
          </p:nvGrpSpPr>
          <p:grpSpPr>
            <a:xfrm>
              <a:off x="4535454" y="1676603"/>
              <a:ext cx="3045164" cy="1331557"/>
              <a:chOff x="4535454" y="1676603"/>
              <a:chExt cx="3045164" cy="1331557"/>
            </a:xfrm>
          </p:grpSpPr>
          <p:sp>
            <p:nvSpPr>
              <p:cNvPr id="16" name="Retângulo: Cantos Arredondados 14">
                <a:extLst>
                  <a:ext uri="{FF2B5EF4-FFF2-40B4-BE49-F238E27FC236}">
                    <a16:creationId xmlns:a16="http://schemas.microsoft.com/office/drawing/2014/main" id="{D4F341E8-A02F-F913-BE72-5F7F747C7E05}"/>
                  </a:ext>
                </a:extLst>
              </p:cNvPr>
              <p:cNvSpPr/>
              <p:nvPr/>
            </p:nvSpPr>
            <p:spPr>
              <a:xfrm>
                <a:off x="4535454" y="1676603"/>
                <a:ext cx="3045164" cy="1331557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7" name="CaixaDeTexto 15">
                <a:extLst>
                  <a:ext uri="{FF2B5EF4-FFF2-40B4-BE49-F238E27FC236}">
                    <a16:creationId xmlns:a16="http://schemas.microsoft.com/office/drawing/2014/main" id="{F3B680CE-97D2-3868-D93C-AEB34588A173}"/>
                  </a:ext>
                </a:extLst>
              </p:cNvPr>
              <p:cNvSpPr txBox="1"/>
              <p:nvPr/>
            </p:nvSpPr>
            <p:spPr>
              <a:xfrm>
                <a:off x="4703888" y="2039288"/>
                <a:ext cx="27028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b="1" dirty="0" smtClean="0"/>
                  <a:t>Estimular a integração das operações da empresa </a:t>
                </a:r>
                <a:endParaRPr lang="pt-BR" b="1" dirty="0"/>
              </a:p>
            </p:txBody>
          </p:sp>
        </p:grpSp>
        <p:grpSp>
          <p:nvGrpSpPr>
            <p:cNvPr id="13" name="Agrupar 10">
              <a:extLst>
                <a:ext uri="{FF2B5EF4-FFF2-40B4-BE49-F238E27FC236}">
                  <a16:creationId xmlns:a16="http://schemas.microsoft.com/office/drawing/2014/main" id="{FF811711-71E1-C772-DB6D-343B10437796}"/>
                </a:ext>
              </a:extLst>
            </p:cNvPr>
            <p:cNvGrpSpPr/>
            <p:nvPr/>
          </p:nvGrpSpPr>
          <p:grpSpPr>
            <a:xfrm>
              <a:off x="8046238" y="1676603"/>
              <a:ext cx="3045164" cy="1331557"/>
              <a:chOff x="8046238" y="1676603"/>
              <a:chExt cx="3045164" cy="1331557"/>
            </a:xfrm>
          </p:grpSpPr>
          <p:sp>
            <p:nvSpPr>
              <p:cNvPr id="14" name="Retângulo: Cantos Arredondados 11">
                <a:extLst>
                  <a:ext uri="{FF2B5EF4-FFF2-40B4-BE49-F238E27FC236}">
                    <a16:creationId xmlns:a16="http://schemas.microsoft.com/office/drawing/2014/main" id="{23220257-88AB-1A49-DAAA-8B5EF541FA08}"/>
                  </a:ext>
                </a:extLst>
              </p:cNvPr>
              <p:cNvSpPr/>
              <p:nvPr/>
            </p:nvSpPr>
            <p:spPr>
              <a:xfrm>
                <a:off x="8046238" y="1676603"/>
                <a:ext cx="3045164" cy="1331557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5" name="CaixaDeTexto 12">
                <a:extLst>
                  <a:ext uri="{FF2B5EF4-FFF2-40B4-BE49-F238E27FC236}">
                    <a16:creationId xmlns:a16="http://schemas.microsoft.com/office/drawing/2014/main" id="{5549AFD4-2DBD-8743-6122-9F6A01F1D9EB}"/>
                  </a:ext>
                </a:extLst>
              </p:cNvPr>
              <p:cNvSpPr txBox="1"/>
              <p:nvPr/>
            </p:nvSpPr>
            <p:spPr>
              <a:xfrm>
                <a:off x="8217418" y="2039288"/>
                <a:ext cx="27028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b="1" dirty="0" smtClean="0"/>
                  <a:t>Aumentar a segurança no ambiente tecnológico</a:t>
                </a:r>
                <a:endParaRPr lang="pt-BR" b="1" dirty="0"/>
              </a:p>
            </p:txBody>
          </p:sp>
        </p:grpSp>
      </p:grpSp>
      <p:sp>
        <p:nvSpPr>
          <p:cNvPr id="20" name="Retângulo: Cantos Arredondados 14">
            <a:extLst>
              <a:ext uri="{FF2B5EF4-FFF2-40B4-BE49-F238E27FC236}">
                <a16:creationId xmlns:a16="http://schemas.microsoft.com/office/drawing/2014/main" id="{D4F341E8-A02F-F913-BE72-5F7F747C7E05}"/>
              </a:ext>
            </a:extLst>
          </p:cNvPr>
          <p:cNvSpPr/>
          <p:nvPr/>
        </p:nvSpPr>
        <p:spPr>
          <a:xfrm>
            <a:off x="2268829" y="4472147"/>
            <a:ext cx="3045164" cy="1331557"/>
          </a:xfrm>
          <a:prstGeom prst="roundRect">
            <a:avLst>
              <a:gd name="adj" fmla="val 1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21" name="Retângulo: Cantos Arredondados 14">
            <a:extLst>
              <a:ext uri="{FF2B5EF4-FFF2-40B4-BE49-F238E27FC236}">
                <a16:creationId xmlns:a16="http://schemas.microsoft.com/office/drawing/2014/main" id="{D4F341E8-A02F-F913-BE72-5F7F747C7E05}"/>
              </a:ext>
            </a:extLst>
          </p:cNvPr>
          <p:cNvSpPr/>
          <p:nvPr/>
        </p:nvSpPr>
        <p:spPr>
          <a:xfrm>
            <a:off x="6564366" y="4472147"/>
            <a:ext cx="3045164" cy="1331557"/>
          </a:xfrm>
          <a:prstGeom prst="roundRect">
            <a:avLst>
              <a:gd name="adj" fmla="val 1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22" name="CaixaDeTexto 15">
            <a:extLst>
              <a:ext uri="{FF2B5EF4-FFF2-40B4-BE49-F238E27FC236}">
                <a16:creationId xmlns:a16="http://schemas.microsoft.com/office/drawing/2014/main" id="{F3B680CE-97D2-3868-D93C-AEB34588A173}"/>
              </a:ext>
            </a:extLst>
          </p:cNvPr>
          <p:cNvSpPr txBox="1"/>
          <p:nvPr/>
        </p:nvSpPr>
        <p:spPr>
          <a:xfrm>
            <a:off x="2440010" y="4955216"/>
            <a:ext cx="2702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 smtClean="0"/>
              <a:t>Atender aos marcos regulatórios</a:t>
            </a:r>
            <a:endParaRPr lang="pt-BR" b="1" dirty="0"/>
          </a:p>
        </p:txBody>
      </p:sp>
      <p:sp>
        <p:nvSpPr>
          <p:cNvPr id="23" name="CaixaDeTexto 15">
            <a:extLst>
              <a:ext uri="{FF2B5EF4-FFF2-40B4-BE49-F238E27FC236}">
                <a16:creationId xmlns:a16="http://schemas.microsoft.com/office/drawing/2014/main" id="{F3B680CE-97D2-3868-D93C-AEB34588A173}"/>
              </a:ext>
            </a:extLst>
          </p:cNvPr>
          <p:cNvSpPr txBox="1"/>
          <p:nvPr/>
        </p:nvSpPr>
        <p:spPr>
          <a:xfrm>
            <a:off x="6797237" y="4932182"/>
            <a:ext cx="2702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 smtClean="0"/>
              <a:t>Promover a redução </a:t>
            </a:r>
            <a:endParaRPr lang="pt-BR" b="1" dirty="0" smtClean="0"/>
          </a:p>
          <a:p>
            <a:pPr algn="ctr"/>
            <a:r>
              <a:rPr lang="pt-BR" b="1" dirty="0" smtClean="0"/>
              <a:t>de </a:t>
            </a:r>
            <a:r>
              <a:rPr lang="pt-BR" b="1" dirty="0" smtClean="0"/>
              <a:t>custos 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7948429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Balanced scorecard (BSC)</a:t>
            </a: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1902783"/>
            <a:ext cx="10153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proposta do BSC é traduzir a missão e a estratégia em objetivos e medidas de desempenho em quatro diferentes perspectivas: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5" name="Agrupar 22">
            <a:extLst>
              <a:ext uri="{FF2B5EF4-FFF2-40B4-BE49-F238E27FC236}">
                <a16:creationId xmlns:a16="http://schemas.microsoft.com/office/drawing/2014/main" id="{80A7359E-3385-3CD3-45CA-E2A46D555AF6}"/>
              </a:ext>
            </a:extLst>
          </p:cNvPr>
          <p:cNvGrpSpPr/>
          <p:nvPr/>
        </p:nvGrpSpPr>
        <p:grpSpPr>
          <a:xfrm>
            <a:off x="4288536" y="2549114"/>
            <a:ext cx="3357455" cy="3576523"/>
            <a:chOff x="2125795" y="2981120"/>
            <a:chExt cx="293571" cy="312726"/>
          </a:xfrm>
        </p:grpSpPr>
        <p:sp>
          <p:nvSpPr>
            <p:cNvPr id="6" name="Retângulo 23">
              <a:extLst>
                <a:ext uri="{FF2B5EF4-FFF2-40B4-BE49-F238E27FC236}">
                  <a16:creationId xmlns:a16="http://schemas.microsoft.com/office/drawing/2014/main" id="{0D4030DF-7261-DDAA-E87A-7C1A17F3F524}"/>
                </a:ext>
              </a:extLst>
            </p:cNvPr>
            <p:cNvSpPr/>
            <p:nvPr/>
          </p:nvSpPr>
          <p:spPr>
            <a:xfrm>
              <a:off x="2125795" y="2981120"/>
              <a:ext cx="293571" cy="312726"/>
            </a:xfrm>
            <a:prstGeom prst="rect">
              <a:avLst/>
            </a:prstGeom>
            <a:solidFill>
              <a:srgbClr val="E3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24">
              <a:extLst>
                <a:ext uri="{FF2B5EF4-FFF2-40B4-BE49-F238E27FC236}">
                  <a16:creationId xmlns:a16="http://schemas.microsoft.com/office/drawing/2014/main" id="{F9718175-6460-0515-6014-69775898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25795" y="2981120"/>
              <a:ext cx="293571" cy="3127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28304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Balanced scorecard (BSC)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1923312"/>
            <a:ext cx="101536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CVM considera TI como agente estratégico para alcançar objetivos institucionais.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PETI da CVM busca alinhar necessidades de negócio com estratégias de serviços.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PETI construído com visão baseada em Cliente, Gestão de Pessoas e Gestão de Processos.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Estratégia da CVM enfatiza atender às necessidades dos clientes, aprimorar gestão de pessoal e otimizar processos.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TI desempenha papel fundamental na concretização desses pilares estratégicos.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CVM reconhece relevância da Governança de TI para alinhar tecnologia a objetivos institucionais.</a:t>
            </a:r>
          </a:p>
          <a:p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endParaRPr lang="pt-PT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0626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Balanced scorecard (BSC)</a:t>
            </a:r>
          </a:p>
        </p:txBody>
      </p:sp>
      <p:grpSp>
        <p:nvGrpSpPr>
          <p:cNvPr id="4" name="Agrupar 22">
            <a:extLst>
              <a:ext uri="{FF2B5EF4-FFF2-40B4-BE49-F238E27FC236}">
                <a16:creationId xmlns:a16="http://schemas.microsoft.com/office/drawing/2014/main" id="{80A7359E-3385-3CD3-45CA-E2A46D555AF6}"/>
              </a:ext>
            </a:extLst>
          </p:cNvPr>
          <p:cNvGrpSpPr/>
          <p:nvPr/>
        </p:nvGrpSpPr>
        <p:grpSpPr>
          <a:xfrm>
            <a:off x="4089303" y="1540404"/>
            <a:ext cx="3836706" cy="4507154"/>
            <a:chOff x="2107550" y="2912702"/>
            <a:chExt cx="335476" cy="394099"/>
          </a:xfrm>
        </p:grpSpPr>
        <p:sp>
          <p:nvSpPr>
            <p:cNvPr id="5" name="Retângulo 23">
              <a:extLst>
                <a:ext uri="{FF2B5EF4-FFF2-40B4-BE49-F238E27FC236}">
                  <a16:creationId xmlns:a16="http://schemas.microsoft.com/office/drawing/2014/main" id="{0D4030DF-7261-DDAA-E87A-7C1A17F3F524}"/>
                </a:ext>
              </a:extLst>
            </p:cNvPr>
            <p:cNvSpPr/>
            <p:nvPr/>
          </p:nvSpPr>
          <p:spPr>
            <a:xfrm>
              <a:off x="2139477" y="2981120"/>
              <a:ext cx="266208" cy="312726"/>
            </a:xfrm>
            <a:prstGeom prst="rect">
              <a:avLst/>
            </a:prstGeom>
            <a:solidFill>
              <a:srgbClr val="E3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24">
              <a:extLst>
                <a:ext uri="{FF2B5EF4-FFF2-40B4-BE49-F238E27FC236}">
                  <a16:creationId xmlns:a16="http://schemas.microsoft.com/office/drawing/2014/main" id="{F9718175-6460-0515-6014-69775898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7550" y="2912702"/>
              <a:ext cx="335476" cy="3940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14202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Plano diretor de TI (PDTI)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1722144"/>
            <a:ext cx="101536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Plano Diretor de TI (PDTI) visa atender às demandas de Tecnologia da Informação alinhadas aos objetivos estratégicos definidos no PETI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PDTI é uma ferramenta de gestão que guia a TI na melhoria de processos e serviços para agregar valor ao negócio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Ele é composto por princípios e diretrizes que planejam a utilização dos recursos de TI em um período determinado, garantindo controle de gastos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PDTI identifica oportunidades de TI para apoiar os negócios e gerencia recursos para investimentos adequados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Para órgãos públicos, o PDTI é obrigatório, regulamentando as contratações e garantindo um planejamento prévio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pt-PT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0453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Relacionamento entre PEC, PETI e PEDTI</a:t>
            </a:r>
          </a:p>
        </p:txBody>
      </p:sp>
      <p:grpSp>
        <p:nvGrpSpPr>
          <p:cNvPr id="3" name="Agrupar 22">
            <a:extLst>
              <a:ext uri="{FF2B5EF4-FFF2-40B4-BE49-F238E27FC236}">
                <a16:creationId xmlns:a16="http://schemas.microsoft.com/office/drawing/2014/main" id="{80A7359E-3385-3CD3-45CA-E2A46D555AF6}"/>
              </a:ext>
            </a:extLst>
          </p:cNvPr>
          <p:cNvGrpSpPr/>
          <p:nvPr/>
        </p:nvGrpSpPr>
        <p:grpSpPr>
          <a:xfrm>
            <a:off x="2258568" y="2129280"/>
            <a:ext cx="7426262" cy="3390978"/>
            <a:chOff x="2173177" y="3033159"/>
            <a:chExt cx="335476" cy="153185"/>
          </a:xfrm>
        </p:grpSpPr>
        <p:sp>
          <p:nvSpPr>
            <p:cNvPr id="4" name="Retângulo 23">
              <a:extLst>
                <a:ext uri="{FF2B5EF4-FFF2-40B4-BE49-F238E27FC236}">
                  <a16:creationId xmlns:a16="http://schemas.microsoft.com/office/drawing/2014/main" id="{0D4030DF-7261-DDAA-E87A-7C1A17F3F524}"/>
                </a:ext>
              </a:extLst>
            </p:cNvPr>
            <p:cNvSpPr/>
            <p:nvPr/>
          </p:nvSpPr>
          <p:spPr>
            <a:xfrm>
              <a:off x="2173177" y="3033159"/>
              <a:ext cx="335476" cy="153185"/>
            </a:xfrm>
            <a:prstGeom prst="rect">
              <a:avLst/>
            </a:prstGeom>
            <a:solidFill>
              <a:srgbClr val="E3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Imagem 24">
              <a:extLst>
                <a:ext uri="{FF2B5EF4-FFF2-40B4-BE49-F238E27FC236}">
                  <a16:creationId xmlns:a16="http://schemas.microsoft.com/office/drawing/2014/main" id="{F9718175-6460-0515-6014-69775898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3177" y="3033159"/>
              <a:ext cx="335476" cy="1531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89908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Relacionamento entre PEC, PETI e PEDTI</a:t>
            </a:r>
          </a:p>
          <a:p>
            <a:endParaRPr lang="pt-PT" dirty="0"/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1722144"/>
            <a:ext cx="101536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estudo de maturidade dos processos de TI é fundamental para implementar o que foi definido no PETI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Identificar o nível de maturidade dos processos ajuda a determinar se os objetivos estratégicos serão alcançados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processo de melhoria da maturidade deve ser parte do PDTI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Modelos como COBIT e ITIL auxiliam na avaliação e melhoria da maturidade dos processos de TI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PDTI deve ser divulgado para toda a organização e atualizado periodicamente devido aos avanços tecnológicos constantes.</a:t>
            </a:r>
          </a:p>
        </p:txBody>
      </p:sp>
    </p:spTree>
    <p:extLst>
      <p:ext uri="{BB962C8B-B14F-4D97-AF65-F5344CB8AC3E}">
        <p14:creationId xmlns:p14="http://schemas.microsoft.com/office/powerpoint/2010/main" val="2989946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Governança corporativa</a:t>
            </a:r>
          </a:p>
          <a:p>
            <a:endParaRPr lang="pt-PT" dirty="0"/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59858"/>
            <a:ext cx="6304271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tx1"/>
                </a:solidFill>
              </a:rPr>
              <a:t>Conceito Governança Corporativa</a:t>
            </a: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879916"/>
            <a:ext cx="63143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Envolvimento em processos, políticas e instituições que impactam a gestão e relações corporativas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Objetivo de fortalecer a confiança por meio de práticas como transparência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Variedade de formas, influenciadas por regras internas e externas, com motivações diversas.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5" name="Agrupar 22">
            <a:extLst>
              <a:ext uri="{FF2B5EF4-FFF2-40B4-BE49-F238E27FC236}">
                <a16:creationId xmlns:a16="http://schemas.microsoft.com/office/drawing/2014/main" id="{80A7359E-3385-3CD3-45CA-E2A46D555AF6}"/>
              </a:ext>
            </a:extLst>
          </p:cNvPr>
          <p:cNvGrpSpPr/>
          <p:nvPr/>
        </p:nvGrpSpPr>
        <p:grpSpPr>
          <a:xfrm>
            <a:off x="7797532" y="2840511"/>
            <a:ext cx="3375293" cy="2387133"/>
            <a:chOff x="1004626" y="2240740"/>
            <a:chExt cx="2535908" cy="1793487"/>
          </a:xfrm>
        </p:grpSpPr>
        <p:sp>
          <p:nvSpPr>
            <p:cNvPr id="6" name="Retângulo 23">
              <a:extLst>
                <a:ext uri="{FF2B5EF4-FFF2-40B4-BE49-F238E27FC236}">
                  <a16:creationId xmlns:a16="http://schemas.microsoft.com/office/drawing/2014/main" id="{0D4030DF-7261-DDAA-E87A-7C1A17F3F524}"/>
                </a:ext>
              </a:extLst>
            </p:cNvPr>
            <p:cNvSpPr/>
            <p:nvPr/>
          </p:nvSpPr>
          <p:spPr>
            <a:xfrm>
              <a:off x="1011897" y="2240741"/>
              <a:ext cx="2528637" cy="1793486"/>
            </a:xfrm>
            <a:prstGeom prst="rect">
              <a:avLst/>
            </a:prstGeom>
            <a:solidFill>
              <a:srgbClr val="E3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24">
              <a:extLst>
                <a:ext uri="{FF2B5EF4-FFF2-40B4-BE49-F238E27FC236}">
                  <a16:creationId xmlns:a16="http://schemas.microsoft.com/office/drawing/2014/main" id="{F9718175-6460-0515-6014-69775898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4626" y="2240740"/>
              <a:ext cx="2535908" cy="1793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81121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Diferença entre PETI e PDTI</a:t>
            </a:r>
          </a:p>
        </p:txBody>
      </p:sp>
      <p:grpSp>
        <p:nvGrpSpPr>
          <p:cNvPr id="3" name="Agrupar 3">
            <a:extLst>
              <a:ext uri="{FF2B5EF4-FFF2-40B4-BE49-F238E27FC236}">
                <a16:creationId xmlns:a16="http://schemas.microsoft.com/office/drawing/2014/main" id="{99E90402-657B-9890-B48B-3E103A87BBE1}"/>
              </a:ext>
            </a:extLst>
          </p:cNvPr>
          <p:cNvGrpSpPr/>
          <p:nvPr/>
        </p:nvGrpSpPr>
        <p:grpSpPr>
          <a:xfrm>
            <a:off x="2201227" y="1749894"/>
            <a:ext cx="7789545" cy="3467442"/>
            <a:chOff x="2201227" y="1749894"/>
            <a:chExt cx="7789545" cy="3467442"/>
          </a:xfrm>
        </p:grpSpPr>
        <p:sp>
          <p:nvSpPr>
            <p:cNvPr id="4" name="Retângulo: Cantos Arredondados 11">
              <a:extLst>
                <a:ext uri="{FF2B5EF4-FFF2-40B4-BE49-F238E27FC236}">
                  <a16:creationId xmlns:a16="http://schemas.microsoft.com/office/drawing/2014/main" id="{643F882F-71CF-3902-4243-D3C1F5BD8AEF}"/>
                </a:ext>
              </a:extLst>
            </p:cNvPr>
            <p:cNvSpPr/>
            <p:nvPr/>
          </p:nvSpPr>
          <p:spPr>
            <a:xfrm>
              <a:off x="2201227" y="1749894"/>
              <a:ext cx="7789545" cy="3467442"/>
            </a:xfrm>
            <a:prstGeom prst="roundRect">
              <a:avLst>
                <a:gd name="adj" fmla="val 193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13">
              <a:extLst>
                <a:ext uri="{FF2B5EF4-FFF2-40B4-BE49-F238E27FC236}">
                  <a16:creationId xmlns:a16="http://schemas.microsoft.com/office/drawing/2014/main" id="{573FAB2C-8C20-0A1C-A787-57438FDBA425}"/>
                </a:ext>
              </a:extLst>
            </p:cNvPr>
            <p:cNvSpPr txBox="1"/>
            <p:nvPr/>
          </p:nvSpPr>
          <p:spPr>
            <a:xfrm>
              <a:off x="2382989" y="2076956"/>
              <a:ext cx="31210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/>
                <a:t>PETI</a:t>
              </a:r>
            </a:p>
          </p:txBody>
        </p:sp>
        <p:sp>
          <p:nvSpPr>
            <p:cNvPr id="6" name="CaixaDeTexto 14">
              <a:extLst>
                <a:ext uri="{FF2B5EF4-FFF2-40B4-BE49-F238E27FC236}">
                  <a16:creationId xmlns:a16="http://schemas.microsoft.com/office/drawing/2014/main" id="{369F9B96-AABB-2270-74A3-37604991211C}"/>
                </a:ext>
              </a:extLst>
            </p:cNvPr>
            <p:cNvSpPr txBox="1"/>
            <p:nvPr/>
          </p:nvSpPr>
          <p:spPr>
            <a:xfrm>
              <a:off x="2382988" y="2793459"/>
              <a:ext cx="3121093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pt-PT" sz="1600" dirty="0" smtClean="0">
                  <a:solidFill>
                    <a:schemeClr val="bg2">
                      <a:lumMod val="25000"/>
                    </a:schemeClr>
                  </a:solidFill>
                </a:rPr>
                <a:t>Elabora </a:t>
              </a:r>
              <a:r>
                <a:rPr lang="pt-PT" sz="1600" dirty="0">
                  <a:solidFill>
                    <a:schemeClr val="bg2">
                      <a:lumMod val="25000"/>
                    </a:schemeClr>
                  </a:solidFill>
                </a:rPr>
                <a:t>a estratégia de TI alinhada à estratégia do </a:t>
              </a:r>
              <a:r>
                <a:rPr lang="pt-PT" sz="1600" dirty="0" smtClean="0">
                  <a:solidFill>
                    <a:schemeClr val="bg2">
                      <a:lumMod val="25000"/>
                    </a:schemeClr>
                  </a:solidFill>
                </a:rPr>
                <a:t>negócio.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pt-PT" sz="1600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pt-PT" sz="1600" dirty="0" smtClean="0">
                  <a:solidFill>
                    <a:schemeClr val="bg2">
                      <a:lumMod val="25000"/>
                    </a:schemeClr>
                  </a:solidFill>
                </a:rPr>
                <a:t>Está </a:t>
              </a:r>
              <a:r>
                <a:rPr lang="pt-PT" sz="1600" dirty="0">
                  <a:solidFill>
                    <a:schemeClr val="bg2">
                      <a:lumMod val="25000"/>
                    </a:schemeClr>
                  </a:solidFill>
                </a:rPr>
                <a:t>no nível </a:t>
              </a:r>
              <a:r>
                <a:rPr lang="pt-PT" sz="1600" dirty="0" smtClean="0">
                  <a:solidFill>
                    <a:schemeClr val="bg2">
                      <a:lumMod val="25000"/>
                    </a:schemeClr>
                  </a:solidFill>
                </a:rPr>
                <a:t>estratégico.</a:t>
              </a:r>
              <a:endParaRPr lang="pt-BR" sz="1600" dirty="0">
                <a:solidFill>
                  <a:schemeClr val="bg2">
                    <a:lumMod val="25000"/>
                  </a:schemeClr>
                </a:solidFill>
                <a:effectLst/>
              </a:endParaRPr>
            </a:p>
          </p:txBody>
        </p:sp>
        <p:sp>
          <p:nvSpPr>
            <p:cNvPr id="7" name="CaixaDeTexto 27">
              <a:extLst>
                <a:ext uri="{FF2B5EF4-FFF2-40B4-BE49-F238E27FC236}">
                  <a16:creationId xmlns:a16="http://schemas.microsoft.com/office/drawing/2014/main" id="{6D18D229-255E-1562-FBC9-5468BDFB6630}"/>
                </a:ext>
              </a:extLst>
            </p:cNvPr>
            <p:cNvSpPr txBox="1"/>
            <p:nvPr/>
          </p:nvSpPr>
          <p:spPr>
            <a:xfrm>
              <a:off x="6633275" y="2076956"/>
              <a:ext cx="31210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/>
                <a:t>PDTI</a:t>
              </a:r>
            </a:p>
          </p:txBody>
        </p:sp>
        <p:sp>
          <p:nvSpPr>
            <p:cNvPr id="8" name="CaixaDeTexto 29">
              <a:extLst>
                <a:ext uri="{FF2B5EF4-FFF2-40B4-BE49-F238E27FC236}">
                  <a16:creationId xmlns:a16="http://schemas.microsoft.com/office/drawing/2014/main" id="{98D6D746-A8DD-63FE-8E32-0CA33056FA39}"/>
                </a:ext>
              </a:extLst>
            </p:cNvPr>
            <p:cNvSpPr txBox="1"/>
            <p:nvPr/>
          </p:nvSpPr>
          <p:spPr>
            <a:xfrm>
              <a:off x="6633274" y="2793459"/>
              <a:ext cx="3121093" cy="2062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pt-PT" sz="1600" dirty="0">
                  <a:solidFill>
                    <a:schemeClr val="bg2">
                      <a:lumMod val="25000"/>
                    </a:schemeClr>
                  </a:solidFill>
                </a:rPr>
                <a:t>D</a:t>
              </a:r>
              <a:r>
                <a:rPr lang="pt-PT" sz="1600" dirty="0" smtClean="0">
                  <a:solidFill>
                    <a:schemeClr val="bg2">
                      <a:lumMod val="25000"/>
                    </a:schemeClr>
                  </a:solidFill>
                </a:rPr>
                <a:t>efine </a:t>
              </a:r>
              <a:r>
                <a:rPr lang="pt-PT" sz="1600" dirty="0">
                  <a:solidFill>
                    <a:schemeClr val="bg2">
                      <a:lumMod val="25000"/>
                    </a:schemeClr>
                  </a:solidFill>
                </a:rPr>
                <a:t>as diretrizes, as políticas e ações necessárias que a TI tem de executar para ter condições técnicas de desenvolver e suportar as necessidades do </a:t>
              </a:r>
              <a:r>
                <a:rPr lang="pt-PT" sz="1600" dirty="0" smtClean="0">
                  <a:solidFill>
                    <a:schemeClr val="bg2">
                      <a:lumMod val="25000"/>
                    </a:schemeClr>
                  </a:solidFill>
                </a:rPr>
                <a:t>negócio.</a:t>
              </a:r>
              <a:endParaRPr lang="pt-PT" sz="1600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pt-PT" sz="1600" dirty="0">
                <a:solidFill>
                  <a:schemeClr val="bg2">
                    <a:lumMod val="25000"/>
                  </a:schemeClr>
                </a:solidFill>
              </a:endParaRP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pt-PT" sz="1600" dirty="0" smtClean="0">
                  <a:solidFill>
                    <a:schemeClr val="bg2">
                      <a:lumMod val="25000"/>
                    </a:schemeClr>
                  </a:solidFill>
                </a:rPr>
                <a:t>Está </a:t>
              </a:r>
              <a:r>
                <a:rPr lang="pt-PT" sz="1600" dirty="0">
                  <a:solidFill>
                    <a:schemeClr val="bg2">
                      <a:lumMod val="25000"/>
                    </a:schemeClr>
                  </a:solidFill>
                </a:rPr>
                <a:t>no nível tático.</a:t>
              </a:r>
              <a:endParaRPr lang="pt-BR" sz="1600" dirty="0">
                <a:solidFill>
                  <a:schemeClr val="bg2">
                    <a:lumMod val="25000"/>
                  </a:schemeClr>
                </a:solidFill>
                <a:effectLst/>
              </a:endParaRPr>
            </a:p>
          </p:txBody>
        </p:sp>
        <p:grpSp>
          <p:nvGrpSpPr>
            <p:cNvPr id="9" name="Agrupar 2">
              <a:extLst>
                <a:ext uri="{FF2B5EF4-FFF2-40B4-BE49-F238E27FC236}">
                  <a16:creationId xmlns:a16="http://schemas.microsoft.com/office/drawing/2014/main" id="{520F0C4E-2A45-BCD5-21E4-866C547935F7}"/>
                </a:ext>
              </a:extLst>
            </p:cNvPr>
            <p:cNvGrpSpPr/>
            <p:nvPr/>
          </p:nvGrpSpPr>
          <p:grpSpPr>
            <a:xfrm>
              <a:off x="5882639" y="1951527"/>
              <a:ext cx="371475" cy="3122933"/>
              <a:chOff x="5882639" y="1951527"/>
              <a:chExt cx="371475" cy="3122933"/>
            </a:xfrm>
          </p:grpSpPr>
          <p:cxnSp>
            <p:nvCxnSpPr>
              <p:cNvPr id="10" name="Conector reto 17">
                <a:extLst>
                  <a:ext uri="{FF2B5EF4-FFF2-40B4-BE49-F238E27FC236}">
                    <a16:creationId xmlns:a16="http://schemas.microsoft.com/office/drawing/2014/main" id="{74F29070-378E-C9FD-3801-F5EBEDB2F4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8377" y="1951527"/>
                <a:ext cx="0" cy="3122933"/>
              </a:xfrm>
              <a:prstGeom prst="line">
                <a:avLst/>
              </a:prstGeom>
              <a:ln w="19050">
                <a:solidFill>
                  <a:schemeClr val="accent3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Elipse 18">
                <a:extLst>
                  <a:ext uri="{FF2B5EF4-FFF2-40B4-BE49-F238E27FC236}">
                    <a16:creationId xmlns:a16="http://schemas.microsoft.com/office/drawing/2014/main" id="{3AE344F6-D0F6-A548-FA24-64AC3892F27C}"/>
                  </a:ext>
                </a:extLst>
              </p:cNvPr>
              <p:cNvSpPr/>
              <p:nvPr/>
            </p:nvSpPr>
            <p:spPr>
              <a:xfrm>
                <a:off x="5882639" y="3327256"/>
                <a:ext cx="371475" cy="371475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Sinal de Multiplicação 1">
                <a:extLst>
                  <a:ext uri="{FF2B5EF4-FFF2-40B4-BE49-F238E27FC236}">
                    <a16:creationId xmlns:a16="http://schemas.microsoft.com/office/drawing/2014/main" id="{684FED36-0515-1E54-86F1-808062F86F1D}"/>
                  </a:ext>
                </a:extLst>
              </p:cNvPr>
              <p:cNvSpPr/>
              <p:nvPr/>
            </p:nvSpPr>
            <p:spPr>
              <a:xfrm>
                <a:off x="5954553" y="3399170"/>
                <a:ext cx="227646" cy="227646"/>
              </a:xfrm>
              <a:prstGeom prst="mathMultipl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6406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Centralização x descentralização da TI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1722144"/>
            <a:ext cx="101536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Escolha crítica: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Centralização significa concentração de poder, enquanto descentralização envolve transferência de competências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Transformação digital e concorrência: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Ambientes externos competitivos e necessidade de inovação influenciam a TI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Contexto único: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Cada empresa tem sua situação interna, mercado externo e recursos financeiros, afetando a escolha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Análise detalhada: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Antes de decidir, estude vantagens e desvantagens de ambas as abordagens em relação à tomada de decisões e funções de TI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Alinhamento e eficiência: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Decisão deve garantir que a TI apoie o negócio, promova inovação e mantenha processos eficientes.</a:t>
            </a:r>
          </a:p>
        </p:txBody>
      </p:sp>
    </p:spTree>
    <p:extLst>
      <p:ext uri="{BB962C8B-B14F-4D97-AF65-F5344CB8AC3E}">
        <p14:creationId xmlns:p14="http://schemas.microsoft.com/office/powerpoint/2010/main" val="27641529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Centralização x descentralização da TI</a:t>
            </a:r>
          </a:p>
          <a:p>
            <a:endParaRPr lang="pt-PT" dirty="0"/>
          </a:p>
        </p:txBody>
      </p:sp>
      <p:grpSp>
        <p:nvGrpSpPr>
          <p:cNvPr id="3" name="Agrupar 22">
            <a:extLst>
              <a:ext uri="{FF2B5EF4-FFF2-40B4-BE49-F238E27FC236}">
                <a16:creationId xmlns:a16="http://schemas.microsoft.com/office/drawing/2014/main" id="{80A7359E-3385-3CD3-45CA-E2A46D555AF6}"/>
              </a:ext>
            </a:extLst>
          </p:cNvPr>
          <p:cNvGrpSpPr/>
          <p:nvPr/>
        </p:nvGrpSpPr>
        <p:grpSpPr>
          <a:xfrm>
            <a:off x="3451761" y="1703320"/>
            <a:ext cx="4974114" cy="4570480"/>
            <a:chOff x="2278985" y="3052846"/>
            <a:chExt cx="123862" cy="113811"/>
          </a:xfrm>
        </p:grpSpPr>
        <p:sp>
          <p:nvSpPr>
            <p:cNvPr id="4" name="Retângulo 23">
              <a:extLst>
                <a:ext uri="{FF2B5EF4-FFF2-40B4-BE49-F238E27FC236}">
                  <a16:creationId xmlns:a16="http://schemas.microsoft.com/office/drawing/2014/main" id="{0D4030DF-7261-DDAA-E87A-7C1A17F3F524}"/>
                </a:ext>
              </a:extLst>
            </p:cNvPr>
            <p:cNvSpPr/>
            <p:nvPr/>
          </p:nvSpPr>
          <p:spPr>
            <a:xfrm>
              <a:off x="2278985" y="3052846"/>
              <a:ext cx="123862" cy="113811"/>
            </a:xfrm>
            <a:prstGeom prst="rect">
              <a:avLst/>
            </a:prstGeom>
            <a:solidFill>
              <a:srgbClr val="E3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Imagem 24">
              <a:extLst>
                <a:ext uri="{FF2B5EF4-FFF2-40B4-BE49-F238E27FC236}">
                  <a16:creationId xmlns:a16="http://schemas.microsoft.com/office/drawing/2014/main" id="{F9718175-6460-0515-6014-69775898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8985" y="3052846"/>
              <a:ext cx="123862" cy="1138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28844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Centralização x descentralização da TI</a:t>
            </a:r>
          </a:p>
          <a:p>
            <a:endParaRPr lang="pt-PT" dirty="0"/>
          </a:p>
        </p:txBody>
      </p:sp>
      <p:sp>
        <p:nvSpPr>
          <p:cNvPr id="6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063242"/>
            <a:ext cx="101536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Flexibilidade vs. Eficiência: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Estruturas e processos formais de tomada de decisão de TI podem prejudicar a flexibilidade e criatividade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Abordagem híbrida ideal: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Centralizar decisões críticas e descentralizar o que promove inovação, mantendo o foco nos objetivos da empresa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Modelo híbrido: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Exemplo de centralização na infraestrutura de TI e descentralização no sistema de gestão de informações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7355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Centralização x descentralização da TI</a:t>
            </a:r>
          </a:p>
          <a:p>
            <a:endParaRPr lang="pt-PT" dirty="0"/>
          </a:p>
        </p:txBody>
      </p:sp>
      <p:sp>
        <p:nvSpPr>
          <p:cNvPr id="6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108962"/>
            <a:ext cx="101536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 smtClean="0">
                <a:solidFill>
                  <a:schemeClr val="bg2">
                    <a:lumMod val="25000"/>
                  </a:schemeClr>
                </a:solidFill>
              </a:rPr>
              <a:t>Controles </a:t>
            </a: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essenciais: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TI deve centralizar políticas de segurança, planos de continuidade e infraestrutura crítica, garantindo a proteção dos dados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Business Intelligence (BI):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Ferramentas de BI promovem autonomia na análise de dados, exigindo centralização das políticas de segurança e descentralização no acesso aos dados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Equilíbrio estratégico: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Manter um equilíbrio entre centralização e descentralização é crucial para uma Governança de TI eficaz.</a:t>
            </a:r>
          </a:p>
        </p:txBody>
      </p:sp>
    </p:spTree>
    <p:extLst>
      <p:ext uri="{BB962C8B-B14F-4D97-AF65-F5344CB8AC3E}">
        <p14:creationId xmlns:p14="http://schemas.microsoft.com/office/powerpoint/2010/main" val="27487717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Terceirização da TI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120289"/>
            <a:ext cx="59851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Contratação de serviços externos: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Empresas utilizam fornecedores externos para executar atividades, devido à velocidade dos negócios e à transformação digital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Necessidade de recursos de TI: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maioria das empresas não possui recursos internos suficientes para atender às demandas de negócios com agilidade e qualidade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Capacitação e velocidade: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rápida evolução tecnológica dificulta a manutenção de uma equipe interna com todas as capacidades necessárias, tornando a terceirização uma opção valiosa.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4" name="Agrupar 22">
            <a:extLst>
              <a:ext uri="{FF2B5EF4-FFF2-40B4-BE49-F238E27FC236}">
                <a16:creationId xmlns:a16="http://schemas.microsoft.com/office/drawing/2014/main" id="{80A7359E-3385-3CD3-45CA-E2A46D555AF6}"/>
              </a:ext>
            </a:extLst>
          </p:cNvPr>
          <p:cNvGrpSpPr/>
          <p:nvPr/>
        </p:nvGrpSpPr>
        <p:grpSpPr>
          <a:xfrm>
            <a:off x="7616791" y="2642258"/>
            <a:ext cx="3556034" cy="2372382"/>
            <a:chOff x="1090263" y="2267296"/>
            <a:chExt cx="2006297" cy="1338485"/>
          </a:xfrm>
        </p:grpSpPr>
        <p:sp>
          <p:nvSpPr>
            <p:cNvPr id="5" name="Retângulo 23">
              <a:extLst>
                <a:ext uri="{FF2B5EF4-FFF2-40B4-BE49-F238E27FC236}">
                  <a16:creationId xmlns:a16="http://schemas.microsoft.com/office/drawing/2014/main" id="{0D4030DF-7261-DDAA-E87A-7C1A17F3F524}"/>
                </a:ext>
              </a:extLst>
            </p:cNvPr>
            <p:cNvSpPr/>
            <p:nvPr/>
          </p:nvSpPr>
          <p:spPr>
            <a:xfrm>
              <a:off x="1090263" y="2267296"/>
              <a:ext cx="2006297" cy="1338485"/>
            </a:xfrm>
            <a:prstGeom prst="rect">
              <a:avLst/>
            </a:prstGeom>
            <a:solidFill>
              <a:srgbClr val="E3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24">
              <a:extLst>
                <a:ext uri="{FF2B5EF4-FFF2-40B4-BE49-F238E27FC236}">
                  <a16:creationId xmlns:a16="http://schemas.microsoft.com/office/drawing/2014/main" id="{F9718175-6460-0515-6014-69775898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63" y="2267296"/>
              <a:ext cx="2006296" cy="13384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49616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Evolução da terceirização da TI</a:t>
            </a:r>
          </a:p>
        </p:txBody>
      </p:sp>
      <p:grpSp>
        <p:nvGrpSpPr>
          <p:cNvPr id="3" name="Agrupar 22">
            <a:extLst>
              <a:ext uri="{FF2B5EF4-FFF2-40B4-BE49-F238E27FC236}">
                <a16:creationId xmlns:a16="http://schemas.microsoft.com/office/drawing/2014/main" id="{80A7359E-3385-3CD3-45CA-E2A46D555AF6}"/>
              </a:ext>
            </a:extLst>
          </p:cNvPr>
          <p:cNvGrpSpPr/>
          <p:nvPr/>
        </p:nvGrpSpPr>
        <p:grpSpPr>
          <a:xfrm>
            <a:off x="2355769" y="1916414"/>
            <a:ext cx="7480461" cy="4357386"/>
            <a:chOff x="1090263" y="2352203"/>
            <a:chExt cx="2006297" cy="1168671"/>
          </a:xfrm>
        </p:grpSpPr>
        <p:sp>
          <p:nvSpPr>
            <p:cNvPr id="4" name="Retângulo 23">
              <a:extLst>
                <a:ext uri="{FF2B5EF4-FFF2-40B4-BE49-F238E27FC236}">
                  <a16:creationId xmlns:a16="http://schemas.microsoft.com/office/drawing/2014/main" id="{0D4030DF-7261-DDAA-E87A-7C1A17F3F524}"/>
                </a:ext>
              </a:extLst>
            </p:cNvPr>
            <p:cNvSpPr/>
            <p:nvPr/>
          </p:nvSpPr>
          <p:spPr>
            <a:xfrm>
              <a:off x="1090263" y="2352203"/>
              <a:ext cx="2006297" cy="1168671"/>
            </a:xfrm>
            <a:prstGeom prst="rect">
              <a:avLst/>
            </a:prstGeom>
            <a:solidFill>
              <a:srgbClr val="E3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Imagem 24">
              <a:extLst>
                <a:ext uri="{FF2B5EF4-FFF2-40B4-BE49-F238E27FC236}">
                  <a16:creationId xmlns:a16="http://schemas.microsoft.com/office/drawing/2014/main" id="{F9718175-6460-0515-6014-69775898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263" y="2352203"/>
              <a:ext cx="2006296" cy="1168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49289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Evolução da terceirização da TI</a:t>
            </a:r>
          </a:p>
        </p:txBody>
      </p:sp>
      <p:sp>
        <p:nvSpPr>
          <p:cNvPr id="6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1606042"/>
            <a:ext cx="1015365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Kodak e IBM: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 Em 1989, a Kodak terceirizou sua infraestrutura de TI com a IBM, impulsionando a terceirização nos EUA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Exemplos no Brasil: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Shell e Souza Cruz também terceirizaram parte de seus serviços de TI no início dos anos 1990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Amplitude da terceirização: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Empresas podem terceirizar todas as funções de TI ou apenas parte delas, incluindo serviços de utilidade e terceirização para a nuvem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Estratégias e seleção de fornecedores: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definição de critérios, seleção de fornecedores e administração de contratos são essenciais para estabelecer relacionamentos sustentáveis com provedores de TI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Benefícios da terceirização: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Redução de custos, atendimento às demandas de negócios e foco em atividades estratégicas.</a:t>
            </a:r>
          </a:p>
        </p:txBody>
      </p:sp>
    </p:spTree>
    <p:extLst>
      <p:ext uri="{BB962C8B-B14F-4D97-AF65-F5344CB8AC3E}">
        <p14:creationId xmlns:p14="http://schemas.microsoft.com/office/powerpoint/2010/main" val="5211878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Evolução da terceirização da TI</a:t>
            </a:r>
          </a:p>
          <a:p>
            <a:endParaRPr lang="pt-PT" dirty="0"/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7" y="1359858"/>
            <a:ext cx="3613150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tx1"/>
                </a:solidFill>
              </a:rPr>
              <a:t>Tipos de terceirização</a:t>
            </a:r>
          </a:p>
        </p:txBody>
      </p:sp>
      <p:grpSp>
        <p:nvGrpSpPr>
          <p:cNvPr id="4" name="Agrupar 7">
            <a:extLst>
              <a:ext uri="{FF2B5EF4-FFF2-40B4-BE49-F238E27FC236}">
                <a16:creationId xmlns:a16="http://schemas.microsoft.com/office/drawing/2014/main" id="{0E52026A-8A4A-5882-C461-3235C09B4377}"/>
              </a:ext>
            </a:extLst>
          </p:cNvPr>
          <p:cNvGrpSpPr/>
          <p:nvPr/>
        </p:nvGrpSpPr>
        <p:grpSpPr>
          <a:xfrm>
            <a:off x="1059886" y="2763221"/>
            <a:ext cx="10072227" cy="1331557"/>
            <a:chOff x="1019175" y="1676603"/>
            <a:chExt cx="10072227" cy="1331557"/>
          </a:xfrm>
        </p:grpSpPr>
        <p:grpSp>
          <p:nvGrpSpPr>
            <p:cNvPr id="5" name="Agrupar 8">
              <a:extLst>
                <a:ext uri="{FF2B5EF4-FFF2-40B4-BE49-F238E27FC236}">
                  <a16:creationId xmlns:a16="http://schemas.microsoft.com/office/drawing/2014/main" id="{E85F2DA5-2A01-BC14-EED0-E03111B3BCDA}"/>
                </a:ext>
              </a:extLst>
            </p:cNvPr>
            <p:cNvGrpSpPr/>
            <p:nvPr/>
          </p:nvGrpSpPr>
          <p:grpSpPr>
            <a:xfrm>
              <a:off x="1019175" y="1676603"/>
              <a:ext cx="3045164" cy="1331557"/>
              <a:chOff x="1019175" y="1676603"/>
              <a:chExt cx="3045164" cy="1331557"/>
            </a:xfrm>
          </p:grpSpPr>
          <p:sp>
            <p:nvSpPr>
              <p:cNvPr id="12" name="Retângulo: Cantos Arredondados 17">
                <a:extLst>
                  <a:ext uri="{FF2B5EF4-FFF2-40B4-BE49-F238E27FC236}">
                    <a16:creationId xmlns:a16="http://schemas.microsoft.com/office/drawing/2014/main" id="{66E36BF6-D059-0992-5410-086DFD17C378}"/>
                  </a:ext>
                </a:extLst>
              </p:cNvPr>
              <p:cNvSpPr/>
              <p:nvPr/>
            </p:nvSpPr>
            <p:spPr>
              <a:xfrm>
                <a:off x="1019175" y="1676603"/>
                <a:ext cx="3045164" cy="1331557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3" name="CaixaDeTexto 18">
                <a:extLst>
                  <a:ext uri="{FF2B5EF4-FFF2-40B4-BE49-F238E27FC236}">
                    <a16:creationId xmlns:a16="http://schemas.microsoft.com/office/drawing/2014/main" id="{D1DBDC24-1598-06CF-AD6F-70C954991D12}"/>
                  </a:ext>
                </a:extLst>
              </p:cNvPr>
              <p:cNvSpPr txBox="1"/>
              <p:nvPr/>
            </p:nvSpPr>
            <p:spPr>
              <a:xfrm>
                <a:off x="1104766" y="2039288"/>
                <a:ext cx="28739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b="1" dirty="0"/>
                  <a:t>Terceirização </a:t>
                </a:r>
                <a:r>
                  <a:rPr lang="pt-PT" b="1" i="1" dirty="0"/>
                  <a:t>offshore</a:t>
                </a:r>
                <a:endParaRPr lang="pt-BR" b="1" i="1" dirty="0"/>
              </a:p>
            </p:txBody>
          </p:sp>
        </p:grpSp>
        <p:grpSp>
          <p:nvGrpSpPr>
            <p:cNvPr id="6" name="Agrupar 9">
              <a:extLst>
                <a:ext uri="{FF2B5EF4-FFF2-40B4-BE49-F238E27FC236}">
                  <a16:creationId xmlns:a16="http://schemas.microsoft.com/office/drawing/2014/main" id="{BDD5AACA-B522-1891-4F39-1F684666749A}"/>
                </a:ext>
              </a:extLst>
            </p:cNvPr>
            <p:cNvGrpSpPr/>
            <p:nvPr/>
          </p:nvGrpSpPr>
          <p:grpSpPr>
            <a:xfrm>
              <a:off x="4535454" y="1676603"/>
              <a:ext cx="3045164" cy="1331557"/>
              <a:chOff x="4535454" y="1676603"/>
              <a:chExt cx="3045164" cy="1331557"/>
            </a:xfrm>
          </p:grpSpPr>
          <p:sp>
            <p:nvSpPr>
              <p:cNvPr id="10" name="Retângulo: Cantos Arredondados 14">
                <a:extLst>
                  <a:ext uri="{FF2B5EF4-FFF2-40B4-BE49-F238E27FC236}">
                    <a16:creationId xmlns:a16="http://schemas.microsoft.com/office/drawing/2014/main" id="{D4F341E8-A02F-F913-BE72-5F7F747C7E05}"/>
                  </a:ext>
                </a:extLst>
              </p:cNvPr>
              <p:cNvSpPr/>
              <p:nvPr/>
            </p:nvSpPr>
            <p:spPr>
              <a:xfrm>
                <a:off x="4535454" y="1676603"/>
                <a:ext cx="3045164" cy="1331557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1" name="CaixaDeTexto 15">
                <a:extLst>
                  <a:ext uri="{FF2B5EF4-FFF2-40B4-BE49-F238E27FC236}">
                    <a16:creationId xmlns:a16="http://schemas.microsoft.com/office/drawing/2014/main" id="{F3B680CE-97D2-3868-D93C-AEB34588A173}"/>
                  </a:ext>
                </a:extLst>
              </p:cNvPr>
              <p:cNvSpPr txBox="1"/>
              <p:nvPr/>
            </p:nvSpPr>
            <p:spPr>
              <a:xfrm>
                <a:off x="4703888" y="2039288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b="1" dirty="0"/>
                  <a:t>Terceirização </a:t>
                </a:r>
                <a:r>
                  <a:rPr lang="pt-BR" b="1" i="1" dirty="0"/>
                  <a:t>nearshore</a:t>
                </a:r>
              </a:p>
            </p:txBody>
          </p:sp>
        </p:grpSp>
        <p:grpSp>
          <p:nvGrpSpPr>
            <p:cNvPr id="7" name="Agrupar 10">
              <a:extLst>
                <a:ext uri="{FF2B5EF4-FFF2-40B4-BE49-F238E27FC236}">
                  <a16:creationId xmlns:a16="http://schemas.microsoft.com/office/drawing/2014/main" id="{FF811711-71E1-C772-DB6D-343B10437796}"/>
                </a:ext>
              </a:extLst>
            </p:cNvPr>
            <p:cNvGrpSpPr/>
            <p:nvPr/>
          </p:nvGrpSpPr>
          <p:grpSpPr>
            <a:xfrm>
              <a:off x="8046238" y="1676603"/>
              <a:ext cx="3045164" cy="1331557"/>
              <a:chOff x="8046238" y="1676603"/>
              <a:chExt cx="3045164" cy="1331557"/>
            </a:xfrm>
          </p:grpSpPr>
          <p:sp>
            <p:nvSpPr>
              <p:cNvPr id="8" name="Retângulo: Cantos Arredondados 11">
                <a:extLst>
                  <a:ext uri="{FF2B5EF4-FFF2-40B4-BE49-F238E27FC236}">
                    <a16:creationId xmlns:a16="http://schemas.microsoft.com/office/drawing/2014/main" id="{23220257-88AB-1A49-DAAA-8B5EF541FA08}"/>
                  </a:ext>
                </a:extLst>
              </p:cNvPr>
              <p:cNvSpPr/>
              <p:nvPr/>
            </p:nvSpPr>
            <p:spPr>
              <a:xfrm>
                <a:off x="8046238" y="1676603"/>
                <a:ext cx="3045164" cy="1331557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9" name="CaixaDeTexto 12">
                <a:extLst>
                  <a:ext uri="{FF2B5EF4-FFF2-40B4-BE49-F238E27FC236}">
                    <a16:creationId xmlns:a16="http://schemas.microsoft.com/office/drawing/2014/main" id="{5549AFD4-2DBD-8743-6122-9F6A01F1D9EB}"/>
                  </a:ext>
                </a:extLst>
              </p:cNvPr>
              <p:cNvSpPr txBox="1"/>
              <p:nvPr/>
            </p:nvSpPr>
            <p:spPr>
              <a:xfrm>
                <a:off x="8217418" y="2039288"/>
                <a:ext cx="27028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b="1" dirty="0"/>
                  <a:t>Terceirização </a:t>
                </a:r>
                <a:r>
                  <a:rPr lang="pt-PT" b="1" i="1" dirty="0"/>
                  <a:t>onshore</a:t>
                </a:r>
                <a:r>
                  <a:rPr lang="pt-PT" b="1" dirty="0"/>
                  <a:t> ou doméstica</a:t>
                </a:r>
                <a:endParaRPr lang="pt-BR" b="1" dirty="0"/>
              </a:p>
            </p:txBody>
          </p:sp>
        </p:grpSp>
      </p:grpSp>
      <p:sp>
        <p:nvSpPr>
          <p:cNvPr id="14" name="Retângulo: Cantos Arredondados 14">
            <a:extLst>
              <a:ext uri="{FF2B5EF4-FFF2-40B4-BE49-F238E27FC236}">
                <a16:creationId xmlns:a16="http://schemas.microsoft.com/office/drawing/2014/main" id="{D4F341E8-A02F-F913-BE72-5F7F747C7E05}"/>
              </a:ext>
            </a:extLst>
          </p:cNvPr>
          <p:cNvSpPr/>
          <p:nvPr/>
        </p:nvSpPr>
        <p:spPr>
          <a:xfrm>
            <a:off x="2268829" y="4472147"/>
            <a:ext cx="3045164" cy="1331557"/>
          </a:xfrm>
          <a:prstGeom prst="roundRect">
            <a:avLst>
              <a:gd name="adj" fmla="val 1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4F341E8-A02F-F913-BE72-5F7F747C7E05}"/>
              </a:ext>
            </a:extLst>
          </p:cNvPr>
          <p:cNvSpPr/>
          <p:nvPr/>
        </p:nvSpPr>
        <p:spPr>
          <a:xfrm>
            <a:off x="6564366" y="4472147"/>
            <a:ext cx="3045164" cy="1331557"/>
          </a:xfrm>
          <a:prstGeom prst="roundRect">
            <a:avLst>
              <a:gd name="adj" fmla="val 1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3B680CE-97D2-3868-D93C-AEB34588A173}"/>
              </a:ext>
            </a:extLst>
          </p:cNvPr>
          <p:cNvSpPr txBox="1"/>
          <p:nvPr/>
        </p:nvSpPr>
        <p:spPr>
          <a:xfrm>
            <a:off x="2440010" y="4955216"/>
            <a:ext cx="2702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Computação em nuvem</a:t>
            </a:r>
          </a:p>
        </p:txBody>
      </p:sp>
      <p:sp>
        <p:nvSpPr>
          <p:cNvPr id="17" name="CaixaDeTexto 15">
            <a:extLst>
              <a:ext uri="{FF2B5EF4-FFF2-40B4-BE49-F238E27FC236}">
                <a16:creationId xmlns:a16="http://schemas.microsoft.com/office/drawing/2014/main" id="{F3B680CE-97D2-3868-D93C-AEB34588A173}"/>
              </a:ext>
            </a:extLst>
          </p:cNvPr>
          <p:cNvSpPr txBox="1"/>
          <p:nvPr/>
        </p:nvSpPr>
        <p:spPr>
          <a:xfrm>
            <a:off x="6797237" y="4932182"/>
            <a:ext cx="27028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Serviços gerenciados</a:t>
            </a:r>
          </a:p>
        </p:txBody>
      </p:sp>
    </p:spTree>
    <p:extLst>
      <p:ext uri="{BB962C8B-B14F-4D97-AF65-F5344CB8AC3E}">
        <p14:creationId xmlns:p14="http://schemas.microsoft.com/office/powerpoint/2010/main" val="26548695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Evolução da terceirização da TI</a:t>
            </a:r>
          </a:p>
          <a:p>
            <a:endParaRPr lang="pt-PT" dirty="0"/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59858"/>
            <a:ext cx="7904471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Vantagens e desvantagens da terceirização</a:t>
            </a:r>
            <a:endParaRPr lang="pt-BR" sz="2800" dirty="0">
              <a:solidFill>
                <a:schemeClr val="tx1"/>
              </a:solidFill>
            </a:endParaRPr>
          </a:p>
        </p:txBody>
      </p:sp>
      <p:grpSp>
        <p:nvGrpSpPr>
          <p:cNvPr id="5" name="Agrupar 22">
            <a:extLst>
              <a:ext uri="{FF2B5EF4-FFF2-40B4-BE49-F238E27FC236}">
                <a16:creationId xmlns:a16="http://schemas.microsoft.com/office/drawing/2014/main" id="{80A7359E-3385-3CD3-45CA-E2A46D555AF6}"/>
              </a:ext>
            </a:extLst>
          </p:cNvPr>
          <p:cNvGrpSpPr/>
          <p:nvPr/>
        </p:nvGrpSpPr>
        <p:grpSpPr>
          <a:xfrm>
            <a:off x="2782751" y="2126726"/>
            <a:ext cx="6626498" cy="4054618"/>
            <a:chOff x="1138425" y="2352203"/>
            <a:chExt cx="1909972" cy="1168671"/>
          </a:xfrm>
        </p:grpSpPr>
        <p:sp>
          <p:nvSpPr>
            <p:cNvPr id="6" name="Retângulo 23">
              <a:extLst>
                <a:ext uri="{FF2B5EF4-FFF2-40B4-BE49-F238E27FC236}">
                  <a16:creationId xmlns:a16="http://schemas.microsoft.com/office/drawing/2014/main" id="{0D4030DF-7261-DDAA-E87A-7C1A17F3F524}"/>
                </a:ext>
              </a:extLst>
            </p:cNvPr>
            <p:cNvSpPr/>
            <p:nvPr/>
          </p:nvSpPr>
          <p:spPr>
            <a:xfrm>
              <a:off x="1138425" y="2352203"/>
              <a:ext cx="1909972" cy="1168671"/>
            </a:xfrm>
            <a:prstGeom prst="rect">
              <a:avLst/>
            </a:prstGeom>
            <a:solidFill>
              <a:srgbClr val="E3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24">
              <a:extLst>
                <a:ext uri="{FF2B5EF4-FFF2-40B4-BE49-F238E27FC236}">
                  <a16:creationId xmlns:a16="http://schemas.microsoft.com/office/drawing/2014/main" id="{F9718175-6460-0515-6014-69775898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425" y="2352203"/>
              <a:ext cx="1909972" cy="11686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944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Governança corporativa</a:t>
            </a:r>
          </a:p>
          <a:p>
            <a:endParaRPr lang="pt-PT" dirty="0"/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59858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Como a Governança Corporativa ganhou importância para as organizações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678441"/>
            <a:ext cx="645147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Crescimento devido à necessidade de transparência em operações complexas e interconectadas com stakeholders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Adoção impulsionada por empresas que abriram capital para financiar investimentos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Reação a escândalos financeiros, como o da Enron, resultando na aprovação da Lei Sarbanes-Oxley para responsabilização criminal, maior transparência e controle em empresas de capital aberto nos EUA.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5" name="Agrupar 22">
            <a:extLst>
              <a:ext uri="{FF2B5EF4-FFF2-40B4-BE49-F238E27FC236}">
                <a16:creationId xmlns:a16="http://schemas.microsoft.com/office/drawing/2014/main" id="{80A7359E-3385-3CD3-45CA-E2A46D555AF6}"/>
              </a:ext>
            </a:extLst>
          </p:cNvPr>
          <p:cNvGrpSpPr/>
          <p:nvPr/>
        </p:nvGrpSpPr>
        <p:grpSpPr>
          <a:xfrm>
            <a:off x="7807210" y="2916035"/>
            <a:ext cx="3365615" cy="2387133"/>
            <a:chOff x="1011897" y="2240740"/>
            <a:chExt cx="2528637" cy="1793487"/>
          </a:xfrm>
        </p:grpSpPr>
        <p:sp>
          <p:nvSpPr>
            <p:cNvPr id="6" name="Retângulo 23">
              <a:extLst>
                <a:ext uri="{FF2B5EF4-FFF2-40B4-BE49-F238E27FC236}">
                  <a16:creationId xmlns:a16="http://schemas.microsoft.com/office/drawing/2014/main" id="{0D4030DF-7261-DDAA-E87A-7C1A17F3F524}"/>
                </a:ext>
              </a:extLst>
            </p:cNvPr>
            <p:cNvSpPr/>
            <p:nvPr/>
          </p:nvSpPr>
          <p:spPr>
            <a:xfrm>
              <a:off x="1011897" y="2240741"/>
              <a:ext cx="2528637" cy="1793486"/>
            </a:xfrm>
            <a:prstGeom prst="rect">
              <a:avLst/>
            </a:prstGeom>
            <a:solidFill>
              <a:srgbClr val="E3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24">
              <a:extLst>
                <a:ext uri="{FF2B5EF4-FFF2-40B4-BE49-F238E27FC236}">
                  <a16:creationId xmlns:a16="http://schemas.microsoft.com/office/drawing/2014/main" id="{F9718175-6460-0515-6014-69775898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914" y="2240740"/>
              <a:ext cx="2519332" cy="1793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9203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Evolução da terceirização da TI</a:t>
            </a:r>
          </a:p>
          <a:p>
            <a:endParaRPr lang="pt-PT" dirty="0"/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59858"/>
            <a:ext cx="7904471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Cuidados com a terceirização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8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401387"/>
            <a:ext cx="101536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Cuidados necessários incluem acordos de qualidade e níveis de serviço (ANS), priorização e penalidades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Compromisso com a política de segurança e padrões éticos da organização é essencial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Evitar terceirizar controles gerenciais, o que pode levar a problemas de gestão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Antes da contratação, verificar a idoneidade da empresa, contrato social e referências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9036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Evolução da terceirização da TI</a:t>
            </a:r>
          </a:p>
          <a:p>
            <a:endParaRPr lang="pt-PT" dirty="0"/>
          </a:p>
        </p:txBody>
      </p:sp>
      <p:sp>
        <p:nvSpPr>
          <p:cNvPr id="4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59858"/>
            <a:ext cx="7904471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Cuidados com a terceirização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8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217108"/>
            <a:ext cx="101536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Cláusulas específicas no contrato, como direito de inspeção e indenização, são fundamentais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Precauções para evitar o vínculo empregatício de terceirizados devem ser adotadas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Modelos disponíveis no mercado, como eSCM-SP, eSCM-CL e CMMI for Acquisition, podem auxiliar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decisão de terceirizar deve ser tomada com base no cenário interno e externo da empresa.</a:t>
            </a:r>
          </a:p>
        </p:txBody>
      </p:sp>
    </p:spTree>
    <p:extLst>
      <p:ext uri="{BB962C8B-B14F-4D97-AF65-F5344CB8AC3E}">
        <p14:creationId xmlns:p14="http://schemas.microsoft.com/office/powerpoint/2010/main" val="19645577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07" r="33407"/>
          <a:stretch>
            <a:fillRect/>
          </a:stretch>
        </p:blipFill>
        <p:spPr/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F64D82-EA9A-5288-8D2C-7CCD08DE3A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Entrega de valor</a:t>
            </a:r>
          </a:p>
        </p:txBody>
      </p:sp>
    </p:spTree>
    <p:extLst>
      <p:ext uri="{BB962C8B-B14F-4D97-AF65-F5344CB8AC3E}">
        <p14:creationId xmlns:p14="http://schemas.microsoft.com/office/powerpoint/2010/main" val="9408448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F78EF7-A8C3-D3B3-12A2-A75137AE5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BR" dirty="0"/>
              <a:t>Conceitos-chave da </a:t>
            </a:r>
            <a:r>
              <a:rPr lang="pt-BR" dirty="0" smtClean="0"/>
              <a:t>ITIL </a:t>
            </a:r>
            <a:r>
              <a:rPr lang="pt-BR" dirty="0"/>
              <a:t>4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026483"/>
            <a:ext cx="101536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Valor é a percepção de benefícios e utilidade, subjetivo para partes interessadas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Necessidade e valor estão ligados, com serviços sendo o meio de criar valor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ITIL 4 enfatiza a cocriação de valor com consumidores atuando na cadeia de serviço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Partes interessadas contribuem para requisitos, desenho de soluções e provisionamento de serviços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Serviços se baseiam em produtos, configurações de recursos para fornecer valor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Ofertas de serviço descrevem bens, acesso a recursos e ações de serviço para atender necessidades dos consumidores.</a:t>
            </a:r>
          </a:p>
        </p:txBody>
      </p:sp>
    </p:spTree>
    <p:extLst>
      <p:ext uri="{BB962C8B-B14F-4D97-AF65-F5344CB8AC3E}">
        <p14:creationId xmlns:p14="http://schemas.microsoft.com/office/powerpoint/2010/main" val="14675559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Conceitos-chave da ITIL 4</a:t>
            </a:r>
          </a:p>
          <a:p>
            <a:endParaRPr lang="pt-PT" dirty="0"/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026483"/>
            <a:ext cx="101536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 smtClean="0">
                <a:solidFill>
                  <a:schemeClr val="bg2">
                    <a:lumMod val="25000"/>
                  </a:schemeClr>
                </a:solidFill>
              </a:rPr>
              <a:t>Relações </a:t>
            </a: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de serviço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envolvem provedores e consumidores de serviços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Prestação de serviço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inclui gerenciamento de recursos, disponibilização de acesso e cumprimento de ações acordadas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Consumo de serviço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envolve gerenciamento de recursos, ações de uso e recebimento de produtos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Gerenciamento de relação de serviços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é a cooperação contínua entre provedores e consumidores para criar valor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8602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Conceitos-chave da ITIL 4</a:t>
            </a:r>
          </a:p>
          <a:p>
            <a:endParaRPr lang="pt-PT" dirty="0"/>
          </a:p>
        </p:txBody>
      </p:sp>
      <p:grpSp>
        <p:nvGrpSpPr>
          <p:cNvPr id="4" name="Agrupar 22">
            <a:extLst>
              <a:ext uri="{FF2B5EF4-FFF2-40B4-BE49-F238E27FC236}">
                <a16:creationId xmlns:a16="http://schemas.microsoft.com/office/drawing/2014/main" id="{80A7359E-3385-3CD3-45CA-E2A46D555AF6}"/>
              </a:ext>
            </a:extLst>
          </p:cNvPr>
          <p:cNvGrpSpPr/>
          <p:nvPr/>
        </p:nvGrpSpPr>
        <p:grpSpPr>
          <a:xfrm>
            <a:off x="2155241" y="2484618"/>
            <a:ext cx="8397008" cy="2261118"/>
            <a:chOff x="1138425" y="2679384"/>
            <a:chExt cx="1909972" cy="514310"/>
          </a:xfrm>
        </p:grpSpPr>
        <p:sp>
          <p:nvSpPr>
            <p:cNvPr id="5" name="Retângulo 23">
              <a:extLst>
                <a:ext uri="{FF2B5EF4-FFF2-40B4-BE49-F238E27FC236}">
                  <a16:creationId xmlns:a16="http://schemas.microsoft.com/office/drawing/2014/main" id="{0D4030DF-7261-DDAA-E87A-7C1A17F3F524}"/>
                </a:ext>
              </a:extLst>
            </p:cNvPr>
            <p:cNvSpPr/>
            <p:nvPr/>
          </p:nvSpPr>
          <p:spPr>
            <a:xfrm>
              <a:off x="1138425" y="2679384"/>
              <a:ext cx="1909972" cy="514310"/>
            </a:xfrm>
            <a:prstGeom prst="rect">
              <a:avLst/>
            </a:prstGeom>
            <a:solidFill>
              <a:srgbClr val="E3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24">
              <a:extLst>
                <a:ext uri="{FF2B5EF4-FFF2-40B4-BE49-F238E27FC236}">
                  <a16:creationId xmlns:a16="http://schemas.microsoft.com/office/drawing/2014/main" id="{F9718175-6460-0515-6014-69775898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425" y="2679384"/>
              <a:ext cx="1909972" cy="514310"/>
            </a:xfrm>
            <a:prstGeom prst="rect">
              <a:avLst/>
            </a:prstGeom>
          </p:spPr>
        </p:pic>
      </p:grpSp>
      <p:sp>
        <p:nvSpPr>
          <p:cNvPr id="7" name="CaixaDeTexto 1">
            <a:extLst>
              <a:ext uri="{FF2B5EF4-FFF2-40B4-BE49-F238E27FC236}">
                <a16:creationId xmlns:a16="http://schemas.microsoft.com/office/drawing/2014/main" id="{020E31F3-51C5-9574-03B3-120878EAFD02}"/>
              </a:ext>
            </a:extLst>
          </p:cNvPr>
          <p:cNvSpPr txBox="1"/>
          <p:nvPr/>
        </p:nvSpPr>
        <p:spPr>
          <a:xfrm>
            <a:off x="2155240" y="4976909"/>
            <a:ext cx="63943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dirty="0" smtClean="0"/>
              <a:t>Modelo </a:t>
            </a:r>
            <a:r>
              <a:rPr lang="pt-PT" sz="1400" dirty="0"/>
              <a:t>de relação de serviço. Fonte: Adaptado de AXELOS, 2019b.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652564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Conceitos-chave da ITIL 4</a:t>
            </a:r>
          </a:p>
          <a:p>
            <a:endParaRPr lang="pt-PT" dirty="0"/>
          </a:p>
        </p:txBody>
      </p:sp>
      <p:grpSp>
        <p:nvGrpSpPr>
          <p:cNvPr id="4" name="Agrupar 22">
            <a:extLst>
              <a:ext uri="{FF2B5EF4-FFF2-40B4-BE49-F238E27FC236}">
                <a16:creationId xmlns:a16="http://schemas.microsoft.com/office/drawing/2014/main" id="{80A7359E-3385-3CD3-45CA-E2A46D555AF6}"/>
              </a:ext>
            </a:extLst>
          </p:cNvPr>
          <p:cNvGrpSpPr/>
          <p:nvPr/>
        </p:nvGrpSpPr>
        <p:grpSpPr>
          <a:xfrm>
            <a:off x="2564586" y="1932682"/>
            <a:ext cx="5795161" cy="3496660"/>
            <a:chOff x="1667216" y="2679384"/>
            <a:chExt cx="852389" cy="514310"/>
          </a:xfrm>
        </p:grpSpPr>
        <p:sp>
          <p:nvSpPr>
            <p:cNvPr id="5" name="Retângulo 23">
              <a:extLst>
                <a:ext uri="{FF2B5EF4-FFF2-40B4-BE49-F238E27FC236}">
                  <a16:creationId xmlns:a16="http://schemas.microsoft.com/office/drawing/2014/main" id="{0D4030DF-7261-DDAA-E87A-7C1A17F3F524}"/>
                </a:ext>
              </a:extLst>
            </p:cNvPr>
            <p:cNvSpPr/>
            <p:nvPr/>
          </p:nvSpPr>
          <p:spPr>
            <a:xfrm>
              <a:off x="1667216" y="2679384"/>
              <a:ext cx="852389" cy="514310"/>
            </a:xfrm>
            <a:prstGeom prst="rect">
              <a:avLst/>
            </a:prstGeom>
            <a:solidFill>
              <a:srgbClr val="E3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24">
              <a:extLst>
                <a:ext uri="{FF2B5EF4-FFF2-40B4-BE49-F238E27FC236}">
                  <a16:creationId xmlns:a16="http://schemas.microsoft.com/office/drawing/2014/main" id="{F9718175-6460-0515-6014-69775898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7216" y="2679384"/>
              <a:ext cx="852389" cy="514310"/>
            </a:xfrm>
            <a:prstGeom prst="rect">
              <a:avLst/>
            </a:prstGeom>
          </p:spPr>
        </p:pic>
      </p:grpSp>
      <p:sp>
        <p:nvSpPr>
          <p:cNvPr id="7" name="CaixaDeTexto 1">
            <a:extLst>
              <a:ext uri="{FF2B5EF4-FFF2-40B4-BE49-F238E27FC236}">
                <a16:creationId xmlns:a16="http://schemas.microsoft.com/office/drawing/2014/main" id="{020E31F3-51C5-9574-03B3-120878EAFD02}"/>
              </a:ext>
            </a:extLst>
          </p:cNvPr>
          <p:cNvSpPr txBox="1"/>
          <p:nvPr/>
        </p:nvSpPr>
        <p:spPr>
          <a:xfrm>
            <a:off x="2264967" y="5429342"/>
            <a:ext cx="89078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dirty="0"/>
              <a:t>Alcance do valor por meio da associação favorável de custos e riscos. Fonte: Adaptado de AXELOS, 2020</a:t>
            </a:r>
            <a:r>
              <a:rPr lang="pt-PT" sz="1400" dirty="0" smtClean="0"/>
              <a:t>.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2540721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Conceitos-chave da ITIL 4</a:t>
            </a:r>
          </a:p>
          <a:p>
            <a:endParaRPr lang="pt-PT" dirty="0"/>
          </a:p>
        </p:txBody>
      </p:sp>
      <p:grpSp>
        <p:nvGrpSpPr>
          <p:cNvPr id="3" name="Agrupar 17">
            <a:extLst>
              <a:ext uri="{FF2B5EF4-FFF2-40B4-BE49-F238E27FC236}">
                <a16:creationId xmlns:a16="http://schemas.microsoft.com/office/drawing/2014/main" id="{AD3B0613-DA08-5387-6339-3A43D06E9E9C}"/>
              </a:ext>
            </a:extLst>
          </p:cNvPr>
          <p:cNvGrpSpPr/>
          <p:nvPr/>
        </p:nvGrpSpPr>
        <p:grpSpPr>
          <a:xfrm>
            <a:off x="1025525" y="1756725"/>
            <a:ext cx="10153650" cy="3011792"/>
            <a:chOff x="1025525" y="248637"/>
            <a:chExt cx="10153650" cy="3011792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59DE4C9C-4313-82F4-D675-92FCC334671A}"/>
                </a:ext>
              </a:extLst>
            </p:cNvPr>
            <p:cNvSpPr/>
            <p:nvPr/>
          </p:nvSpPr>
          <p:spPr>
            <a:xfrm>
              <a:off x="1025525" y="567440"/>
              <a:ext cx="10153650" cy="2692989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9">
              <a:extLst>
                <a:ext uri="{FF2B5EF4-FFF2-40B4-BE49-F238E27FC236}">
                  <a16:creationId xmlns:a16="http://schemas.microsoft.com/office/drawing/2014/main" id="{B28F9C42-C01A-73AB-234A-0AD537271D40}"/>
                </a:ext>
              </a:extLst>
            </p:cNvPr>
            <p:cNvSpPr txBox="1"/>
            <p:nvPr/>
          </p:nvSpPr>
          <p:spPr>
            <a:xfrm>
              <a:off x="1612899" y="1165119"/>
              <a:ext cx="8991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</a:rPr>
                <a:t>Atenção!</a:t>
              </a:r>
            </a:p>
          </p:txBody>
        </p:sp>
        <p:sp>
          <p:nvSpPr>
            <p:cNvPr id="6" name="CaixaDeTexto 13">
              <a:extLst>
                <a:ext uri="{FF2B5EF4-FFF2-40B4-BE49-F238E27FC236}">
                  <a16:creationId xmlns:a16="http://schemas.microsoft.com/office/drawing/2014/main" id="{5F6F3F64-DFB0-EB3F-BC3C-6B2C1339ECCE}"/>
                </a:ext>
              </a:extLst>
            </p:cNvPr>
            <p:cNvSpPr txBox="1"/>
            <p:nvPr/>
          </p:nvSpPr>
          <p:spPr>
            <a:xfrm>
              <a:off x="1612899" y="1707209"/>
              <a:ext cx="899160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</a:rPr>
                <a:t>Por um lado, o provedor precisa se preocupar em remover grande parte dos riscos e custos e, ao mesmo tempo, não introduzir novos custos e riscos, e o cliente precisa avaliar a transferência de custos e riscos, de modo que o valor seja efetivamente criado.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pic>
          <p:nvPicPr>
            <p:cNvPr id="7" name="Imagem 16">
              <a:extLst>
                <a:ext uri="{FF2B5EF4-FFF2-40B4-BE49-F238E27FC236}">
                  <a16:creationId xmlns:a16="http://schemas.microsoft.com/office/drawing/2014/main" id="{F4DE75C7-CC5D-0532-3AE5-06C91E45269B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3644" t="12139" r="4928" b="4618"/>
            <a:stretch/>
          </p:blipFill>
          <p:spPr>
            <a:xfrm>
              <a:off x="1612899" y="248637"/>
              <a:ext cx="643274" cy="637606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28771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Conceitos-chave da ITIL 4</a:t>
            </a:r>
          </a:p>
          <a:p>
            <a:endParaRPr lang="pt-PT" dirty="0"/>
          </a:p>
        </p:txBody>
      </p:sp>
      <p:grpSp>
        <p:nvGrpSpPr>
          <p:cNvPr id="4" name="Agrupar 33">
            <a:extLst>
              <a:ext uri="{FF2B5EF4-FFF2-40B4-BE49-F238E27FC236}">
                <a16:creationId xmlns:a16="http://schemas.microsoft.com/office/drawing/2014/main" id="{02D71655-6B68-26C7-C56F-5554E4985130}"/>
              </a:ext>
            </a:extLst>
          </p:cNvPr>
          <p:cNvGrpSpPr/>
          <p:nvPr/>
        </p:nvGrpSpPr>
        <p:grpSpPr>
          <a:xfrm>
            <a:off x="2873374" y="1676603"/>
            <a:ext cx="6637372" cy="4294429"/>
            <a:chOff x="2873374" y="1676603"/>
            <a:chExt cx="6637372" cy="4294429"/>
          </a:xfrm>
        </p:grpSpPr>
        <p:grpSp>
          <p:nvGrpSpPr>
            <p:cNvPr id="5" name="Agrupar 31">
              <a:extLst>
                <a:ext uri="{FF2B5EF4-FFF2-40B4-BE49-F238E27FC236}">
                  <a16:creationId xmlns:a16="http://schemas.microsoft.com/office/drawing/2014/main" id="{763D6BD0-3C28-1822-D9C5-E02615EFABB6}"/>
                </a:ext>
              </a:extLst>
            </p:cNvPr>
            <p:cNvGrpSpPr/>
            <p:nvPr/>
          </p:nvGrpSpPr>
          <p:grpSpPr>
            <a:xfrm>
              <a:off x="2873374" y="1676603"/>
              <a:ext cx="3121093" cy="4294429"/>
              <a:chOff x="2873374" y="1676603"/>
              <a:chExt cx="3121093" cy="4294429"/>
            </a:xfrm>
          </p:grpSpPr>
          <p:sp>
            <p:nvSpPr>
              <p:cNvPr id="10" name="Retângulo: Cantos Arredondados 17">
                <a:extLst>
                  <a:ext uri="{FF2B5EF4-FFF2-40B4-BE49-F238E27FC236}">
                    <a16:creationId xmlns:a16="http://schemas.microsoft.com/office/drawing/2014/main" id="{7E5481D4-2A2A-7F02-5430-9201238A6122}"/>
                  </a:ext>
                </a:extLst>
              </p:cNvPr>
              <p:cNvSpPr/>
              <p:nvPr/>
            </p:nvSpPr>
            <p:spPr>
              <a:xfrm>
                <a:off x="2873374" y="1676603"/>
                <a:ext cx="3121093" cy="4294429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CaixaDeTexto 3">
                <a:extLst>
                  <a:ext uri="{FF2B5EF4-FFF2-40B4-BE49-F238E27FC236}">
                    <a16:creationId xmlns:a16="http://schemas.microsoft.com/office/drawing/2014/main" id="{204B753B-C0EF-83AF-B9B2-1972F278EA1C}"/>
                  </a:ext>
                </a:extLst>
              </p:cNvPr>
              <p:cNvSpPr txBox="1"/>
              <p:nvPr/>
            </p:nvSpPr>
            <p:spPr>
              <a:xfrm>
                <a:off x="3082519" y="1913935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Utilidade</a:t>
                </a:r>
              </a:p>
            </p:txBody>
          </p:sp>
          <p:sp>
            <p:nvSpPr>
              <p:cNvPr id="12" name="CaixaDeTexto 5">
                <a:extLst>
                  <a:ext uri="{FF2B5EF4-FFF2-40B4-BE49-F238E27FC236}">
                    <a16:creationId xmlns:a16="http://schemas.microsoft.com/office/drawing/2014/main" id="{FE6E13B7-374A-9DCC-0638-960BEF19CE68}"/>
                  </a:ext>
                </a:extLst>
              </p:cNvPr>
              <p:cNvSpPr txBox="1"/>
              <p:nvPr/>
            </p:nvSpPr>
            <p:spPr>
              <a:xfrm>
                <a:off x="3082519" y="2519103"/>
                <a:ext cx="2702801" cy="2800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 smtClean="0">
                    <a:solidFill>
                      <a:schemeClr val="bg2">
                        <a:lumMod val="25000"/>
                      </a:schemeClr>
                    </a:solidFill>
                  </a:rPr>
                  <a:t>Refere-se </a:t>
                </a: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à funcionalidade de um produto ou serviço</a:t>
                </a:r>
                <a:r>
                  <a:rPr lang="pt-PT" sz="1600" dirty="0" smtClean="0">
                    <a:solidFill>
                      <a:schemeClr val="bg2">
                        <a:lumMod val="25000"/>
                      </a:schemeClr>
                    </a:solidFill>
                  </a:rPr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pt-PT" sz="1600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É o "o que o serviço faz</a:t>
                </a:r>
                <a:r>
                  <a:rPr lang="pt-PT" sz="1600" dirty="0" smtClean="0">
                    <a:solidFill>
                      <a:schemeClr val="bg2">
                        <a:lumMod val="25000"/>
                      </a:schemeClr>
                    </a:solidFill>
                  </a:rPr>
                  <a:t>".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pt-PT" sz="1600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Utilizada para avaliar se o serviço atende aos resultados necessários</a:t>
                </a:r>
                <a:r>
                  <a:rPr lang="pt-PT" sz="1600" dirty="0" smtClean="0">
                    <a:solidFill>
                      <a:schemeClr val="bg2">
                        <a:lumMod val="25000"/>
                      </a:schemeClr>
                    </a:solidFill>
                  </a:rPr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pt-PT" sz="1600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Relacionada com a adequação ao propósito.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6" name="Agrupar 32">
              <a:extLst>
                <a:ext uri="{FF2B5EF4-FFF2-40B4-BE49-F238E27FC236}">
                  <a16:creationId xmlns:a16="http://schemas.microsoft.com/office/drawing/2014/main" id="{E510BF00-6C31-C2F3-87A6-41C46422B5F3}"/>
                </a:ext>
              </a:extLst>
            </p:cNvPr>
            <p:cNvGrpSpPr/>
            <p:nvPr/>
          </p:nvGrpSpPr>
          <p:grpSpPr>
            <a:xfrm>
              <a:off x="6389653" y="1676603"/>
              <a:ext cx="3121093" cy="4294429"/>
              <a:chOff x="6389653" y="1676603"/>
              <a:chExt cx="3121093" cy="4294429"/>
            </a:xfrm>
          </p:grpSpPr>
          <p:sp>
            <p:nvSpPr>
              <p:cNvPr id="7" name="Retângulo: Cantos Arredondados 25">
                <a:extLst>
                  <a:ext uri="{FF2B5EF4-FFF2-40B4-BE49-F238E27FC236}">
                    <a16:creationId xmlns:a16="http://schemas.microsoft.com/office/drawing/2014/main" id="{6AABF71C-6B7F-0603-2087-01AFC9BDCD19}"/>
                  </a:ext>
                </a:extLst>
              </p:cNvPr>
              <p:cNvSpPr/>
              <p:nvPr/>
            </p:nvSpPr>
            <p:spPr>
              <a:xfrm>
                <a:off x="6389653" y="1676603"/>
                <a:ext cx="3121093" cy="4294429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CaixaDeTexto 27">
                <a:extLst>
                  <a:ext uri="{FF2B5EF4-FFF2-40B4-BE49-F238E27FC236}">
                    <a16:creationId xmlns:a16="http://schemas.microsoft.com/office/drawing/2014/main" id="{3B264C44-F875-AF07-4499-D13A3EC6FCBB}"/>
                  </a:ext>
                </a:extLst>
              </p:cNvPr>
              <p:cNvSpPr txBox="1"/>
              <p:nvPr/>
            </p:nvSpPr>
            <p:spPr>
              <a:xfrm>
                <a:off x="6598799" y="1915473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Garantia</a:t>
                </a:r>
              </a:p>
            </p:txBody>
          </p:sp>
          <p:sp>
            <p:nvSpPr>
              <p:cNvPr id="9" name="CaixaDeTexto 28">
                <a:extLst>
                  <a:ext uri="{FF2B5EF4-FFF2-40B4-BE49-F238E27FC236}">
                    <a16:creationId xmlns:a16="http://schemas.microsoft.com/office/drawing/2014/main" id="{53768673-1C01-26BD-D05D-0C5FE7DA2A48}"/>
                  </a:ext>
                </a:extLst>
              </p:cNvPr>
              <p:cNvSpPr txBox="1"/>
              <p:nvPr/>
            </p:nvSpPr>
            <p:spPr>
              <a:xfrm>
                <a:off x="6598799" y="2631976"/>
                <a:ext cx="2702801" cy="2554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pt-PT" sz="1600" dirty="0" smtClean="0">
                    <a:solidFill>
                      <a:schemeClr val="bg2">
                        <a:lumMod val="25000"/>
                      </a:schemeClr>
                    </a:solidFill>
                  </a:rPr>
                  <a:t>Refere-se </a:t>
                </a: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à capacidade de um serviço atender aos requisitos acordados</a:t>
                </a:r>
                <a:r>
                  <a:rPr lang="pt-PT" sz="1600" dirty="0" smtClean="0">
                    <a:solidFill>
                      <a:schemeClr val="bg2">
                        <a:lumMod val="25000"/>
                      </a:schemeClr>
                    </a:solidFill>
                  </a:rPr>
                  <a:t>.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pt-PT" sz="1600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Relacionada com o desempenho do serviço</a:t>
                </a:r>
                <a:r>
                  <a:rPr lang="pt-PT" sz="1600" dirty="0" smtClean="0">
                    <a:solidFill>
                      <a:schemeClr val="bg2">
                        <a:lumMod val="25000"/>
                      </a:schemeClr>
                    </a:solidFill>
                  </a:rPr>
                  <a:t>.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pt-PT" sz="1600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Usada para avaliar se um serviço é adequado ao uso.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75132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Conceitos-chave da ITIL 4</a:t>
            </a:r>
          </a:p>
          <a:p>
            <a:endParaRPr lang="pt-PT" dirty="0"/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026483"/>
            <a:ext cx="101536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garantia está relacionada aos níveis de serviço acordados com os consumidores através de um acordo formal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avaliação de um serviço deve levar em consideração o impacto dos custos e riscos na utilidade e garantia do serviço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cocriação de valor ocorre através das relações de serviço, envolvendo diversas partes interessadas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Organizações desempenham papéis como provedores e consumidores de serviços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Consumidores de serviços podem incluir clientes, usuários e patrocinadores, desempenhando funções específicas no consumo de serviços.</a:t>
            </a:r>
          </a:p>
        </p:txBody>
      </p:sp>
    </p:spTree>
    <p:extLst>
      <p:ext uri="{BB962C8B-B14F-4D97-AF65-F5344CB8AC3E}">
        <p14:creationId xmlns:p14="http://schemas.microsoft.com/office/powerpoint/2010/main" val="1229527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Governança corporativa</a:t>
            </a:r>
          </a:p>
          <a:p>
            <a:endParaRPr lang="pt-PT" dirty="0"/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59858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>
                <a:solidFill>
                  <a:schemeClr val="tx1"/>
                </a:solidFill>
              </a:rPr>
              <a:t>Os quatro princípios fundamentais da Governança Corporativa</a:t>
            </a:r>
            <a:endParaRPr lang="pt-BR" sz="2800" dirty="0">
              <a:solidFill>
                <a:schemeClr val="tx1"/>
              </a:solidFill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0E52026A-8A4A-5882-C461-3235C09B4377}"/>
              </a:ext>
            </a:extLst>
          </p:cNvPr>
          <p:cNvGrpSpPr/>
          <p:nvPr/>
        </p:nvGrpSpPr>
        <p:grpSpPr>
          <a:xfrm>
            <a:off x="2574552" y="2379173"/>
            <a:ext cx="6592113" cy="3149861"/>
            <a:chOff x="988505" y="1676603"/>
            <a:chExt cx="6592113" cy="3149861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E85F2DA5-2A01-BC14-EED0-E03111B3BCDA}"/>
                </a:ext>
              </a:extLst>
            </p:cNvPr>
            <p:cNvGrpSpPr/>
            <p:nvPr/>
          </p:nvGrpSpPr>
          <p:grpSpPr>
            <a:xfrm>
              <a:off x="994000" y="1676603"/>
              <a:ext cx="3045164" cy="1331557"/>
              <a:chOff x="994000" y="1676603"/>
              <a:chExt cx="3045164" cy="1331557"/>
            </a:xfrm>
          </p:grpSpPr>
          <p:sp>
            <p:nvSpPr>
              <p:cNvPr id="16" name="Retângulo: Cantos Arredondados 17">
                <a:extLst>
                  <a:ext uri="{FF2B5EF4-FFF2-40B4-BE49-F238E27FC236}">
                    <a16:creationId xmlns:a16="http://schemas.microsoft.com/office/drawing/2014/main" id="{66E36BF6-D059-0992-5410-086DFD17C378}"/>
                  </a:ext>
                </a:extLst>
              </p:cNvPr>
              <p:cNvSpPr/>
              <p:nvPr/>
            </p:nvSpPr>
            <p:spPr>
              <a:xfrm>
                <a:off x="994000" y="1676603"/>
                <a:ext cx="3045164" cy="1331557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7" name="CaixaDeTexto 18">
                <a:extLst>
                  <a:ext uri="{FF2B5EF4-FFF2-40B4-BE49-F238E27FC236}">
                    <a16:creationId xmlns:a16="http://schemas.microsoft.com/office/drawing/2014/main" id="{D1DBDC24-1598-06CF-AD6F-70C954991D12}"/>
                  </a:ext>
                </a:extLst>
              </p:cNvPr>
              <p:cNvSpPr txBox="1"/>
              <p:nvPr/>
            </p:nvSpPr>
            <p:spPr>
              <a:xfrm>
                <a:off x="1159685" y="2157715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b="1" dirty="0"/>
                  <a:t>Transparência</a:t>
                </a:r>
              </a:p>
            </p:txBody>
          </p:sp>
        </p:grp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BDD5AACA-B522-1891-4F39-1F684666749A}"/>
                </a:ext>
              </a:extLst>
            </p:cNvPr>
            <p:cNvGrpSpPr/>
            <p:nvPr/>
          </p:nvGrpSpPr>
          <p:grpSpPr>
            <a:xfrm>
              <a:off x="4535454" y="1676603"/>
              <a:ext cx="3045164" cy="1331557"/>
              <a:chOff x="4535454" y="1676603"/>
              <a:chExt cx="3045164" cy="1331557"/>
            </a:xfrm>
          </p:grpSpPr>
          <p:sp>
            <p:nvSpPr>
              <p:cNvPr id="14" name="Retângulo: Cantos Arredondados 14">
                <a:extLst>
                  <a:ext uri="{FF2B5EF4-FFF2-40B4-BE49-F238E27FC236}">
                    <a16:creationId xmlns:a16="http://schemas.microsoft.com/office/drawing/2014/main" id="{D4F341E8-A02F-F913-BE72-5F7F747C7E05}"/>
                  </a:ext>
                </a:extLst>
              </p:cNvPr>
              <p:cNvSpPr/>
              <p:nvPr/>
            </p:nvSpPr>
            <p:spPr>
              <a:xfrm>
                <a:off x="4535454" y="1676603"/>
                <a:ext cx="3045164" cy="1331557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5" name="CaixaDeTexto 15">
                <a:extLst>
                  <a:ext uri="{FF2B5EF4-FFF2-40B4-BE49-F238E27FC236}">
                    <a16:creationId xmlns:a16="http://schemas.microsoft.com/office/drawing/2014/main" id="{F3B680CE-97D2-3868-D93C-AEB34588A173}"/>
                  </a:ext>
                </a:extLst>
              </p:cNvPr>
              <p:cNvSpPr txBox="1"/>
              <p:nvPr/>
            </p:nvSpPr>
            <p:spPr>
              <a:xfrm>
                <a:off x="4703888" y="2157715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b="1" dirty="0"/>
                  <a:t>Equidade</a:t>
                </a:r>
              </a:p>
            </p:txBody>
          </p:sp>
        </p:grpSp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FF811711-71E1-C772-DB6D-343B10437796}"/>
                </a:ext>
              </a:extLst>
            </p:cNvPr>
            <p:cNvGrpSpPr/>
            <p:nvPr/>
          </p:nvGrpSpPr>
          <p:grpSpPr>
            <a:xfrm>
              <a:off x="988505" y="3494907"/>
              <a:ext cx="3045164" cy="1331557"/>
              <a:chOff x="988505" y="3494907"/>
              <a:chExt cx="3045164" cy="1331557"/>
            </a:xfrm>
          </p:grpSpPr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23220257-88AB-1A49-DAAA-8B5EF541FA08}"/>
                  </a:ext>
                </a:extLst>
              </p:cNvPr>
              <p:cNvSpPr/>
              <p:nvPr/>
            </p:nvSpPr>
            <p:spPr>
              <a:xfrm>
                <a:off x="988505" y="3494907"/>
                <a:ext cx="3045164" cy="1331557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549AFD4-2DBD-8743-6122-9F6A01F1D9EB}"/>
                  </a:ext>
                </a:extLst>
              </p:cNvPr>
              <p:cNvSpPr txBox="1"/>
              <p:nvPr/>
            </p:nvSpPr>
            <p:spPr>
              <a:xfrm>
                <a:off x="1159686" y="3976019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b="1" dirty="0"/>
                  <a:t>Prestação de contas</a:t>
                </a:r>
              </a:p>
            </p:txBody>
          </p:sp>
        </p:grpSp>
      </p:grp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66E36BF6-D059-0992-5410-086DFD17C378}"/>
              </a:ext>
            </a:extLst>
          </p:cNvPr>
          <p:cNvSpPr/>
          <p:nvPr/>
        </p:nvSpPr>
        <p:spPr>
          <a:xfrm>
            <a:off x="6118754" y="4305509"/>
            <a:ext cx="3045164" cy="1331557"/>
          </a:xfrm>
          <a:prstGeom prst="roundRect">
            <a:avLst>
              <a:gd name="adj" fmla="val 1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9" name="CaixaDeTexto 15">
            <a:extLst>
              <a:ext uri="{FF2B5EF4-FFF2-40B4-BE49-F238E27FC236}">
                <a16:creationId xmlns:a16="http://schemas.microsoft.com/office/drawing/2014/main" id="{F3B680CE-97D2-3868-D93C-AEB34588A173}"/>
              </a:ext>
            </a:extLst>
          </p:cNvPr>
          <p:cNvSpPr txBox="1"/>
          <p:nvPr/>
        </p:nvSpPr>
        <p:spPr>
          <a:xfrm>
            <a:off x="6289934" y="4648121"/>
            <a:ext cx="2702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/>
              <a:t>Responsabilidade corporativa</a:t>
            </a:r>
          </a:p>
        </p:txBody>
      </p:sp>
    </p:spTree>
    <p:extLst>
      <p:ext uri="{BB962C8B-B14F-4D97-AF65-F5344CB8AC3E}">
        <p14:creationId xmlns:p14="http://schemas.microsoft.com/office/powerpoint/2010/main" val="13726973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Conceitos-chave da ITIL 4</a:t>
            </a:r>
          </a:p>
          <a:p>
            <a:endParaRPr lang="pt-PT" dirty="0"/>
          </a:p>
        </p:txBody>
      </p:sp>
      <p:grpSp>
        <p:nvGrpSpPr>
          <p:cNvPr id="3" name="Agrupar 19">
            <a:extLst>
              <a:ext uri="{FF2B5EF4-FFF2-40B4-BE49-F238E27FC236}">
                <a16:creationId xmlns:a16="http://schemas.microsoft.com/office/drawing/2014/main" id="{AC94A36F-9E51-4EEF-A832-CD1377415DBD}"/>
              </a:ext>
            </a:extLst>
          </p:cNvPr>
          <p:cNvGrpSpPr/>
          <p:nvPr/>
        </p:nvGrpSpPr>
        <p:grpSpPr>
          <a:xfrm>
            <a:off x="1019175" y="2426411"/>
            <a:ext cx="10148156" cy="2950261"/>
            <a:chOff x="1019174" y="1676603"/>
            <a:chExt cx="10148156" cy="2950261"/>
          </a:xfrm>
        </p:grpSpPr>
        <p:grpSp>
          <p:nvGrpSpPr>
            <p:cNvPr id="4" name="Agrupar 1">
              <a:extLst>
                <a:ext uri="{FF2B5EF4-FFF2-40B4-BE49-F238E27FC236}">
                  <a16:creationId xmlns:a16="http://schemas.microsoft.com/office/drawing/2014/main" id="{496A3307-D1B6-8AAA-BE83-F29CEAE84DD0}"/>
                </a:ext>
              </a:extLst>
            </p:cNvPr>
            <p:cNvGrpSpPr/>
            <p:nvPr/>
          </p:nvGrpSpPr>
          <p:grpSpPr>
            <a:xfrm>
              <a:off x="1019174" y="1676603"/>
              <a:ext cx="3121093" cy="2950261"/>
              <a:chOff x="1019174" y="1676603"/>
              <a:chExt cx="3121093" cy="2950261"/>
            </a:xfrm>
          </p:grpSpPr>
          <p:sp>
            <p:nvSpPr>
              <p:cNvPr id="13" name="Retângulo: Cantos Arredondados 17">
                <a:extLst>
                  <a:ext uri="{FF2B5EF4-FFF2-40B4-BE49-F238E27FC236}">
                    <a16:creationId xmlns:a16="http://schemas.microsoft.com/office/drawing/2014/main" id="{7E5481D4-2A2A-7F02-5430-9201238A6122}"/>
                  </a:ext>
                </a:extLst>
              </p:cNvPr>
              <p:cNvSpPr/>
              <p:nvPr/>
            </p:nvSpPr>
            <p:spPr>
              <a:xfrm>
                <a:off x="1019174" y="1676603"/>
                <a:ext cx="3121093" cy="2950261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CaixaDeTexto 3">
                <a:extLst>
                  <a:ext uri="{FF2B5EF4-FFF2-40B4-BE49-F238E27FC236}">
                    <a16:creationId xmlns:a16="http://schemas.microsoft.com/office/drawing/2014/main" id="{204B753B-C0EF-83AF-B9B2-1972F278EA1C}"/>
                  </a:ext>
                </a:extLst>
              </p:cNvPr>
              <p:cNvSpPr txBox="1"/>
              <p:nvPr/>
            </p:nvSpPr>
            <p:spPr>
              <a:xfrm>
                <a:off x="1228319" y="1913935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 smtClean="0">
                    <a:effectLst/>
                  </a:rPr>
                  <a:t>O usuário</a:t>
                </a:r>
                <a:endParaRPr lang="pt-BR" b="1" dirty="0"/>
              </a:p>
            </p:txBody>
          </p:sp>
          <p:sp>
            <p:nvSpPr>
              <p:cNvPr id="15" name="CaixaDeTexto 5">
                <a:extLst>
                  <a:ext uri="{FF2B5EF4-FFF2-40B4-BE49-F238E27FC236}">
                    <a16:creationId xmlns:a16="http://schemas.microsoft.com/office/drawing/2014/main" id="{FE6E13B7-374A-9DCC-0638-960BEF19CE68}"/>
                  </a:ext>
                </a:extLst>
              </p:cNvPr>
              <p:cNvSpPr txBox="1"/>
              <p:nvPr/>
            </p:nvSpPr>
            <p:spPr>
              <a:xfrm>
                <a:off x="1228319" y="2630438"/>
                <a:ext cx="270280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Pode ser definido como uma pessoa que utiliza os serviços.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5" name="Agrupar 2">
              <a:extLst>
                <a:ext uri="{FF2B5EF4-FFF2-40B4-BE49-F238E27FC236}">
                  <a16:creationId xmlns:a16="http://schemas.microsoft.com/office/drawing/2014/main" id="{6FE4FC4F-0729-FA23-BF73-68FEC815757E}"/>
                </a:ext>
              </a:extLst>
            </p:cNvPr>
            <p:cNvGrpSpPr/>
            <p:nvPr/>
          </p:nvGrpSpPr>
          <p:grpSpPr>
            <a:xfrm>
              <a:off x="4535453" y="1676603"/>
              <a:ext cx="3121093" cy="2950261"/>
              <a:chOff x="4535453" y="1676603"/>
              <a:chExt cx="3121093" cy="2950261"/>
            </a:xfrm>
          </p:grpSpPr>
          <p:sp>
            <p:nvSpPr>
              <p:cNvPr id="10" name="Retângulo: Cantos Arredondados 25">
                <a:extLst>
                  <a:ext uri="{FF2B5EF4-FFF2-40B4-BE49-F238E27FC236}">
                    <a16:creationId xmlns:a16="http://schemas.microsoft.com/office/drawing/2014/main" id="{6AABF71C-6B7F-0603-2087-01AFC9BDCD19}"/>
                  </a:ext>
                </a:extLst>
              </p:cNvPr>
              <p:cNvSpPr/>
              <p:nvPr/>
            </p:nvSpPr>
            <p:spPr>
              <a:xfrm>
                <a:off x="4535453" y="1676603"/>
                <a:ext cx="3121093" cy="2950261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CaixaDeTexto 27">
                <a:extLst>
                  <a:ext uri="{FF2B5EF4-FFF2-40B4-BE49-F238E27FC236}">
                    <a16:creationId xmlns:a16="http://schemas.microsoft.com/office/drawing/2014/main" id="{3B264C44-F875-AF07-4499-D13A3EC6FCBB}"/>
                  </a:ext>
                </a:extLst>
              </p:cNvPr>
              <p:cNvSpPr txBox="1"/>
              <p:nvPr/>
            </p:nvSpPr>
            <p:spPr>
              <a:xfrm>
                <a:off x="4744599" y="1915473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 smtClean="0">
                    <a:effectLst/>
                  </a:rPr>
                  <a:t>O cliente</a:t>
                </a:r>
                <a:endParaRPr lang="pt-BR" b="1" dirty="0"/>
              </a:p>
            </p:txBody>
          </p:sp>
          <p:sp>
            <p:nvSpPr>
              <p:cNvPr id="12" name="CaixaDeTexto 28">
                <a:extLst>
                  <a:ext uri="{FF2B5EF4-FFF2-40B4-BE49-F238E27FC236}">
                    <a16:creationId xmlns:a16="http://schemas.microsoft.com/office/drawing/2014/main" id="{53768673-1C01-26BD-D05D-0C5FE7DA2A48}"/>
                  </a:ext>
                </a:extLst>
              </p:cNvPr>
              <p:cNvSpPr txBox="1"/>
              <p:nvPr/>
            </p:nvSpPr>
            <p:spPr>
              <a:xfrm>
                <a:off x="4744599" y="2631976"/>
                <a:ext cx="2702801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Pode ser visto como uma pessoa que define os requisitos para um serviço e assume a responsabilidade pelos resultados do consumo do serviço.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6" name="Agrupar 6">
              <a:extLst>
                <a:ext uri="{FF2B5EF4-FFF2-40B4-BE49-F238E27FC236}">
                  <a16:creationId xmlns:a16="http://schemas.microsoft.com/office/drawing/2014/main" id="{439169E0-773E-B93A-7CD3-D542AA767A07}"/>
                </a:ext>
              </a:extLst>
            </p:cNvPr>
            <p:cNvGrpSpPr/>
            <p:nvPr/>
          </p:nvGrpSpPr>
          <p:grpSpPr>
            <a:xfrm>
              <a:off x="8046237" y="1676603"/>
              <a:ext cx="3121093" cy="2950261"/>
              <a:chOff x="8046237" y="1676603"/>
              <a:chExt cx="3121093" cy="2950261"/>
            </a:xfrm>
          </p:grpSpPr>
          <p:sp>
            <p:nvSpPr>
              <p:cNvPr id="7" name="Retângulo: Cantos Arredondados 26">
                <a:extLst>
                  <a:ext uri="{FF2B5EF4-FFF2-40B4-BE49-F238E27FC236}">
                    <a16:creationId xmlns:a16="http://schemas.microsoft.com/office/drawing/2014/main" id="{E646772E-A10A-0AA6-2549-677BA2D79412}"/>
                  </a:ext>
                </a:extLst>
              </p:cNvPr>
              <p:cNvSpPr/>
              <p:nvPr/>
            </p:nvSpPr>
            <p:spPr>
              <a:xfrm>
                <a:off x="8046237" y="1676603"/>
                <a:ext cx="3121093" cy="2950261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CaixaDeTexto 29">
                <a:extLst>
                  <a:ext uri="{FF2B5EF4-FFF2-40B4-BE49-F238E27FC236}">
                    <a16:creationId xmlns:a16="http://schemas.microsoft.com/office/drawing/2014/main" id="{4932C009-633E-B24C-3716-421638BBC745}"/>
                  </a:ext>
                </a:extLst>
              </p:cNvPr>
              <p:cNvSpPr txBox="1"/>
              <p:nvPr/>
            </p:nvSpPr>
            <p:spPr>
              <a:xfrm>
                <a:off x="8260880" y="1946009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 smtClean="0">
                    <a:effectLst/>
                  </a:rPr>
                  <a:t>O patrocinador</a:t>
                </a:r>
                <a:endParaRPr lang="pt-BR" b="1" dirty="0"/>
              </a:p>
            </p:txBody>
          </p:sp>
          <p:sp>
            <p:nvSpPr>
              <p:cNvPr id="9" name="CaixaDeTexto 30">
                <a:extLst>
                  <a:ext uri="{FF2B5EF4-FFF2-40B4-BE49-F238E27FC236}">
                    <a16:creationId xmlns:a16="http://schemas.microsoft.com/office/drawing/2014/main" id="{ECA8460D-9611-4E2F-D224-715307E1C99B}"/>
                  </a:ext>
                </a:extLst>
              </p:cNvPr>
              <p:cNvSpPr txBox="1"/>
              <p:nvPr/>
            </p:nvSpPr>
            <p:spPr>
              <a:xfrm>
                <a:off x="8260880" y="2662512"/>
                <a:ext cx="270280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É definido como uma pessoa que autoriza o orçamento para consumo dos serviços.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43184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Conceitos-chave da ITIL 4</a:t>
            </a:r>
          </a:p>
          <a:p>
            <a:endParaRPr lang="pt-PT" dirty="0"/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026483"/>
            <a:ext cx="1015365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provedor de serviço deve identificar papéis nas relações de serviços para permitir a comunicação eficaz e o gerenciamento das partes interessadas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Cada papel nas relações de serviço pode ter expectativas diferentes e, por vezes, conflitantes em relação aos serviços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Partes interessadas podem ter diferentes definições de valor para o mesmo serviço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Gerenciamento de Serviço é um conjunto de recursos organizacionais especializados que habilita valor para os clientes na forma de serviços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Gerenciamento de Serviço é essencial para que as organizações compreendam o valor, identifiquem os recursos organizacionais necessários e atendam às necessidades das partes interessadas.</a:t>
            </a:r>
          </a:p>
        </p:txBody>
      </p:sp>
    </p:spTree>
    <p:extLst>
      <p:ext uri="{BB962C8B-B14F-4D97-AF65-F5344CB8AC3E}">
        <p14:creationId xmlns:p14="http://schemas.microsoft.com/office/powerpoint/2010/main" val="2195094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Sistema de valores de serviço </a:t>
            </a:r>
            <a:r>
              <a:rPr lang="pt-PT" dirty="0" smtClean="0"/>
              <a:t>(SVS)</a:t>
            </a:r>
            <a:endParaRPr lang="pt-PT" dirty="0"/>
          </a:p>
        </p:txBody>
      </p:sp>
      <p:grpSp>
        <p:nvGrpSpPr>
          <p:cNvPr id="3" name="Agrupar 22">
            <a:extLst>
              <a:ext uri="{FF2B5EF4-FFF2-40B4-BE49-F238E27FC236}">
                <a16:creationId xmlns:a16="http://schemas.microsoft.com/office/drawing/2014/main" id="{80A7359E-3385-3CD3-45CA-E2A46D555AF6}"/>
              </a:ext>
            </a:extLst>
          </p:cNvPr>
          <p:cNvGrpSpPr/>
          <p:nvPr/>
        </p:nvGrpSpPr>
        <p:grpSpPr>
          <a:xfrm>
            <a:off x="2564586" y="2121067"/>
            <a:ext cx="5795161" cy="3119894"/>
            <a:chOff x="1667216" y="2707093"/>
            <a:chExt cx="852389" cy="458893"/>
          </a:xfrm>
        </p:grpSpPr>
        <p:sp>
          <p:nvSpPr>
            <p:cNvPr id="4" name="Retângulo 23">
              <a:extLst>
                <a:ext uri="{FF2B5EF4-FFF2-40B4-BE49-F238E27FC236}">
                  <a16:creationId xmlns:a16="http://schemas.microsoft.com/office/drawing/2014/main" id="{0D4030DF-7261-DDAA-E87A-7C1A17F3F524}"/>
                </a:ext>
              </a:extLst>
            </p:cNvPr>
            <p:cNvSpPr/>
            <p:nvPr/>
          </p:nvSpPr>
          <p:spPr>
            <a:xfrm>
              <a:off x="1667216" y="2707093"/>
              <a:ext cx="852389" cy="458893"/>
            </a:xfrm>
            <a:prstGeom prst="rect">
              <a:avLst/>
            </a:prstGeom>
            <a:solidFill>
              <a:srgbClr val="E3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Imagem 24">
              <a:extLst>
                <a:ext uri="{FF2B5EF4-FFF2-40B4-BE49-F238E27FC236}">
                  <a16:creationId xmlns:a16="http://schemas.microsoft.com/office/drawing/2014/main" id="{F9718175-6460-0515-6014-69775898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7216" y="2707093"/>
              <a:ext cx="852389" cy="458893"/>
            </a:xfrm>
            <a:prstGeom prst="rect">
              <a:avLst/>
            </a:prstGeom>
          </p:spPr>
        </p:pic>
      </p:grpSp>
      <p:sp>
        <p:nvSpPr>
          <p:cNvPr id="6" name="CaixaDeTexto 1">
            <a:extLst>
              <a:ext uri="{FF2B5EF4-FFF2-40B4-BE49-F238E27FC236}">
                <a16:creationId xmlns:a16="http://schemas.microsoft.com/office/drawing/2014/main" id="{020E31F3-51C5-9574-03B3-120878EAFD02}"/>
              </a:ext>
            </a:extLst>
          </p:cNvPr>
          <p:cNvSpPr txBox="1"/>
          <p:nvPr/>
        </p:nvSpPr>
        <p:spPr>
          <a:xfrm>
            <a:off x="2264967" y="5240961"/>
            <a:ext cx="89078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400" dirty="0"/>
              <a:t>Sistema de Valor do Serviço – SVS. Fonte: Adaptado de AXELOS, 2019b.</a:t>
            </a:r>
          </a:p>
        </p:txBody>
      </p:sp>
    </p:spTree>
    <p:extLst>
      <p:ext uri="{BB962C8B-B14F-4D97-AF65-F5344CB8AC3E}">
        <p14:creationId xmlns:p14="http://schemas.microsoft.com/office/powerpoint/2010/main" val="19254967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Sistema de valores de serviço (SVS)</a:t>
            </a:r>
          </a:p>
          <a:p>
            <a:endParaRPr lang="pt-PT" dirty="0"/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026483"/>
            <a:ext cx="101536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Sistema de Valor de Serviço (SVS) descreve como os componentes e atividades da organização funcionam juntos para criar valor e estabelecem interfaces com outras organizações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SVS fornece uma visão completa, integrada e multidirecional da geração de valor por meio do serviço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As principais entradas para o SVS são oportunidades (novas opções para agregar valor) e demanda (necessidades por produtos e serviços existentes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resultado do SVS é o valor percebido, incluindo benefícios, utilidade e garantia, que cria valor para várias partes interessadas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SVS é composto por princípios orientadores, governança, cadeia de valor de serviço, práticas da ITIL e melhoria contínua, visando garantir a cocriação contínua de valor com todas as partes interessadas e flexibilidade nas organizações.</a:t>
            </a:r>
          </a:p>
        </p:txBody>
      </p:sp>
    </p:spTree>
    <p:extLst>
      <p:ext uri="{BB962C8B-B14F-4D97-AF65-F5344CB8AC3E}">
        <p14:creationId xmlns:p14="http://schemas.microsoft.com/office/powerpoint/2010/main" val="17006135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Modelo quatro dimensões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026483"/>
            <a:ext cx="10153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Mostra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de forma abrangente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como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cada componente do SVS deve ser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considerado:</a:t>
            </a:r>
            <a:endParaRPr lang="pt-PT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4" name="Agrupar 7">
            <a:extLst>
              <a:ext uri="{FF2B5EF4-FFF2-40B4-BE49-F238E27FC236}">
                <a16:creationId xmlns:a16="http://schemas.microsoft.com/office/drawing/2014/main" id="{0E52026A-8A4A-5882-C461-3235C09B4377}"/>
              </a:ext>
            </a:extLst>
          </p:cNvPr>
          <p:cNvGrpSpPr/>
          <p:nvPr/>
        </p:nvGrpSpPr>
        <p:grpSpPr>
          <a:xfrm>
            <a:off x="2623510" y="2626061"/>
            <a:ext cx="6561443" cy="3214219"/>
            <a:chOff x="1019175" y="1676603"/>
            <a:chExt cx="6561443" cy="3214219"/>
          </a:xfrm>
        </p:grpSpPr>
        <p:grpSp>
          <p:nvGrpSpPr>
            <p:cNvPr id="5" name="Agrupar 8">
              <a:extLst>
                <a:ext uri="{FF2B5EF4-FFF2-40B4-BE49-F238E27FC236}">
                  <a16:creationId xmlns:a16="http://schemas.microsoft.com/office/drawing/2014/main" id="{E85F2DA5-2A01-BC14-EED0-E03111B3BCDA}"/>
                </a:ext>
              </a:extLst>
            </p:cNvPr>
            <p:cNvGrpSpPr/>
            <p:nvPr/>
          </p:nvGrpSpPr>
          <p:grpSpPr>
            <a:xfrm>
              <a:off x="1019175" y="1676603"/>
              <a:ext cx="3045164" cy="1331557"/>
              <a:chOff x="1019175" y="1676603"/>
              <a:chExt cx="3045164" cy="1331557"/>
            </a:xfrm>
          </p:grpSpPr>
          <p:sp>
            <p:nvSpPr>
              <p:cNvPr id="12" name="Retângulo: Cantos Arredondados 17">
                <a:extLst>
                  <a:ext uri="{FF2B5EF4-FFF2-40B4-BE49-F238E27FC236}">
                    <a16:creationId xmlns:a16="http://schemas.microsoft.com/office/drawing/2014/main" id="{66E36BF6-D059-0992-5410-086DFD17C378}"/>
                  </a:ext>
                </a:extLst>
              </p:cNvPr>
              <p:cNvSpPr/>
              <p:nvPr/>
            </p:nvSpPr>
            <p:spPr>
              <a:xfrm>
                <a:off x="1019175" y="1676603"/>
                <a:ext cx="3045164" cy="1331557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3" name="CaixaDeTexto 18">
                <a:extLst>
                  <a:ext uri="{FF2B5EF4-FFF2-40B4-BE49-F238E27FC236}">
                    <a16:creationId xmlns:a16="http://schemas.microsoft.com/office/drawing/2014/main" id="{D1DBDC24-1598-06CF-AD6F-70C954991D12}"/>
                  </a:ext>
                </a:extLst>
              </p:cNvPr>
              <p:cNvSpPr txBox="1"/>
              <p:nvPr/>
            </p:nvSpPr>
            <p:spPr>
              <a:xfrm>
                <a:off x="1104766" y="2039288"/>
                <a:ext cx="28739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b="1" dirty="0"/>
                  <a:t>Organizações e Pessoas</a:t>
                </a:r>
                <a:endParaRPr lang="pt-BR" b="1" dirty="0"/>
              </a:p>
            </p:txBody>
          </p:sp>
        </p:grpSp>
        <p:grpSp>
          <p:nvGrpSpPr>
            <p:cNvPr id="6" name="Agrupar 9">
              <a:extLst>
                <a:ext uri="{FF2B5EF4-FFF2-40B4-BE49-F238E27FC236}">
                  <a16:creationId xmlns:a16="http://schemas.microsoft.com/office/drawing/2014/main" id="{BDD5AACA-B522-1891-4F39-1F684666749A}"/>
                </a:ext>
              </a:extLst>
            </p:cNvPr>
            <p:cNvGrpSpPr/>
            <p:nvPr/>
          </p:nvGrpSpPr>
          <p:grpSpPr>
            <a:xfrm>
              <a:off x="4535454" y="1676603"/>
              <a:ext cx="3045164" cy="1331557"/>
              <a:chOff x="4535454" y="1676603"/>
              <a:chExt cx="3045164" cy="1331557"/>
            </a:xfrm>
          </p:grpSpPr>
          <p:sp>
            <p:nvSpPr>
              <p:cNvPr id="10" name="Retângulo: Cantos Arredondados 14">
                <a:extLst>
                  <a:ext uri="{FF2B5EF4-FFF2-40B4-BE49-F238E27FC236}">
                    <a16:creationId xmlns:a16="http://schemas.microsoft.com/office/drawing/2014/main" id="{D4F341E8-A02F-F913-BE72-5F7F747C7E05}"/>
                  </a:ext>
                </a:extLst>
              </p:cNvPr>
              <p:cNvSpPr/>
              <p:nvPr/>
            </p:nvSpPr>
            <p:spPr>
              <a:xfrm>
                <a:off x="4535454" y="1676603"/>
                <a:ext cx="3045164" cy="1331557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1" name="CaixaDeTexto 15">
                <a:extLst>
                  <a:ext uri="{FF2B5EF4-FFF2-40B4-BE49-F238E27FC236}">
                    <a16:creationId xmlns:a16="http://schemas.microsoft.com/office/drawing/2014/main" id="{F3B680CE-97D2-3868-D93C-AEB34588A173}"/>
                  </a:ext>
                </a:extLst>
              </p:cNvPr>
              <p:cNvSpPr txBox="1"/>
              <p:nvPr/>
            </p:nvSpPr>
            <p:spPr>
              <a:xfrm>
                <a:off x="4703888" y="2039288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b="1" dirty="0"/>
                  <a:t>Informação e Tecnologia</a:t>
                </a:r>
              </a:p>
            </p:txBody>
          </p:sp>
        </p:grpSp>
        <p:grpSp>
          <p:nvGrpSpPr>
            <p:cNvPr id="7" name="Agrupar 10">
              <a:extLst>
                <a:ext uri="{FF2B5EF4-FFF2-40B4-BE49-F238E27FC236}">
                  <a16:creationId xmlns:a16="http://schemas.microsoft.com/office/drawing/2014/main" id="{FF811711-71E1-C772-DB6D-343B10437796}"/>
                </a:ext>
              </a:extLst>
            </p:cNvPr>
            <p:cNvGrpSpPr/>
            <p:nvPr/>
          </p:nvGrpSpPr>
          <p:grpSpPr>
            <a:xfrm>
              <a:off x="1019175" y="3559265"/>
              <a:ext cx="3045164" cy="1331557"/>
              <a:chOff x="1019175" y="3559265"/>
              <a:chExt cx="3045164" cy="1331557"/>
            </a:xfrm>
          </p:grpSpPr>
          <p:sp>
            <p:nvSpPr>
              <p:cNvPr id="8" name="Retângulo: Cantos Arredondados 11">
                <a:extLst>
                  <a:ext uri="{FF2B5EF4-FFF2-40B4-BE49-F238E27FC236}">
                    <a16:creationId xmlns:a16="http://schemas.microsoft.com/office/drawing/2014/main" id="{23220257-88AB-1A49-DAAA-8B5EF541FA08}"/>
                  </a:ext>
                </a:extLst>
              </p:cNvPr>
              <p:cNvSpPr/>
              <p:nvPr/>
            </p:nvSpPr>
            <p:spPr>
              <a:xfrm>
                <a:off x="1019175" y="3559265"/>
                <a:ext cx="3045164" cy="1331557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9" name="CaixaDeTexto 12">
                <a:extLst>
                  <a:ext uri="{FF2B5EF4-FFF2-40B4-BE49-F238E27FC236}">
                    <a16:creationId xmlns:a16="http://schemas.microsoft.com/office/drawing/2014/main" id="{5549AFD4-2DBD-8743-6122-9F6A01F1D9EB}"/>
                  </a:ext>
                </a:extLst>
              </p:cNvPr>
              <p:cNvSpPr txBox="1"/>
              <p:nvPr/>
            </p:nvSpPr>
            <p:spPr>
              <a:xfrm>
                <a:off x="1190355" y="3921950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b="1" dirty="0"/>
                  <a:t>Parceiros e Fornecedores</a:t>
                </a:r>
                <a:endParaRPr lang="pt-BR" b="1" dirty="0"/>
              </a:p>
            </p:txBody>
          </p:sp>
        </p:grpSp>
      </p:grpSp>
      <p:sp>
        <p:nvSpPr>
          <p:cNvPr id="14" name="Retângulo: Cantos Arredondados 14">
            <a:extLst>
              <a:ext uri="{FF2B5EF4-FFF2-40B4-BE49-F238E27FC236}">
                <a16:creationId xmlns:a16="http://schemas.microsoft.com/office/drawing/2014/main" id="{D4F341E8-A02F-F913-BE72-5F7F747C7E05}"/>
              </a:ext>
            </a:extLst>
          </p:cNvPr>
          <p:cNvSpPr/>
          <p:nvPr/>
        </p:nvSpPr>
        <p:spPr>
          <a:xfrm>
            <a:off x="6139789" y="4508723"/>
            <a:ext cx="3045164" cy="1331557"/>
          </a:xfrm>
          <a:prstGeom prst="roundRect">
            <a:avLst>
              <a:gd name="adj" fmla="val 193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/>
          </a:p>
        </p:txBody>
      </p:sp>
      <p:sp>
        <p:nvSpPr>
          <p:cNvPr id="15" name="CaixaDeTexto 15">
            <a:extLst>
              <a:ext uri="{FF2B5EF4-FFF2-40B4-BE49-F238E27FC236}">
                <a16:creationId xmlns:a16="http://schemas.microsoft.com/office/drawing/2014/main" id="{F3B680CE-97D2-3868-D93C-AEB34588A173}"/>
              </a:ext>
            </a:extLst>
          </p:cNvPr>
          <p:cNvSpPr txBox="1"/>
          <p:nvPr/>
        </p:nvSpPr>
        <p:spPr>
          <a:xfrm>
            <a:off x="6308222" y="4851335"/>
            <a:ext cx="2702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b="1" dirty="0"/>
              <a:t>Fluxos e Processos </a:t>
            </a:r>
            <a:endParaRPr lang="pt-PT" b="1" dirty="0" smtClean="0"/>
          </a:p>
          <a:p>
            <a:pPr algn="ctr"/>
            <a:r>
              <a:rPr lang="pt-PT" b="1" dirty="0" smtClean="0"/>
              <a:t>de </a:t>
            </a:r>
            <a:r>
              <a:rPr lang="pt-PT" b="1" dirty="0"/>
              <a:t>Valor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7897352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Modelo quatro dimensões</a:t>
            </a:r>
          </a:p>
          <a:p>
            <a:endParaRPr lang="pt-PT" dirty="0"/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007882"/>
            <a:ext cx="598512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sucesso das organizações requer consideração de múltiplas dimensões no Gerenciamento de Serviço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Abordagem abrangente é necessária para alcançar os objetivos desejados no Gerenciamento de Serviço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As quatro dimensões são essenciais para toda a cadeia de valor de serviço e práticas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Fatores externos frequentemente afetam ou restringem as dimensões do Gerenciamento de Serviço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As relações entre as quatro dimensões são fundamentais para o sucesso do Gerenciamento de Serviço.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4" name="Agrupar 22">
            <a:extLst>
              <a:ext uri="{FF2B5EF4-FFF2-40B4-BE49-F238E27FC236}">
                <a16:creationId xmlns:a16="http://schemas.microsoft.com/office/drawing/2014/main" id="{80A7359E-3385-3CD3-45CA-E2A46D555AF6}"/>
              </a:ext>
            </a:extLst>
          </p:cNvPr>
          <p:cNvGrpSpPr/>
          <p:nvPr/>
        </p:nvGrpSpPr>
        <p:grpSpPr>
          <a:xfrm>
            <a:off x="7406801" y="1563253"/>
            <a:ext cx="3702016" cy="4059334"/>
            <a:chOff x="1007900" y="1672754"/>
            <a:chExt cx="2088659" cy="2290254"/>
          </a:xfrm>
        </p:grpSpPr>
        <p:sp>
          <p:nvSpPr>
            <p:cNvPr id="5" name="Retângulo 23">
              <a:extLst>
                <a:ext uri="{FF2B5EF4-FFF2-40B4-BE49-F238E27FC236}">
                  <a16:creationId xmlns:a16="http://schemas.microsoft.com/office/drawing/2014/main" id="{0D4030DF-7261-DDAA-E87A-7C1A17F3F524}"/>
                </a:ext>
              </a:extLst>
            </p:cNvPr>
            <p:cNvSpPr/>
            <p:nvPr/>
          </p:nvSpPr>
          <p:spPr>
            <a:xfrm>
              <a:off x="1483077" y="2267296"/>
              <a:ext cx="1220668" cy="1338485"/>
            </a:xfrm>
            <a:prstGeom prst="rect">
              <a:avLst/>
            </a:prstGeom>
            <a:solidFill>
              <a:srgbClr val="E3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24">
              <a:extLst>
                <a:ext uri="{FF2B5EF4-FFF2-40B4-BE49-F238E27FC236}">
                  <a16:creationId xmlns:a16="http://schemas.microsoft.com/office/drawing/2014/main" id="{F9718175-6460-0515-6014-69775898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00" y="1672754"/>
              <a:ext cx="2088659" cy="2290254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7406801" y="5744390"/>
            <a:ext cx="36266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400" dirty="0">
                <a:solidFill>
                  <a:srgbClr val="6C757D"/>
                </a:solidFill>
              </a:rPr>
              <a:t>Dimensões do Gerenciamento do Serviço – SVS. Fonte: Adaptado de AXELOS, 2019b.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9294651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Organizações e pessoas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1861578"/>
            <a:ext cx="538583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dimensão Organizações e Pessoas aborda estruturas organizacionais, cultura, equipes e competências no Gerenciamento de Serviço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cultura organizacional influencia a eficácia, destacando a importância da comunicação, colaboração e liderança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Alinhar a estrutura e sistemas de autoridade com a estratégia é essencial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Líderes devem promover valores motivadores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Foco no objetivo comum é fundamental para criar valor na organização.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4" name="Agrupar 22">
            <a:extLst>
              <a:ext uri="{FF2B5EF4-FFF2-40B4-BE49-F238E27FC236}">
                <a16:creationId xmlns:a16="http://schemas.microsoft.com/office/drawing/2014/main" id="{80A7359E-3385-3CD3-45CA-E2A46D555AF6}"/>
              </a:ext>
            </a:extLst>
          </p:cNvPr>
          <p:cNvGrpSpPr/>
          <p:nvPr/>
        </p:nvGrpSpPr>
        <p:grpSpPr>
          <a:xfrm>
            <a:off x="7159752" y="2474430"/>
            <a:ext cx="4013073" cy="3021612"/>
            <a:chOff x="1007900" y="2033143"/>
            <a:chExt cx="2088659" cy="1572638"/>
          </a:xfrm>
        </p:grpSpPr>
        <p:sp>
          <p:nvSpPr>
            <p:cNvPr id="5" name="Retângulo 23">
              <a:extLst>
                <a:ext uri="{FF2B5EF4-FFF2-40B4-BE49-F238E27FC236}">
                  <a16:creationId xmlns:a16="http://schemas.microsoft.com/office/drawing/2014/main" id="{0D4030DF-7261-DDAA-E87A-7C1A17F3F524}"/>
                </a:ext>
              </a:extLst>
            </p:cNvPr>
            <p:cNvSpPr/>
            <p:nvPr/>
          </p:nvSpPr>
          <p:spPr>
            <a:xfrm>
              <a:off x="1483077" y="2267296"/>
              <a:ext cx="1220668" cy="1338485"/>
            </a:xfrm>
            <a:prstGeom prst="rect">
              <a:avLst/>
            </a:prstGeom>
            <a:solidFill>
              <a:srgbClr val="E3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24">
              <a:extLst>
                <a:ext uri="{FF2B5EF4-FFF2-40B4-BE49-F238E27FC236}">
                  <a16:creationId xmlns:a16="http://schemas.microsoft.com/office/drawing/2014/main" id="{F9718175-6460-0515-6014-69775898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00" y="2033143"/>
              <a:ext cx="2088659" cy="1569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370732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Informação e tecnologia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1861578"/>
            <a:ext cx="538583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Informação e Tecnologia é a segunda dimensão do Gerenciamento de Serviço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Ela engloba tecnologias e informações essenciais para suportar serviços de TI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Isso inclui tecnologias avançadas como IA e aprendizado de máquina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Gerenciar informações é fundamental para fornecer valor ao cliente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cultura da organização pode influenciar as escolhas tecnológicas.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4" name="Agrupar 22">
            <a:extLst>
              <a:ext uri="{FF2B5EF4-FFF2-40B4-BE49-F238E27FC236}">
                <a16:creationId xmlns:a16="http://schemas.microsoft.com/office/drawing/2014/main" id="{80A7359E-3385-3CD3-45CA-E2A46D555AF6}"/>
              </a:ext>
            </a:extLst>
          </p:cNvPr>
          <p:cNvGrpSpPr/>
          <p:nvPr/>
        </p:nvGrpSpPr>
        <p:grpSpPr>
          <a:xfrm>
            <a:off x="7159752" y="2643553"/>
            <a:ext cx="4013073" cy="2677294"/>
            <a:chOff x="1007900" y="2121165"/>
            <a:chExt cx="2088659" cy="1393433"/>
          </a:xfrm>
        </p:grpSpPr>
        <p:sp>
          <p:nvSpPr>
            <p:cNvPr id="5" name="Retângulo 23">
              <a:extLst>
                <a:ext uri="{FF2B5EF4-FFF2-40B4-BE49-F238E27FC236}">
                  <a16:creationId xmlns:a16="http://schemas.microsoft.com/office/drawing/2014/main" id="{0D4030DF-7261-DDAA-E87A-7C1A17F3F524}"/>
                </a:ext>
              </a:extLst>
            </p:cNvPr>
            <p:cNvSpPr/>
            <p:nvPr/>
          </p:nvSpPr>
          <p:spPr>
            <a:xfrm>
              <a:off x="1007900" y="2121166"/>
              <a:ext cx="2088659" cy="1393432"/>
            </a:xfrm>
            <a:prstGeom prst="rect">
              <a:avLst/>
            </a:prstGeom>
            <a:solidFill>
              <a:srgbClr val="E3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24">
              <a:extLst>
                <a:ext uri="{FF2B5EF4-FFF2-40B4-BE49-F238E27FC236}">
                  <a16:creationId xmlns:a16="http://schemas.microsoft.com/office/drawing/2014/main" id="{F9718175-6460-0515-6014-69775898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00" y="2121165"/>
              <a:ext cx="2088659" cy="13934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983852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Parceiros e fornecedores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144383"/>
            <a:ext cx="538583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Fornecedores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fornecem serviços conforme contratos e não estão ligados aos objetivos estratégicos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Parceiros, além de fornecer serviços, trabalham em conjunto para atingir objetivos comuns e compartilham riscos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Os tipos de relacionamentos variam de contratos formais a parcerias flexíveis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Integração de serviços e gerenciamento de fornecedores são tendências nesta dimensão.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4" name="Agrupar 22">
            <a:extLst>
              <a:ext uri="{FF2B5EF4-FFF2-40B4-BE49-F238E27FC236}">
                <a16:creationId xmlns:a16="http://schemas.microsoft.com/office/drawing/2014/main" id="{80A7359E-3385-3CD3-45CA-E2A46D555AF6}"/>
              </a:ext>
            </a:extLst>
          </p:cNvPr>
          <p:cNvGrpSpPr/>
          <p:nvPr/>
        </p:nvGrpSpPr>
        <p:grpSpPr>
          <a:xfrm>
            <a:off x="7159752" y="2643553"/>
            <a:ext cx="4013073" cy="2677294"/>
            <a:chOff x="1007900" y="2121165"/>
            <a:chExt cx="2088659" cy="1393433"/>
          </a:xfrm>
        </p:grpSpPr>
        <p:sp>
          <p:nvSpPr>
            <p:cNvPr id="5" name="Retângulo 23">
              <a:extLst>
                <a:ext uri="{FF2B5EF4-FFF2-40B4-BE49-F238E27FC236}">
                  <a16:creationId xmlns:a16="http://schemas.microsoft.com/office/drawing/2014/main" id="{0D4030DF-7261-DDAA-E87A-7C1A17F3F524}"/>
                </a:ext>
              </a:extLst>
            </p:cNvPr>
            <p:cNvSpPr/>
            <p:nvPr/>
          </p:nvSpPr>
          <p:spPr>
            <a:xfrm>
              <a:off x="1007900" y="2121166"/>
              <a:ext cx="2088659" cy="1393432"/>
            </a:xfrm>
            <a:prstGeom prst="rect">
              <a:avLst/>
            </a:prstGeom>
            <a:solidFill>
              <a:srgbClr val="E3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24">
              <a:extLst>
                <a:ext uri="{FF2B5EF4-FFF2-40B4-BE49-F238E27FC236}">
                  <a16:creationId xmlns:a16="http://schemas.microsoft.com/office/drawing/2014/main" id="{F9718175-6460-0515-6014-69775898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01" y="2121165"/>
              <a:ext cx="2088658" cy="13934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175956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Parceiros e fornecedores</a:t>
            </a:r>
          </a:p>
          <a:p>
            <a:endParaRPr lang="pt-PT" dirty="0"/>
          </a:p>
        </p:txBody>
      </p:sp>
      <p:grpSp>
        <p:nvGrpSpPr>
          <p:cNvPr id="3" name="Agrupar 17">
            <a:extLst>
              <a:ext uri="{FF2B5EF4-FFF2-40B4-BE49-F238E27FC236}">
                <a16:creationId xmlns:a16="http://schemas.microsoft.com/office/drawing/2014/main" id="{AD3B0613-DA08-5387-6339-3A43D06E9E9C}"/>
              </a:ext>
            </a:extLst>
          </p:cNvPr>
          <p:cNvGrpSpPr/>
          <p:nvPr/>
        </p:nvGrpSpPr>
        <p:grpSpPr>
          <a:xfrm>
            <a:off x="1025525" y="1756725"/>
            <a:ext cx="10153650" cy="4043895"/>
            <a:chOff x="1025525" y="248637"/>
            <a:chExt cx="10153650" cy="4043895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59DE4C9C-4313-82F4-D675-92FCC334671A}"/>
                </a:ext>
              </a:extLst>
            </p:cNvPr>
            <p:cNvSpPr/>
            <p:nvPr/>
          </p:nvSpPr>
          <p:spPr>
            <a:xfrm>
              <a:off x="1025525" y="567440"/>
              <a:ext cx="10153650" cy="2834800"/>
            </a:xfrm>
            <a:prstGeom prst="rect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9">
              <a:extLst>
                <a:ext uri="{FF2B5EF4-FFF2-40B4-BE49-F238E27FC236}">
                  <a16:creationId xmlns:a16="http://schemas.microsoft.com/office/drawing/2014/main" id="{B28F9C42-C01A-73AB-234A-0AD537271D40}"/>
                </a:ext>
              </a:extLst>
            </p:cNvPr>
            <p:cNvSpPr txBox="1"/>
            <p:nvPr/>
          </p:nvSpPr>
          <p:spPr>
            <a:xfrm>
              <a:off x="1612899" y="1165119"/>
              <a:ext cx="8991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>
                  <a:solidFill>
                    <a:schemeClr val="bg1"/>
                  </a:solidFill>
                </a:rPr>
                <a:t>Atenção!</a:t>
              </a:r>
            </a:p>
          </p:txBody>
        </p:sp>
        <p:sp>
          <p:nvSpPr>
            <p:cNvPr id="6" name="CaixaDeTexto 13">
              <a:extLst>
                <a:ext uri="{FF2B5EF4-FFF2-40B4-BE49-F238E27FC236}">
                  <a16:creationId xmlns:a16="http://schemas.microsoft.com/office/drawing/2014/main" id="{5F6F3F64-DFB0-EB3F-BC3C-6B2C1339ECCE}"/>
                </a:ext>
              </a:extLst>
            </p:cNvPr>
            <p:cNvSpPr txBox="1"/>
            <p:nvPr/>
          </p:nvSpPr>
          <p:spPr>
            <a:xfrm>
              <a:off x="1612899" y="1707209"/>
              <a:ext cx="8991601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dirty="0">
                  <a:solidFill>
                    <a:schemeClr val="bg1"/>
                  </a:solidFill>
                </a:rPr>
                <a:t>As formas de cooperação na tabela não são fixas e refletem a dependência gradual entre cliente e fornecedor, variando com a estratégia e objetivos da organização. O papel assumido, seja como fornecedora ou consumidora, depende da estratégia e objetivos específicos em relação ao fornecimento e gerenciamento de fornecedores.</a:t>
              </a:r>
            </a:p>
            <a:p>
              <a:endParaRPr lang="pt-PT" dirty="0">
                <a:solidFill>
                  <a:schemeClr val="bg1"/>
                </a:solidFill>
              </a:endParaRPr>
            </a:p>
            <a:p>
              <a:endParaRPr lang="pt-PT" dirty="0">
                <a:solidFill>
                  <a:schemeClr val="bg1"/>
                </a:solidFill>
              </a:endParaRPr>
            </a:p>
            <a:p>
              <a:endParaRPr lang="pt-PT" dirty="0">
                <a:solidFill>
                  <a:schemeClr val="bg1"/>
                </a:solidFill>
              </a:endParaRPr>
            </a:p>
            <a:p>
              <a:endParaRPr lang="pt-PT" dirty="0">
                <a:solidFill>
                  <a:schemeClr val="bg1"/>
                </a:solidFill>
              </a:endParaRPr>
            </a:p>
            <a:p>
              <a:endParaRPr lang="pt-PT" dirty="0">
                <a:solidFill>
                  <a:schemeClr val="bg1"/>
                </a:solidFill>
              </a:endParaRPr>
            </a:p>
          </p:txBody>
        </p:sp>
        <p:pic>
          <p:nvPicPr>
            <p:cNvPr id="7" name="Imagem 16">
              <a:extLst>
                <a:ext uri="{FF2B5EF4-FFF2-40B4-BE49-F238E27FC236}">
                  <a16:creationId xmlns:a16="http://schemas.microsoft.com/office/drawing/2014/main" id="{F4DE75C7-CC5D-0532-3AE5-06C91E45269B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3644" t="12139" r="4928" b="4618"/>
            <a:stretch/>
          </p:blipFill>
          <p:spPr>
            <a:xfrm>
              <a:off x="1612899" y="248637"/>
              <a:ext cx="643274" cy="637606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323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Governança corporativa</a:t>
            </a:r>
          </a:p>
          <a:p>
            <a:endParaRPr lang="pt-PT" dirty="0"/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59858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Principais ferramentas de Governança Corporativa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459292"/>
            <a:ext cx="101536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As principais ferramentas de Governança Corporativa incluem auditorias independentes, documentações e estatutos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Governança Corporativa eleva a credibilidade junto a investidores; medidas incluem diretorias, Conselhos Administrativos, relatórios periódicos e ferramentas de gestão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Essenciais para aprimorar gestão empresarial, recomendadas não apenas para empresas de capital aberto, mas para qualquer organização buscando excelência em governança.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15597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Parceiros e fornecedores</a:t>
            </a:r>
          </a:p>
          <a:p>
            <a:endParaRPr lang="pt-PT" dirty="0"/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1861578"/>
            <a:ext cx="101536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estratégia de uma organização ao usar parceiros e fornecedores deve se alinhar com seus objetivos, cultura e ambiente de negócios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integração e o gerenciamento de serviço podem ser mantidos internamente ou delegados a parceiros confiáveis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dimensão Parceiros e Fornecedores abrange os relacionamentos para o design, desenvolvimento, entrega, suporte e melhoria contínua de serviços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Diferentes modalidades de contratos e acordos podem ser estabelecidos em diversos níveis de relação com parceiros e fornecedores.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63482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Fluxos de valor e processos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116721" y="2330952"/>
            <a:ext cx="605828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quarta dimensão, Fluxos de valor e Processos, abrange as atividades, fluxos de trabalho, controles e procedimentos para atender aos objetivos acordados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ITIL oferece um modelo operacional chamado de cadeia de valor de serviço para gerenciar produtos e serviços eficientemente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modelo de operações da cadeia de valor de serviço é genérico e segue diferentes padrões na prática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pt-PT" dirty="0" smtClean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4" name="Agrupar 22">
            <a:extLst>
              <a:ext uri="{FF2B5EF4-FFF2-40B4-BE49-F238E27FC236}">
                <a16:creationId xmlns:a16="http://schemas.microsoft.com/office/drawing/2014/main" id="{80A7359E-3385-3CD3-45CA-E2A46D555AF6}"/>
              </a:ext>
            </a:extLst>
          </p:cNvPr>
          <p:cNvGrpSpPr/>
          <p:nvPr/>
        </p:nvGrpSpPr>
        <p:grpSpPr>
          <a:xfrm>
            <a:off x="7406812" y="2479250"/>
            <a:ext cx="4558398" cy="2565726"/>
            <a:chOff x="1007900" y="2230073"/>
            <a:chExt cx="2088659" cy="1175615"/>
          </a:xfrm>
        </p:grpSpPr>
        <p:sp>
          <p:nvSpPr>
            <p:cNvPr id="5" name="Retângulo 23">
              <a:extLst>
                <a:ext uri="{FF2B5EF4-FFF2-40B4-BE49-F238E27FC236}">
                  <a16:creationId xmlns:a16="http://schemas.microsoft.com/office/drawing/2014/main" id="{0D4030DF-7261-DDAA-E87A-7C1A17F3F524}"/>
                </a:ext>
              </a:extLst>
            </p:cNvPr>
            <p:cNvSpPr/>
            <p:nvPr/>
          </p:nvSpPr>
          <p:spPr>
            <a:xfrm>
              <a:off x="1007900" y="2230073"/>
              <a:ext cx="2088659" cy="1175615"/>
            </a:xfrm>
            <a:prstGeom prst="rect">
              <a:avLst/>
            </a:prstGeom>
            <a:solidFill>
              <a:srgbClr val="E3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24">
              <a:extLst>
                <a:ext uri="{FF2B5EF4-FFF2-40B4-BE49-F238E27FC236}">
                  <a16:creationId xmlns:a16="http://schemas.microsoft.com/office/drawing/2014/main" id="{F9718175-6460-0515-6014-69775898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00" y="2230073"/>
              <a:ext cx="2088659" cy="11756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307271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Fluxos de valor e processos</a:t>
            </a:r>
          </a:p>
          <a:p>
            <a:endParaRPr lang="pt-PT" dirty="0"/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312988"/>
            <a:ext cx="967403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Série de etapas para criar e entregar produtos e serviços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Utiliza atividades da cadeia de valor da organização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Identificação e compreensão são essenciais para melhorar o desempenho dos serviços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Estrutura os portfólios de serviços e produtos em torno dos fluxos de valor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Deve ser definido para cada produto e serviço.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7" y="1359858"/>
            <a:ext cx="3613150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tx1"/>
                </a:solidFill>
              </a:rPr>
              <a:t>Fluxos de valor</a:t>
            </a:r>
          </a:p>
        </p:txBody>
      </p:sp>
    </p:spTree>
    <p:extLst>
      <p:ext uri="{BB962C8B-B14F-4D97-AF65-F5344CB8AC3E}">
        <p14:creationId xmlns:p14="http://schemas.microsoft.com/office/powerpoint/2010/main" val="104884165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Fluxos de valor e processos</a:t>
            </a:r>
          </a:p>
          <a:p>
            <a:endParaRPr lang="pt-PT" dirty="0"/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312988"/>
            <a:ext cx="967403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Conjunto de atividades inter-relacionadas que transformam entradas em saídas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Utiliza entradas definidas para gerar saídas definidas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Geralmente detalha quem está envolvido e instruções de trabalho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Foco na execução de atividades específicas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Parte da dimensão Fluxos de Valor e Processos no Gerenciamento de Serviço.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7" y="1359858"/>
            <a:ext cx="3613150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tx1"/>
                </a:solidFill>
              </a:rPr>
              <a:t>Processos</a:t>
            </a:r>
          </a:p>
        </p:txBody>
      </p:sp>
    </p:spTree>
    <p:extLst>
      <p:ext uri="{BB962C8B-B14F-4D97-AF65-F5344CB8AC3E}">
        <p14:creationId xmlns:p14="http://schemas.microsoft.com/office/powerpoint/2010/main" val="158717313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Fatores externos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50734" y="1612832"/>
            <a:ext cx="1012209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ITIL considera fatores externos 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como: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P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olíticos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;</a:t>
            </a:r>
            <a:endParaRPr lang="pt-PT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Econômicos;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Sociais;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Tecnológicos;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Legais;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mbientais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(PESTLE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nfluenciam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como as organizações abordam as quatro dimensões do gerenciamento de serviço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equilíbrio entre as dimensões e o impacto dos fatores externos são cruciais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falta de consideração adequada pode comprometer a entrega de valor aos consumidores.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11628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A cadeia de valor de serviço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138047" y="2609021"/>
            <a:ext cx="470998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Cadeia de Valor de Serviço é o elemento central do Sistema de Valor do Serviço (SVS) e descreve as atividades para criar valor e entregar produtos e serviços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Cada atividade na Cadeia de Valor transforma entradas em saídas, contribuindo para a cocriação de valor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Essa Cadeia de Valor é essencial no contexto do gerenciamento e entrega de produtos e serviços.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4" name="Agrupar 22">
            <a:extLst>
              <a:ext uri="{FF2B5EF4-FFF2-40B4-BE49-F238E27FC236}">
                <a16:creationId xmlns:a16="http://schemas.microsoft.com/office/drawing/2014/main" id="{80A7359E-3385-3CD3-45CA-E2A46D555AF6}"/>
              </a:ext>
            </a:extLst>
          </p:cNvPr>
          <p:cNvGrpSpPr/>
          <p:nvPr/>
        </p:nvGrpSpPr>
        <p:grpSpPr>
          <a:xfrm>
            <a:off x="6244837" y="3100285"/>
            <a:ext cx="4836548" cy="1920152"/>
            <a:chOff x="1007900" y="2403273"/>
            <a:chExt cx="2088659" cy="829215"/>
          </a:xfrm>
        </p:grpSpPr>
        <p:sp>
          <p:nvSpPr>
            <p:cNvPr id="5" name="Retângulo 23">
              <a:extLst>
                <a:ext uri="{FF2B5EF4-FFF2-40B4-BE49-F238E27FC236}">
                  <a16:creationId xmlns:a16="http://schemas.microsoft.com/office/drawing/2014/main" id="{0D4030DF-7261-DDAA-E87A-7C1A17F3F524}"/>
                </a:ext>
              </a:extLst>
            </p:cNvPr>
            <p:cNvSpPr/>
            <p:nvPr/>
          </p:nvSpPr>
          <p:spPr>
            <a:xfrm>
              <a:off x="1007900" y="2403273"/>
              <a:ext cx="2088659" cy="829215"/>
            </a:xfrm>
            <a:prstGeom prst="rect">
              <a:avLst/>
            </a:prstGeom>
            <a:solidFill>
              <a:srgbClr val="E3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24">
              <a:extLst>
                <a:ext uri="{FF2B5EF4-FFF2-40B4-BE49-F238E27FC236}">
                  <a16:creationId xmlns:a16="http://schemas.microsoft.com/office/drawing/2014/main" id="{F9718175-6460-0515-6014-69775898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900" y="2403273"/>
              <a:ext cx="2088659" cy="829215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6244837" y="5020437"/>
            <a:ext cx="47518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400" dirty="0">
                <a:solidFill>
                  <a:srgbClr val="6C757D"/>
                </a:solidFill>
              </a:rPr>
              <a:t>A Cadeia de Valor do Serviço expandida a partir do núcleo do SVS. Fonte: Adaptado de AXELOS, 2019b.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223911182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A cadeia de valor de serviço</a:t>
            </a:r>
          </a:p>
          <a:p>
            <a:endParaRPr lang="pt-PT" dirty="0"/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50734" y="1612832"/>
            <a:ext cx="10122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As seis atividades da Cadeia de Valor, segundo AXELOS (2019b), são: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4" name="Agrupar 7">
            <a:extLst>
              <a:ext uri="{FF2B5EF4-FFF2-40B4-BE49-F238E27FC236}">
                <a16:creationId xmlns:a16="http://schemas.microsoft.com/office/drawing/2014/main" id="{0E52026A-8A4A-5882-C461-3235C09B4377}"/>
              </a:ext>
            </a:extLst>
          </p:cNvPr>
          <p:cNvGrpSpPr/>
          <p:nvPr/>
        </p:nvGrpSpPr>
        <p:grpSpPr>
          <a:xfrm>
            <a:off x="1059886" y="2763221"/>
            <a:ext cx="10072227" cy="1331557"/>
            <a:chOff x="1019175" y="1676603"/>
            <a:chExt cx="10072227" cy="1331557"/>
          </a:xfrm>
        </p:grpSpPr>
        <p:grpSp>
          <p:nvGrpSpPr>
            <p:cNvPr id="5" name="Agrupar 8">
              <a:extLst>
                <a:ext uri="{FF2B5EF4-FFF2-40B4-BE49-F238E27FC236}">
                  <a16:creationId xmlns:a16="http://schemas.microsoft.com/office/drawing/2014/main" id="{E85F2DA5-2A01-BC14-EED0-E03111B3BCDA}"/>
                </a:ext>
              </a:extLst>
            </p:cNvPr>
            <p:cNvGrpSpPr/>
            <p:nvPr/>
          </p:nvGrpSpPr>
          <p:grpSpPr>
            <a:xfrm>
              <a:off x="1019175" y="1676603"/>
              <a:ext cx="3045164" cy="1331557"/>
              <a:chOff x="1019175" y="1676603"/>
              <a:chExt cx="3045164" cy="1331557"/>
            </a:xfrm>
          </p:grpSpPr>
          <p:sp>
            <p:nvSpPr>
              <p:cNvPr id="12" name="Retângulo: Cantos Arredondados 17">
                <a:extLst>
                  <a:ext uri="{FF2B5EF4-FFF2-40B4-BE49-F238E27FC236}">
                    <a16:creationId xmlns:a16="http://schemas.microsoft.com/office/drawing/2014/main" id="{66E36BF6-D059-0992-5410-086DFD17C378}"/>
                  </a:ext>
                </a:extLst>
              </p:cNvPr>
              <p:cNvSpPr/>
              <p:nvPr/>
            </p:nvSpPr>
            <p:spPr>
              <a:xfrm>
                <a:off x="1019175" y="1676603"/>
                <a:ext cx="3045164" cy="1331557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3" name="CaixaDeTexto 18">
                <a:extLst>
                  <a:ext uri="{FF2B5EF4-FFF2-40B4-BE49-F238E27FC236}">
                    <a16:creationId xmlns:a16="http://schemas.microsoft.com/office/drawing/2014/main" id="{D1DBDC24-1598-06CF-AD6F-70C954991D12}"/>
                  </a:ext>
                </a:extLst>
              </p:cNvPr>
              <p:cNvSpPr txBox="1"/>
              <p:nvPr/>
            </p:nvSpPr>
            <p:spPr>
              <a:xfrm>
                <a:off x="1104766" y="2039288"/>
                <a:ext cx="28739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b="1" dirty="0"/>
                  <a:t>Planejar</a:t>
                </a:r>
                <a:endParaRPr lang="pt-BR" b="1" dirty="0"/>
              </a:p>
            </p:txBody>
          </p:sp>
        </p:grpSp>
        <p:grpSp>
          <p:nvGrpSpPr>
            <p:cNvPr id="6" name="Agrupar 9">
              <a:extLst>
                <a:ext uri="{FF2B5EF4-FFF2-40B4-BE49-F238E27FC236}">
                  <a16:creationId xmlns:a16="http://schemas.microsoft.com/office/drawing/2014/main" id="{BDD5AACA-B522-1891-4F39-1F684666749A}"/>
                </a:ext>
              </a:extLst>
            </p:cNvPr>
            <p:cNvGrpSpPr/>
            <p:nvPr/>
          </p:nvGrpSpPr>
          <p:grpSpPr>
            <a:xfrm>
              <a:off x="4535454" y="1676603"/>
              <a:ext cx="3045164" cy="1331557"/>
              <a:chOff x="4535454" y="1676603"/>
              <a:chExt cx="3045164" cy="1331557"/>
            </a:xfrm>
          </p:grpSpPr>
          <p:sp>
            <p:nvSpPr>
              <p:cNvPr id="10" name="Retângulo: Cantos Arredondados 14">
                <a:extLst>
                  <a:ext uri="{FF2B5EF4-FFF2-40B4-BE49-F238E27FC236}">
                    <a16:creationId xmlns:a16="http://schemas.microsoft.com/office/drawing/2014/main" id="{D4F341E8-A02F-F913-BE72-5F7F747C7E05}"/>
                  </a:ext>
                </a:extLst>
              </p:cNvPr>
              <p:cNvSpPr/>
              <p:nvPr/>
            </p:nvSpPr>
            <p:spPr>
              <a:xfrm>
                <a:off x="4535454" y="1676603"/>
                <a:ext cx="3045164" cy="1331557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1" name="CaixaDeTexto 15">
                <a:extLst>
                  <a:ext uri="{FF2B5EF4-FFF2-40B4-BE49-F238E27FC236}">
                    <a16:creationId xmlns:a16="http://schemas.microsoft.com/office/drawing/2014/main" id="{F3B680CE-97D2-3868-D93C-AEB34588A173}"/>
                  </a:ext>
                </a:extLst>
              </p:cNvPr>
              <p:cNvSpPr txBox="1"/>
              <p:nvPr/>
            </p:nvSpPr>
            <p:spPr>
              <a:xfrm>
                <a:off x="4703888" y="2039288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b="1" dirty="0"/>
                  <a:t>Melhorar</a:t>
                </a:r>
              </a:p>
            </p:txBody>
          </p:sp>
        </p:grpSp>
        <p:grpSp>
          <p:nvGrpSpPr>
            <p:cNvPr id="7" name="Agrupar 10">
              <a:extLst>
                <a:ext uri="{FF2B5EF4-FFF2-40B4-BE49-F238E27FC236}">
                  <a16:creationId xmlns:a16="http://schemas.microsoft.com/office/drawing/2014/main" id="{FF811711-71E1-C772-DB6D-343B10437796}"/>
                </a:ext>
              </a:extLst>
            </p:cNvPr>
            <p:cNvGrpSpPr/>
            <p:nvPr/>
          </p:nvGrpSpPr>
          <p:grpSpPr>
            <a:xfrm>
              <a:off x="8046238" y="1676603"/>
              <a:ext cx="3045164" cy="1331557"/>
              <a:chOff x="8046238" y="1676603"/>
              <a:chExt cx="3045164" cy="1331557"/>
            </a:xfrm>
          </p:grpSpPr>
          <p:sp>
            <p:nvSpPr>
              <p:cNvPr id="8" name="Retângulo: Cantos Arredondados 11">
                <a:extLst>
                  <a:ext uri="{FF2B5EF4-FFF2-40B4-BE49-F238E27FC236}">
                    <a16:creationId xmlns:a16="http://schemas.microsoft.com/office/drawing/2014/main" id="{23220257-88AB-1A49-DAAA-8B5EF541FA08}"/>
                  </a:ext>
                </a:extLst>
              </p:cNvPr>
              <p:cNvSpPr/>
              <p:nvPr/>
            </p:nvSpPr>
            <p:spPr>
              <a:xfrm>
                <a:off x="8046238" y="1676603"/>
                <a:ext cx="3045164" cy="1331557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9" name="CaixaDeTexto 12">
                <a:extLst>
                  <a:ext uri="{FF2B5EF4-FFF2-40B4-BE49-F238E27FC236}">
                    <a16:creationId xmlns:a16="http://schemas.microsoft.com/office/drawing/2014/main" id="{5549AFD4-2DBD-8743-6122-9F6A01F1D9EB}"/>
                  </a:ext>
                </a:extLst>
              </p:cNvPr>
              <p:cNvSpPr txBox="1"/>
              <p:nvPr/>
            </p:nvSpPr>
            <p:spPr>
              <a:xfrm>
                <a:off x="8217418" y="2039288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b="1" dirty="0"/>
                  <a:t>Engajar</a:t>
                </a:r>
                <a:endParaRPr lang="pt-BR" b="1" dirty="0"/>
              </a:p>
            </p:txBody>
          </p:sp>
        </p:grpSp>
      </p:grpSp>
      <p:grpSp>
        <p:nvGrpSpPr>
          <p:cNvPr id="14" name="Agrupar 7">
            <a:extLst>
              <a:ext uri="{FF2B5EF4-FFF2-40B4-BE49-F238E27FC236}">
                <a16:creationId xmlns:a16="http://schemas.microsoft.com/office/drawing/2014/main" id="{0E52026A-8A4A-5882-C461-3235C09B4377}"/>
              </a:ext>
            </a:extLst>
          </p:cNvPr>
          <p:cNvGrpSpPr/>
          <p:nvPr/>
        </p:nvGrpSpPr>
        <p:grpSpPr>
          <a:xfrm>
            <a:off x="1075665" y="4581525"/>
            <a:ext cx="10072227" cy="1331557"/>
            <a:chOff x="1019175" y="1676603"/>
            <a:chExt cx="10072227" cy="1331557"/>
          </a:xfrm>
        </p:grpSpPr>
        <p:grpSp>
          <p:nvGrpSpPr>
            <p:cNvPr id="15" name="Agrupar 8">
              <a:extLst>
                <a:ext uri="{FF2B5EF4-FFF2-40B4-BE49-F238E27FC236}">
                  <a16:creationId xmlns:a16="http://schemas.microsoft.com/office/drawing/2014/main" id="{E85F2DA5-2A01-BC14-EED0-E03111B3BCDA}"/>
                </a:ext>
              </a:extLst>
            </p:cNvPr>
            <p:cNvGrpSpPr/>
            <p:nvPr/>
          </p:nvGrpSpPr>
          <p:grpSpPr>
            <a:xfrm>
              <a:off x="1019175" y="1676603"/>
              <a:ext cx="3045164" cy="1331557"/>
              <a:chOff x="1019175" y="1676603"/>
              <a:chExt cx="3045164" cy="1331557"/>
            </a:xfrm>
          </p:grpSpPr>
          <p:sp>
            <p:nvSpPr>
              <p:cNvPr id="22" name="Retângulo: Cantos Arredondados 17">
                <a:extLst>
                  <a:ext uri="{FF2B5EF4-FFF2-40B4-BE49-F238E27FC236}">
                    <a16:creationId xmlns:a16="http://schemas.microsoft.com/office/drawing/2014/main" id="{66E36BF6-D059-0992-5410-086DFD17C378}"/>
                  </a:ext>
                </a:extLst>
              </p:cNvPr>
              <p:cNvSpPr/>
              <p:nvPr/>
            </p:nvSpPr>
            <p:spPr>
              <a:xfrm>
                <a:off x="1019175" y="1676603"/>
                <a:ext cx="3045164" cy="1331557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23" name="CaixaDeTexto 18">
                <a:extLst>
                  <a:ext uri="{FF2B5EF4-FFF2-40B4-BE49-F238E27FC236}">
                    <a16:creationId xmlns:a16="http://schemas.microsoft.com/office/drawing/2014/main" id="{D1DBDC24-1598-06CF-AD6F-70C954991D12}"/>
                  </a:ext>
                </a:extLst>
              </p:cNvPr>
              <p:cNvSpPr txBox="1"/>
              <p:nvPr/>
            </p:nvSpPr>
            <p:spPr>
              <a:xfrm>
                <a:off x="1104766" y="2039288"/>
                <a:ext cx="287398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b="1" dirty="0"/>
                  <a:t>Desenho e transição</a:t>
                </a:r>
                <a:endParaRPr lang="pt-BR" b="1" dirty="0"/>
              </a:p>
            </p:txBody>
          </p:sp>
        </p:grpSp>
        <p:grpSp>
          <p:nvGrpSpPr>
            <p:cNvPr id="16" name="Agrupar 9">
              <a:extLst>
                <a:ext uri="{FF2B5EF4-FFF2-40B4-BE49-F238E27FC236}">
                  <a16:creationId xmlns:a16="http://schemas.microsoft.com/office/drawing/2014/main" id="{BDD5AACA-B522-1891-4F39-1F684666749A}"/>
                </a:ext>
              </a:extLst>
            </p:cNvPr>
            <p:cNvGrpSpPr/>
            <p:nvPr/>
          </p:nvGrpSpPr>
          <p:grpSpPr>
            <a:xfrm>
              <a:off x="4535454" y="1676603"/>
              <a:ext cx="3045164" cy="1331557"/>
              <a:chOff x="4535454" y="1676603"/>
              <a:chExt cx="3045164" cy="1331557"/>
            </a:xfrm>
          </p:grpSpPr>
          <p:sp>
            <p:nvSpPr>
              <p:cNvPr id="20" name="Retângulo: Cantos Arredondados 14">
                <a:extLst>
                  <a:ext uri="{FF2B5EF4-FFF2-40B4-BE49-F238E27FC236}">
                    <a16:creationId xmlns:a16="http://schemas.microsoft.com/office/drawing/2014/main" id="{D4F341E8-A02F-F913-BE72-5F7F747C7E05}"/>
                  </a:ext>
                </a:extLst>
              </p:cNvPr>
              <p:cNvSpPr/>
              <p:nvPr/>
            </p:nvSpPr>
            <p:spPr>
              <a:xfrm>
                <a:off x="4535454" y="1676603"/>
                <a:ext cx="3045164" cy="1331557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21" name="CaixaDeTexto 15">
                <a:extLst>
                  <a:ext uri="{FF2B5EF4-FFF2-40B4-BE49-F238E27FC236}">
                    <a16:creationId xmlns:a16="http://schemas.microsoft.com/office/drawing/2014/main" id="{F3B680CE-97D2-3868-D93C-AEB34588A173}"/>
                  </a:ext>
                </a:extLst>
              </p:cNvPr>
              <p:cNvSpPr txBox="1"/>
              <p:nvPr/>
            </p:nvSpPr>
            <p:spPr>
              <a:xfrm>
                <a:off x="4703888" y="2039288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BR" b="1" dirty="0"/>
                  <a:t>Adquirir/construir</a:t>
                </a:r>
              </a:p>
            </p:txBody>
          </p:sp>
        </p:grpSp>
        <p:grpSp>
          <p:nvGrpSpPr>
            <p:cNvPr id="17" name="Agrupar 10">
              <a:extLst>
                <a:ext uri="{FF2B5EF4-FFF2-40B4-BE49-F238E27FC236}">
                  <a16:creationId xmlns:a16="http://schemas.microsoft.com/office/drawing/2014/main" id="{FF811711-71E1-C772-DB6D-343B10437796}"/>
                </a:ext>
              </a:extLst>
            </p:cNvPr>
            <p:cNvGrpSpPr/>
            <p:nvPr/>
          </p:nvGrpSpPr>
          <p:grpSpPr>
            <a:xfrm>
              <a:off x="8046238" y="1676603"/>
              <a:ext cx="3045164" cy="1331557"/>
              <a:chOff x="8046238" y="1676603"/>
              <a:chExt cx="3045164" cy="1331557"/>
            </a:xfrm>
          </p:grpSpPr>
          <p:sp>
            <p:nvSpPr>
              <p:cNvPr id="18" name="Retângulo: Cantos Arredondados 11">
                <a:extLst>
                  <a:ext uri="{FF2B5EF4-FFF2-40B4-BE49-F238E27FC236}">
                    <a16:creationId xmlns:a16="http://schemas.microsoft.com/office/drawing/2014/main" id="{23220257-88AB-1A49-DAAA-8B5EF541FA08}"/>
                  </a:ext>
                </a:extLst>
              </p:cNvPr>
              <p:cNvSpPr/>
              <p:nvPr/>
            </p:nvSpPr>
            <p:spPr>
              <a:xfrm>
                <a:off x="8046238" y="1676603"/>
                <a:ext cx="3045164" cy="1331557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pt-BR"/>
              </a:p>
            </p:txBody>
          </p:sp>
          <p:sp>
            <p:nvSpPr>
              <p:cNvPr id="19" name="CaixaDeTexto 12">
                <a:extLst>
                  <a:ext uri="{FF2B5EF4-FFF2-40B4-BE49-F238E27FC236}">
                    <a16:creationId xmlns:a16="http://schemas.microsoft.com/office/drawing/2014/main" id="{5549AFD4-2DBD-8743-6122-9F6A01F1D9EB}"/>
                  </a:ext>
                </a:extLst>
              </p:cNvPr>
              <p:cNvSpPr txBox="1"/>
              <p:nvPr/>
            </p:nvSpPr>
            <p:spPr>
              <a:xfrm>
                <a:off x="8217418" y="2039288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pt-B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t-PT" b="1" dirty="0"/>
                  <a:t>Entregar e suportar</a:t>
                </a:r>
                <a:endParaRPr lang="pt-BR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87343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A cadeia de valor de serviço</a:t>
            </a:r>
          </a:p>
          <a:p>
            <a:endParaRPr lang="pt-PT" dirty="0"/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156335" y="2215829"/>
            <a:ext cx="577481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"</a:t>
            </a:r>
            <a:r>
              <a:rPr lang="pt-PT" b="1" dirty="0" smtClean="0">
                <a:solidFill>
                  <a:schemeClr val="bg2">
                    <a:lumMod val="25000"/>
                  </a:schemeClr>
                </a:solidFill>
              </a:rPr>
              <a:t>Demanda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"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marca o início das atividades, enquanto a "</a:t>
            </a: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Entrega de valor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" marca o fim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"</a:t>
            </a: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Engajar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" é geralmente a primeira atividade, embora isso possa variar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"</a:t>
            </a: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Desenho e transição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," "</a:t>
            </a: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Adquirir e construir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," e "</a:t>
            </a: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Entregar e suportar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" são flexíveis e podem interagir com outras atividades a qualquer momento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"</a:t>
            </a: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Melhorar e Planejar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" envolvem todas as atividades, promovendo a melhoria contínua em toda a Cadeia de Valor.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4" name="Agrupar 22">
            <a:extLst>
              <a:ext uri="{FF2B5EF4-FFF2-40B4-BE49-F238E27FC236}">
                <a16:creationId xmlns:a16="http://schemas.microsoft.com/office/drawing/2014/main" id="{80A7359E-3385-3CD3-45CA-E2A46D555AF6}"/>
              </a:ext>
            </a:extLst>
          </p:cNvPr>
          <p:cNvGrpSpPr/>
          <p:nvPr/>
        </p:nvGrpSpPr>
        <p:grpSpPr>
          <a:xfrm>
            <a:off x="7076910" y="2586396"/>
            <a:ext cx="3984174" cy="2468411"/>
            <a:chOff x="1383025" y="2403273"/>
            <a:chExt cx="1338408" cy="829215"/>
          </a:xfrm>
        </p:grpSpPr>
        <p:sp>
          <p:nvSpPr>
            <p:cNvPr id="5" name="Retângulo 23">
              <a:extLst>
                <a:ext uri="{FF2B5EF4-FFF2-40B4-BE49-F238E27FC236}">
                  <a16:creationId xmlns:a16="http://schemas.microsoft.com/office/drawing/2014/main" id="{0D4030DF-7261-DDAA-E87A-7C1A17F3F524}"/>
                </a:ext>
              </a:extLst>
            </p:cNvPr>
            <p:cNvSpPr/>
            <p:nvPr/>
          </p:nvSpPr>
          <p:spPr>
            <a:xfrm>
              <a:off x="1383025" y="2403273"/>
              <a:ext cx="1338408" cy="829215"/>
            </a:xfrm>
            <a:prstGeom prst="rect">
              <a:avLst/>
            </a:prstGeom>
            <a:solidFill>
              <a:srgbClr val="E3EA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6" name="Imagem 24">
              <a:extLst>
                <a:ext uri="{FF2B5EF4-FFF2-40B4-BE49-F238E27FC236}">
                  <a16:creationId xmlns:a16="http://schemas.microsoft.com/office/drawing/2014/main" id="{F9718175-6460-0515-6014-697758989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3025" y="2403273"/>
              <a:ext cx="1338408" cy="829215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6931152" y="5185029"/>
            <a:ext cx="41678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400" dirty="0">
                <a:solidFill>
                  <a:srgbClr val="6C757D"/>
                </a:solidFill>
              </a:rPr>
              <a:t>A Cadeia de Valor do Serviço. Fonte: Adaptado de AXELOS, 2019b)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423899241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Interações da cadeia de valor com as práticas da ITIL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312988"/>
            <a:ext cx="101536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As atividades na Cadeia de Valor são etapas essenciais na cocriação de valor, transformando entradas em saídas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Essas atividades utilizam diferentes Práticas da ITIL, que são conjuntos de recursos organizacionais projetados para atingir objetivos específicos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 associação das atividades com práticas cria um caminho chamado Fluxo de Valor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Fluxo de Valor varia dependendo da demanda e da necessidade de criação de valor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entendimento da demanda e o desenho do Fluxo de Valor são cruciais para alcançar o valor desejado.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1003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Descrição das atividades da cadeia de valor</a:t>
            </a:r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7" y="1359858"/>
            <a:ext cx="3613150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tx1"/>
                </a:solidFill>
              </a:rPr>
              <a:t>Planejar</a:t>
            </a:r>
          </a:p>
        </p:txBody>
      </p:sp>
      <p:grpSp>
        <p:nvGrpSpPr>
          <p:cNvPr id="4" name="Agrupar 33">
            <a:extLst>
              <a:ext uri="{FF2B5EF4-FFF2-40B4-BE49-F238E27FC236}">
                <a16:creationId xmlns:a16="http://schemas.microsoft.com/office/drawing/2014/main" id="{02D71655-6B68-26C7-C56F-5554E4985130}"/>
              </a:ext>
            </a:extLst>
          </p:cNvPr>
          <p:cNvGrpSpPr/>
          <p:nvPr/>
        </p:nvGrpSpPr>
        <p:grpSpPr>
          <a:xfrm>
            <a:off x="2973958" y="2545283"/>
            <a:ext cx="6637372" cy="3504793"/>
            <a:chOff x="2873374" y="1676603"/>
            <a:chExt cx="6637372" cy="3504793"/>
          </a:xfrm>
        </p:grpSpPr>
        <p:grpSp>
          <p:nvGrpSpPr>
            <p:cNvPr id="5" name="Agrupar 31">
              <a:extLst>
                <a:ext uri="{FF2B5EF4-FFF2-40B4-BE49-F238E27FC236}">
                  <a16:creationId xmlns:a16="http://schemas.microsoft.com/office/drawing/2014/main" id="{763D6BD0-3C28-1822-D9C5-E02615EFABB6}"/>
                </a:ext>
              </a:extLst>
            </p:cNvPr>
            <p:cNvGrpSpPr/>
            <p:nvPr/>
          </p:nvGrpSpPr>
          <p:grpSpPr>
            <a:xfrm>
              <a:off x="2873374" y="1676603"/>
              <a:ext cx="3121093" cy="3504793"/>
              <a:chOff x="2873374" y="1676603"/>
              <a:chExt cx="3121093" cy="3504793"/>
            </a:xfrm>
          </p:grpSpPr>
          <p:sp>
            <p:nvSpPr>
              <p:cNvPr id="10" name="Retângulo: Cantos Arredondados 17">
                <a:extLst>
                  <a:ext uri="{FF2B5EF4-FFF2-40B4-BE49-F238E27FC236}">
                    <a16:creationId xmlns:a16="http://schemas.microsoft.com/office/drawing/2014/main" id="{7E5481D4-2A2A-7F02-5430-9201238A6122}"/>
                  </a:ext>
                </a:extLst>
              </p:cNvPr>
              <p:cNvSpPr/>
              <p:nvPr/>
            </p:nvSpPr>
            <p:spPr>
              <a:xfrm>
                <a:off x="2873374" y="1676603"/>
                <a:ext cx="3121093" cy="3504793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CaixaDeTexto 3">
                <a:extLst>
                  <a:ext uri="{FF2B5EF4-FFF2-40B4-BE49-F238E27FC236}">
                    <a16:creationId xmlns:a16="http://schemas.microsoft.com/office/drawing/2014/main" id="{204B753B-C0EF-83AF-B9B2-1972F278EA1C}"/>
                  </a:ext>
                </a:extLst>
              </p:cNvPr>
              <p:cNvSpPr txBox="1"/>
              <p:nvPr/>
            </p:nvSpPr>
            <p:spPr>
              <a:xfrm>
                <a:off x="3082519" y="1913935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 smtClean="0"/>
                  <a:t>Entradas</a:t>
                </a:r>
                <a:endParaRPr lang="pt-BR" b="1" dirty="0"/>
              </a:p>
            </p:txBody>
          </p:sp>
          <p:sp>
            <p:nvSpPr>
              <p:cNvPr id="12" name="CaixaDeTexto 5">
                <a:extLst>
                  <a:ext uri="{FF2B5EF4-FFF2-40B4-BE49-F238E27FC236}">
                    <a16:creationId xmlns:a16="http://schemas.microsoft.com/office/drawing/2014/main" id="{FE6E13B7-374A-9DCC-0638-960BEF19CE68}"/>
                  </a:ext>
                </a:extLst>
              </p:cNvPr>
              <p:cNvSpPr txBox="1"/>
              <p:nvPr/>
            </p:nvSpPr>
            <p:spPr>
              <a:xfrm>
                <a:off x="3082519" y="2630438"/>
                <a:ext cx="2702801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 smtClean="0">
                    <a:solidFill>
                      <a:schemeClr val="bg2">
                        <a:lumMod val="25000"/>
                      </a:schemeClr>
                    </a:solidFill>
                  </a:rPr>
                  <a:t>Políticas;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 smtClean="0">
                    <a:solidFill>
                      <a:schemeClr val="bg2">
                        <a:lumMod val="25000"/>
                      </a:schemeClr>
                    </a:solidFill>
                  </a:rPr>
                  <a:t>Demandas;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 smtClean="0">
                    <a:solidFill>
                      <a:schemeClr val="bg2">
                        <a:lumMod val="25000"/>
                      </a:schemeClr>
                    </a:solidFill>
                  </a:rPr>
                  <a:t>Informações de desempenho;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 smtClean="0">
                    <a:solidFill>
                      <a:schemeClr val="bg2">
                        <a:lumMod val="25000"/>
                      </a:schemeClr>
                    </a:solidFill>
                  </a:rPr>
                  <a:t>Conhecimento </a:t>
                </a: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sobre produtos e </a:t>
                </a:r>
                <a:r>
                  <a:rPr lang="pt-PT" sz="1600" dirty="0" smtClean="0">
                    <a:solidFill>
                      <a:schemeClr val="bg2">
                        <a:lumMod val="25000"/>
                      </a:schemeClr>
                    </a:solidFill>
                  </a:rPr>
                  <a:t>serviços;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 smtClean="0">
                    <a:solidFill>
                      <a:schemeClr val="bg2">
                        <a:lumMod val="25000"/>
                      </a:schemeClr>
                    </a:solidFill>
                  </a:rPr>
                  <a:t>Relatórios </a:t>
                </a: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de status.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6" name="Agrupar 32">
              <a:extLst>
                <a:ext uri="{FF2B5EF4-FFF2-40B4-BE49-F238E27FC236}">
                  <a16:creationId xmlns:a16="http://schemas.microsoft.com/office/drawing/2014/main" id="{E510BF00-6C31-C2F3-87A6-41C46422B5F3}"/>
                </a:ext>
              </a:extLst>
            </p:cNvPr>
            <p:cNvGrpSpPr/>
            <p:nvPr/>
          </p:nvGrpSpPr>
          <p:grpSpPr>
            <a:xfrm>
              <a:off x="6389653" y="1676603"/>
              <a:ext cx="3121093" cy="3504793"/>
              <a:chOff x="6389653" y="1676603"/>
              <a:chExt cx="3121093" cy="3504793"/>
            </a:xfrm>
          </p:grpSpPr>
          <p:sp>
            <p:nvSpPr>
              <p:cNvPr id="7" name="Retângulo: Cantos Arredondados 25">
                <a:extLst>
                  <a:ext uri="{FF2B5EF4-FFF2-40B4-BE49-F238E27FC236}">
                    <a16:creationId xmlns:a16="http://schemas.microsoft.com/office/drawing/2014/main" id="{6AABF71C-6B7F-0603-2087-01AFC9BDCD19}"/>
                  </a:ext>
                </a:extLst>
              </p:cNvPr>
              <p:cNvSpPr/>
              <p:nvPr/>
            </p:nvSpPr>
            <p:spPr>
              <a:xfrm>
                <a:off x="6389653" y="1676603"/>
                <a:ext cx="3121093" cy="3504793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CaixaDeTexto 27">
                <a:extLst>
                  <a:ext uri="{FF2B5EF4-FFF2-40B4-BE49-F238E27FC236}">
                    <a16:creationId xmlns:a16="http://schemas.microsoft.com/office/drawing/2014/main" id="{3B264C44-F875-AF07-4499-D13A3EC6FCBB}"/>
                  </a:ext>
                </a:extLst>
              </p:cNvPr>
              <p:cNvSpPr txBox="1"/>
              <p:nvPr/>
            </p:nvSpPr>
            <p:spPr>
              <a:xfrm>
                <a:off x="6598799" y="1915473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 smtClean="0">
                    <a:effectLst/>
                  </a:rPr>
                  <a:t>Saídas</a:t>
                </a:r>
                <a:endParaRPr lang="pt-BR" b="1" dirty="0"/>
              </a:p>
            </p:txBody>
          </p:sp>
          <p:sp>
            <p:nvSpPr>
              <p:cNvPr id="9" name="CaixaDeTexto 28">
                <a:extLst>
                  <a:ext uri="{FF2B5EF4-FFF2-40B4-BE49-F238E27FC236}">
                    <a16:creationId xmlns:a16="http://schemas.microsoft.com/office/drawing/2014/main" id="{53768673-1C01-26BD-D05D-0C5FE7DA2A48}"/>
                  </a:ext>
                </a:extLst>
              </p:cNvPr>
              <p:cNvSpPr txBox="1"/>
              <p:nvPr/>
            </p:nvSpPr>
            <p:spPr>
              <a:xfrm>
                <a:off x="6598799" y="2631976"/>
                <a:ext cx="2702801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 smtClean="0">
                    <a:solidFill>
                      <a:schemeClr val="bg2">
                        <a:lumMod val="25000"/>
                      </a:schemeClr>
                    </a:solidFill>
                  </a:rPr>
                  <a:t>Planos </a:t>
                </a:r>
                <a:r>
                  <a:rPr lang="pt-PT" sz="1600" dirty="0" smtClean="0">
                    <a:solidFill>
                      <a:schemeClr val="bg2">
                        <a:lumMod val="25000"/>
                      </a:schemeClr>
                    </a:solidFill>
                  </a:rPr>
                  <a:t>estratégicos;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 smtClean="0">
                    <a:solidFill>
                      <a:schemeClr val="bg2">
                        <a:lumMod val="25000"/>
                      </a:schemeClr>
                    </a:solidFill>
                  </a:rPr>
                  <a:t>Decisões </a:t>
                </a: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de </a:t>
                </a:r>
                <a:r>
                  <a:rPr lang="pt-PT" sz="1600" dirty="0" smtClean="0">
                    <a:solidFill>
                      <a:schemeClr val="bg2">
                        <a:lumMod val="25000"/>
                      </a:schemeClr>
                    </a:solidFill>
                  </a:rPr>
                  <a:t>portfólio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 smtClean="0">
                    <a:solidFill>
                      <a:schemeClr val="bg2">
                        <a:lumMod val="25000"/>
                      </a:schemeClr>
                    </a:solidFill>
                  </a:rPr>
                  <a:t>Arquiteturas;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 smtClean="0">
                    <a:solidFill>
                      <a:schemeClr val="bg2">
                        <a:lumMod val="25000"/>
                      </a:schemeClr>
                    </a:solidFill>
                  </a:rPr>
                  <a:t>Oportunidades </a:t>
                </a: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de </a:t>
                </a:r>
                <a:r>
                  <a:rPr lang="pt-PT" sz="1600" dirty="0" smtClean="0">
                    <a:solidFill>
                      <a:schemeClr val="bg2">
                        <a:lumMod val="25000"/>
                      </a:schemeClr>
                    </a:solidFill>
                  </a:rPr>
                  <a:t>melhoria;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 smtClean="0">
                    <a:solidFill>
                      <a:schemeClr val="bg2">
                        <a:lumMod val="25000"/>
                      </a:schemeClr>
                    </a:solidFill>
                  </a:rPr>
                  <a:t>Portfólio </a:t>
                </a: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de </a:t>
                </a:r>
                <a:r>
                  <a:rPr lang="pt-PT" sz="1600" dirty="0" smtClean="0">
                    <a:solidFill>
                      <a:schemeClr val="bg2">
                        <a:lumMod val="25000"/>
                      </a:schemeClr>
                    </a:solidFill>
                  </a:rPr>
                  <a:t>produtos e serviços;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 smtClean="0">
                    <a:solidFill>
                      <a:schemeClr val="bg2">
                        <a:lumMod val="25000"/>
                      </a:schemeClr>
                    </a:solidFill>
                  </a:rPr>
                  <a:t>Requisitos </a:t>
                </a: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de </a:t>
                </a:r>
                <a:r>
                  <a:rPr lang="pt-PT" sz="1600" dirty="0" smtClean="0">
                    <a:solidFill>
                      <a:schemeClr val="bg2">
                        <a:lumMod val="25000"/>
                      </a:schemeClr>
                    </a:solidFill>
                  </a:rPr>
                  <a:t>contrato;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 smtClean="0">
                    <a:solidFill>
                      <a:schemeClr val="bg2">
                        <a:lumMod val="25000"/>
                      </a:schemeClr>
                    </a:solidFill>
                  </a:rPr>
                  <a:t>Contrato</a:t>
                </a: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.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944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Governança corporativa</a:t>
            </a:r>
          </a:p>
          <a:p>
            <a:endParaRPr lang="pt-PT" dirty="0"/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6" y="1359858"/>
            <a:ext cx="10143609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solidFill>
                  <a:schemeClr val="tx1"/>
                </a:solidFill>
              </a:rPr>
              <a:t>O papel do Conselho de Administração na Governança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2459292"/>
            <a:ext cx="101536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O Conselho de Administração é um órgão colegiado responsável pelas decisões estratégicas e pela salvaguarda dos princípios, valores e sistema de governança de uma organização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Além de orientar a estratégia da empresa, o Conselho também monitora a diretoria, atuando como intermediário entre ela e os sócios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Eleitos pelos sócios, membros do Conselho têm deveres fiduciários, prestando contas periodicamente. Representar outras partes não é apropriado.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74749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Descrição das atividades da cadeia de valor</a:t>
            </a:r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7" y="1359858"/>
            <a:ext cx="3613150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tx1"/>
                </a:solidFill>
              </a:rPr>
              <a:t>Melhorar</a:t>
            </a:r>
          </a:p>
        </p:txBody>
      </p:sp>
      <p:grpSp>
        <p:nvGrpSpPr>
          <p:cNvPr id="4" name="Agrupar 33">
            <a:extLst>
              <a:ext uri="{FF2B5EF4-FFF2-40B4-BE49-F238E27FC236}">
                <a16:creationId xmlns:a16="http://schemas.microsoft.com/office/drawing/2014/main" id="{02D71655-6B68-26C7-C56F-5554E4985130}"/>
              </a:ext>
            </a:extLst>
          </p:cNvPr>
          <p:cNvGrpSpPr/>
          <p:nvPr/>
        </p:nvGrpSpPr>
        <p:grpSpPr>
          <a:xfrm>
            <a:off x="1225296" y="2545283"/>
            <a:ext cx="9784081" cy="3504793"/>
            <a:chOff x="1124712" y="1676603"/>
            <a:chExt cx="9784081" cy="3504793"/>
          </a:xfrm>
        </p:grpSpPr>
        <p:grpSp>
          <p:nvGrpSpPr>
            <p:cNvPr id="5" name="Agrupar 31">
              <a:extLst>
                <a:ext uri="{FF2B5EF4-FFF2-40B4-BE49-F238E27FC236}">
                  <a16:creationId xmlns:a16="http://schemas.microsoft.com/office/drawing/2014/main" id="{763D6BD0-3C28-1822-D9C5-E02615EFABB6}"/>
                </a:ext>
              </a:extLst>
            </p:cNvPr>
            <p:cNvGrpSpPr/>
            <p:nvPr/>
          </p:nvGrpSpPr>
          <p:grpSpPr>
            <a:xfrm>
              <a:off x="1124712" y="1676603"/>
              <a:ext cx="4869755" cy="3504793"/>
              <a:chOff x="1124712" y="1676603"/>
              <a:chExt cx="4869755" cy="3504793"/>
            </a:xfrm>
          </p:grpSpPr>
          <p:sp>
            <p:nvSpPr>
              <p:cNvPr id="10" name="Retângulo: Cantos Arredondados 17">
                <a:extLst>
                  <a:ext uri="{FF2B5EF4-FFF2-40B4-BE49-F238E27FC236}">
                    <a16:creationId xmlns:a16="http://schemas.microsoft.com/office/drawing/2014/main" id="{7E5481D4-2A2A-7F02-5430-9201238A6122}"/>
                  </a:ext>
                </a:extLst>
              </p:cNvPr>
              <p:cNvSpPr/>
              <p:nvPr/>
            </p:nvSpPr>
            <p:spPr>
              <a:xfrm>
                <a:off x="1124712" y="1676603"/>
                <a:ext cx="4869755" cy="3504793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CaixaDeTexto 3">
                <a:extLst>
                  <a:ext uri="{FF2B5EF4-FFF2-40B4-BE49-F238E27FC236}">
                    <a16:creationId xmlns:a16="http://schemas.microsoft.com/office/drawing/2014/main" id="{204B753B-C0EF-83AF-B9B2-1972F278EA1C}"/>
                  </a:ext>
                </a:extLst>
              </p:cNvPr>
              <p:cNvSpPr txBox="1"/>
              <p:nvPr/>
            </p:nvSpPr>
            <p:spPr>
              <a:xfrm>
                <a:off x="1404668" y="1964698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 smtClean="0"/>
                  <a:t>Entradas</a:t>
                </a:r>
                <a:endParaRPr lang="pt-BR" b="1" dirty="0"/>
              </a:p>
            </p:txBody>
          </p:sp>
          <p:sp>
            <p:nvSpPr>
              <p:cNvPr id="12" name="CaixaDeTexto 5">
                <a:extLst>
                  <a:ext uri="{FF2B5EF4-FFF2-40B4-BE49-F238E27FC236}">
                    <a16:creationId xmlns:a16="http://schemas.microsoft.com/office/drawing/2014/main" id="{FE6E13B7-374A-9DCC-0638-960BEF19CE68}"/>
                  </a:ext>
                </a:extLst>
              </p:cNvPr>
              <p:cNvSpPr txBox="1"/>
              <p:nvPr/>
            </p:nvSpPr>
            <p:spPr>
              <a:xfrm>
                <a:off x="1383807" y="2455059"/>
                <a:ext cx="4039716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Informações de </a:t>
                </a:r>
                <a:r>
                  <a:rPr lang="pt-PT" sz="1600" dirty="0" smtClean="0">
                    <a:solidFill>
                      <a:schemeClr val="bg2">
                        <a:lumMod val="25000"/>
                      </a:schemeClr>
                    </a:solidFill>
                  </a:rPr>
                  <a:t>desempenho;</a:t>
                </a:r>
                <a:endParaRPr lang="pt-PT" sz="1600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Feedback das partes </a:t>
                </a:r>
                <a:r>
                  <a:rPr lang="pt-PT" sz="1600" dirty="0" smtClean="0">
                    <a:solidFill>
                      <a:schemeClr val="bg2">
                        <a:lumMod val="25000"/>
                      </a:schemeClr>
                    </a:solidFill>
                  </a:rPr>
                  <a:t>interessadas;</a:t>
                </a:r>
                <a:endParaRPr lang="pt-PT" sz="1600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Conhecimento sobre produtos e </a:t>
                </a:r>
                <a:r>
                  <a:rPr lang="pt-PT" sz="1600" dirty="0" smtClean="0">
                    <a:solidFill>
                      <a:schemeClr val="bg2">
                        <a:lumMod val="25000"/>
                      </a:schemeClr>
                    </a:solidFill>
                  </a:rPr>
                  <a:t>serviços;</a:t>
                </a:r>
                <a:endParaRPr lang="pt-PT" sz="1600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Informações de </a:t>
                </a:r>
                <a:r>
                  <a:rPr lang="pt-PT" sz="1600" dirty="0" smtClean="0">
                    <a:solidFill>
                      <a:schemeClr val="bg2">
                        <a:lumMod val="25000"/>
                      </a:schemeClr>
                    </a:solidFill>
                  </a:rPr>
                  <a:t>desempenho;</a:t>
                </a:r>
                <a:endParaRPr lang="pt-PT" sz="1600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Oportunidades de </a:t>
                </a:r>
                <a:r>
                  <a:rPr lang="pt-PT" sz="1600" dirty="0" smtClean="0">
                    <a:solidFill>
                      <a:schemeClr val="bg2">
                        <a:lumMod val="25000"/>
                      </a:schemeClr>
                    </a:solidFill>
                  </a:rPr>
                  <a:t>melhoria.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6" name="Agrupar 32">
              <a:extLst>
                <a:ext uri="{FF2B5EF4-FFF2-40B4-BE49-F238E27FC236}">
                  <a16:creationId xmlns:a16="http://schemas.microsoft.com/office/drawing/2014/main" id="{E510BF00-6C31-C2F3-87A6-41C46422B5F3}"/>
                </a:ext>
              </a:extLst>
            </p:cNvPr>
            <p:cNvGrpSpPr/>
            <p:nvPr/>
          </p:nvGrpSpPr>
          <p:grpSpPr>
            <a:xfrm>
              <a:off x="6172201" y="1676603"/>
              <a:ext cx="4736592" cy="3504793"/>
              <a:chOff x="6172201" y="1676603"/>
              <a:chExt cx="4736592" cy="3504793"/>
            </a:xfrm>
          </p:grpSpPr>
          <p:sp>
            <p:nvSpPr>
              <p:cNvPr id="7" name="Retângulo: Cantos Arredondados 25">
                <a:extLst>
                  <a:ext uri="{FF2B5EF4-FFF2-40B4-BE49-F238E27FC236}">
                    <a16:creationId xmlns:a16="http://schemas.microsoft.com/office/drawing/2014/main" id="{6AABF71C-6B7F-0603-2087-01AFC9BDCD19}"/>
                  </a:ext>
                </a:extLst>
              </p:cNvPr>
              <p:cNvSpPr/>
              <p:nvPr/>
            </p:nvSpPr>
            <p:spPr>
              <a:xfrm>
                <a:off x="6172201" y="1676603"/>
                <a:ext cx="4736592" cy="3504793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CaixaDeTexto 27">
                <a:extLst>
                  <a:ext uri="{FF2B5EF4-FFF2-40B4-BE49-F238E27FC236}">
                    <a16:creationId xmlns:a16="http://schemas.microsoft.com/office/drawing/2014/main" id="{3B264C44-F875-AF07-4499-D13A3EC6FCBB}"/>
                  </a:ext>
                </a:extLst>
              </p:cNvPr>
              <p:cNvSpPr txBox="1"/>
              <p:nvPr/>
            </p:nvSpPr>
            <p:spPr>
              <a:xfrm>
                <a:off x="6444936" y="2003584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 smtClean="0">
                    <a:effectLst/>
                  </a:rPr>
                  <a:t>Saídas</a:t>
                </a:r>
                <a:endParaRPr lang="pt-BR" b="1" dirty="0"/>
              </a:p>
            </p:txBody>
          </p:sp>
          <p:sp>
            <p:nvSpPr>
              <p:cNvPr id="9" name="CaixaDeTexto 28">
                <a:extLst>
                  <a:ext uri="{FF2B5EF4-FFF2-40B4-BE49-F238E27FC236}">
                    <a16:creationId xmlns:a16="http://schemas.microsoft.com/office/drawing/2014/main" id="{53768673-1C01-26BD-D05D-0C5FE7DA2A48}"/>
                  </a:ext>
                </a:extLst>
              </p:cNvPr>
              <p:cNvSpPr txBox="1"/>
              <p:nvPr/>
            </p:nvSpPr>
            <p:spPr>
              <a:xfrm>
                <a:off x="6444936" y="2455059"/>
                <a:ext cx="4191121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Iniciativas e planos de melhoria para todas as atividades da Cadeia de Valor.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Informações de desempenho da Cadeia de Valor para o plano e o corpo diretivo.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Relatórios de status de melhoria para todas as atividades da Cadeia de Valor.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Requisitos de acordo e contrato para Engajar.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Informações de desempenho do serviço para a atividade Desenho e transição.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905957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Descrição das atividades da cadeia de valor</a:t>
            </a:r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7" y="1359858"/>
            <a:ext cx="3613150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tx1"/>
                </a:solidFill>
              </a:rPr>
              <a:t>Engajar</a:t>
            </a:r>
          </a:p>
        </p:txBody>
      </p:sp>
      <p:grpSp>
        <p:nvGrpSpPr>
          <p:cNvPr id="4" name="Agrupar 33">
            <a:extLst>
              <a:ext uri="{FF2B5EF4-FFF2-40B4-BE49-F238E27FC236}">
                <a16:creationId xmlns:a16="http://schemas.microsoft.com/office/drawing/2014/main" id="{02D71655-6B68-26C7-C56F-5554E4985130}"/>
              </a:ext>
            </a:extLst>
          </p:cNvPr>
          <p:cNvGrpSpPr/>
          <p:nvPr/>
        </p:nvGrpSpPr>
        <p:grpSpPr>
          <a:xfrm>
            <a:off x="1225296" y="2545283"/>
            <a:ext cx="9784081" cy="3728517"/>
            <a:chOff x="1124712" y="1676603"/>
            <a:chExt cx="9784081" cy="3728517"/>
          </a:xfrm>
        </p:grpSpPr>
        <p:grpSp>
          <p:nvGrpSpPr>
            <p:cNvPr id="5" name="Agrupar 31">
              <a:extLst>
                <a:ext uri="{FF2B5EF4-FFF2-40B4-BE49-F238E27FC236}">
                  <a16:creationId xmlns:a16="http://schemas.microsoft.com/office/drawing/2014/main" id="{763D6BD0-3C28-1822-D9C5-E02615EFABB6}"/>
                </a:ext>
              </a:extLst>
            </p:cNvPr>
            <p:cNvGrpSpPr/>
            <p:nvPr/>
          </p:nvGrpSpPr>
          <p:grpSpPr>
            <a:xfrm>
              <a:off x="1124712" y="1676603"/>
              <a:ext cx="4869755" cy="3728517"/>
              <a:chOff x="1124712" y="1676603"/>
              <a:chExt cx="4869755" cy="3728517"/>
            </a:xfrm>
          </p:grpSpPr>
          <p:sp>
            <p:nvSpPr>
              <p:cNvPr id="10" name="Retângulo: Cantos Arredondados 17">
                <a:extLst>
                  <a:ext uri="{FF2B5EF4-FFF2-40B4-BE49-F238E27FC236}">
                    <a16:creationId xmlns:a16="http://schemas.microsoft.com/office/drawing/2014/main" id="{7E5481D4-2A2A-7F02-5430-9201238A6122}"/>
                  </a:ext>
                </a:extLst>
              </p:cNvPr>
              <p:cNvSpPr/>
              <p:nvPr/>
            </p:nvSpPr>
            <p:spPr>
              <a:xfrm>
                <a:off x="1124712" y="1676603"/>
                <a:ext cx="4869755" cy="3728517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CaixaDeTexto 3">
                <a:extLst>
                  <a:ext uri="{FF2B5EF4-FFF2-40B4-BE49-F238E27FC236}">
                    <a16:creationId xmlns:a16="http://schemas.microsoft.com/office/drawing/2014/main" id="{204B753B-C0EF-83AF-B9B2-1972F278EA1C}"/>
                  </a:ext>
                </a:extLst>
              </p:cNvPr>
              <p:cNvSpPr txBox="1"/>
              <p:nvPr/>
            </p:nvSpPr>
            <p:spPr>
              <a:xfrm>
                <a:off x="1404668" y="1964698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 smtClean="0"/>
                  <a:t>Entradas</a:t>
                </a:r>
                <a:endParaRPr lang="pt-BR" b="1" dirty="0"/>
              </a:p>
            </p:txBody>
          </p:sp>
          <p:sp>
            <p:nvSpPr>
              <p:cNvPr id="12" name="CaixaDeTexto 5">
                <a:extLst>
                  <a:ext uri="{FF2B5EF4-FFF2-40B4-BE49-F238E27FC236}">
                    <a16:creationId xmlns:a16="http://schemas.microsoft.com/office/drawing/2014/main" id="{FE6E13B7-374A-9DCC-0638-960BEF19CE68}"/>
                  </a:ext>
                </a:extLst>
              </p:cNvPr>
              <p:cNvSpPr txBox="1"/>
              <p:nvPr/>
            </p:nvSpPr>
            <p:spPr>
              <a:xfrm>
                <a:off x="1383807" y="2455059"/>
                <a:ext cx="4312905" cy="2800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Portfólio de produtos;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Demandas;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Requisitos;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Feedback de clientes;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Incidentes;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Oportunidades de mercado;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Feedback de parceiros;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Requisitos de acordo e contrato;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Conhecimento sobre produtos;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Informações de desempenho;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Iniciativas de melhoria;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6" name="Agrupar 32">
              <a:extLst>
                <a:ext uri="{FF2B5EF4-FFF2-40B4-BE49-F238E27FC236}">
                  <a16:creationId xmlns:a16="http://schemas.microsoft.com/office/drawing/2014/main" id="{E510BF00-6C31-C2F3-87A6-41C46422B5F3}"/>
                </a:ext>
              </a:extLst>
            </p:cNvPr>
            <p:cNvGrpSpPr/>
            <p:nvPr/>
          </p:nvGrpSpPr>
          <p:grpSpPr>
            <a:xfrm>
              <a:off x="6172201" y="1676603"/>
              <a:ext cx="4736592" cy="3728517"/>
              <a:chOff x="6172201" y="1676603"/>
              <a:chExt cx="4736592" cy="3728517"/>
            </a:xfrm>
          </p:grpSpPr>
          <p:sp>
            <p:nvSpPr>
              <p:cNvPr id="7" name="Retângulo: Cantos Arredondados 25">
                <a:extLst>
                  <a:ext uri="{FF2B5EF4-FFF2-40B4-BE49-F238E27FC236}">
                    <a16:creationId xmlns:a16="http://schemas.microsoft.com/office/drawing/2014/main" id="{6AABF71C-6B7F-0603-2087-01AFC9BDCD19}"/>
                  </a:ext>
                </a:extLst>
              </p:cNvPr>
              <p:cNvSpPr/>
              <p:nvPr/>
            </p:nvSpPr>
            <p:spPr>
              <a:xfrm>
                <a:off x="6172201" y="1676603"/>
                <a:ext cx="4736592" cy="3728517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CaixaDeTexto 27">
                <a:extLst>
                  <a:ext uri="{FF2B5EF4-FFF2-40B4-BE49-F238E27FC236}">
                    <a16:creationId xmlns:a16="http://schemas.microsoft.com/office/drawing/2014/main" id="{3B264C44-F875-AF07-4499-D13A3EC6FCBB}"/>
                  </a:ext>
                </a:extLst>
              </p:cNvPr>
              <p:cNvSpPr txBox="1"/>
              <p:nvPr/>
            </p:nvSpPr>
            <p:spPr>
              <a:xfrm>
                <a:off x="6444936" y="2003584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 smtClean="0">
                    <a:effectLst/>
                  </a:rPr>
                  <a:t>Saídas</a:t>
                </a:r>
                <a:endParaRPr lang="pt-BR" b="1" dirty="0"/>
              </a:p>
            </p:txBody>
          </p:sp>
          <p:sp>
            <p:nvSpPr>
              <p:cNvPr id="9" name="CaixaDeTexto 28">
                <a:extLst>
                  <a:ext uri="{FF2B5EF4-FFF2-40B4-BE49-F238E27FC236}">
                    <a16:creationId xmlns:a16="http://schemas.microsoft.com/office/drawing/2014/main" id="{53768673-1C01-26BD-D05D-0C5FE7DA2A48}"/>
                  </a:ext>
                </a:extLst>
              </p:cNvPr>
              <p:cNvSpPr txBox="1"/>
              <p:nvPr/>
            </p:nvSpPr>
            <p:spPr>
              <a:xfrm>
                <a:off x="6444936" y="2701280"/>
                <a:ext cx="4191121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Demandas consolidadas;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Requisitos de produtos;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Tarefas de comunicação e suporte;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Oportunidades de melhoria;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Solicitações de mudança;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Contratos;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Acordos;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Relatórios de desempenho de serviço.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095192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Descrição das atividades da cadeia de valor</a:t>
            </a:r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7" y="1359858"/>
            <a:ext cx="3613150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tx1"/>
                </a:solidFill>
              </a:rPr>
              <a:t>Desenho e transição</a:t>
            </a:r>
          </a:p>
        </p:txBody>
      </p:sp>
      <p:grpSp>
        <p:nvGrpSpPr>
          <p:cNvPr id="4" name="Agrupar 33">
            <a:extLst>
              <a:ext uri="{FF2B5EF4-FFF2-40B4-BE49-F238E27FC236}">
                <a16:creationId xmlns:a16="http://schemas.microsoft.com/office/drawing/2014/main" id="{02D71655-6B68-26C7-C56F-5554E4985130}"/>
              </a:ext>
            </a:extLst>
          </p:cNvPr>
          <p:cNvGrpSpPr/>
          <p:nvPr/>
        </p:nvGrpSpPr>
        <p:grpSpPr>
          <a:xfrm>
            <a:off x="1225296" y="2545283"/>
            <a:ext cx="9784081" cy="3728517"/>
            <a:chOff x="1124712" y="1676603"/>
            <a:chExt cx="9784081" cy="3728517"/>
          </a:xfrm>
        </p:grpSpPr>
        <p:grpSp>
          <p:nvGrpSpPr>
            <p:cNvPr id="5" name="Agrupar 31">
              <a:extLst>
                <a:ext uri="{FF2B5EF4-FFF2-40B4-BE49-F238E27FC236}">
                  <a16:creationId xmlns:a16="http://schemas.microsoft.com/office/drawing/2014/main" id="{763D6BD0-3C28-1822-D9C5-E02615EFABB6}"/>
                </a:ext>
              </a:extLst>
            </p:cNvPr>
            <p:cNvGrpSpPr/>
            <p:nvPr/>
          </p:nvGrpSpPr>
          <p:grpSpPr>
            <a:xfrm>
              <a:off x="1124712" y="1676603"/>
              <a:ext cx="4869755" cy="3728517"/>
              <a:chOff x="1124712" y="1676603"/>
              <a:chExt cx="4869755" cy="3728517"/>
            </a:xfrm>
          </p:grpSpPr>
          <p:sp>
            <p:nvSpPr>
              <p:cNvPr id="10" name="Retângulo: Cantos Arredondados 17">
                <a:extLst>
                  <a:ext uri="{FF2B5EF4-FFF2-40B4-BE49-F238E27FC236}">
                    <a16:creationId xmlns:a16="http://schemas.microsoft.com/office/drawing/2014/main" id="{7E5481D4-2A2A-7F02-5430-9201238A6122}"/>
                  </a:ext>
                </a:extLst>
              </p:cNvPr>
              <p:cNvSpPr/>
              <p:nvPr/>
            </p:nvSpPr>
            <p:spPr>
              <a:xfrm>
                <a:off x="1124712" y="1676603"/>
                <a:ext cx="4869755" cy="3728517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CaixaDeTexto 3">
                <a:extLst>
                  <a:ext uri="{FF2B5EF4-FFF2-40B4-BE49-F238E27FC236}">
                    <a16:creationId xmlns:a16="http://schemas.microsoft.com/office/drawing/2014/main" id="{204B753B-C0EF-83AF-B9B2-1972F278EA1C}"/>
                  </a:ext>
                </a:extLst>
              </p:cNvPr>
              <p:cNvSpPr txBox="1"/>
              <p:nvPr/>
            </p:nvSpPr>
            <p:spPr>
              <a:xfrm>
                <a:off x="1404668" y="1964698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 smtClean="0"/>
                  <a:t>Entradas</a:t>
                </a:r>
                <a:endParaRPr lang="pt-BR" b="1" dirty="0"/>
              </a:p>
            </p:txBody>
          </p:sp>
          <p:sp>
            <p:nvSpPr>
              <p:cNvPr id="12" name="CaixaDeTexto 5">
                <a:extLst>
                  <a:ext uri="{FF2B5EF4-FFF2-40B4-BE49-F238E27FC236}">
                    <a16:creationId xmlns:a16="http://schemas.microsoft.com/office/drawing/2014/main" id="{FE6E13B7-374A-9DCC-0638-960BEF19CE68}"/>
                  </a:ext>
                </a:extLst>
              </p:cNvPr>
              <p:cNvSpPr txBox="1"/>
              <p:nvPr/>
            </p:nvSpPr>
            <p:spPr>
              <a:xfrm>
                <a:off x="1403136" y="2622125"/>
                <a:ext cx="4312905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Decisões de portfólio;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Arquiteturas;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Requisitos;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Iniciativas e planos de melhoria;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Relatórios de status;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Informações de desempenho;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Componentes de serviço;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Conhecimento sobre produtos.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6" name="Agrupar 32">
              <a:extLst>
                <a:ext uri="{FF2B5EF4-FFF2-40B4-BE49-F238E27FC236}">
                  <a16:creationId xmlns:a16="http://schemas.microsoft.com/office/drawing/2014/main" id="{E510BF00-6C31-C2F3-87A6-41C46422B5F3}"/>
                </a:ext>
              </a:extLst>
            </p:cNvPr>
            <p:cNvGrpSpPr/>
            <p:nvPr/>
          </p:nvGrpSpPr>
          <p:grpSpPr>
            <a:xfrm>
              <a:off x="6172201" y="1676603"/>
              <a:ext cx="4736592" cy="3728517"/>
              <a:chOff x="6172201" y="1676603"/>
              <a:chExt cx="4736592" cy="3728517"/>
            </a:xfrm>
          </p:grpSpPr>
          <p:sp>
            <p:nvSpPr>
              <p:cNvPr id="7" name="Retângulo: Cantos Arredondados 25">
                <a:extLst>
                  <a:ext uri="{FF2B5EF4-FFF2-40B4-BE49-F238E27FC236}">
                    <a16:creationId xmlns:a16="http://schemas.microsoft.com/office/drawing/2014/main" id="{6AABF71C-6B7F-0603-2087-01AFC9BDCD19}"/>
                  </a:ext>
                </a:extLst>
              </p:cNvPr>
              <p:cNvSpPr/>
              <p:nvPr/>
            </p:nvSpPr>
            <p:spPr>
              <a:xfrm>
                <a:off x="6172201" y="1676603"/>
                <a:ext cx="4736592" cy="3728517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CaixaDeTexto 27">
                <a:extLst>
                  <a:ext uri="{FF2B5EF4-FFF2-40B4-BE49-F238E27FC236}">
                    <a16:creationId xmlns:a16="http://schemas.microsoft.com/office/drawing/2014/main" id="{3B264C44-F875-AF07-4499-D13A3EC6FCBB}"/>
                  </a:ext>
                </a:extLst>
              </p:cNvPr>
              <p:cNvSpPr txBox="1"/>
              <p:nvPr/>
            </p:nvSpPr>
            <p:spPr>
              <a:xfrm>
                <a:off x="6444936" y="2003584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 smtClean="0">
                    <a:effectLst/>
                  </a:rPr>
                  <a:t>Saídas</a:t>
                </a:r>
                <a:endParaRPr lang="pt-BR" b="1" dirty="0"/>
              </a:p>
            </p:txBody>
          </p:sp>
          <p:sp>
            <p:nvSpPr>
              <p:cNvPr id="9" name="CaixaDeTexto 28">
                <a:extLst>
                  <a:ext uri="{FF2B5EF4-FFF2-40B4-BE49-F238E27FC236}">
                    <a16:creationId xmlns:a16="http://schemas.microsoft.com/office/drawing/2014/main" id="{53768673-1C01-26BD-D05D-0C5FE7DA2A48}"/>
                  </a:ext>
                </a:extLst>
              </p:cNvPr>
              <p:cNvSpPr txBox="1"/>
              <p:nvPr/>
            </p:nvSpPr>
            <p:spPr>
              <a:xfrm>
                <a:off x="6308568" y="2488634"/>
                <a:ext cx="4463857" cy="2800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Requisitos e especificações para atividade Obter/construir.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Requisitos de acordo e contrato para atividade Engajar.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Produtos e serviços novos e alterados para atividade Entrega e suporte.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Conhecimento e informação sobre produtos e serviços novos e alterados para todas as atividades da Cadeia de Valor.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Informações de desempenho e oportunidades de melhoria para atividade Melhorar.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395409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Descrição das atividades da cadeia de valor</a:t>
            </a:r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7" y="1359858"/>
            <a:ext cx="3613150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tx1"/>
                </a:solidFill>
              </a:rPr>
              <a:t>Obter/construir</a:t>
            </a:r>
          </a:p>
        </p:txBody>
      </p:sp>
      <p:grpSp>
        <p:nvGrpSpPr>
          <p:cNvPr id="4" name="Agrupar 33">
            <a:extLst>
              <a:ext uri="{FF2B5EF4-FFF2-40B4-BE49-F238E27FC236}">
                <a16:creationId xmlns:a16="http://schemas.microsoft.com/office/drawing/2014/main" id="{02D71655-6B68-26C7-C56F-5554E4985130}"/>
              </a:ext>
            </a:extLst>
          </p:cNvPr>
          <p:cNvGrpSpPr/>
          <p:nvPr/>
        </p:nvGrpSpPr>
        <p:grpSpPr>
          <a:xfrm>
            <a:off x="1225296" y="2148841"/>
            <a:ext cx="9784081" cy="4124959"/>
            <a:chOff x="1124712" y="1280161"/>
            <a:chExt cx="9784081" cy="4124959"/>
          </a:xfrm>
        </p:grpSpPr>
        <p:grpSp>
          <p:nvGrpSpPr>
            <p:cNvPr id="5" name="Agrupar 31">
              <a:extLst>
                <a:ext uri="{FF2B5EF4-FFF2-40B4-BE49-F238E27FC236}">
                  <a16:creationId xmlns:a16="http://schemas.microsoft.com/office/drawing/2014/main" id="{763D6BD0-3C28-1822-D9C5-E02615EFABB6}"/>
                </a:ext>
              </a:extLst>
            </p:cNvPr>
            <p:cNvGrpSpPr/>
            <p:nvPr/>
          </p:nvGrpSpPr>
          <p:grpSpPr>
            <a:xfrm>
              <a:off x="1124712" y="1280161"/>
              <a:ext cx="4869755" cy="4124959"/>
              <a:chOff x="1124712" y="1280161"/>
              <a:chExt cx="4869755" cy="4124959"/>
            </a:xfrm>
          </p:grpSpPr>
          <p:sp>
            <p:nvSpPr>
              <p:cNvPr id="10" name="Retângulo: Cantos Arredondados 17">
                <a:extLst>
                  <a:ext uri="{FF2B5EF4-FFF2-40B4-BE49-F238E27FC236}">
                    <a16:creationId xmlns:a16="http://schemas.microsoft.com/office/drawing/2014/main" id="{7E5481D4-2A2A-7F02-5430-9201238A6122}"/>
                  </a:ext>
                </a:extLst>
              </p:cNvPr>
              <p:cNvSpPr/>
              <p:nvPr/>
            </p:nvSpPr>
            <p:spPr>
              <a:xfrm>
                <a:off x="1124712" y="1280161"/>
                <a:ext cx="4869755" cy="4124959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CaixaDeTexto 3">
                <a:extLst>
                  <a:ext uri="{FF2B5EF4-FFF2-40B4-BE49-F238E27FC236}">
                    <a16:creationId xmlns:a16="http://schemas.microsoft.com/office/drawing/2014/main" id="{204B753B-C0EF-83AF-B9B2-1972F278EA1C}"/>
                  </a:ext>
                </a:extLst>
              </p:cNvPr>
              <p:cNvSpPr txBox="1"/>
              <p:nvPr/>
            </p:nvSpPr>
            <p:spPr>
              <a:xfrm>
                <a:off x="1403136" y="1444308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 smtClean="0"/>
                  <a:t>Entradas</a:t>
                </a:r>
                <a:endParaRPr lang="pt-BR" b="1" dirty="0"/>
              </a:p>
            </p:txBody>
          </p:sp>
          <p:sp>
            <p:nvSpPr>
              <p:cNvPr id="12" name="CaixaDeTexto 5">
                <a:extLst>
                  <a:ext uri="{FF2B5EF4-FFF2-40B4-BE49-F238E27FC236}">
                    <a16:creationId xmlns:a16="http://schemas.microsoft.com/office/drawing/2014/main" id="{FE6E13B7-374A-9DCC-0638-960BEF19CE68}"/>
                  </a:ext>
                </a:extLst>
              </p:cNvPr>
              <p:cNvSpPr txBox="1"/>
              <p:nvPr/>
            </p:nvSpPr>
            <p:spPr>
              <a:xfrm>
                <a:off x="1403136" y="2059698"/>
                <a:ext cx="4312905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Arquiteturas;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Contratos;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Bens e serviços;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Requisitos;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Iniciativas de melhoria;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Relatórios;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Solicitações de mudança;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Conhecimento sobre produtos;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Componentes de terceiros.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6" name="Agrupar 32">
              <a:extLst>
                <a:ext uri="{FF2B5EF4-FFF2-40B4-BE49-F238E27FC236}">
                  <a16:creationId xmlns:a16="http://schemas.microsoft.com/office/drawing/2014/main" id="{E510BF00-6C31-C2F3-87A6-41C46422B5F3}"/>
                </a:ext>
              </a:extLst>
            </p:cNvPr>
            <p:cNvGrpSpPr/>
            <p:nvPr/>
          </p:nvGrpSpPr>
          <p:grpSpPr>
            <a:xfrm>
              <a:off x="6172201" y="1280161"/>
              <a:ext cx="4736592" cy="4124959"/>
              <a:chOff x="6172201" y="1280161"/>
              <a:chExt cx="4736592" cy="4124959"/>
            </a:xfrm>
          </p:grpSpPr>
          <p:sp>
            <p:nvSpPr>
              <p:cNvPr id="7" name="Retângulo: Cantos Arredondados 25">
                <a:extLst>
                  <a:ext uri="{FF2B5EF4-FFF2-40B4-BE49-F238E27FC236}">
                    <a16:creationId xmlns:a16="http://schemas.microsoft.com/office/drawing/2014/main" id="{6AABF71C-6B7F-0603-2087-01AFC9BDCD19}"/>
                  </a:ext>
                </a:extLst>
              </p:cNvPr>
              <p:cNvSpPr/>
              <p:nvPr/>
            </p:nvSpPr>
            <p:spPr>
              <a:xfrm>
                <a:off x="6172201" y="1280161"/>
                <a:ext cx="4736592" cy="4124959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CaixaDeTexto 27">
                <a:extLst>
                  <a:ext uri="{FF2B5EF4-FFF2-40B4-BE49-F238E27FC236}">
                    <a16:creationId xmlns:a16="http://schemas.microsoft.com/office/drawing/2014/main" id="{3B264C44-F875-AF07-4499-D13A3EC6FCBB}"/>
                  </a:ext>
                </a:extLst>
              </p:cNvPr>
              <p:cNvSpPr txBox="1"/>
              <p:nvPr/>
            </p:nvSpPr>
            <p:spPr>
              <a:xfrm>
                <a:off x="6435792" y="1444308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 smtClean="0">
                    <a:effectLst/>
                  </a:rPr>
                  <a:t>Saídas</a:t>
                </a:r>
                <a:endParaRPr lang="pt-BR" b="1" dirty="0"/>
              </a:p>
            </p:txBody>
          </p:sp>
          <p:sp>
            <p:nvSpPr>
              <p:cNvPr id="9" name="CaixaDeTexto 28">
                <a:extLst>
                  <a:ext uri="{FF2B5EF4-FFF2-40B4-BE49-F238E27FC236}">
                    <a16:creationId xmlns:a16="http://schemas.microsoft.com/office/drawing/2014/main" id="{53768673-1C01-26BD-D05D-0C5FE7DA2A48}"/>
                  </a:ext>
                </a:extLst>
              </p:cNvPr>
              <p:cNvSpPr txBox="1"/>
              <p:nvPr/>
            </p:nvSpPr>
            <p:spPr>
              <a:xfrm>
                <a:off x="6308568" y="2059698"/>
                <a:ext cx="4463857" cy="2800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Componentes de serviço para atividade Entregar e suportar.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Componentes de serviço para atividade Desenho e transição.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Conhecimento e informação sobre componentes de serviços novos e alterados para todas as atividades da Cadeia de Valor.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Requisitos de acordo e contrato para atividade Engajar.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Informações de desempenho e oportunidades de melhoria para atividade Melhorar.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47458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Descrição das atividades da cadeia de valor</a:t>
            </a:r>
          </a:p>
        </p:txBody>
      </p:sp>
      <p:sp>
        <p:nvSpPr>
          <p:cNvPr id="3" name="Espaço Reservado para Texto 26">
            <a:extLst>
              <a:ext uri="{FF2B5EF4-FFF2-40B4-BE49-F238E27FC236}">
                <a16:creationId xmlns:a16="http://schemas.microsoft.com/office/drawing/2014/main" id="{5667B90D-098D-C13B-99DD-50758B703DD7}"/>
              </a:ext>
            </a:extLst>
          </p:cNvPr>
          <p:cNvSpPr txBox="1">
            <a:spLocks/>
          </p:cNvSpPr>
          <p:nvPr/>
        </p:nvSpPr>
        <p:spPr>
          <a:xfrm>
            <a:off x="1029217" y="1359858"/>
            <a:ext cx="3613150" cy="5429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4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solidFill>
                  <a:schemeClr val="tx1"/>
                </a:solidFill>
              </a:rPr>
              <a:t>Entregar e suportar</a:t>
            </a:r>
          </a:p>
        </p:txBody>
      </p:sp>
      <p:grpSp>
        <p:nvGrpSpPr>
          <p:cNvPr id="4" name="Agrupar 33">
            <a:extLst>
              <a:ext uri="{FF2B5EF4-FFF2-40B4-BE49-F238E27FC236}">
                <a16:creationId xmlns:a16="http://schemas.microsoft.com/office/drawing/2014/main" id="{02D71655-6B68-26C7-C56F-5554E4985130}"/>
              </a:ext>
            </a:extLst>
          </p:cNvPr>
          <p:cNvGrpSpPr/>
          <p:nvPr/>
        </p:nvGrpSpPr>
        <p:grpSpPr>
          <a:xfrm>
            <a:off x="1225296" y="2148841"/>
            <a:ext cx="9784081" cy="4124959"/>
            <a:chOff x="1124712" y="1280161"/>
            <a:chExt cx="9784081" cy="4124959"/>
          </a:xfrm>
        </p:grpSpPr>
        <p:grpSp>
          <p:nvGrpSpPr>
            <p:cNvPr id="5" name="Agrupar 31">
              <a:extLst>
                <a:ext uri="{FF2B5EF4-FFF2-40B4-BE49-F238E27FC236}">
                  <a16:creationId xmlns:a16="http://schemas.microsoft.com/office/drawing/2014/main" id="{763D6BD0-3C28-1822-D9C5-E02615EFABB6}"/>
                </a:ext>
              </a:extLst>
            </p:cNvPr>
            <p:cNvGrpSpPr/>
            <p:nvPr/>
          </p:nvGrpSpPr>
          <p:grpSpPr>
            <a:xfrm>
              <a:off x="1124712" y="1280161"/>
              <a:ext cx="4869755" cy="4124959"/>
              <a:chOff x="1124712" y="1280161"/>
              <a:chExt cx="4869755" cy="4124959"/>
            </a:xfrm>
          </p:grpSpPr>
          <p:sp>
            <p:nvSpPr>
              <p:cNvPr id="10" name="Retângulo: Cantos Arredondados 17">
                <a:extLst>
                  <a:ext uri="{FF2B5EF4-FFF2-40B4-BE49-F238E27FC236}">
                    <a16:creationId xmlns:a16="http://schemas.microsoft.com/office/drawing/2014/main" id="{7E5481D4-2A2A-7F02-5430-9201238A6122}"/>
                  </a:ext>
                </a:extLst>
              </p:cNvPr>
              <p:cNvSpPr/>
              <p:nvPr/>
            </p:nvSpPr>
            <p:spPr>
              <a:xfrm>
                <a:off x="1124712" y="1280161"/>
                <a:ext cx="4869755" cy="4124959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CaixaDeTexto 3">
                <a:extLst>
                  <a:ext uri="{FF2B5EF4-FFF2-40B4-BE49-F238E27FC236}">
                    <a16:creationId xmlns:a16="http://schemas.microsoft.com/office/drawing/2014/main" id="{204B753B-C0EF-83AF-B9B2-1972F278EA1C}"/>
                  </a:ext>
                </a:extLst>
              </p:cNvPr>
              <p:cNvSpPr txBox="1"/>
              <p:nvPr/>
            </p:nvSpPr>
            <p:spPr>
              <a:xfrm>
                <a:off x="1403136" y="1444308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 smtClean="0"/>
                  <a:t>Entradas</a:t>
                </a:r>
                <a:endParaRPr lang="pt-BR" b="1" dirty="0"/>
              </a:p>
            </p:txBody>
          </p:sp>
          <p:sp>
            <p:nvSpPr>
              <p:cNvPr id="12" name="CaixaDeTexto 5">
                <a:extLst>
                  <a:ext uri="{FF2B5EF4-FFF2-40B4-BE49-F238E27FC236}">
                    <a16:creationId xmlns:a16="http://schemas.microsoft.com/office/drawing/2014/main" id="{FE6E13B7-374A-9DCC-0638-960BEF19CE68}"/>
                  </a:ext>
                </a:extLst>
              </p:cNvPr>
              <p:cNvSpPr txBox="1"/>
              <p:nvPr/>
            </p:nvSpPr>
            <p:spPr>
              <a:xfrm>
                <a:off x="1403136" y="2059698"/>
                <a:ext cx="4312905" cy="2800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Produtos e serviços novos e alterados;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Contratos e acordos com fornecedores e parceiros externos e internos;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Componentes de serviço;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Iniciativas de melhoria e planos;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Relatórios de status de melhoria;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Tarefas de suporte ao usuário;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Conhecimento e informação sobre componentes de serviços novos e alterados;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Conhecimento e informação sobre componentes de serviços de terceiros.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6" name="Agrupar 32">
              <a:extLst>
                <a:ext uri="{FF2B5EF4-FFF2-40B4-BE49-F238E27FC236}">
                  <a16:creationId xmlns:a16="http://schemas.microsoft.com/office/drawing/2014/main" id="{E510BF00-6C31-C2F3-87A6-41C46422B5F3}"/>
                </a:ext>
              </a:extLst>
            </p:cNvPr>
            <p:cNvGrpSpPr/>
            <p:nvPr/>
          </p:nvGrpSpPr>
          <p:grpSpPr>
            <a:xfrm>
              <a:off x="6172201" y="1280161"/>
              <a:ext cx="4736592" cy="4124959"/>
              <a:chOff x="6172201" y="1280161"/>
              <a:chExt cx="4736592" cy="4124959"/>
            </a:xfrm>
          </p:grpSpPr>
          <p:sp>
            <p:nvSpPr>
              <p:cNvPr id="7" name="Retângulo: Cantos Arredondados 25">
                <a:extLst>
                  <a:ext uri="{FF2B5EF4-FFF2-40B4-BE49-F238E27FC236}">
                    <a16:creationId xmlns:a16="http://schemas.microsoft.com/office/drawing/2014/main" id="{6AABF71C-6B7F-0603-2087-01AFC9BDCD19}"/>
                  </a:ext>
                </a:extLst>
              </p:cNvPr>
              <p:cNvSpPr/>
              <p:nvPr/>
            </p:nvSpPr>
            <p:spPr>
              <a:xfrm>
                <a:off x="6172201" y="1280161"/>
                <a:ext cx="4736592" cy="4124959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CaixaDeTexto 27">
                <a:extLst>
                  <a:ext uri="{FF2B5EF4-FFF2-40B4-BE49-F238E27FC236}">
                    <a16:creationId xmlns:a16="http://schemas.microsoft.com/office/drawing/2014/main" id="{3B264C44-F875-AF07-4499-D13A3EC6FCBB}"/>
                  </a:ext>
                </a:extLst>
              </p:cNvPr>
              <p:cNvSpPr txBox="1"/>
              <p:nvPr/>
            </p:nvSpPr>
            <p:spPr>
              <a:xfrm>
                <a:off x="6435792" y="1444308"/>
                <a:ext cx="2702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 smtClean="0">
                    <a:effectLst/>
                  </a:rPr>
                  <a:t>Saídas</a:t>
                </a:r>
                <a:endParaRPr lang="pt-BR" b="1" dirty="0"/>
              </a:p>
            </p:txBody>
          </p:sp>
          <p:sp>
            <p:nvSpPr>
              <p:cNvPr id="9" name="CaixaDeTexto 28">
                <a:extLst>
                  <a:ext uri="{FF2B5EF4-FFF2-40B4-BE49-F238E27FC236}">
                    <a16:creationId xmlns:a16="http://schemas.microsoft.com/office/drawing/2014/main" id="{53768673-1C01-26BD-D05D-0C5FE7DA2A48}"/>
                  </a:ext>
                </a:extLst>
              </p:cNvPr>
              <p:cNvSpPr txBox="1"/>
              <p:nvPr/>
            </p:nvSpPr>
            <p:spPr>
              <a:xfrm>
                <a:off x="6308568" y="2059698"/>
                <a:ext cx="4463857" cy="32932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Serviços entregues a clientes e usuários;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Informações sobre a conclusão de tarefas de suporte ao usuário para atividade Engajar;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Informações de desempenho de produtos e serviços para atividade Engajar e Melhorar;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Oportunidades de melhoria para atividade Melhorar;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Requisitos de acordo e contrato para atividade Engajar;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Requisições de mudança para atividade Obter/construir;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Informações de desempenho de serviço para Desenho e transição.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8616103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Práticas de ITIL 4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1736916"/>
            <a:ext cx="101536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Práticas consistem em recursos organizacionais, como pessoas, parceiros, ativos de informação, tecnologia, processos e documentos, projetados para executar tarefas e atingir objetivos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Elas representam uma evolução em relação aos processos da ITIL v3, sendo mais abrangentes e incluindo processos como parte de seus recursos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Uma prática pode ser aplicada em várias atividades da Cadeia de Valor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Práticas podem oferecer suporte a diferentes atividades em momentos distintos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Elas desempenham um papel essencial na criação de valor e no gerenciamento eficiente de serviços.</a:t>
            </a:r>
            <a:endParaRPr lang="pt-BR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1785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Práticas de ITIL 4</a:t>
            </a:r>
          </a:p>
          <a:p>
            <a:endParaRPr lang="pt-PT" dirty="0"/>
          </a:p>
        </p:txBody>
      </p:sp>
      <p:grpSp>
        <p:nvGrpSpPr>
          <p:cNvPr id="4" name="Agrupar 19">
            <a:extLst>
              <a:ext uri="{FF2B5EF4-FFF2-40B4-BE49-F238E27FC236}">
                <a16:creationId xmlns:a16="http://schemas.microsoft.com/office/drawing/2014/main" id="{AC94A36F-9E51-4EEF-A832-CD1377415DBD}"/>
              </a:ext>
            </a:extLst>
          </p:cNvPr>
          <p:cNvGrpSpPr/>
          <p:nvPr/>
        </p:nvGrpSpPr>
        <p:grpSpPr>
          <a:xfrm>
            <a:off x="1024669" y="1866270"/>
            <a:ext cx="10148156" cy="3444037"/>
            <a:chOff x="1019174" y="1676603"/>
            <a:chExt cx="10148156" cy="3444037"/>
          </a:xfrm>
        </p:grpSpPr>
        <p:grpSp>
          <p:nvGrpSpPr>
            <p:cNvPr id="5" name="Agrupar 1">
              <a:extLst>
                <a:ext uri="{FF2B5EF4-FFF2-40B4-BE49-F238E27FC236}">
                  <a16:creationId xmlns:a16="http://schemas.microsoft.com/office/drawing/2014/main" id="{496A3307-D1B6-8AAA-BE83-F29CEAE84DD0}"/>
                </a:ext>
              </a:extLst>
            </p:cNvPr>
            <p:cNvGrpSpPr/>
            <p:nvPr/>
          </p:nvGrpSpPr>
          <p:grpSpPr>
            <a:xfrm>
              <a:off x="1019174" y="1676603"/>
              <a:ext cx="3121093" cy="3444037"/>
              <a:chOff x="1019174" y="1676603"/>
              <a:chExt cx="3121093" cy="3444037"/>
            </a:xfrm>
          </p:grpSpPr>
          <p:sp>
            <p:nvSpPr>
              <p:cNvPr id="14" name="Retângulo: Cantos Arredondados 17">
                <a:extLst>
                  <a:ext uri="{FF2B5EF4-FFF2-40B4-BE49-F238E27FC236}">
                    <a16:creationId xmlns:a16="http://schemas.microsoft.com/office/drawing/2014/main" id="{7E5481D4-2A2A-7F02-5430-9201238A6122}"/>
                  </a:ext>
                </a:extLst>
              </p:cNvPr>
              <p:cNvSpPr/>
              <p:nvPr/>
            </p:nvSpPr>
            <p:spPr>
              <a:xfrm>
                <a:off x="1019174" y="1676603"/>
                <a:ext cx="3121093" cy="3444037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CaixaDeTexto 3">
                <a:extLst>
                  <a:ext uri="{FF2B5EF4-FFF2-40B4-BE49-F238E27FC236}">
                    <a16:creationId xmlns:a16="http://schemas.microsoft.com/office/drawing/2014/main" id="{204B753B-C0EF-83AF-B9B2-1972F278EA1C}"/>
                  </a:ext>
                </a:extLst>
              </p:cNvPr>
              <p:cNvSpPr txBox="1"/>
              <p:nvPr/>
            </p:nvSpPr>
            <p:spPr>
              <a:xfrm>
                <a:off x="1228319" y="1913935"/>
                <a:ext cx="27028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Práticas Genéricas de Gerenciamento</a:t>
                </a:r>
              </a:p>
            </p:txBody>
          </p:sp>
          <p:sp>
            <p:nvSpPr>
              <p:cNvPr id="16" name="CaixaDeTexto 5">
                <a:extLst>
                  <a:ext uri="{FF2B5EF4-FFF2-40B4-BE49-F238E27FC236}">
                    <a16:creationId xmlns:a16="http://schemas.microsoft.com/office/drawing/2014/main" id="{FE6E13B7-374A-9DCC-0638-960BEF19CE68}"/>
                  </a:ext>
                </a:extLst>
              </p:cNvPr>
              <p:cNvSpPr txBox="1"/>
              <p:nvPr/>
            </p:nvSpPr>
            <p:spPr>
              <a:xfrm>
                <a:off x="1228319" y="3077673"/>
                <a:ext cx="2702802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São adaptadas de outros domínios de negócios e incorporadas pelo Gerenciamento de Serviços de TI.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6" name="Agrupar 2">
              <a:extLst>
                <a:ext uri="{FF2B5EF4-FFF2-40B4-BE49-F238E27FC236}">
                  <a16:creationId xmlns:a16="http://schemas.microsoft.com/office/drawing/2014/main" id="{6FE4FC4F-0729-FA23-BF73-68FEC815757E}"/>
                </a:ext>
              </a:extLst>
            </p:cNvPr>
            <p:cNvGrpSpPr/>
            <p:nvPr/>
          </p:nvGrpSpPr>
          <p:grpSpPr>
            <a:xfrm>
              <a:off x="4535453" y="1676603"/>
              <a:ext cx="3121093" cy="3444037"/>
              <a:chOff x="4535453" y="1676603"/>
              <a:chExt cx="3121093" cy="3444037"/>
            </a:xfrm>
          </p:grpSpPr>
          <p:sp>
            <p:nvSpPr>
              <p:cNvPr id="11" name="Retângulo: Cantos Arredondados 25">
                <a:extLst>
                  <a:ext uri="{FF2B5EF4-FFF2-40B4-BE49-F238E27FC236}">
                    <a16:creationId xmlns:a16="http://schemas.microsoft.com/office/drawing/2014/main" id="{6AABF71C-6B7F-0603-2087-01AFC9BDCD19}"/>
                  </a:ext>
                </a:extLst>
              </p:cNvPr>
              <p:cNvSpPr/>
              <p:nvPr/>
            </p:nvSpPr>
            <p:spPr>
              <a:xfrm>
                <a:off x="4535453" y="1676603"/>
                <a:ext cx="3121093" cy="3444037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CaixaDeTexto 27">
                <a:extLst>
                  <a:ext uri="{FF2B5EF4-FFF2-40B4-BE49-F238E27FC236}">
                    <a16:creationId xmlns:a16="http://schemas.microsoft.com/office/drawing/2014/main" id="{3B264C44-F875-AF07-4499-D13A3EC6FCBB}"/>
                  </a:ext>
                </a:extLst>
              </p:cNvPr>
              <p:cNvSpPr txBox="1"/>
              <p:nvPr/>
            </p:nvSpPr>
            <p:spPr>
              <a:xfrm>
                <a:off x="4744599" y="1915473"/>
                <a:ext cx="2702801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PT" b="1" dirty="0"/>
                  <a:t>Práticas de Gerenciamento de </a:t>
                </a:r>
                <a:r>
                  <a:rPr lang="pt-PT" b="1" dirty="0" smtClean="0"/>
                  <a:t>Serviços</a:t>
                </a:r>
                <a:endParaRPr lang="pt-BR" b="1" dirty="0"/>
              </a:p>
            </p:txBody>
          </p:sp>
          <p:sp>
            <p:nvSpPr>
              <p:cNvPr id="13" name="CaixaDeTexto 28">
                <a:extLst>
                  <a:ext uri="{FF2B5EF4-FFF2-40B4-BE49-F238E27FC236}">
                    <a16:creationId xmlns:a16="http://schemas.microsoft.com/office/drawing/2014/main" id="{53768673-1C01-26BD-D05D-0C5FE7DA2A48}"/>
                  </a:ext>
                </a:extLst>
              </p:cNvPr>
              <p:cNvSpPr txBox="1"/>
              <p:nvPr/>
            </p:nvSpPr>
            <p:spPr>
              <a:xfrm>
                <a:off x="4744599" y="3077673"/>
                <a:ext cx="2702801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Relacionam-se aos recursos criados ou adotados pelas organizações de serviço de TI, incluindo frameworks como a ITIL.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439169E0-773E-B93A-7CD3-D542AA767A07}"/>
                </a:ext>
              </a:extLst>
            </p:cNvPr>
            <p:cNvGrpSpPr/>
            <p:nvPr/>
          </p:nvGrpSpPr>
          <p:grpSpPr>
            <a:xfrm>
              <a:off x="8046237" y="1676603"/>
              <a:ext cx="3121093" cy="3444037"/>
              <a:chOff x="8046237" y="1676603"/>
              <a:chExt cx="3121093" cy="3444037"/>
            </a:xfrm>
          </p:grpSpPr>
          <p:sp>
            <p:nvSpPr>
              <p:cNvPr id="8" name="Retângulo: Cantos Arredondados 26">
                <a:extLst>
                  <a:ext uri="{FF2B5EF4-FFF2-40B4-BE49-F238E27FC236}">
                    <a16:creationId xmlns:a16="http://schemas.microsoft.com/office/drawing/2014/main" id="{E646772E-A10A-0AA6-2549-677BA2D79412}"/>
                  </a:ext>
                </a:extLst>
              </p:cNvPr>
              <p:cNvSpPr/>
              <p:nvPr/>
            </p:nvSpPr>
            <p:spPr>
              <a:xfrm>
                <a:off x="8046237" y="1676603"/>
                <a:ext cx="3121093" cy="3444037"/>
              </a:xfrm>
              <a:prstGeom prst="roundRect">
                <a:avLst>
                  <a:gd name="adj" fmla="val 1935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CaixaDeTexto 29">
                <a:extLst>
                  <a:ext uri="{FF2B5EF4-FFF2-40B4-BE49-F238E27FC236}">
                    <a16:creationId xmlns:a16="http://schemas.microsoft.com/office/drawing/2014/main" id="{4932C009-633E-B24C-3716-421638BBC745}"/>
                  </a:ext>
                </a:extLst>
              </p:cNvPr>
              <p:cNvSpPr txBox="1"/>
              <p:nvPr/>
            </p:nvSpPr>
            <p:spPr>
              <a:xfrm>
                <a:off x="8260880" y="1946009"/>
                <a:ext cx="270280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Práticas de Gerenciamento Técnico</a:t>
                </a:r>
              </a:p>
            </p:txBody>
          </p:sp>
          <p:sp>
            <p:nvSpPr>
              <p:cNvPr id="10" name="CaixaDeTexto 30">
                <a:extLst>
                  <a:ext uri="{FF2B5EF4-FFF2-40B4-BE49-F238E27FC236}">
                    <a16:creationId xmlns:a16="http://schemas.microsoft.com/office/drawing/2014/main" id="{ECA8460D-9611-4E2F-D224-715307E1C99B}"/>
                  </a:ext>
                </a:extLst>
              </p:cNvPr>
              <p:cNvSpPr txBox="1"/>
              <p:nvPr/>
            </p:nvSpPr>
            <p:spPr>
              <a:xfrm>
                <a:off x="8260880" y="3077673"/>
                <a:ext cx="270280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PT" sz="1600" dirty="0">
                    <a:solidFill>
                      <a:schemeClr val="bg2">
                        <a:lumMod val="25000"/>
                      </a:schemeClr>
                    </a:solidFill>
                  </a:rPr>
                  <a:t>Refletem funções técnicas elevadas ao nível de práticas de serviço.</a:t>
                </a:r>
                <a:endParaRPr lang="pt-BR" sz="16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611366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Descrição das práticas genéricas de gerenciamento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1736916"/>
            <a:ext cx="1015365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Gerenciamento de Arquitetura: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Fornecer compreensão e inter-relação de elementos em todos os domínios da arquitetura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Gerenciamento de Segurança da Informação: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Proteger informações, gerenciar riscos e manter equilíbrio em prevenção, detecção e correção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Melhoria Contínua: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Alinhar práticas e serviços com as necessidades de negócios, identificando melhorias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Gerenciamento de Conhecimento: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Manter e melhorar o uso eficaz de informações e conhecimento na organização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Medição e Relatórios: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Apoiar tomada de decisão e melhoria contínua por meio da coleta e avaliação de dados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01952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Descrição das práticas genéricas de gerenciamento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1736916"/>
            <a:ext cx="101536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Mudanças Organizacionais: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Implementar mudanças de forma suave e bem-sucedida, focando nos aspectos humanos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Gerenciamento de Portfólio: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Garantir a combinação certa de programas, projetos, produtos e serviços para a estratégia da organização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Gerenciamento de Projetos: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Entregar com sucesso todos os projetos da organização por meio de planejamento e controle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Gerenciamento de Relacionamento: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Estabelecer e manter vínculos com partes interessadas em níveis estratégicos e táticos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Gerenciamento de Risco: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Compreender e lidar efetivamente com os riscos para garantir a sustentabilidade da organização.</a:t>
            </a:r>
          </a:p>
        </p:txBody>
      </p:sp>
    </p:spTree>
    <p:extLst>
      <p:ext uri="{BB962C8B-B14F-4D97-AF65-F5344CB8AC3E}">
        <p14:creationId xmlns:p14="http://schemas.microsoft.com/office/powerpoint/2010/main" val="98434445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pt-PT" dirty="0"/>
              <a:t>Descrição das práticas genéricas de gerenciamento</a:t>
            </a:r>
          </a:p>
        </p:txBody>
      </p:sp>
      <p:sp>
        <p:nvSpPr>
          <p:cNvPr id="3" name="CaixaDeTexto 19">
            <a:extLst>
              <a:ext uri="{FF2B5EF4-FFF2-40B4-BE49-F238E27FC236}">
                <a16:creationId xmlns:a16="http://schemas.microsoft.com/office/drawing/2014/main" id="{4812611C-E69A-CC1D-5E25-86F3666882E7}"/>
              </a:ext>
            </a:extLst>
          </p:cNvPr>
          <p:cNvSpPr txBox="1"/>
          <p:nvPr/>
        </p:nvSpPr>
        <p:spPr>
          <a:xfrm>
            <a:off x="1019175" y="1736916"/>
            <a:ext cx="1015365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Gerenciamento Financeiro de Serviço: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Apoiar as estratégias da organização, garantindo uso eficaz de recursos financeiros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Gerenciamento de Estratégia: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Formular objetivos, cursos de ação e alocação de recursos para realizar metas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Gerenciamento de Fornecedor: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Gerenciar o desempenho dos fornecedores para suportar a provisão de produtos e serviços</a:t>
            </a:r>
            <a:r>
              <a:rPr lang="pt-PT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PT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PT" b="1" dirty="0">
                <a:solidFill>
                  <a:schemeClr val="bg2">
                    <a:lumMod val="25000"/>
                  </a:schemeClr>
                </a:solidFill>
              </a:rPr>
              <a:t>Gerenciamento de Pessoas e de Talentos: </a:t>
            </a:r>
            <a:r>
              <a:rPr lang="pt-PT" dirty="0">
                <a:solidFill>
                  <a:schemeClr val="bg2">
                    <a:lumMod val="25000"/>
                  </a:schemeClr>
                </a:solidFill>
              </a:rPr>
              <a:t>Garantir que a organização tenha as pessoas certas com as habilidades e conhecimentos adequados para apoiar os objetivos de negócios.</a:t>
            </a:r>
          </a:p>
        </p:txBody>
      </p:sp>
    </p:spTree>
    <p:extLst>
      <p:ext uri="{BB962C8B-B14F-4D97-AF65-F5344CB8AC3E}">
        <p14:creationId xmlns:p14="http://schemas.microsoft.com/office/powerpoint/2010/main" val="3364126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urquoise">
      <a:dk1>
        <a:srgbClr val="00397B"/>
      </a:dk1>
      <a:lt1>
        <a:sysClr val="window" lastClr="FFFFFF"/>
      </a:lt1>
      <a:dk2>
        <a:srgbClr val="1185AA"/>
      </a:dk2>
      <a:lt2>
        <a:srgbClr val="E7E6E6"/>
      </a:lt2>
      <a:accent1>
        <a:srgbClr val="54C8E1"/>
      </a:accent1>
      <a:accent2>
        <a:srgbClr val="9FE8ED"/>
      </a:accent2>
      <a:accent3>
        <a:srgbClr val="E3EFF1"/>
      </a:accent3>
      <a:accent4>
        <a:srgbClr val="F6F8F9"/>
      </a:accent4>
      <a:accent5>
        <a:srgbClr val="892900"/>
      </a:accent5>
      <a:accent6>
        <a:srgbClr val="D06110"/>
      </a:accent6>
      <a:hlink>
        <a:srgbClr val="FFD5BD"/>
      </a:hlink>
      <a:folHlink>
        <a:srgbClr val="FCBCA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9C68FFAA6024E4FBE5245EFE14C3298" ma:contentTypeVersion="5" ma:contentTypeDescription="Crie um novo documento." ma:contentTypeScope="" ma:versionID="dd498e36be0d6d056a972cfb7f89865a">
  <xsd:schema xmlns:xsd="http://www.w3.org/2001/XMLSchema" xmlns:xs="http://www.w3.org/2001/XMLSchema" xmlns:p="http://schemas.microsoft.com/office/2006/metadata/properties" xmlns:ns2="aba8cfd3-0e2a-498b-9936-afff2b0b9a35" xmlns:ns3="fa6369a1-fbee-4d60-a0aa-f62bc4a54af7" targetNamespace="http://schemas.microsoft.com/office/2006/metadata/properties" ma:root="true" ma:fieldsID="2049175275404b98efe3b8d9ade69606" ns2:_="" ns3:_="">
    <xsd:import namespace="aba8cfd3-0e2a-498b-9936-afff2b0b9a35"/>
    <xsd:import namespace="fa6369a1-fbee-4d60-a0aa-f62bc4a54af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a8cfd3-0e2a-498b-9936-afff2b0b9a3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6369a1-fbee-4d60-a0aa-f62bc4a54a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5C3D70-A7D7-4A6D-A27C-5A40F9F29D81}"/>
</file>

<file path=customXml/itemProps2.xml><?xml version="1.0" encoding="utf-8"?>
<ds:datastoreItem xmlns:ds="http://schemas.openxmlformats.org/officeDocument/2006/customXml" ds:itemID="{BFD83E13-AC61-4D64-A181-537F08F08D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716B6D-9707-4BF3-AF6B-25E2692F3F1C}">
  <ds:schemaRefs>
    <ds:schemaRef ds:uri="http://www.w3.org/XML/1998/namespace"/>
    <ds:schemaRef ds:uri="http://schemas.microsoft.com/office/2006/documentManagement/types"/>
    <ds:schemaRef ds:uri="http://purl.org/dc/terms/"/>
    <ds:schemaRef ds:uri="b017d371-911f-4fdd-abca-ea8ff9772a96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6ffe2548-0475-49cc-9e90-f51d36b700ed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2167</TotalTime>
  <Words>18389</Words>
  <Application>Microsoft Office PowerPoint</Application>
  <PresentationFormat>Widescreen</PresentationFormat>
  <Paragraphs>2234</Paragraphs>
  <Slides>264</Slides>
  <Notes>0</Notes>
  <HiddenSlides>43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264</vt:i4>
      </vt:variant>
    </vt:vector>
  </HeadingPairs>
  <TitlesOfParts>
    <vt:vector size="273" baseType="lpstr">
      <vt:lpstr>Amasis MT Pro Black</vt:lpstr>
      <vt:lpstr>Arial</vt:lpstr>
      <vt:lpstr>Calibri</vt:lpstr>
      <vt:lpstr>Cambria Math</vt:lpstr>
      <vt:lpstr>Courier New</vt:lpstr>
      <vt:lpstr>Segoe UI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Ramany Domingos Oliveira</dc:creator>
  <cp:lastModifiedBy>Novo</cp:lastModifiedBy>
  <cp:revision>240</cp:revision>
  <dcterms:created xsi:type="dcterms:W3CDTF">2023-06-20T11:30:28Z</dcterms:created>
  <dcterms:modified xsi:type="dcterms:W3CDTF">2023-12-08T16:21:33Z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0x01010009C68FFAA6024E4FBE5245EFE14C3298</vt:lpwstr>
  </property>
  <property fmtid="{D5CDD505-2E9C-101B-9397-08002B2CF9AE}" pid="3" name="MediaServiceImageTags">
    <vt:lpwstr/>
  </property>
</Properties>
</file>