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5"/>
  </p:handoutMasterIdLst>
  <p:sldIdLst>
    <p:sldId id="256" r:id="rId3"/>
    <p:sldId id="261" r:id="rId4"/>
    <p:sldId id="262" r:id="rId6"/>
    <p:sldId id="263" r:id="rId7"/>
    <p:sldId id="264" r:id="rId8"/>
    <p:sldId id="278" r:id="rId9"/>
    <p:sldId id="265" r:id="rId10"/>
    <p:sldId id="266" r:id="rId11"/>
    <p:sldId id="267" r:id="rId12"/>
    <p:sldId id="268" r:id="rId13"/>
    <p:sldId id="269" r:id="rId14"/>
    <p:sldId id="270" r:id="rId15"/>
    <p:sldId id="279" r:id="rId16"/>
    <p:sldId id="271" r:id="rId17"/>
    <p:sldId id="272" r:id="rId18"/>
    <p:sldId id="273" r:id="rId19"/>
    <p:sldId id="274" r:id="rId20"/>
    <p:sldId id="275" r:id="rId21"/>
    <p:sldId id="280" r:id="rId22"/>
    <p:sldId id="276" r:id="rId23"/>
    <p:sldId id="260" r:id="rId24"/>
  </p:sldIdLst>
  <p:sldSz cx="9144000" cy="6858000" type="screen4x3"/>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1" d="100"/>
          <a:sy n="71" d="100"/>
        </p:scale>
        <p:origin x="-1356" y="-96"/>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image" Target="../media/image3.wmf"/><Relationship Id="rId3" Type="http://schemas.openxmlformats.org/officeDocument/2006/relationships/oleObject" Target="../embeddings/oleObject1.bin"/><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6" name="Rectangle 4"/>
          <p:cNvSpPr>
            <a:spLocks noGrp="1" noChangeArrowheads="1"/>
          </p:cNvSpPr>
          <p:nvPr>
            <p:ph type="body" idx="1"/>
          </p:nvPr>
        </p:nvSpPr>
        <p:spPr>
          <a:xfrm>
            <a:off x="409575" y="4763860"/>
            <a:ext cx="5995988" cy="3695495"/>
          </a:xfrm>
          <a:noFill/>
        </p:spPr>
        <p:txBody>
          <a:bodyPr/>
          <a:lstStyle/>
          <a:p>
            <a:r>
              <a:rPr lang="en-US" altLang="zh-CN"/>
              <a:t>Lesson Aim</a:t>
            </a:r>
            <a:endParaRPr lang="en-US" altLang="zh-CN"/>
          </a:p>
          <a:p>
            <a:pPr lvl="1"/>
            <a:r>
              <a:rPr lang="en-US" altLang="zh-CN"/>
              <a:t>In this lesson, you learn how to write queries by using </a:t>
            </a:r>
            <a:r>
              <a:rPr lang="en-US" altLang="zh-CN">
                <a:solidFill>
                  <a:srgbClr val="FC0128"/>
                </a:solidFill>
                <a:latin typeface="Courier New" panose="02070309020205020404" pitchFamily="49" charset="0"/>
              </a:rPr>
              <a:t>SET</a:t>
            </a:r>
            <a:r>
              <a:rPr lang="en-US" altLang="zh-CN">
                <a:solidFill>
                  <a:srgbClr val="FC0128"/>
                </a:solidFill>
              </a:rPr>
              <a:t> operators</a:t>
            </a:r>
            <a:r>
              <a:rPr lang="en-US" altLang="zh-CN"/>
              <a:t>.</a:t>
            </a:r>
            <a:endParaRPr lang="en-US" altLang="zh-CN"/>
          </a:p>
        </p:txBody>
      </p:sp>
      <p:sp>
        <p:nvSpPr>
          <p:cNvPr id="8197" name="Rectangle 5"/>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3"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4" name="Rectangle 4"/>
          <p:cNvSpPr>
            <a:spLocks noGrp="1" noChangeArrowheads="1"/>
          </p:cNvSpPr>
          <p:nvPr>
            <p:ph type="body" idx="1"/>
          </p:nvPr>
        </p:nvSpPr>
        <p:spPr>
          <a:xfrm>
            <a:off x="409575" y="4763860"/>
            <a:ext cx="5995988" cy="3923179"/>
          </a:xfrm>
          <a:noFill/>
        </p:spPr>
        <p:txBody>
          <a:bodyPr/>
          <a:lstStyle/>
          <a:p>
            <a:pPr>
              <a:tabLst>
                <a:tab pos="496570" algn="l"/>
                <a:tab pos="674370" algn="r"/>
                <a:tab pos="810895" algn="l"/>
                <a:tab pos="1117600" algn="r"/>
                <a:tab pos="1906270" algn="r"/>
              </a:tabLst>
            </a:pPr>
            <a:r>
              <a:rPr lang="en-US" altLang="zh-CN"/>
              <a:t>The </a:t>
            </a:r>
            <a:r>
              <a:rPr lang="en-US" altLang="zh-CN">
                <a:latin typeface="Courier New" panose="02070309020205020404" pitchFamily="49" charset="0"/>
              </a:rPr>
              <a:t>MINUS</a:t>
            </a:r>
            <a:r>
              <a:rPr lang="en-US" altLang="zh-CN"/>
              <a:t> Operator (continued) </a:t>
            </a:r>
            <a:endParaRPr lang="en-US" altLang="zh-CN"/>
          </a:p>
          <a:p>
            <a:pPr lvl="1">
              <a:tabLst>
                <a:tab pos="496570" algn="l"/>
                <a:tab pos="674370" algn="r"/>
                <a:tab pos="810895" algn="l"/>
                <a:tab pos="1117600" algn="r"/>
                <a:tab pos="1906270" algn="r"/>
              </a:tabLst>
            </a:pPr>
            <a:r>
              <a:rPr lang="en-US" altLang="zh-CN"/>
              <a:t>In the example in the slide, the employee IDs  and Job IDs in the </a:t>
            </a:r>
            <a:r>
              <a:rPr lang="en-US" altLang="zh-CN">
                <a:latin typeface="Courier New" panose="02070309020205020404" pitchFamily="49" charset="0"/>
              </a:rPr>
              <a:t>JOB_HISTORY</a:t>
            </a:r>
            <a:r>
              <a:rPr lang="en-US" altLang="zh-CN"/>
              <a:t> table are subtracted from those in the </a:t>
            </a:r>
            <a:r>
              <a:rPr lang="en-US" altLang="zh-CN">
                <a:latin typeface="Courier New" panose="02070309020205020404" pitchFamily="49" charset="0"/>
              </a:rPr>
              <a:t>EMPLOYEES</a:t>
            </a:r>
            <a:r>
              <a:rPr lang="en-US" altLang="zh-CN"/>
              <a:t> table. The results set displays the employees remaining after the subtraction; they are represented by rows that exist in the </a:t>
            </a:r>
            <a:r>
              <a:rPr lang="en-US" altLang="zh-CN">
                <a:latin typeface="Courier New" panose="02070309020205020404" pitchFamily="49" charset="0"/>
              </a:rPr>
              <a:t>EMPLOYEES</a:t>
            </a:r>
            <a:r>
              <a:rPr lang="en-US" altLang="zh-CN"/>
              <a:t> table but do not exist in the  </a:t>
            </a:r>
            <a:r>
              <a:rPr lang="en-US" altLang="zh-CN">
                <a:latin typeface="Courier New" panose="02070309020205020404" pitchFamily="49" charset="0"/>
              </a:rPr>
              <a:t>JOB_HISTORY </a:t>
            </a:r>
            <a:r>
              <a:rPr lang="en-US" altLang="zh-CN"/>
              <a:t>table. These are the records of the employees who have not changed their jobs even once.</a:t>
            </a:r>
            <a:endParaRPr lang="en-US" altLang="zh-CN"/>
          </a:p>
          <a:p>
            <a:pPr>
              <a:lnSpc>
                <a:spcPct val="90000"/>
              </a:lnSpc>
              <a:tabLst>
                <a:tab pos="496570" algn="l"/>
                <a:tab pos="674370" algn="r"/>
                <a:tab pos="810895" algn="l"/>
                <a:tab pos="1117600" algn="r"/>
                <a:tab pos="1906270" algn="r"/>
              </a:tabLst>
            </a:pPr>
            <a:endParaRPr lang="en-US" altLang="zh-CN"/>
          </a:p>
        </p:txBody>
      </p:sp>
      <p:sp>
        <p:nvSpPr>
          <p:cNvPr id="30725" name="Rectangle 5"/>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1"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2" name="Rectangle 4"/>
          <p:cNvSpPr>
            <a:spLocks noGrp="1" noChangeArrowheads="1"/>
          </p:cNvSpPr>
          <p:nvPr>
            <p:ph type="body" idx="1"/>
          </p:nvPr>
        </p:nvSpPr>
        <p:spPr>
          <a:xfrm>
            <a:off x="409575" y="4763860"/>
            <a:ext cx="6083300" cy="3752814"/>
          </a:xfrm>
          <a:noFill/>
        </p:spPr>
        <p:txBody>
          <a:bodyPr/>
          <a:lstStyle/>
          <a:p>
            <a:pPr>
              <a:lnSpc>
                <a:spcPct val="90000"/>
              </a:lnSpc>
              <a:tabLst>
                <a:tab pos="496570" algn="l"/>
                <a:tab pos="674370" algn="r"/>
                <a:tab pos="810895" algn="l"/>
                <a:tab pos="1117600" algn="r"/>
                <a:tab pos="1906270" algn="r"/>
              </a:tabLst>
            </a:pPr>
            <a:r>
              <a:rPr lang="en-US" altLang="zh-CN">
                <a:latin typeface="Courier New" panose="02070309020205020404" pitchFamily="49" charset="0"/>
              </a:rPr>
              <a:t>SET</a:t>
            </a:r>
            <a:r>
              <a:rPr lang="en-US" altLang="zh-CN"/>
              <a:t> Operator Guidelines</a:t>
            </a:r>
            <a:endParaRPr lang="en-US" altLang="zh-CN"/>
          </a:p>
          <a:p>
            <a:pPr lvl="2">
              <a:lnSpc>
                <a:spcPct val="90000"/>
              </a:lnSpc>
              <a:tabLst>
                <a:tab pos="496570" algn="l"/>
                <a:tab pos="674370" algn="r"/>
                <a:tab pos="810895" algn="l"/>
                <a:tab pos="1117600" algn="r"/>
                <a:tab pos="1906270" algn="r"/>
              </a:tabLst>
            </a:pPr>
            <a:r>
              <a:rPr lang="en-US" altLang="zh-CN"/>
              <a:t>The expressions in the select lists of the queries must match in number and datatype. Queries that use </a:t>
            </a:r>
            <a:r>
              <a:rPr lang="en-US" altLang="zh-CN">
                <a:latin typeface="Courier New" panose="02070309020205020404" pitchFamily="49" charset="0"/>
              </a:rPr>
              <a:t>UNION</a:t>
            </a:r>
            <a:r>
              <a:rPr lang="en-US" altLang="zh-CN"/>
              <a:t>, </a:t>
            </a:r>
            <a:r>
              <a:rPr lang="en-US" altLang="zh-CN">
                <a:latin typeface="Courier New" panose="02070309020205020404" pitchFamily="49" charset="0"/>
              </a:rPr>
              <a:t>UNION ALL</a:t>
            </a:r>
            <a:r>
              <a:rPr lang="en-US" altLang="zh-CN"/>
              <a:t>, </a:t>
            </a:r>
            <a:r>
              <a:rPr lang="en-US" altLang="zh-CN">
                <a:latin typeface="Courier New" panose="02070309020205020404" pitchFamily="49" charset="0"/>
              </a:rPr>
              <a:t>INTERSECT</a:t>
            </a:r>
            <a:r>
              <a:rPr lang="en-US" altLang="zh-CN"/>
              <a:t>, and </a:t>
            </a:r>
            <a:r>
              <a:rPr lang="en-US" altLang="zh-CN">
                <a:latin typeface="Courier New" panose="02070309020205020404" pitchFamily="49" charset="0"/>
              </a:rPr>
              <a:t>MINUS</a:t>
            </a:r>
            <a:r>
              <a:rPr lang="en-US" altLang="zh-CN"/>
              <a:t> </a:t>
            </a:r>
            <a:r>
              <a:rPr lang="en-US" altLang="zh-CN">
                <a:latin typeface="Courier New" panose="02070309020205020404" pitchFamily="49" charset="0"/>
              </a:rPr>
              <a:t>SET</a:t>
            </a:r>
            <a:r>
              <a:rPr lang="en-US" altLang="zh-CN"/>
              <a:t> operators in their </a:t>
            </a:r>
            <a:r>
              <a:rPr lang="en-US" altLang="zh-CN">
                <a:latin typeface="Courier New" panose="02070309020205020404" pitchFamily="49" charset="0"/>
              </a:rPr>
              <a:t>WHERE</a:t>
            </a:r>
            <a:r>
              <a:rPr lang="en-US" altLang="zh-CN"/>
              <a:t> clause must have the same number and type of columns in their </a:t>
            </a:r>
            <a:r>
              <a:rPr lang="en-US" altLang="zh-CN">
                <a:latin typeface="Courier New" panose="02070309020205020404" pitchFamily="49" charset="0"/>
              </a:rPr>
              <a:t>SELECT</a:t>
            </a:r>
            <a:r>
              <a:rPr lang="en-US" altLang="zh-CN"/>
              <a:t> list. For example:</a:t>
            </a:r>
            <a:endParaRPr lang="en-US" altLang="zh-CN"/>
          </a:p>
          <a:p>
            <a:pPr lvl="3">
              <a:lnSpc>
                <a:spcPct val="90000"/>
              </a:lnSpc>
              <a:spcBef>
                <a:spcPct val="0"/>
              </a:spcBef>
              <a:buFont typeface="Times New Roman" panose="02020603050405020304" charset="0"/>
              <a:buNone/>
              <a:tabLst>
                <a:tab pos="496570" algn="l"/>
                <a:tab pos="674370" algn="r"/>
                <a:tab pos="810895" algn="l"/>
                <a:tab pos="1117600" algn="r"/>
                <a:tab pos="1906270" algn="r"/>
              </a:tabLst>
            </a:pPr>
            <a:r>
              <a:rPr lang="en-US" altLang="zh-CN">
                <a:latin typeface="Courier New" panose="02070309020205020404" pitchFamily="49" charset="0"/>
              </a:rPr>
              <a:t> SELECT employee_id, department_id</a:t>
            </a:r>
            <a:endParaRPr lang="en-US" altLang="zh-CN">
              <a:latin typeface="Courier New" panose="02070309020205020404" pitchFamily="49" charset="0"/>
            </a:endParaRPr>
          </a:p>
          <a:p>
            <a:pPr lvl="3">
              <a:lnSpc>
                <a:spcPct val="90000"/>
              </a:lnSpc>
              <a:spcBef>
                <a:spcPct val="0"/>
              </a:spcBef>
              <a:buFont typeface="Times New Roman" panose="02020603050405020304" charset="0"/>
              <a:buNone/>
              <a:tabLst>
                <a:tab pos="496570" algn="l"/>
                <a:tab pos="674370" algn="r"/>
                <a:tab pos="810895" algn="l"/>
                <a:tab pos="1117600" algn="r"/>
                <a:tab pos="1906270" algn="r"/>
              </a:tabLst>
            </a:pPr>
            <a:r>
              <a:rPr lang="en-US" altLang="zh-CN">
                <a:latin typeface="Courier New" panose="02070309020205020404" pitchFamily="49" charset="0"/>
              </a:rPr>
              <a:t> FROM   employees</a:t>
            </a:r>
            <a:endParaRPr lang="en-US" altLang="zh-CN">
              <a:latin typeface="Courier New" panose="02070309020205020404" pitchFamily="49" charset="0"/>
            </a:endParaRPr>
          </a:p>
          <a:p>
            <a:pPr lvl="3">
              <a:lnSpc>
                <a:spcPct val="90000"/>
              </a:lnSpc>
              <a:spcBef>
                <a:spcPct val="0"/>
              </a:spcBef>
              <a:buFont typeface="Times New Roman" panose="02020603050405020304" charset="0"/>
              <a:buNone/>
              <a:tabLst>
                <a:tab pos="496570" algn="l"/>
                <a:tab pos="674370" algn="r"/>
                <a:tab pos="810895" algn="l"/>
                <a:tab pos="1117600" algn="r"/>
                <a:tab pos="1906270" algn="r"/>
              </a:tabLst>
            </a:pPr>
            <a:r>
              <a:rPr lang="en-US" altLang="zh-CN">
                <a:latin typeface="Courier New" panose="02070309020205020404" pitchFamily="49" charset="0"/>
              </a:rPr>
              <a:t> WHERE  (employee_id, department_id) </a:t>
            </a:r>
            <a:endParaRPr lang="en-US" altLang="zh-CN">
              <a:latin typeface="Courier New" panose="02070309020205020404" pitchFamily="49" charset="0"/>
            </a:endParaRPr>
          </a:p>
          <a:p>
            <a:pPr lvl="3">
              <a:lnSpc>
                <a:spcPct val="90000"/>
              </a:lnSpc>
              <a:spcBef>
                <a:spcPct val="0"/>
              </a:spcBef>
              <a:buFont typeface="Times New Roman" panose="02020603050405020304" charset="0"/>
              <a:buNone/>
              <a:tabLst>
                <a:tab pos="496570" algn="l"/>
                <a:tab pos="674370" algn="r"/>
                <a:tab pos="810895" algn="l"/>
                <a:tab pos="1117600" algn="r"/>
                <a:tab pos="1906270" algn="r"/>
              </a:tabLst>
            </a:pPr>
            <a:r>
              <a:rPr lang="en-US" altLang="zh-CN">
                <a:latin typeface="Courier New" panose="02070309020205020404" pitchFamily="49" charset="0"/>
              </a:rPr>
              <a:t>        IN (SELECT employee_id, department_id</a:t>
            </a:r>
            <a:endParaRPr lang="en-US" altLang="zh-CN">
              <a:latin typeface="Courier New" panose="02070309020205020404" pitchFamily="49" charset="0"/>
            </a:endParaRPr>
          </a:p>
          <a:p>
            <a:pPr lvl="3">
              <a:lnSpc>
                <a:spcPct val="90000"/>
              </a:lnSpc>
              <a:spcBef>
                <a:spcPct val="0"/>
              </a:spcBef>
              <a:buFont typeface="Times New Roman" panose="02020603050405020304" charset="0"/>
              <a:buNone/>
              <a:tabLst>
                <a:tab pos="496570" algn="l"/>
                <a:tab pos="674370" algn="r"/>
                <a:tab pos="810895" algn="l"/>
                <a:tab pos="1117600" algn="r"/>
                <a:tab pos="1906270" algn="r"/>
              </a:tabLst>
            </a:pPr>
            <a:r>
              <a:rPr lang="en-US" altLang="zh-CN">
                <a:latin typeface="Courier New" panose="02070309020205020404" pitchFamily="49" charset="0"/>
              </a:rPr>
              <a:t>            FROM   employees </a:t>
            </a:r>
            <a:endParaRPr lang="en-US" altLang="zh-CN">
              <a:latin typeface="Courier New" panose="02070309020205020404" pitchFamily="49" charset="0"/>
            </a:endParaRPr>
          </a:p>
          <a:p>
            <a:pPr lvl="3">
              <a:lnSpc>
                <a:spcPct val="90000"/>
              </a:lnSpc>
              <a:spcBef>
                <a:spcPct val="0"/>
              </a:spcBef>
              <a:buFont typeface="Times New Roman" panose="02020603050405020304" charset="0"/>
              <a:buNone/>
              <a:tabLst>
                <a:tab pos="496570" algn="l"/>
                <a:tab pos="674370" algn="r"/>
                <a:tab pos="810895" algn="l"/>
                <a:tab pos="1117600" algn="r"/>
                <a:tab pos="1906270" algn="r"/>
              </a:tabLst>
            </a:pPr>
            <a:r>
              <a:rPr lang="en-US" altLang="zh-CN">
                <a:latin typeface="Courier New" panose="02070309020205020404" pitchFamily="49" charset="0"/>
              </a:rPr>
              <a:t>            UNION</a:t>
            </a:r>
            <a:endParaRPr lang="en-US" altLang="zh-CN">
              <a:latin typeface="Courier New" panose="02070309020205020404" pitchFamily="49" charset="0"/>
            </a:endParaRPr>
          </a:p>
          <a:p>
            <a:pPr lvl="3">
              <a:lnSpc>
                <a:spcPct val="90000"/>
              </a:lnSpc>
              <a:spcBef>
                <a:spcPct val="0"/>
              </a:spcBef>
              <a:buFont typeface="Times New Roman" panose="02020603050405020304" charset="0"/>
              <a:buNone/>
              <a:tabLst>
                <a:tab pos="496570" algn="l"/>
                <a:tab pos="674370" algn="r"/>
                <a:tab pos="810895" algn="l"/>
                <a:tab pos="1117600" algn="r"/>
                <a:tab pos="1906270" algn="r"/>
              </a:tabLst>
            </a:pPr>
            <a:r>
              <a:rPr lang="en-US" altLang="zh-CN">
                <a:latin typeface="Courier New" panose="02070309020205020404" pitchFamily="49" charset="0"/>
              </a:rPr>
              <a:t>            SELECT employee_id, department_id</a:t>
            </a:r>
            <a:endParaRPr lang="en-US" altLang="zh-CN">
              <a:latin typeface="Courier New" panose="02070309020205020404" pitchFamily="49" charset="0"/>
            </a:endParaRPr>
          </a:p>
          <a:p>
            <a:pPr lvl="3">
              <a:lnSpc>
                <a:spcPct val="90000"/>
              </a:lnSpc>
              <a:spcBef>
                <a:spcPct val="0"/>
              </a:spcBef>
              <a:buFont typeface="Times New Roman" panose="02020603050405020304" charset="0"/>
              <a:buNone/>
              <a:tabLst>
                <a:tab pos="496570" algn="l"/>
                <a:tab pos="674370" algn="r"/>
                <a:tab pos="810895" algn="l"/>
                <a:tab pos="1117600" algn="r"/>
                <a:tab pos="1906270" algn="r"/>
              </a:tabLst>
            </a:pPr>
            <a:r>
              <a:rPr lang="en-US" altLang="zh-CN">
                <a:latin typeface="Courier New" panose="02070309020205020404" pitchFamily="49" charset="0"/>
              </a:rPr>
              <a:t>            FROM   job_history);</a:t>
            </a:r>
            <a:endParaRPr lang="en-US" altLang="zh-CN">
              <a:latin typeface="Courier New" panose="02070309020205020404" pitchFamily="49" charset="0"/>
            </a:endParaRPr>
          </a:p>
          <a:p>
            <a:pPr lvl="2">
              <a:lnSpc>
                <a:spcPct val="90000"/>
              </a:lnSpc>
              <a:tabLst>
                <a:tab pos="496570" algn="l"/>
                <a:tab pos="674370" algn="r"/>
                <a:tab pos="810895" algn="l"/>
                <a:tab pos="1117600" algn="r"/>
                <a:tab pos="1906270" algn="r"/>
              </a:tabLst>
            </a:pPr>
            <a:r>
              <a:rPr lang="en-US" altLang="zh-CN"/>
              <a:t>The </a:t>
            </a:r>
            <a:r>
              <a:rPr lang="en-US" altLang="zh-CN">
                <a:latin typeface="Courier New" panose="02070309020205020404" pitchFamily="49" charset="0"/>
              </a:rPr>
              <a:t>ORDER BY</a:t>
            </a:r>
            <a:r>
              <a:rPr lang="en-US" altLang="zh-CN"/>
              <a:t> clause:</a:t>
            </a:r>
            <a:endParaRPr lang="en-US" altLang="zh-CN"/>
          </a:p>
          <a:p>
            <a:pPr lvl="3">
              <a:lnSpc>
                <a:spcPct val="90000"/>
              </a:lnSpc>
              <a:tabLst>
                <a:tab pos="496570" algn="l"/>
                <a:tab pos="674370" algn="r"/>
                <a:tab pos="810895" algn="l"/>
                <a:tab pos="1117600" algn="r"/>
                <a:tab pos="1906270" algn="r"/>
              </a:tabLst>
            </a:pPr>
            <a:r>
              <a:rPr lang="en-US" altLang="zh-CN"/>
              <a:t>Can appear only at the very end of the statement</a:t>
            </a:r>
            <a:endParaRPr lang="en-US" altLang="zh-CN"/>
          </a:p>
          <a:p>
            <a:pPr lvl="3">
              <a:lnSpc>
                <a:spcPct val="90000"/>
              </a:lnSpc>
              <a:tabLst>
                <a:tab pos="496570" algn="l"/>
                <a:tab pos="674370" algn="r"/>
                <a:tab pos="810895" algn="l"/>
                <a:tab pos="1117600" algn="r"/>
                <a:tab pos="1906270" algn="r"/>
              </a:tabLst>
            </a:pPr>
            <a:r>
              <a:rPr lang="en-US" altLang="zh-CN"/>
              <a:t>Will accept the column name, an alias, or the positional notation</a:t>
            </a:r>
            <a:endParaRPr lang="en-US" altLang="zh-CN"/>
          </a:p>
          <a:p>
            <a:pPr lvl="2">
              <a:lnSpc>
                <a:spcPct val="90000"/>
              </a:lnSpc>
              <a:tabLst>
                <a:tab pos="496570" algn="l"/>
                <a:tab pos="674370" algn="r"/>
                <a:tab pos="810895" algn="l"/>
                <a:tab pos="1117600" algn="r"/>
                <a:tab pos="1906270" algn="r"/>
              </a:tabLst>
            </a:pPr>
            <a:r>
              <a:rPr lang="en-US" altLang="zh-CN"/>
              <a:t>The column name or alias, if used in an </a:t>
            </a:r>
            <a:r>
              <a:rPr lang="en-US" altLang="zh-CN">
                <a:latin typeface="Courier New" panose="02070309020205020404" pitchFamily="49" charset="0"/>
              </a:rPr>
              <a:t>ORDER BY</a:t>
            </a:r>
            <a:r>
              <a:rPr lang="en-US" altLang="zh-CN"/>
              <a:t> clause, must be from the first </a:t>
            </a:r>
            <a:r>
              <a:rPr lang="en-US" altLang="zh-CN">
                <a:latin typeface="Courier New" panose="02070309020205020404" pitchFamily="49" charset="0"/>
              </a:rPr>
              <a:t>SELECT</a:t>
            </a:r>
            <a:r>
              <a:rPr lang="en-US" altLang="zh-CN"/>
              <a:t> list.</a:t>
            </a:r>
            <a:endParaRPr lang="en-US" altLang="zh-CN"/>
          </a:p>
          <a:p>
            <a:pPr lvl="2">
              <a:lnSpc>
                <a:spcPct val="90000"/>
              </a:lnSpc>
              <a:tabLst>
                <a:tab pos="496570" algn="l"/>
                <a:tab pos="674370" algn="r"/>
                <a:tab pos="810895" algn="l"/>
                <a:tab pos="1117600" algn="r"/>
                <a:tab pos="1906270" algn="r"/>
              </a:tabLst>
            </a:pPr>
            <a:r>
              <a:rPr lang="en-US" altLang="zh-CN">
                <a:latin typeface="Courier New" panose="02070309020205020404" pitchFamily="49" charset="0"/>
              </a:rPr>
              <a:t>SET</a:t>
            </a:r>
            <a:r>
              <a:rPr lang="en-US" altLang="zh-CN"/>
              <a:t> operators can be used in subqueries.</a:t>
            </a:r>
            <a:endParaRPr lang="en-US" altLang="zh-CN"/>
          </a:p>
          <a:p>
            <a:pPr lvl="2">
              <a:lnSpc>
                <a:spcPct val="90000"/>
              </a:lnSpc>
              <a:buFont typeface="Times New Roman" panose="02020603050405020304" charset="0"/>
              <a:buNone/>
              <a:tabLst>
                <a:tab pos="496570" algn="l"/>
                <a:tab pos="674370" algn="r"/>
                <a:tab pos="810895" algn="l"/>
                <a:tab pos="1117600" algn="r"/>
                <a:tab pos="1906270" algn="r"/>
              </a:tabLst>
            </a:pPr>
            <a:endParaRPr lang="en-US" altLang="zh-CN"/>
          </a:p>
          <a:p>
            <a:pPr>
              <a:lnSpc>
                <a:spcPct val="90000"/>
              </a:lnSpc>
              <a:tabLst>
                <a:tab pos="496570" algn="l"/>
                <a:tab pos="674370" algn="r"/>
                <a:tab pos="810895" algn="l"/>
                <a:tab pos="1117600" algn="r"/>
                <a:tab pos="1906270" algn="r"/>
              </a:tabLst>
            </a:pPr>
            <a:r>
              <a:rPr lang="en-US" altLang="zh-CN">
                <a:solidFill>
                  <a:srgbClr val="0000FF"/>
                </a:solidFill>
              </a:rPr>
              <a:t>Instructor Note</a:t>
            </a:r>
            <a:endParaRPr lang="en-US" altLang="zh-CN">
              <a:solidFill>
                <a:srgbClr val="0000FF"/>
              </a:solidFill>
            </a:endParaRPr>
          </a:p>
          <a:p>
            <a:pPr lvl="1">
              <a:lnSpc>
                <a:spcPct val="90000"/>
              </a:lnSpc>
              <a:tabLst>
                <a:tab pos="496570" algn="l"/>
                <a:tab pos="674370" algn="r"/>
                <a:tab pos="810895" algn="l"/>
                <a:tab pos="1117600" algn="r"/>
                <a:tab pos="1906270" algn="r"/>
              </a:tabLst>
            </a:pPr>
            <a:r>
              <a:rPr lang="en-US" altLang="zh-CN">
                <a:solidFill>
                  <a:srgbClr val="0000FF"/>
                </a:solidFill>
              </a:rPr>
              <a:t>You might want to mention that the </a:t>
            </a:r>
            <a:r>
              <a:rPr lang="en-US" altLang="zh-CN">
                <a:solidFill>
                  <a:srgbClr val="0000FF"/>
                </a:solidFill>
                <a:latin typeface="Courier New" panose="02070309020205020404" pitchFamily="49" charset="0"/>
              </a:rPr>
              <a:t>ORDER BY</a:t>
            </a:r>
            <a:r>
              <a:rPr lang="en-US" altLang="zh-CN">
                <a:solidFill>
                  <a:srgbClr val="0000FF"/>
                </a:solidFill>
              </a:rPr>
              <a:t> clause accepts the column name only if the column has the same name from both queries.</a:t>
            </a:r>
            <a:endParaRPr lang="en-US" altLang="zh-CN">
              <a:solidFill>
                <a:srgbClr val="0000FF"/>
              </a:solidFill>
            </a:endParaRPr>
          </a:p>
          <a:p>
            <a:pPr lvl="1">
              <a:lnSpc>
                <a:spcPct val="90000"/>
              </a:lnSpc>
              <a:tabLst>
                <a:tab pos="496570" algn="l"/>
                <a:tab pos="674370" algn="r"/>
                <a:tab pos="810895" algn="l"/>
                <a:tab pos="1117600" algn="r"/>
                <a:tab pos="1906270" algn="r"/>
              </a:tabLst>
            </a:pPr>
            <a:r>
              <a:rPr lang="en-US" altLang="zh-CN"/>
              <a:t> </a:t>
            </a:r>
            <a:endParaRPr lang="en-US" altLang="zh-CN"/>
          </a:p>
        </p:txBody>
      </p:sp>
      <p:sp>
        <p:nvSpPr>
          <p:cNvPr id="32773" name="Rectangle 5"/>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299"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0" name="Rectangle 4"/>
          <p:cNvSpPr>
            <a:spLocks noGrp="1" noChangeArrowheads="1"/>
          </p:cNvSpPr>
          <p:nvPr>
            <p:ph type="body" idx="1"/>
          </p:nvPr>
        </p:nvSpPr>
        <p:spPr>
          <a:xfrm>
            <a:off x="409575" y="4763860"/>
            <a:ext cx="6083300" cy="3752814"/>
          </a:xfrm>
          <a:noFill/>
        </p:spPr>
        <p:txBody>
          <a:bodyPr/>
          <a:lstStyle/>
          <a:p>
            <a:pPr>
              <a:tabLst>
                <a:tab pos="496570" algn="l"/>
                <a:tab pos="674370" algn="r"/>
                <a:tab pos="810895" algn="l"/>
                <a:tab pos="1117600" algn="r"/>
                <a:tab pos="1906270" algn="r"/>
              </a:tabLst>
            </a:pPr>
            <a:r>
              <a:rPr lang="en-US" altLang="zh-CN"/>
              <a:t>The Oracle Server and </a:t>
            </a:r>
            <a:r>
              <a:rPr lang="en-US" altLang="zh-CN">
                <a:latin typeface="Courier New" panose="02070309020205020404" pitchFamily="49" charset="0"/>
              </a:rPr>
              <a:t>SET</a:t>
            </a:r>
            <a:r>
              <a:rPr lang="en-US" altLang="zh-CN"/>
              <a:t> Operators</a:t>
            </a:r>
            <a:r>
              <a:rPr lang="en-US" altLang="zh-CN" b="0">
                <a:latin typeface="Times New Roman" panose="02020603050405020304" charset="0"/>
              </a:rPr>
              <a:t> </a:t>
            </a:r>
            <a:endParaRPr lang="en-US" altLang="zh-CN" b="0">
              <a:latin typeface="Times New Roman" panose="02020603050405020304" charset="0"/>
            </a:endParaRPr>
          </a:p>
          <a:p>
            <a:pPr lvl="1">
              <a:tabLst>
                <a:tab pos="496570" algn="l"/>
                <a:tab pos="674370" algn="r"/>
                <a:tab pos="810895" algn="l"/>
                <a:tab pos="1117600" algn="r"/>
                <a:tab pos="1906270" algn="r"/>
              </a:tabLst>
            </a:pPr>
            <a:r>
              <a:rPr lang="en-US" altLang="zh-CN"/>
              <a:t>When a query uses SET operators, the Oracle Server eliminates duplicate rows automatically except in the case of the </a:t>
            </a:r>
            <a:r>
              <a:rPr lang="en-US" altLang="zh-CN">
                <a:latin typeface="Courier New" panose="02070309020205020404" pitchFamily="49" charset="0"/>
              </a:rPr>
              <a:t>UNION ALL</a:t>
            </a:r>
            <a:r>
              <a:rPr lang="en-US" altLang="zh-CN"/>
              <a:t> operator. The column names in the output are decided by the column list in the first </a:t>
            </a:r>
            <a:r>
              <a:rPr lang="en-US" altLang="zh-CN">
                <a:latin typeface="Courier New" panose="02070309020205020404" pitchFamily="49" charset="0"/>
              </a:rPr>
              <a:t>SELECT</a:t>
            </a:r>
            <a:r>
              <a:rPr lang="en-US" altLang="zh-CN"/>
              <a:t> statement. By default, the output is sorted in ascending order of the first column of the </a:t>
            </a:r>
            <a:r>
              <a:rPr lang="en-US" altLang="zh-CN">
                <a:latin typeface="Courier New" panose="02070309020205020404" pitchFamily="49" charset="0"/>
              </a:rPr>
              <a:t>SELECT</a:t>
            </a:r>
            <a:r>
              <a:rPr lang="en-US" altLang="zh-CN"/>
              <a:t> clause.</a:t>
            </a:r>
            <a:endParaRPr lang="en-US" altLang="zh-CN"/>
          </a:p>
          <a:p>
            <a:pPr lvl="1">
              <a:tabLst>
                <a:tab pos="496570" algn="l"/>
                <a:tab pos="674370" algn="r"/>
                <a:tab pos="810895" algn="l"/>
                <a:tab pos="1117600" algn="r"/>
                <a:tab pos="1906270" algn="r"/>
              </a:tabLst>
            </a:pPr>
            <a:r>
              <a:rPr lang="en-US" altLang="zh-CN"/>
              <a:t>The corresponding expressions in the select lists of the component queries of a compound query must match in number and datatype. If component queries select character data, the datatype of the return values are determined as follows: </a:t>
            </a:r>
            <a:endParaRPr lang="en-US" altLang="zh-CN"/>
          </a:p>
          <a:p>
            <a:pPr lvl="1">
              <a:buFontTx/>
              <a:buChar char="•"/>
              <a:tabLst>
                <a:tab pos="496570" algn="l"/>
                <a:tab pos="674370" algn="r"/>
                <a:tab pos="810895" algn="l"/>
                <a:tab pos="1117600" algn="r"/>
                <a:tab pos="1906270" algn="r"/>
              </a:tabLst>
            </a:pPr>
            <a:r>
              <a:rPr lang="en-US" altLang="zh-CN"/>
              <a:t>     If both queries select values of datatype </a:t>
            </a:r>
            <a:r>
              <a:rPr lang="en-US" altLang="zh-CN">
                <a:latin typeface="Courier New" panose="02070309020205020404" pitchFamily="49" charset="0"/>
              </a:rPr>
              <a:t>CHAR</a:t>
            </a:r>
            <a:r>
              <a:rPr lang="en-US" altLang="zh-CN"/>
              <a:t>, the returned values have datatype </a:t>
            </a:r>
            <a:r>
              <a:rPr lang="en-US" altLang="zh-CN">
                <a:latin typeface="Courier New" panose="02070309020205020404" pitchFamily="49" charset="0"/>
              </a:rPr>
              <a:t>CHAR</a:t>
            </a:r>
            <a:r>
              <a:rPr lang="en-US" altLang="zh-CN"/>
              <a:t>. </a:t>
            </a:r>
            <a:endParaRPr lang="en-US" altLang="zh-CN"/>
          </a:p>
          <a:p>
            <a:pPr lvl="1">
              <a:buFontTx/>
              <a:buChar char="•"/>
              <a:tabLst>
                <a:tab pos="496570" algn="l"/>
                <a:tab pos="674370" algn="r"/>
                <a:tab pos="810895" algn="l"/>
                <a:tab pos="1117600" algn="r"/>
                <a:tab pos="1906270" algn="r"/>
              </a:tabLst>
            </a:pPr>
            <a:r>
              <a:rPr lang="en-US" altLang="zh-CN"/>
              <a:t>     If either or both of the queries select values of datatype </a:t>
            </a:r>
            <a:r>
              <a:rPr lang="en-US" altLang="zh-CN">
                <a:latin typeface="Courier New" panose="02070309020205020404" pitchFamily="49" charset="0"/>
              </a:rPr>
              <a:t>VARCHAR2</a:t>
            </a:r>
            <a:r>
              <a:rPr lang="en-US" altLang="zh-CN"/>
              <a:t>, the returned values </a:t>
            </a:r>
            <a:br>
              <a:rPr lang="en-US" altLang="zh-CN"/>
            </a:br>
            <a:r>
              <a:rPr lang="en-US" altLang="zh-CN"/>
              <a:t>      have datatype </a:t>
            </a:r>
            <a:r>
              <a:rPr lang="en-US" altLang="zh-CN">
                <a:latin typeface="Courier New" panose="02070309020205020404" pitchFamily="49" charset="0"/>
              </a:rPr>
              <a:t>VARCHAR2</a:t>
            </a:r>
            <a:r>
              <a:rPr lang="en-US" altLang="zh-CN"/>
              <a:t>. </a:t>
            </a:r>
            <a:endParaRPr lang="en-US" altLang="zh-CN"/>
          </a:p>
          <a:p>
            <a:pPr>
              <a:tabLst>
                <a:tab pos="496570" algn="l"/>
                <a:tab pos="674370" algn="r"/>
                <a:tab pos="810895" algn="l"/>
                <a:tab pos="1117600" algn="r"/>
                <a:tab pos="1906270" algn="r"/>
              </a:tabLst>
            </a:pPr>
            <a:endParaRPr lang="en-US" altLang="zh-CN" b="0">
              <a:latin typeface="Times New Roman" panose="02020603050405020304" charset="0"/>
            </a:endParaRPr>
          </a:p>
          <a:p>
            <a:pPr>
              <a:tabLst>
                <a:tab pos="496570" algn="l"/>
                <a:tab pos="674370" algn="r"/>
                <a:tab pos="810895" algn="l"/>
                <a:tab pos="1117600" algn="r"/>
                <a:tab pos="1906270" algn="r"/>
              </a:tabLst>
            </a:pPr>
            <a:endParaRPr lang="en-US" altLang="zh-CN" b="0">
              <a:latin typeface="Times New Roman" panose="02020603050405020304" charset="0"/>
            </a:endParaRPr>
          </a:p>
          <a:p>
            <a:pPr>
              <a:tabLst>
                <a:tab pos="496570" algn="l"/>
                <a:tab pos="674370" algn="r"/>
                <a:tab pos="810895" algn="l"/>
                <a:tab pos="1117600" algn="r"/>
                <a:tab pos="1906270" algn="r"/>
              </a:tabLst>
            </a:pPr>
            <a:endParaRPr lang="en-US" altLang="zh-CN" b="0">
              <a:latin typeface="Times New Roman" panose="02020603050405020304" charset="0"/>
            </a:endParaRPr>
          </a:p>
          <a:p>
            <a:pPr>
              <a:tabLst>
                <a:tab pos="496570" algn="l"/>
                <a:tab pos="674370" algn="r"/>
                <a:tab pos="810895" algn="l"/>
                <a:tab pos="1117600" algn="r"/>
                <a:tab pos="1906270" algn="r"/>
              </a:tabLst>
            </a:pPr>
            <a:endParaRPr lang="en-US" altLang="zh-CN" b="0">
              <a:latin typeface="Times New Roman" panose="02020603050405020304" charset="0"/>
            </a:endParaRPr>
          </a:p>
          <a:p>
            <a:pPr>
              <a:tabLst>
                <a:tab pos="496570" algn="l"/>
                <a:tab pos="674370" algn="r"/>
                <a:tab pos="810895" algn="l"/>
                <a:tab pos="1117600" algn="r"/>
                <a:tab pos="1906270" algn="r"/>
              </a:tabLst>
            </a:pPr>
            <a:endParaRPr lang="en-US" altLang="zh-CN" b="0">
              <a:latin typeface="Times New Roman" panose="02020603050405020304" charset="0"/>
            </a:endParaRPr>
          </a:p>
          <a:p>
            <a:pPr>
              <a:lnSpc>
                <a:spcPct val="90000"/>
              </a:lnSpc>
              <a:tabLst>
                <a:tab pos="496570" algn="l"/>
                <a:tab pos="674370" algn="r"/>
                <a:tab pos="810895" algn="l"/>
                <a:tab pos="1117600" algn="r"/>
                <a:tab pos="1906270" algn="r"/>
              </a:tabLst>
            </a:pPr>
            <a:r>
              <a:rPr lang="en-US" altLang="zh-CN">
                <a:solidFill>
                  <a:srgbClr val="0000FF"/>
                </a:solidFill>
              </a:rPr>
              <a:t>Instructor Note</a:t>
            </a:r>
            <a:endParaRPr lang="en-US" altLang="zh-CN">
              <a:solidFill>
                <a:srgbClr val="0000FF"/>
              </a:solidFill>
            </a:endParaRPr>
          </a:p>
          <a:p>
            <a:pPr lvl="1">
              <a:tabLst>
                <a:tab pos="496570" algn="l"/>
                <a:tab pos="674370" algn="r"/>
                <a:tab pos="810895" algn="l"/>
                <a:tab pos="1117600" algn="r"/>
                <a:tab pos="1906270" algn="r"/>
              </a:tabLst>
            </a:pPr>
            <a:r>
              <a:rPr lang="en-US" altLang="zh-CN">
                <a:solidFill>
                  <a:srgbClr val="0000FF"/>
                </a:solidFill>
              </a:rPr>
              <a:t>You might want to mention that the output is sorted in ascending order of the first column, then the second column, and so on, of the </a:t>
            </a:r>
            <a:r>
              <a:rPr lang="en-US" altLang="zh-CN">
                <a:solidFill>
                  <a:srgbClr val="0000FF"/>
                </a:solidFill>
                <a:latin typeface="Courier New" panose="02070309020205020404" pitchFamily="49" charset="0"/>
              </a:rPr>
              <a:t>SELECT</a:t>
            </a:r>
            <a:r>
              <a:rPr lang="en-US" altLang="zh-CN">
                <a:solidFill>
                  <a:srgbClr val="0000FF"/>
                </a:solidFill>
              </a:rPr>
              <a:t> clause.</a:t>
            </a:r>
            <a:r>
              <a:rPr lang="en-US" altLang="zh-CN"/>
              <a:t> </a:t>
            </a:r>
            <a:endParaRPr lang="en-US" altLang="zh-CN"/>
          </a:p>
        </p:txBody>
      </p:sp>
      <p:sp>
        <p:nvSpPr>
          <p:cNvPr id="55301" name="Rectangle 5"/>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47"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48" name="Rectangle 4"/>
          <p:cNvSpPr>
            <a:spLocks noGrp="1" noChangeArrowheads="1"/>
          </p:cNvSpPr>
          <p:nvPr>
            <p:ph type="body" idx="1"/>
          </p:nvPr>
        </p:nvSpPr>
        <p:spPr>
          <a:xfrm>
            <a:off x="409575" y="4763860"/>
            <a:ext cx="6083300" cy="3752814"/>
          </a:xfrm>
          <a:noFill/>
        </p:spPr>
        <p:txBody>
          <a:bodyPr/>
          <a:lstStyle/>
          <a:p>
            <a:pPr>
              <a:tabLst>
                <a:tab pos="496570" algn="l"/>
                <a:tab pos="674370" algn="r"/>
                <a:tab pos="810895" algn="l"/>
                <a:tab pos="1117600" algn="r"/>
                <a:tab pos="1906270" algn="r"/>
              </a:tabLst>
            </a:pPr>
            <a:r>
              <a:rPr lang="en-US" altLang="zh-CN"/>
              <a:t>Matching the </a:t>
            </a:r>
            <a:r>
              <a:rPr lang="en-US" altLang="zh-CN">
                <a:latin typeface="Courier New" panose="02070309020205020404" pitchFamily="49" charset="0"/>
              </a:rPr>
              <a:t>SELECT</a:t>
            </a:r>
            <a:r>
              <a:rPr lang="en-US" altLang="zh-CN"/>
              <a:t> Statements</a:t>
            </a:r>
            <a:endParaRPr lang="en-US" altLang="zh-CN"/>
          </a:p>
          <a:p>
            <a:pPr lvl="1">
              <a:tabLst>
                <a:tab pos="496570" algn="l"/>
                <a:tab pos="674370" algn="r"/>
                <a:tab pos="810895" algn="l"/>
                <a:tab pos="1117600" algn="r"/>
                <a:tab pos="1906270" algn="r"/>
              </a:tabLst>
            </a:pPr>
            <a:r>
              <a:rPr lang="en-US" altLang="zh-CN"/>
              <a:t>As the expressions in the select lists of the queries must match in number, you can use dummy columns and the datatype conversion functions to comply with this rule. In the slide, the name </a:t>
            </a:r>
            <a:r>
              <a:rPr lang="en-US" altLang="zh-CN">
                <a:latin typeface="Courier New" panose="02070309020205020404" pitchFamily="49" charset="0"/>
              </a:rPr>
              <a:t>location</a:t>
            </a:r>
            <a:r>
              <a:rPr lang="en-US" altLang="zh-CN"/>
              <a:t> is given as the dummy column heading. The </a:t>
            </a:r>
            <a:r>
              <a:rPr lang="en-US" altLang="zh-CN">
                <a:latin typeface="Courier New" panose="02070309020205020404" pitchFamily="49" charset="0"/>
              </a:rPr>
              <a:t>TO_NUMBER</a:t>
            </a:r>
            <a:r>
              <a:rPr lang="en-US" altLang="zh-CN"/>
              <a:t> function is used in the first query to match the </a:t>
            </a:r>
            <a:r>
              <a:rPr lang="en-US" altLang="zh-CN">
                <a:latin typeface="Courier New" panose="02070309020205020404" pitchFamily="49" charset="0"/>
              </a:rPr>
              <a:t>NUMBER</a:t>
            </a:r>
            <a:r>
              <a:rPr lang="en-US" altLang="zh-CN"/>
              <a:t> datatype of the </a:t>
            </a:r>
            <a:r>
              <a:rPr lang="en-US" altLang="zh-CN">
                <a:latin typeface="Courier New" panose="02070309020205020404" pitchFamily="49" charset="0"/>
              </a:rPr>
              <a:t>LOCATION_ID</a:t>
            </a:r>
            <a:r>
              <a:rPr lang="en-US" altLang="zh-CN"/>
              <a:t> column retrieved by the second query. Similarly, the </a:t>
            </a:r>
            <a:r>
              <a:rPr lang="en-US" altLang="zh-CN">
                <a:latin typeface="Courier New" panose="02070309020205020404" pitchFamily="49" charset="0"/>
              </a:rPr>
              <a:t>TO_DATE</a:t>
            </a:r>
            <a:r>
              <a:rPr lang="en-US" altLang="zh-CN"/>
              <a:t> function in the second query is used to match the </a:t>
            </a:r>
            <a:r>
              <a:rPr lang="en-US" altLang="zh-CN">
                <a:latin typeface="Courier New" panose="02070309020205020404" pitchFamily="49" charset="0"/>
              </a:rPr>
              <a:t>DATE</a:t>
            </a:r>
            <a:r>
              <a:rPr lang="en-US" altLang="zh-CN"/>
              <a:t> datatype of the </a:t>
            </a:r>
            <a:r>
              <a:rPr lang="en-US" altLang="zh-CN">
                <a:latin typeface="Courier New" panose="02070309020205020404" pitchFamily="49" charset="0"/>
              </a:rPr>
              <a:t>HIRE_DATE</a:t>
            </a:r>
            <a:r>
              <a:rPr lang="en-US" altLang="zh-CN"/>
              <a:t> column retrieved by the first query. </a:t>
            </a:r>
            <a:endParaRPr lang="en-US" altLang="zh-CN">
              <a:latin typeface="Courier New" panose="02070309020205020404" pitchFamily="49" charset="0"/>
            </a:endParaRPr>
          </a:p>
          <a:p>
            <a:pPr lvl="1">
              <a:tabLst>
                <a:tab pos="496570" algn="l"/>
                <a:tab pos="674370" algn="r"/>
                <a:tab pos="810895" algn="l"/>
                <a:tab pos="1117600" algn="r"/>
                <a:tab pos="1906270" algn="r"/>
              </a:tabLst>
            </a:pPr>
            <a:endParaRPr lang="en-US" altLang="zh-CN">
              <a:latin typeface="Courier New" panose="02070309020205020404" pitchFamily="49" charset="0"/>
            </a:endParaRPr>
          </a:p>
          <a:p>
            <a:pPr lvl="1">
              <a:tabLst>
                <a:tab pos="496570" algn="l"/>
                <a:tab pos="674370" algn="r"/>
                <a:tab pos="810895" algn="l"/>
                <a:tab pos="1117600" algn="r"/>
                <a:tab pos="1906270" algn="r"/>
              </a:tabLst>
            </a:pPr>
            <a:endParaRPr lang="en-US" altLang="zh-CN">
              <a:latin typeface="Courier New" panose="02070309020205020404" pitchFamily="49" charset="0"/>
            </a:endParaRPr>
          </a:p>
          <a:p>
            <a:pPr lvl="1">
              <a:tabLst>
                <a:tab pos="496570" algn="l"/>
                <a:tab pos="674370" algn="r"/>
                <a:tab pos="810895" algn="l"/>
                <a:tab pos="1117600" algn="r"/>
                <a:tab pos="1906270" algn="r"/>
              </a:tabLst>
            </a:pPr>
            <a:endParaRPr lang="en-US" altLang="zh-CN">
              <a:latin typeface="Courier New" panose="02070309020205020404" pitchFamily="49" charset="0"/>
            </a:endParaRPr>
          </a:p>
          <a:p>
            <a:pPr>
              <a:tabLst>
                <a:tab pos="496570" algn="l"/>
                <a:tab pos="674370" algn="r"/>
                <a:tab pos="810895" algn="l"/>
                <a:tab pos="1117600" algn="r"/>
                <a:tab pos="1906270" algn="r"/>
              </a:tabLst>
            </a:pPr>
            <a:r>
              <a:rPr lang="en-US" altLang="zh-CN">
                <a:solidFill>
                  <a:srgbClr val="0000FF"/>
                </a:solidFill>
              </a:rPr>
              <a:t>Instructor Note</a:t>
            </a:r>
            <a:endParaRPr lang="en-US" altLang="zh-CN">
              <a:solidFill>
                <a:srgbClr val="0000FF"/>
              </a:solidFill>
            </a:endParaRPr>
          </a:p>
          <a:p>
            <a:pPr lvl="1">
              <a:tabLst>
                <a:tab pos="496570" algn="l"/>
                <a:tab pos="674370" algn="r"/>
                <a:tab pos="810895" algn="l"/>
                <a:tab pos="1117600" algn="r"/>
                <a:tab pos="1906270" algn="r"/>
              </a:tabLst>
            </a:pPr>
            <a:r>
              <a:rPr lang="en-US" altLang="zh-CN">
                <a:solidFill>
                  <a:srgbClr val="0000FF"/>
                </a:solidFill>
              </a:rPr>
              <a:t>Demonstration: </a:t>
            </a:r>
            <a:r>
              <a:rPr lang="en-US" altLang="zh-CN">
                <a:solidFill>
                  <a:srgbClr val="0000FF"/>
                </a:solidFill>
                <a:latin typeface="Courier New" panose="02070309020205020404" pitchFamily="49" charset="0"/>
              </a:rPr>
              <a:t>demo\15_union3.sql</a:t>
            </a:r>
            <a:r>
              <a:rPr lang="en-US" altLang="zh-CN" i="1">
                <a:solidFill>
                  <a:srgbClr val="0000FF"/>
                </a:solidFill>
              </a:rPr>
              <a:t>, </a:t>
            </a:r>
            <a:r>
              <a:rPr lang="en-US" altLang="zh-CN">
                <a:solidFill>
                  <a:srgbClr val="0000FF"/>
                </a:solidFill>
                <a:latin typeface="Courier New" panose="02070309020205020404" pitchFamily="49" charset="0"/>
              </a:rPr>
              <a:t>demo\15_dummy.sql</a:t>
            </a:r>
            <a:r>
              <a:rPr lang="en-US" altLang="zh-CN" i="1">
                <a:solidFill>
                  <a:srgbClr val="0000FF"/>
                </a:solidFill>
              </a:rPr>
              <a:t>				</a:t>
            </a:r>
            <a:endParaRPr lang="en-US" altLang="zh-CN" i="1">
              <a:solidFill>
                <a:srgbClr val="0000FF"/>
              </a:solidFill>
            </a:endParaRPr>
          </a:p>
          <a:p>
            <a:pPr lvl="1">
              <a:tabLst>
                <a:tab pos="496570" algn="l"/>
                <a:tab pos="674370" algn="r"/>
                <a:tab pos="810895" algn="l"/>
                <a:tab pos="1117600" algn="r"/>
                <a:tab pos="1906270" algn="r"/>
              </a:tabLst>
            </a:pPr>
            <a:r>
              <a:rPr lang="en-US" altLang="zh-CN">
                <a:solidFill>
                  <a:srgbClr val="0000FF"/>
                </a:solidFill>
              </a:rPr>
              <a:t>Purpose: The demonstration </a:t>
            </a:r>
            <a:r>
              <a:rPr lang="en-US" altLang="zh-CN">
                <a:solidFill>
                  <a:srgbClr val="0000FF"/>
                </a:solidFill>
                <a:latin typeface="Courier New" panose="02070309020205020404" pitchFamily="49" charset="0"/>
              </a:rPr>
              <a:t>15_union3.sql</a:t>
            </a:r>
            <a:r>
              <a:rPr lang="en-US" altLang="zh-CN">
                <a:solidFill>
                  <a:srgbClr val="0000FF"/>
                </a:solidFill>
              </a:rPr>
              <a:t> illustrates using conversion functions while matching columns in the two select lists. The demonstration </a:t>
            </a:r>
            <a:r>
              <a:rPr lang="en-US" altLang="zh-CN">
                <a:solidFill>
                  <a:srgbClr val="0000FF"/>
                </a:solidFill>
                <a:latin typeface="Courier New" panose="02070309020205020404" pitchFamily="49" charset="0"/>
              </a:rPr>
              <a:t>15_dummy.sql</a:t>
            </a:r>
            <a:r>
              <a:rPr lang="en-US" altLang="zh-CN">
                <a:solidFill>
                  <a:srgbClr val="0000FF"/>
                </a:solidFill>
              </a:rPr>
              <a:t> uses dummy columns in order to match the select lists. For the </a:t>
            </a:r>
            <a:r>
              <a:rPr lang="en-US" altLang="zh-CN">
                <a:solidFill>
                  <a:srgbClr val="0000FF"/>
                </a:solidFill>
                <a:latin typeface="Courier New" panose="02070309020205020404" pitchFamily="49" charset="0"/>
              </a:rPr>
              <a:t>15_dummy.sql</a:t>
            </a:r>
            <a:r>
              <a:rPr lang="en-US" altLang="zh-CN">
                <a:solidFill>
                  <a:srgbClr val="0000FF"/>
                </a:solidFill>
              </a:rPr>
              <a:t>, run the script, then uncomment the </a:t>
            </a:r>
            <a:r>
              <a:rPr lang="en-US" altLang="zh-CN">
                <a:solidFill>
                  <a:srgbClr val="0000FF"/>
                </a:solidFill>
                <a:latin typeface="Courier New" panose="02070309020205020404" pitchFamily="49" charset="0"/>
              </a:rPr>
              <a:t>REMARKS</a:t>
            </a:r>
            <a:r>
              <a:rPr lang="en-US" altLang="zh-CN">
                <a:solidFill>
                  <a:srgbClr val="0000FF"/>
                </a:solidFill>
              </a:rPr>
              <a:t>, add </a:t>
            </a:r>
            <a:r>
              <a:rPr lang="en-US" altLang="zh-CN">
                <a:solidFill>
                  <a:srgbClr val="0000FF"/>
                </a:solidFill>
                <a:latin typeface="Courier New" panose="02070309020205020404" pitchFamily="49" charset="0"/>
              </a:rPr>
              <a:t>ORDER BY 2</a:t>
            </a:r>
            <a:r>
              <a:rPr lang="en-US" altLang="zh-CN">
                <a:solidFill>
                  <a:srgbClr val="0000FF"/>
                </a:solidFill>
              </a:rPr>
              <a:t>, and rerun.</a:t>
            </a:r>
            <a:endParaRPr lang="en-US" altLang="zh-CN">
              <a:solidFill>
                <a:srgbClr val="0000FF"/>
              </a:solidFill>
            </a:endParaRPr>
          </a:p>
          <a:p>
            <a:pPr lvl="1">
              <a:tabLst>
                <a:tab pos="496570" algn="l"/>
                <a:tab pos="674370" algn="r"/>
                <a:tab pos="810895" algn="l"/>
                <a:tab pos="1117600" algn="r"/>
                <a:tab pos="1906270" algn="r"/>
              </a:tabLst>
            </a:pPr>
            <a:r>
              <a:rPr lang="en-US" altLang="zh-CN">
                <a:solidFill>
                  <a:srgbClr val="0000FF"/>
                </a:solidFill>
              </a:rPr>
              <a:t>You might want to mention that the conversion functions in the code shown on the slide are not mandatory. The code will work fine even without the conversion functions, but it is recommended to explicitly convert values for performance benefits.</a:t>
            </a:r>
            <a:r>
              <a:rPr lang="en-US" altLang="zh-CN">
                <a:solidFill>
                  <a:schemeClr val="accent2"/>
                </a:solidFill>
              </a:rPr>
              <a:t> </a:t>
            </a:r>
            <a:endParaRPr lang="en-US" altLang="zh-CN"/>
          </a:p>
        </p:txBody>
      </p:sp>
      <p:sp>
        <p:nvSpPr>
          <p:cNvPr id="57349" name="Rectangle 5"/>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395"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396" name="Rectangle 4"/>
          <p:cNvSpPr>
            <a:spLocks noGrp="1" noChangeArrowheads="1"/>
          </p:cNvSpPr>
          <p:nvPr>
            <p:ph type="body" idx="1"/>
          </p:nvPr>
        </p:nvSpPr>
        <p:spPr>
          <a:xfrm>
            <a:off x="409575" y="4763860"/>
            <a:ext cx="6083300" cy="3752814"/>
          </a:xfrm>
          <a:noFill/>
        </p:spPr>
        <p:txBody>
          <a:bodyPr/>
          <a:lstStyle/>
          <a:p>
            <a:pPr>
              <a:tabLst>
                <a:tab pos="496570" algn="l"/>
                <a:tab pos="674370" algn="r"/>
                <a:tab pos="810895" algn="l"/>
                <a:tab pos="1117600" algn="r"/>
                <a:tab pos="1906270" algn="r"/>
              </a:tabLst>
            </a:pPr>
            <a:r>
              <a:rPr lang="en-US" altLang="zh-CN"/>
              <a:t>Matching the </a:t>
            </a:r>
            <a:r>
              <a:rPr lang="en-US" altLang="zh-CN">
                <a:latin typeface="Courier New" panose="02070309020205020404" pitchFamily="49" charset="0"/>
              </a:rPr>
              <a:t>SELECT</a:t>
            </a:r>
            <a:r>
              <a:rPr lang="en-US" altLang="zh-CN"/>
              <a:t> Statement: Example</a:t>
            </a:r>
            <a:endParaRPr lang="en-US" altLang="zh-CN"/>
          </a:p>
          <a:p>
            <a:pPr lvl="1">
              <a:tabLst>
                <a:tab pos="496570" algn="l"/>
                <a:tab pos="674370" algn="r"/>
                <a:tab pos="810895" algn="l"/>
                <a:tab pos="1117600" algn="r"/>
                <a:tab pos="1906270" algn="r"/>
              </a:tabLst>
            </a:pPr>
            <a:r>
              <a:rPr lang="en-US" altLang="zh-CN"/>
              <a:t>The </a:t>
            </a:r>
            <a:r>
              <a:rPr lang="en-US" altLang="zh-CN">
                <a:latin typeface="Courier New" panose="02070309020205020404" pitchFamily="49" charset="0"/>
              </a:rPr>
              <a:t>EMPLOYEES</a:t>
            </a:r>
            <a:r>
              <a:rPr lang="en-US" altLang="zh-CN"/>
              <a:t> and </a:t>
            </a:r>
            <a:r>
              <a:rPr lang="en-US" altLang="zh-CN">
                <a:latin typeface="Courier New" panose="02070309020205020404" pitchFamily="49" charset="0"/>
              </a:rPr>
              <a:t>JOB_HISTORY</a:t>
            </a:r>
            <a:r>
              <a:rPr lang="en-US" altLang="zh-CN"/>
              <a:t> tables have several columns in common; for example, </a:t>
            </a:r>
            <a:r>
              <a:rPr lang="en-US" altLang="zh-CN">
                <a:latin typeface="Courier New" panose="02070309020205020404" pitchFamily="49" charset="0"/>
              </a:rPr>
              <a:t>EMPLOYEE_ID</a:t>
            </a:r>
            <a:r>
              <a:rPr lang="en-US" altLang="zh-CN"/>
              <a:t>, </a:t>
            </a:r>
            <a:r>
              <a:rPr lang="en-US" altLang="zh-CN">
                <a:latin typeface="Courier New" panose="02070309020205020404" pitchFamily="49" charset="0"/>
              </a:rPr>
              <a:t>JOB_ID </a:t>
            </a:r>
            <a:r>
              <a:rPr lang="en-US" altLang="zh-CN"/>
              <a:t>and </a:t>
            </a:r>
            <a:r>
              <a:rPr lang="en-US" altLang="zh-CN">
                <a:latin typeface="Courier New" panose="02070309020205020404" pitchFamily="49" charset="0"/>
              </a:rPr>
              <a:t>DEPARTMENT_ID</a:t>
            </a:r>
            <a:r>
              <a:rPr lang="en-US" altLang="zh-CN"/>
              <a:t>. But what if you want the query to display the </a:t>
            </a:r>
            <a:r>
              <a:rPr lang="en-US" altLang="zh-CN">
                <a:latin typeface="Courier New" panose="02070309020205020404" pitchFamily="49" charset="0"/>
              </a:rPr>
              <a:t>EMPLOYEE_ID</a:t>
            </a:r>
            <a:r>
              <a:rPr lang="en-US" altLang="zh-CN"/>
              <a:t>, </a:t>
            </a:r>
            <a:r>
              <a:rPr lang="en-US" altLang="zh-CN">
                <a:latin typeface="Courier New" panose="02070309020205020404" pitchFamily="49" charset="0"/>
              </a:rPr>
              <a:t>JOB_ID</a:t>
            </a:r>
            <a:r>
              <a:rPr lang="en-US" altLang="zh-CN"/>
              <a:t>, and </a:t>
            </a:r>
            <a:r>
              <a:rPr lang="en-US" altLang="zh-CN">
                <a:latin typeface="Courier New" panose="02070309020205020404" pitchFamily="49" charset="0"/>
              </a:rPr>
              <a:t>SALARY</a:t>
            </a:r>
            <a:r>
              <a:rPr lang="en-US" altLang="zh-CN"/>
              <a:t> using the </a:t>
            </a:r>
            <a:r>
              <a:rPr lang="en-US" altLang="zh-CN">
                <a:latin typeface="Courier New" panose="02070309020205020404" pitchFamily="49" charset="0"/>
              </a:rPr>
              <a:t>UNION</a:t>
            </a:r>
            <a:r>
              <a:rPr lang="en-US" altLang="zh-CN"/>
              <a:t> operator, knowing that the salary exists only in the, </a:t>
            </a:r>
            <a:r>
              <a:rPr lang="en-US" altLang="zh-CN">
                <a:latin typeface="Courier New" panose="02070309020205020404" pitchFamily="49" charset="0"/>
              </a:rPr>
              <a:t>EMPLOYEES</a:t>
            </a:r>
            <a:r>
              <a:rPr lang="en-US" altLang="zh-CN"/>
              <a:t> table?</a:t>
            </a:r>
            <a:endParaRPr lang="en-US" altLang="zh-CN"/>
          </a:p>
          <a:p>
            <a:pPr lvl="1">
              <a:tabLst>
                <a:tab pos="496570" algn="l"/>
                <a:tab pos="674370" algn="r"/>
                <a:tab pos="810895" algn="l"/>
                <a:tab pos="1117600" algn="r"/>
                <a:tab pos="1906270" algn="r"/>
              </a:tabLst>
            </a:pPr>
            <a:r>
              <a:rPr lang="en-US" altLang="zh-CN"/>
              <a:t>The code example in the slide matches the </a:t>
            </a:r>
            <a:r>
              <a:rPr lang="en-US" altLang="zh-CN">
                <a:latin typeface="Courier New" panose="02070309020205020404" pitchFamily="49" charset="0"/>
              </a:rPr>
              <a:t>EMPLOYEE_ID</a:t>
            </a:r>
            <a:r>
              <a:rPr lang="en-US" altLang="zh-CN"/>
              <a:t> and the </a:t>
            </a:r>
            <a:r>
              <a:rPr lang="en-US" altLang="zh-CN">
                <a:latin typeface="Courier New" panose="02070309020205020404" pitchFamily="49" charset="0"/>
              </a:rPr>
              <a:t>JOB_ID</a:t>
            </a:r>
            <a:r>
              <a:rPr lang="en-US" altLang="zh-CN"/>
              <a:t> columns in the </a:t>
            </a:r>
            <a:r>
              <a:rPr lang="en-US" altLang="zh-CN">
                <a:latin typeface="Courier New" panose="02070309020205020404" pitchFamily="49" charset="0"/>
              </a:rPr>
              <a:t>EMPLOYEES</a:t>
            </a:r>
            <a:r>
              <a:rPr lang="en-US" altLang="zh-CN"/>
              <a:t> and in the </a:t>
            </a:r>
            <a:r>
              <a:rPr lang="en-US" altLang="zh-CN">
                <a:latin typeface="Courier New" panose="02070309020205020404" pitchFamily="49" charset="0"/>
              </a:rPr>
              <a:t>JOB_HISTORY</a:t>
            </a:r>
            <a:r>
              <a:rPr lang="en-US" altLang="zh-CN"/>
              <a:t> tables. A literal value of  0 is added to the </a:t>
            </a:r>
            <a:r>
              <a:rPr lang="en-US" altLang="zh-CN">
                <a:latin typeface="Courier New" panose="02070309020205020404" pitchFamily="49" charset="0"/>
              </a:rPr>
              <a:t>JOB_HISTORY</a:t>
            </a:r>
            <a:r>
              <a:rPr lang="en-US" altLang="zh-CN"/>
              <a:t> </a:t>
            </a:r>
            <a:r>
              <a:rPr lang="en-US" altLang="zh-CN">
                <a:latin typeface="Courier New" panose="02070309020205020404" pitchFamily="49" charset="0"/>
              </a:rPr>
              <a:t>SELECT</a:t>
            </a:r>
            <a:r>
              <a:rPr lang="en-US" altLang="zh-CN"/>
              <a:t> statement to match the numeric </a:t>
            </a:r>
            <a:r>
              <a:rPr lang="en-US" altLang="zh-CN">
                <a:latin typeface="Courier New" panose="02070309020205020404" pitchFamily="49" charset="0"/>
              </a:rPr>
              <a:t>SALARY</a:t>
            </a:r>
            <a:r>
              <a:rPr lang="en-US" altLang="zh-CN"/>
              <a:t> column in the </a:t>
            </a:r>
            <a:r>
              <a:rPr lang="en-US" altLang="zh-CN">
                <a:latin typeface="Courier New" panose="02070309020205020404" pitchFamily="49" charset="0"/>
              </a:rPr>
              <a:t>EMPLOYEES</a:t>
            </a:r>
            <a:r>
              <a:rPr lang="en-US" altLang="zh-CN"/>
              <a:t> </a:t>
            </a:r>
            <a:r>
              <a:rPr lang="en-US" altLang="zh-CN">
                <a:latin typeface="Courier New" panose="02070309020205020404" pitchFamily="49" charset="0"/>
              </a:rPr>
              <a:t>SELECT</a:t>
            </a:r>
            <a:r>
              <a:rPr lang="en-US" altLang="zh-CN"/>
              <a:t> statement.</a:t>
            </a:r>
            <a:endParaRPr lang="en-US" altLang="zh-CN"/>
          </a:p>
          <a:p>
            <a:pPr lvl="1">
              <a:tabLst>
                <a:tab pos="496570" algn="l"/>
                <a:tab pos="674370" algn="r"/>
                <a:tab pos="810895" algn="l"/>
                <a:tab pos="1117600" algn="r"/>
                <a:tab pos="1906270" algn="r"/>
              </a:tabLst>
            </a:pPr>
            <a:r>
              <a:rPr lang="en-US" altLang="zh-CN"/>
              <a:t>In the preceding results, each row in the output that corresponds to a record from the </a:t>
            </a:r>
            <a:r>
              <a:rPr lang="en-US" altLang="zh-CN">
                <a:latin typeface="Courier New" panose="02070309020205020404" pitchFamily="49" charset="0"/>
              </a:rPr>
              <a:t>JOB_HISTORY</a:t>
            </a:r>
            <a:r>
              <a:rPr lang="en-US" altLang="zh-CN"/>
              <a:t> table contains a 0 in the </a:t>
            </a:r>
            <a:r>
              <a:rPr lang="en-US" altLang="zh-CN">
                <a:latin typeface="Courier New" panose="02070309020205020404" pitchFamily="49" charset="0"/>
              </a:rPr>
              <a:t>SALARY</a:t>
            </a:r>
            <a:r>
              <a:rPr lang="en-US" altLang="zh-CN"/>
              <a:t> column.</a:t>
            </a:r>
            <a:endParaRPr lang="en-US" altLang="zh-CN"/>
          </a:p>
          <a:p>
            <a:pPr lvl="1">
              <a:tabLst>
                <a:tab pos="496570" algn="l"/>
                <a:tab pos="674370" algn="r"/>
                <a:tab pos="810895" algn="l"/>
                <a:tab pos="1117600" algn="r"/>
                <a:tab pos="1906270" algn="r"/>
              </a:tabLst>
            </a:pPr>
            <a:r>
              <a:rPr lang="en-US" altLang="zh-CN"/>
              <a:t> </a:t>
            </a:r>
            <a:endParaRPr lang="en-US" altLang="zh-CN"/>
          </a:p>
        </p:txBody>
      </p:sp>
      <p:sp>
        <p:nvSpPr>
          <p:cNvPr id="59397" name="Rectangle 5"/>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3"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4" name="Rectangle 4"/>
          <p:cNvSpPr>
            <a:spLocks noGrp="1" noChangeArrowheads="1"/>
          </p:cNvSpPr>
          <p:nvPr>
            <p:ph type="body" idx="1"/>
          </p:nvPr>
        </p:nvSpPr>
        <p:spPr>
          <a:xfrm>
            <a:off x="409575" y="4763860"/>
            <a:ext cx="6083300" cy="3752814"/>
          </a:xfrm>
          <a:noFill/>
        </p:spPr>
        <p:txBody>
          <a:bodyPr/>
          <a:lstStyle/>
          <a:p>
            <a:pPr>
              <a:lnSpc>
                <a:spcPct val="90000"/>
              </a:lnSpc>
              <a:tabLst>
                <a:tab pos="496570" algn="l"/>
                <a:tab pos="674370" algn="r"/>
                <a:tab pos="810895" algn="l"/>
                <a:tab pos="1117600" algn="r"/>
                <a:tab pos="1906270" algn="r"/>
              </a:tabLst>
            </a:pPr>
            <a:r>
              <a:rPr lang="en-US" altLang="zh-CN"/>
              <a:t>Controlling the Order of Rows</a:t>
            </a:r>
            <a:endParaRPr lang="en-US" altLang="zh-CN"/>
          </a:p>
          <a:p>
            <a:pPr lvl="1">
              <a:tabLst>
                <a:tab pos="496570" algn="l"/>
                <a:tab pos="674370" algn="r"/>
                <a:tab pos="810895" algn="l"/>
                <a:tab pos="1117600" algn="r"/>
                <a:tab pos="1906270" algn="r"/>
              </a:tabLst>
            </a:pPr>
            <a:r>
              <a:rPr lang="en-US" altLang="zh-CN"/>
              <a:t>By default, the output is </a:t>
            </a:r>
            <a:r>
              <a:rPr lang="en-US" altLang="zh-CN">
                <a:solidFill>
                  <a:srgbClr val="FC0128"/>
                </a:solidFill>
              </a:rPr>
              <a:t>sorted</a:t>
            </a:r>
            <a:r>
              <a:rPr lang="en-US" altLang="zh-CN"/>
              <a:t> in ascending order on the first column. You can use the </a:t>
            </a:r>
            <a:r>
              <a:rPr lang="en-US" altLang="zh-CN">
                <a:latin typeface="Courier New" panose="02070309020205020404" pitchFamily="49" charset="0"/>
              </a:rPr>
              <a:t>ORDER BY </a:t>
            </a:r>
            <a:r>
              <a:rPr lang="en-US" altLang="zh-CN"/>
              <a:t>clause to change this.</a:t>
            </a:r>
            <a:endParaRPr lang="en-US" altLang="zh-CN"/>
          </a:p>
          <a:p>
            <a:pPr lvl="1">
              <a:lnSpc>
                <a:spcPct val="90000"/>
              </a:lnSpc>
              <a:tabLst>
                <a:tab pos="496570" algn="l"/>
                <a:tab pos="674370" algn="r"/>
                <a:tab pos="810895" algn="l"/>
                <a:tab pos="1117600" algn="r"/>
                <a:tab pos="1906270" algn="r"/>
              </a:tabLst>
            </a:pPr>
            <a:r>
              <a:rPr lang="en-US" altLang="zh-CN" b="1"/>
              <a:t>Using </a:t>
            </a:r>
            <a:r>
              <a:rPr lang="en-US" altLang="zh-CN" b="1">
                <a:latin typeface="Courier New" panose="02070309020205020404" pitchFamily="49" charset="0"/>
              </a:rPr>
              <a:t>ORDER BY</a:t>
            </a:r>
            <a:r>
              <a:rPr lang="en-US" altLang="zh-CN" b="1"/>
              <a:t> to Order Rows</a:t>
            </a:r>
            <a:endParaRPr lang="en-US" altLang="zh-CN" b="1"/>
          </a:p>
          <a:p>
            <a:pPr lvl="1">
              <a:spcBef>
                <a:spcPct val="20000"/>
              </a:spcBef>
              <a:tabLst>
                <a:tab pos="496570" algn="l"/>
                <a:tab pos="674370" algn="r"/>
                <a:tab pos="810895" algn="l"/>
                <a:tab pos="1117600" algn="r"/>
                <a:tab pos="1906270" algn="r"/>
              </a:tabLst>
            </a:pPr>
            <a:r>
              <a:rPr lang="en-US" altLang="zh-CN"/>
              <a:t>The </a:t>
            </a:r>
            <a:r>
              <a:rPr lang="en-US" altLang="zh-CN">
                <a:solidFill>
                  <a:srgbClr val="FC0128"/>
                </a:solidFill>
                <a:latin typeface="Courier New" panose="02070309020205020404" pitchFamily="49" charset="0"/>
              </a:rPr>
              <a:t>ORDER BY</a:t>
            </a:r>
            <a:r>
              <a:rPr lang="en-US" altLang="zh-CN">
                <a:solidFill>
                  <a:srgbClr val="FC0128"/>
                </a:solidFill>
              </a:rPr>
              <a:t> c</a:t>
            </a:r>
            <a:r>
              <a:rPr lang="en-US" altLang="zh-CN"/>
              <a:t>lause can be used only once in a compound query. If used, the </a:t>
            </a:r>
            <a:r>
              <a:rPr lang="en-US" altLang="zh-CN">
                <a:latin typeface="Courier New" panose="02070309020205020404" pitchFamily="49" charset="0"/>
              </a:rPr>
              <a:t>ORDER BY</a:t>
            </a:r>
            <a:r>
              <a:rPr lang="en-US" altLang="zh-CN"/>
              <a:t> clause must be placed at the end of the query. The </a:t>
            </a:r>
            <a:r>
              <a:rPr lang="en-US" altLang="zh-CN">
                <a:latin typeface="Courier New" panose="02070309020205020404" pitchFamily="49" charset="0"/>
              </a:rPr>
              <a:t>ORDER BY</a:t>
            </a:r>
            <a:r>
              <a:rPr lang="en-US" altLang="zh-CN"/>
              <a:t> clause accepts the column name, an alias, or the positional notation. Without the </a:t>
            </a:r>
            <a:r>
              <a:rPr lang="en-US" altLang="zh-CN">
                <a:latin typeface="Courier New" panose="02070309020205020404" pitchFamily="49" charset="0"/>
              </a:rPr>
              <a:t>ORDER BY</a:t>
            </a:r>
            <a:r>
              <a:rPr lang="en-US" altLang="zh-CN"/>
              <a:t> clause, the code example in the slide produces the following output in the alphabetical order of the first column:</a:t>
            </a:r>
            <a:endParaRPr lang="en-US" altLang="zh-CN"/>
          </a:p>
          <a:p>
            <a:pPr lvl="1">
              <a:tabLst>
                <a:tab pos="496570" algn="l"/>
                <a:tab pos="674370" algn="r"/>
                <a:tab pos="810895" algn="l"/>
                <a:tab pos="1117600" algn="r"/>
                <a:tab pos="1906270" algn="r"/>
              </a:tabLst>
            </a:pPr>
            <a:endParaRPr lang="en-US" altLang="zh-CN" b="1"/>
          </a:p>
          <a:p>
            <a:pPr lvl="1">
              <a:tabLst>
                <a:tab pos="496570" algn="l"/>
                <a:tab pos="674370" algn="r"/>
                <a:tab pos="810895" algn="l"/>
                <a:tab pos="1117600" algn="r"/>
                <a:tab pos="1906270" algn="r"/>
              </a:tabLst>
            </a:pPr>
            <a:endParaRPr lang="en-US" altLang="zh-CN" b="1"/>
          </a:p>
          <a:p>
            <a:pPr lvl="1">
              <a:tabLst>
                <a:tab pos="496570" algn="l"/>
                <a:tab pos="674370" algn="r"/>
                <a:tab pos="810895" algn="l"/>
                <a:tab pos="1117600" algn="r"/>
                <a:tab pos="1906270" algn="r"/>
              </a:tabLst>
            </a:pPr>
            <a:endParaRPr lang="en-US" altLang="zh-CN" b="1"/>
          </a:p>
          <a:p>
            <a:pPr lvl="1">
              <a:tabLst>
                <a:tab pos="496570" algn="l"/>
                <a:tab pos="674370" algn="r"/>
                <a:tab pos="810895" algn="l"/>
                <a:tab pos="1117600" algn="r"/>
                <a:tab pos="1906270" algn="r"/>
              </a:tabLst>
            </a:pPr>
            <a:endParaRPr lang="en-US" altLang="zh-CN" b="1"/>
          </a:p>
          <a:p>
            <a:pPr lvl="1">
              <a:spcBef>
                <a:spcPct val="0"/>
              </a:spcBef>
              <a:tabLst>
                <a:tab pos="496570" algn="l"/>
                <a:tab pos="674370" algn="r"/>
                <a:tab pos="810895" algn="l"/>
                <a:tab pos="1117600" algn="r"/>
                <a:tab pos="1906270" algn="r"/>
              </a:tabLst>
            </a:pPr>
            <a:endParaRPr lang="en-US" altLang="zh-CN" b="1"/>
          </a:p>
          <a:p>
            <a:pPr lvl="1">
              <a:spcBef>
                <a:spcPct val="0"/>
              </a:spcBef>
              <a:tabLst>
                <a:tab pos="496570" algn="l"/>
                <a:tab pos="674370" algn="r"/>
                <a:tab pos="810895" algn="l"/>
                <a:tab pos="1117600" algn="r"/>
                <a:tab pos="1906270" algn="r"/>
              </a:tabLst>
            </a:pPr>
            <a:r>
              <a:rPr lang="en-US" altLang="zh-CN" b="1"/>
              <a:t>Note:</a:t>
            </a:r>
            <a:r>
              <a:rPr lang="en-US" altLang="zh-CN"/>
              <a:t> Consider a compound query where the </a:t>
            </a:r>
            <a:r>
              <a:rPr lang="en-US" altLang="zh-CN">
                <a:latin typeface="Courier New" panose="02070309020205020404" pitchFamily="49" charset="0"/>
              </a:rPr>
              <a:t>UNION</a:t>
            </a:r>
            <a:r>
              <a:rPr lang="en-US" altLang="zh-CN"/>
              <a:t> </a:t>
            </a:r>
            <a:r>
              <a:rPr lang="en-US" altLang="zh-CN">
                <a:latin typeface="Courier New" panose="02070309020205020404" pitchFamily="49" charset="0"/>
              </a:rPr>
              <a:t>SET</a:t>
            </a:r>
            <a:r>
              <a:rPr lang="en-US" altLang="zh-CN"/>
              <a:t> operator is used more than once. In this case, the </a:t>
            </a:r>
            <a:r>
              <a:rPr lang="en-US" altLang="zh-CN">
                <a:latin typeface="Courier New" panose="02070309020205020404" pitchFamily="49" charset="0"/>
              </a:rPr>
              <a:t>ORDER BY </a:t>
            </a:r>
            <a:r>
              <a:rPr lang="en-US" altLang="zh-CN"/>
              <a:t>clause can use only positions rather than explicit expressions. </a:t>
            </a:r>
            <a:endParaRPr lang="en-US" altLang="zh-CN" b="1"/>
          </a:p>
          <a:p>
            <a:pPr>
              <a:tabLst>
                <a:tab pos="496570" algn="l"/>
                <a:tab pos="674370" algn="r"/>
                <a:tab pos="810895" algn="l"/>
                <a:tab pos="1117600" algn="r"/>
                <a:tab pos="1906270" algn="r"/>
              </a:tabLst>
            </a:pPr>
            <a:r>
              <a:rPr lang="en-US" altLang="zh-CN">
                <a:solidFill>
                  <a:srgbClr val="0000FF"/>
                </a:solidFill>
              </a:rPr>
              <a:t>Instructor Note  </a:t>
            </a:r>
            <a:endParaRPr lang="en-US" altLang="zh-CN">
              <a:solidFill>
                <a:srgbClr val="0000FF"/>
              </a:solidFill>
            </a:endParaRPr>
          </a:p>
          <a:p>
            <a:pPr lvl="1">
              <a:spcBef>
                <a:spcPct val="15000"/>
              </a:spcBef>
              <a:tabLst>
                <a:tab pos="496570" algn="l"/>
                <a:tab pos="674370" algn="r"/>
                <a:tab pos="810895" algn="l"/>
                <a:tab pos="1117600" algn="r"/>
                <a:tab pos="1906270" algn="r"/>
              </a:tabLst>
            </a:pPr>
            <a:r>
              <a:rPr lang="en-US" altLang="zh-CN">
                <a:solidFill>
                  <a:srgbClr val="0000FF"/>
                </a:solidFill>
              </a:rPr>
              <a:t>To illustrate the ordering of rows with a </a:t>
            </a:r>
            <a:r>
              <a:rPr lang="en-US" altLang="zh-CN">
                <a:solidFill>
                  <a:srgbClr val="0000FF"/>
                </a:solidFill>
                <a:latin typeface="Courier New" panose="02070309020205020404" pitchFamily="49" charset="0"/>
              </a:rPr>
              <a:t>SET</a:t>
            </a:r>
            <a:r>
              <a:rPr lang="en-US" altLang="zh-CN">
                <a:solidFill>
                  <a:srgbClr val="0000FF"/>
                </a:solidFill>
              </a:rPr>
              <a:t> operator, run the script </a:t>
            </a:r>
            <a:r>
              <a:rPr lang="en-US" altLang="zh-CN">
                <a:solidFill>
                  <a:srgbClr val="0000FF"/>
                </a:solidFill>
                <a:latin typeface="Courier New" panose="02070309020205020404" pitchFamily="49" charset="0"/>
              </a:rPr>
              <a:t>demo\</a:t>
            </a:r>
            <a:r>
              <a:rPr lang="en-US" altLang="zh-CN">
                <a:solidFill>
                  <a:srgbClr val="0000FF"/>
                </a:solidFill>
              </a:rPr>
              <a:t> </a:t>
            </a:r>
            <a:r>
              <a:rPr lang="en-US" altLang="zh-CN">
                <a:solidFill>
                  <a:srgbClr val="0000FF"/>
                </a:solidFill>
                <a:latin typeface="Courier New" panose="02070309020205020404" pitchFamily="49" charset="0"/>
              </a:rPr>
              <a:t>15_setord.sql</a:t>
            </a:r>
            <a:r>
              <a:rPr lang="en-US" altLang="zh-CN">
                <a:solidFill>
                  <a:srgbClr val="0000FF"/>
                </a:solidFill>
              </a:rPr>
              <a:t>. Briefly explain the </a:t>
            </a:r>
            <a:r>
              <a:rPr lang="en-US" altLang="zh-CN">
                <a:solidFill>
                  <a:srgbClr val="0000FF"/>
                </a:solidFill>
                <a:latin typeface="Courier New" panose="02070309020205020404" pitchFamily="49" charset="0"/>
              </a:rPr>
              <a:t>COLUMN</a:t>
            </a:r>
            <a:r>
              <a:rPr lang="en-US" altLang="zh-CN">
                <a:solidFill>
                  <a:srgbClr val="0000FF"/>
                </a:solidFill>
              </a:rPr>
              <a:t> command with the </a:t>
            </a:r>
            <a:r>
              <a:rPr lang="en-US" altLang="zh-CN">
                <a:solidFill>
                  <a:srgbClr val="0000FF"/>
                </a:solidFill>
                <a:latin typeface="Courier New" panose="02070309020205020404" pitchFamily="49" charset="0"/>
              </a:rPr>
              <a:t>NOPRINT</a:t>
            </a:r>
            <a:r>
              <a:rPr lang="en-US" altLang="zh-CN">
                <a:solidFill>
                  <a:srgbClr val="0000FF"/>
                </a:solidFill>
              </a:rPr>
              <a:t> option. Highlight the usage of the single quotes in the </a:t>
            </a:r>
            <a:r>
              <a:rPr lang="en-US" altLang="zh-CN">
                <a:solidFill>
                  <a:srgbClr val="0000FF"/>
                </a:solidFill>
                <a:latin typeface="Courier New" panose="02070309020205020404" pitchFamily="49" charset="0"/>
              </a:rPr>
              <a:t>'I''d like to teach'</a:t>
            </a:r>
            <a:r>
              <a:rPr lang="en-US" altLang="zh-CN">
                <a:solidFill>
                  <a:srgbClr val="0000FF"/>
                </a:solidFill>
              </a:rPr>
              <a:t> literal, in the second </a:t>
            </a:r>
            <a:r>
              <a:rPr lang="en-US" altLang="zh-CN">
                <a:solidFill>
                  <a:srgbClr val="0000FF"/>
                </a:solidFill>
                <a:latin typeface="Courier New" panose="02070309020205020404" pitchFamily="49" charset="0"/>
              </a:rPr>
              <a:t>SELECT</a:t>
            </a:r>
            <a:r>
              <a:rPr lang="en-US" altLang="zh-CN">
                <a:solidFill>
                  <a:srgbClr val="0000FF"/>
                </a:solidFill>
              </a:rPr>
              <a:t> statement. You might want to mention that one can only use </a:t>
            </a:r>
            <a:r>
              <a:rPr lang="en-US" altLang="zh-CN">
                <a:solidFill>
                  <a:srgbClr val="0000FF"/>
                </a:solidFill>
                <a:latin typeface="Courier New" panose="02070309020205020404" pitchFamily="49" charset="0"/>
              </a:rPr>
              <a:t>ORDER BY</a:t>
            </a:r>
            <a:r>
              <a:rPr lang="en-US" altLang="zh-CN">
                <a:solidFill>
                  <a:srgbClr val="0000FF"/>
                </a:solidFill>
              </a:rPr>
              <a:t>  with a column, alias, or position of the column of the first query.</a:t>
            </a:r>
            <a:r>
              <a:rPr lang="en-US" altLang="zh-CN">
                <a:solidFill>
                  <a:schemeClr val="accent2"/>
                </a:solidFill>
              </a:rPr>
              <a:t> </a:t>
            </a:r>
            <a:r>
              <a:rPr lang="en-US" altLang="zh-CN" i="1">
                <a:solidFill>
                  <a:schemeClr val="accent2"/>
                </a:solidFill>
              </a:rPr>
              <a:t>		</a:t>
            </a:r>
            <a:r>
              <a:rPr lang="en-US" altLang="zh-CN"/>
              <a:t> </a:t>
            </a:r>
            <a:endParaRPr lang="en-US" altLang="zh-CN"/>
          </a:p>
        </p:txBody>
      </p:sp>
      <p:sp>
        <p:nvSpPr>
          <p:cNvPr id="61445" name="Rectangle 5"/>
          <p:cNvSpPr>
            <a:spLocks noGrp="1" noRot="1" noChangeAspect="1" noChangeArrowheads="1" noTextEdit="1"/>
          </p:cNvSpPr>
          <p:nvPr>
            <p:ph type="sldImg"/>
          </p:nvPr>
        </p:nvSpPr>
        <p:spPr>
          <a:xfrm>
            <a:off x="1143000" y="685800"/>
            <a:ext cx="4572000" cy="3429000"/>
          </a:xfrm>
          <a:prstGeom prst="rect">
            <a:avLst/>
          </a:prstGeom>
          <a:ln cap="flat"/>
        </p:spPr>
      </p:sp>
      <p:pic>
        <p:nvPicPr>
          <p:cNvPr id="614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8" y="6252567"/>
            <a:ext cx="5427662" cy="918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noFill/>
        </p:spPr>
        <p:txBody>
          <a:bodyPr/>
          <a:lstStyle/>
          <a:p>
            <a:r>
              <a:rPr lang="en-US" altLang="zh-CN"/>
              <a:t>Summary</a:t>
            </a:r>
            <a:endParaRPr lang="en-US" altLang="zh-CN"/>
          </a:p>
          <a:p>
            <a:pPr lvl="2">
              <a:spcBef>
                <a:spcPct val="20000"/>
              </a:spcBef>
            </a:pPr>
            <a:r>
              <a:rPr lang="en-US" altLang="zh-CN"/>
              <a:t>The </a:t>
            </a:r>
            <a:r>
              <a:rPr lang="en-US" altLang="zh-CN">
                <a:latin typeface="Courier New" panose="02070309020205020404" pitchFamily="49" charset="0"/>
              </a:rPr>
              <a:t>UNION </a:t>
            </a:r>
            <a:r>
              <a:rPr lang="en-US" altLang="zh-CN"/>
              <a:t>operator returns all rows selected by either query. Use the </a:t>
            </a:r>
            <a:r>
              <a:rPr lang="en-US" altLang="zh-CN">
                <a:latin typeface="Courier New" panose="02070309020205020404" pitchFamily="49" charset="0"/>
              </a:rPr>
              <a:t>UNION</a:t>
            </a:r>
            <a:r>
              <a:rPr lang="en-US" altLang="zh-CN"/>
              <a:t> operator to return all rows from multiple tables and eliminate any duplicate rows.</a:t>
            </a:r>
            <a:endParaRPr lang="en-US" altLang="zh-CN"/>
          </a:p>
          <a:p>
            <a:pPr lvl="2"/>
            <a:r>
              <a:rPr lang="en-US" altLang="zh-CN"/>
              <a:t>Use the </a:t>
            </a:r>
            <a:r>
              <a:rPr lang="en-US" altLang="zh-CN">
                <a:latin typeface="Courier New" panose="02070309020205020404" pitchFamily="49" charset="0"/>
              </a:rPr>
              <a:t>UNION ALL</a:t>
            </a:r>
            <a:r>
              <a:rPr lang="en-US" altLang="zh-CN"/>
              <a:t> operator to return all rows from multiple queries. Unlike with the </a:t>
            </a:r>
            <a:r>
              <a:rPr lang="en-US" altLang="zh-CN">
                <a:latin typeface="Courier New" panose="02070309020205020404" pitchFamily="49" charset="0"/>
              </a:rPr>
              <a:t>UNION </a:t>
            </a:r>
            <a:r>
              <a:rPr lang="en-US" altLang="zh-CN"/>
              <a:t>operator, duplicate rows are not eliminated and the output is not sorted by default. </a:t>
            </a:r>
            <a:endParaRPr lang="en-US" altLang="zh-CN"/>
          </a:p>
          <a:p>
            <a:pPr lvl="2"/>
            <a:r>
              <a:rPr lang="en-US" altLang="zh-CN"/>
              <a:t>Use the </a:t>
            </a:r>
            <a:r>
              <a:rPr lang="en-US" altLang="zh-CN">
                <a:latin typeface="Courier New" panose="02070309020205020404" pitchFamily="49" charset="0"/>
              </a:rPr>
              <a:t>INTERSECT</a:t>
            </a:r>
            <a:r>
              <a:rPr lang="en-US" altLang="zh-CN"/>
              <a:t> operator to return all rows common to multiple queries.</a:t>
            </a:r>
            <a:endParaRPr lang="en-US" altLang="zh-CN"/>
          </a:p>
          <a:p>
            <a:pPr lvl="2"/>
            <a:r>
              <a:rPr lang="en-US" altLang="zh-CN"/>
              <a:t>Use the </a:t>
            </a:r>
            <a:r>
              <a:rPr lang="en-US" altLang="zh-CN">
                <a:latin typeface="Courier New" panose="02070309020205020404" pitchFamily="49" charset="0"/>
              </a:rPr>
              <a:t>MINUS</a:t>
            </a:r>
            <a:r>
              <a:rPr lang="en-US" altLang="zh-CN"/>
              <a:t> operator to return rows returned by the first query that are not present in the second query.</a:t>
            </a:r>
            <a:endParaRPr lang="en-US" altLang="zh-CN"/>
          </a:p>
          <a:p>
            <a:pPr lvl="2"/>
            <a:r>
              <a:rPr lang="en-US" altLang="zh-CN"/>
              <a:t>Remember to use the </a:t>
            </a:r>
            <a:r>
              <a:rPr lang="en-US" altLang="zh-CN">
                <a:latin typeface="Courier New" panose="02070309020205020404" pitchFamily="49" charset="0"/>
              </a:rPr>
              <a:t>ORDER BY</a:t>
            </a:r>
            <a:r>
              <a:rPr lang="en-US" altLang="zh-CN"/>
              <a:t> clause only at the very end of the compound statement.</a:t>
            </a:r>
            <a:endParaRPr lang="en-US" altLang="zh-CN"/>
          </a:p>
          <a:p>
            <a:pPr lvl="2"/>
            <a:r>
              <a:rPr lang="en-US" altLang="zh-CN"/>
              <a:t>Make sure that the corresponding expressions in the </a:t>
            </a:r>
            <a:r>
              <a:rPr lang="en-US" altLang="zh-CN">
                <a:latin typeface="Courier New" panose="02070309020205020404" pitchFamily="49" charset="0"/>
              </a:rPr>
              <a:t>SELECT</a:t>
            </a:r>
            <a:r>
              <a:rPr lang="en-US" altLang="zh-CN"/>
              <a:t> lists match in number and datatype.</a:t>
            </a:r>
            <a:endParaRPr lang="en-US" altLang="zh-CN"/>
          </a:p>
          <a:p>
            <a:pPr lvl="2">
              <a:buFont typeface="Times New Roman" panose="02020603050405020304" charset="0"/>
              <a:buNone/>
            </a:pPr>
            <a:endParaRPr lang="en-US" altLang="zh-CN"/>
          </a:p>
          <a:p>
            <a:endParaRPr lang="en-US" altLang="zh-CN" b="0">
              <a:latin typeface="Times New Roman" panose="02020603050405020304" charset="0"/>
            </a:endParaRPr>
          </a:p>
        </p:txBody>
      </p:sp>
      <p:sp>
        <p:nvSpPr>
          <p:cNvPr id="36867" name="Rectangle 3"/>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3"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4" name="Rectangle 4"/>
          <p:cNvSpPr>
            <a:spLocks noGrp="1" noChangeArrowheads="1"/>
          </p:cNvSpPr>
          <p:nvPr>
            <p:ph type="body" idx="1"/>
          </p:nvPr>
        </p:nvSpPr>
        <p:spPr>
          <a:xfrm>
            <a:off x="409575" y="4650814"/>
            <a:ext cx="5995988" cy="3748037"/>
          </a:xfrm>
          <a:noFill/>
        </p:spPr>
        <p:txBody>
          <a:bodyPr/>
          <a:lstStyle/>
          <a:p>
            <a:pPr>
              <a:tabLst>
                <a:tab pos="496570" algn="l"/>
                <a:tab pos="674370" algn="r"/>
                <a:tab pos="810895" algn="l"/>
                <a:tab pos="1117600" algn="r"/>
                <a:tab pos="1906270" algn="r"/>
              </a:tabLst>
            </a:pPr>
            <a:r>
              <a:rPr lang="en-US" altLang="zh-CN"/>
              <a:t>The </a:t>
            </a:r>
            <a:r>
              <a:rPr lang="en-US" altLang="zh-CN">
                <a:latin typeface="Courier New" panose="02070309020205020404" pitchFamily="49" charset="0"/>
              </a:rPr>
              <a:t>SET</a:t>
            </a:r>
            <a:r>
              <a:rPr lang="en-US" altLang="zh-CN"/>
              <a:t> Operators</a:t>
            </a:r>
            <a:endParaRPr lang="en-US" altLang="zh-CN"/>
          </a:p>
          <a:p>
            <a:pPr lvl="1">
              <a:tabLst>
                <a:tab pos="496570" algn="l"/>
                <a:tab pos="674370" algn="r"/>
                <a:tab pos="810895" algn="l"/>
                <a:tab pos="1117600" algn="r"/>
                <a:tab pos="1906270" algn="r"/>
              </a:tabLst>
            </a:pPr>
            <a:r>
              <a:rPr lang="en-US" altLang="zh-CN"/>
              <a:t>The </a:t>
            </a:r>
            <a:r>
              <a:rPr lang="en-US" altLang="zh-CN">
                <a:solidFill>
                  <a:srgbClr val="FC0128"/>
                </a:solidFill>
                <a:latin typeface="Courier New" panose="02070309020205020404" pitchFamily="49" charset="0"/>
              </a:rPr>
              <a:t>SET</a:t>
            </a:r>
            <a:r>
              <a:rPr lang="en-US" altLang="zh-CN">
                <a:solidFill>
                  <a:srgbClr val="FC0128"/>
                </a:solidFill>
              </a:rPr>
              <a:t> operators </a:t>
            </a:r>
            <a:r>
              <a:rPr lang="en-US" altLang="zh-CN"/>
              <a:t>combine the results of two or more component queries into one result. Queries containing </a:t>
            </a:r>
            <a:r>
              <a:rPr lang="en-US" altLang="zh-CN">
                <a:latin typeface="Courier New" panose="02070309020205020404" pitchFamily="49" charset="0"/>
              </a:rPr>
              <a:t>SET</a:t>
            </a:r>
            <a:r>
              <a:rPr lang="en-US" altLang="zh-CN"/>
              <a:t> operators are called </a:t>
            </a:r>
            <a:r>
              <a:rPr lang="en-US" altLang="zh-CN" i="1"/>
              <a:t>compound queries</a:t>
            </a:r>
            <a:r>
              <a:rPr lang="en-US" altLang="zh-CN"/>
              <a:t>.</a:t>
            </a:r>
            <a:endParaRPr lang="en-US" altLang="zh-CN"/>
          </a:p>
          <a:p>
            <a:pPr lvl="1">
              <a:tabLst>
                <a:tab pos="496570" algn="l"/>
                <a:tab pos="674370" algn="r"/>
                <a:tab pos="810895" algn="l"/>
                <a:tab pos="1117600" algn="r"/>
                <a:tab pos="1906270" algn="r"/>
              </a:tabLst>
            </a:pPr>
            <a:endParaRPr lang="en-US" altLang="zh-CN"/>
          </a:p>
          <a:p>
            <a:pPr lvl="1">
              <a:tabLst>
                <a:tab pos="496570" algn="l"/>
                <a:tab pos="674370" algn="r"/>
                <a:tab pos="810895" algn="l"/>
                <a:tab pos="1117600" algn="r"/>
                <a:tab pos="1906270" algn="r"/>
              </a:tabLst>
            </a:pPr>
            <a:endParaRPr lang="en-US" altLang="zh-CN"/>
          </a:p>
          <a:p>
            <a:pPr lvl="1">
              <a:tabLst>
                <a:tab pos="496570" algn="l"/>
                <a:tab pos="674370" algn="r"/>
                <a:tab pos="810895" algn="l"/>
                <a:tab pos="1117600" algn="r"/>
                <a:tab pos="1906270" algn="r"/>
              </a:tabLst>
            </a:pPr>
            <a:endParaRPr lang="en-US" altLang="zh-CN"/>
          </a:p>
          <a:p>
            <a:pPr lvl="1">
              <a:tabLst>
                <a:tab pos="496570" algn="l"/>
                <a:tab pos="674370" algn="r"/>
                <a:tab pos="810895" algn="l"/>
                <a:tab pos="1117600" algn="r"/>
                <a:tab pos="1906270" algn="r"/>
              </a:tabLst>
            </a:pPr>
            <a:endParaRPr lang="en-US" altLang="zh-CN"/>
          </a:p>
          <a:p>
            <a:pPr lvl="1">
              <a:tabLst>
                <a:tab pos="496570" algn="l"/>
                <a:tab pos="674370" algn="r"/>
                <a:tab pos="810895" algn="l"/>
                <a:tab pos="1117600" algn="r"/>
                <a:tab pos="1906270" algn="r"/>
              </a:tabLst>
            </a:pPr>
            <a:endParaRPr lang="en-US" altLang="zh-CN"/>
          </a:p>
          <a:p>
            <a:pPr lvl="1">
              <a:tabLst>
                <a:tab pos="496570" algn="l"/>
                <a:tab pos="674370" algn="r"/>
                <a:tab pos="810895" algn="l"/>
                <a:tab pos="1117600" algn="r"/>
                <a:tab pos="1906270" algn="r"/>
              </a:tabLst>
            </a:pPr>
            <a:endParaRPr lang="en-US" altLang="zh-CN"/>
          </a:p>
          <a:p>
            <a:pPr lvl="1">
              <a:tabLst>
                <a:tab pos="496570" algn="l"/>
                <a:tab pos="674370" algn="r"/>
                <a:tab pos="810895" algn="l"/>
                <a:tab pos="1117600" algn="r"/>
                <a:tab pos="1906270" algn="r"/>
              </a:tabLst>
            </a:pPr>
            <a:r>
              <a:rPr lang="en-US" altLang="zh-CN"/>
              <a:t>All </a:t>
            </a:r>
            <a:r>
              <a:rPr lang="en-US" altLang="zh-CN">
                <a:latin typeface="Courier New" panose="02070309020205020404" pitchFamily="49" charset="0"/>
              </a:rPr>
              <a:t>SET</a:t>
            </a:r>
            <a:r>
              <a:rPr lang="en-US" altLang="zh-CN"/>
              <a:t> operators have equal precedence. If a SQL statement contains multiple </a:t>
            </a:r>
            <a:r>
              <a:rPr lang="en-US" altLang="zh-CN">
                <a:latin typeface="Courier New" panose="02070309020205020404" pitchFamily="49" charset="0"/>
              </a:rPr>
              <a:t>SET</a:t>
            </a:r>
            <a:r>
              <a:rPr lang="en-US" altLang="zh-CN"/>
              <a:t> operators, the Oracle server evaluates them from left (top) to right (bottom) if no parentheses explicitly specify another order. You should use parentheses to specify the order of evaluation explicitly in queries that use the </a:t>
            </a:r>
            <a:r>
              <a:rPr lang="en-US" altLang="zh-CN">
                <a:latin typeface="Courier New" panose="02070309020205020404" pitchFamily="49" charset="0"/>
              </a:rPr>
              <a:t>INTERSECT</a:t>
            </a:r>
            <a:r>
              <a:rPr lang="en-US" altLang="zh-CN"/>
              <a:t> operator with other </a:t>
            </a:r>
            <a:r>
              <a:rPr lang="en-US" altLang="zh-CN">
                <a:latin typeface="Courier New" panose="02070309020205020404" pitchFamily="49" charset="0"/>
              </a:rPr>
              <a:t>SET</a:t>
            </a:r>
            <a:r>
              <a:rPr lang="en-US" altLang="zh-CN"/>
              <a:t> operators.</a:t>
            </a:r>
            <a:endParaRPr lang="en-US" altLang="zh-CN"/>
          </a:p>
          <a:p>
            <a:pPr lvl="1">
              <a:tabLst>
                <a:tab pos="496570" algn="l"/>
                <a:tab pos="674370" algn="r"/>
                <a:tab pos="810895" algn="l"/>
                <a:tab pos="1117600" algn="r"/>
                <a:tab pos="1906270" algn="r"/>
              </a:tabLst>
            </a:pPr>
            <a:r>
              <a:rPr lang="en-US" altLang="zh-CN" b="1"/>
              <a:t>Note:</a:t>
            </a:r>
            <a:r>
              <a:rPr lang="en-US" altLang="zh-CN"/>
              <a:t> In the slide, the light color (gray) in the diagram represents the query result.</a:t>
            </a:r>
            <a:endParaRPr lang="en-US" altLang="zh-CN"/>
          </a:p>
          <a:p>
            <a:pPr lvl="1">
              <a:tabLst>
                <a:tab pos="496570" algn="l"/>
                <a:tab pos="674370" algn="r"/>
                <a:tab pos="810895" algn="l"/>
                <a:tab pos="1117600" algn="r"/>
                <a:tab pos="1906270" algn="r"/>
              </a:tabLst>
            </a:pPr>
            <a:endParaRPr lang="en-US" altLang="zh-CN"/>
          </a:p>
          <a:p>
            <a:pPr lvl="1">
              <a:tabLst>
                <a:tab pos="496570" algn="l"/>
                <a:tab pos="674370" algn="r"/>
                <a:tab pos="810895" algn="l"/>
                <a:tab pos="1117600" algn="r"/>
                <a:tab pos="1906270" algn="r"/>
              </a:tabLst>
            </a:pPr>
            <a:endParaRPr lang="en-US" altLang="zh-CN"/>
          </a:p>
          <a:p>
            <a:pPr>
              <a:tabLst>
                <a:tab pos="496570" algn="l"/>
                <a:tab pos="674370" algn="r"/>
                <a:tab pos="810895" algn="l"/>
                <a:tab pos="1117600" algn="r"/>
                <a:tab pos="1906270" algn="r"/>
              </a:tabLst>
            </a:pPr>
            <a:r>
              <a:rPr lang="en-US" altLang="zh-CN">
                <a:solidFill>
                  <a:srgbClr val="0000FF"/>
                </a:solidFill>
              </a:rPr>
              <a:t>Instructor Note</a:t>
            </a:r>
            <a:endParaRPr lang="en-US" altLang="zh-CN">
              <a:solidFill>
                <a:srgbClr val="0000FF"/>
              </a:solidFill>
            </a:endParaRPr>
          </a:p>
          <a:p>
            <a:pPr lvl="1">
              <a:tabLst>
                <a:tab pos="496570" algn="l"/>
                <a:tab pos="674370" algn="r"/>
                <a:tab pos="810895" algn="l"/>
                <a:tab pos="1117600" algn="r"/>
                <a:tab pos="1906270" algn="r"/>
              </a:tabLst>
            </a:pPr>
            <a:r>
              <a:rPr lang="en-US" altLang="zh-CN">
                <a:solidFill>
                  <a:srgbClr val="0000FF"/>
                </a:solidFill>
              </a:rPr>
              <a:t>The </a:t>
            </a:r>
            <a:r>
              <a:rPr lang="en-US" altLang="zh-CN">
                <a:solidFill>
                  <a:srgbClr val="0000FF"/>
                </a:solidFill>
                <a:latin typeface="Courier New" panose="02070309020205020404" pitchFamily="49" charset="0"/>
              </a:rPr>
              <a:t>INTERSECT</a:t>
            </a:r>
            <a:r>
              <a:rPr lang="en-US" altLang="zh-CN">
                <a:solidFill>
                  <a:srgbClr val="0000FF"/>
                </a:solidFill>
              </a:rPr>
              <a:t> and </a:t>
            </a:r>
            <a:r>
              <a:rPr lang="en-US" altLang="zh-CN">
                <a:solidFill>
                  <a:srgbClr val="0000FF"/>
                </a:solidFill>
                <a:latin typeface="Courier New" panose="02070309020205020404" pitchFamily="49" charset="0"/>
              </a:rPr>
              <a:t>MINUS</a:t>
            </a:r>
            <a:r>
              <a:rPr lang="en-US" altLang="zh-CN">
                <a:solidFill>
                  <a:srgbClr val="0000FF"/>
                </a:solidFill>
              </a:rPr>
              <a:t> operators are not ANSI SQL-99 compliant. They are Oracle-specific.</a:t>
            </a:r>
            <a:endParaRPr lang="en-US" altLang="zh-CN">
              <a:solidFill>
                <a:srgbClr val="0000FF"/>
              </a:solidFill>
            </a:endParaRPr>
          </a:p>
        </p:txBody>
      </p:sp>
      <p:sp>
        <p:nvSpPr>
          <p:cNvPr id="10245" name="Rectangle 5"/>
          <p:cNvSpPr>
            <a:spLocks noGrp="1" noRot="1" noChangeAspect="1" noChangeArrowheads="1" noTextEdit="1"/>
          </p:cNvSpPr>
          <p:nvPr>
            <p:ph type="sldImg"/>
          </p:nvPr>
        </p:nvSpPr>
        <p:spPr>
          <a:xfrm>
            <a:off x="511175" y="149225"/>
            <a:ext cx="5824538" cy="4368800"/>
          </a:xfrm>
          <a:prstGeom prst="rect">
            <a:avLst/>
          </a:prstGeom>
          <a:ln cap="flat"/>
        </p:spPr>
      </p:sp>
      <p:graphicFrame>
        <p:nvGraphicFramePr>
          <p:cNvPr id="10246" name="Object 6"/>
          <p:cNvGraphicFramePr/>
          <p:nvPr/>
        </p:nvGraphicFramePr>
        <p:xfrm>
          <a:off x="552450" y="5378449"/>
          <a:ext cx="5772150" cy="1069958"/>
        </p:xfrm>
        <a:graphic>
          <a:graphicData uri="http://schemas.openxmlformats.org/presentationml/2006/ole">
            <mc:AlternateContent xmlns:mc="http://schemas.openxmlformats.org/markup-compatibility/2006">
              <mc:Choice xmlns:v="urn:schemas-microsoft-com:vml" Requires="v">
                <p:oleObj spid="_x0000_s2094" name="Document" r:id="rId3" imgW="6797040" imgH="1261745" progId="Word.Document.8">
                  <p:embed/>
                </p:oleObj>
              </mc:Choice>
              <mc:Fallback>
                <p:oleObj name="Document" r:id="rId3" imgW="6797040" imgH="1261745" progId="Word.Document.8">
                  <p:embed/>
                  <p:pic>
                    <p:nvPicPr>
                      <p:cNvPr id="0" name="图片 209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50" y="5378449"/>
                        <a:ext cx="5772150" cy="106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7"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8" name="Rectangle 4"/>
          <p:cNvSpPr>
            <a:spLocks noGrp="1" noChangeArrowheads="1"/>
          </p:cNvSpPr>
          <p:nvPr>
            <p:ph type="body" idx="1"/>
          </p:nvPr>
        </p:nvSpPr>
        <p:spPr>
          <a:noFill/>
        </p:spPr>
        <p:txBody>
          <a:bodyPr/>
          <a:lstStyle/>
          <a:p>
            <a:pPr>
              <a:tabLst>
                <a:tab pos="496570" algn="l"/>
                <a:tab pos="674370" algn="r"/>
                <a:tab pos="810895" algn="l"/>
                <a:tab pos="1117600" algn="r"/>
                <a:tab pos="1906270" algn="r"/>
              </a:tabLst>
            </a:pPr>
            <a:r>
              <a:rPr lang="en-US" altLang="zh-CN"/>
              <a:t>The </a:t>
            </a:r>
            <a:r>
              <a:rPr lang="en-US" altLang="zh-CN">
                <a:latin typeface="Courier New" panose="02070309020205020404" pitchFamily="49" charset="0"/>
              </a:rPr>
              <a:t>UNION</a:t>
            </a:r>
            <a:r>
              <a:rPr lang="en-US" altLang="zh-CN"/>
              <a:t> Operator</a:t>
            </a:r>
            <a:endParaRPr lang="en-US" altLang="zh-CN"/>
          </a:p>
          <a:p>
            <a:pPr lvl="1">
              <a:tabLst>
                <a:tab pos="496570" algn="l"/>
                <a:tab pos="674370" algn="r"/>
                <a:tab pos="810895" algn="l"/>
                <a:tab pos="1117600" algn="r"/>
                <a:tab pos="1906270" algn="r"/>
              </a:tabLst>
            </a:pPr>
            <a:r>
              <a:rPr lang="en-US" altLang="zh-CN"/>
              <a:t>The </a:t>
            </a:r>
            <a:r>
              <a:rPr lang="en-US" altLang="zh-CN">
                <a:solidFill>
                  <a:srgbClr val="FC0128"/>
                </a:solidFill>
                <a:latin typeface="Courier New" panose="02070309020205020404" pitchFamily="49" charset="0"/>
              </a:rPr>
              <a:t>UNION</a:t>
            </a:r>
            <a:r>
              <a:rPr lang="en-US" altLang="zh-CN">
                <a:solidFill>
                  <a:srgbClr val="FC0128"/>
                </a:solidFill>
              </a:rPr>
              <a:t> </a:t>
            </a:r>
            <a:r>
              <a:rPr lang="en-US" altLang="zh-CN"/>
              <a:t>operator returns all rows selected by either query. Use the </a:t>
            </a:r>
            <a:r>
              <a:rPr lang="en-US" altLang="zh-CN">
                <a:latin typeface="Courier New" panose="02070309020205020404" pitchFamily="49" charset="0"/>
              </a:rPr>
              <a:t>UNION</a:t>
            </a:r>
            <a:r>
              <a:rPr lang="en-US" altLang="zh-CN"/>
              <a:t> operator to return all rows from multiple tables and eliminate any duplicate rows.</a:t>
            </a:r>
            <a:endParaRPr lang="en-US" altLang="zh-CN"/>
          </a:p>
          <a:p>
            <a:pPr lvl="1">
              <a:tabLst>
                <a:tab pos="496570" algn="l"/>
                <a:tab pos="674370" algn="r"/>
                <a:tab pos="810895" algn="l"/>
                <a:tab pos="1117600" algn="r"/>
                <a:tab pos="1906270" algn="r"/>
              </a:tabLst>
            </a:pPr>
            <a:r>
              <a:rPr lang="en-US" altLang="zh-CN" b="1"/>
              <a:t>Guidelines</a:t>
            </a:r>
            <a:endParaRPr lang="en-US" altLang="zh-CN" b="1"/>
          </a:p>
          <a:p>
            <a:pPr lvl="2">
              <a:tabLst>
                <a:tab pos="496570" algn="l"/>
                <a:tab pos="674370" algn="r"/>
                <a:tab pos="810895" algn="l"/>
                <a:tab pos="1117600" algn="r"/>
                <a:tab pos="1906270" algn="r"/>
              </a:tabLst>
            </a:pPr>
            <a:r>
              <a:rPr lang="en-US" altLang="zh-CN">
                <a:latin typeface="Times" pitchFamily="18" charset="0"/>
              </a:rPr>
              <a:t>The number of columns and the datatypes of the columns being selected must be identical in all the </a:t>
            </a:r>
            <a:r>
              <a:rPr lang="en-US" altLang="zh-CN">
                <a:latin typeface="Courier New" panose="02070309020205020404" pitchFamily="49" charset="0"/>
              </a:rPr>
              <a:t>SELECT</a:t>
            </a:r>
            <a:r>
              <a:rPr lang="en-US" altLang="zh-CN">
                <a:latin typeface="Times" pitchFamily="18" charset="0"/>
              </a:rPr>
              <a:t> statements used in the query. The names of the columns need not be identical.</a:t>
            </a:r>
            <a:endParaRPr lang="en-US" altLang="zh-CN">
              <a:latin typeface="Times" pitchFamily="18" charset="0"/>
            </a:endParaRPr>
          </a:p>
          <a:p>
            <a:pPr lvl="2">
              <a:tabLst>
                <a:tab pos="496570" algn="l"/>
                <a:tab pos="674370" algn="r"/>
                <a:tab pos="810895" algn="l"/>
                <a:tab pos="1117600" algn="r"/>
                <a:tab pos="1906270" algn="r"/>
              </a:tabLst>
            </a:pPr>
            <a:r>
              <a:rPr lang="en-US" altLang="zh-CN">
                <a:latin typeface="Courier New" panose="02070309020205020404" pitchFamily="49" charset="0"/>
              </a:rPr>
              <a:t>UNION</a:t>
            </a:r>
            <a:r>
              <a:rPr lang="en-US" altLang="zh-CN"/>
              <a:t> operates over all of the columns being selected.</a:t>
            </a:r>
            <a:endParaRPr lang="en-US" altLang="zh-CN"/>
          </a:p>
          <a:p>
            <a:pPr lvl="2">
              <a:tabLst>
                <a:tab pos="496570" algn="l"/>
                <a:tab pos="674370" algn="r"/>
                <a:tab pos="810895" algn="l"/>
                <a:tab pos="1117600" algn="r"/>
                <a:tab pos="1906270" algn="r"/>
              </a:tabLst>
            </a:pPr>
            <a:r>
              <a:rPr lang="en-US" altLang="zh-CN">
                <a:latin typeface="Courier New" panose="02070309020205020404" pitchFamily="49" charset="0"/>
              </a:rPr>
              <a:t>NULL</a:t>
            </a:r>
            <a:r>
              <a:rPr lang="en-US" altLang="zh-CN"/>
              <a:t> values are not ignored during duplicate checking. </a:t>
            </a:r>
            <a:endParaRPr lang="en-US" altLang="zh-CN"/>
          </a:p>
          <a:p>
            <a:pPr lvl="2">
              <a:tabLst>
                <a:tab pos="496570" algn="l"/>
                <a:tab pos="674370" algn="r"/>
                <a:tab pos="810895" algn="l"/>
                <a:tab pos="1117600" algn="r"/>
                <a:tab pos="1906270" algn="r"/>
              </a:tabLst>
            </a:pPr>
            <a:r>
              <a:rPr lang="en-US" altLang="zh-CN">
                <a:latin typeface="Times" pitchFamily="18" charset="0"/>
              </a:rPr>
              <a:t>The </a:t>
            </a:r>
            <a:r>
              <a:rPr lang="en-US" altLang="zh-CN">
                <a:latin typeface="Courier New" panose="02070309020205020404" pitchFamily="49" charset="0"/>
              </a:rPr>
              <a:t>IN</a:t>
            </a:r>
            <a:r>
              <a:rPr lang="en-US" altLang="zh-CN">
                <a:latin typeface="Times" pitchFamily="18" charset="0"/>
              </a:rPr>
              <a:t> operator has a higher precedence than the </a:t>
            </a:r>
            <a:r>
              <a:rPr lang="en-US" altLang="zh-CN">
                <a:latin typeface="Courier New" panose="02070309020205020404" pitchFamily="49" charset="0"/>
              </a:rPr>
              <a:t>UNION</a:t>
            </a:r>
            <a:r>
              <a:rPr lang="en-US" altLang="zh-CN">
                <a:latin typeface="Times" pitchFamily="18" charset="0"/>
              </a:rPr>
              <a:t> operator.</a:t>
            </a:r>
            <a:endParaRPr lang="en-US" altLang="zh-CN">
              <a:latin typeface="Times" pitchFamily="18" charset="0"/>
            </a:endParaRPr>
          </a:p>
          <a:p>
            <a:pPr lvl="2">
              <a:tabLst>
                <a:tab pos="496570" algn="l"/>
                <a:tab pos="674370" algn="r"/>
                <a:tab pos="810895" algn="l"/>
                <a:tab pos="1117600" algn="r"/>
                <a:tab pos="1906270" algn="r"/>
              </a:tabLst>
            </a:pPr>
            <a:r>
              <a:rPr lang="en-US" altLang="zh-CN">
                <a:latin typeface="Times" pitchFamily="18" charset="0"/>
              </a:rPr>
              <a:t>By default, the output is sorted in ascending order of the first column of the </a:t>
            </a:r>
            <a:r>
              <a:rPr lang="en-US" altLang="zh-CN">
                <a:latin typeface="Courier New" panose="02070309020205020404" pitchFamily="49" charset="0"/>
              </a:rPr>
              <a:t>SELECT</a:t>
            </a:r>
            <a:r>
              <a:rPr lang="en-US" altLang="zh-CN">
                <a:latin typeface="Times" pitchFamily="18" charset="0"/>
              </a:rPr>
              <a:t> clause.</a:t>
            </a:r>
            <a:endParaRPr lang="en-US" altLang="zh-CN">
              <a:latin typeface="Times" pitchFamily="18" charset="0"/>
            </a:endParaRPr>
          </a:p>
          <a:p>
            <a:pPr lvl="2">
              <a:buFont typeface="Times New Roman" panose="02020603050405020304" charset="0"/>
              <a:buNone/>
              <a:tabLst>
                <a:tab pos="496570" algn="l"/>
                <a:tab pos="674370" algn="r"/>
                <a:tab pos="810895" algn="l"/>
                <a:tab pos="1117600" algn="r"/>
                <a:tab pos="1906270" algn="r"/>
              </a:tabLst>
            </a:pPr>
            <a:endParaRPr lang="en-US" altLang="zh-CN">
              <a:latin typeface="Times" pitchFamily="18" charset="0"/>
            </a:endParaRPr>
          </a:p>
          <a:p>
            <a:pPr>
              <a:tabLst>
                <a:tab pos="496570" algn="l"/>
                <a:tab pos="674370" algn="r"/>
                <a:tab pos="810895" algn="l"/>
                <a:tab pos="1117600" algn="r"/>
                <a:tab pos="1906270" algn="r"/>
              </a:tabLst>
            </a:pPr>
            <a:endParaRPr lang="en-US" altLang="zh-CN">
              <a:solidFill>
                <a:srgbClr val="0000FF"/>
              </a:solidFill>
            </a:endParaRPr>
          </a:p>
          <a:p>
            <a:pPr>
              <a:tabLst>
                <a:tab pos="496570" algn="l"/>
                <a:tab pos="674370" algn="r"/>
                <a:tab pos="810895" algn="l"/>
                <a:tab pos="1117600" algn="r"/>
                <a:tab pos="1906270" algn="r"/>
              </a:tabLst>
            </a:pPr>
            <a:endParaRPr lang="en-US" altLang="zh-CN">
              <a:solidFill>
                <a:srgbClr val="0000FF"/>
              </a:solidFill>
            </a:endParaRPr>
          </a:p>
          <a:p>
            <a:pPr>
              <a:tabLst>
                <a:tab pos="496570" algn="l"/>
                <a:tab pos="674370" algn="r"/>
                <a:tab pos="810895" algn="l"/>
                <a:tab pos="1117600" algn="r"/>
                <a:tab pos="1906270" algn="r"/>
              </a:tabLst>
            </a:pPr>
            <a:endParaRPr lang="en-US" altLang="zh-CN">
              <a:solidFill>
                <a:srgbClr val="0000FF"/>
              </a:solidFill>
            </a:endParaRPr>
          </a:p>
          <a:p>
            <a:pPr>
              <a:tabLst>
                <a:tab pos="496570" algn="l"/>
                <a:tab pos="674370" algn="r"/>
                <a:tab pos="810895" algn="l"/>
                <a:tab pos="1117600" algn="r"/>
                <a:tab pos="1906270" algn="r"/>
              </a:tabLst>
            </a:pPr>
            <a:r>
              <a:rPr lang="en-US" altLang="zh-CN">
                <a:solidFill>
                  <a:srgbClr val="0000FF"/>
                </a:solidFill>
              </a:rPr>
              <a:t>Instructor Note </a:t>
            </a:r>
            <a:endParaRPr lang="en-US" altLang="zh-CN">
              <a:solidFill>
                <a:srgbClr val="0000FF"/>
              </a:solidFill>
            </a:endParaRPr>
          </a:p>
          <a:p>
            <a:pPr lvl="1">
              <a:tabLst>
                <a:tab pos="496570" algn="l"/>
                <a:tab pos="674370" algn="r"/>
                <a:tab pos="810895" algn="l"/>
                <a:tab pos="1117600" algn="r"/>
                <a:tab pos="1906270" algn="r"/>
              </a:tabLst>
            </a:pPr>
            <a:r>
              <a:rPr lang="en-US" altLang="zh-CN">
                <a:solidFill>
                  <a:srgbClr val="0000FF"/>
                </a:solidFill>
              </a:rPr>
              <a:t>To illustrate the </a:t>
            </a:r>
            <a:r>
              <a:rPr lang="en-US" altLang="zh-CN">
                <a:solidFill>
                  <a:srgbClr val="0000FF"/>
                </a:solidFill>
                <a:latin typeface="Courier New" panose="02070309020205020404" pitchFamily="49" charset="0"/>
              </a:rPr>
              <a:t>UNION</a:t>
            </a:r>
            <a:r>
              <a:rPr lang="en-US" altLang="zh-CN">
                <a:solidFill>
                  <a:srgbClr val="0000FF"/>
                </a:solidFill>
              </a:rPr>
              <a:t> </a:t>
            </a:r>
            <a:r>
              <a:rPr lang="en-US" altLang="zh-CN">
                <a:solidFill>
                  <a:srgbClr val="0000FF"/>
                </a:solidFill>
                <a:latin typeface="Courier New" panose="02070309020205020404" pitchFamily="49" charset="0"/>
              </a:rPr>
              <a:t>SET</a:t>
            </a:r>
            <a:r>
              <a:rPr lang="en-US" altLang="zh-CN">
                <a:solidFill>
                  <a:srgbClr val="0000FF"/>
                </a:solidFill>
              </a:rPr>
              <a:t> operator, run the script </a:t>
            </a:r>
            <a:r>
              <a:rPr lang="en-US" altLang="zh-CN">
                <a:solidFill>
                  <a:srgbClr val="0000FF"/>
                </a:solidFill>
                <a:latin typeface="Courier New" panose="02070309020205020404" pitchFamily="49" charset="0"/>
              </a:rPr>
              <a:t>demo\15_union1.sql</a:t>
            </a:r>
            <a:r>
              <a:rPr lang="en-US" altLang="zh-CN" i="1">
                <a:solidFill>
                  <a:srgbClr val="0000FF"/>
                </a:solidFill>
              </a:rPr>
              <a:t>.</a:t>
            </a:r>
            <a:endParaRPr lang="en-US" altLang="zh-CN" i="1">
              <a:solidFill>
                <a:srgbClr val="0000FF"/>
              </a:solidFill>
              <a:latin typeface="Courier New" panose="02070309020205020404" pitchFamily="49" charset="0"/>
            </a:endParaRPr>
          </a:p>
          <a:p>
            <a:pPr lvl="1">
              <a:tabLst>
                <a:tab pos="496570" algn="l"/>
                <a:tab pos="674370" algn="r"/>
                <a:tab pos="810895" algn="l"/>
                <a:tab pos="1117600" algn="r"/>
                <a:tab pos="1906270" algn="r"/>
              </a:tabLst>
            </a:pPr>
            <a:r>
              <a:rPr lang="en-US" altLang="zh-CN">
                <a:solidFill>
                  <a:srgbClr val="0000FF"/>
                </a:solidFill>
              </a:rPr>
              <a:t>Point out that the output is sorted in ascending order of the first column of the </a:t>
            </a:r>
            <a:r>
              <a:rPr lang="en-US" altLang="zh-CN">
                <a:solidFill>
                  <a:srgbClr val="0000FF"/>
                </a:solidFill>
                <a:latin typeface="Courier New" panose="02070309020205020404" pitchFamily="49" charset="0"/>
              </a:rPr>
              <a:t>SELECT</a:t>
            </a:r>
            <a:r>
              <a:rPr lang="en-US" altLang="zh-CN">
                <a:solidFill>
                  <a:srgbClr val="0000FF"/>
                </a:solidFill>
              </a:rPr>
              <a:t> clause.</a:t>
            </a:r>
            <a:endParaRPr lang="en-US" altLang="zh-CN">
              <a:solidFill>
                <a:srgbClr val="0000FF"/>
              </a:solidFill>
            </a:endParaRPr>
          </a:p>
        </p:txBody>
      </p:sp>
      <p:sp>
        <p:nvSpPr>
          <p:cNvPr id="16389" name="Rectangle 5"/>
          <p:cNvSpPr>
            <a:spLocks noGrp="1" noRot="1" noChangeAspect="1" noChangeArrowheads="1" noTextEdit="1"/>
          </p:cNvSpPr>
          <p:nvPr>
            <p:ph type="sldImg"/>
          </p:nvPr>
        </p:nvSpPr>
        <p:spPr>
          <a:xfrm>
            <a:off x="501650" y="182563"/>
            <a:ext cx="5818188" cy="4364037"/>
          </a:xfrm>
          <a:prstGeom prst="rect">
            <a:avLst/>
          </a:prstGeo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5"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6" name="Rectangle 4"/>
          <p:cNvSpPr>
            <a:spLocks noGrp="1" noChangeArrowheads="1"/>
          </p:cNvSpPr>
          <p:nvPr>
            <p:ph type="body" idx="1"/>
          </p:nvPr>
        </p:nvSpPr>
        <p:spPr>
          <a:noFill/>
        </p:spPr>
        <p:txBody>
          <a:bodyPr/>
          <a:lstStyle/>
          <a:p>
            <a:pPr>
              <a:tabLst>
                <a:tab pos="496570" algn="l"/>
                <a:tab pos="674370" algn="r"/>
                <a:tab pos="810895" algn="l"/>
                <a:tab pos="1117600" algn="r"/>
                <a:tab pos="1906270" algn="r"/>
              </a:tabLst>
            </a:pPr>
            <a:r>
              <a:rPr lang="en-US" altLang="zh-CN"/>
              <a:t>Using the </a:t>
            </a:r>
            <a:r>
              <a:rPr lang="en-US" altLang="zh-CN">
                <a:latin typeface="Courier New" panose="02070309020205020404" pitchFamily="49" charset="0"/>
              </a:rPr>
              <a:t>UNION</a:t>
            </a:r>
            <a:r>
              <a:rPr lang="en-US" altLang="zh-CN"/>
              <a:t> </a:t>
            </a:r>
            <a:r>
              <a:rPr lang="en-US" altLang="zh-CN">
                <a:latin typeface="Courier New" panose="02070309020205020404" pitchFamily="49" charset="0"/>
              </a:rPr>
              <a:t>SET</a:t>
            </a:r>
            <a:r>
              <a:rPr lang="en-US" altLang="zh-CN"/>
              <a:t> Operator </a:t>
            </a:r>
            <a:endParaRPr lang="en-US" altLang="zh-CN"/>
          </a:p>
          <a:p>
            <a:pPr lvl="1">
              <a:tabLst>
                <a:tab pos="496570" algn="l"/>
                <a:tab pos="674370" algn="r"/>
                <a:tab pos="810895" algn="l"/>
                <a:tab pos="1117600" algn="r"/>
                <a:tab pos="1906270" algn="r"/>
              </a:tabLst>
            </a:pPr>
            <a:r>
              <a:rPr lang="en-US" altLang="zh-CN"/>
              <a:t>The </a:t>
            </a:r>
            <a:r>
              <a:rPr lang="en-US" altLang="zh-CN">
                <a:solidFill>
                  <a:srgbClr val="FC0128"/>
                </a:solidFill>
                <a:latin typeface="Courier New" panose="02070309020205020404" pitchFamily="49" charset="0"/>
              </a:rPr>
              <a:t>UNION</a:t>
            </a:r>
            <a:r>
              <a:rPr lang="en-US" altLang="zh-CN">
                <a:solidFill>
                  <a:srgbClr val="FC0128"/>
                </a:solidFill>
              </a:rPr>
              <a:t> operator</a:t>
            </a:r>
            <a:r>
              <a:rPr lang="en-US" altLang="zh-CN"/>
              <a:t> eliminates any duplicate records. If there are records that occur both in the  </a:t>
            </a:r>
            <a:r>
              <a:rPr lang="en-US" altLang="zh-CN">
                <a:latin typeface="Courier New" panose="02070309020205020404" pitchFamily="49" charset="0"/>
              </a:rPr>
              <a:t>EMPLOYEES</a:t>
            </a:r>
            <a:r>
              <a:rPr lang="en-US" altLang="zh-CN"/>
              <a:t> and the </a:t>
            </a:r>
            <a:r>
              <a:rPr lang="en-US" altLang="zh-CN">
                <a:latin typeface="Courier New" panose="02070309020205020404" pitchFamily="49" charset="0"/>
              </a:rPr>
              <a:t>JOB_HISTORY</a:t>
            </a:r>
            <a:r>
              <a:rPr lang="en-US" altLang="zh-CN"/>
              <a:t> tables and are identical, the records will be displayed only once. Observe in the output shown on the slide that the record for the employee with the </a:t>
            </a:r>
            <a:r>
              <a:rPr lang="en-US" altLang="zh-CN">
                <a:latin typeface="Courier New" panose="02070309020205020404" pitchFamily="49" charset="0"/>
              </a:rPr>
              <a:t>EMPLOYEE_ID</a:t>
            </a:r>
            <a:r>
              <a:rPr lang="en-US" altLang="zh-CN"/>
              <a:t> 200 appears twice as the </a:t>
            </a:r>
            <a:r>
              <a:rPr lang="en-US" altLang="zh-CN">
                <a:latin typeface="Courier New" panose="02070309020205020404" pitchFamily="49" charset="0"/>
              </a:rPr>
              <a:t>JOB_ID</a:t>
            </a:r>
            <a:r>
              <a:rPr lang="en-US" altLang="zh-CN"/>
              <a:t> is different in each row. </a:t>
            </a:r>
            <a:endParaRPr lang="en-US" altLang="zh-CN"/>
          </a:p>
          <a:p>
            <a:pPr lvl="1">
              <a:tabLst>
                <a:tab pos="496570" algn="l"/>
                <a:tab pos="674370" algn="r"/>
                <a:tab pos="810895" algn="l"/>
                <a:tab pos="1117600" algn="r"/>
                <a:tab pos="1906270" algn="r"/>
              </a:tabLst>
            </a:pPr>
            <a:r>
              <a:rPr lang="en-US" altLang="zh-CN"/>
              <a:t>Consider the following example:</a:t>
            </a:r>
            <a:endParaRPr lang="en-US" altLang="zh-CN"/>
          </a:p>
          <a:p>
            <a:pPr lvl="1">
              <a:tabLst>
                <a:tab pos="496570" algn="l"/>
                <a:tab pos="674370" algn="r"/>
                <a:tab pos="810895" algn="l"/>
                <a:tab pos="1117600" algn="r"/>
                <a:tab pos="1906270" algn="r"/>
              </a:tabLst>
            </a:pPr>
            <a:r>
              <a:rPr lang="en-US" altLang="zh-CN" b="1">
                <a:latin typeface="Courier New" panose="02070309020205020404" pitchFamily="49" charset="0"/>
              </a:rPr>
              <a:t>  </a:t>
            </a:r>
            <a:r>
              <a:rPr lang="en-US" altLang="zh-CN">
                <a:latin typeface="Courier New" panose="02070309020205020404" pitchFamily="49" charset="0"/>
              </a:rPr>
              <a:t>SELECT  employee_id, job_id, department_id</a:t>
            </a:r>
            <a:endParaRPr lang="en-US" altLang="zh-CN">
              <a:latin typeface="Courier New" panose="02070309020205020404" pitchFamily="49" charset="0"/>
            </a:endParaRPr>
          </a:p>
          <a:p>
            <a:pPr lvl="1">
              <a:lnSpc>
                <a:spcPct val="70000"/>
              </a:lnSpc>
              <a:spcBef>
                <a:spcPct val="20000"/>
              </a:spcBef>
              <a:tabLst>
                <a:tab pos="496570" algn="l"/>
                <a:tab pos="674370" algn="r"/>
                <a:tab pos="810895" algn="l"/>
                <a:tab pos="1117600" algn="r"/>
                <a:tab pos="1906270" algn="r"/>
              </a:tabLst>
            </a:pPr>
            <a:r>
              <a:rPr lang="en-US" altLang="zh-CN">
                <a:latin typeface="Courier New" panose="02070309020205020404" pitchFamily="49" charset="0"/>
              </a:rPr>
              <a:t>  FROM    employees</a:t>
            </a:r>
            <a:endParaRPr lang="en-US" altLang="zh-CN">
              <a:latin typeface="Courier New" panose="02070309020205020404" pitchFamily="49" charset="0"/>
            </a:endParaRPr>
          </a:p>
          <a:p>
            <a:pPr lvl="1">
              <a:lnSpc>
                <a:spcPct val="70000"/>
              </a:lnSpc>
              <a:spcBef>
                <a:spcPct val="20000"/>
              </a:spcBef>
              <a:tabLst>
                <a:tab pos="496570" algn="l"/>
                <a:tab pos="674370" algn="r"/>
                <a:tab pos="810895" algn="l"/>
                <a:tab pos="1117600" algn="r"/>
                <a:tab pos="1906270" algn="r"/>
              </a:tabLst>
            </a:pPr>
            <a:r>
              <a:rPr lang="en-US" altLang="zh-CN">
                <a:latin typeface="Courier New" panose="02070309020205020404" pitchFamily="49" charset="0"/>
              </a:rPr>
              <a:t>  UNION</a:t>
            </a:r>
            <a:endParaRPr lang="en-US" altLang="zh-CN">
              <a:latin typeface="Courier New" panose="02070309020205020404" pitchFamily="49" charset="0"/>
            </a:endParaRPr>
          </a:p>
          <a:p>
            <a:pPr lvl="1">
              <a:lnSpc>
                <a:spcPct val="70000"/>
              </a:lnSpc>
              <a:spcBef>
                <a:spcPct val="20000"/>
              </a:spcBef>
              <a:tabLst>
                <a:tab pos="496570" algn="l"/>
                <a:tab pos="674370" algn="r"/>
                <a:tab pos="810895" algn="l"/>
                <a:tab pos="1117600" algn="r"/>
                <a:tab pos="1906270" algn="r"/>
              </a:tabLst>
            </a:pPr>
            <a:r>
              <a:rPr lang="en-US" altLang="zh-CN">
                <a:latin typeface="Courier New" panose="02070309020205020404" pitchFamily="49" charset="0"/>
              </a:rPr>
              <a:t>  SELECT  employee_id, job_id, department_id</a:t>
            </a:r>
            <a:endParaRPr lang="en-US" altLang="zh-CN">
              <a:latin typeface="Courier New" panose="02070309020205020404" pitchFamily="49" charset="0"/>
            </a:endParaRPr>
          </a:p>
          <a:p>
            <a:pPr lvl="1">
              <a:lnSpc>
                <a:spcPct val="70000"/>
              </a:lnSpc>
              <a:spcBef>
                <a:spcPct val="20000"/>
              </a:spcBef>
              <a:tabLst>
                <a:tab pos="496570" algn="l"/>
                <a:tab pos="674370" algn="r"/>
                <a:tab pos="810895" algn="l"/>
                <a:tab pos="1117600" algn="r"/>
                <a:tab pos="1906270" algn="r"/>
              </a:tabLst>
            </a:pPr>
            <a:r>
              <a:rPr lang="en-US" altLang="zh-CN">
                <a:latin typeface="Courier New" panose="02070309020205020404" pitchFamily="49" charset="0"/>
              </a:rPr>
              <a:t>  FROM    job_history;</a:t>
            </a:r>
            <a:endParaRPr lang="en-US" altLang="zh-CN">
              <a:latin typeface="Courier New" panose="02070309020205020404" pitchFamily="49" charset="0"/>
            </a:endParaRPr>
          </a:p>
        </p:txBody>
      </p:sp>
      <p:sp>
        <p:nvSpPr>
          <p:cNvPr id="18437" name="Rectangle 5"/>
          <p:cNvSpPr>
            <a:spLocks noGrp="1" noRot="1" noChangeAspect="1" noChangeArrowheads="1" noTextEdit="1"/>
          </p:cNvSpPr>
          <p:nvPr>
            <p:ph type="sldImg"/>
          </p:nvPr>
        </p:nvSpPr>
        <p:spPr>
          <a:xfrm>
            <a:off x="1143000" y="685800"/>
            <a:ext cx="4572000" cy="3429000"/>
          </a:xfrm>
          <a:prstGeom prst="rect">
            <a:avLst/>
          </a:prstGeom>
          <a:ln cap="flat"/>
        </p:spPr>
      </p:sp>
      <p:sp>
        <p:nvSpPr>
          <p:cNvPr id="18442" name="Text Box 10"/>
          <p:cNvSpPr txBox="1">
            <a:spLocks noChangeArrowheads="1"/>
          </p:cNvSpPr>
          <p:nvPr/>
        </p:nvSpPr>
        <p:spPr bwMode="auto">
          <a:xfrm>
            <a:off x="550863" y="6978610"/>
            <a:ext cx="360362" cy="394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463" tIns="12463" rIns="12463" bIns="12463">
            <a:spAutoFit/>
          </a:bodyPr>
          <a:lstStyle>
            <a:lvl1pPr algn="l" defTabSz="806450">
              <a:defRPr sz="2400">
                <a:solidFill>
                  <a:schemeClr val="tx1"/>
                </a:solidFill>
                <a:latin typeface="Times New Roman" panose="02020603050405020304" charset="0"/>
              </a:defRPr>
            </a:lvl1pPr>
            <a:lvl2pPr marL="403225" algn="l" defTabSz="806450">
              <a:defRPr sz="2400">
                <a:solidFill>
                  <a:schemeClr val="tx1"/>
                </a:solidFill>
                <a:latin typeface="Times New Roman" panose="02020603050405020304" charset="0"/>
              </a:defRPr>
            </a:lvl2pPr>
            <a:lvl3pPr marL="806450" algn="l" defTabSz="806450">
              <a:defRPr sz="2400">
                <a:solidFill>
                  <a:schemeClr val="tx1"/>
                </a:solidFill>
                <a:latin typeface="Times New Roman" panose="02020603050405020304" charset="0"/>
              </a:defRPr>
            </a:lvl3pPr>
            <a:lvl4pPr marL="1212850" algn="l" defTabSz="806450">
              <a:defRPr sz="2400">
                <a:solidFill>
                  <a:schemeClr val="tx1"/>
                </a:solidFill>
                <a:latin typeface="Times New Roman" panose="02020603050405020304" charset="0"/>
              </a:defRPr>
            </a:lvl4pPr>
            <a:lvl5pPr marL="1616075" algn="l" defTabSz="806450">
              <a:defRPr sz="2400">
                <a:solidFill>
                  <a:schemeClr val="tx1"/>
                </a:solidFill>
                <a:latin typeface="Times New Roman" panose="02020603050405020304" charset="0"/>
              </a:defRPr>
            </a:lvl5pPr>
            <a:lvl6pPr marL="2073275" defTabSz="806450" fontAlgn="base">
              <a:spcBef>
                <a:spcPct val="0"/>
              </a:spcBef>
              <a:spcAft>
                <a:spcPct val="0"/>
              </a:spcAft>
              <a:defRPr sz="2400">
                <a:solidFill>
                  <a:schemeClr val="tx1"/>
                </a:solidFill>
                <a:latin typeface="Times New Roman" panose="02020603050405020304" charset="0"/>
              </a:defRPr>
            </a:lvl6pPr>
            <a:lvl7pPr marL="2530475" defTabSz="806450" fontAlgn="base">
              <a:spcBef>
                <a:spcPct val="0"/>
              </a:spcBef>
              <a:spcAft>
                <a:spcPct val="0"/>
              </a:spcAft>
              <a:defRPr sz="2400">
                <a:solidFill>
                  <a:schemeClr val="tx1"/>
                </a:solidFill>
                <a:latin typeface="Times New Roman" panose="02020603050405020304" charset="0"/>
              </a:defRPr>
            </a:lvl7pPr>
            <a:lvl8pPr marL="2987675" defTabSz="806450" fontAlgn="base">
              <a:spcBef>
                <a:spcPct val="0"/>
              </a:spcBef>
              <a:spcAft>
                <a:spcPct val="0"/>
              </a:spcAft>
              <a:defRPr sz="2400">
                <a:solidFill>
                  <a:schemeClr val="tx1"/>
                </a:solidFill>
                <a:latin typeface="Times New Roman" panose="02020603050405020304" charset="0"/>
              </a:defRPr>
            </a:lvl8pPr>
            <a:lvl9pPr marL="3444875" defTabSz="806450" fontAlgn="base">
              <a:spcBef>
                <a:spcPct val="0"/>
              </a:spcBef>
              <a:spcAft>
                <a:spcPct val="0"/>
              </a:spcAft>
              <a:defRPr sz="2400">
                <a:solidFill>
                  <a:schemeClr val="tx1"/>
                </a:solidFill>
                <a:latin typeface="Times New Roman" panose="02020603050405020304" charset="0"/>
              </a:defRPr>
            </a:lvl9pPr>
          </a:lstStyle>
          <a:p>
            <a:pPr algn="ctr" eaLnBrk="1" hangingPunct="1">
              <a:buClr>
                <a:srgbClr val="000000"/>
              </a:buClr>
              <a:buFont typeface="Arial" panose="020B0604020202020204" pitchFamily="34" charset="0"/>
              <a:buNone/>
            </a:pPr>
            <a:r>
              <a:rPr lang="zh-CN" altLang="en-US" b="1">
                <a:latin typeface="Arial" panose="020B0604020202020204" pitchFamily="34" charset="0"/>
              </a:rPr>
              <a:t>…</a:t>
            </a:r>
            <a:endParaRPr lang="zh-CN" altLang="en-US" b="1">
              <a:latin typeface="Arial" panose="020B0604020202020204" pitchFamily="34" charset="0"/>
            </a:endParaRPr>
          </a:p>
        </p:txBody>
      </p:sp>
      <p:sp>
        <p:nvSpPr>
          <p:cNvPr id="18443" name="Text Box 11"/>
          <p:cNvSpPr txBox="1">
            <a:spLocks noChangeArrowheads="1"/>
          </p:cNvSpPr>
          <p:nvPr/>
        </p:nvSpPr>
        <p:spPr bwMode="auto">
          <a:xfrm>
            <a:off x="517526" y="7851135"/>
            <a:ext cx="358775" cy="394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463" tIns="12463" rIns="12463" bIns="12463">
            <a:spAutoFit/>
          </a:bodyPr>
          <a:lstStyle>
            <a:lvl1pPr algn="l" defTabSz="806450">
              <a:defRPr sz="2400">
                <a:solidFill>
                  <a:schemeClr val="tx1"/>
                </a:solidFill>
                <a:latin typeface="Times New Roman" panose="02020603050405020304" charset="0"/>
              </a:defRPr>
            </a:lvl1pPr>
            <a:lvl2pPr marL="403225" algn="l" defTabSz="806450">
              <a:defRPr sz="2400">
                <a:solidFill>
                  <a:schemeClr val="tx1"/>
                </a:solidFill>
                <a:latin typeface="Times New Roman" panose="02020603050405020304" charset="0"/>
              </a:defRPr>
            </a:lvl2pPr>
            <a:lvl3pPr marL="806450" algn="l" defTabSz="806450">
              <a:defRPr sz="2400">
                <a:solidFill>
                  <a:schemeClr val="tx1"/>
                </a:solidFill>
                <a:latin typeface="Times New Roman" panose="02020603050405020304" charset="0"/>
              </a:defRPr>
            </a:lvl3pPr>
            <a:lvl4pPr marL="1212850" algn="l" defTabSz="806450">
              <a:defRPr sz="2400">
                <a:solidFill>
                  <a:schemeClr val="tx1"/>
                </a:solidFill>
                <a:latin typeface="Times New Roman" panose="02020603050405020304" charset="0"/>
              </a:defRPr>
            </a:lvl4pPr>
            <a:lvl5pPr marL="1616075" algn="l" defTabSz="806450">
              <a:defRPr sz="2400">
                <a:solidFill>
                  <a:schemeClr val="tx1"/>
                </a:solidFill>
                <a:latin typeface="Times New Roman" panose="02020603050405020304" charset="0"/>
              </a:defRPr>
            </a:lvl5pPr>
            <a:lvl6pPr marL="2073275" defTabSz="806450" fontAlgn="base">
              <a:spcBef>
                <a:spcPct val="0"/>
              </a:spcBef>
              <a:spcAft>
                <a:spcPct val="0"/>
              </a:spcAft>
              <a:defRPr sz="2400">
                <a:solidFill>
                  <a:schemeClr val="tx1"/>
                </a:solidFill>
                <a:latin typeface="Times New Roman" panose="02020603050405020304" charset="0"/>
              </a:defRPr>
            </a:lvl6pPr>
            <a:lvl7pPr marL="2530475" defTabSz="806450" fontAlgn="base">
              <a:spcBef>
                <a:spcPct val="0"/>
              </a:spcBef>
              <a:spcAft>
                <a:spcPct val="0"/>
              </a:spcAft>
              <a:defRPr sz="2400">
                <a:solidFill>
                  <a:schemeClr val="tx1"/>
                </a:solidFill>
                <a:latin typeface="Times New Roman" panose="02020603050405020304" charset="0"/>
              </a:defRPr>
            </a:lvl7pPr>
            <a:lvl8pPr marL="2987675" defTabSz="806450" fontAlgn="base">
              <a:spcBef>
                <a:spcPct val="0"/>
              </a:spcBef>
              <a:spcAft>
                <a:spcPct val="0"/>
              </a:spcAft>
              <a:defRPr sz="2400">
                <a:solidFill>
                  <a:schemeClr val="tx1"/>
                </a:solidFill>
                <a:latin typeface="Times New Roman" panose="02020603050405020304" charset="0"/>
              </a:defRPr>
            </a:lvl8pPr>
            <a:lvl9pPr marL="3444875" defTabSz="806450" fontAlgn="base">
              <a:spcBef>
                <a:spcPct val="0"/>
              </a:spcBef>
              <a:spcAft>
                <a:spcPct val="0"/>
              </a:spcAft>
              <a:defRPr sz="2400">
                <a:solidFill>
                  <a:schemeClr val="tx1"/>
                </a:solidFill>
                <a:latin typeface="Times New Roman" panose="02020603050405020304" charset="0"/>
              </a:defRPr>
            </a:lvl9pPr>
          </a:lstStyle>
          <a:p>
            <a:pPr algn="ctr" eaLnBrk="1" hangingPunct="1">
              <a:buClr>
                <a:srgbClr val="000000"/>
              </a:buClr>
              <a:buFont typeface="Arial" panose="020B0604020202020204" pitchFamily="34" charset="0"/>
              <a:buNone/>
            </a:pPr>
            <a:r>
              <a:rPr lang="zh-CN" altLang="en-US" b="1">
                <a:latin typeface="Arial" panose="020B0604020202020204" pitchFamily="34" charset="0"/>
              </a:rPr>
              <a:t>…</a:t>
            </a:r>
            <a:endParaRPr lang="zh-CN" altLang="en-US" b="1">
              <a:latin typeface="Arial" panose="020B0604020202020204" pitchFamily="34" charset="0"/>
            </a:endParaRPr>
          </a:p>
        </p:txBody>
      </p:sp>
      <p:pic>
        <p:nvPicPr>
          <p:cNvPr id="1844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38" y="6881485"/>
            <a:ext cx="5446712" cy="27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1844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4" y="7344816"/>
            <a:ext cx="5438775" cy="676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18446"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689" y="8183904"/>
            <a:ext cx="5438775" cy="214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4" name="Rectangle 4"/>
          <p:cNvSpPr>
            <a:spLocks noGrp="1" noChangeArrowheads="1"/>
          </p:cNvSpPr>
          <p:nvPr>
            <p:ph type="body" idx="1"/>
          </p:nvPr>
        </p:nvSpPr>
        <p:spPr>
          <a:noFill/>
        </p:spPr>
        <p:txBody>
          <a:bodyPr/>
          <a:lstStyle/>
          <a:p>
            <a:pPr>
              <a:tabLst>
                <a:tab pos="496570" algn="l"/>
                <a:tab pos="674370" algn="r"/>
                <a:tab pos="810895" algn="l"/>
                <a:tab pos="1117600" algn="r"/>
                <a:tab pos="1906270" algn="r"/>
              </a:tabLst>
            </a:pPr>
            <a:r>
              <a:rPr lang="en-US" altLang="zh-CN"/>
              <a:t>The </a:t>
            </a:r>
            <a:r>
              <a:rPr lang="en-US" altLang="zh-CN">
                <a:latin typeface="Courier New" panose="02070309020205020404" pitchFamily="49" charset="0"/>
              </a:rPr>
              <a:t>UNION ALL</a:t>
            </a:r>
            <a:r>
              <a:rPr lang="en-US" altLang="zh-CN"/>
              <a:t> Operator</a:t>
            </a:r>
            <a:endParaRPr lang="en-US" altLang="zh-CN"/>
          </a:p>
          <a:p>
            <a:pPr lvl="1">
              <a:tabLst>
                <a:tab pos="496570" algn="l"/>
                <a:tab pos="674370" algn="r"/>
                <a:tab pos="810895" algn="l"/>
                <a:tab pos="1117600" algn="r"/>
                <a:tab pos="1906270" algn="r"/>
              </a:tabLst>
            </a:pPr>
            <a:r>
              <a:rPr lang="en-US" altLang="zh-CN"/>
              <a:t>Use the </a:t>
            </a:r>
            <a:r>
              <a:rPr lang="en-US" altLang="zh-CN">
                <a:solidFill>
                  <a:srgbClr val="FC0128"/>
                </a:solidFill>
                <a:latin typeface="Courier New" panose="02070309020205020404" pitchFamily="49" charset="0"/>
              </a:rPr>
              <a:t>UNION ALL</a:t>
            </a:r>
            <a:r>
              <a:rPr lang="en-US" altLang="zh-CN">
                <a:solidFill>
                  <a:srgbClr val="FC0128"/>
                </a:solidFill>
              </a:rPr>
              <a:t> o</a:t>
            </a:r>
            <a:r>
              <a:rPr lang="en-US" altLang="zh-CN"/>
              <a:t>perator to return all rows from multiple queries. </a:t>
            </a:r>
            <a:endParaRPr lang="en-US" altLang="zh-CN"/>
          </a:p>
          <a:p>
            <a:pPr lvl="1">
              <a:tabLst>
                <a:tab pos="496570" algn="l"/>
                <a:tab pos="674370" algn="r"/>
                <a:tab pos="810895" algn="l"/>
                <a:tab pos="1117600" algn="r"/>
                <a:tab pos="1906270" algn="r"/>
              </a:tabLst>
            </a:pPr>
            <a:r>
              <a:rPr lang="en-US" altLang="zh-CN" b="1"/>
              <a:t>Guidelines</a:t>
            </a:r>
            <a:endParaRPr lang="en-US" altLang="zh-CN" b="1"/>
          </a:p>
          <a:p>
            <a:pPr lvl="2">
              <a:tabLst>
                <a:tab pos="496570" algn="l"/>
                <a:tab pos="674370" algn="r"/>
                <a:tab pos="810895" algn="l"/>
                <a:tab pos="1117600" algn="r"/>
                <a:tab pos="1906270" algn="r"/>
              </a:tabLst>
            </a:pPr>
            <a:r>
              <a:rPr lang="en-US" altLang="zh-CN"/>
              <a:t>Unlike </a:t>
            </a:r>
            <a:r>
              <a:rPr lang="en-US" altLang="zh-CN">
                <a:latin typeface="Courier New" panose="02070309020205020404" pitchFamily="49" charset="0"/>
              </a:rPr>
              <a:t>UNION</a:t>
            </a:r>
            <a:r>
              <a:rPr lang="en-US" altLang="zh-CN"/>
              <a:t>, duplicate rows are not eliminated and the output is not sorted by default. </a:t>
            </a:r>
            <a:endParaRPr lang="en-US" altLang="zh-CN"/>
          </a:p>
          <a:p>
            <a:pPr lvl="2">
              <a:tabLst>
                <a:tab pos="496570" algn="l"/>
                <a:tab pos="674370" algn="r"/>
                <a:tab pos="810895" algn="l"/>
                <a:tab pos="1117600" algn="r"/>
                <a:tab pos="1906270" algn="r"/>
              </a:tabLst>
            </a:pPr>
            <a:r>
              <a:rPr lang="en-US" altLang="zh-CN"/>
              <a:t>The </a:t>
            </a:r>
            <a:r>
              <a:rPr lang="en-US" altLang="zh-CN">
                <a:latin typeface="Courier New" panose="02070309020205020404" pitchFamily="49" charset="0"/>
              </a:rPr>
              <a:t>DISTINCT</a:t>
            </a:r>
            <a:r>
              <a:rPr lang="en-US" altLang="zh-CN"/>
              <a:t> keyword cannot be used.</a:t>
            </a:r>
            <a:endParaRPr lang="en-US" altLang="zh-CN"/>
          </a:p>
          <a:p>
            <a:pPr lvl="1">
              <a:tabLst>
                <a:tab pos="496570" algn="l"/>
                <a:tab pos="674370" algn="r"/>
                <a:tab pos="810895" algn="l"/>
                <a:tab pos="1117600" algn="r"/>
                <a:tab pos="1906270" algn="r"/>
              </a:tabLst>
            </a:pPr>
            <a:r>
              <a:rPr lang="en-US" altLang="zh-CN" b="1"/>
              <a:t>Note:</a:t>
            </a:r>
            <a:r>
              <a:rPr lang="en-US" altLang="zh-CN"/>
              <a:t> With the exception of the above, the guidelines for </a:t>
            </a:r>
            <a:r>
              <a:rPr lang="en-US" altLang="zh-CN">
                <a:latin typeface="Courier New" panose="02070309020205020404" pitchFamily="49" charset="0"/>
              </a:rPr>
              <a:t>UNION</a:t>
            </a:r>
            <a:r>
              <a:rPr lang="en-US" altLang="zh-CN"/>
              <a:t> and </a:t>
            </a:r>
            <a:r>
              <a:rPr lang="en-US" altLang="zh-CN">
                <a:latin typeface="Courier New" panose="02070309020205020404" pitchFamily="49" charset="0"/>
              </a:rPr>
              <a:t>UNION ALL</a:t>
            </a:r>
            <a:r>
              <a:rPr lang="en-US" altLang="zh-CN"/>
              <a:t> are the same.</a:t>
            </a:r>
            <a:endParaRPr lang="en-US" altLang="zh-CN"/>
          </a:p>
          <a:p>
            <a:pPr>
              <a:lnSpc>
                <a:spcPct val="90000"/>
              </a:lnSpc>
              <a:tabLst>
                <a:tab pos="496570" algn="l"/>
                <a:tab pos="674370" algn="r"/>
                <a:tab pos="810895" algn="l"/>
                <a:tab pos="1117600" algn="r"/>
                <a:tab pos="1906270" algn="r"/>
              </a:tabLst>
            </a:pPr>
            <a:endParaRPr lang="en-US" altLang="zh-CN"/>
          </a:p>
        </p:txBody>
      </p:sp>
      <p:sp>
        <p:nvSpPr>
          <p:cNvPr id="20485" name="Rectangle 5"/>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1"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2" name="Rectangle 4"/>
          <p:cNvSpPr>
            <a:spLocks noGrp="1" noChangeArrowheads="1"/>
          </p:cNvSpPr>
          <p:nvPr>
            <p:ph type="body" idx="1"/>
          </p:nvPr>
        </p:nvSpPr>
        <p:spPr>
          <a:noFill/>
        </p:spPr>
        <p:txBody>
          <a:bodyPr/>
          <a:lstStyle/>
          <a:p>
            <a:pPr>
              <a:tabLst>
                <a:tab pos="496570" algn="l"/>
                <a:tab pos="674370" algn="r"/>
                <a:tab pos="810895" algn="l"/>
                <a:tab pos="1117600" algn="r"/>
                <a:tab pos="1906270" algn="r"/>
              </a:tabLst>
            </a:pPr>
            <a:r>
              <a:rPr lang="en-US" altLang="zh-CN"/>
              <a:t>The </a:t>
            </a:r>
            <a:r>
              <a:rPr lang="en-US" altLang="zh-CN">
                <a:latin typeface="Courier New" panose="02070309020205020404" pitchFamily="49" charset="0"/>
              </a:rPr>
              <a:t>UNION ALL</a:t>
            </a:r>
            <a:r>
              <a:rPr lang="en-US" altLang="zh-CN"/>
              <a:t> Operator (continued)</a:t>
            </a:r>
            <a:endParaRPr lang="en-US" altLang="zh-CN"/>
          </a:p>
          <a:p>
            <a:pPr lvl="1">
              <a:tabLst>
                <a:tab pos="496570" algn="l"/>
                <a:tab pos="674370" algn="r"/>
                <a:tab pos="810895" algn="l"/>
                <a:tab pos="1117600" algn="r"/>
                <a:tab pos="1906270" algn="r"/>
              </a:tabLst>
            </a:pPr>
            <a:r>
              <a:rPr lang="en-US" altLang="zh-CN"/>
              <a:t>In the example, 30 rows are selected. The combination of the two tables totals to 30 rows. The </a:t>
            </a:r>
            <a:r>
              <a:rPr lang="en-US" altLang="zh-CN">
                <a:solidFill>
                  <a:srgbClr val="FC0128"/>
                </a:solidFill>
                <a:latin typeface="Courier New" panose="02070309020205020404" pitchFamily="49" charset="0"/>
              </a:rPr>
              <a:t>UNION ALL</a:t>
            </a:r>
            <a:r>
              <a:rPr lang="en-US" altLang="zh-CN">
                <a:solidFill>
                  <a:srgbClr val="FC0128"/>
                </a:solidFill>
              </a:rPr>
              <a:t> operator</a:t>
            </a:r>
            <a:r>
              <a:rPr lang="en-US" altLang="zh-CN"/>
              <a:t> does not eliminate </a:t>
            </a:r>
            <a:r>
              <a:rPr lang="en-US" altLang="zh-CN">
                <a:solidFill>
                  <a:srgbClr val="FC0128"/>
                </a:solidFill>
              </a:rPr>
              <a:t>duplicate rows</a:t>
            </a:r>
            <a:r>
              <a:rPr lang="en-US" altLang="zh-CN"/>
              <a:t>. The duplicate rows are highlighted in the output shown in the slide. </a:t>
            </a:r>
            <a:r>
              <a:rPr lang="en-US" altLang="zh-CN">
                <a:latin typeface="Courier New" panose="02070309020205020404" pitchFamily="49" charset="0"/>
              </a:rPr>
              <a:t>UNION</a:t>
            </a:r>
            <a:r>
              <a:rPr lang="en-US" altLang="zh-CN"/>
              <a:t> returns all distinct rows selected by either query. </a:t>
            </a:r>
            <a:r>
              <a:rPr lang="en-US" altLang="zh-CN">
                <a:latin typeface="Courier New" panose="02070309020205020404" pitchFamily="49" charset="0"/>
              </a:rPr>
              <a:t>UNION ALL</a:t>
            </a:r>
            <a:r>
              <a:rPr lang="en-US" altLang="zh-CN"/>
              <a:t> returns all rows selected by either query, including all duplicates. Consider the query on the slide, now written with the </a:t>
            </a:r>
            <a:r>
              <a:rPr lang="en-US" altLang="zh-CN">
                <a:solidFill>
                  <a:srgbClr val="FC0128"/>
                </a:solidFill>
                <a:latin typeface="Courier New" panose="02070309020205020404" pitchFamily="49" charset="0"/>
              </a:rPr>
              <a:t>UNION</a:t>
            </a:r>
            <a:r>
              <a:rPr lang="en-US" altLang="zh-CN">
                <a:solidFill>
                  <a:srgbClr val="FC0128"/>
                </a:solidFill>
              </a:rPr>
              <a:t> clause</a:t>
            </a:r>
            <a:r>
              <a:rPr lang="en-US" altLang="zh-CN"/>
              <a:t>:</a:t>
            </a:r>
            <a:endParaRPr lang="en-US" altLang="zh-CN"/>
          </a:p>
          <a:p>
            <a:pPr lvl="1">
              <a:tabLst>
                <a:tab pos="496570" algn="l"/>
                <a:tab pos="674370" algn="r"/>
                <a:tab pos="810895" algn="l"/>
                <a:tab pos="1117600" algn="r"/>
                <a:tab pos="1906270" algn="r"/>
              </a:tabLst>
            </a:pPr>
            <a:r>
              <a:rPr lang="en-US" altLang="zh-CN" b="1">
                <a:latin typeface="Courier New" panose="02070309020205020404" pitchFamily="49" charset="0"/>
              </a:rPr>
              <a:t>  </a:t>
            </a:r>
            <a:r>
              <a:rPr lang="en-US" altLang="zh-CN">
                <a:latin typeface="Courier New" panose="02070309020205020404" pitchFamily="49" charset="0"/>
              </a:rPr>
              <a:t>SELECT   employee_id, job_id,department_id</a:t>
            </a:r>
            <a:br>
              <a:rPr lang="en-US" altLang="zh-CN">
                <a:latin typeface="Courier New" panose="02070309020205020404" pitchFamily="49" charset="0"/>
              </a:rPr>
            </a:br>
            <a:r>
              <a:rPr lang="en-US" altLang="zh-CN">
                <a:latin typeface="Courier New" panose="02070309020205020404" pitchFamily="49" charset="0"/>
              </a:rPr>
              <a:t>  FROM     employees</a:t>
            </a:r>
            <a:br>
              <a:rPr lang="en-US" altLang="zh-CN">
                <a:latin typeface="Courier New" panose="02070309020205020404" pitchFamily="49" charset="0"/>
              </a:rPr>
            </a:br>
            <a:r>
              <a:rPr lang="en-US" altLang="zh-CN">
                <a:latin typeface="Courier New" panose="02070309020205020404" pitchFamily="49" charset="0"/>
              </a:rPr>
              <a:t>  UNION</a:t>
            </a:r>
            <a:br>
              <a:rPr lang="en-US" altLang="zh-CN">
                <a:latin typeface="Courier New" panose="02070309020205020404" pitchFamily="49" charset="0"/>
              </a:rPr>
            </a:br>
            <a:r>
              <a:rPr lang="en-US" altLang="zh-CN">
                <a:latin typeface="Courier New" panose="02070309020205020404" pitchFamily="49" charset="0"/>
              </a:rPr>
              <a:t>  SELECT   employee_id, job_id,department_id</a:t>
            </a:r>
            <a:br>
              <a:rPr lang="en-US" altLang="zh-CN">
                <a:latin typeface="Courier New" panose="02070309020205020404" pitchFamily="49" charset="0"/>
              </a:rPr>
            </a:br>
            <a:r>
              <a:rPr lang="en-US" altLang="zh-CN">
                <a:latin typeface="Courier New" panose="02070309020205020404" pitchFamily="49" charset="0"/>
              </a:rPr>
              <a:t>  FROM     job_history</a:t>
            </a:r>
            <a:br>
              <a:rPr lang="en-US" altLang="zh-CN">
                <a:latin typeface="Courier New" panose="02070309020205020404" pitchFamily="49" charset="0"/>
              </a:rPr>
            </a:br>
            <a:r>
              <a:rPr lang="en-US" altLang="zh-CN">
                <a:latin typeface="Courier New" panose="02070309020205020404" pitchFamily="49" charset="0"/>
              </a:rPr>
              <a:t>  ORDER BY employee_id;</a:t>
            </a:r>
            <a:endParaRPr lang="en-US" altLang="zh-CN">
              <a:latin typeface="Courier New" panose="02070309020205020404" pitchFamily="49" charset="0"/>
            </a:endParaRPr>
          </a:p>
          <a:p>
            <a:pPr lvl="1">
              <a:tabLst>
                <a:tab pos="496570" algn="l"/>
                <a:tab pos="674370" algn="r"/>
                <a:tab pos="810895" algn="l"/>
                <a:tab pos="1117600" algn="r"/>
                <a:tab pos="1906270" algn="r"/>
              </a:tabLst>
            </a:pPr>
            <a:r>
              <a:rPr lang="en-US" altLang="zh-CN"/>
              <a:t>The preceding query returns 29 rows. This is because it eliminates the following row (as it is a duplicate):</a:t>
            </a:r>
            <a:endParaRPr lang="en-US" altLang="zh-CN"/>
          </a:p>
          <a:p>
            <a:pPr lvl="1">
              <a:tabLst>
                <a:tab pos="496570" algn="l"/>
                <a:tab pos="674370" algn="r"/>
                <a:tab pos="810895" algn="l"/>
                <a:tab pos="1117600" algn="r"/>
                <a:tab pos="1906270" algn="r"/>
              </a:tabLst>
            </a:pPr>
            <a:endParaRPr lang="en-US" altLang="zh-CN">
              <a:latin typeface="Courier New" panose="02070309020205020404" pitchFamily="49" charset="0"/>
            </a:endParaRPr>
          </a:p>
          <a:p>
            <a:pPr lvl="1">
              <a:tabLst>
                <a:tab pos="496570" algn="l"/>
                <a:tab pos="674370" algn="r"/>
                <a:tab pos="810895" algn="l"/>
                <a:tab pos="1117600" algn="r"/>
                <a:tab pos="1906270" algn="r"/>
              </a:tabLst>
            </a:pPr>
            <a:endParaRPr lang="en-US" altLang="zh-CN">
              <a:solidFill>
                <a:srgbClr val="0000FF"/>
              </a:solidFill>
            </a:endParaRPr>
          </a:p>
          <a:p>
            <a:pPr>
              <a:tabLst>
                <a:tab pos="496570" algn="l"/>
                <a:tab pos="674370" algn="r"/>
                <a:tab pos="810895" algn="l"/>
                <a:tab pos="1117600" algn="r"/>
                <a:tab pos="1906270" algn="r"/>
              </a:tabLst>
            </a:pPr>
            <a:endParaRPr lang="en-US" altLang="zh-CN">
              <a:solidFill>
                <a:srgbClr val="0000FF"/>
              </a:solidFill>
            </a:endParaRPr>
          </a:p>
          <a:p>
            <a:pPr>
              <a:tabLst>
                <a:tab pos="496570" algn="l"/>
                <a:tab pos="674370" algn="r"/>
                <a:tab pos="810895" algn="l"/>
                <a:tab pos="1117600" algn="r"/>
                <a:tab pos="1906270" algn="r"/>
              </a:tabLst>
            </a:pPr>
            <a:r>
              <a:rPr lang="en-US" altLang="zh-CN">
                <a:solidFill>
                  <a:srgbClr val="0000FF"/>
                </a:solidFill>
              </a:rPr>
              <a:t>Instructor Note</a:t>
            </a:r>
            <a:endParaRPr lang="en-US" altLang="zh-CN">
              <a:solidFill>
                <a:srgbClr val="0000FF"/>
              </a:solidFill>
            </a:endParaRPr>
          </a:p>
          <a:p>
            <a:pPr lvl="1">
              <a:tabLst>
                <a:tab pos="496570" algn="l"/>
                <a:tab pos="674370" algn="r"/>
                <a:tab pos="810895" algn="l"/>
                <a:tab pos="1117600" algn="r"/>
                <a:tab pos="1906270" algn="r"/>
              </a:tabLst>
            </a:pPr>
            <a:r>
              <a:rPr lang="en-US" altLang="zh-CN">
                <a:solidFill>
                  <a:srgbClr val="0000FF"/>
                </a:solidFill>
              </a:rPr>
              <a:t>Note that this is the example from page 15-8.</a:t>
            </a:r>
            <a:endParaRPr lang="en-US" altLang="zh-CN">
              <a:solidFill>
                <a:srgbClr val="0000FF"/>
              </a:solidFill>
            </a:endParaRPr>
          </a:p>
        </p:txBody>
      </p:sp>
      <p:sp>
        <p:nvSpPr>
          <p:cNvPr id="22533" name="Rectangle 5"/>
          <p:cNvSpPr>
            <a:spLocks noGrp="1" noRot="1" noChangeAspect="1" noChangeArrowheads="1" noTextEdit="1"/>
          </p:cNvSpPr>
          <p:nvPr>
            <p:ph type="sldImg"/>
          </p:nvPr>
        </p:nvSpPr>
        <p:spPr>
          <a:xfrm>
            <a:off x="1143000" y="685800"/>
            <a:ext cx="4572000" cy="3429000"/>
          </a:xfrm>
          <a:prstGeom prst="rect">
            <a:avLst/>
          </a:prstGeom>
          <a:ln cap="flat"/>
        </p:spPr>
      </p:sp>
      <p:pic>
        <p:nvPicPr>
          <p:cNvPr id="2253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7613896"/>
            <a:ext cx="5437188" cy="235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253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 y="7370290"/>
            <a:ext cx="5429250" cy="25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9"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0" name="Rectangle 4"/>
          <p:cNvSpPr>
            <a:spLocks noGrp="1" noChangeArrowheads="1"/>
          </p:cNvSpPr>
          <p:nvPr>
            <p:ph type="body" idx="1"/>
          </p:nvPr>
        </p:nvSpPr>
        <p:spPr>
          <a:xfrm>
            <a:off x="409575" y="4687434"/>
            <a:ext cx="5995988" cy="3752814"/>
          </a:xfrm>
          <a:noFill/>
        </p:spPr>
        <p:txBody>
          <a:bodyPr/>
          <a:lstStyle/>
          <a:p>
            <a:pPr>
              <a:tabLst>
                <a:tab pos="496570" algn="l"/>
                <a:tab pos="674370" algn="r"/>
                <a:tab pos="810895" algn="l"/>
                <a:tab pos="1117600" algn="r"/>
                <a:tab pos="1906270" algn="r"/>
              </a:tabLst>
            </a:pPr>
            <a:r>
              <a:rPr lang="en-US" altLang="zh-CN"/>
              <a:t>The </a:t>
            </a:r>
            <a:r>
              <a:rPr lang="en-US" altLang="zh-CN">
                <a:latin typeface="Courier New" panose="02070309020205020404" pitchFamily="49" charset="0"/>
              </a:rPr>
              <a:t>INTERSECT</a:t>
            </a:r>
            <a:r>
              <a:rPr lang="en-US" altLang="zh-CN"/>
              <a:t> Operator</a:t>
            </a:r>
            <a:endParaRPr lang="en-US" altLang="zh-CN"/>
          </a:p>
          <a:p>
            <a:pPr lvl="1">
              <a:tabLst>
                <a:tab pos="496570" algn="l"/>
                <a:tab pos="674370" algn="r"/>
                <a:tab pos="810895" algn="l"/>
                <a:tab pos="1117600" algn="r"/>
                <a:tab pos="1906270" algn="r"/>
              </a:tabLst>
            </a:pPr>
            <a:r>
              <a:rPr lang="en-US" altLang="zh-CN"/>
              <a:t>Use the </a:t>
            </a:r>
            <a:r>
              <a:rPr lang="en-US" altLang="zh-CN">
                <a:solidFill>
                  <a:srgbClr val="FC0128"/>
                </a:solidFill>
                <a:latin typeface="Courier New" panose="02070309020205020404" pitchFamily="49" charset="0"/>
              </a:rPr>
              <a:t>INTERSECT</a:t>
            </a:r>
            <a:r>
              <a:rPr lang="en-US" altLang="zh-CN">
                <a:solidFill>
                  <a:srgbClr val="FC0128"/>
                </a:solidFill>
              </a:rPr>
              <a:t> o</a:t>
            </a:r>
            <a:r>
              <a:rPr lang="en-US" altLang="zh-CN"/>
              <a:t>perator to return all rows common to multiple queries.</a:t>
            </a:r>
            <a:endParaRPr lang="en-US" altLang="zh-CN"/>
          </a:p>
          <a:p>
            <a:pPr lvl="1">
              <a:tabLst>
                <a:tab pos="496570" algn="l"/>
                <a:tab pos="674370" algn="r"/>
                <a:tab pos="810895" algn="l"/>
                <a:tab pos="1117600" algn="r"/>
                <a:tab pos="1906270" algn="r"/>
              </a:tabLst>
            </a:pPr>
            <a:r>
              <a:rPr lang="en-US" altLang="zh-CN" b="1"/>
              <a:t>Guidelines</a:t>
            </a:r>
            <a:endParaRPr lang="en-US" altLang="zh-CN"/>
          </a:p>
          <a:p>
            <a:pPr lvl="2">
              <a:tabLst>
                <a:tab pos="496570" algn="l"/>
                <a:tab pos="674370" algn="r"/>
                <a:tab pos="810895" algn="l"/>
                <a:tab pos="1117600" algn="r"/>
                <a:tab pos="1906270" algn="r"/>
              </a:tabLst>
            </a:pPr>
            <a:r>
              <a:rPr lang="en-US" altLang="zh-CN">
                <a:latin typeface="Times" pitchFamily="18" charset="0"/>
              </a:rPr>
              <a:t>The number of columns and the datatypes of the columns being selected by the </a:t>
            </a:r>
            <a:r>
              <a:rPr lang="en-US" altLang="zh-CN">
                <a:latin typeface="Courier New" panose="02070309020205020404" pitchFamily="49" charset="0"/>
              </a:rPr>
              <a:t>SELECT</a:t>
            </a:r>
            <a:r>
              <a:rPr lang="en-US" altLang="zh-CN">
                <a:latin typeface="Times" pitchFamily="18" charset="0"/>
              </a:rPr>
              <a:t> statements in the queries must be identical in all the </a:t>
            </a:r>
            <a:r>
              <a:rPr lang="en-US" altLang="zh-CN">
                <a:latin typeface="Courier New" panose="02070309020205020404" pitchFamily="49" charset="0"/>
              </a:rPr>
              <a:t>SELECT</a:t>
            </a:r>
            <a:r>
              <a:rPr lang="en-US" altLang="zh-CN">
                <a:latin typeface="Times" pitchFamily="18" charset="0"/>
              </a:rPr>
              <a:t> statements used in the query. The names of the columns need not be identical.</a:t>
            </a:r>
            <a:endParaRPr lang="en-US" altLang="zh-CN">
              <a:latin typeface="Times" pitchFamily="18" charset="0"/>
            </a:endParaRPr>
          </a:p>
          <a:p>
            <a:pPr lvl="2">
              <a:tabLst>
                <a:tab pos="496570" algn="l"/>
                <a:tab pos="674370" algn="r"/>
                <a:tab pos="810895" algn="l"/>
                <a:tab pos="1117600" algn="r"/>
                <a:tab pos="1906270" algn="r"/>
              </a:tabLst>
            </a:pPr>
            <a:r>
              <a:rPr lang="en-US" altLang="zh-CN"/>
              <a:t>Reversing the order of the intersected tables does not alter the result.</a:t>
            </a:r>
            <a:endParaRPr lang="en-US" altLang="zh-CN"/>
          </a:p>
          <a:p>
            <a:pPr lvl="2">
              <a:tabLst>
                <a:tab pos="496570" algn="l"/>
                <a:tab pos="674370" algn="r"/>
                <a:tab pos="810895" algn="l"/>
                <a:tab pos="1117600" algn="r"/>
                <a:tab pos="1906270" algn="r"/>
              </a:tabLst>
            </a:pPr>
            <a:r>
              <a:rPr lang="en-US" altLang="zh-CN">
                <a:latin typeface="Courier New" panose="02070309020205020404" pitchFamily="49" charset="0"/>
              </a:rPr>
              <a:t>INTERSECT</a:t>
            </a:r>
            <a:r>
              <a:rPr lang="en-US" altLang="zh-CN"/>
              <a:t> does not ignore </a:t>
            </a:r>
            <a:r>
              <a:rPr lang="en-US" altLang="zh-CN">
                <a:latin typeface="Courier New" panose="02070309020205020404" pitchFamily="49" charset="0"/>
              </a:rPr>
              <a:t>NULL</a:t>
            </a:r>
            <a:r>
              <a:rPr lang="en-US" altLang="zh-CN"/>
              <a:t> values.</a:t>
            </a:r>
            <a:endParaRPr lang="en-US" altLang="zh-CN"/>
          </a:p>
          <a:p>
            <a:pPr>
              <a:tabLst>
                <a:tab pos="496570" algn="l"/>
                <a:tab pos="674370" algn="r"/>
                <a:tab pos="810895" algn="l"/>
                <a:tab pos="1117600" algn="r"/>
                <a:tab pos="1906270" algn="r"/>
              </a:tabLst>
            </a:pPr>
            <a:endParaRPr lang="en-US" altLang="zh-CN"/>
          </a:p>
          <a:p>
            <a:pPr>
              <a:tabLst>
                <a:tab pos="496570" algn="l"/>
                <a:tab pos="674370" algn="r"/>
                <a:tab pos="810895" algn="l"/>
                <a:tab pos="1117600" algn="r"/>
                <a:tab pos="1906270" algn="r"/>
              </a:tabLst>
            </a:pPr>
            <a:endParaRPr lang="en-US" altLang="zh-CN"/>
          </a:p>
          <a:p>
            <a:pPr>
              <a:tabLst>
                <a:tab pos="496570" algn="l"/>
                <a:tab pos="674370" algn="r"/>
                <a:tab pos="810895" algn="l"/>
                <a:tab pos="1117600" algn="r"/>
                <a:tab pos="1906270" algn="r"/>
              </a:tabLst>
            </a:pPr>
            <a:endParaRPr lang="en-US" altLang="zh-CN"/>
          </a:p>
          <a:p>
            <a:pPr>
              <a:tabLst>
                <a:tab pos="496570" algn="l"/>
                <a:tab pos="674370" algn="r"/>
                <a:tab pos="810895" algn="l"/>
                <a:tab pos="1117600" algn="r"/>
                <a:tab pos="1906270" algn="r"/>
              </a:tabLst>
            </a:pPr>
            <a:endParaRPr lang="en-US" altLang="zh-CN"/>
          </a:p>
          <a:p>
            <a:pPr>
              <a:tabLst>
                <a:tab pos="496570" algn="l"/>
                <a:tab pos="674370" algn="r"/>
                <a:tab pos="810895" algn="l"/>
                <a:tab pos="1117600" algn="r"/>
                <a:tab pos="1906270" algn="r"/>
              </a:tabLst>
            </a:pPr>
            <a:endParaRPr lang="en-US" altLang="zh-CN"/>
          </a:p>
          <a:p>
            <a:pPr>
              <a:tabLst>
                <a:tab pos="496570" algn="l"/>
                <a:tab pos="674370" algn="r"/>
                <a:tab pos="810895" algn="l"/>
                <a:tab pos="1117600" algn="r"/>
                <a:tab pos="1906270" algn="r"/>
              </a:tabLst>
            </a:pPr>
            <a:endParaRPr lang="en-US" altLang="zh-CN"/>
          </a:p>
          <a:p>
            <a:pPr>
              <a:tabLst>
                <a:tab pos="496570" algn="l"/>
                <a:tab pos="674370" algn="r"/>
                <a:tab pos="810895" algn="l"/>
                <a:tab pos="1117600" algn="r"/>
                <a:tab pos="1906270" algn="r"/>
              </a:tabLst>
            </a:pPr>
            <a:endParaRPr lang="en-US" altLang="zh-CN"/>
          </a:p>
          <a:p>
            <a:pPr>
              <a:tabLst>
                <a:tab pos="496570" algn="l"/>
                <a:tab pos="674370" algn="r"/>
                <a:tab pos="810895" algn="l"/>
                <a:tab pos="1117600" algn="r"/>
                <a:tab pos="1906270" algn="r"/>
              </a:tabLst>
            </a:pPr>
            <a:r>
              <a:rPr lang="en-US" altLang="zh-CN">
                <a:solidFill>
                  <a:srgbClr val="0000FF"/>
                </a:solidFill>
              </a:rPr>
              <a:t>Instructor Note</a:t>
            </a:r>
            <a:endParaRPr lang="en-US" altLang="zh-CN">
              <a:solidFill>
                <a:srgbClr val="0000FF"/>
              </a:solidFill>
            </a:endParaRPr>
          </a:p>
          <a:p>
            <a:pPr lvl="1">
              <a:tabLst>
                <a:tab pos="496570" algn="l"/>
                <a:tab pos="674370" algn="r"/>
                <a:tab pos="810895" algn="l"/>
                <a:tab pos="1117600" algn="r"/>
                <a:tab pos="1906270" algn="r"/>
              </a:tabLst>
            </a:pPr>
            <a:r>
              <a:rPr lang="en-US" altLang="zh-CN">
                <a:solidFill>
                  <a:srgbClr val="0000FF"/>
                </a:solidFill>
              </a:rPr>
              <a:t>To illustrate the </a:t>
            </a:r>
            <a:r>
              <a:rPr lang="en-US" altLang="zh-CN">
                <a:solidFill>
                  <a:srgbClr val="0000FF"/>
                </a:solidFill>
                <a:latin typeface="Courier New" panose="02070309020205020404" pitchFamily="49" charset="0"/>
              </a:rPr>
              <a:t>INTERSECT</a:t>
            </a:r>
            <a:r>
              <a:rPr lang="en-US" altLang="zh-CN">
                <a:solidFill>
                  <a:srgbClr val="0000FF"/>
                </a:solidFill>
              </a:rPr>
              <a:t> </a:t>
            </a:r>
            <a:r>
              <a:rPr lang="en-US" altLang="zh-CN">
                <a:solidFill>
                  <a:srgbClr val="0000FF"/>
                </a:solidFill>
                <a:latin typeface="Courier New" panose="02070309020205020404" pitchFamily="49" charset="0"/>
              </a:rPr>
              <a:t>SET</a:t>
            </a:r>
            <a:r>
              <a:rPr lang="en-US" altLang="zh-CN">
                <a:solidFill>
                  <a:srgbClr val="0000FF"/>
                </a:solidFill>
              </a:rPr>
              <a:t> operator, run the script </a:t>
            </a:r>
            <a:r>
              <a:rPr lang="en-US" altLang="zh-CN">
                <a:solidFill>
                  <a:srgbClr val="0000FF"/>
                </a:solidFill>
                <a:latin typeface="Courier New" panose="02070309020205020404" pitchFamily="49" charset="0"/>
              </a:rPr>
              <a:t>demo\15_inters.sql</a:t>
            </a:r>
            <a:r>
              <a:rPr lang="en-US" altLang="zh-CN">
                <a:solidFill>
                  <a:srgbClr val="0000FF"/>
                </a:solidFill>
              </a:rPr>
              <a:t>. </a:t>
            </a:r>
            <a:endParaRPr lang="en-US" altLang="zh-CN">
              <a:solidFill>
                <a:srgbClr val="0000FF"/>
              </a:solidFill>
            </a:endParaRPr>
          </a:p>
        </p:txBody>
      </p:sp>
      <p:sp>
        <p:nvSpPr>
          <p:cNvPr id="24581" name="Rectangle 5"/>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7"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8" name="Rectangle 4"/>
          <p:cNvSpPr>
            <a:spLocks noGrp="1" noChangeArrowheads="1"/>
          </p:cNvSpPr>
          <p:nvPr>
            <p:ph type="body" idx="1"/>
          </p:nvPr>
        </p:nvSpPr>
        <p:spPr>
          <a:noFill/>
        </p:spPr>
        <p:txBody>
          <a:bodyPr/>
          <a:lstStyle/>
          <a:p>
            <a:pPr>
              <a:tabLst>
                <a:tab pos="496570" algn="l"/>
                <a:tab pos="674370" algn="r"/>
                <a:tab pos="810895" algn="l"/>
                <a:tab pos="1117600" algn="r"/>
                <a:tab pos="1906270" algn="r"/>
              </a:tabLst>
            </a:pPr>
            <a:r>
              <a:rPr lang="en-US" altLang="zh-CN"/>
              <a:t>The </a:t>
            </a:r>
            <a:r>
              <a:rPr lang="en-US" altLang="zh-CN">
                <a:latin typeface="Courier New" panose="02070309020205020404" pitchFamily="49" charset="0"/>
              </a:rPr>
              <a:t>INTERSECT</a:t>
            </a:r>
            <a:r>
              <a:rPr lang="en-US" altLang="zh-CN"/>
              <a:t> Operator (continued)</a:t>
            </a:r>
            <a:endParaRPr lang="en-US" altLang="zh-CN"/>
          </a:p>
          <a:p>
            <a:pPr lvl="1">
              <a:tabLst>
                <a:tab pos="496570" algn="l"/>
                <a:tab pos="674370" algn="r"/>
                <a:tab pos="810895" algn="l"/>
                <a:tab pos="1117600" algn="r"/>
                <a:tab pos="1906270" algn="r"/>
              </a:tabLst>
            </a:pPr>
            <a:r>
              <a:rPr lang="en-US" altLang="zh-CN">
                <a:latin typeface="Times" pitchFamily="18" charset="0"/>
              </a:rPr>
              <a:t>In the example in this slide, the query returns only the records that have the same values in the selected columns in both tables. </a:t>
            </a:r>
            <a:endParaRPr lang="en-US" altLang="zh-CN">
              <a:latin typeface="Times" pitchFamily="18" charset="0"/>
            </a:endParaRPr>
          </a:p>
          <a:p>
            <a:pPr lvl="1">
              <a:tabLst>
                <a:tab pos="496570" algn="l"/>
                <a:tab pos="674370" algn="r"/>
                <a:tab pos="810895" algn="l"/>
                <a:tab pos="1117600" algn="r"/>
                <a:tab pos="1906270" algn="r"/>
              </a:tabLst>
            </a:pPr>
            <a:r>
              <a:rPr lang="en-US" altLang="zh-CN">
                <a:latin typeface="Times" pitchFamily="18" charset="0"/>
              </a:rPr>
              <a:t>What will be the results if you add the </a:t>
            </a:r>
            <a:r>
              <a:rPr lang="en-US" altLang="zh-CN">
                <a:latin typeface="Courier New" panose="02070309020205020404" pitchFamily="49" charset="0"/>
              </a:rPr>
              <a:t>DEPARTMENT_ID</a:t>
            </a:r>
            <a:r>
              <a:rPr lang="en-US" altLang="zh-CN">
                <a:latin typeface="Times" pitchFamily="18" charset="0"/>
              </a:rPr>
              <a:t> column to the </a:t>
            </a:r>
            <a:r>
              <a:rPr lang="en-US" altLang="zh-CN">
                <a:latin typeface="Courier New" panose="02070309020205020404" pitchFamily="49" charset="0"/>
              </a:rPr>
              <a:t>SELECT </a:t>
            </a:r>
            <a:r>
              <a:rPr lang="en-US" altLang="zh-CN">
                <a:latin typeface="Times" pitchFamily="18" charset="0"/>
              </a:rPr>
              <a:t>statement from the </a:t>
            </a:r>
            <a:r>
              <a:rPr lang="en-US" altLang="zh-CN">
                <a:latin typeface="Courier New" panose="02070309020205020404" pitchFamily="49" charset="0"/>
              </a:rPr>
              <a:t>EMPLOYEES</a:t>
            </a:r>
            <a:r>
              <a:rPr lang="en-US" altLang="zh-CN">
                <a:latin typeface="Times" pitchFamily="18" charset="0"/>
              </a:rPr>
              <a:t> table and add the </a:t>
            </a:r>
            <a:r>
              <a:rPr lang="en-US" altLang="zh-CN">
                <a:latin typeface="Courier New" panose="02070309020205020404" pitchFamily="49" charset="0"/>
              </a:rPr>
              <a:t>DEPARTMENT_ID</a:t>
            </a:r>
            <a:r>
              <a:rPr lang="en-US" altLang="zh-CN">
                <a:latin typeface="Times" pitchFamily="18" charset="0"/>
              </a:rPr>
              <a:t> column to the </a:t>
            </a:r>
            <a:r>
              <a:rPr lang="en-US" altLang="zh-CN">
                <a:latin typeface="Courier New" panose="02070309020205020404" pitchFamily="49" charset="0"/>
              </a:rPr>
              <a:t>SELECT</a:t>
            </a:r>
            <a:r>
              <a:rPr lang="en-US" altLang="zh-CN">
                <a:latin typeface="Times" pitchFamily="18" charset="0"/>
              </a:rPr>
              <a:t> statement from the  </a:t>
            </a:r>
            <a:r>
              <a:rPr lang="en-US" altLang="zh-CN">
                <a:latin typeface="Courier New" panose="02070309020205020404" pitchFamily="49" charset="0"/>
              </a:rPr>
              <a:t>JOB_HISTORY</a:t>
            </a:r>
            <a:r>
              <a:rPr lang="en-US" altLang="zh-CN">
                <a:latin typeface="Times" pitchFamily="18" charset="0"/>
              </a:rPr>
              <a:t> table and run this query? The results may be different because of the introduction of another column whose values may or may not be duplicates.</a:t>
            </a:r>
            <a:endParaRPr lang="en-US" altLang="zh-CN">
              <a:latin typeface="Times" pitchFamily="18" charset="0"/>
            </a:endParaRPr>
          </a:p>
          <a:p>
            <a:pPr lvl="1">
              <a:tabLst>
                <a:tab pos="496570" algn="l"/>
                <a:tab pos="674370" algn="r"/>
                <a:tab pos="810895" algn="l"/>
                <a:tab pos="1117600" algn="r"/>
                <a:tab pos="1906270" algn="r"/>
              </a:tabLst>
            </a:pPr>
            <a:r>
              <a:rPr lang="en-US" altLang="zh-CN" b="1">
                <a:latin typeface="Times" pitchFamily="18" charset="0"/>
              </a:rPr>
              <a:t>Example</a:t>
            </a:r>
            <a:endParaRPr lang="en-US" altLang="zh-CN" b="1">
              <a:latin typeface="Times" pitchFamily="18" charset="0"/>
            </a:endParaRPr>
          </a:p>
          <a:p>
            <a:pPr>
              <a:spcBef>
                <a:spcPct val="0"/>
              </a:spcBef>
              <a:tabLst>
                <a:tab pos="496570" algn="l"/>
                <a:tab pos="674370" algn="r"/>
                <a:tab pos="810895" algn="l"/>
                <a:tab pos="1117600" algn="r"/>
                <a:tab pos="1906270" algn="r"/>
              </a:tabLst>
            </a:pPr>
            <a:r>
              <a:rPr lang="en-US" altLang="zh-CN" b="0">
                <a:latin typeface="Times" pitchFamily="18" charset="0"/>
              </a:rPr>
              <a:t>	</a:t>
            </a:r>
            <a:r>
              <a:rPr lang="en-US" altLang="zh-CN" b="0">
                <a:latin typeface="Courier New" panose="02070309020205020404" pitchFamily="49" charset="0"/>
              </a:rPr>
              <a:t>SELECT employee_id, job_id, department_id</a:t>
            </a:r>
            <a:endParaRPr lang="en-US" altLang="zh-CN" b="0">
              <a:latin typeface="Courier New" panose="02070309020205020404" pitchFamily="49" charset="0"/>
            </a:endParaRPr>
          </a:p>
          <a:p>
            <a:pPr>
              <a:spcBef>
                <a:spcPct val="0"/>
              </a:spcBef>
              <a:tabLst>
                <a:tab pos="496570" algn="l"/>
                <a:tab pos="674370" algn="r"/>
                <a:tab pos="810895" algn="l"/>
                <a:tab pos="1117600" algn="r"/>
                <a:tab pos="1906270" algn="r"/>
              </a:tabLst>
            </a:pPr>
            <a:r>
              <a:rPr lang="en-US" altLang="zh-CN" b="0">
                <a:latin typeface="Courier New" panose="02070309020205020404" pitchFamily="49" charset="0"/>
              </a:rPr>
              <a:t>	FROM   employees</a:t>
            </a:r>
            <a:endParaRPr lang="en-US" altLang="zh-CN" b="0">
              <a:latin typeface="Courier New" panose="02070309020205020404" pitchFamily="49" charset="0"/>
            </a:endParaRPr>
          </a:p>
          <a:p>
            <a:pPr>
              <a:spcBef>
                <a:spcPct val="0"/>
              </a:spcBef>
              <a:tabLst>
                <a:tab pos="496570" algn="l"/>
                <a:tab pos="674370" algn="r"/>
                <a:tab pos="810895" algn="l"/>
                <a:tab pos="1117600" algn="r"/>
                <a:tab pos="1906270" algn="r"/>
              </a:tabLst>
            </a:pPr>
            <a:r>
              <a:rPr lang="en-US" altLang="zh-CN" b="0">
                <a:latin typeface="Courier New" panose="02070309020205020404" pitchFamily="49" charset="0"/>
              </a:rPr>
              <a:t>	INTERSECT</a:t>
            </a:r>
            <a:endParaRPr lang="en-US" altLang="zh-CN" b="0">
              <a:latin typeface="Courier New" panose="02070309020205020404" pitchFamily="49" charset="0"/>
            </a:endParaRPr>
          </a:p>
          <a:p>
            <a:pPr>
              <a:spcBef>
                <a:spcPct val="0"/>
              </a:spcBef>
              <a:tabLst>
                <a:tab pos="496570" algn="l"/>
                <a:tab pos="674370" algn="r"/>
                <a:tab pos="810895" algn="l"/>
                <a:tab pos="1117600" algn="r"/>
                <a:tab pos="1906270" algn="r"/>
              </a:tabLst>
            </a:pPr>
            <a:r>
              <a:rPr lang="en-US" altLang="zh-CN" b="0">
                <a:latin typeface="Courier New" panose="02070309020205020404" pitchFamily="49" charset="0"/>
              </a:rPr>
              <a:t>	SELECT employee_id, job_id, department_id</a:t>
            </a:r>
            <a:endParaRPr lang="en-US" altLang="zh-CN" b="0">
              <a:latin typeface="Courier New" panose="02070309020205020404" pitchFamily="49" charset="0"/>
            </a:endParaRPr>
          </a:p>
          <a:p>
            <a:pPr>
              <a:spcBef>
                <a:spcPct val="0"/>
              </a:spcBef>
              <a:tabLst>
                <a:tab pos="496570" algn="l"/>
                <a:tab pos="674370" algn="r"/>
                <a:tab pos="810895" algn="l"/>
                <a:tab pos="1117600" algn="r"/>
                <a:tab pos="1906270" algn="r"/>
              </a:tabLst>
            </a:pPr>
            <a:r>
              <a:rPr lang="en-US" altLang="zh-CN" b="0">
                <a:latin typeface="Courier New" panose="02070309020205020404" pitchFamily="49" charset="0"/>
              </a:rPr>
              <a:t>	FROM   job_history;</a:t>
            </a:r>
            <a:endParaRPr lang="en-US" altLang="zh-CN" b="0">
              <a:latin typeface="Courier New" panose="02070309020205020404" pitchFamily="49" charset="0"/>
            </a:endParaRPr>
          </a:p>
          <a:p>
            <a:pPr>
              <a:spcBef>
                <a:spcPct val="0"/>
              </a:spcBef>
              <a:tabLst>
                <a:tab pos="496570" algn="l"/>
                <a:tab pos="674370" algn="r"/>
                <a:tab pos="810895" algn="l"/>
                <a:tab pos="1117600" algn="r"/>
                <a:tab pos="1906270" algn="r"/>
              </a:tabLst>
            </a:pPr>
            <a:endParaRPr lang="en-US" altLang="zh-CN" b="0">
              <a:latin typeface="Courier New" panose="02070309020205020404" pitchFamily="49" charset="0"/>
            </a:endParaRPr>
          </a:p>
          <a:p>
            <a:pPr lvl="1">
              <a:tabLst>
                <a:tab pos="496570" algn="l"/>
                <a:tab pos="674370" algn="r"/>
                <a:tab pos="810895" algn="l"/>
                <a:tab pos="1117600" algn="r"/>
                <a:tab pos="1906270" algn="r"/>
              </a:tabLst>
            </a:pPr>
            <a:endParaRPr lang="en-US" altLang="zh-CN">
              <a:latin typeface="Times" pitchFamily="18" charset="0"/>
            </a:endParaRPr>
          </a:p>
          <a:p>
            <a:pPr lvl="1">
              <a:tabLst>
                <a:tab pos="496570" algn="l"/>
                <a:tab pos="674370" algn="r"/>
                <a:tab pos="810895" algn="l"/>
                <a:tab pos="1117600" algn="r"/>
                <a:tab pos="1906270" algn="r"/>
              </a:tabLst>
            </a:pPr>
            <a:endParaRPr lang="en-US" altLang="zh-CN">
              <a:latin typeface="Times" pitchFamily="18" charset="0"/>
            </a:endParaRPr>
          </a:p>
          <a:p>
            <a:pPr lvl="1">
              <a:tabLst>
                <a:tab pos="496570" algn="l"/>
                <a:tab pos="674370" algn="r"/>
                <a:tab pos="810895" algn="l"/>
                <a:tab pos="1117600" algn="r"/>
                <a:tab pos="1906270" algn="r"/>
              </a:tabLst>
            </a:pPr>
            <a:r>
              <a:rPr lang="en-US" altLang="zh-CN">
                <a:latin typeface="Times" pitchFamily="18" charset="0"/>
              </a:rPr>
              <a:t>Employee 200 is no longer part of the results because the </a:t>
            </a:r>
            <a:r>
              <a:rPr lang="en-US" altLang="zh-CN">
                <a:latin typeface="Courier New" panose="02070309020205020404" pitchFamily="49" charset="0"/>
              </a:rPr>
              <a:t>EMPLOYEES</a:t>
            </a:r>
            <a:r>
              <a:rPr lang="en-US" altLang="zh-CN">
                <a:latin typeface="Times" pitchFamily="18" charset="0"/>
              </a:rPr>
              <a:t>.</a:t>
            </a:r>
            <a:r>
              <a:rPr lang="en-US" altLang="zh-CN">
                <a:latin typeface="Courier New" panose="02070309020205020404" pitchFamily="49" charset="0"/>
              </a:rPr>
              <a:t>DEPARTMENT_ID</a:t>
            </a:r>
            <a:r>
              <a:rPr lang="en-US" altLang="zh-CN">
                <a:latin typeface="Times" pitchFamily="18" charset="0"/>
              </a:rPr>
              <a:t> value is different from the </a:t>
            </a:r>
            <a:r>
              <a:rPr lang="en-US" altLang="zh-CN">
                <a:latin typeface="Courier New" panose="02070309020205020404" pitchFamily="49" charset="0"/>
              </a:rPr>
              <a:t>JOB_HISTORY</a:t>
            </a:r>
            <a:r>
              <a:rPr lang="en-US" altLang="zh-CN">
                <a:latin typeface="Times" pitchFamily="18" charset="0"/>
              </a:rPr>
              <a:t>.</a:t>
            </a:r>
            <a:r>
              <a:rPr lang="en-US" altLang="zh-CN">
                <a:latin typeface="Courier New" panose="02070309020205020404" pitchFamily="49" charset="0"/>
              </a:rPr>
              <a:t>DEPARTMENT_ID</a:t>
            </a:r>
            <a:r>
              <a:rPr lang="en-US" altLang="zh-CN">
                <a:latin typeface="Times" pitchFamily="18" charset="0"/>
              </a:rPr>
              <a:t> value.</a:t>
            </a:r>
            <a:endParaRPr lang="en-US" altLang="zh-CN">
              <a:latin typeface="Times" pitchFamily="18" charset="0"/>
            </a:endParaRPr>
          </a:p>
          <a:p>
            <a:pPr>
              <a:tabLst>
                <a:tab pos="496570" algn="l"/>
                <a:tab pos="674370" algn="r"/>
                <a:tab pos="810895" algn="l"/>
                <a:tab pos="1117600" algn="r"/>
                <a:tab pos="1906270" algn="r"/>
              </a:tabLst>
            </a:pPr>
            <a:endParaRPr lang="en-US" altLang="zh-CN" b="0">
              <a:latin typeface="Times" pitchFamily="18" charset="0"/>
            </a:endParaRPr>
          </a:p>
        </p:txBody>
      </p:sp>
      <p:sp>
        <p:nvSpPr>
          <p:cNvPr id="26629" name="Rectangle 5"/>
          <p:cNvSpPr>
            <a:spLocks noGrp="1" noRot="1" noChangeAspect="1" noChangeArrowheads="1" noTextEdit="1"/>
          </p:cNvSpPr>
          <p:nvPr>
            <p:ph type="sldImg"/>
          </p:nvPr>
        </p:nvSpPr>
        <p:spPr>
          <a:xfrm>
            <a:off x="1143000" y="685800"/>
            <a:ext cx="4572000" cy="3429000"/>
          </a:xfrm>
          <a:prstGeom prst="rect">
            <a:avLst/>
          </a:prstGeom>
          <a:ln cap="flat"/>
        </p:spPr>
      </p:sp>
      <p:pic>
        <p:nvPicPr>
          <p:cNvPr id="266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288" y="7193556"/>
            <a:ext cx="5429250" cy="50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860800" y="-1592"/>
            <a:ext cx="2959100"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75" name="Rectangle 3"/>
          <p:cNvSpPr>
            <a:spLocks noChangeArrowheads="1"/>
          </p:cNvSpPr>
          <p:nvPr/>
        </p:nvSpPr>
        <p:spPr bwMode="auto">
          <a:xfrm>
            <a:off x="-1588" y="-1592"/>
            <a:ext cx="2952751" cy="45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76" name="Rectangle 4"/>
          <p:cNvSpPr>
            <a:spLocks noGrp="1" noChangeArrowheads="1"/>
          </p:cNvSpPr>
          <p:nvPr>
            <p:ph type="body" idx="1"/>
          </p:nvPr>
        </p:nvSpPr>
        <p:spPr>
          <a:xfrm>
            <a:off x="409575" y="4763860"/>
            <a:ext cx="5995988" cy="3923179"/>
          </a:xfrm>
          <a:noFill/>
        </p:spPr>
        <p:txBody>
          <a:bodyPr/>
          <a:lstStyle/>
          <a:p>
            <a:pPr>
              <a:tabLst>
                <a:tab pos="496570" algn="l"/>
                <a:tab pos="674370" algn="r"/>
                <a:tab pos="810895" algn="l"/>
                <a:tab pos="1117600" algn="r"/>
                <a:tab pos="1906270" algn="r"/>
              </a:tabLst>
            </a:pPr>
            <a:r>
              <a:rPr lang="en-US" altLang="zh-CN">
                <a:solidFill>
                  <a:schemeClr val="tx2"/>
                </a:solidFill>
              </a:rPr>
              <a:t>The </a:t>
            </a:r>
            <a:r>
              <a:rPr lang="en-US" altLang="zh-CN">
                <a:solidFill>
                  <a:schemeClr val="tx2"/>
                </a:solidFill>
                <a:latin typeface="Courier New" panose="02070309020205020404" pitchFamily="49" charset="0"/>
              </a:rPr>
              <a:t>MINUS</a:t>
            </a:r>
            <a:r>
              <a:rPr lang="en-US" altLang="zh-CN">
                <a:solidFill>
                  <a:schemeClr val="tx2"/>
                </a:solidFill>
              </a:rPr>
              <a:t> Operator </a:t>
            </a:r>
            <a:endParaRPr lang="en-US" altLang="zh-CN">
              <a:solidFill>
                <a:schemeClr val="tx2"/>
              </a:solidFill>
            </a:endParaRPr>
          </a:p>
          <a:p>
            <a:pPr lvl="1">
              <a:tabLst>
                <a:tab pos="496570" algn="l"/>
                <a:tab pos="674370" algn="r"/>
                <a:tab pos="810895" algn="l"/>
                <a:tab pos="1117600" algn="r"/>
                <a:tab pos="1906270" algn="r"/>
              </a:tabLst>
            </a:pPr>
            <a:r>
              <a:rPr lang="en-US" altLang="zh-CN"/>
              <a:t>Use the </a:t>
            </a:r>
            <a:r>
              <a:rPr lang="en-US" altLang="zh-CN">
                <a:solidFill>
                  <a:srgbClr val="FC0128"/>
                </a:solidFill>
                <a:latin typeface="Courier New" panose="02070309020205020404" pitchFamily="49" charset="0"/>
              </a:rPr>
              <a:t>MINUS</a:t>
            </a:r>
            <a:r>
              <a:rPr lang="en-US" altLang="zh-CN">
                <a:solidFill>
                  <a:srgbClr val="FC0128"/>
                </a:solidFill>
              </a:rPr>
              <a:t> </a:t>
            </a:r>
            <a:r>
              <a:rPr lang="en-US" altLang="zh-CN"/>
              <a:t>operator to return rows returned by the first query that are not present in the second query (the first </a:t>
            </a:r>
            <a:r>
              <a:rPr lang="en-US" altLang="zh-CN">
                <a:latin typeface="Courier New" panose="02070309020205020404" pitchFamily="49" charset="0"/>
              </a:rPr>
              <a:t>SELECT</a:t>
            </a:r>
            <a:r>
              <a:rPr lang="en-US" altLang="zh-CN"/>
              <a:t> statement </a:t>
            </a:r>
            <a:r>
              <a:rPr lang="en-US" altLang="zh-CN">
                <a:latin typeface="Courier New" panose="02070309020205020404" pitchFamily="49" charset="0"/>
              </a:rPr>
              <a:t>MINUS</a:t>
            </a:r>
            <a:r>
              <a:rPr lang="en-US" altLang="zh-CN"/>
              <a:t> the second </a:t>
            </a:r>
            <a:r>
              <a:rPr lang="en-US" altLang="zh-CN">
                <a:latin typeface="Courier New" panose="02070309020205020404" pitchFamily="49" charset="0"/>
              </a:rPr>
              <a:t>SELECT</a:t>
            </a:r>
            <a:r>
              <a:rPr lang="en-US" altLang="zh-CN"/>
              <a:t> statement).</a:t>
            </a:r>
            <a:endParaRPr lang="en-US" altLang="zh-CN"/>
          </a:p>
          <a:p>
            <a:pPr lvl="1">
              <a:tabLst>
                <a:tab pos="496570" algn="l"/>
                <a:tab pos="674370" algn="r"/>
                <a:tab pos="810895" algn="l"/>
                <a:tab pos="1117600" algn="r"/>
                <a:tab pos="1906270" algn="r"/>
              </a:tabLst>
            </a:pPr>
            <a:r>
              <a:rPr lang="en-US" altLang="zh-CN" b="1"/>
              <a:t>Guidelines</a:t>
            </a:r>
            <a:endParaRPr lang="en-US" altLang="zh-CN"/>
          </a:p>
          <a:p>
            <a:pPr lvl="2">
              <a:tabLst>
                <a:tab pos="496570" algn="l"/>
                <a:tab pos="674370" algn="r"/>
                <a:tab pos="810895" algn="l"/>
                <a:tab pos="1117600" algn="r"/>
                <a:tab pos="1906270" algn="r"/>
              </a:tabLst>
            </a:pPr>
            <a:r>
              <a:rPr lang="en-US" altLang="zh-CN">
                <a:latin typeface="Times" pitchFamily="18" charset="0"/>
              </a:rPr>
              <a:t>The number of columns and the datatypes of the columns being selected by the </a:t>
            </a:r>
            <a:r>
              <a:rPr lang="en-US" altLang="zh-CN">
                <a:latin typeface="Courier New" panose="02070309020205020404" pitchFamily="49" charset="0"/>
              </a:rPr>
              <a:t>SELECT</a:t>
            </a:r>
            <a:r>
              <a:rPr lang="en-US" altLang="zh-CN">
                <a:latin typeface="Times" pitchFamily="18" charset="0"/>
              </a:rPr>
              <a:t> statements in the queries must be identical in all the </a:t>
            </a:r>
            <a:r>
              <a:rPr lang="en-US" altLang="zh-CN">
                <a:latin typeface="Courier New" panose="02070309020205020404" pitchFamily="49" charset="0"/>
              </a:rPr>
              <a:t>SELECT</a:t>
            </a:r>
            <a:r>
              <a:rPr lang="en-US" altLang="zh-CN">
                <a:latin typeface="Times" pitchFamily="18" charset="0"/>
              </a:rPr>
              <a:t> statements used in the query. The names of the columns need not be identical.</a:t>
            </a:r>
            <a:endParaRPr lang="en-US" altLang="zh-CN">
              <a:latin typeface="Times" pitchFamily="18" charset="0"/>
            </a:endParaRPr>
          </a:p>
          <a:p>
            <a:pPr lvl="2">
              <a:tabLst>
                <a:tab pos="496570" algn="l"/>
                <a:tab pos="674370" algn="r"/>
                <a:tab pos="810895" algn="l"/>
                <a:tab pos="1117600" algn="r"/>
                <a:tab pos="1906270" algn="r"/>
              </a:tabLst>
            </a:pPr>
            <a:r>
              <a:rPr lang="en-US" altLang="zh-CN">
                <a:latin typeface="Times" pitchFamily="18" charset="0"/>
              </a:rPr>
              <a:t>All of the columns in the </a:t>
            </a:r>
            <a:r>
              <a:rPr lang="en-US" altLang="zh-CN">
                <a:latin typeface="Courier New" panose="02070309020205020404" pitchFamily="49" charset="0"/>
              </a:rPr>
              <a:t>WHERE</a:t>
            </a:r>
            <a:r>
              <a:rPr lang="en-US" altLang="zh-CN">
                <a:latin typeface="Times" pitchFamily="18" charset="0"/>
              </a:rPr>
              <a:t> clause must be in the </a:t>
            </a:r>
            <a:r>
              <a:rPr lang="en-US" altLang="zh-CN">
                <a:latin typeface="Courier New" panose="02070309020205020404" pitchFamily="49" charset="0"/>
              </a:rPr>
              <a:t>SELECT</a:t>
            </a:r>
            <a:r>
              <a:rPr lang="en-US" altLang="zh-CN">
                <a:latin typeface="Times" pitchFamily="18" charset="0"/>
              </a:rPr>
              <a:t> clause for the </a:t>
            </a:r>
            <a:r>
              <a:rPr lang="en-US" altLang="zh-CN">
                <a:latin typeface="Courier New" panose="02070309020205020404" pitchFamily="49" charset="0"/>
              </a:rPr>
              <a:t>MINUS</a:t>
            </a:r>
            <a:r>
              <a:rPr lang="en-US" altLang="zh-CN">
                <a:latin typeface="Times" pitchFamily="18" charset="0"/>
              </a:rPr>
              <a:t> operator to work.</a:t>
            </a:r>
            <a:endParaRPr lang="en-US" altLang="zh-CN">
              <a:latin typeface="Times" pitchFamily="18" charset="0"/>
            </a:endParaRPr>
          </a:p>
          <a:p>
            <a:pPr>
              <a:tabLst>
                <a:tab pos="496570" algn="l"/>
                <a:tab pos="674370" algn="r"/>
                <a:tab pos="810895" algn="l"/>
                <a:tab pos="1117600" algn="r"/>
                <a:tab pos="1906270" algn="r"/>
              </a:tabLst>
            </a:pPr>
            <a:endParaRPr lang="en-US" altLang="zh-CN">
              <a:solidFill>
                <a:schemeClr val="accent2"/>
              </a:solidFill>
            </a:endParaRPr>
          </a:p>
          <a:p>
            <a:pPr>
              <a:tabLst>
                <a:tab pos="496570" algn="l"/>
                <a:tab pos="674370" algn="r"/>
                <a:tab pos="810895" algn="l"/>
                <a:tab pos="1117600" algn="r"/>
                <a:tab pos="1906270" algn="r"/>
              </a:tabLst>
            </a:pPr>
            <a:endParaRPr lang="en-US" altLang="zh-CN">
              <a:solidFill>
                <a:schemeClr val="accent2"/>
              </a:solidFill>
            </a:endParaRPr>
          </a:p>
          <a:p>
            <a:pPr>
              <a:tabLst>
                <a:tab pos="496570" algn="l"/>
                <a:tab pos="674370" algn="r"/>
                <a:tab pos="810895" algn="l"/>
                <a:tab pos="1117600" algn="r"/>
                <a:tab pos="1906270" algn="r"/>
              </a:tabLst>
            </a:pPr>
            <a:endParaRPr lang="en-US" altLang="zh-CN">
              <a:solidFill>
                <a:schemeClr val="accent2"/>
              </a:solidFill>
            </a:endParaRPr>
          </a:p>
          <a:p>
            <a:pPr>
              <a:tabLst>
                <a:tab pos="496570" algn="l"/>
                <a:tab pos="674370" algn="r"/>
                <a:tab pos="810895" algn="l"/>
                <a:tab pos="1117600" algn="r"/>
                <a:tab pos="1906270" algn="r"/>
              </a:tabLst>
            </a:pPr>
            <a:endParaRPr lang="en-US" altLang="zh-CN">
              <a:solidFill>
                <a:schemeClr val="accent2"/>
              </a:solidFill>
            </a:endParaRPr>
          </a:p>
          <a:p>
            <a:pPr>
              <a:tabLst>
                <a:tab pos="496570" algn="l"/>
                <a:tab pos="674370" algn="r"/>
                <a:tab pos="810895" algn="l"/>
                <a:tab pos="1117600" algn="r"/>
                <a:tab pos="1906270" algn="r"/>
              </a:tabLst>
            </a:pPr>
            <a:endParaRPr lang="en-US" altLang="zh-CN">
              <a:solidFill>
                <a:schemeClr val="accent2"/>
              </a:solidFill>
            </a:endParaRPr>
          </a:p>
          <a:p>
            <a:pPr>
              <a:tabLst>
                <a:tab pos="496570" algn="l"/>
                <a:tab pos="674370" algn="r"/>
                <a:tab pos="810895" algn="l"/>
                <a:tab pos="1117600" algn="r"/>
                <a:tab pos="1906270" algn="r"/>
              </a:tabLst>
            </a:pPr>
            <a:endParaRPr lang="en-US" altLang="zh-CN">
              <a:solidFill>
                <a:schemeClr val="accent2"/>
              </a:solidFill>
            </a:endParaRPr>
          </a:p>
          <a:p>
            <a:pPr>
              <a:tabLst>
                <a:tab pos="496570" algn="l"/>
                <a:tab pos="674370" algn="r"/>
                <a:tab pos="810895" algn="l"/>
                <a:tab pos="1117600" algn="r"/>
                <a:tab pos="1906270" algn="r"/>
              </a:tabLst>
            </a:pPr>
            <a:r>
              <a:rPr lang="en-US" altLang="zh-CN">
                <a:solidFill>
                  <a:srgbClr val="0000FF"/>
                </a:solidFill>
              </a:rPr>
              <a:t>Instructor Note</a:t>
            </a:r>
            <a:endParaRPr lang="en-US" altLang="zh-CN">
              <a:solidFill>
                <a:srgbClr val="0000FF"/>
              </a:solidFill>
            </a:endParaRPr>
          </a:p>
          <a:p>
            <a:pPr lvl="1">
              <a:tabLst>
                <a:tab pos="496570" algn="l"/>
                <a:tab pos="674370" algn="r"/>
                <a:tab pos="810895" algn="l"/>
                <a:tab pos="1117600" algn="r"/>
                <a:tab pos="1906270" algn="r"/>
              </a:tabLst>
            </a:pPr>
            <a:r>
              <a:rPr lang="en-US" altLang="zh-CN">
                <a:solidFill>
                  <a:srgbClr val="0000FF"/>
                </a:solidFill>
              </a:rPr>
              <a:t>To illustrate the </a:t>
            </a:r>
            <a:r>
              <a:rPr lang="en-US" altLang="zh-CN">
                <a:solidFill>
                  <a:srgbClr val="0000FF"/>
                </a:solidFill>
                <a:latin typeface="Courier New" panose="02070309020205020404" pitchFamily="49" charset="0"/>
              </a:rPr>
              <a:t>MINUS</a:t>
            </a:r>
            <a:r>
              <a:rPr lang="en-US" altLang="zh-CN">
                <a:solidFill>
                  <a:srgbClr val="0000FF"/>
                </a:solidFill>
              </a:rPr>
              <a:t> operator, run the script </a:t>
            </a:r>
            <a:r>
              <a:rPr lang="en-US" altLang="zh-CN">
                <a:solidFill>
                  <a:srgbClr val="0000FF"/>
                </a:solidFill>
                <a:latin typeface="Courier New" panose="02070309020205020404" pitchFamily="49" charset="0"/>
              </a:rPr>
              <a:t>demo\15_minus.sql</a:t>
            </a:r>
            <a:r>
              <a:rPr lang="en-US" altLang="zh-CN">
                <a:solidFill>
                  <a:srgbClr val="0000FF"/>
                </a:solidFill>
              </a:rPr>
              <a:t>.</a:t>
            </a:r>
            <a:r>
              <a:rPr lang="en-US" altLang="zh-CN">
                <a:solidFill>
                  <a:schemeClr val="accent2"/>
                </a:solidFill>
              </a:rPr>
              <a:t> </a:t>
            </a:r>
            <a:endParaRPr lang="en-US" altLang="zh-CN">
              <a:solidFill>
                <a:schemeClr val="accent2"/>
              </a:solidFill>
            </a:endParaRPr>
          </a:p>
        </p:txBody>
      </p:sp>
      <p:sp>
        <p:nvSpPr>
          <p:cNvPr id="28677" name="Rectangle 5"/>
          <p:cNvSpPr>
            <a:spLocks noGrp="1" noRot="1" noChangeAspect="1" noChangeArrowheads="1" noTextEdit="1"/>
          </p:cNvSpPr>
          <p:nvPr>
            <p:ph type="sldImg"/>
          </p:nvPr>
        </p:nvSpPr>
        <p:spPr>
          <a:xfrm>
            <a:off x="1143000" y="685800"/>
            <a:ext cx="4572000" cy="3429000"/>
          </a:xfrm>
          <a:prstGeom prst="rect">
            <a:avLst/>
          </a:prstGeo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6" name="标题 1"/>
          <p:cNvSpPr>
            <a:spLocks noGrp="1"/>
          </p:cNvSpPr>
          <p:nvPr>
            <p:ph type="ctrTitle"/>
          </p:nvPr>
        </p:nvSpPr>
        <p:spPr>
          <a:xfrm>
            <a:off x="685800" y="2130425"/>
            <a:ext cx="7772400" cy="1946647"/>
          </a:xfrm>
        </p:spPr>
        <p:txBody>
          <a:bodyPr>
            <a:noAutofit/>
          </a:bodyPr>
          <a:lstStyle/>
          <a:p>
            <a:r>
              <a:rPr lang="zh-CN" altLang="en-US" sz="8000" b="1" dirty="0" smtClean="0">
                <a:solidFill>
                  <a:srgbClr val="002060"/>
                </a:solidFill>
                <a:latin typeface="楷体" panose="02010609060101010101" pitchFamily="49" charset="-122"/>
                <a:ea typeface="楷体" panose="02010609060101010101" pitchFamily="49" charset="-122"/>
                <a:cs typeface="Arial Unicode MS" pitchFamily="34" charset="-122"/>
              </a:rPr>
              <a:t>第</a:t>
            </a:r>
            <a:r>
              <a:rPr lang="en-US" altLang="zh-CN" sz="8000" b="1" dirty="0" smtClean="0">
                <a:solidFill>
                  <a:srgbClr val="002060"/>
                </a:solidFill>
                <a:latin typeface="楷体" panose="02010609060101010101" pitchFamily="49" charset="-122"/>
                <a:ea typeface="楷体" panose="02010609060101010101" pitchFamily="49" charset="-122"/>
                <a:cs typeface="Arial Unicode MS" pitchFamily="34" charset="-122"/>
              </a:rPr>
              <a:t>13</a:t>
            </a:r>
            <a:r>
              <a:rPr lang="zh-CN" altLang="en-US" sz="8000" b="1" dirty="0" smtClean="0">
                <a:solidFill>
                  <a:srgbClr val="002060"/>
                </a:solidFill>
                <a:latin typeface="楷体" panose="02010609060101010101" pitchFamily="49" charset="-122"/>
                <a:ea typeface="楷体" panose="02010609060101010101" pitchFamily="49" charset="-122"/>
                <a:cs typeface="Arial Unicode MS" pitchFamily="34" charset="-122"/>
              </a:rPr>
              <a:t>节</a:t>
            </a:r>
            <a:br>
              <a:rPr lang="en-US" altLang="zh-CN" sz="8000" b="1" dirty="0" smtClean="0">
                <a:solidFill>
                  <a:srgbClr val="002060"/>
                </a:solidFill>
                <a:latin typeface="楷体" panose="02010609060101010101" pitchFamily="49" charset="-122"/>
                <a:ea typeface="楷体" panose="02010609060101010101" pitchFamily="49" charset="-122"/>
                <a:cs typeface="Arial Unicode MS" pitchFamily="34" charset="-122"/>
              </a:rPr>
            </a:br>
            <a:r>
              <a:rPr lang="en-US" altLang="zh-CN" sz="8000" b="1" dirty="0" smtClean="0">
                <a:solidFill>
                  <a:srgbClr val="002060"/>
                </a:solidFill>
                <a:latin typeface="楷体" panose="02010609060101010101" pitchFamily="49" charset="-122"/>
                <a:ea typeface="楷体" panose="02010609060101010101" pitchFamily="49" charset="-122"/>
                <a:cs typeface="Arial Unicode MS" pitchFamily="34" charset="-122"/>
              </a:rPr>
              <a:t>SET </a:t>
            </a:r>
            <a:r>
              <a:rPr lang="zh-CN" altLang="en-US" sz="8000" b="1" dirty="0" smtClean="0">
                <a:solidFill>
                  <a:srgbClr val="002060"/>
                </a:solidFill>
                <a:latin typeface="楷体" panose="02010609060101010101" pitchFamily="49" charset="-122"/>
                <a:ea typeface="楷体" panose="02010609060101010101" pitchFamily="49" charset="-122"/>
                <a:cs typeface="Arial Unicode MS" pitchFamily="34" charset="-122"/>
              </a:rPr>
              <a:t>运算符</a:t>
            </a:r>
            <a:endParaRPr lang="zh-CN" altLang="en-US" sz="8000" b="1" dirty="0">
              <a:ln w="18415" cmpd="sng">
                <a:solidFill>
                  <a:srgbClr val="FFFFFF"/>
                </a:solidFill>
                <a:prstDash val="solid"/>
              </a:ln>
              <a:solidFill>
                <a:srgbClr val="002060"/>
              </a:solidFill>
              <a:effectLst>
                <a:outerShdw blurRad="63500" dir="3600000" algn="tl" rotWithShape="0">
                  <a:srgbClr val="000000">
                    <a:alpha val="70000"/>
                  </a:srgbClr>
                </a:outerShdw>
              </a:effectLst>
              <a:latin typeface="楷体" panose="02010609060101010101" pitchFamily="49" charset="-122"/>
              <a:ea typeface="楷体" panose="02010609060101010101" pitchFamily="49" charset="-122"/>
            </a:endParaRPr>
          </a:p>
        </p:txBody>
      </p:sp>
      <p:sp>
        <p:nvSpPr>
          <p:cNvPr id="4" name="TextBox 3"/>
          <p:cNvSpPr txBox="1"/>
          <p:nvPr/>
        </p:nvSpPr>
        <p:spPr>
          <a:xfrm>
            <a:off x="0" y="5613047"/>
            <a:ext cx="9144000" cy="1261884"/>
          </a:xfrm>
          <a:prstGeom prst="rect">
            <a:avLst/>
          </a:prstGeom>
          <a:noFill/>
        </p:spPr>
        <p:txBody>
          <a:bodyPr wrap="square" rtlCol="0">
            <a:spAutoFit/>
          </a:bodyPr>
          <a:lstStyle/>
          <a:p>
            <a:r>
              <a:rPr lang="zh-CN" altLang="en-US" sz="4000" b="1" dirty="0" smtClean="0">
                <a:solidFill>
                  <a:srgbClr val="000066"/>
                </a:solidFill>
                <a:latin typeface="楷体" panose="02010609060101010101" pitchFamily="49" charset="-122"/>
                <a:ea typeface="楷体" panose="02010609060101010101" pitchFamily="49" charset="-122"/>
              </a:rPr>
              <a:t>讲师：宋红康   </a:t>
            </a:r>
            <a:endParaRPr lang="en-US" altLang="zh-CN" sz="4000" b="1" dirty="0" smtClean="0">
              <a:solidFill>
                <a:srgbClr val="000066"/>
              </a:solidFill>
              <a:latin typeface="楷体" panose="02010609060101010101" pitchFamily="49" charset="-122"/>
              <a:ea typeface="楷体" panose="02010609060101010101" pitchFamily="49" charset="-122"/>
            </a:endParaRPr>
          </a:p>
          <a:p>
            <a:r>
              <a:rPr lang="zh-CN" altLang="en-US" sz="3600" b="1" dirty="0" smtClean="0">
                <a:solidFill>
                  <a:srgbClr val="000066"/>
                </a:solidFill>
                <a:latin typeface="楷体" panose="02010609060101010101" pitchFamily="49" charset="-122"/>
                <a:ea typeface="楷体" panose="02010609060101010101" pitchFamily="49" charset="-122"/>
              </a:rPr>
              <a:t>新浪微博：</a:t>
            </a:r>
            <a:r>
              <a:rPr lang="zh-CN" altLang="en-US" sz="3600" b="1" dirty="0">
                <a:solidFill>
                  <a:srgbClr val="000066"/>
                </a:solidFill>
                <a:latin typeface="楷体" panose="02010609060101010101" pitchFamily="49" charset="-122"/>
                <a:ea typeface="楷体" panose="02010609060101010101" pitchFamily="49" charset="-122"/>
              </a:rPr>
              <a:t>尚</a:t>
            </a:r>
            <a:r>
              <a:rPr lang="zh-CN" altLang="en-US" sz="3600" b="1" dirty="0" smtClean="0">
                <a:solidFill>
                  <a:srgbClr val="000066"/>
                </a:solidFill>
                <a:latin typeface="楷体" panose="02010609060101010101" pitchFamily="49" charset="-122"/>
                <a:ea typeface="楷体" panose="02010609060101010101" pitchFamily="49" charset="-122"/>
              </a:rPr>
              <a:t>硅谷</a:t>
            </a:r>
            <a:r>
              <a:rPr lang="en-US" altLang="zh-CN" sz="3600" b="1" dirty="0" smtClean="0">
                <a:solidFill>
                  <a:srgbClr val="000066"/>
                </a:solidFill>
                <a:latin typeface="楷体" panose="02010609060101010101" pitchFamily="49" charset="-122"/>
                <a:ea typeface="楷体" panose="02010609060101010101" pitchFamily="49" charset="-122"/>
              </a:rPr>
              <a:t>-</a:t>
            </a:r>
            <a:r>
              <a:rPr lang="zh-CN" altLang="en-US" sz="3600" b="1" dirty="0" smtClean="0">
                <a:solidFill>
                  <a:srgbClr val="000066"/>
                </a:solidFill>
                <a:latin typeface="楷体" panose="02010609060101010101" pitchFamily="49" charset="-122"/>
                <a:ea typeface="楷体" panose="02010609060101010101" pitchFamily="49" charset="-122"/>
              </a:rPr>
              <a:t>宋红康</a:t>
            </a:r>
            <a:endParaRPr lang="zh-CN" altLang="en-US" sz="3600" b="1" dirty="0">
              <a:solidFill>
                <a:srgbClr val="000066"/>
              </a:solidFill>
              <a:latin typeface="楷体" panose="02010609060101010101" pitchFamily="49" charset="-122"/>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panose="020B0604020202020204" pitchFamily="34" charset="0"/>
              <a:ea typeface="宋体" panose="02010600030101010101" pitchFamily="2" charset="-122"/>
            </a:endParaRPr>
          </a:p>
        </p:txBody>
      </p:sp>
      <p:sp>
        <p:nvSpPr>
          <p:cNvPr id="25603"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5604"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5605"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5607" name="Rectangle 7"/>
          <p:cNvSpPr>
            <a:spLocks noChangeArrowheads="1"/>
          </p:cNvSpPr>
          <p:nvPr/>
        </p:nvSpPr>
        <p:spPr bwMode="auto">
          <a:xfrm>
            <a:off x="457200" y="11430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682625" algn="l"/>
                <a:tab pos="1833245" algn="l"/>
              </a:tabLst>
            </a:pPr>
            <a:br>
              <a:rPr lang="zh-CN" altLang="en-US" sz="1800" b="1">
                <a:solidFill>
                  <a:srgbClr val="000000"/>
                </a:solidFill>
                <a:latin typeface="Courier New" panose="02070309020205020404" pitchFamily="49" charset="0"/>
                <a:ea typeface="宋体" panose="02010600030101010101" pitchFamily="2" charset="-122"/>
              </a:rPr>
            </a:br>
            <a:endParaRPr lang="zh-CN" altLang="en-US" sz="1800" b="1">
              <a:solidFill>
                <a:srgbClr val="000000"/>
              </a:solidFill>
              <a:latin typeface="Courier New" panose="02070309020205020404" pitchFamily="49" charset="0"/>
              <a:ea typeface="宋体" panose="02010600030101010101" pitchFamily="2" charset="-122"/>
            </a:endParaRPr>
          </a:p>
        </p:txBody>
      </p:sp>
      <p:sp>
        <p:nvSpPr>
          <p:cNvPr id="25623" name="Rectangle 23"/>
          <p:cNvSpPr>
            <a:spLocks noGrp="1" noChangeArrowheads="1"/>
          </p:cNvSpPr>
          <p:nvPr>
            <p:ph type="title"/>
          </p:nvPr>
        </p:nvSpPr>
        <p:spPr>
          <a:xfrm>
            <a:off x="1689100" y="908720"/>
            <a:ext cx="6203032" cy="648072"/>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en-US" altLang="zh-CN" sz="3600" b="1" dirty="0">
                <a:latin typeface="Courier New" panose="02070309020205020404" pitchFamily="49" charset="0"/>
                <a:ea typeface="宋体" panose="02010600030101010101" pitchFamily="2" charset="-122"/>
              </a:rPr>
              <a:t>INTERSECT </a:t>
            </a:r>
            <a:r>
              <a:rPr lang="zh-CN" altLang="en-US" sz="3600" b="1" dirty="0">
                <a:ea typeface="宋体" panose="02010600030101010101" pitchFamily="2" charset="-122"/>
              </a:rPr>
              <a:t>操作符举例</a:t>
            </a:r>
            <a:endParaRPr lang="en-US" altLang="zh-CN" sz="3600" b="1" dirty="0">
              <a:ea typeface="宋体" panose="02010600030101010101" pitchFamily="2" charset="-122"/>
            </a:endParaRPr>
          </a:p>
        </p:txBody>
      </p:sp>
      <p:sp>
        <p:nvSpPr>
          <p:cNvPr id="25625" name="Rectangle 25"/>
          <p:cNvSpPr>
            <a:spLocks noChangeArrowheads="1"/>
          </p:cNvSpPr>
          <p:nvPr/>
        </p:nvSpPr>
        <p:spPr bwMode="auto">
          <a:xfrm>
            <a:off x="960438" y="2157958"/>
            <a:ext cx="6697662" cy="1587500"/>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endParaRPr lang="zh-CN" altLang="en-US" sz="1800" b="1">
              <a:latin typeface="Courier New" panose="02070309020205020404" pitchFamily="49" charset="0"/>
              <a:ea typeface="宋体" panose="02010600030101010101" pitchFamily="2" charset="-122"/>
            </a:endParaRPr>
          </a:p>
          <a:p>
            <a:pPr algn="l"/>
            <a:endParaRPr lang="zh-CN" altLang="en-US" sz="1800" b="1">
              <a:latin typeface="Courier New" panose="02070309020205020404" pitchFamily="49" charset="0"/>
              <a:ea typeface="宋体" panose="02010600030101010101" pitchFamily="2" charset="-122"/>
            </a:endParaRPr>
          </a:p>
        </p:txBody>
      </p:sp>
      <p:sp>
        <p:nvSpPr>
          <p:cNvPr id="25626" name="Rectangle 26"/>
          <p:cNvSpPr>
            <a:spLocks noChangeArrowheads="1"/>
          </p:cNvSpPr>
          <p:nvPr/>
        </p:nvSpPr>
        <p:spPr bwMode="auto">
          <a:xfrm>
            <a:off x="990600" y="2186533"/>
            <a:ext cx="7424738"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job_id</a:t>
            </a:r>
            <a:endParaRPr lang="en-US" altLang="zh-CN" sz="1800" b="1" dirty="0">
              <a:latin typeface="Courier New" panose="02070309020205020404" pitchFamily="49" charset="0"/>
              <a:ea typeface="宋体" panose="02010600030101010101" pitchFamily="2" charset="-122"/>
            </a:endParaRPr>
          </a:p>
          <a:p>
            <a:pPr algn="l"/>
            <a:r>
              <a:rPr lang="en-US" altLang="zh-CN" sz="1800" b="1" dirty="0">
                <a:latin typeface="Courier New" panose="02070309020205020404" pitchFamily="49" charset="0"/>
                <a:ea typeface="宋体" panose="02010600030101010101" pitchFamily="2" charset="-122"/>
              </a:rPr>
              <a:t>FROM   employees</a:t>
            </a:r>
            <a:endParaRPr lang="en-US" altLang="zh-CN" sz="1800" b="1" dirty="0">
              <a:latin typeface="Courier New" panose="02070309020205020404" pitchFamily="49" charset="0"/>
              <a:ea typeface="宋体" panose="02010600030101010101" pitchFamily="2" charset="-122"/>
            </a:endParaRPr>
          </a:p>
          <a:p>
            <a:pPr algn="l"/>
            <a:r>
              <a:rPr lang="en-US" altLang="zh-CN" sz="1800" b="1" dirty="0">
                <a:solidFill>
                  <a:srgbClr val="FF0000"/>
                </a:solidFill>
                <a:latin typeface="Courier New" panose="02070309020205020404" pitchFamily="49" charset="0"/>
                <a:ea typeface="宋体" panose="02010600030101010101" pitchFamily="2" charset="-122"/>
              </a:rPr>
              <a:t>INTERSECT</a:t>
            </a:r>
            <a:endParaRPr lang="en-US" altLang="zh-CN" sz="1800" b="1" dirty="0">
              <a:solidFill>
                <a:srgbClr val="FF0000"/>
              </a:solidFill>
              <a:latin typeface="Courier New" panose="02070309020205020404" pitchFamily="49" charset="0"/>
              <a:ea typeface="宋体" panose="02010600030101010101" pitchFamily="2" charset="-122"/>
            </a:endParaRPr>
          </a:p>
          <a:p>
            <a:pPr algn="l"/>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job_id</a:t>
            </a:r>
            <a:endParaRPr lang="en-US" altLang="zh-CN" sz="1800" b="1" dirty="0">
              <a:latin typeface="Courier New" panose="02070309020205020404" pitchFamily="49" charset="0"/>
              <a:ea typeface="宋体" panose="02010600030101010101" pitchFamily="2" charset="-122"/>
            </a:endParaRPr>
          </a:p>
          <a:p>
            <a:pPr algn="l"/>
            <a:r>
              <a:rPr lang="en-US" altLang="zh-CN" sz="1800" b="1" dirty="0">
                <a:latin typeface="Courier New" panose="02070309020205020404" pitchFamily="49" charset="0"/>
                <a:ea typeface="宋体" panose="02010600030101010101" pitchFamily="2" charset="-122"/>
              </a:rPr>
              <a:t>FROM   </a:t>
            </a:r>
            <a:r>
              <a:rPr lang="en-US" altLang="zh-CN" sz="1800" b="1" dirty="0" err="1">
                <a:latin typeface="Courier New" panose="02070309020205020404" pitchFamily="49" charset="0"/>
                <a:ea typeface="宋体" panose="02010600030101010101" pitchFamily="2" charset="-122"/>
              </a:rPr>
              <a:t>job_history</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p:txBody>
      </p:sp>
      <p:pic>
        <p:nvPicPr>
          <p:cNvPr id="25629" name="Picture 2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800" y="4405662"/>
            <a:ext cx="7796787" cy="845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panose="020B0604020202020204" pitchFamily="34" charset="0"/>
              <a:ea typeface="宋体" panose="02010600030101010101" pitchFamily="2" charset="-122"/>
            </a:endParaRPr>
          </a:p>
        </p:txBody>
      </p:sp>
      <p:sp>
        <p:nvSpPr>
          <p:cNvPr id="27653"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7655" name="Rectangle 7"/>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7679" name="Arc 31"/>
          <p:cNvSpPr/>
          <p:nvPr/>
        </p:nvSpPr>
        <p:spPr bwMode="auto">
          <a:xfrm>
            <a:off x="5487988" y="2826296"/>
            <a:ext cx="193675" cy="204787"/>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80" name="Rectangle 32"/>
          <p:cNvSpPr>
            <a:spLocks noGrp="1" noChangeArrowheads="1"/>
          </p:cNvSpPr>
          <p:nvPr>
            <p:ph type="title"/>
          </p:nvPr>
        </p:nvSpPr>
        <p:spPr>
          <a:xfrm>
            <a:off x="1807096" y="984906"/>
            <a:ext cx="6131024" cy="792088"/>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en-US" altLang="zh-CN" sz="3600" b="1" dirty="0">
                <a:latin typeface="Courier New" panose="02070309020205020404" pitchFamily="49" charset="0"/>
                <a:ea typeface="宋体" panose="02010600030101010101" pitchFamily="2" charset="-122"/>
              </a:rPr>
              <a:t>MINUS </a:t>
            </a:r>
            <a:r>
              <a:rPr lang="zh-CN" altLang="en-US" sz="3600" b="1" dirty="0">
                <a:ea typeface="宋体" panose="02010600030101010101" pitchFamily="2" charset="-122"/>
              </a:rPr>
              <a:t>操作符</a:t>
            </a:r>
            <a:endParaRPr lang="en-US" altLang="zh-CN" sz="3600" b="1" dirty="0">
              <a:ea typeface="宋体" panose="02010600030101010101" pitchFamily="2" charset="-122"/>
            </a:endParaRPr>
          </a:p>
        </p:txBody>
      </p:sp>
      <p:grpSp>
        <p:nvGrpSpPr>
          <p:cNvPr id="27681" name="Group 33"/>
          <p:cNvGrpSpPr/>
          <p:nvPr/>
        </p:nvGrpSpPr>
        <p:grpSpPr bwMode="auto">
          <a:xfrm>
            <a:off x="2070100" y="1716633"/>
            <a:ext cx="3022600" cy="3632200"/>
            <a:chOff x="1304" y="818"/>
            <a:chExt cx="1904" cy="2288"/>
          </a:xfrm>
        </p:grpSpPr>
        <p:sp>
          <p:nvSpPr>
            <p:cNvPr id="27682" name="Oval 34"/>
            <p:cNvSpPr>
              <a:spLocks noChangeArrowheads="1"/>
            </p:cNvSpPr>
            <p:nvPr/>
          </p:nvSpPr>
          <p:spPr bwMode="auto">
            <a:xfrm>
              <a:off x="1304" y="1186"/>
              <a:ext cx="1904" cy="1920"/>
            </a:xfrm>
            <a:prstGeom prst="ellipse">
              <a:avLst/>
            </a:prstGeom>
            <a:solidFill>
              <a:srgbClr val="FFFF66"/>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7683" name="Rectangle 35"/>
            <p:cNvSpPr>
              <a:spLocks noChangeArrowheads="1"/>
            </p:cNvSpPr>
            <p:nvPr/>
          </p:nvSpPr>
          <p:spPr bwMode="auto">
            <a:xfrm>
              <a:off x="2054" y="818"/>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762000"/>
              <a:r>
                <a:rPr lang="en-US" altLang="zh-CN" sz="1800" b="1" dirty="0">
                  <a:solidFill>
                    <a:srgbClr val="FF0000"/>
                  </a:solidFill>
                  <a:latin typeface="Arial" panose="020B0604020202020204" pitchFamily="34" charset="0"/>
                  <a:ea typeface="宋体" panose="02010600030101010101" pitchFamily="2" charset="-122"/>
                </a:rPr>
                <a:t>A</a:t>
              </a:r>
              <a:endParaRPr lang="en-US" altLang="zh-CN" sz="1800" b="1" dirty="0">
                <a:solidFill>
                  <a:srgbClr val="FF0000"/>
                </a:solidFill>
                <a:latin typeface="Arial" panose="020B0604020202020204" pitchFamily="34" charset="0"/>
                <a:ea typeface="宋体" panose="02010600030101010101" pitchFamily="2" charset="-122"/>
              </a:endParaRPr>
            </a:p>
          </p:txBody>
        </p:sp>
      </p:grpSp>
      <p:grpSp>
        <p:nvGrpSpPr>
          <p:cNvPr id="27684" name="Group 36"/>
          <p:cNvGrpSpPr/>
          <p:nvPr/>
        </p:nvGrpSpPr>
        <p:grpSpPr bwMode="auto">
          <a:xfrm>
            <a:off x="4429125" y="1716633"/>
            <a:ext cx="3022600" cy="3651250"/>
            <a:chOff x="2790" y="818"/>
            <a:chExt cx="1904" cy="2300"/>
          </a:xfrm>
        </p:grpSpPr>
        <p:sp>
          <p:nvSpPr>
            <p:cNvPr id="27685" name="Oval 37"/>
            <p:cNvSpPr>
              <a:spLocks noChangeArrowheads="1"/>
            </p:cNvSpPr>
            <p:nvPr/>
          </p:nvSpPr>
          <p:spPr bwMode="auto">
            <a:xfrm>
              <a:off x="2790" y="1198"/>
              <a:ext cx="1904" cy="1920"/>
            </a:xfrm>
            <a:prstGeom prst="ellipse">
              <a:avLst/>
            </a:prstGeom>
            <a:solidFill>
              <a:srgbClr val="0066FF"/>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7686" name="Rectangle 38"/>
            <p:cNvSpPr>
              <a:spLocks noChangeArrowheads="1"/>
            </p:cNvSpPr>
            <p:nvPr/>
          </p:nvSpPr>
          <p:spPr bwMode="auto">
            <a:xfrm>
              <a:off x="3497" y="818"/>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762000"/>
              <a:r>
                <a:rPr lang="en-US" altLang="zh-CN" sz="1800" b="1" dirty="0">
                  <a:solidFill>
                    <a:srgbClr val="FF0000"/>
                  </a:solidFill>
                  <a:latin typeface="Arial" panose="020B0604020202020204" pitchFamily="34" charset="0"/>
                  <a:ea typeface="宋体" panose="02010600030101010101" pitchFamily="2" charset="-122"/>
                </a:rPr>
                <a:t>B</a:t>
              </a:r>
              <a:endParaRPr lang="en-US" altLang="zh-CN" sz="1800" b="1" dirty="0">
                <a:solidFill>
                  <a:srgbClr val="FF0000"/>
                </a:solidFill>
                <a:latin typeface="Arial" panose="020B0604020202020204" pitchFamily="34" charset="0"/>
                <a:ea typeface="宋体" panose="02010600030101010101" pitchFamily="2" charset="-122"/>
              </a:endParaRPr>
            </a:p>
          </p:txBody>
        </p:sp>
      </p:grpSp>
      <p:sp>
        <p:nvSpPr>
          <p:cNvPr id="27687" name="Text Box 39"/>
          <p:cNvSpPr txBox="1">
            <a:spLocks noChangeArrowheads="1"/>
          </p:cNvSpPr>
          <p:nvPr/>
        </p:nvSpPr>
        <p:spPr bwMode="white">
          <a:xfrm>
            <a:off x="1835696" y="5745509"/>
            <a:ext cx="5796632" cy="523220"/>
          </a:xfrm>
          <a:prstGeom prst="rect">
            <a:avLst/>
          </a:prstGeom>
          <a:noFill/>
          <a:ln>
            <a:noFill/>
          </a:ln>
          <a:effectLst>
            <a:outerShdw dist="53882"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Lst>
        </p:spPr>
        <p:txBody>
          <a:bodyPr wrap="square">
            <a:spAutoFit/>
          </a:bodyPr>
          <a:lstStyle/>
          <a:p>
            <a:pPr>
              <a:spcBef>
                <a:spcPct val="50000"/>
              </a:spcBef>
            </a:pPr>
            <a:r>
              <a:rPr lang="en-US" altLang="zh-CN" sz="2800" b="1" dirty="0" smtClean="0">
                <a:solidFill>
                  <a:schemeClr val="tx1"/>
                </a:solidFill>
                <a:effectLst>
                  <a:outerShdw blurRad="38100" dist="38100" dir="2700000" algn="tl">
                    <a:srgbClr val="000000">
                      <a:alpha val="43137"/>
                    </a:srgbClr>
                  </a:outerShdw>
                </a:effectLst>
                <a:latin typeface="Courier New" panose="02070309020205020404" pitchFamily="49" charset="0"/>
                <a:ea typeface="宋体" panose="02010600030101010101" pitchFamily="2" charset="-122"/>
              </a:rPr>
              <a:t>MINUS</a:t>
            </a:r>
            <a:r>
              <a:rPr lang="zh-CN" altLang="en-US" sz="2400" b="1" dirty="0" smtClean="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操作符：返回</a:t>
            </a:r>
            <a:r>
              <a:rPr lang="zh-CN" altLang="en-US" sz="2400" b="1" dirty="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两个结果集</a:t>
            </a:r>
            <a:r>
              <a:rPr lang="zh-CN" altLang="en-US" sz="2400" b="1" dirty="0" smtClean="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的差集</a:t>
            </a:r>
            <a:endParaRPr lang="zh-CN" altLang="en-US" sz="2400" b="1" dirty="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049960" y="632040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panose="020B0604020202020204" pitchFamily="34" charset="0"/>
              <a:ea typeface="宋体" panose="02010600030101010101" pitchFamily="2" charset="-122"/>
            </a:endParaRPr>
          </a:p>
        </p:txBody>
      </p:sp>
      <p:sp>
        <p:nvSpPr>
          <p:cNvPr id="29699" name="Rectangle 3"/>
          <p:cNvSpPr>
            <a:spLocks noChangeArrowheads="1"/>
          </p:cNvSpPr>
          <p:nvPr/>
        </p:nvSpPr>
        <p:spPr bwMode="auto">
          <a:xfrm>
            <a:off x="611560" y="632040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9701" name="Rectangle 5"/>
          <p:cNvSpPr>
            <a:spLocks noChangeArrowheads="1"/>
          </p:cNvSpPr>
          <p:nvPr/>
        </p:nvSpPr>
        <p:spPr bwMode="auto">
          <a:xfrm>
            <a:off x="611560" y="632040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9721" name="Rectangle 25"/>
          <p:cNvSpPr>
            <a:spLocks noGrp="1" noChangeArrowheads="1"/>
          </p:cNvSpPr>
          <p:nvPr>
            <p:ph type="title"/>
          </p:nvPr>
        </p:nvSpPr>
        <p:spPr>
          <a:xfrm>
            <a:off x="2013006" y="980728"/>
            <a:ext cx="5486717" cy="757114"/>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en-US" altLang="zh-CN" sz="3600" b="1" dirty="0">
                <a:ea typeface="宋体" panose="02010600030101010101" pitchFamily="2" charset="-122"/>
              </a:rPr>
              <a:t> </a:t>
            </a:r>
            <a:r>
              <a:rPr lang="en-US" altLang="zh-CN" sz="3600" b="1" dirty="0">
                <a:latin typeface="Courier New" panose="02070309020205020404" pitchFamily="49" charset="0"/>
                <a:ea typeface="宋体" panose="02010600030101010101" pitchFamily="2" charset="-122"/>
              </a:rPr>
              <a:t>MINUS </a:t>
            </a:r>
            <a:r>
              <a:rPr lang="zh-CN" altLang="en-US" sz="3600" b="1" dirty="0">
                <a:ea typeface="宋体" panose="02010600030101010101" pitchFamily="2" charset="-122"/>
              </a:rPr>
              <a:t>操作符举例</a:t>
            </a:r>
            <a:endParaRPr lang="en-US" altLang="zh-CN" sz="3600" b="1" dirty="0">
              <a:ea typeface="宋体" panose="02010600030101010101" pitchFamily="2" charset="-122"/>
            </a:endParaRPr>
          </a:p>
        </p:txBody>
      </p:sp>
      <p:sp>
        <p:nvSpPr>
          <p:cNvPr id="29724" name="Rectangle 28"/>
          <p:cNvSpPr>
            <a:spLocks noChangeArrowheads="1"/>
          </p:cNvSpPr>
          <p:nvPr/>
        </p:nvSpPr>
        <p:spPr bwMode="auto">
          <a:xfrm>
            <a:off x="735385" y="1747367"/>
            <a:ext cx="6708775" cy="1562100"/>
          </a:xfrm>
          <a:prstGeom prst="rect">
            <a:avLst/>
          </a:prstGeom>
          <a:solidFill>
            <a:srgbClr val="FFFFCC"/>
          </a:solidFill>
          <a:ln w="12700">
            <a:solidFill>
              <a:schemeClr val="tx1"/>
            </a:solidFill>
            <a:miter lim="800000"/>
          </a:ln>
          <a:effectLst>
            <a:outerShdw dist="89803" dir="2700000" algn="ctr" rotWithShape="0">
              <a:srgbClr val="000000"/>
            </a:outerShdw>
          </a:effectLst>
        </p:spPr>
        <p:txBody>
          <a:bodyPr wrap="none" lIns="92075" tIns="46038" rIns="92075" bIns="46038" anchor="ctr"/>
          <a:lstStyle/>
          <a:p>
            <a:pPr algn="l">
              <a:tabLst>
                <a:tab pos="1200150" algn="l"/>
              </a:tabLst>
            </a:pPr>
            <a:endParaRPr lang="zh-CN" altLang="en-US" sz="1800" b="1">
              <a:latin typeface="Courier New" panose="02070309020205020404" pitchFamily="49" charset="0"/>
              <a:ea typeface="宋体" panose="02010600030101010101" pitchFamily="2" charset="-122"/>
            </a:endParaRPr>
          </a:p>
          <a:p>
            <a:pPr algn="l">
              <a:tabLst>
                <a:tab pos="1200150" algn="l"/>
              </a:tabLst>
            </a:pPr>
            <a:endParaRPr lang="zh-CN" altLang="en-US" sz="1800" b="1">
              <a:latin typeface="Courier New" panose="02070309020205020404" pitchFamily="49" charset="0"/>
              <a:ea typeface="宋体" panose="02010600030101010101" pitchFamily="2" charset="-122"/>
            </a:endParaRPr>
          </a:p>
        </p:txBody>
      </p:sp>
      <p:sp>
        <p:nvSpPr>
          <p:cNvPr id="29725" name="Rectangle 29"/>
          <p:cNvSpPr>
            <a:spLocks noChangeArrowheads="1"/>
          </p:cNvSpPr>
          <p:nvPr/>
        </p:nvSpPr>
        <p:spPr bwMode="auto">
          <a:xfrm>
            <a:off x="763960" y="1737842"/>
            <a:ext cx="5672138"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1200150" algn="l"/>
              </a:tabLst>
            </a:pPr>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employee_id,job_id</a:t>
            </a:r>
            <a:endParaRPr lang="en-US" altLang="zh-CN" sz="1800" b="1" dirty="0">
              <a:latin typeface="Courier New" panose="02070309020205020404" pitchFamily="49" charset="0"/>
              <a:ea typeface="宋体" panose="02010600030101010101" pitchFamily="2" charset="-122"/>
            </a:endParaRPr>
          </a:p>
          <a:p>
            <a:pPr algn="l">
              <a:tabLst>
                <a:tab pos="1200150" algn="l"/>
              </a:tabLst>
            </a:pPr>
            <a:r>
              <a:rPr lang="en-US" altLang="zh-CN" sz="1800" b="1" dirty="0">
                <a:latin typeface="Courier New" panose="02070309020205020404" pitchFamily="49" charset="0"/>
                <a:ea typeface="宋体" panose="02010600030101010101" pitchFamily="2" charset="-122"/>
              </a:rPr>
              <a:t>FROM   employees</a:t>
            </a:r>
            <a:endParaRPr lang="en-US" altLang="zh-CN" sz="1800" b="1" dirty="0">
              <a:latin typeface="Courier New" panose="02070309020205020404" pitchFamily="49" charset="0"/>
              <a:ea typeface="宋体" panose="02010600030101010101" pitchFamily="2" charset="-122"/>
            </a:endParaRPr>
          </a:p>
          <a:p>
            <a:pPr algn="l">
              <a:tabLst>
                <a:tab pos="1200150" algn="l"/>
              </a:tabLst>
            </a:pPr>
            <a:r>
              <a:rPr lang="en-US" altLang="zh-CN" sz="1800" b="1" dirty="0">
                <a:solidFill>
                  <a:srgbClr val="FF0000"/>
                </a:solidFill>
                <a:latin typeface="Courier New" panose="02070309020205020404" pitchFamily="49" charset="0"/>
                <a:ea typeface="宋体" panose="02010600030101010101" pitchFamily="2" charset="-122"/>
              </a:rPr>
              <a:t>MINUS</a:t>
            </a:r>
            <a:endParaRPr lang="en-US" altLang="zh-CN" sz="1800" b="1" dirty="0">
              <a:solidFill>
                <a:srgbClr val="FF0000"/>
              </a:solidFill>
              <a:latin typeface="Courier New" panose="02070309020205020404" pitchFamily="49" charset="0"/>
              <a:ea typeface="宋体" panose="02010600030101010101" pitchFamily="2" charset="-122"/>
            </a:endParaRPr>
          </a:p>
          <a:p>
            <a:pPr algn="l">
              <a:tabLst>
                <a:tab pos="1200150" algn="l"/>
              </a:tabLst>
            </a:pPr>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employee_id,job_id</a:t>
            </a:r>
            <a:endParaRPr lang="en-US" altLang="zh-CN" sz="1800" b="1" dirty="0">
              <a:latin typeface="Courier New" panose="02070309020205020404" pitchFamily="49" charset="0"/>
              <a:ea typeface="宋体" panose="02010600030101010101" pitchFamily="2" charset="-122"/>
            </a:endParaRPr>
          </a:p>
          <a:p>
            <a:pPr algn="l">
              <a:tabLst>
                <a:tab pos="1200150" algn="l"/>
              </a:tabLst>
            </a:pPr>
            <a:r>
              <a:rPr lang="en-US" altLang="zh-CN" sz="1800" b="1" dirty="0">
                <a:latin typeface="Courier New" panose="02070309020205020404" pitchFamily="49" charset="0"/>
                <a:ea typeface="宋体" panose="02010600030101010101" pitchFamily="2" charset="-122"/>
              </a:rPr>
              <a:t>FROM   </a:t>
            </a:r>
            <a:r>
              <a:rPr lang="en-US" altLang="zh-CN" sz="1800" b="1" dirty="0" err="1">
                <a:latin typeface="Courier New" panose="02070309020205020404" pitchFamily="49" charset="0"/>
                <a:ea typeface="宋体" panose="02010600030101010101" pitchFamily="2" charset="-122"/>
              </a:rPr>
              <a:t>job_history</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p:txBody>
      </p:sp>
      <p:pic>
        <p:nvPicPr>
          <p:cNvPr id="29730" name="Picture 3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6498" y="3725392"/>
            <a:ext cx="675322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9731" name="Picture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435" y="4941417"/>
            <a:ext cx="67341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9732"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610" y="5827242"/>
            <a:ext cx="6734175"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9733" name="Text Box 37"/>
          <p:cNvSpPr txBox="1">
            <a:spLocks noChangeArrowheads="1"/>
          </p:cNvSpPr>
          <p:nvPr/>
        </p:nvSpPr>
        <p:spPr bwMode="auto">
          <a:xfrm>
            <a:off x="730623" y="4614392"/>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defRPr sz="2400">
                <a:solidFill>
                  <a:schemeClr val="tx1"/>
                </a:solidFill>
                <a:latin typeface="Times New Roman" panose="02020603050405020304" charset="0"/>
              </a:defRPr>
            </a:lvl1pPr>
            <a:lvl2pPr marL="411480" algn="l" defTabSz="822325">
              <a:defRPr sz="2400">
                <a:solidFill>
                  <a:schemeClr val="tx1"/>
                </a:solidFill>
                <a:latin typeface="Times New Roman" panose="02020603050405020304" charset="0"/>
              </a:defRPr>
            </a:lvl2pPr>
            <a:lvl3pPr marL="822325" algn="l" defTabSz="822325">
              <a:defRPr sz="2400">
                <a:solidFill>
                  <a:schemeClr val="tx1"/>
                </a:solidFill>
                <a:latin typeface="Times New Roman" panose="02020603050405020304" charset="0"/>
              </a:defRPr>
            </a:lvl3pPr>
            <a:lvl4pPr marL="1235075" algn="l" defTabSz="822325">
              <a:defRPr sz="2400">
                <a:solidFill>
                  <a:schemeClr val="tx1"/>
                </a:solidFill>
                <a:latin typeface="Times New Roman" panose="02020603050405020304" charset="0"/>
              </a:defRPr>
            </a:lvl4pPr>
            <a:lvl5pPr marL="1646555" algn="l" defTabSz="822325">
              <a:defRPr sz="2400">
                <a:solidFill>
                  <a:schemeClr val="tx1"/>
                </a:solidFill>
                <a:latin typeface="Times New Roman" panose="02020603050405020304" charset="0"/>
              </a:defRPr>
            </a:lvl5pPr>
            <a:lvl6pPr marL="2103755" defTabSz="822325" fontAlgn="base">
              <a:spcBef>
                <a:spcPct val="0"/>
              </a:spcBef>
              <a:spcAft>
                <a:spcPct val="0"/>
              </a:spcAft>
              <a:defRPr sz="2400">
                <a:solidFill>
                  <a:schemeClr val="tx1"/>
                </a:solidFill>
                <a:latin typeface="Times New Roman" panose="02020603050405020304" charset="0"/>
              </a:defRPr>
            </a:lvl6pPr>
            <a:lvl7pPr marL="2560955" defTabSz="822325" fontAlgn="base">
              <a:spcBef>
                <a:spcPct val="0"/>
              </a:spcBef>
              <a:spcAft>
                <a:spcPct val="0"/>
              </a:spcAft>
              <a:defRPr sz="2400">
                <a:solidFill>
                  <a:schemeClr val="tx1"/>
                </a:solidFill>
                <a:latin typeface="Times New Roman" panose="02020603050405020304" charset="0"/>
              </a:defRPr>
            </a:lvl7pPr>
            <a:lvl8pPr marL="3018155" defTabSz="822325" fontAlgn="base">
              <a:spcBef>
                <a:spcPct val="0"/>
              </a:spcBef>
              <a:spcAft>
                <a:spcPct val="0"/>
              </a:spcAft>
              <a:defRPr sz="2400">
                <a:solidFill>
                  <a:schemeClr val="tx1"/>
                </a:solidFill>
                <a:latin typeface="Times New Roman" panose="02020603050405020304" charset="0"/>
              </a:defRPr>
            </a:lvl8pPr>
            <a:lvl9pPr marL="3475355" defTabSz="822325" fontAlgn="base">
              <a:spcBef>
                <a:spcPct val="0"/>
              </a:spcBef>
              <a:spcAft>
                <a:spcPct val="0"/>
              </a:spcAft>
              <a:defRPr sz="2400">
                <a:solidFill>
                  <a:schemeClr val="tx1"/>
                </a:solidFill>
                <a:latin typeface="Times New Roman" panose="02020603050405020304" charset="0"/>
              </a:defRPr>
            </a:lvl9pPr>
          </a:lstStyle>
          <a:p>
            <a:pPr algn="ctr" eaLnBrk="1" hangingPunct="1">
              <a:buClr>
                <a:srgbClr val="000000"/>
              </a:buClr>
              <a:buFont typeface="Arial" panose="020B0604020202020204" pitchFamily="34" charset="0"/>
              <a:buNone/>
            </a:pPr>
            <a:r>
              <a:rPr lang="zh-CN" altLang="en-US" b="1">
                <a:latin typeface="Arial" panose="020B0604020202020204" pitchFamily="34" charset="0"/>
                <a:ea typeface="宋体" panose="02010600030101010101" pitchFamily="2" charset="-122"/>
              </a:rPr>
              <a:t>…</a:t>
            </a:r>
            <a:endParaRPr lang="zh-CN" altLang="en-US" b="1">
              <a:latin typeface="Arial" panose="020B0604020202020204" pitchFamily="34" charset="0"/>
              <a:ea typeface="宋体" panose="02010600030101010101" pitchFamily="2" charset="-122"/>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043940" y="1629410"/>
            <a:ext cx="4646295" cy="15982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76" name="Rectangle 32"/>
          <p:cNvSpPr>
            <a:spLocks noGrp="1" noChangeArrowheads="1"/>
          </p:cNvSpPr>
          <p:nvPr>
            <p:ph type="title"/>
          </p:nvPr>
        </p:nvSpPr>
        <p:spPr>
          <a:xfrm>
            <a:off x="1259632" y="908720"/>
            <a:ext cx="7067128" cy="720080"/>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zh-CN" altLang="en-US" sz="3600" b="1" dirty="0">
                <a:latin typeface="Courier New" panose="02070309020205020404" pitchFamily="49" charset="0"/>
                <a:ea typeface="宋体" panose="02010600030101010101" pitchFamily="2" charset="-122"/>
              </a:rPr>
              <a:t>使用 </a:t>
            </a:r>
            <a:r>
              <a:rPr lang="en-US" altLang="zh-CN" sz="3600" b="1" dirty="0">
                <a:latin typeface="Courier New" panose="02070309020205020404" pitchFamily="49" charset="0"/>
                <a:ea typeface="宋体" panose="02010600030101010101" pitchFamily="2" charset="-122"/>
              </a:rPr>
              <a:t>SET</a:t>
            </a:r>
            <a:r>
              <a:rPr lang="en-US" altLang="zh-CN" sz="3600" b="1" dirty="0">
                <a:ea typeface="宋体" panose="02010600030101010101" pitchFamily="2" charset="-122"/>
              </a:rPr>
              <a:t> </a:t>
            </a:r>
            <a:r>
              <a:rPr lang="zh-CN" altLang="en-US" sz="3600" b="1" dirty="0">
                <a:ea typeface="宋体" panose="02010600030101010101" pitchFamily="2" charset="-122"/>
              </a:rPr>
              <a:t>操作符注意事项</a:t>
            </a:r>
            <a:endParaRPr lang="zh-CN" altLang="en-US" sz="3600" b="1" dirty="0">
              <a:ea typeface="宋体" panose="02010600030101010101" pitchFamily="2" charset="-122"/>
            </a:endParaRPr>
          </a:p>
        </p:txBody>
      </p:sp>
      <p:sp>
        <p:nvSpPr>
          <p:cNvPr id="31777" name="Rectangle 33"/>
          <p:cNvSpPr>
            <a:spLocks noGrp="1" noChangeArrowheads="1"/>
          </p:cNvSpPr>
          <p:nvPr>
            <p:ph type="body" idx="1"/>
          </p:nvPr>
        </p:nvSpPr>
        <p:spPr>
          <a:xfrm>
            <a:off x="539552" y="2232570"/>
            <a:ext cx="8136904" cy="3572693"/>
          </a:xfrm>
          <a:noFill/>
        </p:spPr>
        <p:txBody>
          <a:bodyPr>
            <a:normAutofit fontScale="92500" lnSpcReduction="20000"/>
          </a:bodyPr>
          <a:lstStyle/>
          <a:p>
            <a:pPr>
              <a:lnSpc>
                <a:spcPct val="120000"/>
              </a:lnSpc>
            </a:pPr>
            <a:r>
              <a:rPr lang="zh-CN" altLang="en-US" dirty="0">
                <a:latin typeface="Courier New" panose="02070309020205020404" pitchFamily="49" charset="0"/>
                <a:ea typeface="宋体" panose="02010600030101010101" pitchFamily="2" charset="-122"/>
              </a:rPr>
              <a:t>在</a:t>
            </a:r>
            <a:r>
              <a:rPr lang="en-US" altLang="zh-CN" dirty="0">
                <a:latin typeface="Courier New" panose="02070309020205020404" pitchFamily="49" charset="0"/>
                <a:ea typeface="宋体" panose="02010600030101010101" pitchFamily="2" charset="-122"/>
              </a:rPr>
              <a:t>SELECT</a:t>
            </a:r>
            <a:r>
              <a:rPr lang="en-US" altLang="zh-CN" dirty="0">
                <a:ea typeface="宋体" panose="02010600030101010101" pitchFamily="2" charset="-122"/>
              </a:rPr>
              <a:t> </a:t>
            </a:r>
            <a:r>
              <a:rPr lang="zh-CN" altLang="en-US" dirty="0">
                <a:ea typeface="宋体" panose="02010600030101010101" pitchFamily="2" charset="-122"/>
              </a:rPr>
              <a:t>列表中的列名和表达式在</a:t>
            </a:r>
            <a:r>
              <a:rPr lang="zh-CN" altLang="en-US" b="1" dirty="0">
                <a:solidFill>
                  <a:srgbClr val="C00000"/>
                </a:solidFill>
                <a:ea typeface="宋体" panose="02010600030101010101" pitchFamily="2" charset="-122"/>
              </a:rPr>
              <a:t>数量</a:t>
            </a:r>
            <a:r>
              <a:rPr lang="zh-CN" altLang="en-US" dirty="0">
                <a:ea typeface="宋体" panose="02010600030101010101" pitchFamily="2" charset="-122"/>
              </a:rPr>
              <a:t>和</a:t>
            </a:r>
            <a:r>
              <a:rPr lang="zh-CN" altLang="en-US" b="1" dirty="0">
                <a:solidFill>
                  <a:srgbClr val="C00000"/>
                </a:solidFill>
                <a:ea typeface="宋体" panose="02010600030101010101" pitchFamily="2" charset="-122"/>
              </a:rPr>
              <a:t>数据类型</a:t>
            </a:r>
            <a:r>
              <a:rPr lang="zh-CN" altLang="en-US" dirty="0">
                <a:ea typeface="宋体" panose="02010600030101010101" pitchFamily="2" charset="-122"/>
              </a:rPr>
              <a:t>上要相对应</a:t>
            </a:r>
            <a:endParaRPr lang="en-US" altLang="zh-CN" dirty="0">
              <a:ea typeface="宋体" panose="02010600030101010101" pitchFamily="2" charset="-122"/>
            </a:endParaRPr>
          </a:p>
          <a:p>
            <a:pPr>
              <a:lnSpc>
                <a:spcPct val="120000"/>
              </a:lnSpc>
            </a:pPr>
            <a:r>
              <a:rPr lang="zh-CN" altLang="en-US" dirty="0">
                <a:ea typeface="宋体" panose="02010600030101010101" pitchFamily="2" charset="-122"/>
              </a:rPr>
              <a:t>括号可以改变执行的顺序</a:t>
            </a:r>
            <a:endParaRPr lang="zh-CN" altLang="en-US" dirty="0">
              <a:ea typeface="宋体" panose="02010600030101010101" pitchFamily="2" charset="-122"/>
            </a:endParaRPr>
          </a:p>
          <a:p>
            <a:pPr>
              <a:lnSpc>
                <a:spcPct val="120000"/>
              </a:lnSpc>
            </a:pPr>
            <a:r>
              <a:rPr lang="en-US" altLang="zh-CN" dirty="0">
                <a:latin typeface="Courier New" panose="02070309020205020404" pitchFamily="49" charset="0"/>
                <a:ea typeface="宋体" panose="02010600030101010101" pitchFamily="2" charset="-122"/>
              </a:rPr>
              <a:t>ORDER BY</a:t>
            </a:r>
            <a:r>
              <a:rPr lang="en-US" altLang="zh-CN" dirty="0">
                <a:ea typeface="宋体" panose="02010600030101010101" pitchFamily="2" charset="-122"/>
              </a:rPr>
              <a:t> </a:t>
            </a:r>
            <a:r>
              <a:rPr lang="zh-CN" altLang="en-US" dirty="0">
                <a:ea typeface="宋体" panose="02010600030101010101" pitchFamily="2" charset="-122"/>
              </a:rPr>
              <a:t>子句:</a:t>
            </a:r>
            <a:endParaRPr lang="zh-CN" altLang="en-US" dirty="0">
              <a:ea typeface="宋体" panose="02010600030101010101" pitchFamily="2" charset="-122"/>
            </a:endParaRPr>
          </a:p>
          <a:p>
            <a:pPr lvl="1">
              <a:lnSpc>
                <a:spcPct val="120000"/>
              </a:lnSpc>
            </a:pPr>
            <a:r>
              <a:rPr lang="zh-CN" altLang="en-US" dirty="0">
                <a:ea typeface="宋体" panose="02010600030101010101" pitchFamily="2" charset="-122"/>
              </a:rPr>
              <a:t>只能在语句的最后出现</a:t>
            </a:r>
            <a:endParaRPr lang="zh-CN" altLang="en-US" dirty="0">
              <a:ea typeface="宋体" panose="02010600030101010101" pitchFamily="2" charset="-122"/>
            </a:endParaRPr>
          </a:p>
          <a:p>
            <a:pPr lvl="1">
              <a:lnSpc>
                <a:spcPct val="120000"/>
              </a:lnSpc>
            </a:pPr>
            <a:r>
              <a:rPr lang="zh-CN" altLang="en-US" dirty="0">
                <a:ea typeface="宋体" panose="02010600030101010101" pitchFamily="2" charset="-122"/>
              </a:rPr>
              <a:t>可以使用第一个查询中的列名, 别名或相对位置</a:t>
            </a:r>
            <a:r>
              <a:rPr lang="en-US" altLang="zh-CN" dirty="0">
                <a:ea typeface="宋体" panose="02010600030101010101" pitchFamily="2" charset="-122"/>
              </a:rPr>
              <a:t>(</a:t>
            </a:r>
            <a:r>
              <a:rPr lang="zh-CN" altLang="en-US" dirty="0">
                <a:ea typeface="宋体" panose="02010600030101010101" pitchFamily="2" charset="-122"/>
              </a:rPr>
              <a:t>列的相对位置，</a:t>
            </a:r>
            <a:r>
              <a:rPr lang="en-US" altLang="zh-CN" dirty="0">
                <a:ea typeface="宋体" panose="02010600030101010101" pitchFamily="2" charset="-122"/>
              </a:rPr>
              <a:t>1 2 3......)</a:t>
            </a:r>
            <a:endParaRPr lang="en-US" altLang="zh-CN" dirty="0">
              <a:ea typeface="宋体" panose="02010600030101010101" pitchFamily="2" charset="-122"/>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8" name="Rectangle 6"/>
          <p:cNvSpPr>
            <a:spLocks noGrp="1" noChangeArrowheads="1"/>
          </p:cNvSpPr>
          <p:nvPr>
            <p:ph type="title"/>
          </p:nvPr>
        </p:nvSpPr>
        <p:spPr>
          <a:xfrm>
            <a:off x="2051720" y="980728"/>
            <a:ext cx="4896544" cy="648072"/>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zh-CN" altLang="en-US" sz="3600" b="1" dirty="0">
                <a:ea typeface="宋体" panose="02010600030101010101" pitchFamily="2" charset="-122"/>
              </a:rPr>
              <a:t> </a:t>
            </a:r>
            <a:r>
              <a:rPr lang="en-US" altLang="zh-CN" sz="3600" b="1" dirty="0">
                <a:latin typeface="Courier New" panose="02070309020205020404" pitchFamily="49" charset="0"/>
                <a:ea typeface="宋体" panose="02010600030101010101" pitchFamily="2" charset="-122"/>
              </a:rPr>
              <a:t>SET</a:t>
            </a:r>
            <a:r>
              <a:rPr lang="en-US" altLang="zh-CN" sz="3600" b="1" dirty="0">
                <a:ea typeface="宋体" panose="02010600030101010101" pitchFamily="2" charset="-122"/>
              </a:rPr>
              <a:t> </a:t>
            </a:r>
            <a:r>
              <a:rPr lang="zh-CN" altLang="en-US" sz="3600" b="1" dirty="0">
                <a:ea typeface="宋体" panose="02010600030101010101" pitchFamily="2" charset="-122"/>
              </a:rPr>
              <a:t>操作符</a:t>
            </a:r>
            <a:endParaRPr lang="en-US" altLang="zh-CN" sz="3600" b="1" dirty="0">
              <a:ea typeface="宋体" panose="02010600030101010101" pitchFamily="2" charset="-122"/>
            </a:endParaRPr>
          </a:p>
        </p:txBody>
      </p:sp>
      <p:sp>
        <p:nvSpPr>
          <p:cNvPr id="54279" name="Rectangle 7"/>
          <p:cNvSpPr>
            <a:spLocks noGrp="1" noChangeArrowheads="1"/>
          </p:cNvSpPr>
          <p:nvPr>
            <p:ph type="body" idx="1"/>
          </p:nvPr>
        </p:nvSpPr>
        <p:spPr>
          <a:xfrm>
            <a:off x="874712" y="2232571"/>
            <a:ext cx="7513711" cy="2780605"/>
          </a:xfrm>
          <a:noFill/>
        </p:spPr>
        <p:txBody>
          <a:bodyPr>
            <a:noAutofit/>
          </a:bodyPr>
          <a:lstStyle/>
          <a:p>
            <a:r>
              <a:rPr lang="zh-CN" altLang="en-US" sz="2800" dirty="0">
                <a:ea typeface="宋体" panose="02010600030101010101" pitchFamily="2" charset="-122"/>
              </a:rPr>
              <a:t>除 </a:t>
            </a:r>
            <a:r>
              <a:rPr lang="en-US" altLang="zh-CN" sz="2800" dirty="0">
                <a:latin typeface="Courier New" panose="02070309020205020404" pitchFamily="49" charset="0"/>
                <a:ea typeface="宋体" panose="02010600030101010101" pitchFamily="2" charset="-122"/>
              </a:rPr>
              <a:t>UNION ALL</a:t>
            </a:r>
            <a:r>
              <a:rPr lang="zh-CN" altLang="en-US" sz="2800" dirty="0">
                <a:latin typeface="Courier New" panose="02070309020205020404" pitchFamily="49" charset="0"/>
                <a:ea typeface="宋体" panose="02010600030101010101" pitchFamily="2" charset="-122"/>
              </a:rPr>
              <a:t>之外，系统会自动将重复的记录删除</a:t>
            </a:r>
            <a:endParaRPr lang="zh-CN" altLang="en-US" sz="2800" dirty="0">
              <a:ea typeface="宋体" panose="02010600030101010101" pitchFamily="2" charset="-122"/>
            </a:endParaRPr>
          </a:p>
          <a:p>
            <a:r>
              <a:rPr lang="zh-CN" altLang="en-US" sz="2800" dirty="0">
                <a:ea typeface="宋体" panose="02010600030101010101" pitchFamily="2" charset="-122"/>
              </a:rPr>
              <a:t>系统将第一个查询的列名显示在输出中</a:t>
            </a:r>
            <a:endParaRPr lang="zh-CN" altLang="en-US" sz="2800" dirty="0">
              <a:ea typeface="宋体" panose="02010600030101010101" pitchFamily="2" charset="-122"/>
            </a:endParaRPr>
          </a:p>
          <a:p>
            <a:r>
              <a:rPr lang="zh-CN" altLang="en-US" sz="2800" dirty="0">
                <a:ea typeface="宋体" panose="02010600030101010101" pitchFamily="2" charset="-122"/>
              </a:rPr>
              <a:t>除 </a:t>
            </a:r>
            <a:r>
              <a:rPr lang="en-US" altLang="zh-CN" sz="2800" dirty="0">
                <a:latin typeface="Courier New" panose="02070309020205020404" pitchFamily="49" charset="0"/>
                <a:ea typeface="宋体" panose="02010600030101010101" pitchFamily="2" charset="-122"/>
              </a:rPr>
              <a:t>UNION ALL</a:t>
            </a:r>
            <a:r>
              <a:rPr lang="zh-CN" altLang="en-US" sz="2800" dirty="0">
                <a:latin typeface="Courier New" panose="02070309020205020404" pitchFamily="49" charset="0"/>
                <a:ea typeface="宋体" panose="02010600030101010101" pitchFamily="2" charset="-122"/>
              </a:rPr>
              <a:t>之外，系统自动按照第一个查询中的第一个列的升序排列</a:t>
            </a:r>
            <a:r>
              <a:rPr lang="zh-CN" altLang="en-US" sz="2800" dirty="0">
                <a:ea typeface="宋体" panose="02010600030101010101" pitchFamily="2" charset="-122"/>
              </a:rPr>
              <a:t> </a:t>
            </a:r>
            <a:endParaRPr lang="zh-CN" altLang="en-US" sz="2800" dirty="0">
              <a:ea typeface="宋体" panose="02010600030101010101" pitchFamily="2" charset="-122"/>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Rectangle 6"/>
          <p:cNvSpPr>
            <a:spLocks noGrp="1" noChangeArrowheads="1"/>
          </p:cNvSpPr>
          <p:nvPr>
            <p:ph type="title"/>
          </p:nvPr>
        </p:nvSpPr>
        <p:spPr>
          <a:xfrm>
            <a:off x="1763688" y="908720"/>
            <a:ext cx="6645424" cy="720080"/>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zh-CN" altLang="en-US" sz="3600" b="1" dirty="0">
                <a:latin typeface="Courier New" panose="02070309020205020404" pitchFamily="49" charset="0"/>
                <a:ea typeface="宋体" panose="02010600030101010101" pitchFamily="2" charset="-122"/>
              </a:rPr>
              <a:t>匹配各</a:t>
            </a:r>
            <a:r>
              <a:rPr lang="en-US" altLang="zh-CN" sz="3600" b="1" dirty="0">
                <a:latin typeface="Courier New" panose="02070309020205020404" pitchFamily="49" charset="0"/>
                <a:ea typeface="宋体" panose="02010600030101010101" pitchFamily="2" charset="-122"/>
              </a:rPr>
              <a:t>SELECT</a:t>
            </a:r>
            <a:r>
              <a:rPr lang="en-US" altLang="zh-CN" sz="3600" b="1" dirty="0">
                <a:ea typeface="宋体" panose="02010600030101010101" pitchFamily="2" charset="-122"/>
              </a:rPr>
              <a:t> </a:t>
            </a:r>
            <a:r>
              <a:rPr lang="zh-CN" altLang="en-US" sz="3600" b="1" dirty="0">
                <a:ea typeface="宋体" panose="02010600030101010101" pitchFamily="2" charset="-122"/>
              </a:rPr>
              <a:t>语句举例</a:t>
            </a:r>
            <a:endParaRPr lang="zh-CN" altLang="en-US" sz="3600" b="1" dirty="0">
              <a:ea typeface="宋体" panose="02010600030101010101" pitchFamily="2" charset="-122"/>
            </a:endParaRPr>
          </a:p>
        </p:txBody>
      </p:sp>
      <p:sp>
        <p:nvSpPr>
          <p:cNvPr id="56329" name="Rectangle 9"/>
          <p:cNvSpPr>
            <a:spLocks noChangeArrowheads="1"/>
          </p:cNvSpPr>
          <p:nvPr/>
        </p:nvSpPr>
        <p:spPr bwMode="auto">
          <a:xfrm>
            <a:off x="672852" y="1848396"/>
            <a:ext cx="7366000" cy="1649412"/>
          </a:xfrm>
          <a:prstGeom prst="rect">
            <a:avLst/>
          </a:prstGeom>
          <a:solidFill>
            <a:srgbClr val="FFFFCC"/>
          </a:solidFill>
          <a:ln w="12700">
            <a:solidFill>
              <a:schemeClr val="tx1"/>
            </a:solidFill>
            <a:miter lim="800000"/>
          </a:ln>
          <a:effectLst>
            <a:outerShdw dist="89803" dir="2700000" algn="ctr" rotWithShape="0">
              <a:srgbClr val="000000"/>
            </a:outerShdw>
          </a:effectLst>
        </p:spPr>
        <p:txBody>
          <a:bodyPr wrap="none" lIns="92075" tIns="46038" rIns="92075" bIns="46038" anchor="ctr"/>
          <a:lstStyle/>
          <a:p>
            <a:pPr algn="l">
              <a:tabLst>
                <a:tab pos="1200150" algn="l"/>
              </a:tabLst>
            </a:pPr>
            <a:endParaRPr lang="zh-CN" altLang="en-US" sz="1800" b="1">
              <a:latin typeface="Courier New" panose="02070309020205020404" pitchFamily="49" charset="0"/>
              <a:ea typeface="宋体" panose="02010600030101010101" pitchFamily="2" charset="-122"/>
            </a:endParaRPr>
          </a:p>
          <a:p>
            <a:pPr algn="l">
              <a:tabLst>
                <a:tab pos="1200150" algn="l"/>
              </a:tabLst>
            </a:pPr>
            <a:endParaRPr lang="zh-CN" altLang="en-US" sz="1800" b="1">
              <a:latin typeface="Courier New" panose="02070309020205020404" pitchFamily="49" charset="0"/>
              <a:ea typeface="宋体" panose="02010600030101010101" pitchFamily="2" charset="-122"/>
            </a:endParaRPr>
          </a:p>
        </p:txBody>
      </p:sp>
      <p:sp>
        <p:nvSpPr>
          <p:cNvPr id="56330" name="Rectangle 10"/>
          <p:cNvSpPr>
            <a:spLocks noChangeArrowheads="1"/>
          </p:cNvSpPr>
          <p:nvPr/>
        </p:nvSpPr>
        <p:spPr bwMode="auto">
          <a:xfrm>
            <a:off x="660152" y="1886496"/>
            <a:ext cx="7061200" cy="157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1200150" algn="l"/>
              </a:tabLst>
            </a:pPr>
            <a:r>
              <a:rPr lang="en-US" altLang="zh-CN" sz="1800" dirty="0">
                <a:latin typeface="Courier New" panose="02070309020205020404" pitchFamily="49" charset="0"/>
                <a:ea typeface="宋体" panose="02010600030101010101" pitchFamily="2" charset="-122"/>
              </a:rPr>
              <a:t>SELECT </a:t>
            </a:r>
            <a:r>
              <a:rPr lang="en-US" altLang="zh-CN" sz="1800" dirty="0" err="1">
                <a:latin typeface="Courier New" panose="02070309020205020404" pitchFamily="49" charset="0"/>
                <a:ea typeface="宋体" panose="02010600030101010101" pitchFamily="2" charset="-122"/>
              </a:rPr>
              <a:t>department_id</a:t>
            </a:r>
            <a:r>
              <a:rPr lang="en-US" altLang="zh-CN" sz="1800" dirty="0">
                <a:latin typeface="Courier New" panose="02070309020205020404" pitchFamily="49" charset="0"/>
                <a:ea typeface="宋体" panose="02010600030101010101" pitchFamily="2" charset="-122"/>
              </a:rPr>
              <a:t>, TO_NUMBER(null) </a:t>
            </a:r>
            <a:endParaRPr lang="en-US" altLang="zh-CN" sz="1800" dirty="0">
              <a:latin typeface="Courier New" panose="02070309020205020404" pitchFamily="49" charset="0"/>
              <a:ea typeface="宋体" panose="02010600030101010101" pitchFamily="2" charset="-122"/>
            </a:endParaRPr>
          </a:p>
          <a:p>
            <a:pPr algn="l">
              <a:tabLst>
                <a:tab pos="1200150" algn="l"/>
              </a:tabLst>
            </a:pPr>
            <a:r>
              <a:rPr lang="en-US" altLang="zh-CN" sz="1800" dirty="0">
                <a:latin typeface="Courier New" panose="02070309020205020404" pitchFamily="49" charset="0"/>
                <a:ea typeface="宋体" panose="02010600030101010101" pitchFamily="2" charset="-122"/>
              </a:rPr>
              <a:t>       location, </a:t>
            </a:r>
            <a:r>
              <a:rPr lang="en-US" altLang="zh-CN" sz="1800" dirty="0" err="1">
                <a:latin typeface="Courier New" panose="02070309020205020404" pitchFamily="49" charset="0"/>
                <a:ea typeface="宋体" panose="02010600030101010101" pitchFamily="2" charset="-122"/>
              </a:rPr>
              <a:t>hire_date</a:t>
            </a:r>
            <a:endParaRPr lang="en-US" altLang="zh-CN" sz="1800" dirty="0">
              <a:latin typeface="Courier New" panose="02070309020205020404" pitchFamily="49" charset="0"/>
              <a:ea typeface="宋体" panose="02010600030101010101" pitchFamily="2" charset="-122"/>
            </a:endParaRPr>
          </a:p>
          <a:p>
            <a:pPr algn="l">
              <a:tabLst>
                <a:tab pos="1200150" algn="l"/>
              </a:tabLst>
            </a:pPr>
            <a:r>
              <a:rPr lang="en-US" altLang="zh-CN" sz="1800" dirty="0">
                <a:latin typeface="Courier New" panose="02070309020205020404" pitchFamily="49" charset="0"/>
                <a:ea typeface="宋体" panose="02010600030101010101" pitchFamily="2" charset="-122"/>
              </a:rPr>
              <a:t>FROM   employees</a:t>
            </a:r>
            <a:endParaRPr lang="en-US" altLang="zh-CN" sz="1800" dirty="0">
              <a:latin typeface="Courier New" panose="02070309020205020404" pitchFamily="49" charset="0"/>
              <a:ea typeface="宋体" panose="02010600030101010101" pitchFamily="2" charset="-122"/>
            </a:endParaRPr>
          </a:p>
          <a:p>
            <a:pPr algn="l">
              <a:tabLst>
                <a:tab pos="1200150" algn="l"/>
              </a:tabLst>
            </a:pPr>
            <a:r>
              <a:rPr lang="en-US" altLang="zh-CN" sz="1800" dirty="0">
                <a:solidFill>
                  <a:srgbClr val="FF0000"/>
                </a:solidFill>
                <a:latin typeface="Courier New" panose="02070309020205020404" pitchFamily="49" charset="0"/>
                <a:ea typeface="宋体" panose="02010600030101010101" pitchFamily="2" charset="-122"/>
              </a:rPr>
              <a:t>UNION</a:t>
            </a:r>
            <a:endParaRPr lang="en-US" altLang="zh-CN" sz="1800" dirty="0">
              <a:solidFill>
                <a:srgbClr val="FF0000"/>
              </a:solidFill>
              <a:latin typeface="Courier New" panose="02070309020205020404" pitchFamily="49" charset="0"/>
              <a:ea typeface="宋体" panose="02010600030101010101" pitchFamily="2" charset="-122"/>
            </a:endParaRPr>
          </a:p>
          <a:p>
            <a:pPr algn="l">
              <a:tabLst>
                <a:tab pos="1200150" algn="l"/>
              </a:tabLst>
            </a:pPr>
            <a:r>
              <a:rPr lang="en-US" altLang="zh-CN" sz="1800" dirty="0">
                <a:latin typeface="Courier New" panose="02070309020205020404" pitchFamily="49" charset="0"/>
                <a:ea typeface="宋体" panose="02010600030101010101" pitchFamily="2" charset="-122"/>
              </a:rPr>
              <a:t>SELECT </a:t>
            </a:r>
            <a:r>
              <a:rPr lang="en-US" altLang="zh-CN" sz="1800" dirty="0" err="1">
                <a:latin typeface="Courier New" panose="02070309020205020404" pitchFamily="49" charset="0"/>
                <a:ea typeface="宋体" panose="02010600030101010101" pitchFamily="2" charset="-122"/>
              </a:rPr>
              <a:t>department_id</a:t>
            </a:r>
            <a:r>
              <a:rPr lang="en-US" altLang="zh-CN" sz="1800" dirty="0">
                <a:latin typeface="Courier New" panose="02070309020205020404" pitchFamily="49" charset="0"/>
                <a:ea typeface="宋体" panose="02010600030101010101" pitchFamily="2" charset="-122"/>
              </a:rPr>
              <a:t>, </a:t>
            </a:r>
            <a:r>
              <a:rPr lang="en-US" altLang="zh-CN" sz="1800" dirty="0" err="1">
                <a:latin typeface="Courier New" panose="02070309020205020404" pitchFamily="49" charset="0"/>
                <a:ea typeface="宋体" panose="02010600030101010101" pitchFamily="2" charset="-122"/>
              </a:rPr>
              <a:t>location_id</a:t>
            </a:r>
            <a:r>
              <a:rPr lang="en-US" altLang="zh-CN" sz="1800" dirty="0">
                <a:latin typeface="Courier New" panose="02070309020205020404" pitchFamily="49" charset="0"/>
                <a:ea typeface="宋体" panose="02010600030101010101" pitchFamily="2" charset="-122"/>
              </a:rPr>
              <a:t>,  TO_DATE(null)</a:t>
            </a:r>
            <a:endParaRPr lang="en-US" altLang="zh-CN" sz="1800" dirty="0">
              <a:latin typeface="Courier New" panose="02070309020205020404" pitchFamily="49" charset="0"/>
              <a:ea typeface="宋体" panose="02010600030101010101" pitchFamily="2" charset="-122"/>
            </a:endParaRPr>
          </a:p>
          <a:p>
            <a:pPr algn="l">
              <a:tabLst>
                <a:tab pos="1200150" algn="l"/>
              </a:tabLst>
            </a:pPr>
            <a:r>
              <a:rPr lang="en-US" altLang="zh-CN" sz="1800" dirty="0">
                <a:latin typeface="Courier New" panose="02070309020205020404" pitchFamily="49" charset="0"/>
                <a:ea typeface="宋体" panose="02010600030101010101" pitchFamily="2" charset="-122"/>
              </a:rPr>
              <a:t>FROM   departments;</a:t>
            </a:r>
            <a:endParaRPr lang="en-US" altLang="zh-CN" sz="1800" dirty="0">
              <a:latin typeface="Courier New" panose="02070309020205020404" pitchFamily="49" charset="0"/>
              <a:ea typeface="宋体" panose="02010600030101010101" pitchFamily="2" charset="-122"/>
            </a:endParaRPr>
          </a:p>
        </p:txBody>
      </p:sp>
      <p:pic>
        <p:nvPicPr>
          <p:cNvPr id="56335" name="Picture 1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1739" y="3869283"/>
            <a:ext cx="74199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56336"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439" y="5113883"/>
            <a:ext cx="74199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56338"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39" y="6009233"/>
            <a:ext cx="741997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56339" name="Text Box 19"/>
          <p:cNvSpPr txBox="1">
            <a:spLocks noChangeArrowheads="1"/>
          </p:cNvSpPr>
          <p:nvPr/>
        </p:nvSpPr>
        <p:spPr bwMode="auto">
          <a:xfrm>
            <a:off x="639514" y="4777333"/>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defRPr sz="2400">
                <a:solidFill>
                  <a:schemeClr val="tx1"/>
                </a:solidFill>
                <a:latin typeface="Times New Roman" panose="02020603050405020304" charset="0"/>
              </a:defRPr>
            </a:lvl1pPr>
            <a:lvl2pPr marL="411480" algn="l" defTabSz="822325">
              <a:defRPr sz="2400">
                <a:solidFill>
                  <a:schemeClr val="tx1"/>
                </a:solidFill>
                <a:latin typeface="Times New Roman" panose="02020603050405020304" charset="0"/>
              </a:defRPr>
            </a:lvl2pPr>
            <a:lvl3pPr marL="822325" algn="l" defTabSz="822325">
              <a:defRPr sz="2400">
                <a:solidFill>
                  <a:schemeClr val="tx1"/>
                </a:solidFill>
                <a:latin typeface="Times New Roman" panose="02020603050405020304" charset="0"/>
              </a:defRPr>
            </a:lvl3pPr>
            <a:lvl4pPr marL="1235075" algn="l" defTabSz="822325">
              <a:defRPr sz="2400">
                <a:solidFill>
                  <a:schemeClr val="tx1"/>
                </a:solidFill>
                <a:latin typeface="Times New Roman" panose="02020603050405020304" charset="0"/>
              </a:defRPr>
            </a:lvl4pPr>
            <a:lvl5pPr marL="1646555" algn="l" defTabSz="822325">
              <a:defRPr sz="2400">
                <a:solidFill>
                  <a:schemeClr val="tx1"/>
                </a:solidFill>
                <a:latin typeface="Times New Roman" panose="02020603050405020304" charset="0"/>
              </a:defRPr>
            </a:lvl5pPr>
            <a:lvl6pPr marL="2103755" defTabSz="822325" fontAlgn="base">
              <a:spcBef>
                <a:spcPct val="0"/>
              </a:spcBef>
              <a:spcAft>
                <a:spcPct val="0"/>
              </a:spcAft>
              <a:defRPr sz="2400">
                <a:solidFill>
                  <a:schemeClr val="tx1"/>
                </a:solidFill>
                <a:latin typeface="Times New Roman" panose="02020603050405020304" charset="0"/>
              </a:defRPr>
            </a:lvl6pPr>
            <a:lvl7pPr marL="2560955" defTabSz="822325" fontAlgn="base">
              <a:spcBef>
                <a:spcPct val="0"/>
              </a:spcBef>
              <a:spcAft>
                <a:spcPct val="0"/>
              </a:spcAft>
              <a:defRPr sz="2400">
                <a:solidFill>
                  <a:schemeClr val="tx1"/>
                </a:solidFill>
                <a:latin typeface="Times New Roman" panose="02020603050405020304" charset="0"/>
              </a:defRPr>
            </a:lvl7pPr>
            <a:lvl8pPr marL="3018155" defTabSz="822325" fontAlgn="base">
              <a:spcBef>
                <a:spcPct val="0"/>
              </a:spcBef>
              <a:spcAft>
                <a:spcPct val="0"/>
              </a:spcAft>
              <a:defRPr sz="2400">
                <a:solidFill>
                  <a:schemeClr val="tx1"/>
                </a:solidFill>
                <a:latin typeface="Times New Roman" panose="02020603050405020304" charset="0"/>
              </a:defRPr>
            </a:lvl8pPr>
            <a:lvl9pPr marL="3475355" defTabSz="822325" fontAlgn="base">
              <a:spcBef>
                <a:spcPct val="0"/>
              </a:spcBef>
              <a:spcAft>
                <a:spcPct val="0"/>
              </a:spcAft>
              <a:defRPr sz="2400">
                <a:solidFill>
                  <a:schemeClr val="tx1"/>
                </a:solidFill>
                <a:latin typeface="Times New Roman" panose="02020603050405020304" charset="0"/>
              </a:defRPr>
            </a:lvl9pPr>
          </a:lstStyle>
          <a:p>
            <a:pPr algn="ctr" eaLnBrk="1" hangingPunct="1">
              <a:buClr>
                <a:srgbClr val="000000"/>
              </a:buClr>
              <a:buFont typeface="Arial" panose="020B0604020202020204" pitchFamily="34" charset="0"/>
              <a:buNone/>
            </a:pPr>
            <a:r>
              <a:rPr lang="zh-CN" altLang="en-US" b="1">
                <a:latin typeface="Arial" panose="020B0604020202020204" pitchFamily="34" charset="0"/>
                <a:ea typeface="宋体" panose="02010600030101010101" pitchFamily="2" charset="-122"/>
              </a:rPr>
              <a:t>…</a:t>
            </a:r>
            <a:endParaRPr lang="zh-CN" altLang="en-US" b="1">
              <a:latin typeface="Arial" panose="020B0604020202020204" pitchFamily="34" charset="0"/>
              <a:ea typeface="宋体" panose="02010600030101010101" pitchFamily="2" charset="-122"/>
            </a:endParaRPr>
          </a:p>
        </p:txBody>
      </p:sp>
      <p:sp>
        <p:nvSpPr>
          <p:cNvPr id="2" name="文本框 1"/>
          <p:cNvSpPr txBox="1"/>
          <p:nvPr/>
        </p:nvSpPr>
        <p:spPr>
          <a:xfrm>
            <a:off x="1006475" y="6218555"/>
            <a:ext cx="3204845" cy="368300"/>
          </a:xfrm>
          <a:prstGeom prst="rect">
            <a:avLst/>
          </a:prstGeom>
          <a:noFill/>
        </p:spPr>
        <p:txBody>
          <a:bodyPr wrap="none" rtlCol="0">
            <a:spAutoFit/>
          </a:bodyPr>
          <a:p>
            <a:r>
              <a:rPr lang="en-US" altLang="zh-CN"/>
              <a:t>varchar2  </a:t>
            </a:r>
            <a:r>
              <a:rPr lang="zh-CN" altLang="en-US"/>
              <a:t>补充使用</a:t>
            </a:r>
            <a:r>
              <a:rPr lang="en-US" altLang="zh-CN"/>
              <a:t>to_char(null)</a:t>
            </a:r>
            <a:endParaRPr lang="en-US" altLang="zh-CN"/>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91" name="Rectangle 1047"/>
          <p:cNvSpPr>
            <a:spLocks noGrp="1" noChangeArrowheads="1"/>
          </p:cNvSpPr>
          <p:nvPr>
            <p:ph type="title"/>
          </p:nvPr>
        </p:nvSpPr>
        <p:spPr>
          <a:xfrm>
            <a:off x="1979712" y="908720"/>
            <a:ext cx="6275040" cy="720080"/>
          </a:xfrm>
          <a:ln>
            <a:noFill/>
          </a:ln>
          <a:extLst>
            <a:ext uri="{91240B29-F687-4F45-9708-019B960494DF}">
              <a14:hiddenLine xmlns:a14="http://schemas.microsoft.com/office/drawing/2010/main" w="12700">
                <a:solidFill>
                  <a:schemeClr val="tx1"/>
                </a:solidFill>
                <a:miter lim="800000"/>
                <a:headEnd/>
                <a:tailEnd/>
              </a14:hiddenLine>
            </a:ext>
          </a:extLst>
        </p:spPr>
        <p:txBody>
          <a:bodyPr>
            <a:normAutofit/>
          </a:bodyPr>
          <a:lstStyle/>
          <a:p>
            <a:r>
              <a:rPr lang="zh-CN" altLang="en-US" sz="3600" b="1" dirty="0">
                <a:latin typeface="Courier New" panose="02070309020205020404" pitchFamily="49" charset="0"/>
                <a:ea typeface="宋体" panose="02010600030101010101" pitchFamily="2" charset="-122"/>
              </a:rPr>
              <a:t>匹配各</a:t>
            </a:r>
            <a:r>
              <a:rPr lang="en-US" altLang="zh-CN" sz="3600" b="1" dirty="0">
                <a:latin typeface="Courier New" panose="02070309020205020404" pitchFamily="49" charset="0"/>
                <a:ea typeface="宋体" panose="02010600030101010101" pitchFamily="2" charset="-122"/>
              </a:rPr>
              <a:t>SELECT</a:t>
            </a:r>
            <a:r>
              <a:rPr lang="en-US" altLang="zh-CN" sz="3600" b="1" dirty="0">
                <a:ea typeface="宋体" panose="02010600030101010101" pitchFamily="2" charset="-122"/>
              </a:rPr>
              <a:t> </a:t>
            </a:r>
            <a:r>
              <a:rPr lang="zh-CN" altLang="en-US" sz="3600" b="1" dirty="0">
                <a:ea typeface="宋体" panose="02010600030101010101" pitchFamily="2" charset="-122"/>
              </a:rPr>
              <a:t>语句举例</a:t>
            </a:r>
            <a:endParaRPr lang="en-US" altLang="zh-CN" sz="3600" b="1" dirty="0">
              <a:ea typeface="宋体" panose="02010600030101010101" pitchFamily="2" charset="-122"/>
            </a:endParaRPr>
          </a:p>
        </p:txBody>
      </p:sp>
      <p:grpSp>
        <p:nvGrpSpPr>
          <p:cNvPr id="58385" name="Group 1041"/>
          <p:cNvGrpSpPr/>
          <p:nvPr/>
        </p:nvGrpSpPr>
        <p:grpSpPr bwMode="auto">
          <a:xfrm>
            <a:off x="1052513" y="2134146"/>
            <a:ext cx="7331075" cy="1524000"/>
            <a:chOff x="912" y="768"/>
            <a:chExt cx="3885" cy="960"/>
          </a:xfrm>
        </p:grpSpPr>
        <p:sp>
          <p:nvSpPr>
            <p:cNvPr id="58380" name="Rectangle 1036"/>
            <p:cNvSpPr>
              <a:spLocks noChangeArrowheads="1"/>
            </p:cNvSpPr>
            <p:nvPr/>
          </p:nvSpPr>
          <p:spPr bwMode="auto">
            <a:xfrm>
              <a:off x="912" y="768"/>
              <a:ext cx="3885" cy="936"/>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1200150" algn="l"/>
                </a:tabLst>
              </a:pPr>
              <a:endParaRPr lang="zh-CN" altLang="en-US" sz="1800" b="1">
                <a:latin typeface="Courier New" panose="02070309020205020404" pitchFamily="49" charset="0"/>
                <a:ea typeface="宋体" panose="02010600030101010101" pitchFamily="2" charset="-122"/>
              </a:endParaRPr>
            </a:p>
            <a:p>
              <a:pPr algn="l">
                <a:tabLst>
                  <a:tab pos="1200150" algn="l"/>
                </a:tabLst>
              </a:pPr>
              <a:endParaRPr lang="zh-CN" altLang="en-US" sz="1800" b="1">
                <a:latin typeface="Courier New" panose="02070309020205020404" pitchFamily="49" charset="0"/>
                <a:ea typeface="宋体" panose="02010600030101010101" pitchFamily="2" charset="-122"/>
              </a:endParaRPr>
            </a:p>
          </p:txBody>
        </p:sp>
        <p:sp>
          <p:nvSpPr>
            <p:cNvPr id="58384" name="Rectangle 1040"/>
            <p:cNvSpPr>
              <a:spLocks noChangeArrowheads="1"/>
            </p:cNvSpPr>
            <p:nvPr/>
          </p:nvSpPr>
          <p:spPr bwMode="auto">
            <a:xfrm>
              <a:off x="912" y="768"/>
              <a:ext cx="3312"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1200150" algn="l"/>
                </a:tabLst>
              </a:pPr>
              <a:r>
                <a:rPr lang="en-US" altLang="zh-CN" sz="1800" dirty="0">
                  <a:latin typeface="Courier New" panose="02070309020205020404" pitchFamily="49" charset="0"/>
                  <a:ea typeface="宋体" panose="02010600030101010101" pitchFamily="2" charset="-122"/>
                </a:rPr>
                <a:t>SELECT </a:t>
              </a:r>
              <a:r>
                <a:rPr lang="en-US" altLang="zh-CN" sz="1800" dirty="0" err="1">
                  <a:latin typeface="Courier New" panose="02070309020205020404" pitchFamily="49" charset="0"/>
                  <a:ea typeface="宋体" panose="02010600030101010101" pitchFamily="2" charset="-122"/>
                </a:rPr>
                <a:t>employee_id</a:t>
              </a:r>
              <a:r>
                <a:rPr lang="en-US" altLang="zh-CN" sz="1800" dirty="0">
                  <a:latin typeface="Courier New" panose="02070309020205020404" pitchFamily="49" charset="0"/>
                  <a:ea typeface="宋体" panose="02010600030101010101" pitchFamily="2" charset="-122"/>
                </a:rPr>
                <a:t>, </a:t>
              </a:r>
              <a:r>
                <a:rPr lang="en-US" altLang="zh-CN" sz="1800" dirty="0" err="1">
                  <a:latin typeface="Courier New" panose="02070309020205020404" pitchFamily="49" charset="0"/>
                  <a:ea typeface="宋体" panose="02010600030101010101" pitchFamily="2" charset="-122"/>
                </a:rPr>
                <a:t>job_id,salary</a:t>
              </a:r>
              <a:endParaRPr lang="en-US" altLang="zh-CN" sz="1800" dirty="0">
                <a:latin typeface="Courier New" panose="02070309020205020404" pitchFamily="49" charset="0"/>
                <a:ea typeface="宋体" panose="02010600030101010101" pitchFamily="2" charset="-122"/>
              </a:endParaRPr>
            </a:p>
            <a:p>
              <a:pPr algn="l">
                <a:tabLst>
                  <a:tab pos="1200150" algn="l"/>
                </a:tabLst>
              </a:pPr>
              <a:r>
                <a:rPr lang="en-US" altLang="zh-CN" sz="1800" dirty="0">
                  <a:latin typeface="Courier New" panose="02070309020205020404" pitchFamily="49" charset="0"/>
                  <a:ea typeface="宋体" panose="02010600030101010101" pitchFamily="2" charset="-122"/>
                </a:rPr>
                <a:t>FROM   employees</a:t>
              </a:r>
              <a:endParaRPr lang="en-US" altLang="zh-CN" sz="1800" dirty="0">
                <a:latin typeface="Courier New" panose="02070309020205020404" pitchFamily="49" charset="0"/>
                <a:ea typeface="宋体" panose="02010600030101010101" pitchFamily="2" charset="-122"/>
              </a:endParaRPr>
            </a:p>
            <a:p>
              <a:pPr algn="l">
                <a:tabLst>
                  <a:tab pos="1200150" algn="l"/>
                </a:tabLst>
              </a:pPr>
              <a:r>
                <a:rPr lang="en-US" altLang="zh-CN" sz="1800" dirty="0">
                  <a:solidFill>
                    <a:srgbClr val="FF0000"/>
                  </a:solidFill>
                  <a:latin typeface="Courier New" panose="02070309020205020404" pitchFamily="49" charset="0"/>
                  <a:ea typeface="宋体" panose="02010600030101010101" pitchFamily="2" charset="-122"/>
                </a:rPr>
                <a:t>UNION</a:t>
              </a:r>
              <a:endParaRPr lang="en-US" altLang="zh-CN" sz="1800" dirty="0">
                <a:solidFill>
                  <a:srgbClr val="FF0000"/>
                </a:solidFill>
                <a:latin typeface="Courier New" panose="02070309020205020404" pitchFamily="49" charset="0"/>
                <a:ea typeface="宋体" panose="02010600030101010101" pitchFamily="2" charset="-122"/>
              </a:endParaRPr>
            </a:p>
            <a:p>
              <a:pPr algn="l">
                <a:tabLst>
                  <a:tab pos="1200150" algn="l"/>
                </a:tabLst>
              </a:pPr>
              <a:r>
                <a:rPr lang="en-US" altLang="zh-CN" sz="1800" dirty="0">
                  <a:latin typeface="Courier New" panose="02070309020205020404" pitchFamily="49" charset="0"/>
                  <a:ea typeface="宋体" panose="02010600030101010101" pitchFamily="2" charset="-122"/>
                </a:rPr>
                <a:t>SELECT </a:t>
              </a:r>
              <a:r>
                <a:rPr lang="en-US" altLang="zh-CN" sz="1800" dirty="0" err="1">
                  <a:latin typeface="Courier New" panose="02070309020205020404" pitchFamily="49" charset="0"/>
                  <a:ea typeface="宋体" panose="02010600030101010101" pitchFamily="2" charset="-122"/>
                </a:rPr>
                <a:t>employee_id</a:t>
              </a:r>
              <a:r>
                <a:rPr lang="en-US" altLang="zh-CN" sz="1800" dirty="0">
                  <a:latin typeface="Courier New" panose="02070309020205020404" pitchFamily="49" charset="0"/>
                  <a:ea typeface="宋体" panose="02010600030101010101" pitchFamily="2" charset="-122"/>
                </a:rPr>
                <a:t>, job_id,0</a:t>
              </a:r>
              <a:endParaRPr lang="en-US" altLang="zh-CN" sz="1800" dirty="0">
                <a:latin typeface="Courier New" panose="02070309020205020404" pitchFamily="49" charset="0"/>
                <a:ea typeface="宋体" panose="02010600030101010101" pitchFamily="2" charset="-122"/>
              </a:endParaRPr>
            </a:p>
            <a:p>
              <a:pPr algn="l">
                <a:tabLst>
                  <a:tab pos="1200150" algn="l"/>
                </a:tabLst>
              </a:pPr>
              <a:r>
                <a:rPr lang="en-US" altLang="zh-CN" sz="1800" dirty="0">
                  <a:latin typeface="Courier New" panose="02070309020205020404" pitchFamily="49" charset="0"/>
                  <a:ea typeface="宋体" panose="02010600030101010101" pitchFamily="2" charset="-122"/>
                </a:rPr>
                <a:t>FROM   </a:t>
              </a:r>
              <a:r>
                <a:rPr lang="en-US" altLang="zh-CN" sz="1800" dirty="0" err="1">
                  <a:latin typeface="Courier New" panose="02070309020205020404" pitchFamily="49" charset="0"/>
                  <a:ea typeface="宋体" panose="02010600030101010101" pitchFamily="2" charset="-122"/>
                </a:rPr>
                <a:t>job_history</a:t>
              </a:r>
              <a:r>
                <a:rPr lang="en-US" altLang="zh-CN" sz="1800" dirty="0">
                  <a:latin typeface="Courier New" panose="02070309020205020404" pitchFamily="49" charset="0"/>
                  <a:ea typeface="宋体" panose="02010600030101010101" pitchFamily="2" charset="-122"/>
                </a:rPr>
                <a:t>;</a:t>
              </a:r>
              <a:endParaRPr lang="en-US" altLang="zh-CN" sz="1800" dirty="0">
                <a:latin typeface="Courier New" panose="02070309020205020404" pitchFamily="49" charset="0"/>
                <a:ea typeface="宋体" panose="02010600030101010101" pitchFamily="2" charset="-122"/>
              </a:endParaRPr>
            </a:p>
          </p:txBody>
        </p:sp>
      </p:grpSp>
      <p:pic>
        <p:nvPicPr>
          <p:cNvPr id="58387" name="Picture 104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23938" y="3993108"/>
            <a:ext cx="741997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58383" name="Rectangle 1039"/>
          <p:cNvSpPr>
            <a:spLocks noChangeArrowheads="1"/>
          </p:cNvSpPr>
          <p:nvPr/>
        </p:nvSpPr>
        <p:spPr bwMode="auto">
          <a:xfrm>
            <a:off x="1120775" y="4443958"/>
            <a:ext cx="7258050" cy="414338"/>
          </a:xfrm>
          <a:prstGeom prst="rect">
            <a:avLst/>
          </a:prstGeom>
          <a:noFill/>
          <a:ln w="25400">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8388" name="Picture 10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4993233"/>
            <a:ext cx="7410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58389" name="Picture 10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638" y="5415508"/>
            <a:ext cx="741997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58390" name="Text Box 1046"/>
          <p:cNvSpPr txBox="1">
            <a:spLocks noChangeArrowheads="1"/>
          </p:cNvSpPr>
          <p:nvPr/>
        </p:nvSpPr>
        <p:spPr bwMode="auto">
          <a:xfrm>
            <a:off x="1001713" y="4659858"/>
            <a:ext cx="366712"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defRPr sz="2400">
                <a:solidFill>
                  <a:schemeClr val="tx1"/>
                </a:solidFill>
                <a:latin typeface="Times New Roman" panose="02020603050405020304" charset="0"/>
              </a:defRPr>
            </a:lvl1pPr>
            <a:lvl2pPr marL="411480" algn="l" defTabSz="822325">
              <a:defRPr sz="2400">
                <a:solidFill>
                  <a:schemeClr val="tx1"/>
                </a:solidFill>
                <a:latin typeface="Times New Roman" panose="02020603050405020304" charset="0"/>
              </a:defRPr>
            </a:lvl2pPr>
            <a:lvl3pPr marL="822325" algn="l" defTabSz="822325">
              <a:defRPr sz="2400">
                <a:solidFill>
                  <a:schemeClr val="tx1"/>
                </a:solidFill>
                <a:latin typeface="Times New Roman" panose="02020603050405020304" charset="0"/>
              </a:defRPr>
            </a:lvl3pPr>
            <a:lvl4pPr marL="1235075" algn="l" defTabSz="822325">
              <a:defRPr sz="2400">
                <a:solidFill>
                  <a:schemeClr val="tx1"/>
                </a:solidFill>
                <a:latin typeface="Times New Roman" panose="02020603050405020304" charset="0"/>
              </a:defRPr>
            </a:lvl4pPr>
            <a:lvl5pPr marL="1646555" algn="l" defTabSz="822325">
              <a:defRPr sz="2400">
                <a:solidFill>
                  <a:schemeClr val="tx1"/>
                </a:solidFill>
                <a:latin typeface="Times New Roman" panose="02020603050405020304" charset="0"/>
              </a:defRPr>
            </a:lvl5pPr>
            <a:lvl6pPr marL="2103755" defTabSz="822325" fontAlgn="base">
              <a:spcBef>
                <a:spcPct val="0"/>
              </a:spcBef>
              <a:spcAft>
                <a:spcPct val="0"/>
              </a:spcAft>
              <a:defRPr sz="2400">
                <a:solidFill>
                  <a:schemeClr val="tx1"/>
                </a:solidFill>
                <a:latin typeface="Times New Roman" panose="02020603050405020304" charset="0"/>
              </a:defRPr>
            </a:lvl6pPr>
            <a:lvl7pPr marL="2560955" defTabSz="822325" fontAlgn="base">
              <a:spcBef>
                <a:spcPct val="0"/>
              </a:spcBef>
              <a:spcAft>
                <a:spcPct val="0"/>
              </a:spcAft>
              <a:defRPr sz="2400">
                <a:solidFill>
                  <a:schemeClr val="tx1"/>
                </a:solidFill>
                <a:latin typeface="Times New Roman" panose="02020603050405020304" charset="0"/>
              </a:defRPr>
            </a:lvl7pPr>
            <a:lvl8pPr marL="3018155" defTabSz="822325" fontAlgn="base">
              <a:spcBef>
                <a:spcPct val="0"/>
              </a:spcBef>
              <a:spcAft>
                <a:spcPct val="0"/>
              </a:spcAft>
              <a:defRPr sz="2400">
                <a:solidFill>
                  <a:schemeClr val="tx1"/>
                </a:solidFill>
                <a:latin typeface="Times New Roman" panose="02020603050405020304" charset="0"/>
              </a:defRPr>
            </a:lvl8pPr>
            <a:lvl9pPr marL="3475355" defTabSz="822325" fontAlgn="base">
              <a:spcBef>
                <a:spcPct val="0"/>
              </a:spcBef>
              <a:spcAft>
                <a:spcPct val="0"/>
              </a:spcAft>
              <a:defRPr sz="2400">
                <a:solidFill>
                  <a:schemeClr val="tx1"/>
                </a:solidFill>
                <a:latin typeface="Times New Roman" panose="02020603050405020304" charset="0"/>
              </a:defRPr>
            </a:lvl9pPr>
          </a:lstStyle>
          <a:p>
            <a:pPr algn="ctr" eaLnBrk="1" hangingPunct="1">
              <a:buClr>
                <a:srgbClr val="000000"/>
              </a:buClr>
              <a:buFont typeface="Arial" panose="020B0604020202020204" pitchFamily="34" charset="0"/>
              <a:buNone/>
            </a:pPr>
            <a:r>
              <a:rPr lang="zh-CN" altLang="en-US" b="1">
                <a:latin typeface="Arial" panose="020B0604020202020204" pitchFamily="34" charset="0"/>
                <a:ea typeface="宋体" panose="02010600030101010101" pitchFamily="2" charset="-122"/>
              </a:rPr>
              <a:t>…</a:t>
            </a:r>
            <a:endParaRPr lang="zh-CN" altLang="en-US" b="1">
              <a:latin typeface="Arial" panose="020B0604020202020204" pitchFamily="34" charset="0"/>
              <a:ea typeface="宋体" panose="02010600030101010101" pitchFamily="2" charset="-122"/>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8" name="Rectangle 12"/>
          <p:cNvSpPr>
            <a:spLocks noGrp="1" noChangeArrowheads="1"/>
          </p:cNvSpPr>
          <p:nvPr>
            <p:ph type="title"/>
          </p:nvPr>
        </p:nvSpPr>
        <p:spPr>
          <a:xfrm>
            <a:off x="1835696" y="764704"/>
            <a:ext cx="6131024" cy="648072"/>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zh-CN" altLang="en-US" sz="3600" b="1" dirty="0">
                <a:ea typeface="宋体" panose="02010600030101010101" pitchFamily="2" charset="-122"/>
              </a:rPr>
              <a:t>使用相对位置排序举例</a:t>
            </a:r>
            <a:endParaRPr lang="zh-CN" altLang="en-US" sz="3600" b="1" dirty="0">
              <a:ea typeface="宋体" panose="02010600030101010101" pitchFamily="2" charset="-122"/>
            </a:endParaRPr>
          </a:p>
        </p:txBody>
      </p:sp>
      <p:sp>
        <p:nvSpPr>
          <p:cNvPr id="60430" name="Rectangle 14"/>
          <p:cNvSpPr>
            <a:spLocks noChangeArrowheads="1"/>
          </p:cNvSpPr>
          <p:nvPr/>
        </p:nvSpPr>
        <p:spPr bwMode="blackWhite">
          <a:xfrm>
            <a:off x="965200" y="1873796"/>
            <a:ext cx="7399338" cy="2832100"/>
          </a:xfrm>
          <a:prstGeom prst="rect">
            <a:avLst/>
          </a:prstGeom>
          <a:solidFill>
            <a:srgbClr val="FFFFCC"/>
          </a:solidFill>
          <a:ln w="254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1200150" algn="l"/>
              </a:tabLst>
            </a:pPr>
            <a:r>
              <a:rPr lang="en-US" altLang="zh-CN" sz="1800" dirty="0">
                <a:solidFill>
                  <a:srgbClr val="FF0000"/>
                </a:solidFill>
                <a:latin typeface="Courier New" panose="02070309020205020404" pitchFamily="49" charset="0"/>
                <a:ea typeface="宋体" panose="02010600030101010101" pitchFamily="2" charset="-122"/>
              </a:rPr>
              <a:t>COLUMN</a:t>
            </a:r>
            <a:r>
              <a:rPr lang="en-US" altLang="zh-CN" sz="1800" dirty="0">
                <a:solidFill>
                  <a:srgbClr val="000000"/>
                </a:solidFill>
                <a:latin typeface="Courier New" panose="02070309020205020404" pitchFamily="49" charset="0"/>
                <a:ea typeface="宋体" panose="02010600030101010101" pitchFamily="2" charset="-122"/>
              </a:rPr>
              <a:t> </a:t>
            </a:r>
            <a:r>
              <a:rPr lang="en-US" altLang="zh-CN" sz="1800" dirty="0" err="1">
                <a:solidFill>
                  <a:srgbClr val="000000"/>
                </a:solidFill>
                <a:latin typeface="Courier New" panose="02070309020205020404" pitchFamily="49" charset="0"/>
                <a:ea typeface="宋体" panose="02010600030101010101" pitchFamily="2" charset="-122"/>
              </a:rPr>
              <a:t>a_dummy</a:t>
            </a:r>
            <a:r>
              <a:rPr lang="en-US" altLang="zh-CN" sz="1800" dirty="0">
                <a:solidFill>
                  <a:srgbClr val="000000"/>
                </a:solidFill>
                <a:latin typeface="Courier New" panose="02070309020205020404" pitchFamily="49" charset="0"/>
                <a:ea typeface="宋体" panose="02010600030101010101" pitchFamily="2" charset="-122"/>
              </a:rPr>
              <a:t> </a:t>
            </a:r>
            <a:r>
              <a:rPr lang="en-US" altLang="zh-CN" sz="1800" dirty="0">
                <a:solidFill>
                  <a:srgbClr val="FF0000"/>
                </a:solidFill>
                <a:latin typeface="Courier New" panose="02070309020205020404" pitchFamily="49" charset="0"/>
                <a:ea typeface="宋体" panose="02010600030101010101" pitchFamily="2" charset="-122"/>
              </a:rPr>
              <a:t>NOPRINT</a:t>
            </a:r>
            <a:endParaRPr lang="en-US" altLang="zh-CN" sz="1800" dirty="0">
              <a:solidFill>
                <a:srgbClr val="FF0000"/>
              </a:solidFill>
              <a:latin typeface="Courier New" panose="02070309020205020404" pitchFamily="49" charset="0"/>
              <a:ea typeface="宋体" panose="02010600030101010101" pitchFamily="2" charset="-122"/>
            </a:endParaRPr>
          </a:p>
          <a:p>
            <a:pPr algn="l">
              <a:tabLst>
                <a:tab pos="1200150" algn="l"/>
              </a:tabLst>
            </a:pPr>
            <a:r>
              <a:rPr lang="en-US" altLang="zh-CN" sz="1800" dirty="0">
                <a:solidFill>
                  <a:srgbClr val="000000"/>
                </a:solidFill>
                <a:latin typeface="Courier New" panose="02070309020205020404" pitchFamily="49" charset="0"/>
                <a:ea typeface="宋体" panose="02010600030101010101" pitchFamily="2" charset="-122"/>
              </a:rPr>
              <a:t>SELECT 'sing' AS "My dream", 3 </a:t>
            </a:r>
            <a:r>
              <a:rPr lang="en-US" altLang="zh-CN" sz="1800" dirty="0" err="1">
                <a:solidFill>
                  <a:srgbClr val="000000"/>
                </a:solidFill>
                <a:latin typeface="Courier New" panose="02070309020205020404" pitchFamily="49" charset="0"/>
                <a:ea typeface="宋体" panose="02010600030101010101" pitchFamily="2" charset="-122"/>
              </a:rPr>
              <a:t>a_dummy</a:t>
            </a:r>
            <a:endParaRPr lang="en-US" altLang="zh-CN" sz="1800" dirty="0">
              <a:solidFill>
                <a:srgbClr val="000000"/>
              </a:solidFill>
              <a:latin typeface="Courier New" panose="02070309020205020404" pitchFamily="49" charset="0"/>
              <a:ea typeface="宋体" panose="02010600030101010101" pitchFamily="2" charset="-122"/>
            </a:endParaRPr>
          </a:p>
          <a:p>
            <a:pPr algn="l">
              <a:tabLst>
                <a:tab pos="1200150" algn="l"/>
              </a:tabLst>
            </a:pPr>
            <a:r>
              <a:rPr lang="en-US" altLang="zh-CN" sz="1800" dirty="0">
                <a:solidFill>
                  <a:srgbClr val="000000"/>
                </a:solidFill>
                <a:latin typeface="Courier New" panose="02070309020205020404" pitchFamily="49" charset="0"/>
                <a:ea typeface="宋体" panose="02010600030101010101" pitchFamily="2" charset="-122"/>
              </a:rPr>
              <a:t>FROM dual</a:t>
            </a:r>
            <a:endParaRPr lang="en-US" altLang="zh-CN" sz="1800" dirty="0">
              <a:solidFill>
                <a:srgbClr val="000000"/>
              </a:solidFill>
              <a:latin typeface="Courier New" panose="02070309020205020404" pitchFamily="49" charset="0"/>
              <a:ea typeface="宋体" panose="02010600030101010101" pitchFamily="2" charset="-122"/>
            </a:endParaRPr>
          </a:p>
          <a:p>
            <a:pPr algn="l">
              <a:tabLst>
                <a:tab pos="1200150" algn="l"/>
              </a:tabLst>
            </a:pPr>
            <a:r>
              <a:rPr lang="en-US" altLang="zh-CN" sz="1800" dirty="0">
                <a:solidFill>
                  <a:srgbClr val="FF0000"/>
                </a:solidFill>
                <a:latin typeface="Courier New" panose="02070309020205020404" pitchFamily="49" charset="0"/>
                <a:ea typeface="宋体" panose="02010600030101010101" pitchFamily="2" charset="-122"/>
              </a:rPr>
              <a:t>UNION</a:t>
            </a:r>
            <a:endParaRPr lang="en-US" altLang="zh-CN" sz="1800" dirty="0">
              <a:solidFill>
                <a:srgbClr val="FF0000"/>
              </a:solidFill>
              <a:latin typeface="Courier New" panose="02070309020205020404" pitchFamily="49" charset="0"/>
              <a:ea typeface="宋体" panose="02010600030101010101" pitchFamily="2" charset="-122"/>
            </a:endParaRPr>
          </a:p>
          <a:p>
            <a:pPr algn="l">
              <a:tabLst>
                <a:tab pos="1200150" algn="l"/>
              </a:tabLst>
            </a:pPr>
            <a:r>
              <a:rPr lang="en-US" altLang="zh-CN" sz="1800" dirty="0">
                <a:solidFill>
                  <a:srgbClr val="000000"/>
                </a:solidFill>
                <a:latin typeface="Courier New" panose="02070309020205020404" pitchFamily="49" charset="0"/>
                <a:ea typeface="宋体" panose="02010600030101010101" pitchFamily="2" charset="-122"/>
              </a:rPr>
              <a:t>SELECT </a:t>
            </a:r>
            <a:r>
              <a:rPr lang="en-US" altLang="zh-CN" sz="1800" dirty="0" smtClean="0">
                <a:solidFill>
                  <a:srgbClr val="000000"/>
                </a:solidFill>
                <a:latin typeface="Courier New" panose="02070309020205020404" pitchFamily="49" charset="0"/>
                <a:ea typeface="宋体" panose="02010600030101010101" pitchFamily="2" charset="-122"/>
              </a:rPr>
              <a:t>'I`d </a:t>
            </a:r>
            <a:r>
              <a:rPr lang="en-US" altLang="zh-CN" sz="1800" dirty="0">
                <a:solidFill>
                  <a:srgbClr val="000000"/>
                </a:solidFill>
                <a:latin typeface="Courier New" panose="02070309020205020404" pitchFamily="49" charset="0"/>
                <a:ea typeface="宋体" panose="02010600030101010101" pitchFamily="2" charset="-122"/>
              </a:rPr>
              <a:t>like to teach', 1</a:t>
            </a:r>
            <a:endParaRPr lang="en-US" altLang="zh-CN" sz="1800" dirty="0">
              <a:solidFill>
                <a:srgbClr val="000000"/>
              </a:solidFill>
              <a:latin typeface="Courier New" panose="02070309020205020404" pitchFamily="49" charset="0"/>
              <a:ea typeface="宋体" panose="02010600030101010101" pitchFamily="2" charset="-122"/>
            </a:endParaRPr>
          </a:p>
          <a:p>
            <a:pPr algn="l">
              <a:tabLst>
                <a:tab pos="1200150" algn="l"/>
              </a:tabLst>
            </a:pPr>
            <a:r>
              <a:rPr lang="en-US" altLang="zh-CN" sz="1800" dirty="0">
                <a:solidFill>
                  <a:srgbClr val="000000"/>
                </a:solidFill>
                <a:latin typeface="Courier New" panose="02070309020205020404" pitchFamily="49" charset="0"/>
                <a:ea typeface="宋体" panose="02010600030101010101" pitchFamily="2" charset="-122"/>
              </a:rPr>
              <a:t>FROM dual</a:t>
            </a:r>
            <a:endParaRPr lang="en-US" altLang="zh-CN" sz="1800" dirty="0">
              <a:solidFill>
                <a:srgbClr val="000000"/>
              </a:solidFill>
              <a:latin typeface="Courier New" panose="02070309020205020404" pitchFamily="49" charset="0"/>
              <a:ea typeface="宋体" panose="02010600030101010101" pitchFamily="2" charset="-122"/>
            </a:endParaRPr>
          </a:p>
          <a:p>
            <a:pPr algn="l">
              <a:tabLst>
                <a:tab pos="1200150" algn="l"/>
              </a:tabLst>
            </a:pPr>
            <a:r>
              <a:rPr lang="en-US" altLang="zh-CN" sz="1800" dirty="0">
                <a:solidFill>
                  <a:srgbClr val="FF0000"/>
                </a:solidFill>
                <a:latin typeface="Courier New" panose="02070309020205020404" pitchFamily="49" charset="0"/>
                <a:ea typeface="宋体" panose="02010600030101010101" pitchFamily="2" charset="-122"/>
              </a:rPr>
              <a:t>UNION </a:t>
            </a:r>
            <a:endParaRPr lang="en-US" altLang="zh-CN" sz="1800" dirty="0">
              <a:solidFill>
                <a:srgbClr val="FF0000"/>
              </a:solidFill>
              <a:latin typeface="Courier New" panose="02070309020205020404" pitchFamily="49" charset="0"/>
              <a:ea typeface="宋体" panose="02010600030101010101" pitchFamily="2" charset="-122"/>
            </a:endParaRPr>
          </a:p>
          <a:p>
            <a:pPr algn="l">
              <a:tabLst>
                <a:tab pos="1200150" algn="l"/>
              </a:tabLst>
            </a:pPr>
            <a:r>
              <a:rPr lang="en-US" altLang="zh-CN" sz="1800" dirty="0">
                <a:solidFill>
                  <a:srgbClr val="000000"/>
                </a:solidFill>
                <a:latin typeface="Courier New" panose="02070309020205020404" pitchFamily="49" charset="0"/>
                <a:ea typeface="宋体" panose="02010600030101010101" pitchFamily="2" charset="-122"/>
              </a:rPr>
              <a:t>SELECT 'the world to', 2</a:t>
            </a:r>
            <a:endParaRPr lang="en-US" altLang="zh-CN" sz="1800" dirty="0">
              <a:solidFill>
                <a:srgbClr val="000000"/>
              </a:solidFill>
              <a:latin typeface="Courier New" panose="02070309020205020404" pitchFamily="49" charset="0"/>
              <a:ea typeface="宋体" panose="02010600030101010101" pitchFamily="2" charset="-122"/>
            </a:endParaRPr>
          </a:p>
          <a:p>
            <a:pPr algn="l">
              <a:tabLst>
                <a:tab pos="1200150" algn="l"/>
              </a:tabLst>
            </a:pPr>
            <a:r>
              <a:rPr lang="en-US" altLang="zh-CN" sz="1800" dirty="0">
                <a:latin typeface="Courier New" panose="02070309020205020404" pitchFamily="49" charset="0"/>
                <a:ea typeface="宋体" panose="02010600030101010101" pitchFamily="2" charset="-122"/>
              </a:rPr>
              <a:t>FROM dual</a:t>
            </a:r>
            <a:endParaRPr lang="en-US" altLang="zh-CN" sz="1800" dirty="0">
              <a:latin typeface="Courier New" panose="02070309020205020404" pitchFamily="49" charset="0"/>
              <a:ea typeface="宋体" panose="02010600030101010101" pitchFamily="2" charset="-122"/>
            </a:endParaRPr>
          </a:p>
          <a:p>
            <a:pPr algn="l">
              <a:tabLst>
                <a:tab pos="1200150" algn="l"/>
              </a:tabLst>
            </a:pPr>
            <a:r>
              <a:rPr lang="en-US" altLang="zh-CN" sz="1800" dirty="0">
                <a:solidFill>
                  <a:srgbClr val="FF0000"/>
                </a:solidFill>
                <a:latin typeface="Courier New" panose="02070309020205020404" pitchFamily="49" charset="0"/>
                <a:ea typeface="宋体" panose="02010600030101010101" pitchFamily="2" charset="-122"/>
              </a:rPr>
              <a:t>ORDER BY 2;</a:t>
            </a:r>
            <a:endParaRPr lang="en-US" altLang="zh-CN" sz="1800" dirty="0">
              <a:solidFill>
                <a:srgbClr val="FF0000"/>
              </a:solidFill>
              <a:latin typeface="Courier New" panose="02070309020205020404" pitchFamily="49" charset="0"/>
              <a:ea typeface="宋体" panose="02010600030101010101" pitchFamily="2" charset="-122"/>
            </a:endParaRPr>
          </a:p>
        </p:txBody>
      </p:sp>
      <p:pic>
        <p:nvPicPr>
          <p:cNvPr id="60432" name="Picture 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69963" y="5047208"/>
            <a:ext cx="74295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94740" y="1057910"/>
            <a:ext cx="5603240" cy="368300"/>
          </a:xfrm>
          <a:prstGeom prst="rect">
            <a:avLst/>
          </a:prstGeom>
          <a:noFill/>
        </p:spPr>
        <p:txBody>
          <a:bodyPr wrap="none" rtlCol="0">
            <a:spAutoFit/>
          </a:bodyPr>
          <a:p>
            <a:r>
              <a:rPr lang="zh-CN" altLang="en-US"/>
              <a:t>输出</a:t>
            </a:r>
            <a:r>
              <a:rPr lang="en-US" altLang="zh-CN"/>
              <a:t> I WANT TO STUDY AT WWW.ATGUIGU,com,</a:t>
            </a:r>
            <a:r>
              <a:rPr lang="zh-CN" altLang="en-US"/>
              <a:t>并且</a:t>
            </a:r>
            <a:r>
              <a:rPr lang="zh-CN" altLang="en-US"/>
              <a:t>排序</a:t>
            </a:r>
            <a:endParaRPr lang="zh-CN" altLang="en-US"/>
          </a:p>
        </p:txBody>
      </p:sp>
      <p:pic>
        <p:nvPicPr>
          <p:cNvPr id="5" name="图片 4"/>
          <p:cNvPicPr>
            <a:picLocks noChangeAspect="1"/>
          </p:cNvPicPr>
          <p:nvPr/>
        </p:nvPicPr>
        <p:blipFill>
          <a:blip r:embed="rId1"/>
          <a:stretch>
            <a:fillRect/>
          </a:stretch>
        </p:blipFill>
        <p:spPr>
          <a:xfrm>
            <a:off x="611505" y="1629410"/>
            <a:ext cx="4331970" cy="1825625"/>
          </a:xfrm>
          <a:prstGeom prst="rect">
            <a:avLst/>
          </a:prstGeom>
        </p:spPr>
      </p:pic>
      <p:pic>
        <p:nvPicPr>
          <p:cNvPr id="6" name="图片 5"/>
          <p:cNvPicPr>
            <a:picLocks noChangeAspect="1"/>
          </p:cNvPicPr>
          <p:nvPr/>
        </p:nvPicPr>
        <p:blipFill>
          <a:blip r:embed="rId2"/>
          <a:stretch>
            <a:fillRect/>
          </a:stretch>
        </p:blipFill>
        <p:spPr>
          <a:xfrm>
            <a:off x="5148580" y="1989455"/>
            <a:ext cx="1972310" cy="1007110"/>
          </a:xfrm>
          <a:prstGeom prst="rect">
            <a:avLst/>
          </a:prstGeom>
        </p:spPr>
      </p:pic>
      <p:pic>
        <p:nvPicPr>
          <p:cNvPr id="7" name="图片 6"/>
          <p:cNvPicPr>
            <a:picLocks noChangeAspect="1"/>
          </p:cNvPicPr>
          <p:nvPr/>
        </p:nvPicPr>
        <p:blipFill>
          <a:blip r:embed="rId3"/>
          <a:stretch>
            <a:fillRect/>
          </a:stretch>
        </p:blipFill>
        <p:spPr>
          <a:xfrm>
            <a:off x="611505" y="4221480"/>
            <a:ext cx="4312285" cy="381635"/>
          </a:xfrm>
          <a:prstGeom prst="rect">
            <a:avLst/>
          </a:prstGeom>
        </p:spPr>
      </p:pic>
      <p:sp>
        <p:nvSpPr>
          <p:cNvPr id="8" name="文本框 7"/>
          <p:cNvSpPr txBox="1"/>
          <p:nvPr/>
        </p:nvSpPr>
        <p:spPr>
          <a:xfrm>
            <a:off x="683895" y="3717290"/>
            <a:ext cx="2240280" cy="368300"/>
          </a:xfrm>
          <a:prstGeom prst="rect">
            <a:avLst/>
          </a:prstGeom>
          <a:noFill/>
        </p:spPr>
        <p:txBody>
          <a:bodyPr wrap="none" rtlCol="0">
            <a:spAutoFit/>
          </a:bodyPr>
          <a:p>
            <a:r>
              <a:rPr lang="zh-CN" altLang="en-US"/>
              <a:t>不打印某列的</a:t>
            </a:r>
            <a:r>
              <a:rPr lang="zh-CN" altLang="en-US"/>
              <a:t>命令：</a:t>
            </a:r>
            <a:endParaRPr lang="zh-CN" altLang="en-US"/>
          </a:p>
        </p:txBody>
      </p:sp>
      <p:sp>
        <p:nvSpPr>
          <p:cNvPr id="9" name="文本框 8"/>
          <p:cNvSpPr txBox="1"/>
          <p:nvPr/>
        </p:nvSpPr>
        <p:spPr>
          <a:xfrm>
            <a:off x="920750" y="4929505"/>
            <a:ext cx="3154680" cy="368300"/>
          </a:xfrm>
          <a:prstGeom prst="rect">
            <a:avLst/>
          </a:prstGeom>
          <a:noFill/>
        </p:spPr>
        <p:txBody>
          <a:bodyPr wrap="none" rtlCol="0">
            <a:spAutoFit/>
          </a:bodyPr>
          <a:p>
            <a:r>
              <a:rPr lang="zh-CN" altLang="en-US"/>
              <a:t>然后给第二列取别名就可以</a:t>
            </a:r>
            <a:r>
              <a:rPr lang="zh-CN" altLang="en-US"/>
              <a:t>了</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panose="020B0604020202020204" pitchFamily="34" charset="0"/>
              <a:ea typeface="宋体" panose="02010600030101010101" pitchFamily="2" charset="-122"/>
            </a:endParaRPr>
          </a:p>
        </p:txBody>
      </p:sp>
      <p:sp>
        <p:nvSpPr>
          <p:cNvPr id="7171"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7173"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7174" name="Rectangle 6"/>
          <p:cNvSpPr>
            <a:spLocks noGrp="1" noChangeArrowheads="1"/>
          </p:cNvSpPr>
          <p:nvPr>
            <p:ph type="title"/>
          </p:nvPr>
        </p:nvSpPr>
        <p:spPr>
          <a:xfrm>
            <a:off x="2195736" y="908720"/>
            <a:ext cx="5122912" cy="720080"/>
          </a:xfrm>
          <a:noFill/>
          <a:ln>
            <a:noFill/>
          </a:ln>
          <a:extLst>
            <a:ext uri="{91240B29-F687-4F45-9708-019B960494DF}">
              <a14:hiddenLine xmlns:a14="http://schemas.microsoft.com/office/drawing/2010/main" w="12700">
                <a:solidFill>
                  <a:schemeClr val="tx1"/>
                </a:solidFill>
                <a:miter lim="800000"/>
                <a:headEnd/>
                <a:tailEnd/>
              </a14:hiddenLine>
            </a:ext>
          </a:extLst>
        </p:spPr>
        <p:txBody>
          <a:bodyPr lIns="92075" tIns="46038" rIns="92075" bIns="46038" anchor="t">
            <a:normAutofit/>
          </a:bodyPr>
          <a:lstStyle/>
          <a:p>
            <a:r>
              <a:rPr lang="zh-CN" altLang="en-US" sz="3600" b="1" dirty="0" smtClean="0">
                <a:ea typeface="宋体" panose="02010600030101010101" pitchFamily="2" charset="-122"/>
              </a:rPr>
              <a:t>目  标</a:t>
            </a:r>
            <a:endParaRPr lang="zh-CN" altLang="en-US" sz="3600" b="1" dirty="0">
              <a:ea typeface="宋体" panose="02010600030101010101" pitchFamily="2" charset="-122"/>
            </a:endParaRPr>
          </a:p>
        </p:txBody>
      </p:sp>
      <p:sp>
        <p:nvSpPr>
          <p:cNvPr id="7175" name="Rectangle 7"/>
          <p:cNvSpPr>
            <a:spLocks noGrp="1" noChangeArrowheads="1"/>
          </p:cNvSpPr>
          <p:nvPr>
            <p:ph type="body" idx="1"/>
          </p:nvPr>
        </p:nvSpPr>
        <p:spPr>
          <a:xfrm>
            <a:off x="467544" y="1916832"/>
            <a:ext cx="8424936" cy="4248472"/>
          </a:xfrm>
          <a:noFill/>
        </p:spPr>
        <p:txBody>
          <a:bodyPr>
            <a:noAutofit/>
          </a:bodyPr>
          <a:lstStyle/>
          <a:p>
            <a:pPr>
              <a:lnSpc>
                <a:spcPct val="120000"/>
              </a:lnSpc>
              <a:spcBef>
                <a:spcPct val="0"/>
              </a:spcBef>
              <a:buClrTx/>
              <a:buSzTx/>
              <a:buFontTx/>
              <a:buNone/>
            </a:pPr>
            <a:r>
              <a:rPr lang="zh-CN" altLang="en-US" sz="2800" dirty="0">
                <a:latin typeface="Courier New" panose="02070309020205020404" pitchFamily="49" charset="0"/>
                <a:cs typeface="Courier New" panose="02070309020205020404" pitchFamily="49" charset="0"/>
              </a:rPr>
              <a:t>通过本章学习，您将可以</a:t>
            </a:r>
            <a:r>
              <a:rPr lang="en-US" altLang="zh-CN" sz="2000" dirty="0">
                <a:latin typeface="Courier New" panose="02070309020205020404" pitchFamily="49" charset="0"/>
                <a:cs typeface="Courier New" panose="02070309020205020404" pitchFamily="49" charset="0"/>
              </a:rPr>
              <a:t>:</a:t>
            </a:r>
            <a:endParaRPr lang="en-US" altLang="zh-CN" sz="2000" dirty="0">
              <a:latin typeface="Courier New" panose="02070309020205020404" pitchFamily="49" charset="0"/>
              <a:cs typeface="Courier New" panose="02070309020205020404" pitchFamily="49" charset="0"/>
            </a:endParaRPr>
          </a:p>
          <a:p>
            <a:pPr>
              <a:lnSpc>
                <a:spcPct val="120000"/>
              </a:lnSpc>
            </a:pPr>
            <a:r>
              <a:rPr lang="zh-CN" altLang="en-US" sz="2800" dirty="0">
                <a:latin typeface="Courier New" panose="02070309020205020404" pitchFamily="49" charset="0"/>
                <a:cs typeface="Courier New" panose="02070309020205020404" pitchFamily="49" charset="0"/>
              </a:rPr>
              <a:t>描述 </a:t>
            </a:r>
            <a:r>
              <a:rPr lang="en-US" altLang="zh-CN" sz="2800" dirty="0">
                <a:latin typeface="Courier New" panose="02070309020205020404" pitchFamily="49" charset="0"/>
                <a:cs typeface="Courier New" panose="02070309020205020404" pitchFamily="49" charset="0"/>
              </a:rPr>
              <a:t>SET </a:t>
            </a:r>
            <a:r>
              <a:rPr lang="zh-CN" altLang="en-US" sz="2800" dirty="0">
                <a:latin typeface="Courier New" panose="02070309020205020404" pitchFamily="49" charset="0"/>
                <a:cs typeface="Courier New" panose="02070309020205020404" pitchFamily="49" charset="0"/>
              </a:rPr>
              <a:t>操作符</a:t>
            </a:r>
            <a:endParaRPr lang="zh-CN" altLang="en-US" sz="2800" dirty="0">
              <a:latin typeface="Courier New" panose="02070309020205020404" pitchFamily="49" charset="0"/>
              <a:cs typeface="Courier New" panose="02070309020205020404" pitchFamily="49" charset="0"/>
            </a:endParaRPr>
          </a:p>
          <a:p>
            <a:pPr>
              <a:lnSpc>
                <a:spcPct val="120000"/>
              </a:lnSpc>
            </a:pPr>
            <a:r>
              <a:rPr lang="zh-CN" altLang="en-US" sz="2800" dirty="0">
                <a:latin typeface="Courier New" panose="02070309020205020404" pitchFamily="49" charset="0"/>
                <a:cs typeface="Courier New" panose="02070309020205020404" pitchFamily="49" charset="0"/>
              </a:rPr>
              <a:t>将多个查询</a:t>
            </a:r>
            <a:r>
              <a:rPr lang="zh-CN" altLang="en-US" sz="2800" dirty="0" smtClean="0">
                <a:latin typeface="Courier New" panose="02070309020205020404" pitchFamily="49" charset="0"/>
                <a:cs typeface="Courier New" panose="02070309020205020404" pitchFamily="49" charset="0"/>
              </a:rPr>
              <a:t>用 </a:t>
            </a:r>
            <a:r>
              <a:rPr lang="en-US" altLang="zh-CN" sz="2800" dirty="0" smtClean="0">
                <a:latin typeface="Courier New" panose="02070309020205020404" pitchFamily="49" charset="0"/>
                <a:cs typeface="Courier New" panose="02070309020205020404" pitchFamily="49" charset="0"/>
              </a:rPr>
              <a:t>SET </a:t>
            </a:r>
            <a:r>
              <a:rPr lang="zh-CN" altLang="en-US" sz="2800" dirty="0" smtClean="0">
                <a:latin typeface="Courier New" panose="02070309020205020404" pitchFamily="49" charset="0"/>
                <a:cs typeface="Courier New" panose="02070309020205020404" pitchFamily="49" charset="0"/>
              </a:rPr>
              <a:t>操作符</a:t>
            </a:r>
            <a:r>
              <a:rPr lang="zh-CN" altLang="en-US" sz="2800" dirty="0">
                <a:latin typeface="Courier New" panose="02070309020205020404" pitchFamily="49" charset="0"/>
                <a:cs typeface="Courier New" panose="02070309020205020404" pitchFamily="49" charset="0"/>
              </a:rPr>
              <a:t>连</a:t>
            </a:r>
            <a:r>
              <a:rPr lang="zh-CN" altLang="en-US" sz="2800" dirty="0" smtClean="0">
                <a:latin typeface="Courier New" panose="02070309020205020404" pitchFamily="49" charset="0"/>
                <a:cs typeface="Courier New" panose="02070309020205020404" pitchFamily="49" charset="0"/>
              </a:rPr>
              <a:t>接</a:t>
            </a:r>
            <a:r>
              <a:rPr lang="zh-CN" altLang="en-US" sz="2800" dirty="0">
                <a:latin typeface="Courier New" panose="02070309020205020404" pitchFamily="49" charset="0"/>
                <a:cs typeface="Courier New" panose="02070309020205020404" pitchFamily="49" charset="0"/>
              </a:rPr>
              <a:t>组成一个新的</a:t>
            </a:r>
            <a:r>
              <a:rPr lang="zh-CN" altLang="en-US" sz="2800" dirty="0" smtClean="0">
                <a:latin typeface="Courier New" panose="02070309020205020404" pitchFamily="49" charset="0"/>
                <a:cs typeface="Courier New" panose="02070309020205020404" pitchFamily="49" charset="0"/>
              </a:rPr>
              <a:t>查询</a:t>
            </a:r>
            <a:endParaRPr lang="en-US" altLang="zh-CN" sz="2800" dirty="0" smtClean="0">
              <a:latin typeface="Courier New" panose="02070309020205020404" pitchFamily="49" charset="0"/>
              <a:cs typeface="Courier New" panose="02070309020205020404" pitchFamily="49" charset="0"/>
            </a:endParaRPr>
          </a:p>
          <a:p>
            <a:pPr lvl="1">
              <a:lnSpc>
                <a:spcPct val="120000"/>
              </a:lnSpc>
            </a:pPr>
            <a:r>
              <a:rPr lang="en-US" altLang="zh-CN" sz="2400" dirty="0" smtClean="0">
                <a:latin typeface="Courier New" panose="02070309020205020404" pitchFamily="49" charset="0"/>
                <a:cs typeface="Courier New" panose="02070309020205020404" pitchFamily="49" charset="0"/>
              </a:rPr>
              <a:t>UNION/UNION ALL</a:t>
            </a:r>
            <a:endParaRPr lang="en-US" altLang="zh-CN" sz="2400" dirty="0" smtClean="0">
              <a:latin typeface="Courier New" panose="02070309020205020404" pitchFamily="49" charset="0"/>
              <a:cs typeface="Courier New" panose="02070309020205020404" pitchFamily="49" charset="0"/>
            </a:endParaRPr>
          </a:p>
          <a:p>
            <a:pPr lvl="1">
              <a:lnSpc>
                <a:spcPct val="120000"/>
              </a:lnSpc>
            </a:pPr>
            <a:r>
              <a:rPr lang="en-US" altLang="zh-CN" sz="2400" dirty="0" smtClean="0">
                <a:latin typeface="Courier New" panose="02070309020205020404" pitchFamily="49" charset="0"/>
                <a:cs typeface="Courier New" panose="02070309020205020404" pitchFamily="49" charset="0"/>
              </a:rPr>
              <a:t>INTERSECT   </a:t>
            </a:r>
            <a:r>
              <a:rPr lang="zh-CN" altLang="en-US" sz="2400" dirty="0" smtClean="0">
                <a:latin typeface="Courier New" panose="02070309020205020404" pitchFamily="49" charset="0"/>
                <a:cs typeface="Courier New" panose="02070309020205020404" pitchFamily="49" charset="0"/>
              </a:rPr>
              <a:t>取交集</a:t>
            </a:r>
            <a:endParaRPr lang="en-US" altLang="zh-CN" sz="2400" dirty="0" smtClean="0">
              <a:latin typeface="Courier New" panose="02070309020205020404" pitchFamily="49" charset="0"/>
              <a:cs typeface="Courier New" panose="02070309020205020404" pitchFamily="49" charset="0"/>
            </a:endParaRPr>
          </a:p>
          <a:p>
            <a:pPr lvl="1">
              <a:lnSpc>
                <a:spcPct val="120000"/>
              </a:lnSpc>
            </a:pPr>
            <a:r>
              <a:rPr lang="en-US" altLang="zh-CN" sz="2400" dirty="0" smtClean="0">
                <a:latin typeface="Courier New" panose="02070309020205020404" pitchFamily="49" charset="0"/>
                <a:cs typeface="Courier New" panose="02070309020205020404" pitchFamily="49" charset="0"/>
              </a:rPr>
              <a:t>MINUS</a:t>
            </a:r>
            <a:r>
              <a:rPr lang="zh-CN" altLang="en-US" sz="2400" dirty="0" smtClean="0">
                <a:latin typeface="Courier New" panose="02070309020205020404" pitchFamily="49" charset="0"/>
                <a:cs typeface="Courier New" panose="02070309020205020404" pitchFamily="49" charset="0"/>
              </a:rPr>
              <a:t> </a:t>
            </a:r>
            <a:r>
              <a:rPr lang="en-US" altLang="zh-CN" sz="2400" dirty="0" smtClean="0">
                <a:latin typeface="Courier New" panose="02070309020205020404" pitchFamily="49" charset="0"/>
                <a:cs typeface="Courier New" panose="02070309020205020404" pitchFamily="49" charset="0"/>
              </a:rPr>
              <a:t>  </a:t>
            </a:r>
            <a:r>
              <a:rPr lang="zh-CN" altLang="en-US" sz="2400" dirty="0" smtClean="0">
                <a:latin typeface="Courier New" panose="02070309020205020404" pitchFamily="49" charset="0"/>
                <a:cs typeface="Courier New" panose="02070309020205020404" pitchFamily="49" charset="0"/>
              </a:rPr>
              <a:t>减</a:t>
            </a:r>
            <a:endParaRPr lang="zh-CN" altLang="en-US" sz="2400" dirty="0">
              <a:latin typeface="Courier New" panose="02070309020205020404" pitchFamily="49" charset="0"/>
              <a:cs typeface="Courier New" panose="02070309020205020404" pitchFamily="49" charset="0"/>
            </a:endParaRPr>
          </a:p>
          <a:p>
            <a:pPr>
              <a:lnSpc>
                <a:spcPct val="120000"/>
              </a:lnSpc>
            </a:pPr>
            <a:r>
              <a:rPr lang="zh-CN" altLang="en-US" sz="2800" dirty="0" smtClean="0">
                <a:latin typeface="Courier New" panose="02070309020205020404" pitchFamily="49" charset="0"/>
                <a:cs typeface="Courier New" panose="02070309020205020404" pitchFamily="49" charset="0"/>
              </a:rPr>
              <a:t>排序</a:t>
            </a:r>
            <a:r>
              <a:rPr lang="en-US" altLang="zh-CN" sz="2800" dirty="0" smtClean="0">
                <a:latin typeface="Courier New" panose="02070309020205020404" pitchFamily="49" charset="0"/>
                <a:cs typeface="Courier New" panose="02070309020205020404" pitchFamily="49" charset="0"/>
              </a:rPr>
              <a:t>:ORDER BY</a:t>
            </a:r>
            <a:endParaRPr lang="zh-CN" altLang="en-US" sz="2800" dirty="0">
              <a:latin typeface="Courier New" panose="02070309020205020404" pitchFamily="49" charset="0"/>
              <a:cs typeface="Courier New" panose="02070309020205020404" pitchFamily="49" charset="0"/>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panose="020B0604020202020204" pitchFamily="34" charset="0"/>
              <a:ea typeface="宋体" panose="02010600030101010101" pitchFamily="2" charset="-122"/>
            </a:endParaRPr>
          </a:p>
        </p:txBody>
      </p:sp>
      <p:sp>
        <p:nvSpPr>
          <p:cNvPr id="35843"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35844"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35845"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35846" name="Rectangle 6"/>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35847" name="Rectangle 7"/>
          <p:cNvSpPr>
            <a:spLocks noGrp="1" noChangeArrowheads="1"/>
          </p:cNvSpPr>
          <p:nvPr>
            <p:ph type="title"/>
          </p:nvPr>
        </p:nvSpPr>
        <p:spPr>
          <a:xfrm>
            <a:off x="1763688" y="908720"/>
            <a:ext cx="5256584" cy="648072"/>
          </a:xfrm>
          <a:noFill/>
          <a:ln>
            <a:noFill/>
          </a:ln>
          <a:extLst>
            <a:ext uri="{91240B29-F687-4F45-9708-019B960494DF}">
              <a14:hiddenLine xmlns:a14="http://schemas.microsoft.com/office/drawing/2010/main" w="12700">
                <a:solidFill>
                  <a:schemeClr val="tx1"/>
                </a:solidFill>
                <a:miter lim="800000"/>
                <a:headEnd/>
                <a:tailEnd/>
              </a14:hiddenLine>
            </a:ext>
          </a:extLst>
        </p:spPr>
        <p:txBody>
          <a:bodyPr lIns="92075" tIns="46038" rIns="92075" bIns="46038" anchor="t">
            <a:normAutofit/>
          </a:bodyPr>
          <a:lstStyle/>
          <a:p>
            <a:r>
              <a:rPr lang="zh-CN" altLang="en-US" sz="3600" b="1" dirty="0" smtClean="0">
                <a:ea typeface="宋体" panose="02010600030101010101" pitchFamily="2" charset="-122"/>
              </a:rPr>
              <a:t>总  结</a:t>
            </a:r>
            <a:endParaRPr lang="zh-CN" altLang="en-US" sz="3600" b="1" dirty="0">
              <a:ea typeface="宋体" panose="02010600030101010101" pitchFamily="2" charset="-122"/>
            </a:endParaRPr>
          </a:p>
        </p:txBody>
      </p:sp>
      <p:sp>
        <p:nvSpPr>
          <p:cNvPr id="35861" name="Rectangle 21"/>
          <p:cNvSpPr>
            <a:spLocks noGrp="1" noChangeArrowheads="1"/>
          </p:cNvSpPr>
          <p:nvPr>
            <p:ph type="body" idx="1"/>
          </p:nvPr>
        </p:nvSpPr>
        <p:spPr>
          <a:xfrm>
            <a:off x="874713" y="1879774"/>
            <a:ext cx="7385050" cy="3997498"/>
          </a:xfrm>
        </p:spPr>
        <p:txBody>
          <a:bodyPr tIns="190800" bIns="190800">
            <a:normAutofit lnSpcReduction="10000"/>
          </a:bodyPr>
          <a:lstStyle/>
          <a:p>
            <a:pPr>
              <a:lnSpc>
                <a:spcPct val="65000"/>
              </a:lnSpc>
              <a:buFont typeface="Arial" panose="020B0604020202020204" pitchFamily="34" charset="0"/>
              <a:buNone/>
            </a:pPr>
            <a:r>
              <a:rPr lang="zh-CN" altLang="en-US" dirty="0">
                <a:ea typeface="宋体" panose="02010600030101010101" pitchFamily="2" charset="-122"/>
              </a:rPr>
              <a:t>通过本章学习</a:t>
            </a:r>
            <a:r>
              <a:rPr lang="en-US" altLang="zh-CN" dirty="0">
                <a:ea typeface="宋体" panose="02010600030101010101" pitchFamily="2" charset="-122"/>
              </a:rPr>
              <a:t>,</a:t>
            </a:r>
            <a:r>
              <a:rPr lang="zh-CN" altLang="en-US" dirty="0">
                <a:ea typeface="宋体" panose="02010600030101010101" pitchFamily="2" charset="-122"/>
              </a:rPr>
              <a:t>您已经可以</a:t>
            </a:r>
            <a:r>
              <a:rPr lang="en-US" altLang="zh-CN" dirty="0">
                <a:ea typeface="宋体" panose="02010600030101010101" pitchFamily="2" charset="-122"/>
              </a:rPr>
              <a:t>:</a:t>
            </a:r>
            <a:endParaRPr lang="en-US" altLang="zh-CN" dirty="0">
              <a:ea typeface="宋体" panose="02010600030101010101" pitchFamily="2" charset="-122"/>
            </a:endParaRPr>
          </a:p>
          <a:p>
            <a:pPr>
              <a:lnSpc>
                <a:spcPct val="120000"/>
              </a:lnSpc>
            </a:pPr>
            <a:r>
              <a:rPr lang="zh-CN" altLang="en-US" dirty="0">
                <a:latin typeface="Courier New" panose="02070309020205020404" pitchFamily="49" charset="0"/>
                <a:ea typeface="宋体" panose="02010600030101010101" pitchFamily="2" charset="-122"/>
              </a:rPr>
              <a:t>使用 </a:t>
            </a:r>
            <a:r>
              <a:rPr lang="en-US" altLang="zh-CN" dirty="0">
                <a:latin typeface="Courier New" panose="02070309020205020404" pitchFamily="49" charset="0"/>
                <a:ea typeface="宋体" panose="02010600030101010101" pitchFamily="2" charset="-122"/>
              </a:rPr>
              <a:t>UNION</a:t>
            </a:r>
            <a:r>
              <a:rPr lang="en-US" altLang="zh-CN" dirty="0">
                <a:ea typeface="宋体" panose="02010600030101010101" pitchFamily="2" charset="-122"/>
              </a:rPr>
              <a:t> </a:t>
            </a:r>
            <a:r>
              <a:rPr lang="zh-CN" altLang="en-US" dirty="0">
                <a:ea typeface="宋体" panose="02010600030101010101" pitchFamily="2" charset="-122"/>
              </a:rPr>
              <a:t>操作符</a:t>
            </a:r>
            <a:endParaRPr lang="zh-CN" altLang="en-US" dirty="0">
              <a:ea typeface="宋体" panose="02010600030101010101" pitchFamily="2" charset="-122"/>
            </a:endParaRPr>
          </a:p>
          <a:p>
            <a:pPr>
              <a:lnSpc>
                <a:spcPct val="120000"/>
              </a:lnSpc>
            </a:pPr>
            <a:r>
              <a:rPr lang="zh-CN" altLang="en-US" dirty="0">
                <a:latin typeface="Courier New" panose="02070309020205020404" pitchFamily="49" charset="0"/>
                <a:ea typeface="宋体" panose="02010600030101010101" pitchFamily="2" charset="-122"/>
              </a:rPr>
              <a:t>使用 </a:t>
            </a:r>
            <a:r>
              <a:rPr lang="en-US" altLang="zh-CN" dirty="0">
                <a:latin typeface="Courier New" panose="02070309020205020404" pitchFamily="49" charset="0"/>
                <a:ea typeface="宋体" panose="02010600030101010101" pitchFamily="2" charset="-122"/>
              </a:rPr>
              <a:t>UNION ALL </a:t>
            </a:r>
            <a:r>
              <a:rPr lang="zh-CN" altLang="en-US" dirty="0">
                <a:ea typeface="宋体" panose="02010600030101010101" pitchFamily="2" charset="-122"/>
              </a:rPr>
              <a:t>操作符</a:t>
            </a:r>
            <a:endParaRPr lang="zh-CN" altLang="en-US" dirty="0">
              <a:ea typeface="宋体" panose="02010600030101010101" pitchFamily="2" charset="-122"/>
            </a:endParaRPr>
          </a:p>
          <a:p>
            <a:pPr>
              <a:lnSpc>
                <a:spcPct val="120000"/>
              </a:lnSpc>
            </a:pPr>
            <a:r>
              <a:rPr lang="zh-CN" altLang="en-US" dirty="0">
                <a:latin typeface="Courier New" panose="02070309020205020404" pitchFamily="49" charset="0"/>
                <a:ea typeface="宋体" panose="02010600030101010101" pitchFamily="2" charset="-122"/>
              </a:rPr>
              <a:t>使用 </a:t>
            </a:r>
            <a:r>
              <a:rPr lang="en-US" altLang="zh-CN" dirty="0">
                <a:latin typeface="Courier New" panose="02070309020205020404" pitchFamily="49" charset="0"/>
                <a:ea typeface="宋体" panose="02010600030101010101" pitchFamily="2" charset="-122"/>
              </a:rPr>
              <a:t>INTERSECT </a:t>
            </a:r>
            <a:r>
              <a:rPr lang="zh-CN" altLang="en-US" dirty="0">
                <a:ea typeface="宋体" panose="02010600030101010101" pitchFamily="2" charset="-122"/>
              </a:rPr>
              <a:t>操作符</a:t>
            </a:r>
            <a:endParaRPr lang="zh-CN" altLang="en-US" dirty="0">
              <a:ea typeface="宋体" panose="02010600030101010101" pitchFamily="2" charset="-122"/>
            </a:endParaRPr>
          </a:p>
          <a:p>
            <a:pPr>
              <a:lnSpc>
                <a:spcPct val="120000"/>
              </a:lnSpc>
            </a:pPr>
            <a:r>
              <a:rPr lang="zh-CN" altLang="en-US" dirty="0">
                <a:latin typeface="Courier New" panose="02070309020205020404" pitchFamily="49" charset="0"/>
                <a:ea typeface="宋体" panose="02010600030101010101" pitchFamily="2" charset="-122"/>
              </a:rPr>
              <a:t>使用 </a:t>
            </a:r>
            <a:r>
              <a:rPr lang="en-US" altLang="zh-CN" dirty="0">
                <a:latin typeface="Courier New" panose="02070309020205020404" pitchFamily="49" charset="0"/>
                <a:ea typeface="宋体" panose="02010600030101010101" pitchFamily="2" charset="-122"/>
              </a:rPr>
              <a:t>MINUS</a:t>
            </a:r>
            <a:r>
              <a:rPr lang="zh-CN" altLang="en-US" dirty="0">
                <a:ea typeface="宋体" panose="02010600030101010101" pitchFamily="2" charset="-122"/>
              </a:rPr>
              <a:t>操作符</a:t>
            </a:r>
            <a:endParaRPr lang="en-US" altLang="zh-CN" dirty="0">
              <a:ea typeface="宋体" panose="02010600030101010101" pitchFamily="2" charset="-122"/>
            </a:endParaRPr>
          </a:p>
          <a:p>
            <a:pPr>
              <a:lnSpc>
                <a:spcPct val="120000"/>
              </a:lnSpc>
            </a:pPr>
            <a:r>
              <a:rPr lang="zh-CN" altLang="en-US" dirty="0">
                <a:latin typeface="Courier New" panose="02070309020205020404" pitchFamily="49" charset="0"/>
                <a:ea typeface="宋体" panose="02010600030101010101" pitchFamily="2" charset="-122"/>
              </a:rPr>
              <a:t>使用 </a:t>
            </a:r>
            <a:r>
              <a:rPr lang="en-US" altLang="zh-CN" dirty="0">
                <a:latin typeface="Courier New" panose="02070309020205020404" pitchFamily="49" charset="0"/>
                <a:ea typeface="宋体" panose="02010600030101010101" pitchFamily="2" charset="-122"/>
              </a:rPr>
              <a:t>ORDER BY</a:t>
            </a:r>
            <a:r>
              <a:rPr lang="en-US" altLang="zh-CN" dirty="0">
                <a:ea typeface="宋体" panose="02010600030101010101" pitchFamily="2" charset="-122"/>
              </a:rPr>
              <a:t> </a:t>
            </a:r>
            <a:r>
              <a:rPr lang="zh-CN" altLang="en-US" dirty="0">
                <a:ea typeface="宋体" panose="02010600030101010101" pitchFamily="2" charset="-122"/>
              </a:rPr>
              <a:t>对结果集排序</a:t>
            </a:r>
            <a:endParaRPr lang="zh-CN" altLang="en-US" dirty="0">
              <a:ea typeface="宋体" panose="02010600030101010101" pitchFamily="2" charset="-122"/>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panose="020B0604020202020204" pitchFamily="34" charset="0"/>
              <a:ea typeface="宋体" panose="02010600030101010101" pitchFamily="2" charset="-122"/>
            </a:endParaRPr>
          </a:p>
        </p:txBody>
      </p:sp>
      <p:sp>
        <p:nvSpPr>
          <p:cNvPr id="9219"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9220"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9221"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9222" name="Rectangle 6"/>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9242" name="Rectangle 26"/>
          <p:cNvSpPr>
            <a:spLocks noGrp="1" noChangeArrowheads="1"/>
          </p:cNvSpPr>
          <p:nvPr>
            <p:ph type="title"/>
          </p:nvPr>
        </p:nvSpPr>
        <p:spPr>
          <a:xfrm>
            <a:off x="1666032" y="888752"/>
            <a:ext cx="5562600" cy="888156"/>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zh-CN" altLang="en-US" sz="3600" b="1" dirty="0">
                <a:latin typeface="Courier New" panose="02070309020205020404" pitchFamily="49" charset="0"/>
                <a:ea typeface="宋体" panose="02010600030101010101" pitchFamily="2" charset="-122"/>
                <a:cs typeface="Courier New" panose="02070309020205020404" pitchFamily="49" charset="0"/>
              </a:rPr>
              <a:t> </a:t>
            </a:r>
            <a:r>
              <a:rPr lang="en-US" altLang="zh-CN" sz="3600" b="1" dirty="0">
                <a:latin typeface="Courier New" panose="02070309020205020404" pitchFamily="49" charset="0"/>
                <a:ea typeface="宋体" panose="02010600030101010101" pitchFamily="2" charset="-122"/>
                <a:cs typeface="Courier New" panose="02070309020205020404" pitchFamily="49" charset="0"/>
              </a:rPr>
              <a:t>SET </a:t>
            </a:r>
            <a:r>
              <a:rPr lang="zh-CN" altLang="en-US" sz="3600" b="1" dirty="0">
                <a:latin typeface="+mn-lt"/>
                <a:ea typeface="宋体" panose="02010600030101010101" pitchFamily="2" charset="-122"/>
              </a:rPr>
              <a:t>操作符</a:t>
            </a:r>
            <a:endParaRPr lang="zh-CN" altLang="en-US" sz="3600" b="1" dirty="0">
              <a:latin typeface="+mn-lt"/>
              <a:ea typeface="宋体" panose="02010600030101010101" pitchFamily="2" charset="-122"/>
            </a:endParaRPr>
          </a:p>
        </p:txBody>
      </p:sp>
      <p:sp>
        <p:nvSpPr>
          <p:cNvPr id="9243" name="Rectangle 27"/>
          <p:cNvSpPr>
            <a:spLocks noChangeArrowheads="1"/>
          </p:cNvSpPr>
          <p:nvPr/>
        </p:nvSpPr>
        <p:spPr bwMode="auto">
          <a:xfrm>
            <a:off x="1247775" y="1593552"/>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panose="020B0604020202020204" pitchFamily="34" charset="0"/>
                <a:ea typeface="宋体" panose="02010600030101010101" pitchFamily="2" charset="-122"/>
              </a:rPr>
              <a:t>A</a:t>
            </a:r>
            <a:endParaRPr lang="en-US" altLang="zh-CN" sz="1800" b="1" dirty="0">
              <a:solidFill>
                <a:srgbClr val="FF0000"/>
              </a:solidFill>
              <a:latin typeface="Arial" panose="020B0604020202020204" pitchFamily="34" charset="0"/>
              <a:ea typeface="宋体" panose="02010600030101010101" pitchFamily="2" charset="-122"/>
            </a:endParaRPr>
          </a:p>
        </p:txBody>
      </p:sp>
      <p:sp>
        <p:nvSpPr>
          <p:cNvPr id="9244" name="Rectangle 28"/>
          <p:cNvSpPr>
            <a:spLocks noChangeArrowheads="1"/>
          </p:cNvSpPr>
          <p:nvPr/>
        </p:nvSpPr>
        <p:spPr bwMode="auto">
          <a:xfrm>
            <a:off x="2198688" y="1593552"/>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panose="020B0604020202020204" pitchFamily="34" charset="0"/>
                <a:ea typeface="宋体" panose="02010600030101010101" pitchFamily="2" charset="-122"/>
              </a:rPr>
              <a:t>B</a:t>
            </a:r>
            <a:endParaRPr lang="en-US" altLang="zh-CN" sz="1800" b="1" dirty="0">
              <a:solidFill>
                <a:srgbClr val="FF0000"/>
              </a:solidFill>
              <a:latin typeface="Arial" panose="020B0604020202020204" pitchFamily="34" charset="0"/>
              <a:ea typeface="宋体" panose="02010600030101010101" pitchFamily="2" charset="-122"/>
            </a:endParaRPr>
          </a:p>
        </p:txBody>
      </p:sp>
      <p:sp>
        <p:nvSpPr>
          <p:cNvPr id="9245" name="Rectangle 29"/>
          <p:cNvSpPr>
            <a:spLocks noChangeArrowheads="1"/>
          </p:cNvSpPr>
          <p:nvPr/>
        </p:nvSpPr>
        <p:spPr bwMode="auto">
          <a:xfrm>
            <a:off x="2968625" y="2312690"/>
            <a:ext cx="3381375"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altLang="zh-CN" sz="2200" b="1" dirty="0" smtClean="0">
                <a:solidFill>
                  <a:schemeClr val="tx1"/>
                </a:solidFill>
                <a:latin typeface="Courier New" panose="02070309020205020404" pitchFamily="49" charset="0"/>
                <a:ea typeface="宋体" panose="02010600030101010101" pitchFamily="2" charset="-122"/>
              </a:rPr>
              <a:t>UNION(</a:t>
            </a:r>
            <a:r>
              <a:rPr lang="zh-CN" altLang="en-US" sz="2200" b="1" dirty="0" smtClean="0">
                <a:solidFill>
                  <a:schemeClr val="tx1"/>
                </a:solidFill>
                <a:latin typeface="Courier New" panose="02070309020205020404" pitchFamily="49" charset="0"/>
                <a:ea typeface="宋体" panose="02010600030101010101" pitchFamily="2" charset="-122"/>
              </a:rPr>
              <a:t>取并集</a:t>
            </a:r>
            <a:r>
              <a:rPr lang="en-US" altLang="zh-CN" sz="2200" b="1" dirty="0" smtClean="0">
                <a:solidFill>
                  <a:schemeClr val="tx1"/>
                </a:solidFill>
                <a:latin typeface="Courier New" panose="02070309020205020404" pitchFamily="49" charset="0"/>
                <a:ea typeface="宋体" panose="02010600030101010101" pitchFamily="2" charset="-122"/>
              </a:rPr>
              <a:t>) </a:t>
            </a:r>
            <a:r>
              <a:rPr lang="en-US" altLang="zh-CN" sz="2200" b="1" dirty="0" smtClean="0">
                <a:solidFill>
                  <a:schemeClr val="tx1"/>
                </a:solidFill>
                <a:latin typeface="Arial" panose="020B0604020202020204" pitchFamily="34" charset="0"/>
                <a:ea typeface="宋体" panose="02010600030101010101" pitchFamily="2" charset="-122"/>
              </a:rPr>
              <a:t>/ </a:t>
            </a:r>
            <a:r>
              <a:rPr lang="en-US" altLang="zh-CN" sz="2200" b="1" dirty="0" smtClean="0">
                <a:solidFill>
                  <a:schemeClr val="tx1"/>
                </a:solidFill>
                <a:latin typeface="Courier New" panose="02070309020205020404" pitchFamily="49" charset="0"/>
                <a:ea typeface="宋体" panose="02010600030101010101" pitchFamily="2" charset="-122"/>
              </a:rPr>
              <a:t>UNION </a:t>
            </a:r>
            <a:r>
              <a:rPr lang="en-US" altLang="zh-CN" sz="2200" b="1" dirty="0">
                <a:solidFill>
                  <a:schemeClr val="tx1"/>
                </a:solidFill>
                <a:latin typeface="Courier New" panose="02070309020205020404" pitchFamily="49" charset="0"/>
                <a:ea typeface="宋体" panose="02010600030101010101" pitchFamily="2" charset="-122"/>
              </a:rPr>
              <a:t>ALL(</a:t>
            </a:r>
            <a:r>
              <a:rPr lang="zh-CN" altLang="en-US" sz="2200" b="1" dirty="0">
                <a:solidFill>
                  <a:schemeClr val="tx1"/>
                </a:solidFill>
                <a:latin typeface="Courier New" panose="02070309020205020404" pitchFamily="49" charset="0"/>
                <a:ea typeface="宋体" panose="02010600030101010101" pitchFamily="2" charset="-122"/>
              </a:rPr>
              <a:t>取全部</a:t>
            </a:r>
            <a:r>
              <a:rPr lang="en-US" altLang="zh-CN" sz="2200" b="1" dirty="0">
                <a:solidFill>
                  <a:schemeClr val="tx1"/>
                </a:solidFill>
                <a:latin typeface="Courier New" panose="02070309020205020404" pitchFamily="49" charset="0"/>
                <a:ea typeface="宋体" panose="02010600030101010101" pitchFamily="2" charset="-122"/>
              </a:rPr>
              <a:t>)</a:t>
            </a:r>
            <a:endParaRPr lang="en-US" altLang="zh-CN" sz="2200" b="1" dirty="0">
              <a:solidFill>
                <a:schemeClr val="tx1"/>
              </a:solidFill>
              <a:latin typeface="Courier New" panose="02070309020205020404" pitchFamily="49" charset="0"/>
              <a:ea typeface="宋体" panose="02010600030101010101" pitchFamily="2" charset="-122"/>
            </a:endParaRPr>
          </a:p>
        </p:txBody>
      </p:sp>
      <p:sp>
        <p:nvSpPr>
          <p:cNvPr id="9246" name="Oval 30"/>
          <p:cNvSpPr>
            <a:spLocks noChangeArrowheads="1"/>
          </p:cNvSpPr>
          <p:nvPr/>
        </p:nvSpPr>
        <p:spPr bwMode="auto">
          <a:xfrm>
            <a:off x="782638" y="1917402"/>
            <a:ext cx="1274762" cy="1300163"/>
          </a:xfrm>
          <a:prstGeom prst="ellipse">
            <a:avLst/>
          </a:prstGeom>
          <a:solidFill>
            <a:srgbClr val="FFFF66"/>
          </a:solidFill>
          <a:ln w="127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9247" name="Oval 31"/>
          <p:cNvSpPr>
            <a:spLocks noChangeArrowheads="1"/>
          </p:cNvSpPr>
          <p:nvPr/>
        </p:nvSpPr>
        <p:spPr bwMode="auto">
          <a:xfrm>
            <a:off x="1703388" y="1925340"/>
            <a:ext cx="1274762" cy="1300162"/>
          </a:xfrm>
          <a:prstGeom prst="ellipse">
            <a:avLst/>
          </a:prstGeom>
          <a:solidFill>
            <a:srgbClr val="FFFF66"/>
          </a:solidFill>
          <a:ln w="127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9248" name="Oval 32"/>
          <p:cNvSpPr>
            <a:spLocks noChangeArrowheads="1"/>
          </p:cNvSpPr>
          <p:nvPr/>
        </p:nvSpPr>
        <p:spPr bwMode="auto">
          <a:xfrm>
            <a:off x="6299200" y="1904702"/>
            <a:ext cx="1274763" cy="1300163"/>
          </a:xfrm>
          <a:prstGeom prst="ellipse">
            <a:avLst/>
          </a:prstGeom>
          <a:solidFill>
            <a:srgbClr val="FFFF66"/>
          </a:solidFill>
          <a:ln w="127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9249" name="Oval 33"/>
          <p:cNvSpPr>
            <a:spLocks noChangeArrowheads="1"/>
          </p:cNvSpPr>
          <p:nvPr/>
        </p:nvSpPr>
        <p:spPr bwMode="auto">
          <a:xfrm>
            <a:off x="7219950" y="1912640"/>
            <a:ext cx="1274763" cy="1300162"/>
          </a:xfrm>
          <a:prstGeom prst="ellipse">
            <a:avLst/>
          </a:prstGeom>
          <a:solidFill>
            <a:srgbClr val="FFFF66"/>
          </a:solidFill>
          <a:ln w="127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9250" name="Freeform 34"/>
          <p:cNvSpPr/>
          <p:nvPr/>
        </p:nvSpPr>
        <p:spPr bwMode="auto">
          <a:xfrm>
            <a:off x="7172325" y="2088852"/>
            <a:ext cx="446088" cy="965200"/>
          </a:xfrm>
          <a:custGeom>
            <a:avLst/>
            <a:gdLst>
              <a:gd name="T0" fmla="*/ 156 w 281"/>
              <a:gd name="T1" fmla="*/ 13 h 608"/>
              <a:gd name="T2" fmla="*/ 178 w 281"/>
              <a:gd name="T3" fmla="*/ 35 h 608"/>
              <a:gd name="T4" fmla="*/ 198 w 281"/>
              <a:gd name="T5" fmla="*/ 59 h 608"/>
              <a:gd name="T6" fmla="*/ 216 w 281"/>
              <a:gd name="T7" fmla="*/ 85 h 608"/>
              <a:gd name="T8" fmla="*/ 232 w 281"/>
              <a:gd name="T9" fmla="*/ 112 h 608"/>
              <a:gd name="T10" fmla="*/ 246 w 281"/>
              <a:gd name="T11" fmla="*/ 141 h 608"/>
              <a:gd name="T12" fmla="*/ 258 w 281"/>
              <a:gd name="T13" fmla="*/ 171 h 608"/>
              <a:gd name="T14" fmla="*/ 267 w 281"/>
              <a:gd name="T15" fmla="*/ 202 h 608"/>
              <a:gd name="T16" fmla="*/ 274 w 281"/>
              <a:gd name="T17" fmla="*/ 235 h 608"/>
              <a:gd name="T18" fmla="*/ 278 w 281"/>
              <a:gd name="T19" fmla="*/ 268 h 608"/>
              <a:gd name="T20" fmla="*/ 280 w 281"/>
              <a:gd name="T21" fmla="*/ 303 h 608"/>
              <a:gd name="T22" fmla="*/ 278 w 281"/>
              <a:gd name="T23" fmla="*/ 337 h 608"/>
              <a:gd name="T24" fmla="*/ 274 w 281"/>
              <a:gd name="T25" fmla="*/ 370 h 608"/>
              <a:gd name="T26" fmla="*/ 267 w 281"/>
              <a:gd name="T27" fmla="*/ 403 h 608"/>
              <a:gd name="T28" fmla="*/ 258 w 281"/>
              <a:gd name="T29" fmla="*/ 434 h 608"/>
              <a:gd name="T30" fmla="*/ 245 w 281"/>
              <a:gd name="T31" fmla="*/ 464 h 608"/>
              <a:gd name="T32" fmla="*/ 232 w 281"/>
              <a:gd name="T33" fmla="*/ 493 h 608"/>
              <a:gd name="T34" fmla="*/ 215 w 281"/>
              <a:gd name="T35" fmla="*/ 521 h 608"/>
              <a:gd name="T36" fmla="*/ 197 w 281"/>
              <a:gd name="T37" fmla="*/ 546 h 608"/>
              <a:gd name="T38" fmla="*/ 177 w 281"/>
              <a:gd name="T39" fmla="*/ 570 h 608"/>
              <a:gd name="T40" fmla="*/ 155 w 281"/>
              <a:gd name="T41" fmla="*/ 593 h 608"/>
              <a:gd name="T42" fmla="*/ 131 w 281"/>
              <a:gd name="T43" fmla="*/ 600 h 608"/>
              <a:gd name="T44" fmla="*/ 109 w 281"/>
              <a:gd name="T45" fmla="*/ 578 h 608"/>
              <a:gd name="T46" fmla="*/ 88 w 281"/>
              <a:gd name="T47" fmla="*/ 554 h 608"/>
              <a:gd name="T48" fmla="*/ 69 w 281"/>
              <a:gd name="T49" fmla="*/ 530 h 608"/>
              <a:gd name="T50" fmla="*/ 53 w 281"/>
              <a:gd name="T51" fmla="*/ 503 h 608"/>
              <a:gd name="T52" fmla="*/ 37 w 281"/>
              <a:gd name="T53" fmla="*/ 475 h 608"/>
              <a:gd name="T54" fmla="*/ 25 w 281"/>
              <a:gd name="T55" fmla="*/ 444 h 608"/>
              <a:gd name="T56" fmla="*/ 16 w 281"/>
              <a:gd name="T57" fmla="*/ 414 h 608"/>
              <a:gd name="T58" fmla="*/ 7 w 281"/>
              <a:gd name="T59" fmla="*/ 381 h 608"/>
              <a:gd name="T60" fmla="*/ 2 w 281"/>
              <a:gd name="T61" fmla="*/ 348 h 608"/>
              <a:gd name="T62" fmla="*/ 0 w 281"/>
              <a:gd name="T63" fmla="*/ 314 h 608"/>
              <a:gd name="T64" fmla="*/ 0 w 281"/>
              <a:gd name="T65" fmla="*/ 280 h 608"/>
              <a:gd name="T66" fmla="*/ 3 w 281"/>
              <a:gd name="T67" fmla="*/ 247 h 608"/>
              <a:gd name="T68" fmla="*/ 10 w 281"/>
              <a:gd name="T69" fmla="*/ 214 h 608"/>
              <a:gd name="T70" fmla="*/ 19 w 281"/>
              <a:gd name="T71" fmla="*/ 182 h 608"/>
              <a:gd name="T72" fmla="*/ 30 w 281"/>
              <a:gd name="T73" fmla="*/ 151 h 608"/>
              <a:gd name="T74" fmla="*/ 43 w 281"/>
              <a:gd name="T75" fmla="*/ 121 h 608"/>
              <a:gd name="T76" fmla="*/ 58 w 281"/>
              <a:gd name="T77" fmla="*/ 94 h 608"/>
              <a:gd name="T78" fmla="*/ 76 w 281"/>
              <a:gd name="T79" fmla="*/ 67 h 608"/>
              <a:gd name="T80" fmla="*/ 95 w 281"/>
              <a:gd name="T81" fmla="*/ 43 h 608"/>
              <a:gd name="T82" fmla="*/ 117 w 281"/>
              <a:gd name="T83" fmla="*/ 20 h 608"/>
              <a:gd name="T84" fmla="*/ 140 w 281"/>
              <a:gd name="T85" fmla="*/ 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1" h="608">
                <a:moveTo>
                  <a:pt x="140" y="0"/>
                </a:moveTo>
                <a:lnTo>
                  <a:pt x="148" y="6"/>
                </a:lnTo>
                <a:lnTo>
                  <a:pt x="156" y="13"/>
                </a:lnTo>
                <a:lnTo>
                  <a:pt x="164" y="20"/>
                </a:lnTo>
                <a:lnTo>
                  <a:pt x="171" y="27"/>
                </a:lnTo>
                <a:lnTo>
                  <a:pt x="178" y="35"/>
                </a:lnTo>
                <a:lnTo>
                  <a:pt x="184" y="43"/>
                </a:lnTo>
                <a:lnTo>
                  <a:pt x="192" y="51"/>
                </a:lnTo>
                <a:lnTo>
                  <a:pt x="198" y="59"/>
                </a:lnTo>
                <a:lnTo>
                  <a:pt x="204" y="67"/>
                </a:lnTo>
                <a:lnTo>
                  <a:pt x="210" y="76"/>
                </a:lnTo>
                <a:lnTo>
                  <a:pt x="216" y="85"/>
                </a:lnTo>
                <a:lnTo>
                  <a:pt x="222" y="94"/>
                </a:lnTo>
                <a:lnTo>
                  <a:pt x="227" y="103"/>
                </a:lnTo>
                <a:lnTo>
                  <a:pt x="232" y="112"/>
                </a:lnTo>
                <a:lnTo>
                  <a:pt x="237" y="121"/>
                </a:lnTo>
                <a:lnTo>
                  <a:pt x="242" y="131"/>
                </a:lnTo>
                <a:lnTo>
                  <a:pt x="246" y="141"/>
                </a:lnTo>
                <a:lnTo>
                  <a:pt x="250" y="151"/>
                </a:lnTo>
                <a:lnTo>
                  <a:pt x="254" y="161"/>
                </a:lnTo>
                <a:lnTo>
                  <a:pt x="258" y="171"/>
                </a:lnTo>
                <a:lnTo>
                  <a:pt x="261" y="181"/>
                </a:lnTo>
                <a:lnTo>
                  <a:pt x="264" y="192"/>
                </a:lnTo>
                <a:lnTo>
                  <a:pt x="267" y="202"/>
                </a:lnTo>
                <a:lnTo>
                  <a:pt x="270" y="213"/>
                </a:lnTo>
                <a:lnTo>
                  <a:pt x="272" y="224"/>
                </a:lnTo>
                <a:lnTo>
                  <a:pt x="274" y="235"/>
                </a:lnTo>
                <a:lnTo>
                  <a:pt x="276" y="246"/>
                </a:lnTo>
                <a:lnTo>
                  <a:pt x="277" y="258"/>
                </a:lnTo>
                <a:lnTo>
                  <a:pt x="278" y="268"/>
                </a:lnTo>
                <a:lnTo>
                  <a:pt x="279" y="279"/>
                </a:lnTo>
                <a:lnTo>
                  <a:pt x="280" y="291"/>
                </a:lnTo>
                <a:lnTo>
                  <a:pt x="280" y="303"/>
                </a:lnTo>
                <a:lnTo>
                  <a:pt x="280" y="314"/>
                </a:lnTo>
                <a:lnTo>
                  <a:pt x="279" y="326"/>
                </a:lnTo>
                <a:lnTo>
                  <a:pt x="278" y="337"/>
                </a:lnTo>
                <a:lnTo>
                  <a:pt x="277" y="348"/>
                </a:lnTo>
                <a:lnTo>
                  <a:pt x="276" y="359"/>
                </a:lnTo>
                <a:lnTo>
                  <a:pt x="274" y="370"/>
                </a:lnTo>
                <a:lnTo>
                  <a:pt x="272" y="381"/>
                </a:lnTo>
                <a:lnTo>
                  <a:pt x="270" y="392"/>
                </a:lnTo>
                <a:lnTo>
                  <a:pt x="267" y="403"/>
                </a:lnTo>
                <a:lnTo>
                  <a:pt x="264" y="413"/>
                </a:lnTo>
                <a:lnTo>
                  <a:pt x="261" y="424"/>
                </a:lnTo>
                <a:lnTo>
                  <a:pt x="258" y="434"/>
                </a:lnTo>
                <a:lnTo>
                  <a:pt x="254" y="444"/>
                </a:lnTo>
                <a:lnTo>
                  <a:pt x="250" y="454"/>
                </a:lnTo>
                <a:lnTo>
                  <a:pt x="245" y="464"/>
                </a:lnTo>
                <a:lnTo>
                  <a:pt x="242" y="475"/>
                </a:lnTo>
                <a:lnTo>
                  <a:pt x="236" y="484"/>
                </a:lnTo>
                <a:lnTo>
                  <a:pt x="232" y="493"/>
                </a:lnTo>
                <a:lnTo>
                  <a:pt x="226" y="502"/>
                </a:lnTo>
                <a:lnTo>
                  <a:pt x="221" y="512"/>
                </a:lnTo>
                <a:lnTo>
                  <a:pt x="215" y="521"/>
                </a:lnTo>
                <a:lnTo>
                  <a:pt x="210" y="529"/>
                </a:lnTo>
                <a:lnTo>
                  <a:pt x="203" y="537"/>
                </a:lnTo>
                <a:lnTo>
                  <a:pt x="197" y="546"/>
                </a:lnTo>
                <a:lnTo>
                  <a:pt x="191" y="554"/>
                </a:lnTo>
                <a:lnTo>
                  <a:pt x="184" y="563"/>
                </a:lnTo>
                <a:lnTo>
                  <a:pt x="177" y="570"/>
                </a:lnTo>
                <a:lnTo>
                  <a:pt x="170" y="578"/>
                </a:lnTo>
                <a:lnTo>
                  <a:pt x="162" y="585"/>
                </a:lnTo>
                <a:lnTo>
                  <a:pt x="155" y="593"/>
                </a:lnTo>
                <a:lnTo>
                  <a:pt x="147" y="600"/>
                </a:lnTo>
                <a:lnTo>
                  <a:pt x="139" y="607"/>
                </a:lnTo>
                <a:lnTo>
                  <a:pt x="131" y="600"/>
                </a:lnTo>
                <a:lnTo>
                  <a:pt x="123" y="593"/>
                </a:lnTo>
                <a:lnTo>
                  <a:pt x="116" y="585"/>
                </a:lnTo>
                <a:lnTo>
                  <a:pt x="109" y="578"/>
                </a:lnTo>
                <a:lnTo>
                  <a:pt x="102" y="570"/>
                </a:lnTo>
                <a:lnTo>
                  <a:pt x="95" y="563"/>
                </a:lnTo>
                <a:lnTo>
                  <a:pt x="88" y="554"/>
                </a:lnTo>
                <a:lnTo>
                  <a:pt x="82" y="546"/>
                </a:lnTo>
                <a:lnTo>
                  <a:pt x="76" y="537"/>
                </a:lnTo>
                <a:lnTo>
                  <a:pt x="69" y="530"/>
                </a:lnTo>
                <a:lnTo>
                  <a:pt x="63" y="521"/>
                </a:lnTo>
                <a:lnTo>
                  <a:pt x="58" y="512"/>
                </a:lnTo>
                <a:lnTo>
                  <a:pt x="53" y="503"/>
                </a:lnTo>
                <a:lnTo>
                  <a:pt x="47" y="493"/>
                </a:lnTo>
                <a:lnTo>
                  <a:pt x="43" y="484"/>
                </a:lnTo>
                <a:lnTo>
                  <a:pt x="37" y="475"/>
                </a:lnTo>
                <a:lnTo>
                  <a:pt x="34" y="464"/>
                </a:lnTo>
                <a:lnTo>
                  <a:pt x="29" y="455"/>
                </a:lnTo>
                <a:lnTo>
                  <a:pt x="25" y="444"/>
                </a:lnTo>
                <a:lnTo>
                  <a:pt x="22" y="434"/>
                </a:lnTo>
                <a:lnTo>
                  <a:pt x="18" y="424"/>
                </a:lnTo>
                <a:lnTo>
                  <a:pt x="16" y="414"/>
                </a:lnTo>
                <a:lnTo>
                  <a:pt x="12" y="403"/>
                </a:lnTo>
                <a:lnTo>
                  <a:pt x="10" y="392"/>
                </a:lnTo>
                <a:lnTo>
                  <a:pt x="7" y="381"/>
                </a:lnTo>
                <a:lnTo>
                  <a:pt x="5" y="370"/>
                </a:lnTo>
                <a:lnTo>
                  <a:pt x="3" y="359"/>
                </a:lnTo>
                <a:lnTo>
                  <a:pt x="2" y="348"/>
                </a:lnTo>
                <a:lnTo>
                  <a:pt x="1" y="338"/>
                </a:lnTo>
                <a:lnTo>
                  <a:pt x="0" y="326"/>
                </a:lnTo>
                <a:lnTo>
                  <a:pt x="0" y="314"/>
                </a:lnTo>
                <a:lnTo>
                  <a:pt x="0" y="303"/>
                </a:lnTo>
                <a:lnTo>
                  <a:pt x="0" y="292"/>
                </a:lnTo>
                <a:lnTo>
                  <a:pt x="0" y="280"/>
                </a:lnTo>
                <a:lnTo>
                  <a:pt x="1" y="268"/>
                </a:lnTo>
                <a:lnTo>
                  <a:pt x="2" y="258"/>
                </a:lnTo>
                <a:lnTo>
                  <a:pt x="3" y="247"/>
                </a:lnTo>
                <a:lnTo>
                  <a:pt x="5" y="236"/>
                </a:lnTo>
                <a:lnTo>
                  <a:pt x="7" y="225"/>
                </a:lnTo>
                <a:lnTo>
                  <a:pt x="10" y="214"/>
                </a:lnTo>
                <a:lnTo>
                  <a:pt x="12" y="203"/>
                </a:lnTo>
                <a:lnTo>
                  <a:pt x="16" y="192"/>
                </a:lnTo>
                <a:lnTo>
                  <a:pt x="19" y="182"/>
                </a:lnTo>
                <a:lnTo>
                  <a:pt x="22" y="172"/>
                </a:lnTo>
                <a:lnTo>
                  <a:pt x="26" y="162"/>
                </a:lnTo>
                <a:lnTo>
                  <a:pt x="30" y="151"/>
                </a:lnTo>
                <a:lnTo>
                  <a:pt x="34" y="142"/>
                </a:lnTo>
                <a:lnTo>
                  <a:pt x="37" y="131"/>
                </a:lnTo>
                <a:lnTo>
                  <a:pt x="43" y="121"/>
                </a:lnTo>
                <a:lnTo>
                  <a:pt x="48" y="112"/>
                </a:lnTo>
                <a:lnTo>
                  <a:pt x="53" y="103"/>
                </a:lnTo>
                <a:lnTo>
                  <a:pt x="58" y="94"/>
                </a:lnTo>
                <a:lnTo>
                  <a:pt x="64" y="85"/>
                </a:lnTo>
                <a:lnTo>
                  <a:pt x="69" y="76"/>
                </a:lnTo>
                <a:lnTo>
                  <a:pt x="76" y="67"/>
                </a:lnTo>
                <a:lnTo>
                  <a:pt x="82" y="59"/>
                </a:lnTo>
                <a:lnTo>
                  <a:pt x="89" y="51"/>
                </a:lnTo>
                <a:lnTo>
                  <a:pt x="95" y="43"/>
                </a:lnTo>
                <a:lnTo>
                  <a:pt x="103" y="35"/>
                </a:lnTo>
                <a:lnTo>
                  <a:pt x="110" y="27"/>
                </a:lnTo>
                <a:lnTo>
                  <a:pt x="117" y="20"/>
                </a:lnTo>
                <a:lnTo>
                  <a:pt x="125" y="13"/>
                </a:lnTo>
                <a:lnTo>
                  <a:pt x="133" y="6"/>
                </a:lnTo>
                <a:lnTo>
                  <a:pt x="140" y="0"/>
                </a:lnTo>
              </a:path>
            </a:pathLst>
          </a:custGeom>
          <a:solidFill>
            <a:srgbClr val="FFFF66"/>
          </a:solidFill>
          <a:ln w="12700" cap="rnd" cmpd="sng">
            <a:solidFill>
              <a:srgbClr val="081D58"/>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51" name="Rectangle 35"/>
          <p:cNvSpPr>
            <a:spLocks noChangeArrowheads="1"/>
          </p:cNvSpPr>
          <p:nvPr/>
        </p:nvSpPr>
        <p:spPr bwMode="auto">
          <a:xfrm>
            <a:off x="6802438" y="1580852"/>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a:solidFill>
                  <a:srgbClr val="FF0000"/>
                </a:solidFill>
                <a:latin typeface="Arial" panose="020B0604020202020204" pitchFamily="34" charset="0"/>
                <a:ea typeface="宋体" panose="02010600030101010101" pitchFamily="2" charset="-122"/>
              </a:rPr>
              <a:t>A</a:t>
            </a:r>
            <a:endParaRPr lang="en-US" altLang="zh-CN" sz="1800" b="1">
              <a:solidFill>
                <a:srgbClr val="FF0000"/>
              </a:solidFill>
              <a:latin typeface="Arial" panose="020B0604020202020204" pitchFamily="34" charset="0"/>
              <a:ea typeface="宋体" panose="02010600030101010101" pitchFamily="2" charset="-122"/>
            </a:endParaRPr>
          </a:p>
        </p:txBody>
      </p:sp>
      <p:sp>
        <p:nvSpPr>
          <p:cNvPr id="9252" name="Rectangle 36"/>
          <p:cNvSpPr>
            <a:spLocks noChangeArrowheads="1"/>
          </p:cNvSpPr>
          <p:nvPr/>
        </p:nvSpPr>
        <p:spPr bwMode="auto">
          <a:xfrm>
            <a:off x="7715250" y="1580852"/>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a:solidFill>
                  <a:srgbClr val="FF0000"/>
                </a:solidFill>
                <a:latin typeface="Arial" panose="020B0604020202020204" pitchFamily="34" charset="0"/>
                <a:ea typeface="宋体" panose="02010600030101010101" pitchFamily="2" charset="-122"/>
              </a:rPr>
              <a:t>B</a:t>
            </a:r>
            <a:endParaRPr lang="en-US" altLang="zh-CN" sz="1800" b="1">
              <a:solidFill>
                <a:srgbClr val="FF0000"/>
              </a:solidFill>
              <a:latin typeface="Arial" panose="020B0604020202020204" pitchFamily="34" charset="0"/>
              <a:ea typeface="宋体" panose="02010600030101010101" pitchFamily="2" charset="-122"/>
            </a:endParaRPr>
          </a:p>
        </p:txBody>
      </p:sp>
      <p:grpSp>
        <p:nvGrpSpPr>
          <p:cNvPr id="9253" name="Group 37"/>
          <p:cNvGrpSpPr/>
          <p:nvPr/>
        </p:nvGrpSpPr>
        <p:grpSpPr bwMode="auto">
          <a:xfrm>
            <a:off x="769938" y="3228677"/>
            <a:ext cx="5078413" cy="1725613"/>
            <a:chOff x="485" y="1746"/>
            <a:chExt cx="3199" cy="1087"/>
          </a:xfrm>
        </p:grpSpPr>
        <p:sp>
          <p:nvSpPr>
            <p:cNvPr id="9254" name="Rectangle 38"/>
            <p:cNvSpPr>
              <a:spLocks noChangeArrowheads="1"/>
            </p:cNvSpPr>
            <p:nvPr/>
          </p:nvSpPr>
          <p:spPr bwMode="auto">
            <a:xfrm>
              <a:off x="845" y="1746"/>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panose="020B0604020202020204" pitchFamily="34" charset="0"/>
                  <a:ea typeface="宋体" panose="02010600030101010101" pitchFamily="2" charset="-122"/>
                </a:rPr>
                <a:t>A</a:t>
              </a:r>
              <a:endParaRPr lang="en-US" altLang="zh-CN" sz="1800" b="1" dirty="0">
                <a:solidFill>
                  <a:srgbClr val="FF0000"/>
                </a:solidFill>
                <a:latin typeface="Arial" panose="020B0604020202020204" pitchFamily="34" charset="0"/>
                <a:ea typeface="宋体" panose="02010600030101010101" pitchFamily="2" charset="-122"/>
              </a:endParaRPr>
            </a:p>
          </p:txBody>
        </p:sp>
        <p:sp>
          <p:nvSpPr>
            <p:cNvPr id="9255" name="Rectangle 39"/>
            <p:cNvSpPr>
              <a:spLocks noChangeArrowheads="1"/>
            </p:cNvSpPr>
            <p:nvPr/>
          </p:nvSpPr>
          <p:spPr bwMode="auto">
            <a:xfrm>
              <a:off x="1447" y="1746"/>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panose="020B0604020202020204" pitchFamily="34" charset="0"/>
                  <a:ea typeface="宋体" panose="02010600030101010101" pitchFamily="2" charset="-122"/>
                </a:rPr>
                <a:t>B</a:t>
              </a:r>
              <a:endParaRPr lang="en-US" altLang="zh-CN" sz="1800" b="1" dirty="0">
                <a:solidFill>
                  <a:srgbClr val="FF0000"/>
                </a:solidFill>
                <a:latin typeface="Arial" panose="020B0604020202020204" pitchFamily="34" charset="0"/>
                <a:ea typeface="宋体" panose="02010600030101010101" pitchFamily="2" charset="-122"/>
              </a:endParaRPr>
            </a:p>
          </p:txBody>
        </p:sp>
        <p:sp>
          <p:nvSpPr>
            <p:cNvPr id="9256" name="Rectangle 40"/>
            <p:cNvSpPr>
              <a:spLocks noChangeArrowheads="1"/>
            </p:cNvSpPr>
            <p:nvPr/>
          </p:nvSpPr>
          <p:spPr bwMode="auto">
            <a:xfrm>
              <a:off x="1982" y="2340"/>
              <a:ext cx="1702"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zh-CN" sz="2200" b="1" dirty="0">
                  <a:solidFill>
                    <a:schemeClr val="tx1"/>
                  </a:solidFill>
                  <a:latin typeface="Courier New" panose="02070309020205020404" pitchFamily="49" charset="0"/>
                  <a:ea typeface="宋体" panose="02010600030101010101" pitchFamily="2" charset="-122"/>
                </a:rPr>
                <a:t>INTERSECT </a:t>
              </a:r>
              <a:r>
                <a:rPr lang="zh-CN" altLang="en-US" sz="2200" b="1" dirty="0">
                  <a:solidFill>
                    <a:schemeClr val="tx1"/>
                  </a:solidFill>
                  <a:latin typeface="Courier New" panose="02070309020205020404" pitchFamily="49" charset="0"/>
                  <a:ea typeface="宋体" panose="02010600030101010101" pitchFamily="2" charset="-122"/>
                </a:rPr>
                <a:t>取</a:t>
              </a:r>
              <a:r>
                <a:rPr lang="zh-CN" altLang="en-US" sz="2200" b="1" dirty="0">
                  <a:solidFill>
                    <a:schemeClr val="tx1"/>
                  </a:solidFill>
                  <a:latin typeface="Courier New" panose="02070309020205020404" pitchFamily="49" charset="0"/>
                  <a:ea typeface="宋体" panose="02010600030101010101" pitchFamily="2" charset="-122"/>
                </a:rPr>
                <a:t>交集</a:t>
              </a:r>
              <a:endParaRPr lang="zh-CN" altLang="en-US" sz="2200" b="1" dirty="0">
                <a:solidFill>
                  <a:schemeClr val="tx1"/>
                </a:solidFill>
                <a:latin typeface="Courier New" panose="02070309020205020404" pitchFamily="49" charset="0"/>
                <a:ea typeface="宋体" panose="02010600030101010101" pitchFamily="2" charset="-122"/>
              </a:endParaRPr>
            </a:p>
          </p:txBody>
        </p:sp>
        <p:sp>
          <p:nvSpPr>
            <p:cNvPr id="9257" name="Oval 41"/>
            <p:cNvSpPr>
              <a:spLocks noChangeArrowheads="1"/>
            </p:cNvSpPr>
            <p:nvPr/>
          </p:nvSpPr>
          <p:spPr bwMode="auto">
            <a:xfrm>
              <a:off x="485" y="1988"/>
              <a:ext cx="824" cy="840"/>
            </a:xfrm>
            <a:prstGeom prst="ellipse">
              <a:avLst/>
            </a:prstGeom>
            <a:solidFill>
              <a:srgbClr val="0066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9258" name="Oval 42"/>
            <p:cNvSpPr>
              <a:spLocks noChangeArrowheads="1"/>
            </p:cNvSpPr>
            <p:nvPr/>
          </p:nvSpPr>
          <p:spPr bwMode="auto">
            <a:xfrm>
              <a:off x="1069" y="1993"/>
              <a:ext cx="824" cy="840"/>
            </a:xfrm>
            <a:prstGeom prst="ellipse">
              <a:avLst/>
            </a:prstGeom>
            <a:solidFill>
              <a:srgbClr val="0066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9259" name="Freeform 43"/>
            <p:cNvSpPr/>
            <p:nvPr/>
          </p:nvSpPr>
          <p:spPr bwMode="auto">
            <a:xfrm>
              <a:off x="1047" y="2112"/>
              <a:ext cx="282" cy="612"/>
            </a:xfrm>
            <a:custGeom>
              <a:avLst/>
              <a:gdLst>
                <a:gd name="T0" fmla="*/ 156 w 282"/>
                <a:gd name="T1" fmla="*/ 13 h 612"/>
                <a:gd name="T2" fmla="*/ 178 w 282"/>
                <a:gd name="T3" fmla="*/ 35 h 612"/>
                <a:gd name="T4" fmla="*/ 198 w 282"/>
                <a:gd name="T5" fmla="*/ 60 h 612"/>
                <a:gd name="T6" fmla="*/ 217 w 282"/>
                <a:gd name="T7" fmla="*/ 86 h 612"/>
                <a:gd name="T8" fmla="*/ 233 w 282"/>
                <a:gd name="T9" fmla="*/ 113 h 612"/>
                <a:gd name="T10" fmla="*/ 247 w 282"/>
                <a:gd name="T11" fmla="*/ 142 h 612"/>
                <a:gd name="T12" fmla="*/ 259 w 282"/>
                <a:gd name="T13" fmla="*/ 172 h 612"/>
                <a:gd name="T14" fmla="*/ 268 w 282"/>
                <a:gd name="T15" fmla="*/ 203 h 612"/>
                <a:gd name="T16" fmla="*/ 275 w 282"/>
                <a:gd name="T17" fmla="*/ 236 h 612"/>
                <a:gd name="T18" fmla="*/ 279 w 282"/>
                <a:gd name="T19" fmla="*/ 270 h 612"/>
                <a:gd name="T20" fmla="*/ 281 w 282"/>
                <a:gd name="T21" fmla="*/ 305 h 612"/>
                <a:gd name="T22" fmla="*/ 279 w 282"/>
                <a:gd name="T23" fmla="*/ 339 h 612"/>
                <a:gd name="T24" fmla="*/ 275 w 282"/>
                <a:gd name="T25" fmla="*/ 373 h 612"/>
                <a:gd name="T26" fmla="*/ 268 w 282"/>
                <a:gd name="T27" fmla="*/ 406 h 612"/>
                <a:gd name="T28" fmla="*/ 259 w 282"/>
                <a:gd name="T29" fmla="*/ 437 h 612"/>
                <a:gd name="T30" fmla="*/ 246 w 282"/>
                <a:gd name="T31" fmla="*/ 467 h 612"/>
                <a:gd name="T32" fmla="*/ 233 w 282"/>
                <a:gd name="T33" fmla="*/ 496 h 612"/>
                <a:gd name="T34" fmla="*/ 216 w 282"/>
                <a:gd name="T35" fmla="*/ 524 h 612"/>
                <a:gd name="T36" fmla="*/ 198 w 282"/>
                <a:gd name="T37" fmla="*/ 550 h 612"/>
                <a:gd name="T38" fmla="*/ 178 w 282"/>
                <a:gd name="T39" fmla="*/ 574 h 612"/>
                <a:gd name="T40" fmla="*/ 156 w 282"/>
                <a:gd name="T41" fmla="*/ 597 h 612"/>
                <a:gd name="T42" fmla="*/ 132 w 282"/>
                <a:gd name="T43" fmla="*/ 604 h 612"/>
                <a:gd name="T44" fmla="*/ 109 w 282"/>
                <a:gd name="T45" fmla="*/ 582 h 612"/>
                <a:gd name="T46" fmla="*/ 89 w 282"/>
                <a:gd name="T47" fmla="*/ 558 h 612"/>
                <a:gd name="T48" fmla="*/ 69 w 282"/>
                <a:gd name="T49" fmla="*/ 533 h 612"/>
                <a:gd name="T50" fmla="*/ 53 w 282"/>
                <a:gd name="T51" fmla="*/ 506 h 612"/>
                <a:gd name="T52" fmla="*/ 38 w 282"/>
                <a:gd name="T53" fmla="*/ 478 h 612"/>
                <a:gd name="T54" fmla="*/ 25 w 282"/>
                <a:gd name="T55" fmla="*/ 447 h 612"/>
                <a:gd name="T56" fmla="*/ 16 w 282"/>
                <a:gd name="T57" fmla="*/ 417 h 612"/>
                <a:gd name="T58" fmla="*/ 7 w 282"/>
                <a:gd name="T59" fmla="*/ 384 h 612"/>
                <a:gd name="T60" fmla="*/ 2 w 282"/>
                <a:gd name="T61" fmla="*/ 351 h 612"/>
                <a:gd name="T62" fmla="*/ 0 w 282"/>
                <a:gd name="T63" fmla="*/ 316 h 612"/>
                <a:gd name="T64" fmla="*/ 0 w 282"/>
                <a:gd name="T65" fmla="*/ 282 h 612"/>
                <a:gd name="T66" fmla="*/ 3 w 282"/>
                <a:gd name="T67" fmla="*/ 248 h 612"/>
                <a:gd name="T68" fmla="*/ 10 w 282"/>
                <a:gd name="T69" fmla="*/ 215 h 612"/>
                <a:gd name="T70" fmla="*/ 19 w 282"/>
                <a:gd name="T71" fmla="*/ 183 h 612"/>
                <a:gd name="T72" fmla="*/ 30 w 282"/>
                <a:gd name="T73" fmla="*/ 152 h 612"/>
                <a:gd name="T74" fmla="*/ 43 w 282"/>
                <a:gd name="T75" fmla="*/ 122 h 612"/>
                <a:gd name="T76" fmla="*/ 58 w 282"/>
                <a:gd name="T77" fmla="*/ 95 h 612"/>
                <a:gd name="T78" fmla="*/ 76 w 282"/>
                <a:gd name="T79" fmla="*/ 68 h 612"/>
                <a:gd name="T80" fmla="*/ 96 w 282"/>
                <a:gd name="T81" fmla="*/ 44 h 612"/>
                <a:gd name="T82" fmla="*/ 117 w 282"/>
                <a:gd name="T83" fmla="*/ 20 h 612"/>
                <a:gd name="T84" fmla="*/ 140 w 282"/>
                <a:gd name="T85" fmla="*/ 0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2" h="612">
                  <a:moveTo>
                    <a:pt x="140" y="0"/>
                  </a:moveTo>
                  <a:lnTo>
                    <a:pt x="148" y="6"/>
                  </a:lnTo>
                  <a:lnTo>
                    <a:pt x="156" y="13"/>
                  </a:lnTo>
                  <a:lnTo>
                    <a:pt x="164" y="20"/>
                  </a:lnTo>
                  <a:lnTo>
                    <a:pt x="171" y="27"/>
                  </a:lnTo>
                  <a:lnTo>
                    <a:pt x="178" y="35"/>
                  </a:lnTo>
                  <a:lnTo>
                    <a:pt x="185" y="44"/>
                  </a:lnTo>
                  <a:lnTo>
                    <a:pt x="192" y="51"/>
                  </a:lnTo>
                  <a:lnTo>
                    <a:pt x="198" y="60"/>
                  </a:lnTo>
                  <a:lnTo>
                    <a:pt x="205" y="68"/>
                  </a:lnTo>
                  <a:lnTo>
                    <a:pt x="211" y="77"/>
                  </a:lnTo>
                  <a:lnTo>
                    <a:pt x="217" y="86"/>
                  </a:lnTo>
                  <a:lnTo>
                    <a:pt x="222" y="94"/>
                  </a:lnTo>
                  <a:lnTo>
                    <a:pt x="228" y="104"/>
                  </a:lnTo>
                  <a:lnTo>
                    <a:pt x="233" y="113"/>
                  </a:lnTo>
                  <a:lnTo>
                    <a:pt x="238" y="122"/>
                  </a:lnTo>
                  <a:lnTo>
                    <a:pt x="243" y="132"/>
                  </a:lnTo>
                  <a:lnTo>
                    <a:pt x="247" y="142"/>
                  </a:lnTo>
                  <a:lnTo>
                    <a:pt x="251" y="152"/>
                  </a:lnTo>
                  <a:lnTo>
                    <a:pt x="255" y="162"/>
                  </a:lnTo>
                  <a:lnTo>
                    <a:pt x="259" y="172"/>
                  </a:lnTo>
                  <a:lnTo>
                    <a:pt x="262" y="182"/>
                  </a:lnTo>
                  <a:lnTo>
                    <a:pt x="265" y="193"/>
                  </a:lnTo>
                  <a:lnTo>
                    <a:pt x="268" y="203"/>
                  </a:lnTo>
                  <a:lnTo>
                    <a:pt x="271" y="214"/>
                  </a:lnTo>
                  <a:lnTo>
                    <a:pt x="273" y="225"/>
                  </a:lnTo>
                  <a:lnTo>
                    <a:pt x="275" y="236"/>
                  </a:lnTo>
                  <a:lnTo>
                    <a:pt x="277" y="247"/>
                  </a:lnTo>
                  <a:lnTo>
                    <a:pt x="278" y="259"/>
                  </a:lnTo>
                  <a:lnTo>
                    <a:pt x="279" y="270"/>
                  </a:lnTo>
                  <a:lnTo>
                    <a:pt x="280" y="281"/>
                  </a:lnTo>
                  <a:lnTo>
                    <a:pt x="281" y="293"/>
                  </a:lnTo>
                  <a:lnTo>
                    <a:pt x="281" y="305"/>
                  </a:lnTo>
                  <a:lnTo>
                    <a:pt x="281" y="316"/>
                  </a:lnTo>
                  <a:lnTo>
                    <a:pt x="280" y="328"/>
                  </a:lnTo>
                  <a:lnTo>
                    <a:pt x="279" y="339"/>
                  </a:lnTo>
                  <a:lnTo>
                    <a:pt x="278" y="350"/>
                  </a:lnTo>
                  <a:lnTo>
                    <a:pt x="277" y="362"/>
                  </a:lnTo>
                  <a:lnTo>
                    <a:pt x="275" y="373"/>
                  </a:lnTo>
                  <a:lnTo>
                    <a:pt x="273" y="384"/>
                  </a:lnTo>
                  <a:lnTo>
                    <a:pt x="271" y="395"/>
                  </a:lnTo>
                  <a:lnTo>
                    <a:pt x="268" y="406"/>
                  </a:lnTo>
                  <a:lnTo>
                    <a:pt x="265" y="416"/>
                  </a:lnTo>
                  <a:lnTo>
                    <a:pt x="262" y="427"/>
                  </a:lnTo>
                  <a:lnTo>
                    <a:pt x="259" y="437"/>
                  </a:lnTo>
                  <a:lnTo>
                    <a:pt x="255" y="447"/>
                  </a:lnTo>
                  <a:lnTo>
                    <a:pt x="251" y="457"/>
                  </a:lnTo>
                  <a:lnTo>
                    <a:pt x="246" y="467"/>
                  </a:lnTo>
                  <a:lnTo>
                    <a:pt x="242" y="478"/>
                  </a:lnTo>
                  <a:lnTo>
                    <a:pt x="237" y="487"/>
                  </a:lnTo>
                  <a:lnTo>
                    <a:pt x="233" y="496"/>
                  </a:lnTo>
                  <a:lnTo>
                    <a:pt x="227" y="506"/>
                  </a:lnTo>
                  <a:lnTo>
                    <a:pt x="222" y="515"/>
                  </a:lnTo>
                  <a:lnTo>
                    <a:pt x="216" y="524"/>
                  </a:lnTo>
                  <a:lnTo>
                    <a:pt x="211" y="533"/>
                  </a:lnTo>
                  <a:lnTo>
                    <a:pt x="204" y="541"/>
                  </a:lnTo>
                  <a:lnTo>
                    <a:pt x="198" y="550"/>
                  </a:lnTo>
                  <a:lnTo>
                    <a:pt x="191" y="558"/>
                  </a:lnTo>
                  <a:lnTo>
                    <a:pt x="184" y="566"/>
                  </a:lnTo>
                  <a:lnTo>
                    <a:pt x="178" y="574"/>
                  </a:lnTo>
                  <a:lnTo>
                    <a:pt x="171" y="582"/>
                  </a:lnTo>
                  <a:lnTo>
                    <a:pt x="163" y="589"/>
                  </a:lnTo>
                  <a:lnTo>
                    <a:pt x="156" y="597"/>
                  </a:lnTo>
                  <a:lnTo>
                    <a:pt x="147" y="604"/>
                  </a:lnTo>
                  <a:lnTo>
                    <a:pt x="140" y="611"/>
                  </a:lnTo>
                  <a:lnTo>
                    <a:pt x="132" y="604"/>
                  </a:lnTo>
                  <a:lnTo>
                    <a:pt x="124" y="597"/>
                  </a:lnTo>
                  <a:lnTo>
                    <a:pt x="116" y="589"/>
                  </a:lnTo>
                  <a:lnTo>
                    <a:pt x="109" y="582"/>
                  </a:lnTo>
                  <a:lnTo>
                    <a:pt x="102" y="574"/>
                  </a:lnTo>
                  <a:lnTo>
                    <a:pt x="95" y="566"/>
                  </a:lnTo>
                  <a:lnTo>
                    <a:pt x="89" y="558"/>
                  </a:lnTo>
                  <a:lnTo>
                    <a:pt x="82" y="550"/>
                  </a:lnTo>
                  <a:lnTo>
                    <a:pt x="76" y="541"/>
                  </a:lnTo>
                  <a:lnTo>
                    <a:pt x="69" y="533"/>
                  </a:lnTo>
                  <a:lnTo>
                    <a:pt x="63" y="524"/>
                  </a:lnTo>
                  <a:lnTo>
                    <a:pt x="58" y="515"/>
                  </a:lnTo>
                  <a:lnTo>
                    <a:pt x="53" y="506"/>
                  </a:lnTo>
                  <a:lnTo>
                    <a:pt x="47" y="496"/>
                  </a:lnTo>
                  <a:lnTo>
                    <a:pt x="43" y="487"/>
                  </a:lnTo>
                  <a:lnTo>
                    <a:pt x="38" y="478"/>
                  </a:lnTo>
                  <a:lnTo>
                    <a:pt x="34" y="467"/>
                  </a:lnTo>
                  <a:lnTo>
                    <a:pt x="29" y="458"/>
                  </a:lnTo>
                  <a:lnTo>
                    <a:pt x="25" y="447"/>
                  </a:lnTo>
                  <a:lnTo>
                    <a:pt x="22" y="437"/>
                  </a:lnTo>
                  <a:lnTo>
                    <a:pt x="18" y="427"/>
                  </a:lnTo>
                  <a:lnTo>
                    <a:pt x="16" y="417"/>
                  </a:lnTo>
                  <a:lnTo>
                    <a:pt x="12" y="406"/>
                  </a:lnTo>
                  <a:lnTo>
                    <a:pt x="10" y="395"/>
                  </a:lnTo>
                  <a:lnTo>
                    <a:pt x="7" y="384"/>
                  </a:lnTo>
                  <a:lnTo>
                    <a:pt x="5" y="373"/>
                  </a:lnTo>
                  <a:lnTo>
                    <a:pt x="3" y="362"/>
                  </a:lnTo>
                  <a:lnTo>
                    <a:pt x="2" y="351"/>
                  </a:lnTo>
                  <a:lnTo>
                    <a:pt x="1" y="340"/>
                  </a:lnTo>
                  <a:lnTo>
                    <a:pt x="0" y="328"/>
                  </a:lnTo>
                  <a:lnTo>
                    <a:pt x="0" y="316"/>
                  </a:lnTo>
                  <a:lnTo>
                    <a:pt x="0" y="305"/>
                  </a:lnTo>
                  <a:lnTo>
                    <a:pt x="0" y="294"/>
                  </a:lnTo>
                  <a:lnTo>
                    <a:pt x="0" y="282"/>
                  </a:lnTo>
                  <a:lnTo>
                    <a:pt x="1" y="270"/>
                  </a:lnTo>
                  <a:lnTo>
                    <a:pt x="2" y="259"/>
                  </a:lnTo>
                  <a:lnTo>
                    <a:pt x="3" y="248"/>
                  </a:lnTo>
                  <a:lnTo>
                    <a:pt x="5" y="237"/>
                  </a:lnTo>
                  <a:lnTo>
                    <a:pt x="7" y="226"/>
                  </a:lnTo>
                  <a:lnTo>
                    <a:pt x="10" y="215"/>
                  </a:lnTo>
                  <a:lnTo>
                    <a:pt x="12" y="204"/>
                  </a:lnTo>
                  <a:lnTo>
                    <a:pt x="16" y="193"/>
                  </a:lnTo>
                  <a:lnTo>
                    <a:pt x="19" y="183"/>
                  </a:lnTo>
                  <a:lnTo>
                    <a:pt x="22" y="173"/>
                  </a:lnTo>
                  <a:lnTo>
                    <a:pt x="26" y="163"/>
                  </a:lnTo>
                  <a:lnTo>
                    <a:pt x="30" y="152"/>
                  </a:lnTo>
                  <a:lnTo>
                    <a:pt x="34" y="143"/>
                  </a:lnTo>
                  <a:lnTo>
                    <a:pt x="38" y="132"/>
                  </a:lnTo>
                  <a:lnTo>
                    <a:pt x="43" y="122"/>
                  </a:lnTo>
                  <a:lnTo>
                    <a:pt x="48" y="113"/>
                  </a:lnTo>
                  <a:lnTo>
                    <a:pt x="53" y="104"/>
                  </a:lnTo>
                  <a:lnTo>
                    <a:pt x="58" y="95"/>
                  </a:lnTo>
                  <a:lnTo>
                    <a:pt x="64" y="86"/>
                  </a:lnTo>
                  <a:lnTo>
                    <a:pt x="69" y="77"/>
                  </a:lnTo>
                  <a:lnTo>
                    <a:pt x="76" y="68"/>
                  </a:lnTo>
                  <a:lnTo>
                    <a:pt x="82" y="60"/>
                  </a:lnTo>
                  <a:lnTo>
                    <a:pt x="89" y="51"/>
                  </a:lnTo>
                  <a:lnTo>
                    <a:pt x="96" y="44"/>
                  </a:lnTo>
                  <a:lnTo>
                    <a:pt x="103" y="35"/>
                  </a:lnTo>
                  <a:lnTo>
                    <a:pt x="110" y="27"/>
                  </a:lnTo>
                  <a:lnTo>
                    <a:pt x="117" y="20"/>
                  </a:lnTo>
                  <a:lnTo>
                    <a:pt x="125" y="13"/>
                  </a:lnTo>
                  <a:lnTo>
                    <a:pt x="133" y="6"/>
                  </a:lnTo>
                  <a:lnTo>
                    <a:pt x="140" y="0"/>
                  </a:lnTo>
                </a:path>
              </a:pathLst>
            </a:custGeom>
            <a:solidFill>
              <a:srgbClr val="FFFF66"/>
            </a:solidFill>
            <a:ln w="12700" cap="rnd" cmpd="sng">
              <a:solidFill>
                <a:srgbClr val="081D58"/>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260" name="Rectangle 44"/>
          <p:cNvSpPr>
            <a:spLocks noChangeArrowheads="1"/>
          </p:cNvSpPr>
          <p:nvPr/>
        </p:nvSpPr>
        <p:spPr bwMode="auto">
          <a:xfrm>
            <a:off x="1287463" y="4952702"/>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panose="020B0604020202020204" pitchFamily="34" charset="0"/>
                <a:ea typeface="宋体" panose="02010600030101010101" pitchFamily="2" charset="-122"/>
              </a:rPr>
              <a:t>A</a:t>
            </a:r>
            <a:endParaRPr lang="en-US" altLang="zh-CN" sz="1800" b="1" dirty="0">
              <a:solidFill>
                <a:srgbClr val="FF0000"/>
              </a:solidFill>
              <a:latin typeface="Arial" panose="020B0604020202020204" pitchFamily="34" charset="0"/>
              <a:ea typeface="宋体" panose="02010600030101010101" pitchFamily="2" charset="-122"/>
            </a:endParaRPr>
          </a:p>
        </p:txBody>
      </p:sp>
      <p:sp>
        <p:nvSpPr>
          <p:cNvPr id="9261" name="Rectangle 45"/>
          <p:cNvSpPr>
            <a:spLocks noChangeArrowheads="1"/>
          </p:cNvSpPr>
          <p:nvPr/>
        </p:nvSpPr>
        <p:spPr bwMode="auto">
          <a:xfrm>
            <a:off x="2241550" y="4952702"/>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panose="020B0604020202020204" pitchFamily="34" charset="0"/>
                <a:ea typeface="宋体" panose="02010600030101010101" pitchFamily="2" charset="-122"/>
              </a:rPr>
              <a:t>B</a:t>
            </a:r>
            <a:endParaRPr lang="en-US" altLang="zh-CN" sz="1800" b="1" dirty="0">
              <a:solidFill>
                <a:srgbClr val="FF0000"/>
              </a:solidFill>
              <a:latin typeface="Arial" panose="020B0604020202020204" pitchFamily="34" charset="0"/>
              <a:ea typeface="宋体" panose="02010600030101010101" pitchFamily="2" charset="-122"/>
            </a:endParaRPr>
          </a:p>
        </p:txBody>
      </p:sp>
      <p:sp>
        <p:nvSpPr>
          <p:cNvPr id="9262" name="Rectangle 46"/>
          <p:cNvSpPr>
            <a:spLocks noChangeArrowheads="1"/>
          </p:cNvSpPr>
          <p:nvPr/>
        </p:nvSpPr>
        <p:spPr bwMode="auto">
          <a:xfrm>
            <a:off x="3159125" y="5662315"/>
            <a:ext cx="6012180" cy="429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zh-CN" sz="2200" b="1" dirty="0">
                <a:solidFill>
                  <a:schemeClr val="tx1"/>
                </a:solidFill>
                <a:latin typeface="Courier New" panose="02070309020205020404" pitchFamily="49" charset="0"/>
                <a:ea typeface="宋体" panose="02010600030101010101" pitchFamily="2" charset="-122"/>
              </a:rPr>
              <a:t>MINUS  </a:t>
            </a:r>
            <a:r>
              <a:rPr lang="zh-CN" altLang="en-US" sz="2200" b="1" dirty="0">
                <a:solidFill>
                  <a:schemeClr val="tx1"/>
                </a:solidFill>
                <a:latin typeface="Courier New" panose="02070309020205020404" pitchFamily="49" charset="0"/>
                <a:ea typeface="宋体" panose="02010600030101010101" pitchFamily="2" charset="-122"/>
              </a:rPr>
              <a:t>取差集</a:t>
            </a:r>
            <a:r>
              <a:rPr lang="en-US" altLang="zh-CN" sz="2200" b="1" dirty="0">
                <a:solidFill>
                  <a:schemeClr val="tx1"/>
                </a:solidFill>
                <a:latin typeface="Courier New" panose="02070309020205020404" pitchFamily="49" charset="0"/>
                <a:ea typeface="宋体" panose="02010600030101010101" pitchFamily="2" charset="-122"/>
              </a:rPr>
              <a:t>A-B </a:t>
            </a:r>
            <a:r>
              <a:rPr lang="zh-CN" altLang="en-US" sz="2200" b="1" dirty="0">
                <a:solidFill>
                  <a:schemeClr val="tx1"/>
                </a:solidFill>
                <a:latin typeface="Courier New" panose="02070309020205020404" pitchFamily="49" charset="0"/>
                <a:ea typeface="宋体" panose="02010600030101010101" pitchFamily="2" charset="-122"/>
              </a:rPr>
              <a:t>把</a:t>
            </a:r>
            <a:r>
              <a:rPr lang="en-US" altLang="zh-CN" sz="2200" b="1" dirty="0">
                <a:solidFill>
                  <a:schemeClr val="tx1"/>
                </a:solidFill>
                <a:latin typeface="Courier New" panose="02070309020205020404" pitchFamily="49" charset="0"/>
                <a:ea typeface="宋体" panose="02010600030101010101" pitchFamily="2" charset="-122"/>
              </a:rPr>
              <a:t>A</a:t>
            </a:r>
            <a:r>
              <a:rPr lang="zh-CN" altLang="en-US" sz="2200" b="1" dirty="0">
                <a:solidFill>
                  <a:schemeClr val="tx1"/>
                </a:solidFill>
                <a:latin typeface="Courier New" panose="02070309020205020404" pitchFamily="49" charset="0"/>
                <a:ea typeface="宋体" panose="02010600030101010101" pitchFamily="2" charset="-122"/>
              </a:rPr>
              <a:t>中所有</a:t>
            </a:r>
            <a:r>
              <a:rPr lang="en-US" altLang="zh-CN" sz="2200" b="1" dirty="0">
                <a:solidFill>
                  <a:schemeClr val="tx1"/>
                </a:solidFill>
                <a:latin typeface="Courier New" panose="02070309020205020404" pitchFamily="49" charset="0"/>
                <a:ea typeface="宋体" panose="02010600030101010101" pitchFamily="2" charset="-122"/>
              </a:rPr>
              <a:t>B</a:t>
            </a:r>
            <a:r>
              <a:rPr lang="zh-CN" altLang="en-US" sz="2200" b="1" dirty="0">
                <a:solidFill>
                  <a:schemeClr val="tx1"/>
                </a:solidFill>
                <a:latin typeface="Courier New" panose="02070309020205020404" pitchFamily="49" charset="0"/>
                <a:ea typeface="宋体" panose="02010600030101010101" pitchFamily="2" charset="-122"/>
              </a:rPr>
              <a:t>的元素全</a:t>
            </a:r>
            <a:r>
              <a:rPr lang="zh-CN" altLang="en-US" sz="2200" b="1" dirty="0">
                <a:solidFill>
                  <a:schemeClr val="tx1"/>
                </a:solidFill>
                <a:latin typeface="Courier New" panose="02070309020205020404" pitchFamily="49" charset="0"/>
                <a:ea typeface="宋体" panose="02010600030101010101" pitchFamily="2" charset="-122"/>
              </a:rPr>
              <a:t>去掉</a:t>
            </a:r>
            <a:endParaRPr lang="zh-CN" altLang="en-US" sz="2200" b="1" dirty="0">
              <a:solidFill>
                <a:schemeClr val="tx1"/>
              </a:solidFill>
              <a:latin typeface="Courier New" panose="02070309020205020404" pitchFamily="49" charset="0"/>
              <a:ea typeface="宋体" panose="02010600030101010101" pitchFamily="2" charset="-122"/>
            </a:endParaRPr>
          </a:p>
        </p:txBody>
      </p:sp>
      <p:sp>
        <p:nvSpPr>
          <p:cNvPr id="9263" name="Oval 47"/>
          <p:cNvSpPr>
            <a:spLocks noChangeArrowheads="1"/>
          </p:cNvSpPr>
          <p:nvPr/>
        </p:nvSpPr>
        <p:spPr bwMode="auto">
          <a:xfrm>
            <a:off x="782638" y="5279727"/>
            <a:ext cx="1279525" cy="1309688"/>
          </a:xfrm>
          <a:prstGeom prst="ellipse">
            <a:avLst/>
          </a:prstGeom>
          <a:solidFill>
            <a:srgbClr val="FFFF66"/>
          </a:solidFill>
          <a:ln w="127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9264" name="Oval 48"/>
          <p:cNvSpPr>
            <a:spLocks noChangeArrowheads="1"/>
          </p:cNvSpPr>
          <p:nvPr/>
        </p:nvSpPr>
        <p:spPr bwMode="auto">
          <a:xfrm>
            <a:off x="1708150" y="5287665"/>
            <a:ext cx="1279525" cy="1309687"/>
          </a:xfrm>
          <a:prstGeom prst="ellipse">
            <a:avLst/>
          </a:prstGeom>
          <a:solidFill>
            <a:srgbClr val="0066FF"/>
          </a:solidFill>
          <a:ln w="127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panose="020B0604020202020204" pitchFamily="34" charset="0"/>
              <a:ea typeface="宋体" panose="02010600030101010101" pitchFamily="2" charset="-122"/>
            </a:endParaRPr>
          </a:p>
        </p:txBody>
      </p:sp>
      <p:sp>
        <p:nvSpPr>
          <p:cNvPr id="15363"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15364"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15365"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15396" name="Rectangle 36"/>
          <p:cNvSpPr>
            <a:spLocks noGrp="1" noChangeArrowheads="1"/>
          </p:cNvSpPr>
          <p:nvPr>
            <p:ph type="title"/>
          </p:nvPr>
        </p:nvSpPr>
        <p:spPr>
          <a:xfrm>
            <a:off x="1707092" y="916781"/>
            <a:ext cx="6029600" cy="872332"/>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en-US" altLang="zh-CN" sz="3600" b="1" dirty="0">
                <a:latin typeface="Courier New" panose="02070309020205020404" pitchFamily="49" charset="0"/>
                <a:ea typeface="宋体" panose="02010600030101010101" pitchFamily="2" charset="-122"/>
                <a:cs typeface="Courier New" panose="02070309020205020404" pitchFamily="49" charset="0"/>
              </a:rPr>
              <a:t>UNION </a:t>
            </a:r>
            <a:r>
              <a:rPr lang="zh-CN" altLang="en-US" sz="3600" b="1" dirty="0">
                <a:latin typeface="+mn-lt"/>
                <a:ea typeface="宋体" panose="02010600030101010101" pitchFamily="2" charset="-122"/>
              </a:rPr>
              <a:t>操作符</a:t>
            </a:r>
            <a:endParaRPr lang="zh-CN" altLang="en-US" sz="3600" b="1" dirty="0">
              <a:latin typeface="+mn-lt"/>
              <a:ea typeface="宋体" panose="02010600030101010101" pitchFamily="2" charset="-122"/>
            </a:endParaRPr>
          </a:p>
        </p:txBody>
      </p:sp>
      <p:sp>
        <p:nvSpPr>
          <p:cNvPr id="15397" name="Rectangle 37"/>
          <p:cNvSpPr>
            <a:spLocks noGrp="1" noChangeArrowheads="1"/>
          </p:cNvSpPr>
          <p:nvPr>
            <p:ph type="body" idx="1"/>
          </p:nvPr>
        </p:nvSpPr>
        <p:spPr>
          <a:xfrm>
            <a:off x="1475656" y="5373216"/>
            <a:ext cx="6500812" cy="440977"/>
          </a:xfrm>
          <a:noFill/>
        </p:spPr>
        <p:txBody>
          <a:bodyPr>
            <a:normAutofit fontScale="77500" lnSpcReduction="20000"/>
          </a:bodyPr>
          <a:lstStyle/>
          <a:p>
            <a:pPr>
              <a:spcBef>
                <a:spcPct val="0"/>
              </a:spcBef>
              <a:buFont typeface="Arial" panose="020B0604020202020204" pitchFamily="34" charset="0"/>
              <a:buNone/>
            </a:pPr>
            <a:r>
              <a:rPr lang="en-US" altLang="zh-CN" dirty="0">
                <a:effectLst>
                  <a:outerShdw blurRad="38100" dist="38100" dir="2700000" algn="tl">
                    <a:srgbClr val="000000"/>
                  </a:outerShdw>
                </a:effectLst>
                <a:latin typeface="Courier New" panose="02070309020205020404" pitchFamily="49" charset="0"/>
                <a:ea typeface="宋体" panose="02010600030101010101" pitchFamily="2" charset="-122"/>
              </a:rPr>
              <a:t>UNION</a:t>
            </a:r>
            <a:r>
              <a:rPr lang="en-US" altLang="zh-CN" dirty="0">
                <a:effectLst>
                  <a:outerShdw blurRad="38100" dist="38100" dir="2700000" algn="tl">
                    <a:srgbClr val="000000"/>
                  </a:outerShdw>
                </a:effectLst>
                <a:ea typeface="宋体" panose="02010600030101010101" pitchFamily="2" charset="-122"/>
              </a:rPr>
              <a:t> </a:t>
            </a:r>
            <a:r>
              <a:rPr lang="zh-CN" altLang="en-US" dirty="0">
                <a:effectLst>
                  <a:outerShdw blurRad="38100" dist="38100" dir="2700000" algn="tl">
                    <a:srgbClr val="000000"/>
                  </a:outerShdw>
                </a:effectLst>
                <a:ea typeface="宋体" panose="02010600030101010101" pitchFamily="2" charset="-122"/>
              </a:rPr>
              <a:t>操作符返回两个查询的结果集的并集</a:t>
            </a:r>
            <a:endParaRPr lang="zh-CN" altLang="en-US" dirty="0">
              <a:effectLst>
                <a:outerShdw blurRad="38100" dist="38100" dir="2700000" algn="tl">
                  <a:srgbClr val="000000"/>
                </a:outerShdw>
              </a:effectLst>
              <a:ea typeface="宋体" panose="02010600030101010101" pitchFamily="2" charset="-122"/>
            </a:endParaRPr>
          </a:p>
        </p:txBody>
      </p:sp>
      <p:sp>
        <p:nvSpPr>
          <p:cNvPr id="15398" name="Oval 38"/>
          <p:cNvSpPr>
            <a:spLocks noChangeArrowheads="1"/>
          </p:cNvSpPr>
          <p:nvPr/>
        </p:nvSpPr>
        <p:spPr bwMode="auto">
          <a:xfrm>
            <a:off x="2146300" y="1927225"/>
            <a:ext cx="2870200" cy="3013075"/>
          </a:xfrm>
          <a:prstGeom prst="ellipse">
            <a:avLst/>
          </a:prstGeom>
          <a:solidFill>
            <a:srgbClr val="FFFF66"/>
          </a:solidFill>
          <a:ln w="127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15399" name="Rectangle 39"/>
          <p:cNvSpPr>
            <a:spLocks noChangeArrowheads="1"/>
          </p:cNvSpPr>
          <p:nvPr/>
        </p:nvSpPr>
        <p:spPr bwMode="auto">
          <a:xfrm>
            <a:off x="3510803" y="1488374"/>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panose="020B0604020202020204" pitchFamily="34" charset="0"/>
                <a:ea typeface="宋体" panose="02010600030101010101" pitchFamily="2" charset="-122"/>
              </a:rPr>
              <a:t>A</a:t>
            </a:r>
            <a:endParaRPr lang="en-US" altLang="zh-CN" sz="1800" b="1" dirty="0">
              <a:solidFill>
                <a:srgbClr val="FF0000"/>
              </a:solidFill>
              <a:latin typeface="Arial" panose="020B0604020202020204" pitchFamily="34" charset="0"/>
              <a:ea typeface="宋体" panose="02010600030101010101" pitchFamily="2" charset="-122"/>
            </a:endParaRPr>
          </a:p>
        </p:txBody>
      </p:sp>
      <p:sp>
        <p:nvSpPr>
          <p:cNvPr id="15400" name="Oval 40"/>
          <p:cNvSpPr>
            <a:spLocks noChangeArrowheads="1"/>
          </p:cNvSpPr>
          <p:nvPr/>
        </p:nvSpPr>
        <p:spPr bwMode="auto">
          <a:xfrm>
            <a:off x="4505325" y="1987550"/>
            <a:ext cx="2870200" cy="2968625"/>
          </a:xfrm>
          <a:prstGeom prst="ellipse">
            <a:avLst/>
          </a:prstGeom>
          <a:solidFill>
            <a:srgbClr val="FFFF66"/>
          </a:solidFill>
          <a:ln w="127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15401" name="Rectangle 41"/>
          <p:cNvSpPr>
            <a:spLocks noChangeArrowheads="1"/>
          </p:cNvSpPr>
          <p:nvPr/>
        </p:nvSpPr>
        <p:spPr bwMode="auto">
          <a:xfrm>
            <a:off x="5900738" y="1554955"/>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panose="020B0604020202020204" pitchFamily="34" charset="0"/>
                <a:ea typeface="宋体" panose="02010600030101010101" pitchFamily="2" charset="-122"/>
              </a:rPr>
              <a:t>B</a:t>
            </a:r>
            <a:endParaRPr lang="en-US" altLang="zh-CN" sz="18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panose="020B0604020202020204" pitchFamily="34" charset="0"/>
              <a:ea typeface="宋体" panose="02010600030101010101" pitchFamily="2" charset="-122"/>
            </a:endParaRPr>
          </a:p>
        </p:txBody>
      </p:sp>
      <p:sp>
        <p:nvSpPr>
          <p:cNvPr id="17411"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17412"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17438" name="Rectangle 30"/>
          <p:cNvSpPr>
            <a:spLocks noGrp="1" noChangeArrowheads="1"/>
          </p:cNvSpPr>
          <p:nvPr>
            <p:ph type="title"/>
          </p:nvPr>
        </p:nvSpPr>
        <p:spPr>
          <a:xfrm>
            <a:off x="1098550" y="836712"/>
            <a:ext cx="6923112" cy="788219"/>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en-US" altLang="zh-CN" sz="3600" b="1" dirty="0">
                <a:latin typeface="Courier New" panose="02070309020205020404" pitchFamily="49" charset="0"/>
                <a:ea typeface="宋体" panose="02010600030101010101" pitchFamily="2" charset="-122"/>
              </a:rPr>
              <a:t>UNION</a:t>
            </a:r>
            <a:r>
              <a:rPr lang="en-US" altLang="zh-CN" sz="3600" b="1" dirty="0">
                <a:ea typeface="宋体" panose="02010600030101010101" pitchFamily="2" charset="-122"/>
              </a:rPr>
              <a:t> </a:t>
            </a:r>
            <a:r>
              <a:rPr lang="zh-CN" altLang="en-US" sz="3600" b="1" dirty="0">
                <a:ea typeface="宋体" panose="02010600030101010101" pitchFamily="2" charset="-122"/>
              </a:rPr>
              <a:t>操作符举例</a:t>
            </a:r>
            <a:endParaRPr lang="zh-CN" altLang="en-US" sz="3600" b="1" dirty="0">
              <a:ea typeface="宋体" panose="02010600030101010101" pitchFamily="2" charset="-122"/>
            </a:endParaRPr>
          </a:p>
        </p:txBody>
      </p:sp>
      <p:sp>
        <p:nvSpPr>
          <p:cNvPr id="17441" name="Rectangle 33"/>
          <p:cNvSpPr>
            <a:spLocks noChangeArrowheads="1"/>
          </p:cNvSpPr>
          <p:nvPr/>
        </p:nvSpPr>
        <p:spPr bwMode="auto">
          <a:xfrm>
            <a:off x="752475" y="1862360"/>
            <a:ext cx="6838950" cy="1485900"/>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latin typeface="Arial" panose="020B0604020202020204" pitchFamily="34" charset="0"/>
              <a:ea typeface="宋体" panose="02010600030101010101" pitchFamily="2" charset="-122"/>
            </a:endParaRPr>
          </a:p>
        </p:txBody>
      </p:sp>
      <p:sp>
        <p:nvSpPr>
          <p:cNvPr id="17442" name="Rectangle 34"/>
          <p:cNvSpPr>
            <a:spLocks noChangeArrowheads="1"/>
          </p:cNvSpPr>
          <p:nvPr/>
        </p:nvSpPr>
        <p:spPr bwMode="auto">
          <a:xfrm>
            <a:off x="838200" y="1873473"/>
            <a:ext cx="373380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job_id</a:t>
            </a:r>
            <a:endParaRPr lang="en-US" altLang="zh-CN" sz="1800" b="1" dirty="0">
              <a:latin typeface="Courier New" panose="02070309020205020404" pitchFamily="49" charset="0"/>
              <a:ea typeface="宋体" panose="02010600030101010101" pitchFamily="2" charset="-122"/>
            </a:endParaRPr>
          </a:p>
          <a:p>
            <a:pPr algn="l"/>
            <a:r>
              <a:rPr lang="en-US" altLang="zh-CN" sz="1800" b="1" dirty="0">
                <a:latin typeface="Courier New" panose="02070309020205020404" pitchFamily="49" charset="0"/>
                <a:ea typeface="宋体" panose="02010600030101010101" pitchFamily="2" charset="-122"/>
              </a:rPr>
              <a:t>FROM   employees</a:t>
            </a:r>
            <a:endParaRPr lang="en-US" altLang="zh-CN" sz="1800" b="1" dirty="0">
              <a:latin typeface="Courier New" panose="02070309020205020404" pitchFamily="49" charset="0"/>
              <a:ea typeface="宋体" panose="02010600030101010101" pitchFamily="2" charset="-122"/>
            </a:endParaRPr>
          </a:p>
          <a:p>
            <a:pPr algn="l"/>
            <a:r>
              <a:rPr lang="en-US" altLang="zh-CN" sz="1800" b="1" dirty="0">
                <a:solidFill>
                  <a:srgbClr val="FF0000"/>
                </a:solidFill>
                <a:latin typeface="Courier New" panose="02070309020205020404" pitchFamily="49" charset="0"/>
                <a:ea typeface="宋体" panose="02010600030101010101" pitchFamily="2" charset="-122"/>
              </a:rPr>
              <a:t>UNION</a:t>
            </a:r>
            <a:endParaRPr lang="en-US" altLang="zh-CN" sz="1800" b="1" dirty="0">
              <a:solidFill>
                <a:srgbClr val="FF0000"/>
              </a:solidFill>
              <a:latin typeface="Courier New" panose="02070309020205020404" pitchFamily="49" charset="0"/>
              <a:ea typeface="宋体" panose="02010600030101010101" pitchFamily="2" charset="-122"/>
            </a:endParaRPr>
          </a:p>
          <a:p>
            <a:pPr algn="l"/>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job_id</a:t>
            </a:r>
            <a:endParaRPr lang="en-US" altLang="zh-CN" sz="1800" b="1" dirty="0">
              <a:latin typeface="Courier New" panose="02070309020205020404" pitchFamily="49" charset="0"/>
              <a:ea typeface="宋体" panose="02010600030101010101" pitchFamily="2" charset="-122"/>
            </a:endParaRPr>
          </a:p>
          <a:p>
            <a:pPr algn="l"/>
            <a:r>
              <a:rPr lang="en-US" altLang="zh-CN" sz="1800" b="1" dirty="0">
                <a:latin typeface="Courier New" panose="02070309020205020404" pitchFamily="49" charset="0"/>
                <a:ea typeface="宋体" panose="02010600030101010101" pitchFamily="2" charset="-122"/>
              </a:rPr>
              <a:t>FROM   </a:t>
            </a:r>
            <a:r>
              <a:rPr lang="en-US" altLang="zh-CN" sz="1800" b="1" dirty="0" err="1">
                <a:latin typeface="Courier New" panose="02070309020205020404" pitchFamily="49" charset="0"/>
                <a:ea typeface="宋体" panose="02010600030101010101" pitchFamily="2" charset="-122"/>
              </a:rPr>
              <a:t>job_history</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p:txBody>
      </p:sp>
      <p:pic>
        <p:nvPicPr>
          <p:cNvPr id="17450" name="Picture 4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2950" y="4638898"/>
            <a:ext cx="68770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17448" name="Rectangle 40"/>
          <p:cNvSpPr>
            <a:spLocks noChangeArrowheads="1"/>
          </p:cNvSpPr>
          <p:nvPr/>
        </p:nvSpPr>
        <p:spPr bwMode="auto">
          <a:xfrm>
            <a:off x="788988" y="4662710"/>
            <a:ext cx="6796087" cy="419100"/>
          </a:xfrm>
          <a:prstGeom prst="rect">
            <a:avLst/>
          </a:prstGeom>
          <a:noFill/>
          <a:ln w="25400">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52" name="Text Box 44"/>
          <p:cNvSpPr txBox="1">
            <a:spLocks noChangeArrowheads="1"/>
          </p:cNvSpPr>
          <p:nvPr/>
        </p:nvSpPr>
        <p:spPr bwMode="auto">
          <a:xfrm>
            <a:off x="731838" y="4316635"/>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defRPr sz="2400">
                <a:solidFill>
                  <a:schemeClr val="tx1"/>
                </a:solidFill>
                <a:latin typeface="Times New Roman" panose="02020603050405020304" charset="0"/>
              </a:defRPr>
            </a:lvl1pPr>
            <a:lvl2pPr marL="411480" algn="l" defTabSz="822325">
              <a:defRPr sz="2400">
                <a:solidFill>
                  <a:schemeClr val="tx1"/>
                </a:solidFill>
                <a:latin typeface="Times New Roman" panose="02020603050405020304" charset="0"/>
              </a:defRPr>
            </a:lvl2pPr>
            <a:lvl3pPr marL="822325" algn="l" defTabSz="822325">
              <a:defRPr sz="2400">
                <a:solidFill>
                  <a:schemeClr val="tx1"/>
                </a:solidFill>
                <a:latin typeface="Times New Roman" panose="02020603050405020304" charset="0"/>
              </a:defRPr>
            </a:lvl3pPr>
            <a:lvl4pPr marL="1235075" algn="l" defTabSz="822325">
              <a:defRPr sz="2400">
                <a:solidFill>
                  <a:schemeClr val="tx1"/>
                </a:solidFill>
                <a:latin typeface="Times New Roman" panose="02020603050405020304" charset="0"/>
              </a:defRPr>
            </a:lvl4pPr>
            <a:lvl5pPr marL="1646555" algn="l" defTabSz="822325">
              <a:defRPr sz="2400">
                <a:solidFill>
                  <a:schemeClr val="tx1"/>
                </a:solidFill>
                <a:latin typeface="Times New Roman" panose="02020603050405020304" charset="0"/>
              </a:defRPr>
            </a:lvl5pPr>
            <a:lvl6pPr marL="2103755" defTabSz="822325" fontAlgn="base">
              <a:spcBef>
                <a:spcPct val="0"/>
              </a:spcBef>
              <a:spcAft>
                <a:spcPct val="0"/>
              </a:spcAft>
              <a:defRPr sz="2400">
                <a:solidFill>
                  <a:schemeClr val="tx1"/>
                </a:solidFill>
                <a:latin typeface="Times New Roman" panose="02020603050405020304" charset="0"/>
              </a:defRPr>
            </a:lvl6pPr>
            <a:lvl7pPr marL="2560955" defTabSz="822325" fontAlgn="base">
              <a:spcBef>
                <a:spcPct val="0"/>
              </a:spcBef>
              <a:spcAft>
                <a:spcPct val="0"/>
              </a:spcAft>
              <a:defRPr sz="2400">
                <a:solidFill>
                  <a:schemeClr val="tx1"/>
                </a:solidFill>
                <a:latin typeface="Times New Roman" panose="02020603050405020304" charset="0"/>
              </a:defRPr>
            </a:lvl7pPr>
            <a:lvl8pPr marL="3018155" defTabSz="822325" fontAlgn="base">
              <a:spcBef>
                <a:spcPct val="0"/>
              </a:spcBef>
              <a:spcAft>
                <a:spcPct val="0"/>
              </a:spcAft>
              <a:defRPr sz="2400">
                <a:solidFill>
                  <a:schemeClr val="tx1"/>
                </a:solidFill>
                <a:latin typeface="Times New Roman" panose="02020603050405020304" charset="0"/>
              </a:defRPr>
            </a:lvl8pPr>
            <a:lvl9pPr marL="3475355" defTabSz="822325" fontAlgn="base">
              <a:spcBef>
                <a:spcPct val="0"/>
              </a:spcBef>
              <a:spcAft>
                <a:spcPct val="0"/>
              </a:spcAft>
              <a:defRPr sz="2400">
                <a:solidFill>
                  <a:schemeClr val="tx1"/>
                </a:solidFill>
                <a:latin typeface="Times New Roman" panose="02020603050405020304" charset="0"/>
              </a:defRPr>
            </a:lvl9pPr>
          </a:lstStyle>
          <a:p>
            <a:pPr algn="ctr" eaLnBrk="1" hangingPunct="1">
              <a:buClr>
                <a:srgbClr val="000000"/>
              </a:buClr>
              <a:buFont typeface="Arial" panose="020B0604020202020204" pitchFamily="34" charset="0"/>
              <a:buNone/>
            </a:pPr>
            <a:r>
              <a:rPr lang="zh-CN" altLang="en-US" b="1">
                <a:latin typeface="Arial" panose="020B0604020202020204" pitchFamily="34" charset="0"/>
                <a:ea typeface="宋体" panose="02010600030101010101" pitchFamily="2" charset="-122"/>
              </a:rPr>
              <a:t>…</a:t>
            </a:r>
            <a:endParaRPr lang="zh-CN" altLang="en-US" b="1">
              <a:latin typeface="Arial" panose="020B0604020202020204" pitchFamily="34" charset="0"/>
              <a:ea typeface="宋体" panose="02010600030101010101" pitchFamily="2" charset="-122"/>
            </a:endParaRPr>
          </a:p>
        </p:txBody>
      </p:sp>
      <p:sp>
        <p:nvSpPr>
          <p:cNvPr id="17453" name="Text Box 45"/>
          <p:cNvSpPr txBox="1">
            <a:spLocks noChangeArrowheads="1"/>
          </p:cNvSpPr>
          <p:nvPr/>
        </p:nvSpPr>
        <p:spPr bwMode="auto">
          <a:xfrm>
            <a:off x="731838" y="4857973"/>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defRPr sz="2400">
                <a:solidFill>
                  <a:schemeClr val="tx1"/>
                </a:solidFill>
                <a:latin typeface="Times New Roman" panose="02020603050405020304" charset="0"/>
              </a:defRPr>
            </a:lvl1pPr>
            <a:lvl2pPr marL="411480" algn="l" defTabSz="822325">
              <a:defRPr sz="2400">
                <a:solidFill>
                  <a:schemeClr val="tx1"/>
                </a:solidFill>
                <a:latin typeface="Times New Roman" panose="02020603050405020304" charset="0"/>
              </a:defRPr>
            </a:lvl2pPr>
            <a:lvl3pPr marL="822325" algn="l" defTabSz="822325">
              <a:defRPr sz="2400">
                <a:solidFill>
                  <a:schemeClr val="tx1"/>
                </a:solidFill>
                <a:latin typeface="Times New Roman" panose="02020603050405020304" charset="0"/>
              </a:defRPr>
            </a:lvl3pPr>
            <a:lvl4pPr marL="1235075" algn="l" defTabSz="822325">
              <a:defRPr sz="2400">
                <a:solidFill>
                  <a:schemeClr val="tx1"/>
                </a:solidFill>
                <a:latin typeface="Times New Roman" panose="02020603050405020304" charset="0"/>
              </a:defRPr>
            </a:lvl4pPr>
            <a:lvl5pPr marL="1646555" algn="l" defTabSz="822325">
              <a:defRPr sz="2400">
                <a:solidFill>
                  <a:schemeClr val="tx1"/>
                </a:solidFill>
                <a:latin typeface="Times New Roman" panose="02020603050405020304" charset="0"/>
              </a:defRPr>
            </a:lvl5pPr>
            <a:lvl6pPr marL="2103755" defTabSz="822325" fontAlgn="base">
              <a:spcBef>
                <a:spcPct val="0"/>
              </a:spcBef>
              <a:spcAft>
                <a:spcPct val="0"/>
              </a:spcAft>
              <a:defRPr sz="2400">
                <a:solidFill>
                  <a:schemeClr val="tx1"/>
                </a:solidFill>
                <a:latin typeface="Times New Roman" panose="02020603050405020304" charset="0"/>
              </a:defRPr>
            </a:lvl6pPr>
            <a:lvl7pPr marL="2560955" defTabSz="822325" fontAlgn="base">
              <a:spcBef>
                <a:spcPct val="0"/>
              </a:spcBef>
              <a:spcAft>
                <a:spcPct val="0"/>
              </a:spcAft>
              <a:defRPr sz="2400">
                <a:solidFill>
                  <a:schemeClr val="tx1"/>
                </a:solidFill>
                <a:latin typeface="Times New Roman" panose="02020603050405020304" charset="0"/>
              </a:defRPr>
            </a:lvl7pPr>
            <a:lvl8pPr marL="3018155" defTabSz="822325" fontAlgn="base">
              <a:spcBef>
                <a:spcPct val="0"/>
              </a:spcBef>
              <a:spcAft>
                <a:spcPct val="0"/>
              </a:spcAft>
              <a:defRPr sz="2400">
                <a:solidFill>
                  <a:schemeClr val="tx1"/>
                </a:solidFill>
                <a:latin typeface="Times New Roman" panose="02020603050405020304" charset="0"/>
              </a:defRPr>
            </a:lvl8pPr>
            <a:lvl9pPr marL="3475355" defTabSz="822325" fontAlgn="base">
              <a:spcBef>
                <a:spcPct val="0"/>
              </a:spcBef>
              <a:spcAft>
                <a:spcPct val="0"/>
              </a:spcAft>
              <a:defRPr sz="2400">
                <a:solidFill>
                  <a:schemeClr val="tx1"/>
                </a:solidFill>
                <a:latin typeface="Times New Roman" panose="02020603050405020304" charset="0"/>
              </a:defRPr>
            </a:lvl9pPr>
          </a:lstStyle>
          <a:p>
            <a:pPr algn="ctr" eaLnBrk="1" hangingPunct="1">
              <a:buClr>
                <a:srgbClr val="000000"/>
              </a:buClr>
              <a:buFont typeface="Arial" panose="020B0604020202020204" pitchFamily="34" charset="0"/>
              <a:buNone/>
            </a:pPr>
            <a:r>
              <a:rPr lang="zh-CN" altLang="en-US" b="1">
                <a:latin typeface="Arial" panose="020B0604020202020204" pitchFamily="34" charset="0"/>
                <a:ea typeface="宋体" panose="02010600030101010101" pitchFamily="2" charset="-122"/>
              </a:rPr>
              <a:t>…</a:t>
            </a:r>
            <a:endParaRPr lang="zh-CN" altLang="en-US" b="1">
              <a:latin typeface="Arial" panose="020B0604020202020204" pitchFamily="34" charset="0"/>
              <a:ea typeface="宋体" panose="02010600030101010101" pitchFamily="2" charset="-122"/>
            </a:endParaRPr>
          </a:p>
        </p:txBody>
      </p:sp>
      <p:pic>
        <p:nvPicPr>
          <p:cNvPr id="17449"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3832448"/>
            <a:ext cx="6877050" cy="704850"/>
          </a:xfrm>
          <a:prstGeom prst="rect">
            <a:avLst/>
          </a:prstGeom>
          <a:solidFill>
            <a:schemeClr val="accent1"/>
          </a:solidFill>
          <a:ln>
            <a:noFill/>
          </a:ln>
          <a:effectLst/>
          <a:extLs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17451"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5194523"/>
            <a:ext cx="6877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 name="TextBox 1"/>
          <p:cNvSpPr txBox="1"/>
          <p:nvPr/>
        </p:nvSpPr>
        <p:spPr>
          <a:xfrm>
            <a:off x="685800" y="5911185"/>
            <a:ext cx="7918648" cy="337185"/>
          </a:xfrm>
          <a:prstGeom prst="rect">
            <a:avLst/>
          </a:prstGeom>
          <a:noFill/>
        </p:spPr>
        <p:txBody>
          <a:bodyPr wrap="square" rtlCol="0">
            <a:spAutoFit/>
          </a:bodyPr>
          <a:p>
            <a:r>
              <a:rPr lang="zh-CN" altLang="en-US" sz="1600" b="1" dirty="0">
                <a:solidFill>
                  <a:srgbClr val="FF0000"/>
                </a:solidFill>
              </a:rPr>
              <a:t>进行</a:t>
            </a:r>
            <a:r>
              <a:rPr lang="en-US" altLang="zh-CN" sz="1600" b="1" dirty="0">
                <a:solidFill>
                  <a:srgbClr val="FF0000"/>
                </a:solidFill>
              </a:rPr>
              <a:t>union</a:t>
            </a:r>
            <a:r>
              <a:rPr lang="zh-CN" altLang="en-US" sz="1600" b="1" dirty="0">
                <a:solidFill>
                  <a:srgbClr val="FF0000"/>
                </a:solidFill>
              </a:rPr>
              <a:t>操作，需要选取的列数一样、数据类型对应的也要一致</a:t>
            </a:r>
            <a:endParaRPr lang="zh-CN" altLang="en-US" sz="1600" b="1" dirty="0">
              <a:solidFill>
                <a:srgbClr val="FF0000"/>
              </a:solidFil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755650" y="1052830"/>
            <a:ext cx="8031480" cy="922020"/>
          </a:xfrm>
          <a:prstGeom prst="rect">
            <a:avLst/>
          </a:prstGeom>
          <a:noFill/>
        </p:spPr>
        <p:txBody>
          <a:bodyPr wrap="none" rtlCol="0">
            <a:spAutoFit/>
          </a:bodyPr>
          <a:p>
            <a:r>
              <a:rPr lang="en-US" altLang="zh-CN"/>
              <a:t>union</a:t>
            </a:r>
            <a:r>
              <a:rPr lang="zh-CN" altLang="en-US"/>
              <a:t>操作可以进行重命名，会保留上面查询部分的名称，且下面的重命名</a:t>
            </a:r>
            <a:r>
              <a:rPr lang="zh-CN" altLang="en-US"/>
              <a:t>无效</a:t>
            </a:r>
            <a:endParaRPr lang="zh-CN" altLang="en-US"/>
          </a:p>
          <a:p>
            <a:endParaRPr lang="zh-CN" altLang="en-US"/>
          </a:p>
          <a:p>
            <a:r>
              <a:rPr lang="zh-CN" altLang="en-US"/>
              <a:t>结果集会默认以第一列进行</a:t>
            </a:r>
            <a:r>
              <a:rPr lang="zh-CN" altLang="en-US"/>
              <a:t>排序</a:t>
            </a:r>
            <a:endParaRPr lang="zh-CN" altLang="en-US"/>
          </a:p>
        </p:txBody>
      </p:sp>
      <p:pic>
        <p:nvPicPr>
          <p:cNvPr id="9" name="图片 8"/>
          <p:cNvPicPr>
            <a:picLocks noChangeAspect="1"/>
          </p:cNvPicPr>
          <p:nvPr/>
        </p:nvPicPr>
        <p:blipFill>
          <a:blip r:embed="rId1"/>
          <a:stretch>
            <a:fillRect/>
          </a:stretch>
        </p:blipFill>
        <p:spPr>
          <a:xfrm>
            <a:off x="971550" y="2205355"/>
            <a:ext cx="5076190" cy="12077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panose="020B0604020202020204" pitchFamily="34" charset="0"/>
              <a:ea typeface="宋体" panose="02010600030101010101" pitchFamily="2" charset="-122"/>
            </a:endParaRPr>
          </a:p>
        </p:txBody>
      </p:sp>
      <p:sp>
        <p:nvSpPr>
          <p:cNvPr id="19459"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19460"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19461"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19484" name="Rectangle 28"/>
          <p:cNvSpPr>
            <a:spLocks noGrp="1" noChangeArrowheads="1"/>
          </p:cNvSpPr>
          <p:nvPr>
            <p:ph type="title"/>
          </p:nvPr>
        </p:nvSpPr>
        <p:spPr>
          <a:xfrm>
            <a:off x="2590800" y="968076"/>
            <a:ext cx="5562600" cy="700981"/>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en-US" altLang="zh-CN" sz="3600" b="1" dirty="0">
                <a:latin typeface="Courier New" panose="02070309020205020404" pitchFamily="49" charset="0"/>
                <a:ea typeface="宋体" panose="02010600030101010101" pitchFamily="2" charset="-122"/>
              </a:rPr>
              <a:t>UNION ALL </a:t>
            </a:r>
            <a:r>
              <a:rPr lang="zh-CN" altLang="en-US" sz="3600" b="1" dirty="0">
                <a:ea typeface="宋体" panose="02010600030101010101" pitchFamily="2" charset="-122"/>
              </a:rPr>
              <a:t>操作符</a:t>
            </a:r>
            <a:endParaRPr lang="zh-CN" altLang="en-US" sz="3600" b="1" dirty="0">
              <a:ea typeface="宋体" panose="02010600030101010101" pitchFamily="2" charset="-122"/>
            </a:endParaRPr>
          </a:p>
        </p:txBody>
      </p:sp>
      <p:grpSp>
        <p:nvGrpSpPr>
          <p:cNvPr id="19485" name="Group 29"/>
          <p:cNvGrpSpPr/>
          <p:nvPr/>
        </p:nvGrpSpPr>
        <p:grpSpPr bwMode="auto">
          <a:xfrm>
            <a:off x="1841500" y="1669057"/>
            <a:ext cx="3203575" cy="3690938"/>
            <a:chOff x="1160" y="776"/>
            <a:chExt cx="2018" cy="2325"/>
          </a:xfrm>
        </p:grpSpPr>
        <p:sp>
          <p:nvSpPr>
            <p:cNvPr id="19486" name="Oval 30"/>
            <p:cNvSpPr>
              <a:spLocks noChangeArrowheads="1"/>
            </p:cNvSpPr>
            <p:nvPr/>
          </p:nvSpPr>
          <p:spPr bwMode="auto">
            <a:xfrm>
              <a:off x="1160" y="1119"/>
              <a:ext cx="2018" cy="1982"/>
            </a:xfrm>
            <a:prstGeom prst="ellipse">
              <a:avLst/>
            </a:prstGeom>
            <a:solidFill>
              <a:srgbClr val="FFFF66"/>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19487" name="Rectangle 31"/>
            <p:cNvSpPr>
              <a:spLocks noChangeArrowheads="1"/>
            </p:cNvSpPr>
            <p:nvPr/>
          </p:nvSpPr>
          <p:spPr bwMode="auto">
            <a:xfrm>
              <a:off x="2060" y="776"/>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panose="020B0604020202020204" pitchFamily="34" charset="0"/>
                  <a:ea typeface="宋体" panose="02010600030101010101" pitchFamily="2" charset="-122"/>
                </a:rPr>
                <a:t>A</a:t>
              </a:r>
              <a:endParaRPr lang="en-US" altLang="zh-CN" sz="1800" b="1" dirty="0">
                <a:solidFill>
                  <a:srgbClr val="FF0000"/>
                </a:solidFill>
                <a:latin typeface="Arial" panose="020B0604020202020204" pitchFamily="34" charset="0"/>
                <a:ea typeface="宋体" panose="02010600030101010101" pitchFamily="2" charset="-122"/>
              </a:endParaRPr>
            </a:p>
          </p:txBody>
        </p:sp>
      </p:grpSp>
      <p:grpSp>
        <p:nvGrpSpPr>
          <p:cNvPr id="19488" name="Group 32"/>
          <p:cNvGrpSpPr/>
          <p:nvPr/>
        </p:nvGrpSpPr>
        <p:grpSpPr bwMode="auto">
          <a:xfrm>
            <a:off x="4200525" y="1669057"/>
            <a:ext cx="3203575" cy="3708400"/>
            <a:chOff x="2646" y="776"/>
            <a:chExt cx="2018" cy="2336"/>
          </a:xfrm>
        </p:grpSpPr>
        <p:sp>
          <p:nvSpPr>
            <p:cNvPr id="19489" name="Oval 33"/>
            <p:cNvSpPr>
              <a:spLocks noChangeArrowheads="1"/>
            </p:cNvSpPr>
            <p:nvPr/>
          </p:nvSpPr>
          <p:spPr bwMode="auto">
            <a:xfrm>
              <a:off x="2646" y="1131"/>
              <a:ext cx="2018" cy="1981"/>
            </a:xfrm>
            <a:prstGeom prst="ellipse">
              <a:avLst/>
            </a:prstGeom>
            <a:solidFill>
              <a:srgbClr val="FFFF66"/>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19490" name="Rectangle 34"/>
            <p:cNvSpPr>
              <a:spLocks noChangeArrowheads="1"/>
            </p:cNvSpPr>
            <p:nvPr/>
          </p:nvSpPr>
          <p:spPr bwMode="auto">
            <a:xfrm>
              <a:off x="3504" y="776"/>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762000"/>
              <a:r>
                <a:rPr lang="en-US" altLang="zh-CN" sz="1800" b="1" dirty="0">
                  <a:solidFill>
                    <a:srgbClr val="FF0000"/>
                  </a:solidFill>
                  <a:latin typeface="Arial" panose="020B0604020202020204" pitchFamily="34" charset="0"/>
                  <a:ea typeface="宋体" panose="02010600030101010101" pitchFamily="2" charset="-122"/>
                </a:rPr>
                <a:t>B</a:t>
              </a:r>
              <a:endParaRPr lang="en-US" altLang="zh-CN" sz="1800" b="1" dirty="0">
                <a:solidFill>
                  <a:srgbClr val="FF0000"/>
                </a:solidFill>
                <a:latin typeface="Arial" panose="020B0604020202020204" pitchFamily="34" charset="0"/>
                <a:ea typeface="宋体" panose="02010600030101010101" pitchFamily="2" charset="-122"/>
              </a:endParaRPr>
            </a:p>
          </p:txBody>
        </p:sp>
      </p:grpSp>
      <p:sp>
        <p:nvSpPr>
          <p:cNvPr id="19491" name="Freeform 35"/>
          <p:cNvSpPr/>
          <p:nvPr/>
        </p:nvSpPr>
        <p:spPr bwMode="auto">
          <a:xfrm>
            <a:off x="4191000" y="2723157"/>
            <a:ext cx="839788" cy="2135188"/>
          </a:xfrm>
          <a:custGeom>
            <a:avLst/>
            <a:gdLst>
              <a:gd name="T0" fmla="*/ 294 w 529"/>
              <a:gd name="T1" fmla="*/ 29 h 1345"/>
              <a:gd name="T2" fmla="*/ 336 w 529"/>
              <a:gd name="T3" fmla="*/ 77 h 1345"/>
              <a:gd name="T4" fmla="*/ 373 w 529"/>
              <a:gd name="T5" fmla="*/ 132 h 1345"/>
              <a:gd name="T6" fmla="*/ 408 w 529"/>
              <a:gd name="T7" fmla="*/ 190 h 1345"/>
              <a:gd name="T8" fmla="*/ 438 w 529"/>
              <a:gd name="T9" fmla="*/ 249 h 1345"/>
              <a:gd name="T10" fmla="*/ 465 w 529"/>
              <a:gd name="T11" fmla="*/ 312 h 1345"/>
              <a:gd name="T12" fmla="*/ 487 w 529"/>
              <a:gd name="T13" fmla="*/ 379 h 1345"/>
              <a:gd name="T14" fmla="*/ 504 w 529"/>
              <a:gd name="T15" fmla="*/ 448 h 1345"/>
              <a:gd name="T16" fmla="*/ 517 w 529"/>
              <a:gd name="T17" fmla="*/ 521 h 1345"/>
              <a:gd name="T18" fmla="*/ 525 w 529"/>
              <a:gd name="T19" fmla="*/ 595 h 1345"/>
              <a:gd name="T20" fmla="*/ 528 w 529"/>
              <a:gd name="T21" fmla="*/ 672 h 1345"/>
              <a:gd name="T22" fmla="*/ 525 w 529"/>
              <a:gd name="T23" fmla="*/ 746 h 1345"/>
              <a:gd name="T24" fmla="*/ 517 w 529"/>
              <a:gd name="T25" fmla="*/ 821 h 1345"/>
              <a:gd name="T26" fmla="*/ 504 w 529"/>
              <a:gd name="T27" fmla="*/ 893 h 1345"/>
              <a:gd name="T28" fmla="*/ 487 w 529"/>
              <a:gd name="T29" fmla="*/ 961 h 1345"/>
              <a:gd name="T30" fmla="*/ 463 w 529"/>
              <a:gd name="T31" fmla="*/ 1029 h 1345"/>
              <a:gd name="T32" fmla="*/ 438 w 529"/>
              <a:gd name="T33" fmla="*/ 1092 h 1345"/>
              <a:gd name="T34" fmla="*/ 407 w 529"/>
              <a:gd name="T35" fmla="*/ 1153 h 1345"/>
              <a:gd name="T36" fmla="*/ 372 w 529"/>
              <a:gd name="T37" fmla="*/ 1210 h 1345"/>
              <a:gd name="T38" fmla="*/ 334 w 529"/>
              <a:gd name="T39" fmla="*/ 1263 h 1345"/>
              <a:gd name="T40" fmla="*/ 293 w 529"/>
              <a:gd name="T41" fmla="*/ 1314 h 1345"/>
              <a:gd name="T42" fmla="*/ 248 w 529"/>
              <a:gd name="T43" fmla="*/ 1329 h 1345"/>
              <a:gd name="T44" fmla="*/ 206 w 529"/>
              <a:gd name="T45" fmla="*/ 1280 h 1345"/>
              <a:gd name="T46" fmla="*/ 167 w 529"/>
              <a:gd name="T47" fmla="*/ 1228 h 1345"/>
              <a:gd name="T48" fmla="*/ 131 w 529"/>
              <a:gd name="T49" fmla="*/ 1174 h 1345"/>
              <a:gd name="T50" fmla="*/ 100 w 529"/>
              <a:gd name="T51" fmla="*/ 1114 h 1345"/>
              <a:gd name="T52" fmla="*/ 71 w 529"/>
              <a:gd name="T53" fmla="*/ 1051 h 1345"/>
              <a:gd name="T54" fmla="*/ 47 w 529"/>
              <a:gd name="T55" fmla="*/ 984 h 1345"/>
              <a:gd name="T56" fmla="*/ 30 w 529"/>
              <a:gd name="T57" fmla="*/ 917 h 1345"/>
              <a:gd name="T58" fmla="*/ 14 w 529"/>
              <a:gd name="T59" fmla="*/ 845 h 1345"/>
              <a:gd name="T60" fmla="*/ 4 w 529"/>
              <a:gd name="T61" fmla="*/ 772 h 1345"/>
              <a:gd name="T62" fmla="*/ 0 w 529"/>
              <a:gd name="T63" fmla="*/ 695 h 1345"/>
              <a:gd name="T64" fmla="*/ 1 w 529"/>
              <a:gd name="T65" fmla="*/ 621 h 1345"/>
              <a:gd name="T66" fmla="*/ 7 w 529"/>
              <a:gd name="T67" fmla="*/ 547 h 1345"/>
              <a:gd name="T68" fmla="*/ 19 w 529"/>
              <a:gd name="T69" fmla="*/ 474 h 1345"/>
              <a:gd name="T70" fmla="*/ 36 w 529"/>
              <a:gd name="T71" fmla="*/ 403 h 1345"/>
              <a:gd name="T72" fmla="*/ 56 w 529"/>
              <a:gd name="T73" fmla="*/ 335 h 1345"/>
              <a:gd name="T74" fmla="*/ 81 w 529"/>
              <a:gd name="T75" fmla="*/ 269 h 1345"/>
              <a:gd name="T76" fmla="*/ 110 w 529"/>
              <a:gd name="T77" fmla="*/ 210 h 1345"/>
              <a:gd name="T78" fmla="*/ 143 w 529"/>
              <a:gd name="T79" fmla="*/ 150 h 1345"/>
              <a:gd name="T80" fmla="*/ 180 w 529"/>
              <a:gd name="T81" fmla="*/ 96 h 1345"/>
              <a:gd name="T82" fmla="*/ 221 w 529"/>
              <a:gd name="T83" fmla="*/ 44 h 1345"/>
              <a:gd name="T84" fmla="*/ 264 w 529"/>
              <a:gd name="T85" fmla="*/ 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29" h="1345">
                <a:moveTo>
                  <a:pt x="264" y="0"/>
                </a:moveTo>
                <a:lnTo>
                  <a:pt x="279" y="14"/>
                </a:lnTo>
                <a:lnTo>
                  <a:pt x="294" y="29"/>
                </a:lnTo>
                <a:lnTo>
                  <a:pt x="309" y="44"/>
                </a:lnTo>
                <a:lnTo>
                  <a:pt x="322" y="61"/>
                </a:lnTo>
                <a:lnTo>
                  <a:pt x="336" y="77"/>
                </a:lnTo>
                <a:lnTo>
                  <a:pt x="348" y="96"/>
                </a:lnTo>
                <a:lnTo>
                  <a:pt x="362" y="113"/>
                </a:lnTo>
                <a:lnTo>
                  <a:pt x="373" y="132"/>
                </a:lnTo>
                <a:lnTo>
                  <a:pt x="385" y="150"/>
                </a:lnTo>
                <a:lnTo>
                  <a:pt x="396" y="169"/>
                </a:lnTo>
                <a:lnTo>
                  <a:pt x="408" y="190"/>
                </a:lnTo>
                <a:lnTo>
                  <a:pt x="418" y="208"/>
                </a:lnTo>
                <a:lnTo>
                  <a:pt x="429" y="229"/>
                </a:lnTo>
                <a:lnTo>
                  <a:pt x="438" y="249"/>
                </a:lnTo>
                <a:lnTo>
                  <a:pt x="448" y="269"/>
                </a:lnTo>
                <a:lnTo>
                  <a:pt x="457" y="292"/>
                </a:lnTo>
                <a:lnTo>
                  <a:pt x="465" y="312"/>
                </a:lnTo>
                <a:lnTo>
                  <a:pt x="472" y="335"/>
                </a:lnTo>
                <a:lnTo>
                  <a:pt x="480" y="357"/>
                </a:lnTo>
                <a:lnTo>
                  <a:pt x="487" y="379"/>
                </a:lnTo>
                <a:lnTo>
                  <a:pt x="493" y="401"/>
                </a:lnTo>
                <a:lnTo>
                  <a:pt x="499" y="426"/>
                </a:lnTo>
                <a:lnTo>
                  <a:pt x="504" y="448"/>
                </a:lnTo>
                <a:lnTo>
                  <a:pt x="510" y="472"/>
                </a:lnTo>
                <a:lnTo>
                  <a:pt x="514" y="496"/>
                </a:lnTo>
                <a:lnTo>
                  <a:pt x="517" y="521"/>
                </a:lnTo>
                <a:lnTo>
                  <a:pt x="520" y="545"/>
                </a:lnTo>
                <a:lnTo>
                  <a:pt x="523" y="571"/>
                </a:lnTo>
                <a:lnTo>
                  <a:pt x="525" y="595"/>
                </a:lnTo>
                <a:lnTo>
                  <a:pt x="526" y="619"/>
                </a:lnTo>
                <a:lnTo>
                  <a:pt x="528" y="645"/>
                </a:lnTo>
                <a:lnTo>
                  <a:pt x="528" y="672"/>
                </a:lnTo>
                <a:lnTo>
                  <a:pt x="528" y="695"/>
                </a:lnTo>
                <a:lnTo>
                  <a:pt x="526" y="722"/>
                </a:lnTo>
                <a:lnTo>
                  <a:pt x="525" y="746"/>
                </a:lnTo>
                <a:lnTo>
                  <a:pt x="523" y="770"/>
                </a:lnTo>
                <a:lnTo>
                  <a:pt x="520" y="796"/>
                </a:lnTo>
                <a:lnTo>
                  <a:pt x="517" y="821"/>
                </a:lnTo>
                <a:lnTo>
                  <a:pt x="514" y="845"/>
                </a:lnTo>
                <a:lnTo>
                  <a:pt x="510" y="869"/>
                </a:lnTo>
                <a:lnTo>
                  <a:pt x="504" y="893"/>
                </a:lnTo>
                <a:lnTo>
                  <a:pt x="499" y="916"/>
                </a:lnTo>
                <a:lnTo>
                  <a:pt x="493" y="940"/>
                </a:lnTo>
                <a:lnTo>
                  <a:pt x="487" y="961"/>
                </a:lnTo>
                <a:lnTo>
                  <a:pt x="480" y="984"/>
                </a:lnTo>
                <a:lnTo>
                  <a:pt x="472" y="1006"/>
                </a:lnTo>
                <a:lnTo>
                  <a:pt x="463" y="1029"/>
                </a:lnTo>
                <a:lnTo>
                  <a:pt x="456" y="1051"/>
                </a:lnTo>
                <a:lnTo>
                  <a:pt x="446" y="1072"/>
                </a:lnTo>
                <a:lnTo>
                  <a:pt x="438" y="1092"/>
                </a:lnTo>
                <a:lnTo>
                  <a:pt x="427" y="1113"/>
                </a:lnTo>
                <a:lnTo>
                  <a:pt x="417" y="1133"/>
                </a:lnTo>
                <a:lnTo>
                  <a:pt x="407" y="1153"/>
                </a:lnTo>
                <a:lnTo>
                  <a:pt x="396" y="1172"/>
                </a:lnTo>
                <a:lnTo>
                  <a:pt x="384" y="1191"/>
                </a:lnTo>
                <a:lnTo>
                  <a:pt x="372" y="1210"/>
                </a:lnTo>
                <a:lnTo>
                  <a:pt x="360" y="1228"/>
                </a:lnTo>
                <a:lnTo>
                  <a:pt x="347" y="1247"/>
                </a:lnTo>
                <a:lnTo>
                  <a:pt x="334" y="1263"/>
                </a:lnTo>
                <a:lnTo>
                  <a:pt x="321" y="1280"/>
                </a:lnTo>
                <a:lnTo>
                  <a:pt x="306" y="1297"/>
                </a:lnTo>
                <a:lnTo>
                  <a:pt x="293" y="1314"/>
                </a:lnTo>
                <a:lnTo>
                  <a:pt x="278" y="1329"/>
                </a:lnTo>
                <a:lnTo>
                  <a:pt x="263" y="1344"/>
                </a:lnTo>
                <a:lnTo>
                  <a:pt x="248" y="1329"/>
                </a:lnTo>
                <a:lnTo>
                  <a:pt x="233" y="1314"/>
                </a:lnTo>
                <a:lnTo>
                  <a:pt x="219" y="1297"/>
                </a:lnTo>
                <a:lnTo>
                  <a:pt x="206" y="1280"/>
                </a:lnTo>
                <a:lnTo>
                  <a:pt x="193" y="1263"/>
                </a:lnTo>
                <a:lnTo>
                  <a:pt x="179" y="1247"/>
                </a:lnTo>
                <a:lnTo>
                  <a:pt x="167" y="1228"/>
                </a:lnTo>
                <a:lnTo>
                  <a:pt x="155" y="1210"/>
                </a:lnTo>
                <a:lnTo>
                  <a:pt x="143" y="1191"/>
                </a:lnTo>
                <a:lnTo>
                  <a:pt x="131" y="1174"/>
                </a:lnTo>
                <a:lnTo>
                  <a:pt x="119" y="1153"/>
                </a:lnTo>
                <a:lnTo>
                  <a:pt x="110" y="1133"/>
                </a:lnTo>
                <a:lnTo>
                  <a:pt x="100" y="1114"/>
                </a:lnTo>
                <a:lnTo>
                  <a:pt x="89" y="1092"/>
                </a:lnTo>
                <a:lnTo>
                  <a:pt x="81" y="1072"/>
                </a:lnTo>
                <a:lnTo>
                  <a:pt x="71" y="1051"/>
                </a:lnTo>
                <a:lnTo>
                  <a:pt x="64" y="1029"/>
                </a:lnTo>
                <a:lnTo>
                  <a:pt x="55" y="1008"/>
                </a:lnTo>
                <a:lnTo>
                  <a:pt x="47" y="984"/>
                </a:lnTo>
                <a:lnTo>
                  <a:pt x="42" y="961"/>
                </a:lnTo>
                <a:lnTo>
                  <a:pt x="34" y="940"/>
                </a:lnTo>
                <a:lnTo>
                  <a:pt x="30" y="917"/>
                </a:lnTo>
                <a:lnTo>
                  <a:pt x="23" y="893"/>
                </a:lnTo>
                <a:lnTo>
                  <a:pt x="19" y="869"/>
                </a:lnTo>
                <a:lnTo>
                  <a:pt x="14" y="845"/>
                </a:lnTo>
                <a:lnTo>
                  <a:pt x="10" y="821"/>
                </a:lnTo>
                <a:lnTo>
                  <a:pt x="7" y="796"/>
                </a:lnTo>
                <a:lnTo>
                  <a:pt x="4" y="772"/>
                </a:lnTo>
                <a:lnTo>
                  <a:pt x="2" y="748"/>
                </a:lnTo>
                <a:lnTo>
                  <a:pt x="1" y="722"/>
                </a:lnTo>
                <a:lnTo>
                  <a:pt x="0" y="695"/>
                </a:lnTo>
                <a:lnTo>
                  <a:pt x="0" y="672"/>
                </a:lnTo>
                <a:lnTo>
                  <a:pt x="0" y="648"/>
                </a:lnTo>
                <a:lnTo>
                  <a:pt x="1" y="621"/>
                </a:lnTo>
                <a:lnTo>
                  <a:pt x="2" y="595"/>
                </a:lnTo>
                <a:lnTo>
                  <a:pt x="4" y="571"/>
                </a:lnTo>
                <a:lnTo>
                  <a:pt x="7" y="547"/>
                </a:lnTo>
                <a:lnTo>
                  <a:pt x="10" y="522"/>
                </a:lnTo>
                <a:lnTo>
                  <a:pt x="14" y="498"/>
                </a:lnTo>
                <a:lnTo>
                  <a:pt x="19" y="474"/>
                </a:lnTo>
                <a:lnTo>
                  <a:pt x="23" y="450"/>
                </a:lnTo>
                <a:lnTo>
                  <a:pt x="30" y="426"/>
                </a:lnTo>
                <a:lnTo>
                  <a:pt x="36" y="403"/>
                </a:lnTo>
                <a:lnTo>
                  <a:pt x="42" y="382"/>
                </a:lnTo>
                <a:lnTo>
                  <a:pt x="49" y="359"/>
                </a:lnTo>
                <a:lnTo>
                  <a:pt x="56" y="335"/>
                </a:lnTo>
                <a:lnTo>
                  <a:pt x="64" y="314"/>
                </a:lnTo>
                <a:lnTo>
                  <a:pt x="71" y="292"/>
                </a:lnTo>
                <a:lnTo>
                  <a:pt x="81" y="269"/>
                </a:lnTo>
                <a:lnTo>
                  <a:pt x="91" y="249"/>
                </a:lnTo>
                <a:lnTo>
                  <a:pt x="100" y="229"/>
                </a:lnTo>
                <a:lnTo>
                  <a:pt x="110" y="210"/>
                </a:lnTo>
                <a:lnTo>
                  <a:pt x="120" y="190"/>
                </a:lnTo>
                <a:lnTo>
                  <a:pt x="131" y="169"/>
                </a:lnTo>
                <a:lnTo>
                  <a:pt x="143" y="150"/>
                </a:lnTo>
                <a:lnTo>
                  <a:pt x="155" y="132"/>
                </a:lnTo>
                <a:lnTo>
                  <a:pt x="168" y="113"/>
                </a:lnTo>
                <a:lnTo>
                  <a:pt x="180" y="96"/>
                </a:lnTo>
                <a:lnTo>
                  <a:pt x="194" y="77"/>
                </a:lnTo>
                <a:lnTo>
                  <a:pt x="207" y="61"/>
                </a:lnTo>
                <a:lnTo>
                  <a:pt x="221" y="44"/>
                </a:lnTo>
                <a:lnTo>
                  <a:pt x="235" y="29"/>
                </a:lnTo>
                <a:lnTo>
                  <a:pt x="251" y="14"/>
                </a:lnTo>
                <a:lnTo>
                  <a:pt x="264" y="0"/>
                </a:lnTo>
              </a:path>
            </a:pathLst>
          </a:custGeom>
          <a:solidFill>
            <a:srgbClr val="FFFF66"/>
          </a:solidFill>
          <a:ln w="12700" cap="rnd" cmpd="sng">
            <a:solidFill>
              <a:srgbClr val="081D58"/>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TextBox 1"/>
          <p:cNvSpPr txBox="1"/>
          <p:nvPr/>
        </p:nvSpPr>
        <p:spPr>
          <a:xfrm>
            <a:off x="685800" y="5589240"/>
            <a:ext cx="7918648" cy="830997"/>
          </a:xfrm>
          <a:prstGeom prst="rect">
            <a:avLst/>
          </a:prstGeom>
          <a:noFill/>
        </p:spPr>
        <p:txBody>
          <a:bodyPr wrap="square" rtlCol="0">
            <a:spAutoFit/>
          </a:bodyPr>
          <a:lstStyle/>
          <a:p>
            <a:r>
              <a:rPr lang="en-US" altLang="zh-CN" sz="2400" b="1" dirty="0"/>
              <a:t>UNION ALL </a:t>
            </a:r>
            <a:r>
              <a:rPr lang="zh-CN" altLang="en-US" sz="2400" b="1" dirty="0"/>
              <a:t>操作符返回两个查询的结果集的并</a:t>
            </a:r>
            <a:r>
              <a:rPr lang="zh-CN" altLang="en-US" sz="2400" b="1" dirty="0" smtClean="0"/>
              <a:t>集。对于两</a:t>
            </a:r>
            <a:r>
              <a:rPr lang="zh-CN" altLang="en-US" sz="2400" b="1" dirty="0"/>
              <a:t>个结果集的重复</a:t>
            </a:r>
            <a:r>
              <a:rPr lang="zh-CN" altLang="en-US" sz="2400" b="1" dirty="0" smtClean="0"/>
              <a:t>部分，不</a:t>
            </a:r>
            <a:r>
              <a:rPr lang="zh-CN" altLang="en-US" sz="2400" b="1" dirty="0"/>
              <a:t>去</a:t>
            </a:r>
            <a:r>
              <a:rPr lang="zh-CN" altLang="en-US" sz="2400" b="1" dirty="0" smtClean="0"/>
              <a:t>重</a:t>
            </a:r>
            <a:r>
              <a:rPr lang="zh-CN" altLang="en-US" sz="2400" b="1" dirty="0"/>
              <a:t>。</a:t>
            </a:r>
            <a:endParaRPr lang="zh-CN" altLang="en-US" sz="2400" b="1" dirty="0"/>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panose="020B0604020202020204" pitchFamily="34" charset="0"/>
              <a:ea typeface="宋体" panose="02010600030101010101" pitchFamily="2" charset="-122"/>
            </a:endParaRPr>
          </a:p>
        </p:txBody>
      </p:sp>
      <p:sp>
        <p:nvSpPr>
          <p:cNvPr id="21507"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1508"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1509"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1512" name="Rectangle 8"/>
          <p:cNvSpPr>
            <a:spLocks noChangeArrowheads="1"/>
          </p:cNvSpPr>
          <p:nvPr/>
        </p:nvSpPr>
        <p:spPr bwMode="auto">
          <a:xfrm>
            <a:off x="457200" y="11430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682625" algn="l"/>
                <a:tab pos="1833245" algn="l"/>
              </a:tabLst>
            </a:pPr>
            <a:br>
              <a:rPr lang="zh-CN" altLang="en-US" sz="1800" b="1">
                <a:solidFill>
                  <a:srgbClr val="000000"/>
                </a:solidFill>
                <a:latin typeface="Courier New" panose="02070309020205020404" pitchFamily="49" charset="0"/>
                <a:ea typeface="宋体" panose="02010600030101010101" pitchFamily="2" charset="-122"/>
              </a:rPr>
            </a:br>
            <a:endParaRPr lang="zh-CN" altLang="en-US" sz="1800" b="1">
              <a:solidFill>
                <a:srgbClr val="000000"/>
              </a:solidFill>
              <a:latin typeface="Courier New" panose="02070309020205020404" pitchFamily="49" charset="0"/>
              <a:ea typeface="宋体" panose="02010600030101010101" pitchFamily="2" charset="-122"/>
            </a:endParaRPr>
          </a:p>
        </p:txBody>
      </p:sp>
      <p:sp>
        <p:nvSpPr>
          <p:cNvPr id="21533" name="Rectangle 29"/>
          <p:cNvSpPr>
            <a:spLocks noGrp="1" noChangeArrowheads="1"/>
          </p:cNvSpPr>
          <p:nvPr>
            <p:ph type="title"/>
          </p:nvPr>
        </p:nvSpPr>
        <p:spPr>
          <a:xfrm>
            <a:off x="1475656" y="836712"/>
            <a:ext cx="7159625" cy="832867"/>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en-US" altLang="zh-CN" sz="3600" b="1" dirty="0">
                <a:latin typeface="Courier New" panose="02070309020205020404" pitchFamily="49" charset="0"/>
                <a:ea typeface="宋体" panose="02010600030101010101" pitchFamily="2" charset="-122"/>
              </a:rPr>
              <a:t>UNION ALL </a:t>
            </a:r>
            <a:r>
              <a:rPr lang="zh-CN" altLang="en-US" sz="3600" b="1" dirty="0">
                <a:ea typeface="宋体" panose="02010600030101010101" pitchFamily="2" charset="-122"/>
              </a:rPr>
              <a:t>操作符举例</a:t>
            </a:r>
            <a:endParaRPr lang="en-US" altLang="zh-CN" sz="3600" b="1" dirty="0">
              <a:ea typeface="宋体" panose="02010600030101010101" pitchFamily="2" charset="-122"/>
            </a:endParaRPr>
          </a:p>
        </p:txBody>
      </p:sp>
      <p:sp>
        <p:nvSpPr>
          <p:cNvPr id="21535" name="Rectangle 31"/>
          <p:cNvSpPr>
            <a:spLocks noChangeArrowheads="1"/>
          </p:cNvSpPr>
          <p:nvPr/>
        </p:nvSpPr>
        <p:spPr bwMode="auto">
          <a:xfrm>
            <a:off x="979488" y="1963762"/>
            <a:ext cx="6637337" cy="1706563"/>
          </a:xfrm>
          <a:prstGeom prst="rect">
            <a:avLst/>
          </a:prstGeom>
          <a:solidFill>
            <a:srgbClr val="FFFF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1200150" algn="l"/>
              </a:tabLst>
            </a:pPr>
            <a:endParaRPr lang="zh-CN" altLang="en-US" sz="1800" b="1">
              <a:latin typeface="Courier New" panose="02070309020205020404" pitchFamily="49" charset="0"/>
              <a:ea typeface="宋体" panose="02010600030101010101" pitchFamily="2" charset="-122"/>
            </a:endParaRPr>
          </a:p>
          <a:p>
            <a:pPr algn="l">
              <a:tabLst>
                <a:tab pos="1200150" algn="l"/>
              </a:tabLst>
            </a:pPr>
            <a:endParaRPr lang="zh-CN" altLang="en-US" sz="1800" b="1">
              <a:latin typeface="Courier New" panose="02070309020205020404" pitchFamily="49" charset="0"/>
              <a:ea typeface="宋体" panose="02010600030101010101" pitchFamily="2" charset="-122"/>
            </a:endParaRPr>
          </a:p>
        </p:txBody>
      </p:sp>
      <p:sp>
        <p:nvSpPr>
          <p:cNvPr id="21536" name="Rectangle 32"/>
          <p:cNvSpPr>
            <a:spLocks noChangeArrowheads="1"/>
          </p:cNvSpPr>
          <p:nvPr/>
        </p:nvSpPr>
        <p:spPr bwMode="auto">
          <a:xfrm>
            <a:off x="977900" y="2043137"/>
            <a:ext cx="6272213"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1200150" algn="l"/>
              </a:tabLst>
            </a:pPr>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job_id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department_id</a:t>
            </a:r>
            <a:endParaRPr lang="en-US" altLang="zh-CN" sz="1800" b="1" dirty="0">
              <a:latin typeface="Courier New" panose="02070309020205020404" pitchFamily="49" charset="0"/>
              <a:ea typeface="宋体" panose="02010600030101010101" pitchFamily="2" charset="-122"/>
            </a:endParaRPr>
          </a:p>
          <a:p>
            <a:pPr algn="l">
              <a:tabLst>
                <a:tab pos="1200150" algn="l"/>
              </a:tabLst>
            </a:pPr>
            <a:r>
              <a:rPr lang="en-US" altLang="zh-CN" sz="1800" b="1" dirty="0">
                <a:latin typeface="Courier New" panose="02070309020205020404" pitchFamily="49" charset="0"/>
                <a:ea typeface="宋体" panose="02010600030101010101" pitchFamily="2" charset="-122"/>
              </a:rPr>
              <a:t>FROM   employees</a:t>
            </a:r>
            <a:endParaRPr lang="en-US" altLang="zh-CN" sz="1800" b="1" dirty="0">
              <a:latin typeface="Courier New" panose="02070309020205020404" pitchFamily="49" charset="0"/>
              <a:ea typeface="宋体" panose="02010600030101010101" pitchFamily="2" charset="-122"/>
            </a:endParaRPr>
          </a:p>
          <a:p>
            <a:pPr algn="l">
              <a:tabLst>
                <a:tab pos="1200150" algn="l"/>
              </a:tabLst>
            </a:pPr>
            <a:r>
              <a:rPr lang="en-US" altLang="zh-CN" sz="1800" b="1" dirty="0">
                <a:solidFill>
                  <a:srgbClr val="FF0000"/>
                </a:solidFill>
                <a:latin typeface="Courier New" panose="02070309020205020404" pitchFamily="49" charset="0"/>
                <a:ea typeface="宋体" panose="02010600030101010101" pitchFamily="2" charset="-122"/>
              </a:rPr>
              <a:t>UNION ALL</a:t>
            </a:r>
            <a:endParaRPr lang="en-US" altLang="zh-CN" sz="1800" b="1" dirty="0">
              <a:solidFill>
                <a:srgbClr val="FF0000"/>
              </a:solidFill>
              <a:latin typeface="Courier New" panose="02070309020205020404" pitchFamily="49" charset="0"/>
              <a:ea typeface="宋体" panose="02010600030101010101" pitchFamily="2" charset="-122"/>
            </a:endParaRPr>
          </a:p>
          <a:p>
            <a:pPr algn="l">
              <a:tabLst>
                <a:tab pos="1200150" algn="l"/>
              </a:tabLst>
            </a:pPr>
            <a:r>
              <a:rPr lang="en-US" altLang="zh-CN" sz="1800" b="1" dirty="0">
                <a:latin typeface="Courier New" panose="02070309020205020404" pitchFamily="49" charset="0"/>
                <a:ea typeface="宋体" panose="02010600030101010101" pitchFamily="2" charset="-122"/>
              </a:rPr>
              <a:t>SELECT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job_id</a:t>
            </a: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department_id</a:t>
            </a:r>
            <a:endParaRPr lang="en-US" altLang="zh-CN" sz="1800" b="1" dirty="0">
              <a:latin typeface="Courier New" panose="02070309020205020404" pitchFamily="49" charset="0"/>
              <a:ea typeface="宋体" panose="02010600030101010101" pitchFamily="2" charset="-122"/>
            </a:endParaRPr>
          </a:p>
          <a:p>
            <a:pPr algn="l">
              <a:tabLst>
                <a:tab pos="1200150" algn="l"/>
              </a:tabLst>
            </a:pPr>
            <a:r>
              <a:rPr lang="en-US" altLang="zh-CN" sz="1800" b="1" dirty="0">
                <a:latin typeface="Courier New" panose="02070309020205020404" pitchFamily="49" charset="0"/>
                <a:ea typeface="宋体" panose="02010600030101010101" pitchFamily="2" charset="-122"/>
              </a:rPr>
              <a:t>FROM   </a:t>
            </a:r>
            <a:r>
              <a:rPr lang="en-US" altLang="zh-CN" sz="1800" b="1" dirty="0" err="1">
                <a:latin typeface="Courier New" panose="02070309020205020404" pitchFamily="49" charset="0"/>
                <a:ea typeface="宋体" panose="02010600030101010101" pitchFamily="2" charset="-122"/>
              </a:rPr>
              <a:t>job_history</a:t>
            </a:r>
            <a:endParaRPr lang="en-US" altLang="zh-CN" sz="1800" b="1" dirty="0">
              <a:latin typeface="Courier New" panose="02070309020205020404" pitchFamily="49" charset="0"/>
              <a:ea typeface="宋体" panose="02010600030101010101" pitchFamily="2" charset="-122"/>
            </a:endParaRPr>
          </a:p>
          <a:p>
            <a:pPr algn="l">
              <a:tabLst>
                <a:tab pos="1200150" algn="l"/>
              </a:tabLst>
            </a:pPr>
            <a:r>
              <a:rPr lang="en-US" altLang="zh-CN" sz="1800" b="1" dirty="0">
                <a:latin typeface="Courier New" panose="02070309020205020404" pitchFamily="49" charset="0"/>
                <a:ea typeface="宋体" panose="02010600030101010101" pitchFamily="2" charset="-122"/>
              </a:rPr>
              <a:t>ORDER BY  </a:t>
            </a:r>
            <a:r>
              <a:rPr lang="en-US" altLang="zh-CN" sz="1800" b="1" dirty="0" err="1">
                <a:latin typeface="Courier New" panose="02070309020205020404" pitchFamily="49" charset="0"/>
                <a:ea typeface="宋体" panose="02010600030101010101" pitchFamily="2" charset="-122"/>
              </a:rPr>
              <a:t>employee_id</a:t>
            </a: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p:txBody>
      </p:sp>
      <p:pic>
        <p:nvPicPr>
          <p:cNvPr id="21544" name="Picture 4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41388" y="3956075"/>
            <a:ext cx="67341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1545"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388" y="4768875"/>
            <a:ext cx="67341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1546" name="Picture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388" y="5534050"/>
            <a:ext cx="67341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21547" name="Picture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975" y="5999187"/>
            <a:ext cx="673417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21548" name="Text Box 44"/>
          <p:cNvSpPr txBox="1">
            <a:spLocks noChangeArrowheads="1"/>
          </p:cNvSpPr>
          <p:nvPr/>
        </p:nvSpPr>
        <p:spPr bwMode="auto">
          <a:xfrm>
            <a:off x="908050" y="4435500"/>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defRPr sz="2400">
                <a:solidFill>
                  <a:schemeClr val="tx1"/>
                </a:solidFill>
                <a:latin typeface="Times New Roman" panose="02020603050405020304" charset="0"/>
              </a:defRPr>
            </a:lvl1pPr>
            <a:lvl2pPr marL="411480" algn="l" defTabSz="822325">
              <a:defRPr sz="2400">
                <a:solidFill>
                  <a:schemeClr val="tx1"/>
                </a:solidFill>
                <a:latin typeface="Times New Roman" panose="02020603050405020304" charset="0"/>
              </a:defRPr>
            </a:lvl2pPr>
            <a:lvl3pPr marL="822325" algn="l" defTabSz="822325">
              <a:defRPr sz="2400">
                <a:solidFill>
                  <a:schemeClr val="tx1"/>
                </a:solidFill>
                <a:latin typeface="Times New Roman" panose="02020603050405020304" charset="0"/>
              </a:defRPr>
            </a:lvl3pPr>
            <a:lvl4pPr marL="1235075" algn="l" defTabSz="822325">
              <a:defRPr sz="2400">
                <a:solidFill>
                  <a:schemeClr val="tx1"/>
                </a:solidFill>
                <a:latin typeface="Times New Roman" panose="02020603050405020304" charset="0"/>
              </a:defRPr>
            </a:lvl4pPr>
            <a:lvl5pPr marL="1646555" algn="l" defTabSz="822325">
              <a:defRPr sz="2400">
                <a:solidFill>
                  <a:schemeClr val="tx1"/>
                </a:solidFill>
                <a:latin typeface="Times New Roman" panose="02020603050405020304" charset="0"/>
              </a:defRPr>
            </a:lvl5pPr>
            <a:lvl6pPr marL="2103755" defTabSz="822325" fontAlgn="base">
              <a:spcBef>
                <a:spcPct val="0"/>
              </a:spcBef>
              <a:spcAft>
                <a:spcPct val="0"/>
              </a:spcAft>
              <a:defRPr sz="2400">
                <a:solidFill>
                  <a:schemeClr val="tx1"/>
                </a:solidFill>
                <a:latin typeface="Times New Roman" panose="02020603050405020304" charset="0"/>
              </a:defRPr>
            </a:lvl6pPr>
            <a:lvl7pPr marL="2560955" defTabSz="822325" fontAlgn="base">
              <a:spcBef>
                <a:spcPct val="0"/>
              </a:spcBef>
              <a:spcAft>
                <a:spcPct val="0"/>
              </a:spcAft>
              <a:defRPr sz="2400">
                <a:solidFill>
                  <a:schemeClr val="tx1"/>
                </a:solidFill>
                <a:latin typeface="Times New Roman" panose="02020603050405020304" charset="0"/>
              </a:defRPr>
            </a:lvl7pPr>
            <a:lvl8pPr marL="3018155" defTabSz="822325" fontAlgn="base">
              <a:spcBef>
                <a:spcPct val="0"/>
              </a:spcBef>
              <a:spcAft>
                <a:spcPct val="0"/>
              </a:spcAft>
              <a:defRPr sz="2400">
                <a:solidFill>
                  <a:schemeClr val="tx1"/>
                </a:solidFill>
                <a:latin typeface="Times New Roman" panose="02020603050405020304" charset="0"/>
              </a:defRPr>
            </a:lvl8pPr>
            <a:lvl9pPr marL="3475355" defTabSz="822325" fontAlgn="base">
              <a:spcBef>
                <a:spcPct val="0"/>
              </a:spcBef>
              <a:spcAft>
                <a:spcPct val="0"/>
              </a:spcAft>
              <a:defRPr sz="2400">
                <a:solidFill>
                  <a:schemeClr val="tx1"/>
                </a:solidFill>
                <a:latin typeface="Times New Roman" panose="02020603050405020304" charset="0"/>
              </a:defRPr>
            </a:lvl9pPr>
          </a:lstStyle>
          <a:p>
            <a:pPr algn="ctr" eaLnBrk="1" hangingPunct="1">
              <a:buClr>
                <a:srgbClr val="000000"/>
              </a:buClr>
              <a:buFont typeface="Arial" panose="020B0604020202020204" pitchFamily="34" charset="0"/>
              <a:buNone/>
            </a:pPr>
            <a:r>
              <a:rPr lang="zh-CN" altLang="en-US" b="1">
                <a:latin typeface="Arial" panose="020B0604020202020204" pitchFamily="34" charset="0"/>
                <a:ea typeface="宋体" panose="02010600030101010101" pitchFamily="2" charset="-122"/>
              </a:rPr>
              <a:t>…</a:t>
            </a:r>
            <a:endParaRPr lang="zh-CN" altLang="en-US" b="1">
              <a:latin typeface="Arial" panose="020B0604020202020204" pitchFamily="34" charset="0"/>
              <a:ea typeface="宋体" panose="02010600030101010101" pitchFamily="2" charset="-122"/>
            </a:endParaRPr>
          </a:p>
        </p:txBody>
      </p:sp>
      <p:sp>
        <p:nvSpPr>
          <p:cNvPr id="21549" name="Text Box 45"/>
          <p:cNvSpPr txBox="1">
            <a:spLocks noChangeArrowheads="1"/>
          </p:cNvSpPr>
          <p:nvPr/>
        </p:nvSpPr>
        <p:spPr bwMode="auto">
          <a:xfrm>
            <a:off x="906463" y="5224487"/>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defRPr sz="2400">
                <a:solidFill>
                  <a:schemeClr val="tx1"/>
                </a:solidFill>
                <a:latin typeface="Times New Roman" panose="02020603050405020304" charset="0"/>
              </a:defRPr>
            </a:lvl1pPr>
            <a:lvl2pPr marL="411480" algn="l" defTabSz="822325">
              <a:defRPr sz="2400">
                <a:solidFill>
                  <a:schemeClr val="tx1"/>
                </a:solidFill>
                <a:latin typeface="Times New Roman" panose="02020603050405020304" charset="0"/>
              </a:defRPr>
            </a:lvl2pPr>
            <a:lvl3pPr marL="822325" algn="l" defTabSz="822325">
              <a:defRPr sz="2400">
                <a:solidFill>
                  <a:schemeClr val="tx1"/>
                </a:solidFill>
                <a:latin typeface="Times New Roman" panose="02020603050405020304" charset="0"/>
              </a:defRPr>
            </a:lvl3pPr>
            <a:lvl4pPr marL="1235075" algn="l" defTabSz="822325">
              <a:defRPr sz="2400">
                <a:solidFill>
                  <a:schemeClr val="tx1"/>
                </a:solidFill>
                <a:latin typeface="Times New Roman" panose="02020603050405020304" charset="0"/>
              </a:defRPr>
            </a:lvl4pPr>
            <a:lvl5pPr marL="1646555" algn="l" defTabSz="822325">
              <a:defRPr sz="2400">
                <a:solidFill>
                  <a:schemeClr val="tx1"/>
                </a:solidFill>
                <a:latin typeface="Times New Roman" panose="02020603050405020304" charset="0"/>
              </a:defRPr>
            </a:lvl5pPr>
            <a:lvl6pPr marL="2103755" defTabSz="822325" fontAlgn="base">
              <a:spcBef>
                <a:spcPct val="0"/>
              </a:spcBef>
              <a:spcAft>
                <a:spcPct val="0"/>
              </a:spcAft>
              <a:defRPr sz="2400">
                <a:solidFill>
                  <a:schemeClr val="tx1"/>
                </a:solidFill>
                <a:latin typeface="Times New Roman" panose="02020603050405020304" charset="0"/>
              </a:defRPr>
            </a:lvl6pPr>
            <a:lvl7pPr marL="2560955" defTabSz="822325" fontAlgn="base">
              <a:spcBef>
                <a:spcPct val="0"/>
              </a:spcBef>
              <a:spcAft>
                <a:spcPct val="0"/>
              </a:spcAft>
              <a:defRPr sz="2400">
                <a:solidFill>
                  <a:schemeClr val="tx1"/>
                </a:solidFill>
                <a:latin typeface="Times New Roman" panose="02020603050405020304" charset="0"/>
              </a:defRPr>
            </a:lvl7pPr>
            <a:lvl8pPr marL="3018155" defTabSz="822325" fontAlgn="base">
              <a:spcBef>
                <a:spcPct val="0"/>
              </a:spcBef>
              <a:spcAft>
                <a:spcPct val="0"/>
              </a:spcAft>
              <a:defRPr sz="2400">
                <a:solidFill>
                  <a:schemeClr val="tx1"/>
                </a:solidFill>
                <a:latin typeface="Times New Roman" panose="02020603050405020304" charset="0"/>
              </a:defRPr>
            </a:lvl8pPr>
            <a:lvl9pPr marL="3475355" defTabSz="822325" fontAlgn="base">
              <a:spcBef>
                <a:spcPct val="0"/>
              </a:spcBef>
              <a:spcAft>
                <a:spcPct val="0"/>
              </a:spcAft>
              <a:defRPr sz="2400">
                <a:solidFill>
                  <a:schemeClr val="tx1"/>
                </a:solidFill>
                <a:latin typeface="Times New Roman" panose="02020603050405020304" charset="0"/>
              </a:defRPr>
            </a:lvl9pPr>
          </a:lstStyle>
          <a:p>
            <a:pPr algn="ctr" eaLnBrk="1" hangingPunct="1">
              <a:buClr>
                <a:srgbClr val="000000"/>
              </a:buClr>
              <a:buFont typeface="Arial" panose="020B0604020202020204" pitchFamily="34" charset="0"/>
              <a:buNone/>
            </a:pPr>
            <a:r>
              <a:rPr lang="zh-CN" altLang="en-US" b="1">
                <a:latin typeface="Arial" panose="020B0604020202020204" pitchFamily="34" charset="0"/>
                <a:ea typeface="宋体" panose="02010600030101010101" pitchFamily="2" charset="-122"/>
              </a:rPr>
              <a:t>…</a:t>
            </a:r>
            <a:endParaRPr lang="zh-CN" altLang="en-US" b="1">
              <a:latin typeface="Arial" panose="020B0604020202020204" pitchFamily="34" charset="0"/>
              <a:ea typeface="宋体" panose="02010600030101010101" pitchFamily="2" charset="-122"/>
            </a:endParaRPr>
          </a:p>
        </p:txBody>
      </p:sp>
      <p:sp>
        <p:nvSpPr>
          <p:cNvPr id="21542" name="Rectangle 38"/>
          <p:cNvSpPr>
            <a:spLocks noChangeArrowheads="1"/>
          </p:cNvSpPr>
          <p:nvPr/>
        </p:nvSpPr>
        <p:spPr bwMode="auto">
          <a:xfrm>
            <a:off x="1054100" y="4794275"/>
            <a:ext cx="6543675" cy="596900"/>
          </a:xfrm>
          <a:prstGeom prst="rect">
            <a:avLst/>
          </a:prstGeom>
          <a:noFill/>
          <a:ln w="25400">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solidFill>
                <a:schemeClr val="tx1"/>
              </a:solidFill>
              <a:latin typeface="Arial" panose="020B0604020202020204" pitchFamily="34" charset="0"/>
              <a:ea typeface="宋体" panose="02010600030101010101" pitchFamily="2" charset="-122"/>
            </a:endParaRPr>
          </a:p>
        </p:txBody>
      </p:sp>
      <p:sp>
        <p:nvSpPr>
          <p:cNvPr id="23555"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3556"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3557"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3559" name="Rectangle 7"/>
          <p:cNvSpPr>
            <a:spLocks noChangeArrowheads="1"/>
          </p:cNvSpPr>
          <p:nvPr/>
        </p:nvSpPr>
        <p:spPr bwMode="auto">
          <a:xfrm>
            <a:off x="457200" y="11430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tabLst>
                <a:tab pos="682625" algn="l"/>
                <a:tab pos="1833245" algn="l"/>
              </a:tabLst>
            </a:pPr>
            <a:br>
              <a:rPr lang="zh-CN" altLang="en-US" sz="1800" b="1">
                <a:solidFill>
                  <a:srgbClr val="000000"/>
                </a:solidFill>
                <a:latin typeface="Courier New" panose="02070309020205020404" pitchFamily="49" charset="0"/>
                <a:ea typeface="宋体" panose="02010600030101010101" pitchFamily="2" charset="-122"/>
              </a:rPr>
            </a:br>
            <a:endParaRPr lang="zh-CN" altLang="en-US" sz="1800" b="1">
              <a:solidFill>
                <a:srgbClr val="000000"/>
              </a:solidFill>
              <a:latin typeface="Courier New" panose="02070309020205020404" pitchFamily="49" charset="0"/>
              <a:ea typeface="宋体" panose="02010600030101010101" pitchFamily="2" charset="-122"/>
            </a:endParaRPr>
          </a:p>
        </p:txBody>
      </p:sp>
      <p:sp>
        <p:nvSpPr>
          <p:cNvPr id="23582" name="Rectangle 30"/>
          <p:cNvSpPr>
            <a:spLocks noGrp="1" noChangeArrowheads="1"/>
          </p:cNvSpPr>
          <p:nvPr>
            <p:ph type="title"/>
          </p:nvPr>
        </p:nvSpPr>
        <p:spPr>
          <a:xfrm>
            <a:off x="1915108" y="939939"/>
            <a:ext cx="5770984" cy="792088"/>
          </a:xfrm>
          <a:noFill/>
          <a:ln>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t">
            <a:normAutofit/>
          </a:bodyPr>
          <a:lstStyle/>
          <a:p>
            <a:r>
              <a:rPr lang="en-US" altLang="zh-CN" sz="3600" b="1" dirty="0">
                <a:latin typeface="Courier New" panose="02070309020205020404" pitchFamily="49" charset="0"/>
                <a:ea typeface="宋体" panose="02010600030101010101" pitchFamily="2" charset="-122"/>
              </a:rPr>
              <a:t>INTERSECT </a:t>
            </a:r>
            <a:r>
              <a:rPr lang="zh-CN" altLang="en-US" sz="3600" b="1" dirty="0">
                <a:ea typeface="宋体" panose="02010600030101010101" pitchFamily="2" charset="-122"/>
              </a:rPr>
              <a:t>操作符</a:t>
            </a:r>
            <a:endParaRPr lang="en-US" altLang="zh-CN" sz="3600" b="1" dirty="0">
              <a:ea typeface="宋体" panose="02010600030101010101" pitchFamily="2" charset="-122"/>
            </a:endParaRPr>
          </a:p>
        </p:txBody>
      </p:sp>
      <p:grpSp>
        <p:nvGrpSpPr>
          <p:cNvPr id="23583" name="Group 31"/>
          <p:cNvGrpSpPr/>
          <p:nvPr/>
        </p:nvGrpSpPr>
        <p:grpSpPr bwMode="auto">
          <a:xfrm>
            <a:off x="2057400" y="1746796"/>
            <a:ext cx="3000375" cy="3606800"/>
            <a:chOff x="1296" y="837"/>
            <a:chExt cx="1890" cy="2272"/>
          </a:xfrm>
        </p:grpSpPr>
        <p:sp>
          <p:nvSpPr>
            <p:cNvPr id="23584" name="Oval 32"/>
            <p:cNvSpPr>
              <a:spLocks noChangeArrowheads="1"/>
            </p:cNvSpPr>
            <p:nvPr/>
          </p:nvSpPr>
          <p:spPr bwMode="auto">
            <a:xfrm>
              <a:off x="1296" y="1185"/>
              <a:ext cx="1890" cy="1924"/>
            </a:xfrm>
            <a:prstGeom prst="ellipse">
              <a:avLst/>
            </a:prstGeom>
            <a:solidFill>
              <a:srgbClr val="0066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3585" name="Rectangle 33"/>
            <p:cNvSpPr>
              <a:spLocks noChangeArrowheads="1"/>
            </p:cNvSpPr>
            <p:nvPr/>
          </p:nvSpPr>
          <p:spPr bwMode="auto">
            <a:xfrm>
              <a:off x="2054" y="837"/>
              <a:ext cx="2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762000"/>
              <a:r>
                <a:rPr lang="en-US" altLang="zh-CN" sz="1800" b="1" dirty="0">
                  <a:solidFill>
                    <a:srgbClr val="FF0000"/>
                  </a:solidFill>
                  <a:latin typeface="Arial" panose="020B0604020202020204" pitchFamily="34" charset="0"/>
                  <a:ea typeface="宋体" panose="02010600030101010101" pitchFamily="2" charset="-122"/>
                </a:rPr>
                <a:t>A</a:t>
              </a:r>
              <a:endParaRPr lang="en-US" altLang="zh-CN" sz="1800" b="1" dirty="0">
                <a:solidFill>
                  <a:srgbClr val="FF0000"/>
                </a:solidFill>
                <a:latin typeface="Arial" panose="020B0604020202020204" pitchFamily="34" charset="0"/>
                <a:ea typeface="宋体" panose="02010600030101010101" pitchFamily="2" charset="-122"/>
              </a:endParaRPr>
            </a:p>
          </p:txBody>
        </p:sp>
      </p:grpSp>
      <p:grpSp>
        <p:nvGrpSpPr>
          <p:cNvPr id="23586" name="Group 34"/>
          <p:cNvGrpSpPr/>
          <p:nvPr/>
        </p:nvGrpSpPr>
        <p:grpSpPr bwMode="auto">
          <a:xfrm>
            <a:off x="4416425" y="1746796"/>
            <a:ext cx="3000375" cy="3549650"/>
            <a:chOff x="2782" y="837"/>
            <a:chExt cx="1890" cy="2236"/>
          </a:xfrm>
        </p:grpSpPr>
        <p:sp>
          <p:nvSpPr>
            <p:cNvPr id="23587" name="Oval 35"/>
            <p:cNvSpPr>
              <a:spLocks noChangeArrowheads="1"/>
            </p:cNvSpPr>
            <p:nvPr/>
          </p:nvSpPr>
          <p:spPr bwMode="auto">
            <a:xfrm>
              <a:off x="2782" y="1149"/>
              <a:ext cx="1890" cy="1924"/>
            </a:xfrm>
            <a:prstGeom prst="ellipse">
              <a:avLst/>
            </a:prstGeom>
            <a:solidFill>
              <a:srgbClr val="0066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a:spcBef>
                  <a:spcPct val="50000"/>
                </a:spcBef>
              </a:pPr>
              <a:endParaRPr lang="zh-CN" altLang="en-US">
                <a:solidFill>
                  <a:schemeClr val="tx1"/>
                </a:solidFill>
                <a:latin typeface="Arial" panose="020B0604020202020204" pitchFamily="34" charset="0"/>
                <a:ea typeface="宋体" panose="02010600030101010101" pitchFamily="2" charset="-122"/>
              </a:endParaRPr>
            </a:p>
          </p:txBody>
        </p:sp>
        <p:sp>
          <p:nvSpPr>
            <p:cNvPr id="23588" name="Rectangle 36"/>
            <p:cNvSpPr>
              <a:spLocks noChangeArrowheads="1"/>
            </p:cNvSpPr>
            <p:nvPr/>
          </p:nvSpPr>
          <p:spPr bwMode="auto">
            <a:xfrm>
              <a:off x="3497" y="837"/>
              <a:ext cx="2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762000"/>
              <a:r>
                <a:rPr lang="en-US" altLang="zh-CN" sz="1800" b="1" dirty="0">
                  <a:solidFill>
                    <a:srgbClr val="FF0000"/>
                  </a:solidFill>
                  <a:latin typeface="Arial" panose="020B0604020202020204" pitchFamily="34" charset="0"/>
                  <a:ea typeface="宋体" panose="02010600030101010101" pitchFamily="2" charset="-122"/>
                </a:rPr>
                <a:t>B</a:t>
              </a:r>
              <a:endParaRPr lang="en-US" altLang="zh-CN" sz="1800" b="1" dirty="0">
                <a:solidFill>
                  <a:srgbClr val="FF0000"/>
                </a:solidFill>
                <a:latin typeface="Arial" panose="020B0604020202020204" pitchFamily="34" charset="0"/>
                <a:ea typeface="宋体" panose="02010600030101010101" pitchFamily="2" charset="-122"/>
              </a:endParaRPr>
            </a:p>
          </p:txBody>
        </p:sp>
      </p:grpSp>
      <p:sp>
        <p:nvSpPr>
          <p:cNvPr id="23589" name="Freeform 37"/>
          <p:cNvSpPr/>
          <p:nvPr/>
        </p:nvSpPr>
        <p:spPr bwMode="auto">
          <a:xfrm>
            <a:off x="4313238" y="2858046"/>
            <a:ext cx="842962" cy="1906587"/>
          </a:xfrm>
          <a:custGeom>
            <a:avLst/>
            <a:gdLst>
              <a:gd name="T0" fmla="*/ 287 w 531"/>
              <a:gd name="T1" fmla="*/ 25 h 1201"/>
              <a:gd name="T2" fmla="*/ 328 w 531"/>
              <a:gd name="T3" fmla="*/ 67 h 1201"/>
              <a:gd name="T4" fmla="*/ 367 w 531"/>
              <a:gd name="T5" fmla="*/ 115 h 1201"/>
              <a:gd name="T6" fmla="*/ 402 w 531"/>
              <a:gd name="T7" fmla="*/ 166 h 1201"/>
              <a:gd name="T8" fmla="*/ 432 w 531"/>
              <a:gd name="T9" fmla="*/ 219 h 1201"/>
              <a:gd name="T10" fmla="*/ 460 w 531"/>
              <a:gd name="T11" fmla="*/ 275 h 1201"/>
              <a:gd name="T12" fmla="*/ 484 w 531"/>
              <a:gd name="T13" fmla="*/ 334 h 1201"/>
              <a:gd name="T14" fmla="*/ 502 w 531"/>
              <a:gd name="T15" fmla="*/ 396 h 1201"/>
              <a:gd name="T16" fmla="*/ 516 w 531"/>
              <a:gd name="T17" fmla="*/ 459 h 1201"/>
              <a:gd name="T18" fmla="*/ 525 w 531"/>
              <a:gd name="T19" fmla="*/ 527 h 1201"/>
              <a:gd name="T20" fmla="*/ 529 w 531"/>
              <a:gd name="T21" fmla="*/ 596 h 1201"/>
              <a:gd name="T22" fmla="*/ 527 w 531"/>
              <a:gd name="T23" fmla="*/ 662 h 1201"/>
              <a:gd name="T24" fmla="*/ 521 w 531"/>
              <a:gd name="T25" fmla="*/ 727 h 1201"/>
              <a:gd name="T26" fmla="*/ 509 w 531"/>
              <a:gd name="T27" fmla="*/ 793 h 1201"/>
              <a:gd name="T28" fmla="*/ 493 w 531"/>
              <a:gd name="T29" fmla="*/ 854 h 1201"/>
              <a:gd name="T30" fmla="*/ 470 w 531"/>
              <a:gd name="T31" fmla="*/ 916 h 1201"/>
              <a:gd name="T32" fmla="*/ 446 w 531"/>
              <a:gd name="T33" fmla="*/ 971 h 1201"/>
              <a:gd name="T34" fmla="*/ 415 w 531"/>
              <a:gd name="T35" fmla="*/ 1027 h 1201"/>
              <a:gd name="T36" fmla="*/ 381 w 531"/>
              <a:gd name="T37" fmla="*/ 1078 h 1201"/>
              <a:gd name="T38" fmla="*/ 344 w 531"/>
              <a:gd name="T39" fmla="*/ 1127 h 1201"/>
              <a:gd name="T40" fmla="*/ 304 w 531"/>
              <a:gd name="T41" fmla="*/ 1173 h 1201"/>
              <a:gd name="T42" fmla="*/ 259 w 531"/>
              <a:gd name="T43" fmla="*/ 1187 h 1201"/>
              <a:gd name="T44" fmla="*/ 217 w 531"/>
              <a:gd name="T45" fmla="*/ 1144 h 1201"/>
              <a:gd name="T46" fmla="*/ 177 w 531"/>
              <a:gd name="T47" fmla="*/ 1098 h 1201"/>
              <a:gd name="T48" fmla="*/ 139 w 531"/>
              <a:gd name="T49" fmla="*/ 1051 h 1201"/>
              <a:gd name="T50" fmla="*/ 108 w 531"/>
              <a:gd name="T51" fmla="*/ 998 h 1201"/>
              <a:gd name="T52" fmla="*/ 78 w 531"/>
              <a:gd name="T53" fmla="*/ 942 h 1201"/>
              <a:gd name="T54" fmla="*/ 53 w 531"/>
              <a:gd name="T55" fmla="*/ 883 h 1201"/>
              <a:gd name="T56" fmla="*/ 35 w 531"/>
              <a:gd name="T57" fmla="*/ 823 h 1201"/>
              <a:gd name="T58" fmla="*/ 18 w 531"/>
              <a:gd name="T59" fmla="*/ 760 h 1201"/>
              <a:gd name="T60" fmla="*/ 7 w 531"/>
              <a:gd name="T61" fmla="*/ 695 h 1201"/>
              <a:gd name="T62" fmla="*/ 2 w 531"/>
              <a:gd name="T63" fmla="*/ 625 h 1201"/>
              <a:gd name="T64" fmla="*/ 2 w 531"/>
              <a:gd name="T65" fmla="*/ 558 h 1201"/>
              <a:gd name="T66" fmla="*/ 7 w 531"/>
              <a:gd name="T67" fmla="*/ 492 h 1201"/>
              <a:gd name="T68" fmla="*/ 17 w 531"/>
              <a:gd name="T69" fmla="*/ 428 h 1201"/>
              <a:gd name="T70" fmla="*/ 33 w 531"/>
              <a:gd name="T71" fmla="*/ 363 h 1201"/>
              <a:gd name="T72" fmla="*/ 53 w 531"/>
              <a:gd name="T73" fmla="*/ 302 h 1201"/>
              <a:gd name="T74" fmla="*/ 76 w 531"/>
              <a:gd name="T75" fmla="*/ 243 h 1201"/>
              <a:gd name="T76" fmla="*/ 105 w 531"/>
              <a:gd name="T77" fmla="*/ 189 h 1201"/>
              <a:gd name="T78" fmla="*/ 137 w 531"/>
              <a:gd name="T79" fmla="*/ 136 h 1201"/>
              <a:gd name="T80" fmla="*/ 174 w 531"/>
              <a:gd name="T81" fmla="*/ 87 h 1201"/>
              <a:gd name="T82" fmla="*/ 213 w 531"/>
              <a:gd name="T83" fmla="*/ 40 h 1201"/>
              <a:gd name="T84" fmla="*/ 256 w 531"/>
              <a:gd name="T85" fmla="*/ 0 h 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1" h="1201">
                <a:moveTo>
                  <a:pt x="256" y="0"/>
                </a:moveTo>
                <a:lnTo>
                  <a:pt x="271" y="12"/>
                </a:lnTo>
                <a:lnTo>
                  <a:pt x="287" y="25"/>
                </a:lnTo>
                <a:lnTo>
                  <a:pt x="301" y="39"/>
                </a:lnTo>
                <a:lnTo>
                  <a:pt x="315" y="53"/>
                </a:lnTo>
                <a:lnTo>
                  <a:pt x="328" y="67"/>
                </a:lnTo>
                <a:lnTo>
                  <a:pt x="342" y="84"/>
                </a:lnTo>
                <a:lnTo>
                  <a:pt x="354" y="98"/>
                </a:lnTo>
                <a:lnTo>
                  <a:pt x="367" y="115"/>
                </a:lnTo>
                <a:lnTo>
                  <a:pt x="379" y="131"/>
                </a:lnTo>
                <a:lnTo>
                  <a:pt x="391" y="148"/>
                </a:lnTo>
                <a:lnTo>
                  <a:pt x="402" y="166"/>
                </a:lnTo>
                <a:lnTo>
                  <a:pt x="413" y="183"/>
                </a:lnTo>
                <a:lnTo>
                  <a:pt x="424" y="201"/>
                </a:lnTo>
                <a:lnTo>
                  <a:pt x="432" y="219"/>
                </a:lnTo>
                <a:lnTo>
                  <a:pt x="443" y="236"/>
                </a:lnTo>
                <a:lnTo>
                  <a:pt x="453" y="256"/>
                </a:lnTo>
                <a:lnTo>
                  <a:pt x="460" y="275"/>
                </a:lnTo>
                <a:lnTo>
                  <a:pt x="469" y="296"/>
                </a:lnTo>
                <a:lnTo>
                  <a:pt x="477" y="315"/>
                </a:lnTo>
                <a:lnTo>
                  <a:pt x="484" y="334"/>
                </a:lnTo>
                <a:lnTo>
                  <a:pt x="490" y="354"/>
                </a:lnTo>
                <a:lnTo>
                  <a:pt x="497" y="376"/>
                </a:lnTo>
                <a:lnTo>
                  <a:pt x="502" y="396"/>
                </a:lnTo>
                <a:lnTo>
                  <a:pt x="508" y="417"/>
                </a:lnTo>
                <a:lnTo>
                  <a:pt x="513" y="438"/>
                </a:lnTo>
                <a:lnTo>
                  <a:pt x="516" y="459"/>
                </a:lnTo>
                <a:lnTo>
                  <a:pt x="520" y="481"/>
                </a:lnTo>
                <a:lnTo>
                  <a:pt x="523" y="504"/>
                </a:lnTo>
                <a:lnTo>
                  <a:pt x="525" y="527"/>
                </a:lnTo>
                <a:lnTo>
                  <a:pt x="527" y="548"/>
                </a:lnTo>
                <a:lnTo>
                  <a:pt x="528" y="572"/>
                </a:lnTo>
                <a:lnTo>
                  <a:pt x="529" y="596"/>
                </a:lnTo>
                <a:lnTo>
                  <a:pt x="530" y="617"/>
                </a:lnTo>
                <a:lnTo>
                  <a:pt x="528" y="641"/>
                </a:lnTo>
                <a:lnTo>
                  <a:pt x="527" y="662"/>
                </a:lnTo>
                <a:lnTo>
                  <a:pt x="526" y="683"/>
                </a:lnTo>
                <a:lnTo>
                  <a:pt x="523" y="706"/>
                </a:lnTo>
                <a:lnTo>
                  <a:pt x="521" y="727"/>
                </a:lnTo>
                <a:lnTo>
                  <a:pt x="519" y="749"/>
                </a:lnTo>
                <a:lnTo>
                  <a:pt x="514" y="771"/>
                </a:lnTo>
                <a:lnTo>
                  <a:pt x="509" y="793"/>
                </a:lnTo>
                <a:lnTo>
                  <a:pt x="503" y="813"/>
                </a:lnTo>
                <a:lnTo>
                  <a:pt x="498" y="835"/>
                </a:lnTo>
                <a:lnTo>
                  <a:pt x="493" y="854"/>
                </a:lnTo>
                <a:lnTo>
                  <a:pt x="485" y="874"/>
                </a:lnTo>
                <a:lnTo>
                  <a:pt x="479" y="895"/>
                </a:lnTo>
                <a:lnTo>
                  <a:pt x="470" y="916"/>
                </a:lnTo>
                <a:lnTo>
                  <a:pt x="463" y="936"/>
                </a:lnTo>
                <a:lnTo>
                  <a:pt x="454" y="953"/>
                </a:lnTo>
                <a:lnTo>
                  <a:pt x="446" y="971"/>
                </a:lnTo>
                <a:lnTo>
                  <a:pt x="435" y="991"/>
                </a:lnTo>
                <a:lnTo>
                  <a:pt x="425" y="1010"/>
                </a:lnTo>
                <a:lnTo>
                  <a:pt x="415" y="1027"/>
                </a:lnTo>
                <a:lnTo>
                  <a:pt x="406" y="1045"/>
                </a:lnTo>
                <a:lnTo>
                  <a:pt x="393" y="1061"/>
                </a:lnTo>
                <a:lnTo>
                  <a:pt x="381" y="1078"/>
                </a:lnTo>
                <a:lnTo>
                  <a:pt x="370" y="1094"/>
                </a:lnTo>
                <a:lnTo>
                  <a:pt x="356" y="1112"/>
                </a:lnTo>
                <a:lnTo>
                  <a:pt x="344" y="1127"/>
                </a:lnTo>
                <a:lnTo>
                  <a:pt x="332" y="1142"/>
                </a:lnTo>
                <a:lnTo>
                  <a:pt x="317" y="1158"/>
                </a:lnTo>
                <a:lnTo>
                  <a:pt x="304" y="1173"/>
                </a:lnTo>
                <a:lnTo>
                  <a:pt x="289" y="1186"/>
                </a:lnTo>
                <a:lnTo>
                  <a:pt x="274" y="1200"/>
                </a:lnTo>
                <a:lnTo>
                  <a:pt x="259" y="1187"/>
                </a:lnTo>
                <a:lnTo>
                  <a:pt x="243" y="1174"/>
                </a:lnTo>
                <a:lnTo>
                  <a:pt x="230" y="1159"/>
                </a:lnTo>
                <a:lnTo>
                  <a:pt x="217" y="1144"/>
                </a:lnTo>
                <a:lnTo>
                  <a:pt x="203" y="1130"/>
                </a:lnTo>
                <a:lnTo>
                  <a:pt x="188" y="1115"/>
                </a:lnTo>
                <a:lnTo>
                  <a:pt x="177" y="1098"/>
                </a:lnTo>
                <a:lnTo>
                  <a:pt x="165" y="1082"/>
                </a:lnTo>
                <a:lnTo>
                  <a:pt x="152" y="1065"/>
                </a:lnTo>
                <a:lnTo>
                  <a:pt x="139" y="1051"/>
                </a:lnTo>
                <a:lnTo>
                  <a:pt x="128" y="1033"/>
                </a:lnTo>
                <a:lnTo>
                  <a:pt x="119" y="1015"/>
                </a:lnTo>
                <a:lnTo>
                  <a:pt x="108" y="998"/>
                </a:lnTo>
                <a:lnTo>
                  <a:pt x="98" y="978"/>
                </a:lnTo>
                <a:lnTo>
                  <a:pt x="88" y="961"/>
                </a:lnTo>
                <a:lnTo>
                  <a:pt x="78" y="942"/>
                </a:lnTo>
                <a:lnTo>
                  <a:pt x="71" y="922"/>
                </a:lnTo>
                <a:lnTo>
                  <a:pt x="62" y="904"/>
                </a:lnTo>
                <a:lnTo>
                  <a:pt x="53" y="883"/>
                </a:lnTo>
                <a:lnTo>
                  <a:pt x="48" y="863"/>
                </a:lnTo>
                <a:lnTo>
                  <a:pt x="40" y="843"/>
                </a:lnTo>
                <a:lnTo>
                  <a:pt x="35" y="823"/>
                </a:lnTo>
                <a:lnTo>
                  <a:pt x="28" y="802"/>
                </a:lnTo>
                <a:lnTo>
                  <a:pt x="23" y="780"/>
                </a:lnTo>
                <a:lnTo>
                  <a:pt x="18" y="760"/>
                </a:lnTo>
                <a:lnTo>
                  <a:pt x="14" y="738"/>
                </a:lnTo>
                <a:lnTo>
                  <a:pt x="10" y="716"/>
                </a:lnTo>
                <a:lnTo>
                  <a:pt x="7" y="695"/>
                </a:lnTo>
                <a:lnTo>
                  <a:pt x="5" y="672"/>
                </a:lnTo>
                <a:lnTo>
                  <a:pt x="3" y="649"/>
                </a:lnTo>
                <a:lnTo>
                  <a:pt x="2" y="625"/>
                </a:lnTo>
                <a:lnTo>
                  <a:pt x="1" y="604"/>
                </a:lnTo>
                <a:lnTo>
                  <a:pt x="0" y="582"/>
                </a:lnTo>
                <a:lnTo>
                  <a:pt x="2" y="558"/>
                </a:lnTo>
                <a:lnTo>
                  <a:pt x="3" y="535"/>
                </a:lnTo>
                <a:lnTo>
                  <a:pt x="4" y="513"/>
                </a:lnTo>
                <a:lnTo>
                  <a:pt x="7" y="492"/>
                </a:lnTo>
                <a:lnTo>
                  <a:pt x="9" y="472"/>
                </a:lnTo>
                <a:lnTo>
                  <a:pt x="13" y="450"/>
                </a:lnTo>
                <a:lnTo>
                  <a:pt x="17" y="428"/>
                </a:lnTo>
                <a:lnTo>
                  <a:pt x="21" y="406"/>
                </a:lnTo>
                <a:lnTo>
                  <a:pt x="28" y="384"/>
                </a:lnTo>
                <a:lnTo>
                  <a:pt x="33" y="363"/>
                </a:lnTo>
                <a:lnTo>
                  <a:pt x="39" y="345"/>
                </a:lnTo>
                <a:lnTo>
                  <a:pt x="46" y="324"/>
                </a:lnTo>
                <a:lnTo>
                  <a:pt x="53" y="302"/>
                </a:lnTo>
                <a:lnTo>
                  <a:pt x="60" y="283"/>
                </a:lnTo>
                <a:lnTo>
                  <a:pt x="67" y="263"/>
                </a:lnTo>
                <a:lnTo>
                  <a:pt x="76" y="243"/>
                </a:lnTo>
                <a:lnTo>
                  <a:pt x="86" y="226"/>
                </a:lnTo>
                <a:lnTo>
                  <a:pt x="95" y="207"/>
                </a:lnTo>
                <a:lnTo>
                  <a:pt x="105" y="189"/>
                </a:lnTo>
                <a:lnTo>
                  <a:pt x="115" y="172"/>
                </a:lnTo>
                <a:lnTo>
                  <a:pt x="124" y="152"/>
                </a:lnTo>
                <a:lnTo>
                  <a:pt x="137" y="136"/>
                </a:lnTo>
                <a:lnTo>
                  <a:pt x="149" y="119"/>
                </a:lnTo>
                <a:lnTo>
                  <a:pt x="161" y="102"/>
                </a:lnTo>
                <a:lnTo>
                  <a:pt x="174" y="87"/>
                </a:lnTo>
                <a:lnTo>
                  <a:pt x="187" y="70"/>
                </a:lnTo>
                <a:lnTo>
                  <a:pt x="200" y="55"/>
                </a:lnTo>
                <a:lnTo>
                  <a:pt x="213" y="40"/>
                </a:lnTo>
                <a:lnTo>
                  <a:pt x="228" y="26"/>
                </a:lnTo>
                <a:lnTo>
                  <a:pt x="243" y="13"/>
                </a:lnTo>
                <a:lnTo>
                  <a:pt x="256" y="0"/>
                </a:lnTo>
              </a:path>
            </a:pathLst>
          </a:custGeom>
          <a:solidFill>
            <a:srgbClr val="FFFF66"/>
          </a:solidFill>
          <a:ln w="12700" cap="rnd" cmpd="sng">
            <a:solidFill>
              <a:srgbClr val="081D58"/>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1" name="Text Box 39"/>
          <p:cNvSpPr txBox="1">
            <a:spLocks noChangeArrowheads="1"/>
          </p:cNvSpPr>
          <p:nvPr/>
        </p:nvSpPr>
        <p:spPr bwMode="white">
          <a:xfrm>
            <a:off x="1579562" y="5720743"/>
            <a:ext cx="7153275" cy="461665"/>
          </a:xfrm>
          <a:prstGeom prst="rect">
            <a:avLst/>
          </a:prstGeom>
          <a:noFill/>
          <a:ln>
            <a:noFill/>
          </a:ln>
          <a:effectLst>
            <a:outerShdw dist="53882"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Lst>
        </p:spPr>
        <p:txBody>
          <a:bodyPr>
            <a:spAutoFit/>
          </a:bodyPr>
          <a:lstStyle/>
          <a:p>
            <a:pPr>
              <a:spcBef>
                <a:spcPct val="50000"/>
              </a:spcBef>
            </a:pPr>
            <a:r>
              <a:rPr lang="en-US" altLang="zh-CN" sz="2400" b="1" dirty="0">
                <a:solidFill>
                  <a:schemeClr val="tx1"/>
                </a:solidFill>
                <a:effectLst>
                  <a:outerShdw blurRad="38100" dist="38100" dir="2700000" algn="tl">
                    <a:srgbClr val="000000">
                      <a:alpha val="43137"/>
                    </a:srgbClr>
                  </a:outerShdw>
                </a:effectLst>
                <a:latin typeface="Courier New" panose="02070309020205020404" pitchFamily="49" charset="0"/>
                <a:ea typeface="宋体" panose="02010600030101010101" pitchFamily="2" charset="-122"/>
              </a:rPr>
              <a:t>INTERSECT </a:t>
            </a:r>
            <a:r>
              <a:rPr lang="zh-CN" altLang="en-US" sz="2400" b="1" dirty="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操作符返回两个结果集的交集</a:t>
            </a:r>
            <a:endParaRPr lang="zh-CN" altLang="en-US" sz="2400" b="1" dirty="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Tree>
  </p:cSld>
  <p:clrMapOvr>
    <a:masterClrMapping/>
  </p:clrMapOvr>
  <p:transition spd="slow">
    <p:cut/>
  </p:transition>
</p:sld>
</file>

<file path=ppt/tags/tag1.xml><?xml version="1.0" encoding="utf-8"?>
<p:tagLst xmlns:p="http://schemas.openxmlformats.org/presentationml/2006/main">
  <p:tag name="COMMONDATA" val="eyJoZGlkIjoiMDUzMGI3YmI3OWFmYWJkNjRlN2E5NmRkNjNlZjcyMz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1794</Words>
  <Application>WPS 演示</Application>
  <PresentationFormat>全屏显示(4:3)</PresentationFormat>
  <Paragraphs>201</Paragraphs>
  <Slides>21</Slides>
  <Notes>16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34" baseType="lpstr">
      <vt:lpstr>Arial</vt:lpstr>
      <vt:lpstr>宋体</vt:lpstr>
      <vt:lpstr>Wingdings</vt:lpstr>
      <vt:lpstr>楷体</vt:lpstr>
      <vt:lpstr>Arial Unicode MS</vt:lpstr>
      <vt:lpstr>Courier New</vt:lpstr>
      <vt:lpstr>Times</vt:lpstr>
      <vt:lpstr>Times New Roman</vt:lpstr>
      <vt:lpstr>微软雅黑</vt:lpstr>
      <vt:lpstr>Arial Unicode MS</vt:lpstr>
      <vt:lpstr>Calibri</vt:lpstr>
      <vt:lpstr>Office 主题</vt:lpstr>
      <vt:lpstr>Word.Document.8</vt:lpstr>
      <vt:lpstr>第13节 SET 运算符</vt:lpstr>
      <vt:lpstr>目  标</vt:lpstr>
      <vt:lpstr> SET 操作符</vt:lpstr>
      <vt:lpstr>UNION 操作符</vt:lpstr>
      <vt:lpstr>UNION 操作符举例</vt:lpstr>
      <vt:lpstr>PowerPoint 演示文稿</vt:lpstr>
      <vt:lpstr>UNION ALL 操作符</vt:lpstr>
      <vt:lpstr>UNION ALL 操作符举例</vt:lpstr>
      <vt:lpstr>INTERSECT 操作符</vt:lpstr>
      <vt:lpstr>INTERSECT 操作符举例</vt:lpstr>
      <vt:lpstr>MINUS 操作符</vt:lpstr>
      <vt:lpstr> MINUS 操作符举例</vt:lpstr>
      <vt:lpstr>PowerPoint 演示文稿</vt:lpstr>
      <vt:lpstr>使用 SET 操作符注意事项</vt:lpstr>
      <vt:lpstr> SET 操作符</vt:lpstr>
      <vt:lpstr>匹配各SELECT 语句举例</vt:lpstr>
      <vt:lpstr>匹配各SELECT 语句举例</vt:lpstr>
      <vt:lpstr>使用相对位置排序举例</vt:lpstr>
      <vt:lpstr>PowerPoint 演示文稿</vt:lpstr>
      <vt:lpstr>总  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忆君</cp:lastModifiedBy>
  <cp:revision>62</cp:revision>
  <dcterms:created xsi:type="dcterms:W3CDTF">2013-03-04T07:19:00Z</dcterms:created>
  <dcterms:modified xsi:type="dcterms:W3CDTF">2022-05-14T10:53:32Z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C538AEF0B77C4651863DBF1F6AE2E421</vt:lpwstr>
  </property>
  <property fmtid="{D5CDD505-2E9C-101B-9397-08002B2CF9AE}" pid="3" name="KSOProductBuildVer">
    <vt:lpwstr>2052-11.1.0.11691</vt:lpwstr>
  </property>
</Properties>
</file>