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320" r:id="rId7"/>
    <p:sldId id="269" r:id="rId8"/>
    <p:sldId id="342" r:id="rId9"/>
    <p:sldId id="261" r:id="rId10"/>
    <p:sldId id="319" r:id="rId11"/>
    <p:sldId id="286" r:id="rId12"/>
    <p:sldId id="287" r:id="rId13"/>
    <p:sldId id="341" r:id="rId14"/>
    <p:sldId id="285" r:id="rId15"/>
    <p:sldId id="289" r:id="rId16"/>
    <p:sldId id="288" r:id="rId17"/>
    <p:sldId id="290" r:id="rId18"/>
    <p:sldId id="291" r:id="rId19"/>
    <p:sldId id="292" r:id="rId20"/>
    <p:sldId id="301" r:id="rId21"/>
    <p:sldId id="293" r:id="rId22"/>
    <p:sldId id="302" r:id="rId23"/>
    <p:sldId id="294" r:id="rId24"/>
    <p:sldId id="295" r:id="rId25"/>
    <p:sldId id="299" r:id="rId26"/>
    <p:sldId id="300" r:id="rId27"/>
    <p:sldId id="296" r:id="rId28"/>
    <p:sldId id="260" r:id="rId29"/>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CBE"/>
    <a:srgbClr val="1589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01" autoAdjust="0"/>
  </p:normalViewPr>
  <p:slideViewPr>
    <p:cSldViewPr snapToGrid="0" snapToObjects="1">
      <p:cViewPr varScale="1">
        <p:scale>
          <a:sx n="68" d="100"/>
          <a:sy n="68" d="100"/>
        </p:scale>
        <p:origin x="-144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9FDC1-849A-4786-91B2-E9B7941B19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87E5B-0F20-4F7C-8AD6-D9E028DA94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x-none"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x-none"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x-none" smtClean="0"/>
              <a:t>单击此处编辑母版文本样式</a:t>
            </a:r>
            <a:endParaRPr kumimoji="1" lang="zh-CN" altLang="x-none" smtClean="0"/>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5" name="日期占位符 4"/>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endParaRPr kumimoji="1" lang="zh-CN" altLang="x-none"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endParaRPr kumimoji="1" lang="zh-CN" altLang="x-none"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7" name="日期占位符 6"/>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日期占位符 2"/>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endParaRPr kumimoji="1" lang="zh-CN" altLang="x-none" smtClean="0"/>
          </a:p>
        </p:txBody>
      </p:sp>
      <p:sp>
        <p:nvSpPr>
          <p:cNvPr id="5" name="日期占位符 4"/>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endParaRPr kumimoji="1" lang="zh-CN" altLang="x-none" smtClean="0"/>
          </a:p>
        </p:txBody>
      </p:sp>
      <p:sp>
        <p:nvSpPr>
          <p:cNvPr id="5" name="日期占位符 4"/>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1289D3C-84AE-8140-9C86-5A935F100BC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kumimoji="1" lang="zh-CN" altLang="en-US"/>
          </a:p>
        </p:txBody>
      </p:sp>
      <p:pic>
        <p:nvPicPr>
          <p:cNvPr id="4" name="图片 3" descr="唯医培训PPT－封面.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文本框 5"/>
          <p:cNvSpPr>
            <a:spLocks noChangeArrowheads="1"/>
          </p:cNvSpPr>
          <p:nvPr/>
        </p:nvSpPr>
        <p:spPr bwMode="auto">
          <a:xfrm>
            <a:off x="1147445" y="1669415"/>
            <a:ext cx="6849110" cy="583565"/>
          </a:xfrm>
          <a:prstGeom prst="rect">
            <a:avLst/>
          </a:prstGeom>
          <a:noFill/>
          <a:ln>
            <a:noFill/>
          </a:ln>
        </p:spPr>
        <p:txBody>
          <a:bodyPr wrap="square">
            <a:spAutoFit/>
          </a:bodyPr>
          <a:lstStyle/>
          <a:p>
            <a:pPr>
              <a:defRPr/>
            </a:pPr>
            <a:r>
              <a:rPr lang="zh-CN" altLang="en-US" sz="32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Vue.js多页面项目Webpack配置方案</a:t>
            </a:r>
            <a:endParaRPr lang="zh-CN" altLang="en-US" sz="32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pic>
        <p:nvPicPr>
          <p:cNvPr id="9" name="图片 8"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167" y="379190"/>
            <a:ext cx="1401435" cy="627843"/>
          </a:xfrm>
          <a:prstGeom prst="rect">
            <a:avLst/>
          </a:prstGeom>
        </p:spPr>
      </p:pic>
      <p:sp>
        <p:nvSpPr>
          <p:cNvPr id="7" name="文本框 4"/>
          <p:cNvSpPr txBox="1"/>
          <p:nvPr/>
        </p:nvSpPr>
        <p:spPr>
          <a:xfrm>
            <a:off x="2370646" y="2794584"/>
            <a:ext cx="4409826"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20171208   </a:t>
            </a:r>
            <a:r>
              <a:rPr lang="zh-CN" altLang="en-US" sz="20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李晨阳</a:t>
            </a:r>
            <a:endParaRPr lang="zh-CN" altLang="en-US" sz="2000" dirty="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3975719" cy="46037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sym typeface="+mn-ea"/>
              </a:rPr>
              <a:t>开始使用Webpack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1198880"/>
          </a:xfrm>
          <a:prstGeom prst="rect">
            <a:avLst/>
          </a:prstGeom>
        </p:spPr>
        <p:txBody>
          <a:bodyPr wrap="square">
            <a:spAutoFit/>
          </a:bodyPr>
          <a:lstStyle/>
          <a:p>
            <a:r>
              <a:rPr b="1" dirty="0" smtClean="0">
                <a:solidFill>
                  <a:schemeClr val="accent6">
                    <a:lumMod val="75000"/>
                  </a:schemeClr>
                </a:solidFill>
              </a:rPr>
              <a:t>安装</a:t>
            </a:r>
            <a:endParaRPr b="1" dirty="0" smtClean="0">
              <a:solidFill>
                <a:schemeClr val="accent6">
                  <a:lumMod val="75000"/>
                </a:schemeClr>
              </a:solidFill>
            </a:endParaRPr>
          </a:p>
          <a:p>
            <a:r>
              <a:rPr lang="en-US" b="1" dirty="0" smtClean="0">
                <a:solidFill>
                  <a:schemeClr val="accent6">
                    <a:lumMod val="75000"/>
                  </a:schemeClr>
                </a:solidFill>
              </a:rPr>
              <a:t>	</a:t>
            </a:r>
            <a:endParaRPr lang="en-US" b="1" dirty="0" smtClean="0">
              <a:solidFill>
                <a:schemeClr val="accent6">
                  <a:lumMod val="75000"/>
                </a:schemeClr>
              </a:solidFill>
            </a:endParaRPr>
          </a:p>
          <a:p>
            <a:endParaRPr lang="zh-CN" altLang="en-US" dirty="0" smtClean="0">
              <a:sym typeface="+mn-ea"/>
            </a:endParaRPr>
          </a:p>
          <a:p>
            <a:r>
              <a:rPr lang="en-US" altLang="zh-CN" dirty="0" smtClean="0">
                <a:sym typeface="+mn-ea"/>
              </a:rPr>
              <a:t>	</a:t>
            </a:r>
            <a:endParaRPr lang="en-US" altLang="zh-CN" dirty="0" smtClean="0">
              <a:sym typeface="+mn-ea"/>
            </a:endParaRPr>
          </a:p>
        </p:txBody>
      </p:sp>
      <p:pic>
        <p:nvPicPr>
          <p:cNvPr id="8" name="图片 7"/>
          <p:cNvPicPr>
            <a:picLocks noChangeAspect="1"/>
          </p:cNvPicPr>
          <p:nvPr/>
        </p:nvPicPr>
        <p:blipFill>
          <a:blip r:embed="rId2"/>
          <a:stretch>
            <a:fillRect/>
          </a:stretch>
        </p:blipFill>
        <p:spPr>
          <a:xfrm>
            <a:off x="7505296" y="3565228"/>
            <a:ext cx="1318278" cy="1396592"/>
          </a:xfrm>
          <a:prstGeom prst="rect">
            <a:avLst/>
          </a:prstGeom>
        </p:spPr>
      </p:pic>
      <p:pic>
        <p:nvPicPr>
          <p:cNvPr id="4" name="图片 3"/>
          <p:cNvPicPr>
            <a:picLocks noChangeAspect="1"/>
          </p:cNvPicPr>
          <p:nvPr/>
        </p:nvPicPr>
        <p:blipFill>
          <a:blip r:embed="rId3"/>
          <a:stretch>
            <a:fillRect/>
          </a:stretch>
        </p:blipFill>
        <p:spPr>
          <a:xfrm>
            <a:off x="1619885" y="2076450"/>
            <a:ext cx="5904865" cy="990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9140" y="440690"/>
            <a:ext cx="3192780" cy="46037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sym typeface="+mn-ea"/>
              </a:rPr>
              <a:t>开始使用Webpack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2525"/>
          </a:xfrm>
          <a:prstGeom prst="rect">
            <a:avLst/>
          </a:prstGeom>
        </p:spPr>
        <p:txBody>
          <a:bodyPr wrap="square">
            <a:spAutoFit/>
          </a:bodyPr>
          <a:lstStyle/>
          <a:p>
            <a:r>
              <a:rPr lang="en-US" b="1" dirty="0" smtClean="0">
                <a:solidFill>
                  <a:schemeClr val="accent6">
                    <a:lumMod val="75000"/>
                  </a:schemeClr>
                </a:solidFill>
                <a:sym typeface="+mn-ea"/>
              </a:rPr>
              <a:t>webpack </a:t>
            </a:r>
            <a:r>
              <a:rPr lang="zh-CN" altLang="en-US" b="1" dirty="0" smtClean="0">
                <a:solidFill>
                  <a:schemeClr val="accent6">
                    <a:lumMod val="75000"/>
                  </a:schemeClr>
                </a:solidFill>
                <a:sym typeface="+mn-ea"/>
              </a:rPr>
              <a:t>打包参数</a:t>
            </a:r>
            <a:endParaRPr lang="zh-CN" altLang="en-US" b="1" dirty="0" smtClean="0">
              <a:solidFill>
                <a:schemeClr val="accent6">
                  <a:lumMod val="75000"/>
                </a:schemeClr>
              </a:solidFill>
              <a:sym typeface="+mn-ea"/>
            </a:endParaRPr>
          </a:p>
          <a:p>
            <a:endParaRPr lang="zh-CN" altLang="en-US" dirty="0" smtClean="0"/>
          </a:p>
          <a:p>
            <a:r>
              <a:rPr lang="zh-CN" altLang="en-US" dirty="0" smtClean="0"/>
              <a:t>webpack --config XXX.js //使用另一份配置文件（比如webpack.config2.js）来打包</a:t>
            </a:r>
            <a:endParaRPr lang="zh-CN" altLang="en-US" dirty="0" smtClean="0"/>
          </a:p>
          <a:p>
            <a:endParaRPr lang="zh-CN" altLang="en-US" dirty="0" smtClean="0"/>
          </a:p>
          <a:p>
            <a:r>
              <a:rPr lang="zh-CN" altLang="en-US" dirty="0" smtClean="0"/>
              <a:t>webpack --watch //监听变动并自动打包</a:t>
            </a:r>
            <a:endParaRPr lang="zh-CN" altLang="en-US" dirty="0" smtClean="0"/>
          </a:p>
          <a:p>
            <a:endParaRPr lang="zh-CN" altLang="en-US" dirty="0" smtClean="0"/>
          </a:p>
          <a:p>
            <a:r>
              <a:rPr lang="zh-CN" altLang="en-US" dirty="0" smtClean="0"/>
              <a:t>webpack -p//压缩混淆脚本，这个非常非常重要！</a:t>
            </a:r>
            <a:endParaRPr lang="zh-CN" altLang="en-US" dirty="0" smtClean="0"/>
          </a:p>
          <a:p>
            <a:endParaRPr lang="zh-CN" altLang="en-US" dirty="0" smtClean="0"/>
          </a:p>
          <a:p>
            <a:r>
              <a:rPr lang="zh-CN" altLang="en-US" dirty="0" smtClean="0"/>
              <a:t>webpack -d//生成map映射文件，告知哪些模块被最终打包到哪里了其中的 </a:t>
            </a:r>
            <a:endParaRPr lang="zh-CN" altLang="en-US" dirty="0" smtClean="0"/>
          </a:p>
          <a:p>
            <a:endParaRPr lang="zh-CN" altLang="en-US" dirty="0" smtClean="0"/>
          </a:p>
          <a:p>
            <a:r>
              <a:rPr lang="zh-CN" altLang="en-US" dirty="0" smtClean="0"/>
              <a:t>webpack --progress //显示进度条</a:t>
            </a:r>
            <a:endParaRPr lang="zh-CN" altLang="en-US" dirty="0" smtClean="0"/>
          </a:p>
          <a:p>
            <a:endParaRPr lang="zh-CN" altLang="en-US" dirty="0" smtClean="0"/>
          </a:p>
          <a:p>
            <a:r>
              <a:rPr lang="zh-CN" altLang="en-US" dirty="0" smtClean="0"/>
              <a:t>webpack --color //添加颜色</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1665"/>
          </a:xfrm>
          <a:prstGeom prst="rect">
            <a:avLst/>
          </a:prstGeom>
          <a:noFill/>
          <a:ln>
            <a:noFill/>
          </a:ln>
        </p:spPr>
        <p:txBody>
          <a:bodyPr wrap="square">
            <a:spAutoFit/>
          </a:bodyPr>
          <a:lstStyle/>
          <a:p>
            <a:pPr>
              <a:buFont typeface="Arial" panose="020B0604020202020204" pitchFamily="34" charset="0"/>
              <a:buNone/>
              <a:defRPr/>
            </a:pPr>
            <a:r>
              <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rPr>
              <a:t>路由的实现方式</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969385"/>
          </a:xfrm>
          <a:prstGeom prst="rect">
            <a:avLst/>
          </a:prstGeom>
        </p:spPr>
        <p:txBody>
          <a:bodyPr wrap="square">
            <a:spAutoFit/>
          </a:bodyPr>
          <a:lstStyle/>
          <a:p>
            <a:r>
              <a:rPr lang="en-US" b="1" dirty="0" smtClean="0">
                <a:solidFill>
                  <a:schemeClr val="accent6">
                    <a:lumMod val="75000"/>
                  </a:schemeClr>
                </a:solidFill>
                <a:sym typeface="+mn-ea"/>
              </a:rPr>
              <a:t>webpack </a:t>
            </a:r>
            <a:r>
              <a:rPr lang="zh-CN" altLang="en-US" b="1" dirty="0" smtClean="0">
                <a:solidFill>
                  <a:schemeClr val="accent6">
                    <a:lumMod val="75000"/>
                  </a:schemeClr>
                </a:solidFill>
                <a:sym typeface="+mn-ea"/>
              </a:rPr>
              <a:t>配置参数</a:t>
            </a:r>
            <a:endParaRPr lang="zh-CN" altLang="en-US" dirty="0" smtClean="0"/>
          </a:p>
          <a:p>
            <a:r>
              <a:rPr lang="en-US" altLang="zh-CN" dirty="0" smtClean="0"/>
              <a:t>entry</a:t>
            </a:r>
            <a:r>
              <a:rPr lang="zh-CN" altLang="en-US" dirty="0" smtClean="0"/>
              <a:t>：入口，三种方式；满足不同的需求；</a:t>
            </a:r>
            <a:endParaRPr lang="zh-CN" altLang="en-US" dirty="0" smtClean="0"/>
          </a:p>
          <a:p>
            <a:r>
              <a:rPr lang="en-US" altLang="zh-CN" dirty="0" smtClean="0"/>
              <a:t>	</a:t>
            </a:r>
            <a:r>
              <a:rPr lang="zh-CN" altLang="en-US" dirty="0" smtClean="0"/>
              <a:t>第一种：一个字符串，入口文件；</a:t>
            </a:r>
            <a:endParaRPr lang="zh-CN" altLang="en-US" dirty="0" smtClean="0"/>
          </a:p>
          <a:p>
            <a:r>
              <a:rPr lang="en-US" altLang="zh-CN" dirty="0" smtClean="0"/>
              <a:t>	</a:t>
            </a:r>
            <a:r>
              <a:rPr lang="zh-CN" altLang="en-US" dirty="0" smtClean="0"/>
              <a:t>第二种：数组，两个平行的，互相依赖的文件打包到一起；</a:t>
            </a:r>
            <a:endParaRPr lang="zh-CN" altLang="en-US" dirty="0" smtClean="0"/>
          </a:p>
          <a:p>
            <a:r>
              <a:rPr lang="en-US" altLang="zh-CN" dirty="0" smtClean="0"/>
              <a:t>	</a:t>
            </a:r>
            <a:r>
              <a:rPr lang="zh-CN" altLang="en-US" dirty="0" smtClean="0"/>
              <a:t>第三种：传一个对象， 上面两种方式的融合（多页面应用），都可以传（我们现在配置的就是这种方式 ）</a:t>
            </a:r>
            <a:endParaRPr lang="zh-CN" altLang="en-US" dirty="0" smtClean="0"/>
          </a:p>
          <a:p>
            <a:r>
              <a:rPr lang="en-US" altLang="zh-CN" dirty="0" smtClean="0">
                <a:sym typeface="+mn-ea"/>
              </a:rPr>
              <a:t>output</a:t>
            </a:r>
            <a:r>
              <a:rPr lang="zh-CN" altLang="en-US" dirty="0" smtClean="0">
                <a:sym typeface="+mn-ea"/>
              </a:rPr>
              <a:t>：配置输出项</a:t>
            </a:r>
            <a:endParaRPr lang="zh-CN" altLang="en-US" dirty="0" smtClean="0">
              <a:sym typeface="+mn-ea"/>
            </a:endParaRPr>
          </a:p>
          <a:p>
            <a:r>
              <a:rPr lang="en-US" altLang="zh-CN" dirty="0" smtClean="0"/>
              <a:t>	output.filename//</a:t>
            </a:r>
            <a:r>
              <a:rPr lang="zh-CN" altLang="en-US" dirty="0" smtClean="0"/>
              <a:t>打包出来的文件名</a:t>
            </a:r>
            <a:endParaRPr lang="zh-CN" altLang="en-US" dirty="0" smtClean="0"/>
          </a:p>
          <a:p>
            <a:r>
              <a:rPr lang="en-US" altLang="zh-CN" dirty="0" smtClean="0"/>
              <a:t>	output.path//</a:t>
            </a:r>
            <a:r>
              <a:rPr lang="zh-CN" altLang="en-US" dirty="0" smtClean="0"/>
              <a:t>打包的路径</a:t>
            </a:r>
            <a:endParaRPr lang="zh-CN" altLang="en-US" dirty="0" smtClean="0"/>
          </a:p>
          <a:p>
            <a:r>
              <a:rPr lang="en-US" altLang="zh-CN" dirty="0" smtClean="0"/>
              <a:t>plugins</a:t>
            </a:r>
            <a:r>
              <a:rPr lang="zh-CN" altLang="en-US" dirty="0" smtClean="0"/>
              <a:t>：配置插件；</a:t>
            </a:r>
            <a:endParaRPr lang="zh-CN" altLang="en-US" dirty="0" smtClean="0"/>
          </a:p>
          <a:p>
            <a:r>
              <a:rPr lang="zh-CN" altLang="en-US" dirty="0" smtClean="0"/>
              <a:t>module：配置</a:t>
            </a:r>
            <a:r>
              <a:rPr lang="en-US" altLang="zh-CN" dirty="0" smtClean="0"/>
              <a:t>loader</a:t>
            </a:r>
            <a:r>
              <a:rPr lang="zh-CN" altLang="en-US" dirty="0" smtClean="0"/>
              <a:t>；</a:t>
            </a:r>
            <a:endParaRPr lang="zh-CN" altLang="en-US" dirty="0" smtClean="0"/>
          </a:p>
          <a:p>
            <a:endParaRPr lang="zh-CN" altLang="en-US" dirty="0" smtClean="0"/>
          </a:p>
          <a:p>
            <a:r>
              <a:rPr lang="zh-CN" altLang="en-US" dirty="0" smtClean="0">
                <a:sym typeface="+mn-ea"/>
              </a:rPr>
              <a:t>注意：输出路径加上</a:t>
            </a:r>
            <a:r>
              <a:rPr lang="en-US" altLang="zh-CN" dirty="0" smtClean="0">
                <a:sym typeface="+mn-ea"/>
              </a:rPr>
              <a:t>__dirname</a:t>
            </a:r>
            <a:r>
              <a:rPr lang="zh-CN" altLang="en-US" dirty="0" smtClean="0">
                <a:sym typeface="+mn-ea"/>
              </a:rPr>
              <a:t>（</a:t>
            </a:r>
            <a:r>
              <a:rPr lang="en-US" altLang="zh-CN" dirty="0" smtClean="0">
                <a:sym typeface="+mn-ea"/>
              </a:rPr>
              <a:t>1</a:t>
            </a:r>
            <a:r>
              <a:rPr lang="zh-CN" altLang="en-US" dirty="0" smtClean="0">
                <a:sym typeface="+mn-ea"/>
              </a:rPr>
              <a:t>中不需要，</a:t>
            </a:r>
            <a:r>
              <a:rPr lang="en-US" altLang="zh-CN" dirty="0" smtClean="0">
                <a:sym typeface="+mn-ea"/>
              </a:rPr>
              <a:t>3</a:t>
            </a:r>
            <a:r>
              <a:rPr lang="zh-CN" altLang="en-US" dirty="0" smtClean="0">
                <a:sym typeface="+mn-ea"/>
              </a:rPr>
              <a:t>需要，踩的坑）</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982398" cy="46037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sym typeface="+mn-ea"/>
              </a:rPr>
              <a:t>开始使用Webpack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2525"/>
          </a:xfrm>
          <a:prstGeom prst="rect">
            <a:avLst/>
          </a:prstGeom>
        </p:spPr>
        <p:txBody>
          <a:bodyPr wrap="square">
            <a:spAutoFit/>
          </a:bodyPr>
          <a:lstStyle/>
          <a:p>
            <a:r>
              <a:rPr lang="en-US" altLang="zh-CN" dirty="0" smtClean="0"/>
              <a:t>	</a:t>
            </a:r>
            <a:r>
              <a:rPr lang="en-US" altLang="zh-CN" b="1" dirty="0" smtClean="0">
                <a:solidFill>
                  <a:schemeClr val="accent6">
                    <a:lumMod val="75000"/>
                  </a:schemeClr>
                </a:solidFill>
              </a:rPr>
              <a:t>loader  </a:t>
            </a:r>
            <a:r>
              <a:rPr lang="zh-CN" altLang="en-US" b="1" dirty="0" smtClean="0">
                <a:solidFill>
                  <a:schemeClr val="accent6">
                    <a:lumMod val="75000"/>
                  </a:schemeClr>
                </a:solidFill>
              </a:rPr>
              <a:t>是什么</a:t>
            </a:r>
            <a:endParaRPr lang="zh-CN" altLang="en-US" b="1" dirty="0" smtClean="0">
              <a:solidFill>
                <a:schemeClr val="accent6">
                  <a:lumMod val="75000"/>
                </a:schemeClr>
              </a:solidFill>
            </a:endParaRPr>
          </a:p>
          <a:p>
            <a:r>
              <a:rPr lang="en-US" altLang="zh-CN" dirty="0" smtClean="0"/>
              <a:t>		loader</a:t>
            </a:r>
            <a:r>
              <a:rPr lang="zh-CN" altLang="en-US" dirty="0" smtClean="0"/>
              <a:t>将</a:t>
            </a:r>
            <a:r>
              <a:rPr lang="en-US" altLang="zh-CN" dirty="0" err="1" smtClean="0"/>
              <a:t>webpack</a:t>
            </a:r>
            <a:r>
              <a:rPr lang="en-US" altLang="zh-CN" dirty="0" smtClean="0"/>
              <a:t> </a:t>
            </a:r>
            <a:r>
              <a:rPr lang="zh-CN" altLang="en-US" dirty="0" smtClean="0"/>
              <a:t>不认识的资源转换为认识的资源，进行打包，</a:t>
            </a:r>
            <a:endParaRPr lang="en-US" altLang="zh-CN" dirty="0" smtClean="0"/>
          </a:p>
          <a:p>
            <a:r>
              <a:rPr lang="en-US" altLang="zh-CN" dirty="0" smtClean="0"/>
              <a:t>	</a:t>
            </a:r>
            <a:r>
              <a:rPr lang="en-US" altLang="zh-CN" b="1" dirty="0" smtClean="0">
                <a:solidFill>
                  <a:schemeClr val="accent6">
                    <a:lumMod val="75000"/>
                  </a:schemeClr>
                </a:solidFill>
              </a:rPr>
              <a:t>loader </a:t>
            </a:r>
            <a:r>
              <a:rPr lang="zh-CN" altLang="en-US" b="1" dirty="0" smtClean="0">
                <a:solidFill>
                  <a:schemeClr val="accent6">
                    <a:lumMod val="75000"/>
                  </a:schemeClr>
                </a:solidFill>
              </a:rPr>
              <a:t>特性：</a:t>
            </a:r>
            <a:endParaRPr lang="zh-CN" altLang="en-US" b="1" dirty="0" smtClean="0">
              <a:solidFill>
                <a:schemeClr val="accent6">
                  <a:lumMod val="75000"/>
                </a:schemeClr>
              </a:solidFill>
            </a:endParaRPr>
          </a:p>
          <a:p>
            <a:r>
              <a:rPr lang="en-US" altLang="zh-CN" dirty="0" smtClean="0"/>
              <a:t>		1</a:t>
            </a:r>
            <a:r>
              <a:rPr lang="zh-CN" altLang="en-US" dirty="0" smtClean="0"/>
              <a:t>、可以串联；</a:t>
            </a:r>
            <a:endParaRPr lang="en-US" altLang="zh-CN" dirty="0" smtClean="0"/>
          </a:p>
          <a:p>
            <a:r>
              <a:rPr lang="en-US" altLang="zh-CN" dirty="0" smtClean="0"/>
              <a:t>		2</a:t>
            </a:r>
            <a:r>
              <a:rPr lang="zh-CN" altLang="en-US" dirty="0" smtClean="0"/>
              <a:t>、可以同步，异步</a:t>
            </a:r>
            <a:endParaRPr lang="en-US" altLang="zh-CN" dirty="0" smtClean="0"/>
          </a:p>
          <a:p>
            <a:r>
              <a:rPr lang="en-US" altLang="zh-CN" dirty="0" smtClean="0"/>
              <a:t>		3</a:t>
            </a:r>
            <a:r>
              <a:rPr lang="zh-CN" altLang="en-US" dirty="0" smtClean="0"/>
              <a:t>、在</a:t>
            </a:r>
            <a:r>
              <a:rPr lang="en-US" altLang="zh-CN" dirty="0" smtClean="0"/>
              <a:t>node</a:t>
            </a:r>
            <a:r>
              <a:rPr lang="zh-CN" altLang="en-US" dirty="0" smtClean="0"/>
              <a:t>环境下运行</a:t>
            </a:r>
            <a:endParaRPr lang="en-US" altLang="zh-CN" dirty="0" smtClean="0"/>
          </a:p>
          <a:p>
            <a:r>
              <a:rPr lang="en-US" altLang="zh-CN" dirty="0" smtClean="0"/>
              <a:t>		4</a:t>
            </a:r>
            <a:r>
              <a:rPr lang="zh-CN" altLang="en-US" dirty="0" smtClean="0"/>
              <a:t>、可以提供参数；</a:t>
            </a:r>
            <a:endParaRPr lang="en-US" altLang="zh-CN" dirty="0" smtClean="0"/>
          </a:p>
          <a:p>
            <a:r>
              <a:rPr lang="en-US" altLang="zh-CN" dirty="0" smtClean="0"/>
              <a:t>		5</a:t>
            </a:r>
            <a:r>
              <a:rPr lang="zh-CN" altLang="en-US" dirty="0" smtClean="0"/>
              <a:t>、从右到左执行</a:t>
            </a:r>
            <a:endParaRPr lang="en-US" altLang="zh-CN" dirty="0" smtClean="0"/>
          </a:p>
          <a:p>
            <a:r>
              <a:rPr lang="en-US" altLang="zh-CN" dirty="0" smtClean="0"/>
              <a:t>	</a:t>
            </a:r>
            <a:r>
              <a:rPr lang="en-US" altLang="zh-CN" b="1" dirty="0" smtClean="0">
                <a:solidFill>
                  <a:schemeClr val="accent6">
                    <a:lumMod val="75000"/>
                  </a:schemeClr>
                </a:solidFill>
              </a:rPr>
              <a:t>loader </a:t>
            </a:r>
            <a:r>
              <a:rPr lang="zh-CN" altLang="en-US" b="1" dirty="0" smtClean="0">
                <a:solidFill>
                  <a:schemeClr val="accent6">
                    <a:lumMod val="75000"/>
                  </a:schemeClr>
                </a:solidFill>
              </a:rPr>
              <a:t>的使用方式：</a:t>
            </a:r>
            <a:endParaRPr lang="zh-CN" altLang="en-US" b="1" dirty="0" smtClean="0">
              <a:solidFill>
                <a:schemeClr val="accent6">
                  <a:lumMod val="75000"/>
                </a:schemeClr>
              </a:solidFill>
            </a:endParaRPr>
          </a:p>
          <a:p>
            <a:r>
              <a:rPr lang="en-US" altLang="zh-CN" dirty="0" smtClean="0"/>
              <a:t>		1</a:t>
            </a:r>
            <a:r>
              <a:rPr lang="zh-CN" altLang="en-US" dirty="0" smtClean="0"/>
              <a:t>、在</a:t>
            </a:r>
            <a:r>
              <a:rPr lang="en-US" altLang="zh-CN" dirty="0" smtClean="0"/>
              <a:t>require</a:t>
            </a:r>
            <a:r>
              <a:rPr lang="zh-CN" altLang="en-US" dirty="0" smtClean="0"/>
              <a:t>的时候直接访问；</a:t>
            </a:r>
            <a:endParaRPr lang="en-US" altLang="zh-CN" dirty="0" smtClean="0"/>
          </a:p>
          <a:p>
            <a:r>
              <a:rPr lang="en-US" altLang="zh-CN" dirty="0" smtClean="0"/>
              <a:t>		2</a:t>
            </a:r>
            <a:r>
              <a:rPr lang="zh-CN" altLang="en-US" dirty="0" smtClean="0"/>
              <a:t>、使用配置文件</a:t>
            </a:r>
            <a:endParaRPr lang="en-US" altLang="zh-CN" dirty="0" smtClean="0"/>
          </a:p>
          <a:p>
            <a:r>
              <a:rPr lang="en-US" altLang="zh-CN" dirty="0" smtClean="0"/>
              <a:t>		3</a:t>
            </a:r>
            <a:r>
              <a:rPr lang="zh-CN" altLang="en-US" dirty="0" smtClean="0"/>
              <a:t>、使用</a:t>
            </a:r>
            <a:r>
              <a:rPr lang="en-US" altLang="zh-CN" dirty="0" err="1" smtClean="0"/>
              <a:t>cli</a:t>
            </a:r>
            <a:r>
              <a:rPr lang="zh-CN" altLang="en-US" dirty="0" smtClean="0"/>
              <a:t>的方式，在命令行中绑定</a:t>
            </a:r>
            <a:endParaRPr lang="en-US" altLang="zh-CN" dirty="0" smtClean="0"/>
          </a:p>
          <a:p>
            <a:r>
              <a:rPr lang="en-US" altLang="zh-CN" dirty="0" smtClean="0"/>
              <a:t>		</a:t>
            </a:r>
            <a:r>
              <a:rPr lang="zh-CN" altLang="en-US" dirty="0" smtClean="0"/>
              <a:t>比如：</a:t>
            </a:r>
            <a:r>
              <a:rPr lang="en-US" altLang="zh-CN" dirty="0" err="1" smtClean="0"/>
              <a:t>webpack</a:t>
            </a:r>
            <a:r>
              <a:rPr lang="en-US" altLang="zh-CN" dirty="0" smtClean="0"/>
              <a:t> –module-bind jade –module-bind ‘</a:t>
            </a:r>
            <a:r>
              <a:rPr lang="en-US" altLang="zh-CN" dirty="0" err="1" smtClean="0"/>
              <a:t>css</a:t>
            </a:r>
            <a:r>
              <a:rPr lang="en-US" altLang="zh-CN" dirty="0" smtClean="0"/>
              <a:t>=</a:t>
            </a:r>
            <a:r>
              <a:rPr lang="en-US" altLang="zh-CN" dirty="0" err="1" smtClean="0"/>
              <a:t>style.css</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941375" cy="70788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sz="4000" b="1" dirty="0" smtClean="0">
                <a:solidFill>
                  <a:srgbClr val="156CBE"/>
                </a:solidFill>
                <a:latin typeface="方正兰亭超细黑简体" pitchFamily="2" charset="-122"/>
                <a:ea typeface="方正兰亭超细黑简体" pitchFamily="2" charset="-122"/>
                <a:sym typeface="方正兰亭超细黑简体" pitchFamily="2" charset="-122"/>
              </a:rPr>
              <a:t>我们的路由使用（</a:t>
            </a:r>
            <a:r>
              <a:rPr lang="en-US" altLang="zh-CN" sz="4000" b="1" dirty="0" smtClean="0">
                <a:solidFill>
                  <a:srgbClr val="156CBE"/>
                </a:solidFill>
                <a:latin typeface="方正兰亭超细黑简体" pitchFamily="2" charset="-122"/>
                <a:ea typeface="方正兰亭超细黑简体" pitchFamily="2" charset="-122"/>
                <a:sym typeface="方正兰亭超细黑简体" pitchFamily="2" charset="-122"/>
              </a:rPr>
              <a:t>q.js</a:t>
            </a:r>
            <a:r>
              <a:rPr lang="zh-CN" altLang="en-US" sz="4000" b="1" dirty="0" smtClean="0">
                <a:solidFill>
                  <a:srgbClr val="156CBE"/>
                </a:solidFill>
                <a:latin typeface="方正兰亭超细黑简体" pitchFamily="2" charset="-122"/>
                <a:ea typeface="方正兰亭超细黑简体" pitchFamily="2" charset="-122"/>
                <a:sym typeface="方正兰亭超细黑简体" pitchFamily="2" charset="-122"/>
              </a:rPr>
              <a:t>）</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965859"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FOUR</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565775" cy="70788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b="1" dirty="0" smtClean="0">
                <a:solidFill>
                  <a:srgbClr val="156CBE"/>
                </a:solidFill>
                <a:latin typeface="方正兰亭超细黑简体" pitchFamily="2" charset="-122"/>
                <a:ea typeface="方正兰亭超细黑简体" pitchFamily="2" charset="-122"/>
                <a:sym typeface="方正兰亭超细黑简体" pitchFamily="2" charset="-122"/>
              </a:rPr>
              <a:t>q.js</a:t>
            </a:r>
            <a:r>
              <a:rPr lang="zh-CN" altLang="en-US" sz="4000" b="1" dirty="0" smtClean="0">
                <a:solidFill>
                  <a:srgbClr val="156CBE"/>
                </a:solidFill>
                <a:latin typeface="方正兰亭超细黑简体" pitchFamily="2" charset="-122"/>
                <a:ea typeface="方正兰亭超细黑简体" pitchFamily="2" charset="-122"/>
                <a:sym typeface="方正兰亭超细黑简体" pitchFamily="2" charset="-122"/>
              </a:rPr>
              <a:t>源码分析</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759071"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FIVE</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3858273" cy="461665"/>
          </a:xfrm>
          <a:prstGeom prst="rect">
            <a:avLst/>
          </a:prstGeom>
          <a:noFill/>
          <a:ln>
            <a:noFill/>
          </a:ln>
        </p:spPr>
        <p:txBody>
          <a:bodyPr wrap="square">
            <a:spAutoFit/>
          </a:bodyPr>
          <a:lstStyle/>
          <a:p>
            <a:pPr>
              <a:buFont typeface="Arial" panose="020B0604020202020204" pitchFamily="34" charset="0"/>
              <a:buNone/>
              <a:defRPr/>
            </a:pPr>
            <a:r>
              <a:rPr lang="en-US" altLang="zh-CN" sz="2400" b="1" dirty="0">
                <a:solidFill>
                  <a:srgbClr val="156CBE"/>
                </a:solidFill>
                <a:latin typeface="方正兰亭超细黑简体" pitchFamily="2" charset="-122"/>
                <a:ea typeface="方正兰亭超细黑简体" pitchFamily="2" charset="-122"/>
                <a:sym typeface="方正兰亭超细黑简体" pitchFamily="2" charset="-122"/>
              </a:rPr>
              <a:t>q.js</a:t>
            </a:r>
            <a:r>
              <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rPr>
              <a:t>源码分析</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84666" y="1869789"/>
            <a:ext cx="8974667" cy="1906905"/>
          </a:xfrm>
          <a:prstGeom prst="rect">
            <a:avLst/>
          </a:prstGeom>
        </p:spPr>
        <p:txBody>
          <a:bodyPr wrap="square">
            <a:spAutoFit/>
          </a:bodyPr>
          <a:lstStyle/>
          <a:p>
            <a:r>
              <a:rPr lang="en-US" altLang="zh-CN" dirty="0" smtClean="0"/>
              <a:t>  </a:t>
            </a:r>
            <a:r>
              <a:rPr lang="en-US" altLang="zh-CN" dirty="0" err="1" smtClean="0"/>
              <a:t>bable</a:t>
            </a:r>
            <a:r>
              <a:rPr lang="en-US" altLang="zh-CN" dirty="0" smtClean="0"/>
              <a:t> </a:t>
            </a:r>
            <a:r>
              <a:rPr lang="zh-CN" altLang="en-US" dirty="0" smtClean="0"/>
              <a:t>配置的三种方式：</a:t>
            </a:r>
            <a:endParaRPr lang="en-US" altLang="zh-CN" dirty="0" smtClean="0"/>
          </a:p>
          <a:p>
            <a:r>
              <a:rPr lang="en-US" altLang="zh-CN" sz="4400" dirty="0" smtClean="0"/>
              <a:t>	</a:t>
            </a:r>
            <a:r>
              <a:rPr lang="en-US" altLang="zh-CN" sz="2800" dirty="0" smtClean="0"/>
              <a:t>1</a:t>
            </a:r>
            <a:r>
              <a:rPr lang="zh-CN" altLang="en-US" sz="2800" dirty="0" smtClean="0"/>
              <a:t>、在</a:t>
            </a:r>
            <a:r>
              <a:rPr lang="en-US" altLang="zh-CN" sz="2800" dirty="0" err="1" smtClean="0"/>
              <a:t>package.json</a:t>
            </a:r>
            <a:r>
              <a:rPr lang="zh-CN" altLang="en-US" sz="2800" dirty="0" smtClean="0"/>
              <a:t>中写入</a:t>
            </a:r>
            <a:r>
              <a:rPr lang="en-US" altLang="zh-CN" sz="2800" dirty="0" smtClean="0"/>
              <a:t>’</a:t>
            </a:r>
            <a:r>
              <a:rPr lang="en-US" altLang="zh-CN" sz="2800" dirty="0" err="1" smtClean="0"/>
              <a:t>babel</a:t>
            </a:r>
            <a:r>
              <a:rPr lang="en-US" altLang="zh-CN" sz="2800" dirty="0" smtClean="0"/>
              <a:t>’</a:t>
            </a:r>
            <a:r>
              <a:rPr lang="zh-CN" altLang="en-US" sz="2800" dirty="0" smtClean="0"/>
              <a:t>：</a:t>
            </a:r>
            <a:r>
              <a:rPr lang="en-US" altLang="zh-CN" sz="2800" dirty="0" smtClean="0"/>
              <a:t>{ }</a:t>
            </a:r>
            <a:endParaRPr lang="en-US" altLang="zh-CN" sz="2800" dirty="0" smtClean="0"/>
          </a:p>
          <a:p>
            <a:r>
              <a:rPr lang="en-US" altLang="zh-CN" sz="2800" dirty="0" smtClean="0"/>
              <a:t>	2</a:t>
            </a:r>
            <a:r>
              <a:rPr lang="zh-CN" altLang="en-US" sz="2800" dirty="0" smtClean="0"/>
              <a:t>、在</a:t>
            </a:r>
            <a:r>
              <a:rPr lang="en-US" altLang="zh-CN" sz="2800" dirty="0" smtClean="0"/>
              <a:t>loader</a:t>
            </a:r>
            <a:r>
              <a:rPr lang="zh-CN" altLang="en-US" sz="2800" dirty="0" smtClean="0"/>
              <a:t>中配置</a:t>
            </a:r>
            <a:r>
              <a:rPr lang="en-US" altLang="zh-CN" sz="2800" dirty="0" smtClean="0"/>
              <a:t>query</a:t>
            </a:r>
            <a:endParaRPr lang="en-US" altLang="zh-CN" sz="2800" dirty="0" smtClean="0"/>
          </a:p>
          <a:p>
            <a:r>
              <a:rPr lang="en-US" altLang="zh-CN" sz="2800" dirty="0" smtClean="0"/>
              <a:t>	3</a:t>
            </a:r>
            <a:r>
              <a:rPr lang="zh-CN" altLang="en-US" sz="2800" dirty="0" smtClean="0"/>
              <a:t>、在目录下添加</a:t>
            </a:r>
            <a:r>
              <a:rPr lang="en-US" altLang="zh-CN" sz="2800" dirty="0" smtClean="0"/>
              <a:t>.</a:t>
            </a:r>
            <a:r>
              <a:rPr lang="en-US" altLang="zh-CN" sz="2800" dirty="0" err="1" smtClean="0"/>
              <a:t>babelrc</a:t>
            </a:r>
            <a:r>
              <a:rPr lang="zh-CN" altLang="en-US" sz="2800" dirty="0" smtClean="0"/>
              <a:t>配置</a:t>
            </a:r>
            <a:endParaRPr lang="en-US" altLang="zh-CN"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740039" cy="70788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kern="0" dirty="0">
                <a:solidFill>
                  <a:srgbClr val="156CBE"/>
                </a:solidFill>
                <a:latin typeface="微软雅黑" panose="020B0503020204020204" pitchFamily="34" charset="-122"/>
                <a:ea typeface="微软雅黑" panose="020B0503020204020204" pitchFamily="34" charset="-122"/>
              </a:rPr>
              <a:t>q.js</a:t>
            </a:r>
            <a:r>
              <a:rPr lang="zh-CN" altLang="en-US" sz="40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592359"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SIX</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344834" cy="46166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a:solidFill>
                  <a:srgbClr val="156CBE"/>
                </a:solidFill>
                <a:latin typeface="微软雅黑" panose="020B0503020204020204" pitchFamily="34" charset="-122"/>
                <a:ea typeface="微软雅黑" panose="020B0503020204020204" pitchFamily="34" charset="-122"/>
              </a:rPr>
              <a:t>q.js</a:t>
            </a:r>
            <a:r>
              <a:rPr lang="zh-CN" altLang="en-US" sz="24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332"/>
          </a:xfrm>
          <a:prstGeom prst="rect">
            <a:avLst/>
          </a:prstGeom>
        </p:spPr>
        <p:txBody>
          <a:bodyPr wrap="square">
            <a:spAutoFit/>
          </a:bodyPr>
          <a:lstStyle/>
          <a:p>
            <a:r>
              <a:rPr lang="zh-CN" altLang="en-US" dirty="0" smtClean="0"/>
              <a:t>这个错误是</a:t>
            </a:r>
            <a:r>
              <a:rPr lang="en-US" altLang="zh-CN" dirty="0" err="1" smtClean="0"/>
              <a:t>webpack</a:t>
            </a:r>
            <a:r>
              <a:rPr lang="en-US" altLang="zh-CN" dirty="0" smtClean="0"/>
              <a:t> 2.0</a:t>
            </a:r>
            <a:r>
              <a:rPr lang="zh-CN" altLang="en-US" dirty="0" smtClean="0"/>
              <a:t>以上路径需要些绝对路经。</a:t>
            </a:r>
            <a:endParaRPr lang="en-US" altLang="zh-CN" dirty="0" smtClean="0"/>
          </a:p>
        </p:txBody>
      </p:sp>
      <p:pic>
        <p:nvPicPr>
          <p:cNvPr id="1026" name="Picture 2"/>
          <p:cNvPicPr>
            <a:picLocks noChangeAspect="1" noChangeArrowheads="1"/>
          </p:cNvPicPr>
          <p:nvPr/>
        </p:nvPicPr>
        <p:blipFill>
          <a:blip r:embed="rId2"/>
          <a:srcRect/>
          <a:stretch>
            <a:fillRect/>
          </a:stretch>
        </p:blipFill>
        <p:spPr bwMode="auto">
          <a:xfrm>
            <a:off x="738894" y="2243137"/>
            <a:ext cx="7553325" cy="657225"/>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738894" y="3212757"/>
            <a:ext cx="3409950" cy="58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344834" cy="46166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a:solidFill>
                  <a:srgbClr val="156CBE"/>
                </a:solidFill>
                <a:latin typeface="微软雅黑" panose="020B0503020204020204" pitchFamily="34" charset="-122"/>
                <a:ea typeface="微软雅黑" panose="020B0503020204020204" pitchFamily="34" charset="-122"/>
              </a:rPr>
              <a:t>q.js</a:t>
            </a:r>
            <a:r>
              <a:rPr lang="zh-CN" altLang="en-US" sz="24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332"/>
          </a:xfrm>
          <a:prstGeom prst="rect">
            <a:avLst/>
          </a:prstGeom>
        </p:spPr>
        <p:txBody>
          <a:bodyPr wrap="square">
            <a:spAutoFit/>
          </a:bodyPr>
          <a:lstStyle/>
          <a:p>
            <a:r>
              <a:rPr lang="zh-CN" altLang="en-US" dirty="0"/>
              <a:t>揭晓</a:t>
            </a:r>
            <a:r>
              <a:rPr lang="zh-CN" altLang="en-US" dirty="0" smtClean="0"/>
              <a:t>答案的时刻：</a:t>
            </a:r>
            <a:endParaRPr lang="zh-CN" altLang="en-US" dirty="0"/>
          </a:p>
        </p:txBody>
      </p:sp>
      <p:pic>
        <p:nvPicPr>
          <p:cNvPr id="3" name="图片 2"/>
          <p:cNvPicPr>
            <a:picLocks noChangeAspect="1"/>
          </p:cNvPicPr>
          <p:nvPr/>
        </p:nvPicPr>
        <p:blipFill>
          <a:blip r:embed="rId2"/>
          <a:stretch>
            <a:fillRect/>
          </a:stretch>
        </p:blipFill>
        <p:spPr>
          <a:xfrm>
            <a:off x="2108249" y="902170"/>
            <a:ext cx="6087795" cy="394855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1477652" y="1504657"/>
            <a:ext cx="543765" cy="1569660"/>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目</a:t>
            </a:r>
            <a:endParaRPr lang="en-US" altLang="zh-CN" sz="3200" kern="0" dirty="0" smtClean="0">
              <a:solidFill>
                <a:srgbClr val="156CBE"/>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录</a:t>
            </a:r>
            <a:endParaRPr lang="zh-CN" altLang="en-US" sz="32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14" name="文本框 5"/>
          <p:cNvSpPr>
            <a:spLocks noChangeArrowheads="1"/>
          </p:cNvSpPr>
          <p:nvPr/>
        </p:nvSpPr>
        <p:spPr bwMode="auto">
          <a:xfrm>
            <a:off x="2437291" y="590049"/>
            <a:ext cx="4248725" cy="39878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1.webpack</a:t>
            </a:r>
            <a:r>
              <a:rPr lang="zh-CN" altLang="en-US" sz="2000" kern="0" dirty="0" smtClean="0">
                <a:solidFill>
                  <a:srgbClr val="156CBE"/>
                </a:solidFill>
                <a:latin typeface="微软雅黑" panose="020B0503020204020204" pitchFamily="34" charset="-122"/>
                <a:ea typeface="微软雅黑" panose="020B0503020204020204" pitchFamily="34" charset="-122"/>
              </a:rPr>
              <a:t>是什么</a:t>
            </a:r>
            <a:endParaRPr lang="zh-CN" altLang="en-US" sz="2000" kern="0" dirty="0" smtClean="0">
              <a:solidFill>
                <a:srgbClr val="156CBE"/>
              </a:solidFill>
              <a:latin typeface="微软雅黑" panose="020B0503020204020204" pitchFamily="34" charset="-122"/>
              <a:ea typeface="微软雅黑" panose="020B0503020204020204" pitchFamily="34" charset="-122"/>
            </a:endParaRPr>
          </a:p>
        </p:txBody>
      </p:sp>
      <p:sp>
        <p:nvSpPr>
          <p:cNvPr id="11" name="文本框 5"/>
          <p:cNvSpPr>
            <a:spLocks noChangeArrowheads="1"/>
          </p:cNvSpPr>
          <p:nvPr/>
        </p:nvSpPr>
        <p:spPr bwMode="auto">
          <a:xfrm>
            <a:off x="2437291" y="1051584"/>
            <a:ext cx="4248725" cy="39878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2.</a:t>
            </a:r>
            <a:r>
              <a:rPr sz="2000" kern="0" dirty="0" smtClean="0">
                <a:solidFill>
                  <a:srgbClr val="156CBE"/>
                </a:solidFill>
                <a:latin typeface="微软雅黑" panose="020B0503020204020204" pitchFamily="34" charset="-122"/>
                <a:ea typeface="微软雅黑" panose="020B0503020204020204" pitchFamily="34" charset="-122"/>
              </a:rPr>
              <a:t>为什要使用WebPack</a:t>
            </a:r>
            <a:endParaRPr sz="2000" kern="0" dirty="0" smtClean="0">
              <a:solidFill>
                <a:srgbClr val="156CBE"/>
              </a:solidFill>
              <a:latin typeface="微软雅黑" panose="020B0503020204020204" pitchFamily="34" charset="-122"/>
              <a:ea typeface="微软雅黑" panose="020B0503020204020204" pitchFamily="34" charset="-122"/>
            </a:endParaRPr>
          </a:p>
        </p:txBody>
      </p:sp>
      <p:sp>
        <p:nvSpPr>
          <p:cNvPr id="12" name="文本框 5"/>
          <p:cNvSpPr>
            <a:spLocks noChangeArrowheads="1"/>
          </p:cNvSpPr>
          <p:nvPr/>
        </p:nvSpPr>
        <p:spPr bwMode="auto">
          <a:xfrm>
            <a:off x="2432010" y="1514829"/>
            <a:ext cx="4248725" cy="39878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3.开始使用Webpack</a:t>
            </a:r>
            <a:endParaRPr lang="en-US" altLang="zh-CN" sz="2000" kern="0" dirty="0" smtClean="0">
              <a:solidFill>
                <a:srgbClr val="156CBE"/>
              </a:solidFill>
              <a:latin typeface="微软雅黑" panose="020B0503020204020204" pitchFamily="34" charset="-122"/>
              <a:ea typeface="微软雅黑" panose="020B0503020204020204" pitchFamily="34" charset="-122"/>
            </a:endParaRPr>
          </a:p>
        </p:txBody>
      </p:sp>
      <p:sp>
        <p:nvSpPr>
          <p:cNvPr id="13" name="文本框 5"/>
          <p:cNvSpPr>
            <a:spLocks noChangeArrowheads="1"/>
          </p:cNvSpPr>
          <p:nvPr/>
        </p:nvSpPr>
        <p:spPr bwMode="auto">
          <a:xfrm>
            <a:off x="2426945" y="197202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4.</a:t>
            </a:r>
            <a:r>
              <a:rPr lang="zh-CN" altLang="en-US" sz="2000" kern="0" dirty="0" smtClean="0">
                <a:solidFill>
                  <a:srgbClr val="156CBE"/>
                </a:solidFill>
                <a:latin typeface="微软雅黑" panose="020B0503020204020204" pitchFamily="34" charset="-122"/>
                <a:ea typeface="微软雅黑" panose="020B0503020204020204" pitchFamily="34" charset="-122"/>
              </a:rPr>
              <a:t>我们路由如何使用（</a:t>
            </a:r>
            <a:r>
              <a:rPr lang="en-US" altLang="zh-CN" sz="2000" kern="0" dirty="0" smtClean="0">
                <a:solidFill>
                  <a:srgbClr val="156CBE"/>
                </a:solidFill>
                <a:latin typeface="微软雅黑" panose="020B0503020204020204" pitchFamily="34" charset="-122"/>
                <a:ea typeface="微软雅黑" panose="020B0503020204020204" pitchFamily="34" charset="-122"/>
              </a:rPr>
              <a:t>q.js</a:t>
            </a:r>
            <a:r>
              <a:rPr lang="zh-CN" altLang="en-US" sz="2000" kern="0" dirty="0" smtClean="0">
                <a:solidFill>
                  <a:srgbClr val="156CBE"/>
                </a:solidFill>
                <a:latin typeface="微软雅黑" panose="020B0503020204020204" pitchFamily="34" charset="-122"/>
                <a:ea typeface="微软雅黑" panose="020B0503020204020204" pitchFamily="34" charset="-122"/>
              </a:rPr>
              <a:t>的使用）</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18" name="文本框 5"/>
          <p:cNvSpPr>
            <a:spLocks noChangeArrowheads="1"/>
          </p:cNvSpPr>
          <p:nvPr/>
        </p:nvSpPr>
        <p:spPr bwMode="auto">
          <a:xfrm>
            <a:off x="2437287" y="243960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5.q.js</a:t>
            </a:r>
            <a:r>
              <a:rPr lang="zh-CN" altLang="en-US" sz="2000" kern="0" dirty="0" smtClean="0">
                <a:solidFill>
                  <a:srgbClr val="156CBE"/>
                </a:solidFill>
                <a:latin typeface="微软雅黑" panose="020B0503020204020204" pitchFamily="34" charset="-122"/>
                <a:ea typeface="微软雅黑" panose="020B0503020204020204" pitchFamily="34" charset="-122"/>
              </a:rPr>
              <a:t>的源码分析</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19" name="文本框 5"/>
          <p:cNvSpPr>
            <a:spLocks noChangeArrowheads="1"/>
          </p:cNvSpPr>
          <p:nvPr/>
        </p:nvSpPr>
        <p:spPr bwMode="auto">
          <a:xfrm>
            <a:off x="2426944" y="289671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6.q.js</a:t>
            </a:r>
            <a:r>
              <a:rPr lang="zh-CN" altLang="en-US" sz="2000" kern="0" dirty="0" smtClean="0">
                <a:solidFill>
                  <a:srgbClr val="156CBE"/>
                </a:solidFill>
                <a:latin typeface="微软雅黑" panose="020B0503020204020204" pitchFamily="34" charset="-122"/>
                <a:ea typeface="微软雅黑" panose="020B0503020204020204" pitchFamily="34" charset="-122"/>
              </a:rPr>
              <a:t>中的坑以及解决方案</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0" name="文本框 5"/>
          <p:cNvSpPr>
            <a:spLocks noChangeArrowheads="1"/>
          </p:cNvSpPr>
          <p:nvPr/>
        </p:nvSpPr>
        <p:spPr bwMode="auto">
          <a:xfrm>
            <a:off x="2437291" y="335382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7.</a:t>
            </a:r>
            <a:r>
              <a:rPr lang="zh-CN" altLang="en-US" sz="2000" kern="0" dirty="0" smtClean="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2" name="文本框 5"/>
          <p:cNvSpPr>
            <a:spLocks noChangeArrowheads="1"/>
          </p:cNvSpPr>
          <p:nvPr/>
        </p:nvSpPr>
        <p:spPr bwMode="auto">
          <a:xfrm>
            <a:off x="2437291" y="381093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8.</a:t>
            </a:r>
            <a:r>
              <a:rPr lang="zh-CN" altLang="en-US" sz="2000" kern="0" dirty="0" smtClean="0">
                <a:solidFill>
                  <a:srgbClr val="156CBE"/>
                </a:solidFill>
                <a:latin typeface="微软雅黑" panose="020B0503020204020204" pitchFamily="34" charset="-122"/>
                <a:ea typeface="微软雅黑" panose="020B0503020204020204" pitchFamily="34" charset="-122"/>
              </a:rPr>
              <a:t>问答环节</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344834" cy="46166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a:solidFill>
                  <a:srgbClr val="156CBE"/>
                </a:solidFill>
                <a:latin typeface="微软雅黑" panose="020B0503020204020204" pitchFamily="34" charset="-122"/>
                <a:ea typeface="微软雅黑" panose="020B0503020204020204" pitchFamily="34" charset="-122"/>
              </a:rPr>
              <a:t>q.js</a:t>
            </a:r>
            <a:r>
              <a:rPr lang="zh-CN" altLang="en-US" sz="24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2585323"/>
          </a:xfrm>
          <a:prstGeom prst="rect">
            <a:avLst/>
          </a:prstGeom>
        </p:spPr>
        <p:txBody>
          <a:bodyPr wrap="square">
            <a:spAutoFit/>
          </a:bodyPr>
          <a:lstStyle/>
          <a:p>
            <a:r>
              <a:rPr lang="en-US" altLang="zh-CN" dirty="0" smtClean="0"/>
              <a:t>	1</a:t>
            </a:r>
            <a:r>
              <a:rPr lang="zh-CN" altLang="en-US" dirty="0"/>
              <a:t>、上传资料，如何解决的返回</a:t>
            </a:r>
            <a:r>
              <a:rPr lang="zh-CN" altLang="en-US" dirty="0" smtClean="0"/>
              <a:t>；</a:t>
            </a:r>
            <a:endParaRPr lang="en-US" altLang="zh-CN" dirty="0" smtClean="0"/>
          </a:p>
          <a:p>
            <a:r>
              <a:rPr lang="en-US" altLang="zh-CN" dirty="0"/>
              <a:t>	</a:t>
            </a:r>
            <a:r>
              <a:rPr lang="en-US" altLang="zh-CN" dirty="0" smtClean="0"/>
              <a:t>2</a:t>
            </a:r>
            <a:r>
              <a:rPr lang="zh-CN" altLang="en-US" dirty="0" smtClean="0"/>
              <a:t>、多个</a:t>
            </a:r>
            <a:r>
              <a:rPr lang="en-US" altLang="zh-CN" dirty="0" smtClean="0"/>
              <a:t>Q.reg(“a”),</a:t>
            </a:r>
            <a:r>
              <a:rPr lang="zh-CN" altLang="en-US" dirty="0" smtClean="0"/>
              <a:t>多个</a:t>
            </a:r>
            <a:r>
              <a:rPr lang="en-US" altLang="zh-CN" dirty="0" smtClean="0"/>
              <a:t>a</a:t>
            </a:r>
            <a:r>
              <a:rPr lang="zh-CN" altLang="en-US" dirty="0" smtClean="0"/>
              <a:t>重名时，执行最后一个。比如上传资料模块当时遇到的。</a:t>
            </a:r>
            <a:endParaRPr lang="zh-CN" altLang="en-US" dirty="0"/>
          </a:p>
          <a:p>
            <a:r>
              <a:rPr lang="en-US" altLang="zh-CN" dirty="0" smtClean="0"/>
              <a:t>	3</a:t>
            </a:r>
            <a:r>
              <a:rPr lang="zh-CN" altLang="en-US" dirty="0" smtClean="0"/>
              <a:t>、</a:t>
            </a:r>
            <a:r>
              <a:rPr lang="en-US" altLang="zh-CN" dirty="0"/>
              <a:t>q.js </a:t>
            </a:r>
            <a:r>
              <a:rPr lang="en-US" altLang="zh-CN" dirty="0" err="1" smtClean="0"/>
              <a:t>reg</a:t>
            </a:r>
            <a:r>
              <a:rPr lang="en-US" altLang="zh-CN" dirty="0" smtClean="0"/>
              <a:t>(“”) </a:t>
            </a:r>
            <a:r>
              <a:rPr lang="zh-CN" altLang="en-US" dirty="0" smtClean="0"/>
              <a:t>和 </a:t>
            </a:r>
            <a:r>
              <a:rPr lang="en-US" altLang="zh-CN" dirty="0" err="1" smtClean="0"/>
              <a:t>init</a:t>
            </a:r>
            <a:r>
              <a:rPr lang="zh-CN" altLang="en-US" dirty="0" smtClean="0"/>
              <a:t>（</a:t>
            </a:r>
            <a:r>
              <a:rPr lang="en-US" altLang="zh-CN" dirty="0" smtClean="0"/>
              <a:t>{</a:t>
            </a:r>
            <a:r>
              <a:rPr lang="en-US" altLang="zh-CN" dirty="0" err="1" smtClean="0"/>
              <a:t>index:’index</a:t>
            </a:r>
            <a:r>
              <a:rPr lang="en-US" altLang="zh-CN" smtClean="0"/>
              <a:t>’}</a:t>
            </a:r>
            <a:r>
              <a:rPr lang="zh-CN" altLang="en-US" dirty="0" smtClean="0"/>
              <a:t>）写</a:t>
            </a:r>
            <a:r>
              <a:rPr lang="zh-CN" altLang="en-US" dirty="0"/>
              <a:t>的时候</a:t>
            </a:r>
            <a:r>
              <a:rPr lang="zh-CN" altLang="en-US" dirty="0" smtClean="0"/>
              <a:t>，注意先后顺序，</a:t>
            </a:r>
            <a:r>
              <a:rPr lang="en-US" altLang="zh-CN" dirty="0" smtClean="0"/>
              <a:t>index</a:t>
            </a:r>
            <a:r>
              <a:rPr lang="zh-CN" altLang="en-US" dirty="0" smtClean="0"/>
              <a:t>后面为初始化路由，</a:t>
            </a:r>
            <a:r>
              <a:rPr lang="en-US" altLang="zh-CN" dirty="0" err="1" smtClean="0"/>
              <a:t>reg</a:t>
            </a:r>
            <a:r>
              <a:rPr lang="en-US" altLang="zh-CN" dirty="0" smtClean="0"/>
              <a:t>(“index”)</a:t>
            </a:r>
            <a:r>
              <a:rPr lang="zh-CN" altLang="en-US" dirty="0" smtClean="0"/>
              <a:t>应该写在</a:t>
            </a:r>
            <a:r>
              <a:rPr lang="en-US" altLang="zh-CN" dirty="0" err="1" smtClean="0"/>
              <a:t>init</a:t>
            </a:r>
            <a:r>
              <a:rPr lang="zh-CN" altLang="en-US" dirty="0" smtClean="0"/>
              <a:t>前面，不然会报错。</a:t>
            </a:r>
            <a:endParaRPr lang="en-US" altLang="zh-CN" dirty="0" smtClean="0"/>
          </a:p>
          <a:p>
            <a:r>
              <a:rPr lang="en-US" altLang="zh-CN" dirty="0"/>
              <a:t>	</a:t>
            </a:r>
            <a:r>
              <a:rPr lang="en-US" altLang="zh-CN" dirty="0" smtClean="0"/>
              <a:t>4</a:t>
            </a:r>
            <a:r>
              <a:rPr lang="zh-CN" altLang="en-US" dirty="0" smtClean="0"/>
              <a:t>、</a:t>
            </a:r>
            <a:r>
              <a:rPr lang="zh-CN" altLang="en-US" dirty="0"/>
              <a:t>使用</a:t>
            </a:r>
            <a:r>
              <a:rPr lang="en-US" altLang="zh-CN" dirty="0"/>
              <a:t>q.js</a:t>
            </a:r>
            <a:r>
              <a:rPr lang="zh-CN" altLang="en-US" dirty="0"/>
              <a:t>时，第一步先把路由搞定再操作页面。否则，会把没有哈希值的页面压入历史栈</a:t>
            </a:r>
            <a:r>
              <a:rPr lang="zh-CN" altLang="en-US" dirty="0" smtClean="0"/>
              <a:t>中；</a:t>
            </a:r>
            <a:endParaRPr lang="en-US" altLang="zh-CN" dirty="0" smtClean="0"/>
          </a:p>
          <a:p>
            <a:r>
              <a:rPr lang="en-US" altLang="zh-CN" dirty="0"/>
              <a:t>	</a:t>
            </a:r>
            <a:r>
              <a:rPr lang="en-US" altLang="zh-CN" dirty="0" smtClean="0"/>
              <a:t>5</a:t>
            </a:r>
            <a:r>
              <a:rPr lang="zh-CN" altLang="en-US" dirty="0" smtClean="0"/>
              <a:t>、点击</a:t>
            </a:r>
            <a:r>
              <a:rPr lang="zh-CN" altLang="en-US" dirty="0"/>
              <a:t>切换另一个元素显示，会造成当前切换的元素被</a:t>
            </a:r>
            <a:r>
              <a:rPr lang="en-US" altLang="zh-CN" dirty="0"/>
              <a:t>scroll</a:t>
            </a:r>
            <a:r>
              <a:rPr lang="zh-CN" altLang="en-US" dirty="0"/>
              <a:t>到点击元素的位置。解决：点击执行的时候：</a:t>
            </a:r>
            <a:r>
              <a:rPr lang="en-US" altLang="zh-CN" dirty="0" err="1"/>
              <a:t>window.scrollTo</a:t>
            </a:r>
            <a:r>
              <a:rPr lang="en-US" altLang="zh-CN" dirty="0"/>
              <a:t>(0,0</a:t>
            </a:r>
            <a:r>
              <a:rPr lang="en-US" altLang="zh-CN"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889233" y="1888845"/>
            <a:ext cx="7365534" cy="7067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b="1" dirty="0">
                <a:solidFill>
                  <a:srgbClr val="156CBE"/>
                </a:solidFill>
                <a:latin typeface="方正兰亭超细黑简体" pitchFamily="2" charset="-122"/>
                <a:ea typeface="方正兰亭超细黑简体" pitchFamily="2" charset="-122"/>
                <a:sym typeface="方正兰亭超细黑简体" pitchFamily="2" charset="-122"/>
              </a:rPr>
              <a:t>webpack </a:t>
            </a:r>
            <a:r>
              <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rPr>
              <a:t>配置中的一些注意事项</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2109873"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SEVEN</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5754185" cy="46166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1198880"/>
          </a:xfrm>
          <a:prstGeom prst="rect">
            <a:avLst/>
          </a:prstGeom>
        </p:spPr>
        <p:txBody>
          <a:bodyPr wrap="square">
            <a:spAutoFit/>
          </a:bodyPr>
          <a:lstStyle/>
          <a:p>
            <a:r>
              <a:rPr lang="en-US" altLang="zh-CN" dirty="0" smtClean="0"/>
              <a:t>1</a:t>
            </a:r>
            <a:r>
              <a:rPr lang="zh-CN" altLang="en-US" dirty="0"/>
              <a:t>、创建、编写配置文件时，注意，不要写 </a:t>
            </a:r>
            <a:r>
              <a:rPr lang="en-US" altLang="zh-CN" dirty="0"/>
              <a:t>es6 </a:t>
            </a:r>
            <a:r>
              <a:rPr lang="zh-CN" altLang="en-US" dirty="0"/>
              <a:t>中 </a:t>
            </a:r>
            <a:r>
              <a:rPr lang="en-US" altLang="zh-CN" dirty="0"/>
              <a:t>v8 </a:t>
            </a:r>
            <a:r>
              <a:rPr lang="zh-CN" altLang="en-US" dirty="0"/>
              <a:t>引擎不支持的一些写法，因为配置文件是在 </a:t>
            </a:r>
            <a:r>
              <a:rPr lang="en-US" altLang="zh-CN" dirty="0"/>
              <a:t>node </a:t>
            </a:r>
            <a:r>
              <a:rPr lang="zh-CN" altLang="en-US" dirty="0"/>
              <a:t>中运行的，比如，不支持 </a:t>
            </a:r>
            <a:r>
              <a:rPr lang="en-US" altLang="zh-CN" dirty="0"/>
              <a:t>import</a:t>
            </a:r>
            <a:r>
              <a:rPr lang="zh-CN" altLang="en-US" dirty="0"/>
              <a:t>；</a:t>
            </a:r>
            <a:endParaRPr lang="zh-CN" altLang="en-US" dirty="0"/>
          </a:p>
          <a:p>
            <a:endParaRPr lang="zh-CN" altLang="en-US" dirty="0"/>
          </a:p>
          <a:p>
            <a:r>
              <a:rPr lang="en-US" altLang="zh-CN" dirty="0"/>
              <a:t>2</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5754185" cy="46166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139321"/>
          </a:xfrm>
          <a:prstGeom prst="rect">
            <a:avLst/>
          </a:prstGeom>
        </p:spPr>
        <p:txBody>
          <a:bodyPr wrap="square">
            <a:spAutoFit/>
          </a:bodyPr>
          <a:lstStyle/>
          <a:p>
            <a:r>
              <a:rPr lang="en-US" altLang="zh-CN" dirty="0" smtClean="0"/>
              <a:t>3</a:t>
            </a:r>
            <a:r>
              <a:rPr lang="zh-CN" altLang="en-US" dirty="0" smtClean="0"/>
              <a:t>、</a:t>
            </a:r>
            <a:r>
              <a:rPr lang="en-US" altLang="zh-CN" dirty="0" err="1"/>
              <a:t>ios</a:t>
            </a:r>
            <a:r>
              <a:rPr lang="zh-CN" altLang="en-US" dirty="0"/>
              <a:t>中的一些问题：</a:t>
            </a:r>
            <a:endParaRPr lang="zh-CN" altLang="en-US" dirty="0"/>
          </a:p>
          <a:p>
            <a:r>
              <a:rPr lang="en-US" altLang="zh-CN" dirty="0" smtClean="0"/>
              <a:t>        ios8.4.1</a:t>
            </a:r>
            <a:r>
              <a:rPr lang="zh-CN" altLang="en-US" dirty="0"/>
              <a:t>版本中对</a:t>
            </a:r>
            <a:r>
              <a:rPr lang="en-US" altLang="zh-CN" dirty="0"/>
              <a:t>jQuery</a:t>
            </a:r>
            <a:r>
              <a:rPr lang="zh-CN" altLang="en-US" dirty="0"/>
              <a:t>中</a:t>
            </a:r>
            <a:r>
              <a:rPr lang="en-US" altLang="zh-CN" dirty="0" err="1"/>
              <a:t>closeset</a:t>
            </a:r>
            <a:r>
              <a:rPr lang="zh-CN" altLang="en-US" dirty="0"/>
              <a:t>（）、</a:t>
            </a:r>
            <a:r>
              <a:rPr lang="en-US" altLang="zh-CN" dirty="0"/>
              <a:t>find</a:t>
            </a:r>
            <a:r>
              <a:rPr lang="zh-CN" altLang="en-US" dirty="0"/>
              <a:t>（）、存在兼容性，只能直接使用</a:t>
            </a:r>
            <a:r>
              <a:rPr lang="en-US" altLang="zh-CN" dirty="0"/>
              <a:t>jQuery</a:t>
            </a:r>
            <a:r>
              <a:rPr lang="zh-CN" altLang="en-US" dirty="0"/>
              <a:t>对象去使用这些方法。通过赋值的方法去调用不起作用；</a:t>
            </a:r>
            <a:endParaRPr lang="zh-CN" altLang="en-US" dirty="0"/>
          </a:p>
          <a:p>
            <a:r>
              <a:rPr lang="en-US" altLang="zh-CN" dirty="0" smtClean="0"/>
              <a:t>        </a:t>
            </a:r>
            <a:r>
              <a:rPr lang="en-US" altLang="zh-CN" dirty="0" err="1" smtClean="0"/>
              <a:t>ios</a:t>
            </a:r>
            <a:r>
              <a:rPr lang="zh-CN" altLang="en-US" dirty="0"/>
              <a:t>上微信端</a:t>
            </a:r>
            <a:r>
              <a:rPr lang="en-US" altLang="zh-CN" dirty="0"/>
              <a:t>a</a:t>
            </a:r>
            <a:r>
              <a:rPr lang="zh-CN" altLang="en-US" dirty="0"/>
              <a:t>标签</a:t>
            </a:r>
            <a:r>
              <a:rPr lang="en-US" altLang="zh-CN" dirty="0" err="1"/>
              <a:t>href</a:t>
            </a:r>
            <a:r>
              <a:rPr lang="zh-CN" altLang="en-US" dirty="0"/>
              <a:t>必须填写（</a:t>
            </a:r>
            <a:r>
              <a:rPr lang="en-US" altLang="zh-CN" dirty="0"/>
              <a:t>JavaScript</a:t>
            </a:r>
            <a:r>
              <a:rPr lang="zh-CN" altLang="en-US" dirty="0" smtClean="0"/>
              <a:t>：</a:t>
            </a:r>
            <a:r>
              <a:rPr lang="en-US" altLang="zh-CN" dirty="0" err="1" smtClean="0"/>
              <a:t>viod</a:t>
            </a:r>
            <a:r>
              <a:rPr lang="en-US" altLang="zh-CN" dirty="0" smtClean="0"/>
              <a:t>(0)</a:t>
            </a:r>
            <a:r>
              <a:rPr lang="zh-CN" altLang="en-US" dirty="0" smtClean="0"/>
              <a:t>；</a:t>
            </a:r>
            <a:r>
              <a:rPr lang="zh-CN" altLang="en-US" dirty="0"/>
              <a:t>）；否则无法点击</a:t>
            </a:r>
            <a:endParaRPr lang="zh-CN" altLang="en-US" dirty="0"/>
          </a:p>
          <a:p>
            <a:r>
              <a:rPr lang="en-US" altLang="zh-CN" dirty="0" smtClean="0"/>
              <a:t>        </a:t>
            </a:r>
            <a:r>
              <a:rPr lang="en-US" altLang="zh-CN" dirty="0" err="1" smtClean="0"/>
              <a:t>ios</a:t>
            </a:r>
            <a:r>
              <a:rPr lang="zh-CN" altLang="en-US" dirty="0"/>
              <a:t>上微信端不给元素设置 </a:t>
            </a:r>
            <a:r>
              <a:rPr lang="en-US" altLang="zh-CN" dirty="0" err="1"/>
              <a:t>cursor:pointer</a:t>
            </a:r>
            <a:r>
              <a:rPr lang="en-US" altLang="zh-CN" dirty="0"/>
              <a:t> </a:t>
            </a:r>
            <a:r>
              <a:rPr lang="zh-CN" altLang="en-US" dirty="0"/>
              <a:t>样式，可能会出现在手机上无法点击的情况</a:t>
            </a:r>
            <a:r>
              <a:rPr lang="zh-CN" altLang="en-US" dirty="0" smtClean="0"/>
              <a:t>；</a:t>
            </a:r>
            <a:endParaRPr lang="en-US" altLang="zh-CN" dirty="0" smtClean="0"/>
          </a:p>
          <a:p>
            <a:endParaRPr lang="en-US" altLang="zh-CN" dirty="0"/>
          </a:p>
          <a:p>
            <a:r>
              <a:rPr lang="en-US" altLang="zh-CN" dirty="0" smtClean="0"/>
              <a:t>4</a:t>
            </a:r>
            <a:r>
              <a:rPr lang="zh-CN" altLang="en-US" dirty="0" smtClean="0"/>
              <a:t>、</a:t>
            </a:r>
            <a:r>
              <a:rPr lang="en-US" altLang="zh-CN" dirty="0"/>
              <a:t>jQuery</a:t>
            </a:r>
            <a:r>
              <a:rPr lang="zh-CN" altLang="en-US" dirty="0"/>
              <a:t>中</a:t>
            </a:r>
            <a:r>
              <a:rPr lang="en-US" altLang="zh-CN" dirty="0"/>
              <a:t>data</a:t>
            </a:r>
            <a:r>
              <a:rPr lang="zh-CN" altLang="en-US" dirty="0"/>
              <a:t>（）的坑</a:t>
            </a:r>
            <a:r>
              <a:rPr lang="zh-CN" altLang="en-US" dirty="0" smtClean="0"/>
              <a:t>：</a:t>
            </a:r>
            <a:endParaRPr lang="en-US" altLang="zh-CN" dirty="0" smtClean="0"/>
          </a:p>
          <a:p>
            <a:r>
              <a:rPr lang="en-US" altLang="zh-CN" dirty="0"/>
              <a:t> </a:t>
            </a:r>
            <a:r>
              <a:rPr lang="en-US" altLang="zh-CN" dirty="0" smtClean="0"/>
              <a:t>       </a:t>
            </a:r>
            <a:r>
              <a:rPr lang="zh-CN" altLang="en-US" dirty="0" smtClean="0"/>
              <a:t>尽量</a:t>
            </a:r>
            <a:r>
              <a:rPr lang="zh-CN" altLang="en-US" dirty="0"/>
              <a:t>不用</a:t>
            </a:r>
            <a:r>
              <a:rPr lang="en-US" altLang="zh-CN" dirty="0"/>
              <a:t>data</a:t>
            </a:r>
            <a:r>
              <a:rPr lang="zh-CN" altLang="en-US" dirty="0"/>
              <a:t>（）方法去获取元素的自定义属性</a:t>
            </a:r>
            <a:endParaRPr lang="zh-CN" altLang="en-US" dirty="0"/>
          </a:p>
          <a:p>
            <a:r>
              <a:rPr lang="en-US" altLang="zh-CN" dirty="0" smtClean="0"/>
              <a:t>        data</a:t>
            </a:r>
            <a:r>
              <a:rPr lang="zh-CN" altLang="en-US" dirty="0"/>
              <a:t>（）解释为可以获取元素自定义的属性；但是：</a:t>
            </a:r>
            <a:endParaRPr lang="zh-CN" altLang="en-US" dirty="0"/>
          </a:p>
          <a:p>
            <a:pPr lvl="1"/>
            <a:r>
              <a:rPr lang="en-US" altLang="zh-CN" dirty="0"/>
              <a:t>1.</a:t>
            </a:r>
            <a:r>
              <a:rPr lang="zh-CN" altLang="en-US" dirty="0"/>
              <a:t>只能获取到第一次赋值的属性，之后通过修改的值获取不到；</a:t>
            </a:r>
            <a:endParaRPr lang="zh-CN" altLang="en-US" dirty="0"/>
          </a:p>
          <a:p>
            <a:r>
              <a:rPr lang="en-US" altLang="zh-CN" dirty="0" smtClean="0"/>
              <a:t>	2.</a:t>
            </a:r>
            <a:r>
              <a:rPr lang="zh-CN" altLang="en-US" dirty="0" smtClean="0"/>
              <a:t>如果</a:t>
            </a:r>
            <a:r>
              <a:rPr lang="zh-CN" altLang="en-US" dirty="0"/>
              <a:t>值是</a:t>
            </a:r>
            <a:r>
              <a:rPr lang="en-US" altLang="zh-CN" dirty="0"/>
              <a:t>string</a:t>
            </a:r>
            <a:r>
              <a:rPr lang="zh-CN" altLang="en-US" dirty="0"/>
              <a:t>类型的数字，比如“</a:t>
            </a:r>
            <a:r>
              <a:rPr lang="en-US" altLang="zh-CN" dirty="0"/>
              <a:t>123”</a:t>
            </a:r>
            <a:r>
              <a:rPr lang="zh-CN" altLang="en-US" dirty="0"/>
              <a:t>，获取的时候会强转为</a:t>
            </a:r>
            <a:r>
              <a:rPr lang="en-US" altLang="zh-CN" dirty="0"/>
              <a:t>number</a:t>
            </a:r>
            <a:r>
              <a:rPr lang="zh-CN" altLang="en-US" dirty="0"/>
              <a:t>，</a:t>
            </a:r>
            <a:r>
              <a:rPr lang="en-US" altLang="zh-CN" dirty="0"/>
              <a:t>123</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5754185" cy="46166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2031325"/>
          </a:xfrm>
          <a:prstGeom prst="rect">
            <a:avLst/>
          </a:prstGeom>
        </p:spPr>
        <p:txBody>
          <a:bodyPr wrap="square">
            <a:spAutoFit/>
          </a:bodyPr>
          <a:lstStyle/>
          <a:p>
            <a:r>
              <a:rPr lang="en-US" altLang="zh-CN" dirty="0" smtClean="0"/>
              <a:t>5</a:t>
            </a:r>
            <a:r>
              <a:rPr lang="zh-CN" altLang="en-US" dirty="0"/>
              <a:t>、在</a:t>
            </a:r>
            <a:r>
              <a:rPr lang="en-US" altLang="zh-CN" dirty="0"/>
              <a:t>input</a:t>
            </a:r>
            <a:r>
              <a:rPr lang="zh-CN" altLang="en-US" dirty="0"/>
              <a:t>输入框输入中文时，需要即时查询出匹配输入内容的结果，一般我们会使用</a:t>
            </a:r>
            <a:r>
              <a:rPr lang="en-US" altLang="zh-CN" dirty="0"/>
              <a:t>input</a:t>
            </a:r>
            <a:r>
              <a:rPr lang="zh-CN" altLang="en-US" dirty="0"/>
              <a:t>事件监听用户输入事件，但是在输入汉语拼音时，也会触发</a:t>
            </a:r>
            <a:r>
              <a:rPr lang="en-US" altLang="zh-CN" dirty="0"/>
              <a:t>input</a:t>
            </a:r>
            <a:r>
              <a:rPr lang="zh-CN" altLang="en-US" dirty="0"/>
              <a:t>事件，前端就会不断发送请求，用户体验非常差劲</a:t>
            </a:r>
            <a:r>
              <a:rPr lang="zh-CN" altLang="en-US" dirty="0" smtClean="0"/>
              <a:t>。</a:t>
            </a:r>
            <a:endParaRPr lang="en-US" altLang="zh-CN" dirty="0" smtClean="0"/>
          </a:p>
          <a:p>
            <a:r>
              <a:rPr lang="en-US" altLang="zh-CN" dirty="0"/>
              <a:t>	</a:t>
            </a:r>
            <a:r>
              <a:rPr lang="zh-CN" altLang="en-US" dirty="0"/>
              <a:t>当浏览器有非直接的文字输入时</a:t>
            </a:r>
            <a:r>
              <a:rPr lang="en-US" altLang="zh-CN" dirty="0"/>
              <a:t>, </a:t>
            </a:r>
            <a:r>
              <a:rPr lang="en-US" altLang="zh-CN" dirty="0" err="1"/>
              <a:t>compositionstart</a:t>
            </a:r>
            <a:r>
              <a:rPr lang="zh-CN" altLang="en-US" dirty="0"/>
              <a:t>事件会以同步模式触发</a:t>
            </a:r>
            <a:r>
              <a:rPr lang="en-US" altLang="zh-CN" dirty="0"/>
              <a:t>.</a:t>
            </a:r>
            <a:endParaRPr lang="en-US" altLang="zh-CN" dirty="0"/>
          </a:p>
          <a:p>
            <a:r>
              <a:rPr lang="en-US" altLang="zh-CN" dirty="0" smtClean="0"/>
              <a:t>	</a:t>
            </a:r>
            <a:r>
              <a:rPr lang="zh-CN" altLang="en-US" dirty="0" smtClean="0"/>
              <a:t>当</a:t>
            </a:r>
            <a:r>
              <a:rPr lang="zh-CN" altLang="en-US" dirty="0"/>
              <a:t>浏览器是直接的文字输入时</a:t>
            </a:r>
            <a:r>
              <a:rPr lang="en-US" altLang="zh-CN" dirty="0"/>
              <a:t>, </a:t>
            </a:r>
            <a:r>
              <a:rPr lang="en-US" altLang="zh-CN" dirty="0" err="1"/>
              <a:t>compositionend</a:t>
            </a:r>
            <a:r>
              <a:rPr lang="zh-CN" altLang="en-US" dirty="0"/>
              <a:t>会以同步模式触发</a:t>
            </a:r>
            <a:r>
              <a:rPr lang="en-US" altLang="zh-CN" dirty="0"/>
              <a:t>.</a:t>
            </a:r>
            <a:endParaRPr lang="en-US" altLang="zh-CN" dirty="0"/>
          </a:p>
          <a:p>
            <a:r>
              <a:rPr lang="en-US" altLang="zh-CN" dirty="0" smtClean="0"/>
              <a:t>	</a:t>
            </a:r>
            <a:r>
              <a:rPr lang="zh-CN" altLang="en-US" dirty="0" smtClean="0"/>
              <a:t>当</a:t>
            </a:r>
            <a:r>
              <a:rPr lang="zh-CN" altLang="en-US" dirty="0"/>
              <a:t>元素监听到</a:t>
            </a:r>
            <a:r>
              <a:rPr lang="en-US" altLang="zh-CN" dirty="0" err="1"/>
              <a:t>compositionstart</a:t>
            </a:r>
            <a:r>
              <a:rPr lang="zh-CN" altLang="en-US" dirty="0"/>
              <a:t>事件，给</a:t>
            </a:r>
            <a:r>
              <a:rPr lang="en-US" altLang="zh-CN" dirty="0"/>
              <a:t>input</a:t>
            </a:r>
            <a:r>
              <a:rPr lang="zh-CN" altLang="en-US" dirty="0"/>
              <a:t>中事件加锁，禁止</a:t>
            </a:r>
            <a:r>
              <a:rPr lang="en-US" altLang="zh-CN" dirty="0"/>
              <a:t>input</a:t>
            </a:r>
            <a:r>
              <a:rPr lang="zh-CN" altLang="en-US" dirty="0"/>
              <a:t>中事件执行，当元素监听到	</a:t>
            </a:r>
            <a:r>
              <a:rPr lang="en-US" altLang="zh-CN" dirty="0" err="1"/>
              <a:t>compositionend</a:t>
            </a:r>
            <a:r>
              <a:rPr lang="zh-CN" altLang="en-US" dirty="0"/>
              <a:t>事件，给</a:t>
            </a:r>
            <a:r>
              <a:rPr lang="en-US" altLang="zh-CN" dirty="0"/>
              <a:t>input</a:t>
            </a:r>
            <a:r>
              <a:rPr lang="zh-CN" altLang="en-US" dirty="0"/>
              <a:t>中事件解锁，正常执行。</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1678951" y="1713585"/>
            <a:ext cx="5565775" cy="132207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sz="4000" kern="0" dirty="0">
                <a:solidFill>
                  <a:srgbClr val="156CBE"/>
                </a:solidFill>
                <a:latin typeface="微软雅黑" panose="020B0503020204020204" pitchFamily="34" charset="-122"/>
                <a:ea typeface="微软雅黑" panose="020B0503020204020204" pitchFamily="34" charset="-122"/>
              </a:rPr>
              <a:t>问答环节：</a:t>
            </a:r>
            <a:endParaRPr lang="zh-CN" altLang="en-US" sz="4000" kern="0" dirty="0">
              <a:solidFill>
                <a:srgbClr val="156CBE"/>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en-US" altLang="zh-CN" sz="4000" b="1" dirty="0">
                <a:solidFill>
                  <a:srgbClr val="156CBE"/>
                </a:solidFill>
                <a:latin typeface="方正兰亭超细黑简体" pitchFamily="2" charset="-122"/>
                <a:ea typeface="方正兰亭超细黑简体" pitchFamily="2" charset="-122"/>
                <a:sym typeface="方正兰亭超细黑简体" pitchFamily="2" charset="-122"/>
              </a:rPr>
              <a:t>	</a:t>
            </a:r>
            <a:r>
              <a:rPr lang="zh-CN" altLang="en-US" sz="3600" b="1" dirty="0">
                <a:solidFill>
                  <a:srgbClr val="156CBE"/>
                </a:solidFill>
                <a:latin typeface="方正兰亭超细黑简体" pitchFamily="2" charset="-122"/>
                <a:ea typeface="方正兰亭超细黑简体" pitchFamily="2" charset="-122"/>
                <a:sym typeface="方正兰亭超细黑简体" pitchFamily="2" charset="-122"/>
              </a:rPr>
              <a:t>你问，凯亮答</a:t>
            </a:r>
            <a:endParaRPr lang="zh-CN" altLang="en-US" sz="36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2049215"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EIGHT</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v</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4" name="图片 3" descr="唯医培训PPT－封面.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文本框 5"/>
          <p:cNvSpPr>
            <a:spLocks noChangeArrowheads="1"/>
          </p:cNvSpPr>
          <p:nvPr/>
        </p:nvSpPr>
        <p:spPr bwMode="auto">
          <a:xfrm>
            <a:off x="3228362" y="2220201"/>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r>
              <a:rPr lang="en-US" altLang="zh-CN" sz="3200" kern="0" dirty="0" smtClean="0">
                <a:solidFill>
                  <a:srgbClr val="156CBE"/>
                </a:solidFill>
                <a:latin typeface="微软雅黑" panose="020B0503020204020204" pitchFamily="34" charset="-122"/>
                <a:ea typeface="微软雅黑" panose="020B0503020204020204" pitchFamily="34" charset="-122"/>
              </a:rPr>
              <a:t>Thank  you</a:t>
            </a:r>
            <a:endParaRPr lang="zh-CN" altLang="en-US" sz="3200" b="1" dirty="0">
              <a:solidFill>
                <a:srgbClr val="156CBE"/>
              </a:solidFill>
              <a:latin typeface="方正兰亭超细黑简体" pitchFamily="2" charset="-122"/>
              <a:ea typeface="方正兰亭超细黑简体" pitchFamily="2" charset="-122"/>
              <a:sym typeface="方正兰亭超细黑简体" pitchFamily="2" charset="-122"/>
            </a:endParaRPr>
          </a:p>
        </p:txBody>
      </p:sp>
      <p:pic>
        <p:nvPicPr>
          <p:cNvPr id="11" name="图片 10" descr="下划线"/>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878" y="2656747"/>
            <a:ext cx="1015122" cy="20306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933858" y="1803992"/>
            <a:ext cx="4288383" cy="7067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40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6037"/>
            <a:ext cx="1693943"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ONE</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pic>
        <p:nvPicPr>
          <p:cNvPr id="3" name="图片 2"/>
          <p:cNvPicPr>
            <a:picLocks noChangeAspect="1"/>
          </p:cNvPicPr>
          <p:nvPr/>
        </p:nvPicPr>
        <p:blipFill>
          <a:blip r:embed="rId2"/>
          <a:stretch>
            <a:fillRect/>
          </a:stretch>
        </p:blipFill>
        <p:spPr>
          <a:xfrm>
            <a:off x="5805013" y="1568903"/>
            <a:ext cx="1905000" cy="16573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037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24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2525"/>
          </a:xfrm>
          <a:prstGeom prst="rect">
            <a:avLst/>
          </a:prstGeom>
        </p:spPr>
        <p:txBody>
          <a:bodyPr wrap="square">
            <a:spAutoFit/>
          </a:bodyPr>
          <a:lstStyle/>
          <a:p>
            <a:r>
              <a:rPr lang="zh-CN" altLang="en-US" dirty="0" smtClean="0"/>
              <a:t>先用一句话，给大家做简单说明：</a:t>
            </a:r>
            <a:endParaRPr lang="zh-CN" altLang="en-US" dirty="0" smtClean="0"/>
          </a:p>
          <a:p>
            <a:endParaRPr lang="zh-CN" altLang="en-US" dirty="0" smtClean="0"/>
          </a:p>
          <a:p>
            <a:r>
              <a:rPr lang="en-US" altLang="zh-CN" dirty="0" smtClean="0"/>
              <a:t>	WebPack可以看做是模块打包机：它做的事情是，分析你的项目结构，找到JavaScript模块以及其它的一些浏览器不能直接运行的拓展语言（Scss，TypeScript</a:t>
            </a:r>
            <a:r>
              <a:rPr lang="zh-CN" altLang="en-US" dirty="0" smtClean="0"/>
              <a:t>，</a:t>
            </a:r>
            <a:r>
              <a:rPr lang="en-US" altLang="zh-CN" dirty="0" smtClean="0"/>
              <a:t>vue等），并将其打包为合适的格式以供浏览器使用。</a:t>
            </a:r>
            <a:endParaRPr lang="en-US" altLang="zh-CN" dirty="0" smtClean="0"/>
          </a:p>
          <a:p>
            <a:endParaRPr lang="en-US" altLang="zh-CN" dirty="0" smtClean="0"/>
          </a:p>
          <a:p>
            <a:endParaRPr lang="en-US" altLang="zh-CN" dirty="0" smtClean="0"/>
          </a:p>
          <a:p>
            <a:endParaRPr lang="en-US" altLang="zh-CN" dirty="0" smtClean="0"/>
          </a:p>
          <a:p>
            <a:r>
              <a:rPr lang="en-US" altLang="zh-CN" dirty="0" smtClean="0"/>
              <a:t>	webpack中文网站 https://doc.webpack-china.org/concepts/</a:t>
            </a:r>
            <a:endParaRPr lang="en-US" altLang="zh-CN" dirty="0" smtClean="0"/>
          </a:p>
          <a:p>
            <a:endParaRPr lang="en-US" altLang="zh-CN" dirty="0" smtClean="0"/>
          </a:p>
          <a:p>
            <a:r>
              <a:rPr lang="en-US" altLang="zh-CN" dirty="0" smtClean="0"/>
              <a:t>	webpack英文网站 https://webpack.js.org/concepts/</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037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24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8300"/>
          </a:xfrm>
          <a:prstGeom prst="rect">
            <a:avLst/>
          </a:prstGeom>
        </p:spPr>
        <p:txBody>
          <a:bodyPr wrap="square">
            <a:spAutoFit/>
          </a:bodyPr>
          <a:lstStyle/>
          <a:p>
            <a:r>
              <a:rPr lang="zh-CN" altLang="en-US" dirty="0" smtClean="0"/>
              <a:t>再用一张图，形象的展示给大家</a:t>
            </a:r>
            <a:r>
              <a:rPr lang="en-US" altLang="zh-CN" dirty="0" smtClean="0"/>
              <a:t>	</a:t>
            </a:r>
            <a:endParaRPr lang="zh-CN" altLang="en-US" dirty="0" smtClean="0"/>
          </a:p>
        </p:txBody>
      </p:sp>
      <p:pic>
        <p:nvPicPr>
          <p:cNvPr id="3" name="图片 2" descr="%1TIG(VQVC5@SGCCZJ@Q[KF"/>
          <p:cNvPicPr>
            <a:picLocks noChangeAspect="1"/>
          </p:cNvPicPr>
          <p:nvPr/>
        </p:nvPicPr>
        <p:blipFill>
          <a:blip r:embed="rId2"/>
          <a:stretch>
            <a:fillRect/>
          </a:stretch>
        </p:blipFill>
        <p:spPr>
          <a:xfrm>
            <a:off x="621030" y="1500505"/>
            <a:ext cx="7902575" cy="30873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037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24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969385"/>
          </a:xfrm>
          <a:prstGeom prst="rect">
            <a:avLst/>
          </a:prstGeom>
        </p:spPr>
        <p:txBody>
          <a:bodyPr wrap="square">
            <a:spAutoFit/>
          </a:bodyPr>
          <a:lstStyle/>
          <a:p>
            <a:r>
              <a:rPr lang="zh-CN" altLang="en-US" b="1" dirty="0" smtClean="0">
                <a:solidFill>
                  <a:schemeClr val="accent6">
                    <a:lumMod val="75000"/>
                  </a:schemeClr>
                </a:solidFill>
              </a:rPr>
              <a:t>WebPack和Gulp相比有什么特性</a:t>
            </a:r>
            <a:endParaRPr lang="zh-CN" altLang="en-US" b="1" dirty="0" smtClean="0">
              <a:solidFill>
                <a:schemeClr val="accent6">
                  <a:lumMod val="75000"/>
                </a:schemeClr>
              </a:solidFill>
            </a:endParaRPr>
          </a:p>
          <a:p>
            <a:endParaRPr lang="zh-CN" altLang="en-US" dirty="0" smtClean="0"/>
          </a:p>
          <a:p>
            <a:r>
              <a:rPr lang="zh-CN" altLang="en-US" dirty="0" smtClean="0">
                <a:sym typeface="+mn-ea"/>
              </a:rPr>
              <a:t>Gulp是基于流</a:t>
            </a:r>
            <a:r>
              <a:rPr lang="zh-CN" altLang="en-US" dirty="0" smtClean="0"/>
              <a:t>的自动化构建工具，工作方式是：在一个配置文件中，指明对某些文件进行类似编译，组合，压缩等任务的具体步骤，工具之后可以自动替你完成这些任务。</a:t>
            </a:r>
            <a:endParaRPr lang="zh-CN" altLang="en-US" dirty="0" smtClean="0"/>
          </a:p>
          <a:p>
            <a:endParaRPr lang="zh-CN" altLang="en-US" dirty="0" smtClean="0"/>
          </a:p>
          <a:p>
            <a:r>
              <a:rPr lang="zh-CN" altLang="en-US" dirty="0" smtClean="0"/>
              <a:t>Webpack是模块化打包工具，的工作方式是：把你的项目当做一个整体，通过一个给定的主文件（如：index.js），Webpack将从这个文件开始找到你的项目的所有依赖文件，使用loaders处理它们，最后打包为一个（或多个）浏览器可识别的JavaScript文件。</a:t>
            </a:r>
            <a:endParaRPr lang="zh-CN" altLang="en-US" dirty="0" smtClean="0"/>
          </a:p>
          <a:p>
            <a:endParaRPr lang="zh-CN" altLang="en-US" dirty="0" smtClean="0"/>
          </a:p>
          <a:p>
            <a:r>
              <a:rPr lang="zh-CN" altLang="en-US" dirty="0" smtClean="0">
                <a:sym typeface="+mn-ea"/>
              </a:rPr>
              <a:t>Webpack的优点使得Webpack在很多场景下可以替代Gulp类的工具。</a:t>
            </a:r>
            <a:endParaRPr lang="zh-CN" altLang="en-US" dirty="0" smtClean="0"/>
          </a:p>
          <a:p>
            <a:endParaRPr lang="zh-CN" altLang="en-US" dirty="0" smtClean="0"/>
          </a:p>
          <a:p>
            <a:endParaRPr lang="zh-CN" altLang="en-US"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565775" cy="70675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sz="4000" kern="0" dirty="0" smtClean="0">
                <a:solidFill>
                  <a:srgbClr val="156CBE"/>
                </a:solidFill>
                <a:latin typeface="微软雅黑" panose="020B0503020204020204" pitchFamily="34" charset="-122"/>
                <a:ea typeface="微软雅黑" panose="020B0503020204020204" pitchFamily="34" charset="-122"/>
                <a:sym typeface="+mn-ea"/>
              </a:rPr>
              <a:t>为什要使用WebPack</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770437"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TWO</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9140" y="440690"/>
            <a:ext cx="3192780" cy="460375"/>
          </a:xfrm>
          <a:prstGeom prst="rect">
            <a:avLst/>
          </a:prstGeom>
          <a:noFill/>
          <a:ln>
            <a:noFill/>
          </a:ln>
        </p:spPr>
        <p:txBody>
          <a:bodyPr wrap="square">
            <a:spAutoFit/>
          </a:bodyPr>
          <a:lstStyle/>
          <a:p>
            <a:pPr>
              <a:buFont typeface="Arial" panose="020B0604020202020204" pitchFamily="34" charset="0"/>
              <a:buNone/>
              <a:defRPr/>
            </a:pPr>
            <a:r>
              <a:rPr sz="2400" kern="0" dirty="0" smtClean="0">
                <a:solidFill>
                  <a:srgbClr val="156CBE"/>
                </a:solidFill>
                <a:latin typeface="微软雅黑" panose="020B0503020204020204" pitchFamily="34" charset="-122"/>
                <a:ea typeface="微软雅黑" panose="020B0503020204020204" pitchFamily="34" charset="-122"/>
                <a:sym typeface="+mn-ea"/>
              </a:rPr>
              <a:t>为什要使用WebPack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415030"/>
          </a:xfrm>
          <a:prstGeom prst="rect">
            <a:avLst/>
          </a:prstGeom>
        </p:spPr>
        <p:txBody>
          <a:bodyPr wrap="square">
            <a:spAutoFit/>
          </a:bodyPr>
          <a:lstStyle/>
          <a:p>
            <a:r>
              <a:rPr dirty="0" smtClean="0"/>
              <a:t>模块化</a:t>
            </a:r>
            <a:r>
              <a:rPr lang="zh-CN" dirty="0" smtClean="0"/>
              <a:t>开发</a:t>
            </a:r>
            <a:r>
              <a:rPr dirty="0" smtClean="0"/>
              <a:t>，让我们可以把复杂的程序细化为小的文件;</a:t>
            </a:r>
            <a:endParaRPr dirty="0" smtClean="0"/>
          </a:p>
          <a:p>
            <a:endParaRPr dirty="0" smtClean="0"/>
          </a:p>
          <a:p>
            <a:r>
              <a:rPr dirty="0" smtClean="0"/>
              <a:t>类似于TypeScript这种在JavaScript基础上拓展的开发语言</a:t>
            </a:r>
            <a:r>
              <a:rPr lang="zh-CN" dirty="0" smtClean="0"/>
              <a:t>，以及</a:t>
            </a:r>
            <a:r>
              <a:rPr lang="en-US" altLang="zh-CN" dirty="0" smtClean="0"/>
              <a:t>ES6</a:t>
            </a:r>
            <a:r>
              <a:rPr lang="zh-CN" altLang="en-US" dirty="0" smtClean="0"/>
              <a:t>及以上</a:t>
            </a:r>
            <a:r>
              <a:rPr dirty="0" smtClean="0"/>
              <a:t>不能直接使用的特性，并且之后还能转换为JavaScript文件使浏览器可以识别；</a:t>
            </a:r>
            <a:endParaRPr dirty="0" smtClean="0"/>
          </a:p>
          <a:p>
            <a:endParaRPr dirty="0" smtClean="0"/>
          </a:p>
          <a:p>
            <a:r>
              <a:rPr lang="en-US" dirty="0" smtClean="0"/>
              <a:t>sa</a:t>
            </a:r>
            <a:r>
              <a:rPr dirty="0" smtClean="0"/>
              <a:t>ss，less等CSS预处理</a:t>
            </a:r>
            <a:r>
              <a:rPr lang="zh-CN" dirty="0" smtClean="0"/>
              <a:t>器</a:t>
            </a:r>
            <a:endParaRPr lang="zh-CN" dirty="0" smtClean="0"/>
          </a:p>
          <a:p>
            <a:endParaRPr dirty="0" smtClean="0"/>
          </a:p>
          <a:p>
            <a:r>
              <a:rPr dirty="0" smtClean="0"/>
              <a:t>这些改进确实大大的提高了我们的开发效率，但是利用它们开发的文件往往需要进行额外的处理才能让浏览器识别,而手动处理又是非常繁琐的，这就为WebPack类的工具的出现提供了需求。</a:t>
            </a:r>
            <a:endParaRPr dirty="0" smtClean="0"/>
          </a:p>
          <a:p>
            <a:endParaRPr dirty="0" smtClean="0"/>
          </a:p>
          <a:p>
            <a:r>
              <a:rPr lang="zh-CN" dirty="0" smtClean="0"/>
              <a:t>白话文：我们现在用的</a:t>
            </a:r>
            <a:r>
              <a:rPr lang="en-US" altLang="zh-CN" dirty="0" smtClean="0"/>
              <a:t>vue</a:t>
            </a:r>
            <a:r>
              <a:rPr lang="zh-CN" altLang="en-US" dirty="0" smtClean="0"/>
              <a:t>组件化开发，用</a:t>
            </a:r>
            <a:r>
              <a:rPr lang="en-US" altLang="zh-CN" dirty="0" smtClean="0"/>
              <a:t>webpack</a:t>
            </a:r>
            <a:r>
              <a:rPr lang="zh-CN" altLang="en-US" dirty="0" smtClean="0"/>
              <a:t>打包更方便。</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565775" cy="70675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sz="4000" kern="0" dirty="0">
                <a:solidFill>
                  <a:srgbClr val="156CBE"/>
                </a:solidFill>
                <a:latin typeface="微软雅黑" panose="020B0503020204020204" pitchFamily="34" charset="-122"/>
                <a:ea typeface="微软雅黑" panose="020B0503020204020204" pitchFamily="34" charset="-122"/>
              </a:rPr>
              <a:t>开始使用Webpack</a:t>
            </a:r>
            <a:endParaRPr lang="zh-CN" altLang="en-US" sz="4000" kern="0" dirty="0">
              <a:solidFill>
                <a:srgbClr val="156CB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38894" y="471502"/>
            <a:ext cx="2102114"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rPr>
              <a:t>THREE</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3079</Words>
  <Application>WPS 演示</Application>
  <PresentationFormat>全屏显示(16:9)</PresentationFormat>
  <Paragraphs>225</Paragraphs>
  <Slides>26</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Arial</vt:lpstr>
      <vt:lpstr>Microsoft YaHei UI</vt:lpstr>
      <vt:lpstr>微软雅黑</vt:lpstr>
      <vt:lpstr>方正兰亭超细黑简体</vt:lpstr>
      <vt:lpstr>Calibri</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 LinJiaHui</dc:creator>
  <cp:lastModifiedBy>ALLIN</cp:lastModifiedBy>
  <cp:revision>270</cp:revision>
  <dcterms:created xsi:type="dcterms:W3CDTF">2016-09-21T04:31:00Z</dcterms:created>
  <dcterms:modified xsi:type="dcterms:W3CDTF">2017-12-06T08:15:41Z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