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72" r:id="rId4"/>
    <p:sldId id="270" r:id="rId5"/>
    <p:sldId id="268" r:id="rId6"/>
    <p:sldId id="269" r:id="rId7"/>
    <p:sldId id="258" r:id="rId8"/>
    <p:sldId id="259" r:id="rId9"/>
    <p:sldId id="260" r:id="rId10"/>
    <p:sldId id="265" r:id="rId11"/>
    <p:sldId id="271" r:id="rId12"/>
    <p:sldId id="274" r:id="rId13"/>
    <p:sldId id="267" r:id="rId14"/>
    <p:sldId id="263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AF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68" autoAdjust="0"/>
    <p:restoredTop sz="88736" autoAdjust="0"/>
  </p:normalViewPr>
  <p:slideViewPr>
    <p:cSldViewPr snapToGrid="0">
      <p:cViewPr>
        <p:scale>
          <a:sx n="70" d="100"/>
          <a:sy n="70" d="100"/>
        </p:scale>
        <p:origin x="560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 amponsah" userId="9394bce7-0292-4113-9204-6f2edb350cf6" providerId="ADAL" clId="{FD130B63-570E-4069-A7FB-8D67CB151A22}"/>
    <pc:docChg chg="undo custSel modSld">
      <pc:chgData name="ama amponsah" userId="9394bce7-0292-4113-9204-6f2edb350cf6" providerId="ADAL" clId="{FD130B63-570E-4069-A7FB-8D67CB151A22}" dt="2023-09-13T03:32:36.110" v="301" actId="1036"/>
      <pc:docMkLst>
        <pc:docMk/>
      </pc:docMkLst>
      <pc:sldChg chg="modSp mod">
        <pc:chgData name="ama amponsah" userId="9394bce7-0292-4113-9204-6f2edb350cf6" providerId="ADAL" clId="{FD130B63-570E-4069-A7FB-8D67CB151A22}" dt="2023-09-13T02:00:33.854" v="232" actId="207"/>
        <pc:sldMkLst>
          <pc:docMk/>
          <pc:sldMk cId="289641192" sldId="256"/>
        </pc:sldMkLst>
        <pc:spChg chg="mod">
          <ac:chgData name="ama amponsah" userId="9394bce7-0292-4113-9204-6f2edb350cf6" providerId="ADAL" clId="{FD130B63-570E-4069-A7FB-8D67CB151A22}" dt="2023-09-13T02:00:33.854" v="232" actId="207"/>
          <ac:spMkLst>
            <pc:docMk/>
            <pc:sldMk cId="289641192" sldId="256"/>
            <ac:spMk id="2" creationId="{672F1864-670F-926D-8370-CF814FCDCC8F}"/>
          </ac:spMkLst>
        </pc:spChg>
      </pc:sldChg>
      <pc:sldChg chg="modSp mod">
        <pc:chgData name="ama amponsah" userId="9394bce7-0292-4113-9204-6f2edb350cf6" providerId="ADAL" clId="{FD130B63-570E-4069-A7FB-8D67CB151A22}" dt="2023-09-13T02:08:53.014" v="238" actId="20577"/>
        <pc:sldMkLst>
          <pc:docMk/>
          <pc:sldMk cId="2885566331" sldId="258"/>
        </pc:sldMkLst>
        <pc:spChg chg="mod">
          <ac:chgData name="ama amponsah" userId="9394bce7-0292-4113-9204-6f2edb350cf6" providerId="ADAL" clId="{FD130B63-570E-4069-A7FB-8D67CB151A22}" dt="2023-09-13T02:08:53.014" v="238" actId="20577"/>
          <ac:spMkLst>
            <pc:docMk/>
            <pc:sldMk cId="2885566331" sldId="258"/>
            <ac:spMk id="3" creationId="{7FA2EA28-986C-09A9-DD62-210F30CFBE98}"/>
          </ac:spMkLst>
        </pc:spChg>
      </pc:sldChg>
      <pc:sldChg chg="modSp mod">
        <pc:chgData name="ama amponsah" userId="9394bce7-0292-4113-9204-6f2edb350cf6" providerId="ADAL" clId="{FD130B63-570E-4069-A7FB-8D67CB151A22}" dt="2023-09-13T02:09:19.580" v="258" actId="20577"/>
        <pc:sldMkLst>
          <pc:docMk/>
          <pc:sldMk cId="3334256456" sldId="259"/>
        </pc:sldMkLst>
        <pc:spChg chg="mod">
          <ac:chgData name="ama amponsah" userId="9394bce7-0292-4113-9204-6f2edb350cf6" providerId="ADAL" clId="{FD130B63-570E-4069-A7FB-8D67CB151A22}" dt="2023-09-13T02:09:19.580" v="258" actId="20577"/>
          <ac:spMkLst>
            <pc:docMk/>
            <pc:sldMk cId="3334256456" sldId="259"/>
            <ac:spMk id="3" creationId="{00000000-0000-0000-0000-000000000000}"/>
          </ac:spMkLst>
        </pc:spChg>
      </pc:sldChg>
      <pc:sldChg chg="addSp delSp modSp mod">
        <pc:chgData name="ama amponsah" userId="9394bce7-0292-4113-9204-6f2edb350cf6" providerId="ADAL" clId="{FD130B63-570E-4069-A7FB-8D67CB151A22}" dt="2023-09-13T03:32:36.110" v="301" actId="1036"/>
        <pc:sldMkLst>
          <pc:docMk/>
          <pc:sldMk cId="2329861494" sldId="265"/>
        </pc:sldMkLst>
        <pc:spChg chg="mod">
          <ac:chgData name="ama amponsah" userId="9394bce7-0292-4113-9204-6f2edb350cf6" providerId="ADAL" clId="{FD130B63-570E-4069-A7FB-8D67CB151A22}" dt="2023-09-13T03:30:00.261" v="291" actId="14100"/>
          <ac:spMkLst>
            <pc:docMk/>
            <pc:sldMk cId="2329861494" sldId="265"/>
            <ac:spMk id="2" creationId="{00000000-0000-0000-0000-000000000000}"/>
          </ac:spMkLst>
        </pc:spChg>
        <pc:spChg chg="add del mod">
          <ac:chgData name="ama amponsah" userId="9394bce7-0292-4113-9204-6f2edb350cf6" providerId="ADAL" clId="{FD130B63-570E-4069-A7FB-8D67CB151A22}" dt="2023-09-13T01:53:21.831" v="178" actId="478"/>
          <ac:spMkLst>
            <pc:docMk/>
            <pc:sldMk cId="2329861494" sldId="265"/>
            <ac:spMk id="15" creationId="{E342F396-9681-16CB-A701-D091E655A7B5}"/>
          </ac:spMkLst>
        </pc:spChg>
        <pc:spChg chg="add del mod">
          <ac:chgData name="ama amponsah" userId="9394bce7-0292-4113-9204-6f2edb350cf6" providerId="ADAL" clId="{FD130B63-570E-4069-A7FB-8D67CB151A22}" dt="2023-09-13T01:55:53.201" v="190" actId="21"/>
          <ac:spMkLst>
            <pc:docMk/>
            <pc:sldMk cId="2329861494" sldId="265"/>
            <ac:spMk id="23" creationId="{BA560350-A123-63C6-E1CC-477C5BF4A9CF}"/>
          </ac:spMkLst>
        </pc:spChg>
        <pc:spChg chg="add mod">
          <ac:chgData name="ama amponsah" userId="9394bce7-0292-4113-9204-6f2edb350cf6" providerId="ADAL" clId="{FD130B63-570E-4069-A7FB-8D67CB151A22}" dt="2023-09-13T01:56:06.325" v="193" actId="1076"/>
          <ac:spMkLst>
            <pc:docMk/>
            <pc:sldMk cId="2329861494" sldId="265"/>
            <ac:spMk id="30" creationId="{F51543AB-F267-E122-A512-751BAF16600E}"/>
          </ac:spMkLst>
        </pc:spChg>
        <pc:spChg chg="add mod">
          <ac:chgData name="ama amponsah" userId="9394bce7-0292-4113-9204-6f2edb350cf6" providerId="ADAL" clId="{FD130B63-570E-4069-A7FB-8D67CB151A22}" dt="2023-09-13T02:02:25.111" v="235" actId="2711"/>
          <ac:spMkLst>
            <pc:docMk/>
            <pc:sldMk cId="2329861494" sldId="265"/>
            <ac:spMk id="31" creationId="{E847D338-E5F4-EC81-0F01-3F22C40ED77E}"/>
          </ac:spMkLst>
        </pc:spChg>
        <pc:spChg chg="add mod">
          <ac:chgData name="ama amponsah" userId="9394bce7-0292-4113-9204-6f2edb350cf6" providerId="ADAL" clId="{FD130B63-570E-4069-A7FB-8D67CB151A22}" dt="2023-09-13T02:02:46.960" v="237" actId="1076"/>
          <ac:spMkLst>
            <pc:docMk/>
            <pc:sldMk cId="2329861494" sldId="265"/>
            <ac:spMk id="32" creationId="{FA4C4E38-4652-406B-4DD8-2935568E172B}"/>
          </ac:spMkLst>
        </pc:spChg>
        <pc:picChg chg="mod">
          <ac:chgData name="ama amponsah" userId="9394bce7-0292-4113-9204-6f2edb350cf6" providerId="ADAL" clId="{FD130B63-570E-4069-A7FB-8D67CB151A22}" dt="2023-09-13T03:29:14.378" v="289" actId="1076"/>
          <ac:picMkLst>
            <pc:docMk/>
            <pc:sldMk cId="2329861494" sldId="265"/>
            <ac:picMk id="8" creationId="{7674034A-F919-5F04-A004-E5AEA8588521}"/>
          </ac:picMkLst>
        </pc:picChg>
        <pc:cxnChg chg="add del">
          <ac:chgData name="ama amponsah" userId="9394bce7-0292-4113-9204-6f2edb350cf6" providerId="ADAL" clId="{FD130B63-570E-4069-A7FB-8D67CB151A22}" dt="2023-09-13T01:44:35.284" v="3" actId="11529"/>
          <ac:cxnSpMkLst>
            <pc:docMk/>
            <pc:sldMk cId="2329861494" sldId="265"/>
            <ac:cxnSpMk id="6" creationId="{1E2F8925-2BAF-98E9-0ECE-D2FE1C37C2FC}"/>
          </ac:cxnSpMkLst>
        </pc:cxnChg>
        <pc:cxnChg chg="add del">
          <ac:chgData name="ama amponsah" userId="9394bce7-0292-4113-9204-6f2edb350cf6" providerId="ADAL" clId="{FD130B63-570E-4069-A7FB-8D67CB151A22}" dt="2023-09-13T01:44:53.334" v="7" actId="478"/>
          <ac:cxnSpMkLst>
            <pc:docMk/>
            <pc:sldMk cId="2329861494" sldId="265"/>
            <ac:cxnSpMk id="10" creationId="{1AC5D652-4E62-3C65-7317-D3CABD12AB3F}"/>
          </ac:cxnSpMkLst>
        </pc:cxnChg>
        <pc:cxnChg chg="add mod">
          <ac:chgData name="ama amponsah" userId="9394bce7-0292-4113-9204-6f2edb350cf6" providerId="ADAL" clId="{FD130B63-570E-4069-A7FB-8D67CB151A22}" dt="2023-09-13T03:32:36.110" v="301" actId="1036"/>
          <ac:cxnSpMkLst>
            <pc:docMk/>
            <pc:sldMk cId="2329861494" sldId="265"/>
            <ac:cxnSpMk id="12" creationId="{2AF0DC6E-536A-352A-5A3A-A590209F059A}"/>
          </ac:cxnSpMkLst>
        </pc:cxnChg>
        <pc:cxnChg chg="add mod">
          <ac:chgData name="ama amponsah" userId="9394bce7-0292-4113-9204-6f2edb350cf6" providerId="ADAL" clId="{FD130B63-570E-4069-A7FB-8D67CB151A22}" dt="2023-09-13T03:31:56.235" v="293" actId="14100"/>
          <ac:cxnSpMkLst>
            <pc:docMk/>
            <pc:sldMk cId="2329861494" sldId="265"/>
            <ac:cxnSpMk id="14" creationId="{98CA20F1-72CF-6AC7-2EB4-CE6F6DBC6205}"/>
          </ac:cxnSpMkLst>
        </pc:cxnChg>
        <pc:cxnChg chg="add mod">
          <ac:chgData name="ama amponsah" userId="9394bce7-0292-4113-9204-6f2edb350cf6" providerId="ADAL" clId="{FD130B63-570E-4069-A7FB-8D67CB151A22}" dt="2023-09-13T01:55:53.201" v="190" actId="21"/>
          <ac:cxnSpMkLst>
            <pc:docMk/>
            <pc:sldMk cId="2329861494" sldId="265"/>
            <ac:cxnSpMk id="17" creationId="{9A425F8D-1598-5A80-C606-972BC1DADEF1}"/>
          </ac:cxnSpMkLst>
        </pc:cxnChg>
        <pc:cxnChg chg="add">
          <ac:chgData name="ama amponsah" userId="9394bce7-0292-4113-9204-6f2edb350cf6" providerId="ADAL" clId="{FD130B63-570E-4069-A7FB-8D67CB151A22}" dt="2023-09-13T01:52:20.956" v="174" actId="11529"/>
          <ac:cxnSpMkLst>
            <pc:docMk/>
            <pc:sldMk cId="2329861494" sldId="265"/>
            <ac:cxnSpMk id="22" creationId="{4B2C7B31-0CE9-EDFB-A20C-133637FBF7B7}"/>
          </ac:cxnSpMkLst>
        </pc:cxnChg>
        <pc:cxnChg chg="add mod">
          <ac:chgData name="ama amponsah" userId="9394bce7-0292-4113-9204-6f2edb350cf6" providerId="ADAL" clId="{FD130B63-570E-4069-A7FB-8D67CB151A22}" dt="2023-09-13T03:29:26.568" v="290" actId="14100"/>
          <ac:cxnSpMkLst>
            <pc:docMk/>
            <pc:sldMk cId="2329861494" sldId="265"/>
            <ac:cxnSpMk id="27" creationId="{F4647C50-BE33-9B4D-8BD4-F3B234021253}"/>
          </ac:cxnSpMkLst>
        </pc:cxnChg>
      </pc:sldChg>
      <pc:sldChg chg="modSp mod">
        <pc:chgData name="ama amponsah" userId="9394bce7-0292-4113-9204-6f2edb350cf6" providerId="ADAL" clId="{FD130B63-570E-4069-A7FB-8D67CB151A22}" dt="2023-09-13T02:11:05.652" v="286" actId="1035"/>
        <pc:sldMkLst>
          <pc:docMk/>
          <pc:sldMk cId="1093483519" sldId="271"/>
        </pc:sldMkLst>
        <pc:picChg chg="mod">
          <ac:chgData name="ama amponsah" userId="9394bce7-0292-4113-9204-6f2edb350cf6" providerId="ADAL" clId="{FD130B63-570E-4069-A7FB-8D67CB151A22}" dt="2023-09-13T02:11:05.652" v="286" actId="1035"/>
          <ac:picMkLst>
            <pc:docMk/>
            <pc:sldMk cId="1093483519" sldId="271"/>
            <ac:picMk id="11" creationId="{1603AF21-C036-21EB-2355-5FD1BFC98AF1}"/>
          </ac:picMkLst>
        </pc:picChg>
      </pc:sldChg>
      <pc:sldChg chg="modSp mod">
        <pc:chgData name="ama amponsah" userId="9394bce7-0292-4113-9204-6f2edb350cf6" providerId="ADAL" clId="{FD130B63-570E-4069-A7FB-8D67CB151A22}" dt="2023-09-13T02:16:21.332" v="288" actId="14734"/>
        <pc:sldMkLst>
          <pc:docMk/>
          <pc:sldMk cId="416957300" sldId="274"/>
        </pc:sldMkLst>
        <pc:graphicFrameChg chg="modGraphic">
          <ac:chgData name="ama amponsah" userId="9394bce7-0292-4113-9204-6f2edb350cf6" providerId="ADAL" clId="{FD130B63-570E-4069-A7FB-8D67CB151A22}" dt="2023-09-13T02:16:21.332" v="288" actId="14734"/>
          <ac:graphicFrameMkLst>
            <pc:docMk/>
            <pc:sldMk cId="416957300" sldId="274"/>
            <ac:graphicFrameMk id="13" creationId="{FBD89E16-7933-1D6C-810A-1BF3F49476D0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B1B4C-92EB-41DA-85B1-0A0687488D7D}" type="datetimeFigureOut">
              <a:rPr lang="en-CA" smtClean="0"/>
              <a:t>2023-09-12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A10803-3201-460E-BFBD-94CADA2E26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948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13FE2E-3EC4-42C2-B9E3-21562DF8B1D2}" type="datetimeFigureOut">
              <a:rPr lang="en-CA" smtClean="0"/>
              <a:t>2023-09-12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FB5F2A-C818-410A-AB7C-1824B4927F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880583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FB5F2A-C818-410A-AB7C-1824B4927F73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7842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Neural networks “learn” to perform tasks by considering examples, generally without being programmed with any task-specific rules.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FB5F2A-C818-410A-AB7C-1824B4927F73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3249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 layer — initial data for the neural network.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Hidden layers — intermediate layer between input and output layer and place where all the computation is done.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 layer — produce the result for given inputs.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FB5F2A-C818-410A-AB7C-1824B4927F73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567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Molecular dynamics (MD) is a computer simulation method for analyzing the physical movements of atoms and molecules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FB5F2A-C818-410A-AB7C-1824B4927F73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0937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 modulus is the indication of the ability to store energy elastically.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FB5F2A-C818-410A-AB7C-1824B4927F73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0284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F90B-991B-2107-F8F5-625C56CF9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A68CE6-9ED4-93DF-D0C7-B25DF76E2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61AAC-AF5F-64BF-CAE3-D9C6011FB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E4111-C295-4163-AD4F-63A49AC58C23}" type="datetime1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B48CA-7A33-F95A-D59F-3F1D8576F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691CC-5033-9984-B6A3-DB73D07B1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6628-0D47-4066-BA5F-D21EF3A4F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38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B3938-6F2F-66F9-3E3C-AA4306037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B4E16-5085-FB21-50D4-69F5D088A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6B392-09F0-BDA9-C152-0BDAFAA6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F0D78-A995-4A42-800E-C3A76592ABE2}" type="datetime1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B388E-C738-C810-2FF6-DA4452EB0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C7BA0-B697-E1AC-EED9-BE066DED3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6628-0D47-4066-BA5F-D21EF3A4F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608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C75A48-E113-E12B-E993-3D1F68CAF1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13AA3-4DB9-DC0D-45CC-EBA148196F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B465E-0E49-C404-D95E-C979D2D05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FC5A4-D033-4148-AFEA-5AD1EE7E5531}" type="datetime1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09861-6A58-AF8F-A5AA-EABB59C7B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ABC05-3BC4-40A6-C2D5-5AEF7B82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6628-0D47-4066-BA5F-D21EF3A4F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21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79F31-5B31-7864-EB38-457125CF2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F098C-64A5-870D-F1B2-635093978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D3570-B318-CEE6-DA2E-F0AD93E76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9014-AD74-44BE-BFC5-5400E2F4A90E}" type="datetime1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A65DB-CFAB-05A2-8746-1A7E50F28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03C61-6B97-CE78-B93D-E4BD4495B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6628-0D47-4066-BA5F-D21EF3A4F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260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F62BE-6965-1EFA-36F1-A148CB849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41529-F022-0C8B-2370-29A4A315F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6A778-925C-19F7-141D-E4B88D011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12E65-810A-4E41-B006-D41777C03F7A}" type="datetime1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09FBA-69C1-59AB-F144-0314D6AC3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CC238-31A1-794D-7EB3-58D039A43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6628-0D47-4066-BA5F-D21EF3A4F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615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A66EB-CE84-A2E6-7EB8-B145F8554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AB73F-0612-341E-50B0-C65AD583AA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AA313D-82BA-903C-43C6-2316E886F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25E60-973C-4AEF-E9BF-F8927426F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E3333-AA41-4999-AEE9-175A2C2DC7AF}" type="datetime1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A264E5-EA44-1EDA-082F-A4AAED009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01103-10F5-2253-71D3-6E81DB833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6628-0D47-4066-BA5F-D21EF3A4F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30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31A03-5954-2EAC-BE19-CC81E988D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57C3A-AAB6-EEA2-3BD7-616E234FD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F9113E-BDC9-61CB-F314-EC01CE518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642A45-7A96-7477-C4E9-6A35BD5BE9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5FC4BD-3868-45DF-0939-929DA44F04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C0CEB8-D812-6FEC-EDDD-197B612B1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31A54-F6D8-4665-861C-9C343BE6FFBE}" type="datetime1">
              <a:rPr lang="en-US" smtClean="0"/>
              <a:t>9/12/2023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1ABABD-F33B-167A-819E-243D4E919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ECDF79-F843-3496-9DEE-3F5DB579A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6628-0D47-4066-BA5F-D21EF3A4F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7862C-5B01-153B-4E52-A25896203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99208C-A159-7FD4-4FDD-EFDBD3CD7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42645-6930-4EC6-BD8E-9E6FF6346A39}" type="datetime1">
              <a:rPr lang="en-US" smtClean="0"/>
              <a:t>9/12/2023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C6BEB6-062D-9A1D-CC65-DDC32CE50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57C4AC-7C65-71E4-DA79-961B0B268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6628-0D47-4066-BA5F-D21EF3A4F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51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B39C69-B4F7-6D8A-3D91-B81869CBD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8DF40-0DFA-4E2B-9527-EBF754BAC9D9}" type="datetime1">
              <a:rPr lang="en-US" smtClean="0"/>
              <a:t>9/12/2023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EEB6B1-0B36-3E5F-577E-BE8B35E3E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11608D-AC7F-5840-49AD-60599C69E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6628-0D47-4066-BA5F-D21EF3A4F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608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5C8D6-8113-BE16-85B7-3F1D64E90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A75A5-0206-2700-5D56-9FF80821A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B7FED1-443D-715B-7DC6-E8773349F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83DDC7-D4EF-4892-A7C4-54476EFF9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A1919-CF67-4269-A26F-85555A19723B}" type="datetime1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846E2-0716-D3C9-1AE3-B1DAA308F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B08F9-3733-D50D-D8E3-AFCA0E66A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6628-0D47-4066-BA5F-D21EF3A4F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98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9475A-E78D-1CD1-E1AE-A3BDEE9B5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11FBEF-68C2-A917-580C-DD333E8E67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D69623-6AF0-E95E-E7F7-4A95A2762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B13769-507F-5C7B-9F0A-47B0EC062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C7059-E351-4A6D-80E5-DCF14FC323EB}" type="datetime1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CB1F1E-6289-A2D0-0329-F7091ED95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A066B-DD2C-F2E6-3AC2-34979117A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6628-0D47-4066-BA5F-D21EF3A4F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60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027641-A3C7-FB2E-7507-236F6CC29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2E912-DE09-D794-3D6C-419324D06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0AFAD-2E80-7C2C-E347-1D6E73495C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7F218-726D-45F5-8F03-B9DF909B8C97}" type="datetime1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7DBA5-6AEE-E6CC-5301-90CC153BC8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60792-9678-F511-B08D-06C4A8E8D0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36628-0D47-4066-BA5F-D21EF3A4F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090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F1864-670F-926D-8370-CF814FCDC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4547" y="539457"/>
            <a:ext cx="10398035" cy="160285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OVERCOMING MODELING CHALLENGES IN THERMOSET SHAPE MEMORY POLYMERS: A MACHINE LEARNING 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8DBA98-74F2-7DEC-E63C-176B9E4AA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1565" y="3429000"/>
            <a:ext cx="9144000" cy="2325189"/>
          </a:xfrm>
        </p:spPr>
        <p:txBody>
          <a:bodyPr/>
          <a:lstStyle/>
          <a:p>
            <a:r>
              <a:rPr lang="en-US" dirty="0"/>
              <a:t>PRESENTED </a:t>
            </a:r>
            <a:r>
              <a:rPr lang="en-CA" dirty="0"/>
              <a:t>BY: AMA A. DARKWAH</a:t>
            </a:r>
          </a:p>
          <a:p>
            <a:endParaRPr lang="en-CA" dirty="0"/>
          </a:p>
          <a:p>
            <a:r>
              <a:rPr lang="en-CA" dirty="0"/>
              <a:t>SUPERVISED BY: DR CHENG YAN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7840"/>
            <a:ext cx="1280160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41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0889"/>
          </a:xfrm>
        </p:spPr>
        <p:txBody>
          <a:bodyPr>
            <a:normAutofit/>
          </a:bodyPr>
          <a:lstStyle/>
          <a:p>
            <a:pPr algn="ctr"/>
            <a:r>
              <a:rPr lang="en-CA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the storage modulus curve of a thermoset shape memory.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6628-0D47-4066-BA5F-D21EF3A4F44E}" type="slidenum"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74034A-F919-5F04-A004-E5AEA85885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425" y="2635061"/>
            <a:ext cx="4572235" cy="36768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F0D9DBF-4EAD-E958-91D6-651DF3FC33AC}"/>
              </a:ext>
            </a:extLst>
          </p:cNvPr>
          <p:cNvSpPr txBox="1"/>
          <p:nvPr/>
        </p:nvSpPr>
        <p:spPr>
          <a:xfrm rot="16200000">
            <a:off x="2309201" y="4186351"/>
            <a:ext cx="2634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Storage modulus (MPa)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AF0DC6E-536A-352A-5A3A-A590209F059A}"/>
              </a:ext>
            </a:extLst>
          </p:cNvPr>
          <p:cNvCxnSpPr>
            <a:cxnSpLocks/>
          </p:cNvCxnSpPr>
          <p:nvPr/>
        </p:nvCxnSpPr>
        <p:spPr>
          <a:xfrm>
            <a:off x="5438269" y="2623444"/>
            <a:ext cx="0" cy="320593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8CA20F1-72CF-6AC7-2EB4-CE6F6DBC6205}"/>
              </a:ext>
            </a:extLst>
          </p:cNvPr>
          <p:cNvCxnSpPr>
            <a:cxnSpLocks/>
          </p:cNvCxnSpPr>
          <p:nvPr/>
        </p:nvCxnSpPr>
        <p:spPr>
          <a:xfrm>
            <a:off x="5946812" y="2635061"/>
            <a:ext cx="0" cy="3166887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A425F8D-1598-5A80-C606-972BC1DADEF1}"/>
              </a:ext>
            </a:extLst>
          </p:cNvPr>
          <p:cNvCxnSpPr>
            <a:cxnSpLocks/>
            <a:endCxn id="23" idx="6"/>
          </p:cNvCxnSpPr>
          <p:nvPr/>
        </p:nvCxnSpPr>
        <p:spPr>
          <a:xfrm>
            <a:off x="4081112" y="2887578"/>
            <a:ext cx="1434162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B2C7B31-0CE9-EDFB-A20C-133637FBF7B7}"/>
              </a:ext>
            </a:extLst>
          </p:cNvPr>
          <p:cNvCxnSpPr/>
          <p:nvPr/>
        </p:nvCxnSpPr>
        <p:spPr>
          <a:xfrm>
            <a:off x="7911966" y="535164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BA560350-A123-63C6-E1CC-477C5BF4A9CF}"/>
              </a:ext>
            </a:extLst>
          </p:cNvPr>
          <p:cNvSpPr/>
          <p:nvPr/>
        </p:nvSpPr>
        <p:spPr>
          <a:xfrm>
            <a:off x="5361266" y="2820109"/>
            <a:ext cx="154008" cy="1349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4647C50-BE33-9B4D-8BD4-F3B234021253}"/>
              </a:ext>
            </a:extLst>
          </p:cNvPr>
          <p:cNvCxnSpPr>
            <a:cxnSpLocks/>
          </p:cNvCxnSpPr>
          <p:nvPr/>
        </p:nvCxnSpPr>
        <p:spPr>
          <a:xfrm>
            <a:off x="5946812" y="5340416"/>
            <a:ext cx="1990180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F51543AB-F267-E122-A512-751BAF16600E}"/>
              </a:ext>
            </a:extLst>
          </p:cNvPr>
          <p:cNvSpPr/>
          <p:nvPr/>
        </p:nvSpPr>
        <p:spPr>
          <a:xfrm>
            <a:off x="5869807" y="5272947"/>
            <a:ext cx="154008" cy="1349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847D338-E5F4-EC81-0F01-3F22C40ED77E}"/>
              </a:ext>
            </a:extLst>
          </p:cNvPr>
          <p:cNvSpPr txBox="1"/>
          <p:nvPr/>
        </p:nvSpPr>
        <p:spPr>
          <a:xfrm>
            <a:off x="4079508" y="2930516"/>
            <a:ext cx="1790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Glassy state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4C4E38-4652-406B-4DD8-2935568E172B}"/>
              </a:ext>
            </a:extLst>
          </p:cNvPr>
          <p:cNvSpPr txBox="1"/>
          <p:nvPr/>
        </p:nvSpPr>
        <p:spPr>
          <a:xfrm>
            <a:off x="6351464" y="4937350"/>
            <a:ext cx="1790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Rubbery state</a:t>
            </a:r>
          </a:p>
        </p:txBody>
      </p:sp>
    </p:spTree>
    <p:extLst>
      <p:ext uri="{BB962C8B-B14F-4D97-AF65-F5344CB8AC3E}">
        <p14:creationId xmlns:p14="http://schemas.microsoft.com/office/powerpoint/2010/main" val="2329861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E8927-A117-46B8-B037-2B6862744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5846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DONE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6FD8C-F93D-40BE-9648-DD4BBA3CE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7429"/>
            <a:ext cx="10515600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Collected over 260 data points from literature for four different data sets.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models for the glassy modulus of the graph.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4355D6-DE17-4AB4-8223-CA038B175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5515" y="6468156"/>
            <a:ext cx="2743200" cy="365125"/>
          </a:xfrm>
        </p:spPr>
        <p:txBody>
          <a:bodyPr/>
          <a:lstStyle/>
          <a:p>
            <a:fld id="{BCD36628-0D47-4066-BA5F-D21EF3A4F44E}" type="slidenum"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03AF21-C036-21EB-2355-5FD1BFC98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225" y="2975738"/>
            <a:ext cx="8270981" cy="315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483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DA77F-642D-D851-F340-78B289B7E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30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FROM THE GLASSY MODULUS MODEL</a:t>
            </a: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9DA59C-2A9D-92D0-E630-8C39212C5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6628-0D47-4066-BA5F-D21EF3A4F44E}" type="slidenum">
              <a:rPr lang="en-US" smtClean="0"/>
              <a:t>12</a:t>
            </a:fld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3AFA5B5-9D2B-CD37-793E-AA8A4C9FCB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47" y="4012939"/>
            <a:ext cx="3378553" cy="2759945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8E731BB-9704-BF30-08D8-0B0ADCECBC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47" y="1016323"/>
            <a:ext cx="3504893" cy="2818493"/>
          </a:xfrm>
          <a:prstGeom prst="rect">
            <a:avLst/>
          </a:prstGeom>
        </p:spPr>
      </p:pic>
      <p:graphicFrame>
        <p:nvGraphicFramePr>
          <p:cNvPr id="13" name="Table 8">
            <a:extLst>
              <a:ext uri="{FF2B5EF4-FFF2-40B4-BE49-F238E27FC236}">
                <a16:creationId xmlns:a16="http://schemas.microsoft.com/office/drawing/2014/main" id="{FBD89E16-7933-1D6C-810A-1BF3F49476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4318583"/>
              </p:ext>
            </p:extLst>
          </p:nvPr>
        </p:nvGraphicFramePr>
        <p:xfrm>
          <a:off x="4368800" y="1259783"/>
          <a:ext cx="6649360" cy="5233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2232">
                  <a:extLst>
                    <a:ext uri="{9D8B030D-6E8A-4147-A177-3AD203B41FA5}">
                      <a16:colId xmlns:a16="http://schemas.microsoft.com/office/drawing/2014/main" val="2139945964"/>
                    </a:ext>
                  </a:extLst>
                </a:gridCol>
                <a:gridCol w="1722448">
                  <a:extLst>
                    <a:ext uri="{9D8B030D-6E8A-4147-A177-3AD203B41FA5}">
                      <a16:colId xmlns:a16="http://schemas.microsoft.com/office/drawing/2014/main" val="1444550094"/>
                    </a:ext>
                  </a:extLst>
                </a:gridCol>
                <a:gridCol w="1662340">
                  <a:extLst>
                    <a:ext uri="{9D8B030D-6E8A-4147-A177-3AD203B41FA5}">
                      <a16:colId xmlns:a16="http://schemas.microsoft.com/office/drawing/2014/main" val="301071913"/>
                    </a:ext>
                  </a:extLst>
                </a:gridCol>
                <a:gridCol w="1662340">
                  <a:extLst>
                    <a:ext uri="{9D8B030D-6E8A-4147-A177-3AD203B41FA5}">
                      <a16:colId xmlns:a16="http://schemas.microsoft.com/office/drawing/2014/main" val="2683334408"/>
                    </a:ext>
                  </a:extLst>
                </a:gridCol>
              </a:tblGrid>
              <a:tr h="182469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 Absolute Percentage Error (MAPE),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 Squared Error (MSE), </a:t>
                      </a:r>
                      <a:r>
                        <a:rPr lang="en-CA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GPa²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 Absolute Error (MAE), GPa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030435"/>
                  </a:ext>
                </a:extLst>
              </a:tr>
              <a:tr h="113613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Artificial Neural Network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1993408"/>
                  </a:ext>
                </a:extLst>
              </a:tr>
              <a:tr h="11361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Vector Regression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6873536"/>
                  </a:ext>
                </a:extLst>
              </a:tr>
              <a:tr h="11361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Gaussian Process Regression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692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957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10978"/>
          </a:xfrm>
        </p:spPr>
        <p:txBody>
          <a:bodyPr>
            <a:normAutofit/>
          </a:bodyPr>
          <a:lstStyle/>
          <a:p>
            <a:pPr algn="ctr"/>
            <a:r>
              <a:rPr lang="en-CA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1924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a model for predicting the rubbery modulus</a:t>
            </a:r>
          </a:p>
          <a:p>
            <a:pPr>
              <a:lnSpc>
                <a:spcPct val="150000"/>
              </a:lnSpc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 of data</a:t>
            </a:r>
          </a:p>
          <a:p>
            <a:pPr>
              <a:lnSpc>
                <a:spcPct val="150000"/>
              </a:lnSpc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Exploring methods for dealing with overfitting</a:t>
            </a: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6628-0D47-4066-BA5F-D21EF3A4F44E}" type="slidenum"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53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7680"/>
            <a:ext cx="10515600" cy="830204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STEPS</a:t>
            </a:r>
            <a:endParaRPr lang="en-CA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562" y="1250066"/>
            <a:ext cx="10879238" cy="5471409"/>
          </a:xfrm>
        </p:spPr>
        <p:txBody>
          <a:bodyPr>
            <a:normAutofit/>
          </a:bodyPr>
          <a:lstStyle/>
          <a:p>
            <a:endParaRPr lang="en-C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two more models for the high and low temperatures.  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6628-0D47-4066-BA5F-D21EF3A4F44E}" type="slidenum"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15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6628-0D47-4066-BA5F-D21EF3A4F44E}" type="slidenum"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611" y="2275703"/>
            <a:ext cx="7616567" cy="38202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77854" y="999690"/>
            <a:ext cx="56300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15287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A174E-EBB2-DBB4-9861-6DFE2DD25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 OF PRESENTATION</a:t>
            </a:r>
            <a:endParaRPr 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D7C37-0FD9-87E4-2EBC-5DB2B677F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Relevant Literature 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>
              <a:lnSpc>
                <a:spcPct val="150000"/>
              </a:lnSpc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C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6628-0D47-4066-BA5F-D21EF3A4F44E}" type="slidenum"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183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3F44E2B-3934-4850-9FA2-ECC4B56D7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5F8266-399D-419A-A594-DA500CBCBF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7903" y="1666344"/>
            <a:ext cx="10984183" cy="3796908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Shape memory polymer (SMP) is a type of smart material, which can return to the initial shape by responding to external stimuli such as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 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moisture 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magnetism 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 solution etc.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5D451-3C77-4289-9478-0F963D9D7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6628-0D47-4066-BA5F-D21EF3A4F44E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556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37366-1A97-4F64-A030-AB625143E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FB3E9-427E-4353-95B7-88EDBEF19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Shape memory polymers are used in areas such as</a:t>
            </a:r>
          </a:p>
          <a:p>
            <a:pPr>
              <a:lnSpc>
                <a:spcPct val="10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C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Aviation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C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C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Fashion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C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Automobile engineering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E3FFDF-8D69-4CF1-BAF6-DBB1E1EB8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6628-0D47-4066-BA5F-D21EF3A4F44E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794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791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CONT’D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4713923"/>
          </a:xfrm>
        </p:spPr>
        <p:txBody>
          <a:bodyPr/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is when we teach computers to learn patterns in data such that they can recognize those patterns and apply them to new things.</a:t>
            </a: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neural network is a machine learning algorithm that mimics the human brain to recognize relationships in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6628-0D47-4066-BA5F-D21EF3A4F44E}" type="slidenum"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122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CONT’D</a:t>
            </a:r>
            <a:endParaRPr lang="en-CA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11900"/>
            <a:ext cx="2743200" cy="365125"/>
          </a:xfrm>
        </p:spPr>
        <p:txBody>
          <a:bodyPr/>
          <a:lstStyle/>
          <a:p>
            <a:fld id="{BCD36628-0D47-4066-BA5F-D21EF3A4F44E}" type="slidenum">
              <a:rPr lang="en-US" b="1" dirty="0" smtClean="0">
                <a:solidFill>
                  <a:schemeClr val="tx1"/>
                </a:solidFill>
              </a:rPr>
              <a:t>6</a:t>
            </a:fld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6" name="Picture 4" descr="A picture containing text, pallette&#10;&#10;Description automatically generated">
            <a:extLst>
              <a:ext uri="{FF2B5EF4-FFF2-40B4-BE49-F238E27FC236}">
                <a16:creationId xmlns:a16="http://schemas.microsoft.com/office/drawing/2014/main" id="{4147DF71-2062-52AE-DB94-91A85EF66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1" y="1690688"/>
            <a:ext cx="5265819" cy="4703030"/>
          </a:xfrm>
          <a:prstGeom prst="rect">
            <a:avLst/>
          </a:prstGeom>
          <a:ln>
            <a:noFill/>
          </a:ln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7003186-7F60-1A3A-7970-F7BF11403284}"/>
              </a:ext>
            </a:extLst>
          </p:cNvPr>
          <p:cNvGrpSpPr/>
          <p:nvPr/>
        </p:nvGrpSpPr>
        <p:grpSpPr>
          <a:xfrm>
            <a:off x="3729956" y="2130111"/>
            <a:ext cx="4945957" cy="4096518"/>
            <a:chOff x="3734589" y="2150690"/>
            <a:chExt cx="4926526" cy="4055962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C90F3E1-6ED4-ECDD-039A-9C8053ED3F24}"/>
                </a:ext>
              </a:extLst>
            </p:cNvPr>
            <p:cNvSpPr/>
            <p:nvPr/>
          </p:nvSpPr>
          <p:spPr>
            <a:xfrm>
              <a:off x="7709735" y="3193042"/>
              <a:ext cx="951380" cy="937169"/>
            </a:xfrm>
            <a:prstGeom prst="ellipse">
              <a:avLst/>
            </a:prstGeom>
            <a:solidFill>
              <a:srgbClr val="5EAFE4"/>
            </a:solidFill>
            <a:ln>
              <a:solidFill>
                <a:srgbClr val="5EAF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B3EC55E-D0D0-FC41-3F72-37A98ECA3BB0}"/>
                </a:ext>
              </a:extLst>
            </p:cNvPr>
            <p:cNvSpPr/>
            <p:nvPr/>
          </p:nvSpPr>
          <p:spPr>
            <a:xfrm>
              <a:off x="7717951" y="4219869"/>
              <a:ext cx="943164" cy="947443"/>
            </a:xfrm>
            <a:prstGeom prst="ellipse">
              <a:avLst/>
            </a:prstGeom>
            <a:solidFill>
              <a:srgbClr val="5EAFE4"/>
            </a:solidFill>
            <a:ln>
              <a:solidFill>
                <a:srgbClr val="5EAF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51DD94F-B297-64E3-3BCE-81F509F5AE4E}"/>
                </a:ext>
              </a:extLst>
            </p:cNvPr>
            <p:cNvSpPr/>
            <p:nvPr/>
          </p:nvSpPr>
          <p:spPr>
            <a:xfrm>
              <a:off x="5734039" y="3179815"/>
              <a:ext cx="977961" cy="990331"/>
            </a:xfrm>
            <a:prstGeom prst="ellipse">
              <a:avLst/>
            </a:prstGeom>
            <a:solidFill>
              <a:srgbClr val="5EAFE4"/>
            </a:solidFill>
            <a:ln>
              <a:solidFill>
                <a:srgbClr val="5EAF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9CC79EF-0079-C77D-91A6-B4C26E73DE28}"/>
                </a:ext>
              </a:extLst>
            </p:cNvPr>
            <p:cNvSpPr/>
            <p:nvPr/>
          </p:nvSpPr>
          <p:spPr>
            <a:xfrm>
              <a:off x="5733755" y="4224649"/>
              <a:ext cx="951380" cy="937169"/>
            </a:xfrm>
            <a:prstGeom prst="ellipse">
              <a:avLst/>
            </a:prstGeom>
            <a:solidFill>
              <a:srgbClr val="5EAFE4"/>
            </a:solidFill>
            <a:ln>
              <a:solidFill>
                <a:srgbClr val="5EAF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0E3CCC9-F216-C081-B0EC-E9E285F0AACD}"/>
                </a:ext>
              </a:extLst>
            </p:cNvPr>
            <p:cNvSpPr/>
            <p:nvPr/>
          </p:nvSpPr>
          <p:spPr>
            <a:xfrm>
              <a:off x="5740905" y="5269483"/>
              <a:ext cx="951380" cy="937169"/>
            </a:xfrm>
            <a:prstGeom prst="ellipse">
              <a:avLst/>
            </a:prstGeom>
            <a:solidFill>
              <a:srgbClr val="5EAFE4"/>
            </a:solidFill>
            <a:ln>
              <a:solidFill>
                <a:srgbClr val="5EAF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09C168F-A49E-CE90-0DAC-D280BA7F26FD}"/>
                </a:ext>
              </a:extLst>
            </p:cNvPr>
            <p:cNvSpPr/>
            <p:nvPr/>
          </p:nvSpPr>
          <p:spPr>
            <a:xfrm>
              <a:off x="5723185" y="2150690"/>
              <a:ext cx="1004542" cy="999192"/>
            </a:xfrm>
            <a:prstGeom prst="ellipse">
              <a:avLst/>
            </a:prstGeom>
            <a:solidFill>
              <a:srgbClr val="5EAFE4"/>
            </a:solidFill>
            <a:ln>
              <a:solidFill>
                <a:srgbClr val="5EAF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B87E1EB-FC32-6FFF-173B-DCB595B2B067}"/>
                </a:ext>
              </a:extLst>
            </p:cNvPr>
            <p:cNvSpPr/>
            <p:nvPr/>
          </p:nvSpPr>
          <p:spPr>
            <a:xfrm>
              <a:off x="3734589" y="4734365"/>
              <a:ext cx="986822" cy="990331"/>
            </a:xfrm>
            <a:prstGeom prst="ellipse">
              <a:avLst/>
            </a:prstGeom>
            <a:solidFill>
              <a:srgbClr val="5EAFE4"/>
            </a:solidFill>
            <a:ln>
              <a:solidFill>
                <a:srgbClr val="5EAF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A51100-ABEE-ACA9-4172-1BE5566245C1}"/>
                </a:ext>
              </a:extLst>
            </p:cNvPr>
            <p:cNvSpPr/>
            <p:nvPr/>
          </p:nvSpPr>
          <p:spPr>
            <a:xfrm>
              <a:off x="3743548" y="2659398"/>
              <a:ext cx="986822" cy="981471"/>
            </a:xfrm>
            <a:prstGeom prst="ellipse">
              <a:avLst/>
            </a:prstGeom>
            <a:solidFill>
              <a:srgbClr val="5EAFE4"/>
            </a:solidFill>
            <a:ln>
              <a:solidFill>
                <a:srgbClr val="5EAF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061510A-2967-A5CC-F34D-1161921986B4}"/>
                </a:ext>
              </a:extLst>
            </p:cNvPr>
            <p:cNvSpPr/>
            <p:nvPr/>
          </p:nvSpPr>
          <p:spPr>
            <a:xfrm>
              <a:off x="3752310" y="3709063"/>
              <a:ext cx="951380" cy="937169"/>
            </a:xfrm>
            <a:prstGeom prst="ellipse">
              <a:avLst/>
            </a:prstGeom>
            <a:solidFill>
              <a:srgbClr val="5EAFE4"/>
            </a:solidFill>
            <a:ln>
              <a:solidFill>
                <a:srgbClr val="5EAF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9953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331DE-2929-E9E1-713D-E401C7D07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2EA28-986C-09A9-DD62-210F30CFB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synthesis of SMPs;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 are fairly time-consuming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target behavior is limited to the researcher’s cognition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6628-0D47-4066-BA5F-D21EF3A4F44E}" type="slidenum"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566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with the experimental models, machine learning  has a speed advantage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Given enough data, Machine learning methods can effectively extract useful information, eliminating cognition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 has the potential to produce a universal model instead of a specific model. 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6628-0D47-4066-BA5F-D21EF3A4F44E}" type="slidenum"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256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RELEVANT LITERATURE</a:t>
            </a:r>
            <a:endParaRPr lang="en-CA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137" y="1185544"/>
            <a:ext cx="5405846" cy="4549049"/>
          </a:xfrm>
        </p:spPr>
        <p:txBody>
          <a:bodyPr>
            <a:normAutofit/>
          </a:bodyPr>
          <a:lstStyle/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Yan et al. (2020)</a:t>
            </a:r>
          </a:p>
          <a:p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86" y="2344902"/>
            <a:ext cx="5417036" cy="4011448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7051766" y="1185544"/>
            <a:ext cx="4913811" cy="454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Yan et al. (2021)</a:t>
            </a:r>
          </a:p>
          <a:p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294" y="1824388"/>
            <a:ext cx="5114932" cy="4743687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6628-0D47-4066-BA5F-D21EF3A4F44E}" type="slidenum"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832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2364</TotalTime>
  <Words>459</Words>
  <Application>Microsoft Office PowerPoint</Application>
  <PresentationFormat>Widescreen</PresentationFormat>
  <Paragraphs>106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Wingdings</vt:lpstr>
      <vt:lpstr>Office Theme</vt:lpstr>
      <vt:lpstr>OVERCOMING MODELING CHALLENGES IN THERMOSET SHAPE MEMORY POLYMERS: A MACHINE LEARNING APPROACH</vt:lpstr>
      <vt:lpstr>OUTLINE OF PRESENTATION</vt:lpstr>
      <vt:lpstr>INTRODUCTION</vt:lpstr>
      <vt:lpstr>PowerPoint Presentation</vt:lpstr>
      <vt:lpstr>INTRODUCTION CONT’D</vt:lpstr>
      <vt:lpstr>INTRODUCTION CONT’D</vt:lpstr>
      <vt:lpstr>PROBLEM STATEMENT</vt:lpstr>
      <vt:lpstr>THE SOLUTION</vt:lpstr>
      <vt:lpstr>RELEVANT LITERATURE</vt:lpstr>
      <vt:lpstr>OBJECTIVE</vt:lpstr>
      <vt:lpstr>WORK DONE</vt:lpstr>
      <vt:lpstr>RESULTS FROM THE GLASSY MODULUS MODEL</vt:lpstr>
      <vt:lpstr>CURRENT WORK</vt:lpstr>
      <vt:lpstr>NEXT STEPS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THE STORAGE MODULUS OF A THERMOSET BASED POLYMER USING MACHINE LEARNING</dc:title>
  <dc:creator>ama amponsah</dc:creator>
  <cp:lastModifiedBy>ama amponsah</cp:lastModifiedBy>
  <cp:revision>47</cp:revision>
  <dcterms:created xsi:type="dcterms:W3CDTF">2022-11-06T01:22:08Z</dcterms:created>
  <dcterms:modified xsi:type="dcterms:W3CDTF">2023-09-13T03:34:54Z</dcterms:modified>
</cp:coreProperties>
</file>