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2" r:id="rId1"/>
    <p:sldMasterId id="2147483859" r:id="rId2"/>
    <p:sldMasterId id="2147483876" r:id="rId3"/>
  </p:sldMasterIdLst>
  <p:notesMasterIdLst>
    <p:notesMasterId r:id="rId35"/>
  </p:notesMasterIdLst>
  <p:sldIdLst>
    <p:sldId id="256" r:id="rId4"/>
    <p:sldId id="263" r:id="rId5"/>
    <p:sldId id="270" r:id="rId6"/>
    <p:sldId id="289" r:id="rId7"/>
    <p:sldId id="273" r:id="rId8"/>
    <p:sldId id="274" r:id="rId9"/>
    <p:sldId id="272" r:id="rId10"/>
    <p:sldId id="291" r:id="rId11"/>
    <p:sldId id="275" r:id="rId12"/>
    <p:sldId id="293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86" r:id="rId22"/>
    <p:sldId id="295" r:id="rId23"/>
    <p:sldId id="296" r:id="rId24"/>
    <p:sldId id="294" r:id="rId25"/>
    <p:sldId id="410" r:id="rId26"/>
    <p:sldId id="407" r:id="rId27"/>
    <p:sldId id="297" r:id="rId28"/>
    <p:sldId id="405" r:id="rId29"/>
    <p:sldId id="411" r:id="rId30"/>
    <p:sldId id="402" r:id="rId31"/>
    <p:sldId id="409" r:id="rId32"/>
    <p:sldId id="437" r:id="rId33"/>
    <p:sldId id="43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E095"/>
    <a:srgbClr val="FF99FF"/>
    <a:srgbClr val="FA8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3"/>
    <p:restoredTop sz="95853"/>
  </p:normalViewPr>
  <p:slideViewPr>
    <p:cSldViewPr snapToGrid="0" snapToObjects="1">
      <p:cViewPr varScale="1">
        <p:scale>
          <a:sx n="112" d="100"/>
          <a:sy n="112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373C7-3D75-4C58-BCD4-D3F54F92929A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F66DC0BF-BE2D-41C8-B7F9-87AFA4CFD9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C/C++</a:t>
          </a:r>
        </a:p>
        <a:p>
          <a:r>
            <a:rPr lang="en-US" dirty="0"/>
            <a:t>Source Codes</a:t>
          </a:r>
        </a:p>
      </dgm:t>
    </dgm:pt>
    <dgm:pt modelId="{C8392CD9-14A3-416D-A4F6-6387B495614A}" type="parTrans" cxnId="{E817D623-6F72-4A41-A4A5-CD4887CA6BB1}">
      <dgm:prSet/>
      <dgm:spPr/>
      <dgm:t>
        <a:bodyPr/>
        <a:lstStyle/>
        <a:p>
          <a:endParaRPr lang="en-US"/>
        </a:p>
      </dgm:t>
    </dgm:pt>
    <dgm:pt modelId="{8088B652-A93D-40B3-8990-C5EA8F34F401}" type="sibTrans" cxnId="{E817D623-6F72-4A41-A4A5-CD4887CA6B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B738B09-AF71-4C48-8450-D7362EBB832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Syntax</a:t>
          </a:r>
        </a:p>
        <a:p>
          <a:r>
            <a:rPr lang="en-US" dirty="0"/>
            <a:t>VC</a:t>
          </a:r>
        </a:p>
      </dgm:t>
    </dgm:pt>
    <dgm:pt modelId="{246183C9-4BCD-40D9-9331-D297A48AAADF}" type="parTrans" cxnId="{72C7DF47-4A39-4064-89DD-F96570D57816}">
      <dgm:prSet/>
      <dgm:spPr/>
      <dgm:t>
        <a:bodyPr/>
        <a:lstStyle/>
        <a:p>
          <a:endParaRPr lang="en-US"/>
        </a:p>
      </dgm:t>
    </dgm:pt>
    <dgm:pt modelId="{224FF859-9E11-4EFD-A2B9-122B60DA96CB}" type="sibTrans" cxnId="{72C7DF47-4A39-4064-89DD-F96570D57816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667A26C8-2C5C-4F30-9A44-DE920DA3F7B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Semantic</a:t>
          </a:r>
        </a:p>
        <a:p>
          <a:r>
            <a:rPr lang="en-US" dirty="0"/>
            <a:t>VC</a:t>
          </a:r>
        </a:p>
      </dgm:t>
    </dgm:pt>
    <dgm:pt modelId="{6FC9FE28-4EE1-4541-8F4B-53AFC25D009E}" type="parTrans" cxnId="{E5BC8B7B-86F2-4406-8AA0-E29247F4DE52}">
      <dgm:prSet/>
      <dgm:spPr/>
      <dgm:t>
        <a:bodyPr/>
        <a:lstStyle/>
        <a:p>
          <a:endParaRPr lang="en-US"/>
        </a:p>
      </dgm:t>
    </dgm:pt>
    <dgm:pt modelId="{40855837-0E40-461E-9F55-6FF0B23F14D1}" type="sibTrans" cxnId="{E5BC8B7B-86F2-4406-8AA0-E29247F4DE52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FE396DD0-816B-44B1-9F5A-B098899DB5E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Slices</a:t>
          </a:r>
        </a:p>
      </dgm:t>
    </dgm:pt>
    <dgm:pt modelId="{C8D1519E-83B0-4CBB-BD26-28F2E9B7F1C8}" type="parTrans" cxnId="{30BD55D9-77CF-48CB-AECD-6D1A0741BB49}">
      <dgm:prSet/>
      <dgm:spPr/>
      <dgm:t>
        <a:bodyPr/>
        <a:lstStyle/>
        <a:p>
          <a:endParaRPr lang="en-US"/>
        </a:p>
      </dgm:t>
    </dgm:pt>
    <dgm:pt modelId="{47D3B541-DB18-4C6A-94FD-08AA4FEC08EB}" type="sibTrans" cxnId="{30BD55D9-77CF-48CB-AECD-6D1A0741BB49}">
      <dgm:prSet/>
      <dgm:spPr/>
      <dgm:t>
        <a:bodyPr/>
        <a:lstStyle/>
        <a:p>
          <a:endParaRPr lang="en-US"/>
        </a:p>
      </dgm:t>
    </dgm:pt>
    <dgm:pt modelId="{DB5DFB2B-D333-43CC-96A3-1F14329BFDD4}" type="pres">
      <dgm:prSet presAssocID="{740373C7-3D75-4C58-BCD4-D3F54F92929A}" presName="Name0" presStyleCnt="0">
        <dgm:presLayoutVars>
          <dgm:dir/>
          <dgm:resizeHandles val="exact"/>
        </dgm:presLayoutVars>
      </dgm:prSet>
      <dgm:spPr/>
    </dgm:pt>
    <dgm:pt modelId="{6F477E79-5287-4277-B66D-B1D523583386}" type="pres">
      <dgm:prSet presAssocID="{F66DC0BF-BE2D-41C8-B7F9-87AFA4CFD9F3}" presName="node" presStyleLbl="node1" presStyleIdx="0" presStyleCnt="4">
        <dgm:presLayoutVars>
          <dgm:bulletEnabled val="1"/>
        </dgm:presLayoutVars>
      </dgm:prSet>
      <dgm:spPr/>
    </dgm:pt>
    <dgm:pt modelId="{8FEDFE35-4593-4816-B3AA-6D74BBF20F3B}" type="pres">
      <dgm:prSet presAssocID="{8088B652-A93D-40B3-8990-C5EA8F34F401}" presName="sibTrans" presStyleLbl="sibTrans2D1" presStyleIdx="0" presStyleCnt="3"/>
      <dgm:spPr/>
    </dgm:pt>
    <dgm:pt modelId="{D7C2E550-373A-4BA7-BF40-BF690D3D58C9}" type="pres">
      <dgm:prSet presAssocID="{8088B652-A93D-40B3-8990-C5EA8F34F401}" presName="connectorText" presStyleLbl="sibTrans2D1" presStyleIdx="0" presStyleCnt="3"/>
      <dgm:spPr/>
    </dgm:pt>
    <dgm:pt modelId="{F064F6E7-4C95-42DB-A22F-D8EE33E5D037}" type="pres">
      <dgm:prSet presAssocID="{8B738B09-AF71-4C48-8450-D7362EBB8324}" presName="node" presStyleLbl="node1" presStyleIdx="1" presStyleCnt="4">
        <dgm:presLayoutVars>
          <dgm:bulletEnabled val="1"/>
        </dgm:presLayoutVars>
      </dgm:prSet>
      <dgm:spPr/>
    </dgm:pt>
    <dgm:pt modelId="{E934A591-A499-4B1B-BDDC-8B5E099FB851}" type="pres">
      <dgm:prSet presAssocID="{224FF859-9E11-4EFD-A2B9-122B60DA96CB}" presName="sibTrans" presStyleLbl="sibTrans2D1" presStyleIdx="1" presStyleCnt="3"/>
      <dgm:spPr/>
    </dgm:pt>
    <dgm:pt modelId="{48EB9B34-4AC9-4126-BB0E-EF9D9A2B07CE}" type="pres">
      <dgm:prSet presAssocID="{224FF859-9E11-4EFD-A2B9-122B60DA96CB}" presName="connectorText" presStyleLbl="sibTrans2D1" presStyleIdx="1" presStyleCnt="3"/>
      <dgm:spPr/>
    </dgm:pt>
    <dgm:pt modelId="{047DE57A-A37C-4E40-9462-B48F011C2630}" type="pres">
      <dgm:prSet presAssocID="{667A26C8-2C5C-4F30-9A44-DE920DA3F7BE}" presName="node" presStyleLbl="node1" presStyleIdx="2" presStyleCnt="4">
        <dgm:presLayoutVars>
          <dgm:bulletEnabled val="1"/>
        </dgm:presLayoutVars>
      </dgm:prSet>
      <dgm:spPr/>
    </dgm:pt>
    <dgm:pt modelId="{E35EE4F0-1978-46E4-8C15-7FBBE18BF91C}" type="pres">
      <dgm:prSet presAssocID="{40855837-0E40-461E-9F55-6FF0B23F14D1}" presName="sibTrans" presStyleLbl="sibTrans2D1" presStyleIdx="2" presStyleCnt="3"/>
      <dgm:spPr/>
    </dgm:pt>
    <dgm:pt modelId="{8D57EEAB-F279-409D-9650-A0B4A046B313}" type="pres">
      <dgm:prSet presAssocID="{40855837-0E40-461E-9F55-6FF0B23F14D1}" presName="connectorText" presStyleLbl="sibTrans2D1" presStyleIdx="2" presStyleCnt="3"/>
      <dgm:spPr/>
    </dgm:pt>
    <dgm:pt modelId="{3BF33B13-0C28-4CE8-8A4B-F20E8E8F16D6}" type="pres">
      <dgm:prSet presAssocID="{FE396DD0-816B-44B1-9F5A-B098899DB5E8}" presName="node" presStyleLbl="node1" presStyleIdx="3" presStyleCnt="4">
        <dgm:presLayoutVars>
          <dgm:bulletEnabled val="1"/>
        </dgm:presLayoutVars>
      </dgm:prSet>
      <dgm:spPr/>
    </dgm:pt>
  </dgm:ptLst>
  <dgm:cxnLst>
    <dgm:cxn modelId="{DD5B5507-9DD1-4364-BDEC-E43FF0DB229C}" type="presOf" srcId="{F66DC0BF-BE2D-41C8-B7F9-87AFA4CFD9F3}" destId="{6F477E79-5287-4277-B66D-B1D523583386}" srcOrd="0" destOrd="0" presId="urn:microsoft.com/office/officeart/2005/8/layout/process1"/>
    <dgm:cxn modelId="{55332D0B-ECCC-41EB-AC57-75F1094C6784}" type="presOf" srcId="{FE396DD0-816B-44B1-9F5A-B098899DB5E8}" destId="{3BF33B13-0C28-4CE8-8A4B-F20E8E8F16D6}" srcOrd="0" destOrd="0" presId="urn:microsoft.com/office/officeart/2005/8/layout/process1"/>
    <dgm:cxn modelId="{E817D623-6F72-4A41-A4A5-CD4887CA6BB1}" srcId="{740373C7-3D75-4C58-BCD4-D3F54F92929A}" destId="{F66DC0BF-BE2D-41C8-B7F9-87AFA4CFD9F3}" srcOrd="0" destOrd="0" parTransId="{C8392CD9-14A3-416D-A4F6-6387B495614A}" sibTransId="{8088B652-A93D-40B3-8990-C5EA8F34F401}"/>
    <dgm:cxn modelId="{B9846824-EDF4-483D-97D1-453034E76BA8}" type="presOf" srcId="{40855837-0E40-461E-9F55-6FF0B23F14D1}" destId="{E35EE4F0-1978-46E4-8C15-7FBBE18BF91C}" srcOrd="0" destOrd="0" presId="urn:microsoft.com/office/officeart/2005/8/layout/process1"/>
    <dgm:cxn modelId="{9FB5DF2B-1DCD-496A-A296-23FE1259764B}" type="presOf" srcId="{8B738B09-AF71-4C48-8450-D7362EBB8324}" destId="{F064F6E7-4C95-42DB-A22F-D8EE33E5D037}" srcOrd="0" destOrd="0" presId="urn:microsoft.com/office/officeart/2005/8/layout/process1"/>
    <dgm:cxn modelId="{72C7DF47-4A39-4064-89DD-F96570D57816}" srcId="{740373C7-3D75-4C58-BCD4-D3F54F92929A}" destId="{8B738B09-AF71-4C48-8450-D7362EBB8324}" srcOrd="1" destOrd="0" parTransId="{246183C9-4BCD-40D9-9331-D297A48AAADF}" sibTransId="{224FF859-9E11-4EFD-A2B9-122B60DA96CB}"/>
    <dgm:cxn modelId="{0CB4EA50-2177-411D-8BDF-0F317B64DC98}" type="presOf" srcId="{667A26C8-2C5C-4F30-9A44-DE920DA3F7BE}" destId="{047DE57A-A37C-4E40-9462-B48F011C2630}" srcOrd="0" destOrd="0" presId="urn:microsoft.com/office/officeart/2005/8/layout/process1"/>
    <dgm:cxn modelId="{B78AC051-27D3-4295-9FC8-E2BF972700ED}" type="presOf" srcId="{224FF859-9E11-4EFD-A2B9-122B60DA96CB}" destId="{48EB9B34-4AC9-4126-BB0E-EF9D9A2B07CE}" srcOrd="1" destOrd="0" presId="urn:microsoft.com/office/officeart/2005/8/layout/process1"/>
    <dgm:cxn modelId="{61ADD169-F325-4B1E-8331-0B40B6569E26}" type="presOf" srcId="{224FF859-9E11-4EFD-A2B9-122B60DA96CB}" destId="{E934A591-A499-4B1B-BDDC-8B5E099FB851}" srcOrd="0" destOrd="0" presId="urn:microsoft.com/office/officeart/2005/8/layout/process1"/>
    <dgm:cxn modelId="{95437E73-CD74-4C74-8917-3AB359C5C2CA}" type="presOf" srcId="{8088B652-A93D-40B3-8990-C5EA8F34F401}" destId="{8FEDFE35-4593-4816-B3AA-6D74BBF20F3B}" srcOrd="0" destOrd="0" presId="urn:microsoft.com/office/officeart/2005/8/layout/process1"/>
    <dgm:cxn modelId="{E5BC8B7B-86F2-4406-8AA0-E29247F4DE52}" srcId="{740373C7-3D75-4C58-BCD4-D3F54F92929A}" destId="{667A26C8-2C5C-4F30-9A44-DE920DA3F7BE}" srcOrd="2" destOrd="0" parTransId="{6FC9FE28-4EE1-4541-8F4B-53AFC25D009E}" sibTransId="{40855837-0E40-461E-9F55-6FF0B23F14D1}"/>
    <dgm:cxn modelId="{17CDAD96-15F7-45D2-A0FE-4F498DC86C96}" type="presOf" srcId="{8088B652-A93D-40B3-8990-C5EA8F34F401}" destId="{D7C2E550-373A-4BA7-BF40-BF690D3D58C9}" srcOrd="1" destOrd="0" presId="urn:microsoft.com/office/officeart/2005/8/layout/process1"/>
    <dgm:cxn modelId="{461290D1-CC3B-41E2-B0C9-5DEA33E70F92}" type="presOf" srcId="{740373C7-3D75-4C58-BCD4-D3F54F92929A}" destId="{DB5DFB2B-D333-43CC-96A3-1F14329BFDD4}" srcOrd="0" destOrd="0" presId="urn:microsoft.com/office/officeart/2005/8/layout/process1"/>
    <dgm:cxn modelId="{0E3C2AD6-0966-4C37-A2E1-A6F5FBEC04B8}" type="presOf" srcId="{40855837-0E40-461E-9F55-6FF0B23F14D1}" destId="{8D57EEAB-F279-409D-9650-A0B4A046B313}" srcOrd="1" destOrd="0" presId="urn:microsoft.com/office/officeart/2005/8/layout/process1"/>
    <dgm:cxn modelId="{30BD55D9-77CF-48CB-AECD-6D1A0741BB49}" srcId="{740373C7-3D75-4C58-BCD4-D3F54F92929A}" destId="{FE396DD0-816B-44B1-9F5A-B098899DB5E8}" srcOrd="3" destOrd="0" parTransId="{C8D1519E-83B0-4CBB-BD26-28F2E9B7F1C8}" sibTransId="{47D3B541-DB18-4C6A-94FD-08AA4FEC08EB}"/>
    <dgm:cxn modelId="{5C92BF9C-39E2-4090-87B3-A7961A8F081A}" type="presParOf" srcId="{DB5DFB2B-D333-43CC-96A3-1F14329BFDD4}" destId="{6F477E79-5287-4277-B66D-B1D523583386}" srcOrd="0" destOrd="0" presId="urn:microsoft.com/office/officeart/2005/8/layout/process1"/>
    <dgm:cxn modelId="{B52DB299-52D5-4410-8DC1-0B4605A79F11}" type="presParOf" srcId="{DB5DFB2B-D333-43CC-96A3-1F14329BFDD4}" destId="{8FEDFE35-4593-4816-B3AA-6D74BBF20F3B}" srcOrd="1" destOrd="0" presId="urn:microsoft.com/office/officeart/2005/8/layout/process1"/>
    <dgm:cxn modelId="{39DAA40F-D67B-4F56-B2AD-00E1908E59C3}" type="presParOf" srcId="{8FEDFE35-4593-4816-B3AA-6D74BBF20F3B}" destId="{D7C2E550-373A-4BA7-BF40-BF690D3D58C9}" srcOrd="0" destOrd="0" presId="urn:microsoft.com/office/officeart/2005/8/layout/process1"/>
    <dgm:cxn modelId="{D47E1659-389A-4296-8945-133630B0C0C7}" type="presParOf" srcId="{DB5DFB2B-D333-43CC-96A3-1F14329BFDD4}" destId="{F064F6E7-4C95-42DB-A22F-D8EE33E5D037}" srcOrd="2" destOrd="0" presId="urn:microsoft.com/office/officeart/2005/8/layout/process1"/>
    <dgm:cxn modelId="{9D9DEC56-3E49-4A6A-ACCF-6E00A2159152}" type="presParOf" srcId="{DB5DFB2B-D333-43CC-96A3-1F14329BFDD4}" destId="{E934A591-A499-4B1B-BDDC-8B5E099FB851}" srcOrd="3" destOrd="0" presId="urn:microsoft.com/office/officeart/2005/8/layout/process1"/>
    <dgm:cxn modelId="{58F595DA-84E9-497F-89B1-978599ADFF37}" type="presParOf" srcId="{E934A591-A499-4B1B-BDDC-8B5E099FB851}" destId="{48EB9B34-4AC9-4126-BB0E-EF9D9A2B07CE}" srcOrd="0" destOrd="0" presId="urn:microsoft.com/office/officeart/2005/8/layout/process1"/>
    <dgm:cxn modelId="{99718D44-B0EA-4C92-B6F6-C4AB8A3E4B81}" type="presParOf" srcId="{DB5DFB2B-D333-43CC-96A3-1F14329BFDD4}" destId="{047DE57A-A37C-4E40-9462-B48F011C2630}" srcOrd="4" destOrd="0" presId="urn:microsoft.com/office/officeart/2005/8/layout/process1"/>
    <dgm:cxn modelId="{AF75CCA5-7358-4523-88ED-7F4C16BC8F6F}" type="presParOf" srcId="{DB5DFB2B-D333-43CC-96A3-1F14329BFDD4}" destId="{E35EE4F0-1978-46E4-8C15-7FBBE18BF91C}" srcOrd="5" destOrd="0" presId="urn:microsoft.com/office/officeart/2005/8/layout/process1"/>
    <dgm:cxn modelId="{4AF5E4D3-D36C-485F-B8BF-042DB1E22C1F}" type="presParOf" srcId="{E35EE4F0-1978-46E4-8C15-7FBBE18BF91C}" destId="{8D57EEAB-F279-409D-9650-A0B4A046B313}" srcOrd="0" destOrd="0" presId="urn:microsoft.com/office/officeart/2005/8/layout/process1"/>
    <dgm:cxn modelId="{9B463B40-0A5A-445E-A8D4-DD7268E4349D}" type="presParOf" srcId="{DB5DFB2B-D333-43CC-96A3-1F14329BFDD4}" destId="{3BF33B13-0C28-4CE8-8A4B-F20E8E8F16D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0373C7-3D75-4C58-BCD4-D3F54F92929A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F66DC0BF-BE2D-41C8-B7F9-87AFA4CFD9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C/C++</a:t>
          </a:r>
        </a:p>
        <a:p>
          <a:r>
            <a:rPr lang="en-US" dirty="0"/>
            <a:t>Source Codes</a:t>
          </a:r>
        </a:p>
      </dgm:t>
    </dgm:pt>
    <dgm:pt modelId="{C8392CD9-14A3-416D-A4F6-6387B495614A}" type="parTrans" cxnId="{E817D623-6F72-4A41-A4A5-CD4887CA6BB1}">
      <dgm:prSet/>
      <dgm:spPr/>
      <dgm:t>
        <a:bodyPr/>
        <a:lstStyle/>
        <a:p>
          <a:endParaRPr lang="en-US"/>
        </a:p>
      </dgm:t>
    </dgm:pt>
    <dgm:pt modelId="{8088B652-A93D-40B3-8990-C5EA8F34F401}" type="sibTrans" cxnId="{E817D623-6F72-4A41-A4A5-CD4887CA6B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B738B09-AF71-4C48-8450-D7362EBB832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Syntax</a:t>
          </a:r>
        </a:p>
        <a:p>
          <a:r>
            <a:rPr lang="en-US" dirty="0"/>
            <a:t>VC</a:t>
          </a:r>
        </a:p>
      </dgm:t>
    </dgm:pt>
    <dgm:pt modelId="{246183C9-4BCD-40D9-9331-D297A48AAADF}" type="parTrans" cxnId="{72C7DF47-4A39-4064-89DD-F96570D57816}">
      <dgm:prSet/>
      <dgm:spPr/>
      <dgm:t>
        <a:bodyPr/>
        <a:lstStyle/>
        <a:p>
          <a:endParaRPr lang="en-US"/>
        </a:p>
      </dgm:t>
    </dgm:pt>
    <dgm:pt modelId="{224FF859-9E11-4EFD-A2B9-122B60DA96CB}" type="sibTrans" cxnId="{72C7DF47-4A39-4064-89DD-F96570D57816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667A26C8-2C5C-4F30-9A44-DE920DA3F7B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Semantic</a:t>
          </a:r>
        </a:p>
        <a:p>
          <a:r>
            <a:rPr lang="en-US" dirty="0"/>
            <a:t>VC</a:t>
          </a:r>
        </a:p>
      </dgm:t>
    </dgm:pt>
    <dgm:pt modelId="{6FC9FE28-4EE1-4541-8F4B-53AFC25D009E}" type="parTrans" cxnId="{E5BC8B7B-86F2-4406-8AA0-E29247F4DE52}">
      <dgm:prSet/>
      <dgm:spPr/>
      <dgm:t>
        <a:bodyPr/>
        <a:lstStyle/>
        <a:p>
          <a:endParaRPr lang="en-US"/>
        </a:p>
      </dgm:t>
    </dgm:pt>
    <dgm:pt modelId="{40855837-0E40-461E-9F55-6FF0B23F14D1}" type="sibTrans" cxnId="{E5BC8B7B-86F2-4406-8AA0-E29247F4DE52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FE396DD0-816B-44B1-9F5A-B098899DB5E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Slices</a:t>
          </a:r>
        </a:p>
      </dgm:t>
    </dgm:pt>
    <dgm:pt modelId="{C8D1519E-83B0-4CBB-BD26-28F2E9B7F1C8}" type="parTrans" cxnId="{30BD55D9-77CF-48CB-AECD-6D1A0741BB49}">
      <dgm:prSet/>
      <dgm:spPr/>
      <dgm:t>
        <a:bodyPr/>
        <a:lstStyle/>
        <a:p>
          <a:endParaRPr lang="en-US"/>
        </a:p>
      </dgm:t>
    </dgm:pt>
    <dgm:pt modelId="{47D3B541-DB18-4C6A-94FD-08AA4FEC08EB}" type="sibTrans" cxnId="{30BD55D9-77CF-48CB-AECD-6D1A0741BB49}">
      <dgm:prSet/>
      <dgm:spPr/>
      <dgm:t>
        <a:bodyPr/>
        <a:lstStyle/>
        <a:p>
          <a:endParaRPr lang="en-US"/>
        </a:p>
      </dgm:t>
    </dgm:pt>
    <dgm:pt modelId="{DB5DFB2B-D333-43CC-96A3-1F14329BFDD4}" type="pres">
      <dgm:prSet presAssocID="{740373C7-3D75-4C58-BCD4-D3F54F92929A}" presName="Name0" presStyleCnt="0">
        <dgm:presLayoutVars>
          <dgm:dir/>
          <dgm:resizeHandles val="exact"/>
        </dgm:presLayoutVars>
      </dgm:prSet>
      <dgm:spPr/>
    </dgm:pt>
    <dgm:pt modelId="{6F477E79-5287-4277-B66D-B1D523583386}" type="pres">
      <dgm:prSet presAssocID="{F66DC0BF-BE2D-41C8-B7F9-87AFA4CFD9F3}" presName="node" presStyleLbl="node1" presStyleIdx="0" presStyleCnt="4">
        <dgm:presLayoutVars>
          <dgm:bulletEnabled val="1"/>
        </dgm:presLayoutVars>
      </dgm:prSet>
      <dgm:spPr/>
    </dgm:pt>
    <dgm:pt modelId="{8FEDFE35-4593-4816-B3AA-6D74BBF20F3B}" type="pres">
      <dgm:prSet presAssocID="{8088B652-A93D-40B3-8990-C5EA8F34F401}" presName="sibTrans" presStyleLbl="sibTrans2D1" presStyleIdx="0" presStyleCnt="3"/>
      <dgm:spPr/>
    </dgm:pt>
    <dgm:pt modelId="{D7C2E550-373A-4BA7-BF40-BF690D3D58C9}" type="pres">
      <dgm:prSet presAssocID="{8088B652-A93D-40B3-8990-C5EA8F34F401}" presName="connectorText" presStyleLbl="sibTrans2D1" presStyleIdx="0" presStyleCnt="3"/>
      <dgm:spPr/>
    </dgm:pt>
    <dgm:pt modelId="{F064F6E7-4C95-42DB-A22F-D8EE33E5D037}" type="pres">
      <dgm:prSet presAssocID="{8B738B09-AF71-4C48-8450-D7362EBB8324}" presName="node" presStyleLbl="node1" presStyleIdx="1" presStyleCnt="4">
        <dgm:presLayoutVars>
          <dgm:bulletEnabled val="1"/>
        </dgm:presLayoutVars>
      </dgm:prSet>
      <dgm:spPr/>
    </dgm:pt>
    <dgm:pt modelId="{E934A591-A499-4B1B-BDDC-8B5E099FB851}" type="pres">
      <dgm:prSet presAssocID="{224FF859-9E11-4EFD-A2B9-122B60DA96CB}" presName="sibTrans" presStyleLbl="sibTrans2D1" presStyleIdx="1" presStyleCnt="3"/>
      <dgm:spPr/>
    </dgm:pt>
    <dgm:pt modelId="{48EB9B34-4AC9-4126-BB0E-EF9D9A2B07CE}" type="pres">
      <dgm:prSet presAssocID="{224FF859-9E11-4EFD-A2B9-122B60DA96CB}" presName="connectorText" presStyleLbl="sibTrans2D1" presStyleIdx="1" presStyleCnt="3"/>
      <dgm:spPr/>
    </dgm:pt>
    <dgm:pt modelId="{047DE57A-A37C-4E40-9462-B48F011C2630}" type="pres">
      <dgm:prSet presAssocID="{667A26C8-2C5C-4F30-9A44-DE920DA3F7BE}" presName="node" presStyleLbl="node1" presStyleIdx="2" presStyleCnt="4">
        <dgm:presLayoutVars>
          <dgm:bulletEnabled val="1"/>
        </dgm:presLayoutVars>
      </dgm:prSet>
      <dgm:spPr/>
    </dgm:pt>
    <dgm:pt modelId="{E35EE4F0-1978-46E4-8C15-7FBBE18BF91C}" type="pres">
      <dgm:prSet presAssocID="{40855837-0E40-461E-9F55-6FF0B23F14D1}" presName="sibTrans" presStyleLbl="sibTrans2D1" presStyleIdx="2" presStyleCnt="3"/>
      <dgm:spPr/>
    </dgm:pt>
    <dgm:pt modelId="{8D57EEAB-F279-409D-9650-A0B4A046B313}" type="pres">
      <dgm:prSet presAssocID="{40855837-0E40-461E-9F55-6FF0B23F14D1}" presName="connectorText" presStyleLbl="sibTrans2D1" presStyleIdx="2" presStyleCnt="3"/>
      <dgm:spPr/>
    </dgm:pt>
    <dgm:pt modelId="{3BF33B13-0C28-4CE8-8A4B-F20E8E8F16D6}" type="pres">
      <dgm:prSet presAssocID="{FE396DD0-816B-44B1-9F5A-B098899DB5E8}" presName="node" presStyleLbl="node1" presStyleIdx="3" presStyleCnt="4">
        <dgm:presLayoutVars>
          <dgm:bulletEnabled val="1"/>
        </dgm:presLayoutVars>
      </dgm:prSet>
      <dgm:spPr/>
    </dgm:pt>
  </dgm:ptLst>
  <dgm:cxnLst>
    <dgm:cxn modelId="{DD5B5507-9DD1-4364-BDEC-E43FF0DB229C}" type="presOf" srcId="{F66DC0BF-BE2D-41C8-B7F9-87AFA4CFD9F3}" destId="{6F477E79-5287-4277-B66D-B1D523583386}" srcOrd="0" destOrd="0" presId="urn:microsoft.com/office/officeart/2005/8/layout/process1"/>
    <dgm:cxn modelId="{55332D0B-ECCC-41EB-AC57-75F1094C6784}" type="presOf" srcId="{FE396DD0-816B-44B1-9F5A-B098899DB5E8}" destId="{3BF33B13-0C28-4CE8-8A4B-F20E8E8F16D6}" srcOrd="0" destOrd="0" presId="urn:microsoft.com/office/officeart/2005/8/layout/process1"/>
    <dgm:cxn modelId="{E817D623-6F72-4A41-A4A5-CD4887CA6BB1}" srcId="{740373C7-3D75-4C58-BCD4-D3F54F92929A}" destId="{F66DC0BF-BE2D-41C8-B7F9-87AFA4CFD9F3}" srcOrd="0" destOrd="0" parTransId="{C8392CD9-14A3-416D-A4F6-6387B495614A}" sibTransId="{8088B652-A93D-40B3-8990-C5EA8F34F401}"/>
    <dgm:cxn modelId="{B9846824-EDF4-483D-97D1-453034E76BA8}" type="presOf" srcId="{40855837-0E40-461E-9F55-6FF0B23F14D1}" destId="{E35EE4F0-1978-46E4-8C15-7FBBE18BF91C}" srcOrd="0" destOrd="0" presId="urn:microsoft.com/office/officeart/2005/8/layout/process1"/>
    <dgm:cxn modelId="{9FB5DF2B-1DCD-496A-A296-23FE1259764B}" type="presOf" srcId="{8B738B09-AF71-4C48-8450-D7362EBB8324}" destId="{F064F6E7-4C95-42DB-A22F-D8EE33E5D037}" srcOrd="0" destOrd="0" presId="urn:microsoft.com/office/officeart/2005/8/layout/process1"/>
    <dgm:cxn modelId="{72C7DF47-4A39-4064-89DD-F96570D57816}" srcId="{740373C7-3D75-4C58-BCD4-D3F54F92929A}" destId="{8B738B09-AF71-4C48-8450-D7362EBB8324}" srcOrd="1" destOrd="0" parTransId="{246183C9-4BCD-40D9-9331-D297A48AAADF}" sibTransId="{224FF859-9E11-4EFD-A2B9-122B60DA96CB}"/>
    <dgm:cxn modelId="{0CB4EA50-2177-411D-8BDF-0F317B64DC98}" type="presOf" srcId="{667A26C8-2C5C-4F30-9A44-DE920DA3F7BE}" destId="{047DE57A-A37C-4E40-9462-B48F011C2630}" srcOrd="0" destOrd="0" presId="urn:microsoft.com/office/officeart/2005/8/layout/process1"/>
    <dgm:cxn modelId="{B78AC051-27D3-4295-9FC8-E2BF972700ED}" type="presOf" srcId="{224FF859-9E11-4EFD-A2B9-122B60DA96CB}" destId="{48EB9B34-4AC9-4126-BB0E-EF9D9A2B07CE}" srcOrd="1" destOrd="0" presId="urn:microsoft.com/office/officeart/2005/8/layout/process1"/>
    <dgm:cxn modelId="{61ADD169-F325-4B1E-8331-0B40B6569E26}" type="presOf" srcId="{224FF859-9E11-4EFD-A2B9-122B60DA96CB}" destId="{E934A591-A499-4B1B-BDDC-8B5E099FB851}" srcOrd="0" destOrd="0" presId="urn:microsoft.com/office/officeart/2005/8/layout/process1"/>
    <dgm:cxn modelId="{95437E73-CD74-4C74-8917-3AB359C5C2CA}" type="presOf" srcId="{8088B652-A93D-40B3-8990-C5EA8F34F401}" destId="{8FEDFE35-4593-4816-B3AA-6D74BBF20F3B}" srcOrd="0" destOrd="0" presId="urn:microsoft.com/office/officeart/2005/8/layout/process1"/>
    <dgm:cxn modelId="{E5BC8B7B-86F2-4406-8AA0-E29247F4DE52}" srcId="{740373C7-3D75-4C58-BCD4-D3F54F92929A}" destId="{667A26C8-2C5C-4F30-9A44-DE920DA3F7BE}" srcOrd="2" destOrd="0" parTransId="{6FC9FE28-4EE1-4541-8F4B-53AFC25D009E}" sibTransId="{40855837-0E40-461E-9F55-6FF0B23F14D1}"/>
    <dgm:cxn modelId="{17CDAD96-15F7-45D2-A0FE-4F498DC86C96}" type="presOf" srcId="{8088B652-A93D-40B3-8990-C5EA8F34F401}" destId="{D7C2E550-373A-4BA7-BF40-BF690D3D58C9}" srcOrd="1" destOrd="0" presId="urn:microsoft.com/office/officeart/2005/8/layout/process1"/>
    <dgm:cxn modelId="{461290D1-CC3B-41E2-B0C9-5DEA33E70F92}" type="presOf" srcId="{740373C7-3D75-4C58-BCD4-D3F54F92929A}" destId="{DB5DFB2B-D333-43CC-96A3-1F14329BFDD4}" srcOrd="0" destOrd="0" presId="urn:microsoft.com/office/officeart/2005/8/layout/process1"/>
    <dgm:cxn modelId="{0E3C2AD6-0966-4C37-A2E1-A6F5FBEC04B8}" type="presOf" srcId="{40855837-0E40-461E-9F55-6FF0B23F14D1}" destId="{8D57EEAB-F279-409D-9650-A0B4A046B313}" srcOrd="1" destOrd="0" presId="urn:microsoft.com/office/officeart/2005/8/layout/process1"/>
    <dgm:cxn modelId="{30BD55D9-77CF-48CB-AECD-6D1A0741BB49}" srcId="{740373C7-3D75-4C58-BCD4-D3F54F92929A}" destId="{FE396DD0-816B-44B1-9F5A-B098899DB5E8}" srcOrd="3" destOrd="0" parTransId="{C8D1519E-83B0-4CBB-BD26-28F2E9B7F1C8}" sibTransId="{47D3B541-DB18-4C6A-94FD-08AA4FEC08EB}"/>
    <dgm:cxn modelId="{5C92BF9C-39E2-4090-87B3-A7961A8F081A}" type="presParOf" srcId="{DB5DFB2B-D333-43CC-96A3-1F14329BFDD4}" destId="{6F477E79-5287-4277-B66D-B1D523583386}" srcOrd="0" destOrd="0" presId="urn:microsoft.com/office/officeart/2005/8/layout/process1"/>
    <dgm:cxn modelId="{B52DB299-52D5-4410-8DC1-0B4605A79F11}" type="presParOf" srcId="{DB5DFB2B-D333-43CC-96A3-1F14329BFDD4}" destId="{8FEDFE35-4593-4816-B3AA-6D74BBF20F3B}" srcOrd="1" destOrd="0" presId="urn:microsoft.com/office/officeart/2005/8/layout/process1"/>
    <dgm:cxn modelId="{39DAA40F-D67B-4F56-B2AD-00E1908E59C3}" type="presParOf" srcId="{8FEDFE35-4593-4816-B3AA-6D74BBF20F3B}" destId="{D7C2E550-373A-4BA7-BF40-BF690D3D58C9}" srcOrd="0" destOrd="0" presId="urn:microsoft.com/office/officeart/2005/8/layout/process1"/>
    <dgm:cxn modelId="{D47E1659-389A-4296-8945-133630B0C0C7}" type="presParOf" srcId="{DB5DFB2B-D333-43CC-96A3-1F14329BFDD4}" destId="{F064F6E7-4C95-42DB-A22F-D8EE33E5D037}" srcOrd="2" destOrd="0" presId="urn:microsoft.com/office/officeart/2005/8/layout/process1"/>
    <dgm:cxn modelId="{9D9DEC56-3E49-4A6A-ACCF-6E00A2159152}" type="presParOf" srcId="{DB5DFB2B-D333-43CC-96A3-1F14329BFDD4}" destId="{E934A591-A499-4B1B-BDDC-8B5E099FB851}" srcOrd="3" destOrd="0" presId="urn:microsoft.com/office/officeart/2005/8/layout/process1"/>
    <dgm:cxn modelId="{58F595DA-84E9-497F-89B1-978599ADFF37}" type="presParOf" srcId="{E934A591-A499-4B1B-BDDC-8B5E099FB851}" destId="{48EB9B34-4AC9-4126-BB0E-EF9D9A2B07CE}" srcOrd="0" destOrd="0" presId="urn:microsoft.com/office/officeart/2005/8/layout/process1"/>
    <dgm:cxn modelId="{99718D44-B0EA-4C92-B6F6-C4AB8A3E4B81}" type="presParOf" srcId="{DB5DFB2B-D333-43CC-96A3-1F14329BFDD4}" destId="{047DE57A-A37C-4E40-9462-B48F011C2630}" srcOrd="4" destOrd="0" presId="urn:microsoft.com/office/officeart/2005/8/layout/process1"/>
    <dgm:cxn modelId="{AF75CCA5-7358-4523-88ED-7F4C16BC8F6F}" type="presParOf" srcId="{DB5DFB2B-D333-43CC-96A3-1F14329BFDD4}" destId="{E35EE4F0-1978-46E4-8C15-7FBBE18BF91C}" srcOrd="5" destOrd="0" presId="urn:microsoft.com/office/officeart/2005/8/layout/process1"/>
    <dgm:cxn modelId="{4AF5E4D3-D36C-485F-B8BF-042DB1E22C1F}" type="presParOf" srcId="{E35EE4F0-1978-46E4-8C15-7FBBE18BF91C}" destId="{8D57EEAB-F279-409D-9650-A0B4A046B313}" srcOrd="0" destOrd="0" presId="urn:microsoft.com/office/officeart/2005/8/layout/process1"/>
    <dgm:cxn modelId="{9B463B40-0A5A-445E-A8D4-DD7268E4349D}" type="presParOf" srcId="{DB5DFB2B-D333-43CC-96A3-1F14329BFDD4}" destId="{3BF33B13-0C28-4CE8-8A4B-F20E8E8F16D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77E79-5287-4277-B66D-B1D523583386}">
      <dsp:nvSpPr>
        <dsp:cNvPr id="0" name=""/>
        <dsp:cNvSpPr/>
      </dsp:nvSpPr>
      <dsp:spPr>
        <a:xfrm>
          <a:off x="3571" y="1296111"/>
          <a:ext cx="1561703" cy="937021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C/C++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Source Codes</a:t>
          </a:r>
        </a:p>
      </dsp:txBody>
      <dsp:txXfrm>
        <a:off x="31015" y="1323555"/>
        <a:ext cx="1506815" cy="882133"/>
      </dsp:txXfrm>
    </dsp:sp>
    <dsp:sp modelId="{8FEDFE35-4593-4816-B3AA-6D74BBF20F3B}">
      <dsp:nvSpPr>
        <dsp:cNvPr id="0" name=""/>
        <dsp:cNvSpPr/>
      </dsp:nvSpPr>
      <dsp:spPr>
        <a:xfrm>
          <a:off x="1721445" y="1570971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21445" y="1648431"/>
        <a:ext cx="231757" cy="232382"/>
      </dsp:txXfrm>
    </dsp:sp>
    <dsp:sp modelId="{F064F6E7-4C95-42DB-A22F-D8EE33E5D037}">
      <dsp:nvSpPr>
        <dsp:cNvPr id="0" name=""/>
        <dsp:cNvSpPr/>
      </dsp:nvSpPr>
      <dsp:spPr>
        <a:xfrm>
          <a:off x="2189956" y="1296111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Syntax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VC</a:t>
          </a:r>
        </a:p>
      </dsp:txBody>
      <dsp:txXfrm>
        <a:off x="2217400" y="1323555"/>
        <a:ext cx="1506815" cy="882133"/>
      </dsp:txXfrm>
    </dsp:sp>
    <dsp:sp modelId="{E934A591-A499-4B1B-BDDC-8B5E099FB851}">
      <dsp:nvSpPr>
        <dsp:cNvPr id="0" name=""/>
        <dsp:cNvSpPr/>
      </dsp:nvSpPr>
      <dsp:spPr>
        <a:xfrm>
          <a:off x="3907829" y="1570971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07829" y="1648431"/>
        <a:ext cx="231757" cy="232382"/>
      </dsp:txXfrm>
    </dsp:sp>
    <dsp:sp modelId="{047DE57A-A37C-4E40-9462-B48F011C2630}">
      <dsp:nvSpPr>
        <dsp:cNvPr id="0" name=""/>
        <dsp:cNvSpPr/>
      </dsp:nvSpPr>
      <dsp:spPr>
        <a:xfrm>
          <a:off x="4376340" y="1296111"/>
          <a:ext cx="1561703" cy="937021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Semantic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VC</a:t>
          </a:r>
        </a:p>
      </dsp:txBody>
      <dsp:txXfrm>
        <a:off x="4403784" y="1323555"/>
        <a:ext cx="1506815" cy="882133"/>
      </dsp:txXfrm>
    </dsp:sp>
    <dsp:sp modelId="{E35EE4F0-1978-46E4-8C15-7FBBE18BF91C}">
      <dsp:nvSpPr>
        <dsp:cNvPr id="0" name=""/>
        <dsp:cNvSpPr/>
      </dsp:nvSpPr>
      <dsp:spPr>
        <a:xfrm>
          <a:off x="6094214" y="1570971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094214" y="1648431"/>
        <a:ext cx="231757" cy="232382"/>
      </dsp:txXfrm>
    </dsp:sp>
    <dsp:sp modelId="{3BF33B13-0C28-4CE8-8A4B-F20E8E8F16D6}">
      <dsp:nvSpPr>
        <dsp:cNvPr id="0" name=""/>
        <dsp:cNvSpPr/>
      </dsp:nvSpPr>
      <dsp:spPr>
        <a:xfrm>
          <a:off x="6562724" y="1296111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Slices</a:t>
          </a:r>
        </a:p>
      </dsp:txBody>
      <dsp:txXfrm>
        <a:off x="6590168" y="1323555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77E79-5287-4277-B66D-B1D523583386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C/C++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Source Codes</a:t>
          </a:r>
        </a:p>
      </dsp:txBody>
      <dsp:txXfrm>
        <a:off x="31015" y="2268266"/>
        <a:ext cx="1506815" cy="882133"/>
      </dsp:txXfrm>
    </dsp:sp>
    <dsp:sp modelId="{8FEDFE35-4593-4816-B3AA-6D74BBF20F3B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21445" y="2593142"/>
        <a:ext cx="231757" cy="232382"/>
      </dsp:txXfrm>
    </dsp:sp>
    <dsp:sp modelId="{F064F6E7-4C95-42DB-A22F-D8EE33E5D037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Syntax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VC</a:t>
          </a:r>
        </a:p>
      </dsp:txBody>
      <dsp:txXfrm>
        <a:off x="2217400" y="2268266"/>
        <a:ext cx="1506815" cy="882133"/>
      </dsp:txXfrm>
    </dsp:sp>
    <dsp:sp modelId="{E934A591-A499-4B1B-BDDC-8B5E099FB851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07829" y="2593142"/>
        <a:ext cx="231757" cy="232382"/>
      </dsp:txXfrm>
    </dsp:sp>
    <dsp:sp modelId="{047DE57A-A37C-4E40-9462-B48F011C2630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Semantic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VC</a:t>
          </a:r>
        </a:p>
      </dsp:txBody>
      <dsp:txXfrm>
        <a:off x="4403784" y="2268266"/>
        <a:ext cx="1506815" cy="882133"/>
      </dsp:txXfrm>
    </dsp:sp>
    <dsp:sp modelId="{E35EE4F0-1978-46E4-8C15-7FBBE18BF91C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094214" y="2593142"/>
        <a:ext cx="231757" cy="232382"/>
      </dsp:txXfrm>
    </dsp:sp>
    <dsp:sp modelId="{3BF33B13-0C28-4CE8-8A4B-F20E8E8F16D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Slices</a:t>
          </a:r>
        </a:p>
      </dsp:txBody>
      <dsp:txXfrm>
        <a:off x="6590168" y="2268266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B3CAE-BC47-8440-9EC5-69CCDDA1401B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EB530-281B-5D4C-8703-6D9DC862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3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883A-6B2E-5D48-995B-ED0765CF91E5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0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6E5E-5D19-0246-BA36-74F2F145AC02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0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91DD-7A75-854F-9239-1521CB1AD686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680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4D7B-8CDF-B849-AB9D-A145B5940C61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1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6750-BF09-0C4A-A075-6D223A3E4373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515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6A7-F891-F246-9BA5-841EA23B24BC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2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56A4-4876-674E-8AD4-3CE714EAF0D0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00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3207-13A9-3241-AE3B-6A3CB8587E74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87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883A-6B2E-5D48-995B-ED0765CF91E5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4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6843-B293-184E-8886-B5D5842D720B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6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A5B-AD0F-5B41-B49C-EF9968CE56FB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3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6843-B293-184E-8886-B5D5842D720B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38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91C4-CA61-0943-BCA3-68F0E4638592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56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E586-7FDD-4640-A452-47E9089ECCA0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07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AAF6-7273-3645-BA48-3B67382ED23E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3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C888-ABFC-5546-90EF-D896F42FA7D4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01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771-C947-7E44-BDCF-89779BCC6617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81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AE67-B0A1-B249-A953-69AD67862A76}" type="datetime1">
              <a:rPr lang="en-US" smtClean="0"/>
              <a:t>9/14/21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46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6E5E-5D19-0246-BA36-74F2F145AC02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419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91DD-7A75-854F-9239-1521CB1AD686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8735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4D7B-8CDF-B849-AB9D-A145B5940C61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46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6750-BF09-0C4A-A075-6D223A3E4373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66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A5B-AD0F-5B41-B49C-EF9968CE56FB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70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6A7-F891-F246-9BA5-841EA23B24BC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49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56A4-4876-674E-8AD4-3CE714EAF0D0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059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3207-13A9-3241-AE3B-6A3CB8587E74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0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883A-6B2E-5D48-995B-ED0765CF91E5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213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6843-B293-184E-8886-B5D5842D720B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92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A5B-AD0F-5B41-B49C-EF9968CE56FB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84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91C4-CA61-0943-BCA3-68F0E4638592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17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E586-7FDD-4640-A452-47E9089ECCA0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204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AAF6-7273-3645-BA48-3B67382ED23E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57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C888-ABFC-5546-90EF-D896F42FA7D4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2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91C4-CA61-0943-BCA3-68F0E4638592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933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771-C947-7E44-BDCF-89779BCC6617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534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AE67-B0A1-B249-A953-69AD67862A76}" type="datetime1">
              <a:rPr lang="en-US" smtClean="0"/>
              <a:t>9/14/21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533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6E5E-5D19-0246-BA36-74F2F145AC02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697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91DD-7A75-854F-9239-1521CB1AD686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3674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4D7B-8CDF-B849-AB9D-A145B5940C61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26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6750-BF09-0C4A-A075-6D223A3E4373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7170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6A7-F891-F246-9BA5-841EA23B24BC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967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56A4-4876-674E-8AD4-3CE714EAF0D0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439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3207-13A9-3241-AE3B-6A3CB8587E74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0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E586-7FDD-4640-A452-47E9089ECCA0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9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AAF6-7273-3645-BA48-3B67382ED23E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4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C888-ABFC-5546-90EF-D896F42FA7D4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9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771-C947-7E44-BDCF-89779BCC6617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6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AE67-B0A1-B249-A953-69AD67862A76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8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F841-AD97-1046-B132-E2ABEDC09DB8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7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F841-AD97-1046-B132-E2ABEDC09DB8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F841-AD97-1046-B132-E2ABEDC09DB8}" type="datetime1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ICMLC 2021    Zhen Huang,  DePaul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1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F90F-0DA6-4F43-B0A0-D206E9490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993" y="1962092"/>
            <a:ext cx="8825658" cy="209062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Detecting Software Vulnerabilities </a:t>
            </a:r>
            <a:br>
              <a:rPr lang="en-US" sz="40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Using Neural Networks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A76BAB-062D-7B49-B230-5ACF35D4E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05" r="-225"/>
          <a:stretch/>
        </p:blipFill>
        <p:spPr>
          <a:xfrm>
            <a:off x="-27354" y="6423445"/>
            <a:ext cx="12246708" cy="43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9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89535-7205-4211-82DA-04F6CC71A6CE}"/>
              </a:ext>
            </a:extLst>
          </p:cNvPr>
          <p:cNvSpPr txBox="1"/>
          <p:nvPr/>
        </p:nvSpPr>
        <p:spPr>
          <a:xfrm>
            <a:off x="1859280" y="389024"/>
            <a:ext cx="8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II. Transforming Program Slices into Vectors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4434A1-0917-453C-AF44-E8998B271FE3}"/>
              </a:ext>
            </a:extLst>
          </p:cNvPr>
          <p:cNvGrpSpPr/>
          <p:nvPr/>
        </p:nvGrpSpPr>
        <p:grpSpPr>
          <a:xfrm>
            <a:off x="803633" y="992588"/>
            <a:ext cx="5573822" cy="5183652"/>
            <a:chOff x="3309089" y="992588"/>
            <a:chExt cx="5573822" cy="5183652"/>
          </a:xfrm>
        </p:grpSpPr>
        <p:pic>
          <p:nvPicPr>
            <p:cNvPr id="9" name="Picture 8" descr="A close up of a map&#10;&#10;Description automatically generated">
              <a:extLst>
                <a:ext uri="{FF2B5EF4-FFF2-40B4-BE49-F238E27FC236}">
                  <a16:creationId xmlns:a16="http://schemas.microsoft.com/office/drawing/2014/main" id="{714E6EB4-11BF-419C-B68B-60AC45DE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9089" y="992588"/>
              <a:ext cx="5573822" cy="5183652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9D93E1-3E08-40A9-A420-7DD6598DC88E}"/>
                </a:ext>
              </a:extLst>
            </p:cNvPr>
            <p:cNvSpPr/>
            <p:nvPr/>
          </p:nvSpPr>
          <p:spPr>
            <a:xfrm>
              <a:off x="5744436" y="3087666"/>
              <a:ext cx="964504" cy="588723"/>
            </a:xfrm>
            <a:prstGeom prst="ellipse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25DE34C-52EC-40EB-9A04-ABD9BE09B113}"/>
              </a:ext>
            </a:extLst>
          </p:cNvPr>
          <p:cNvSpPr txBox="1"/>
          <p:nvPr/>
        </p:nvSpPr>
        <p:spPr>
          <a:xfrm>
            <a:off x="6931152" y="999576"/>
            <a:ext cx="4718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 Library function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Strncpy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”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Copy characters from string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Strcpy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”  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Copy string from 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 to des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Both functions are </a:t>
            </a:r>
            <a:r>
              <a:rPr lang="en-US" dirty="0">
                <a:solidFill>
                  <a:srgbClr val="00B0F0"/>
                </a:solidFill>
              </a:rPr>
              <a:t>UNSAFE!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causes vulnerability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segmentation fault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Don’t limit input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overwrite the buffer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Attacker sends data to a program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885979-1FC2-4460-876D-71F45FD26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612" y="3828456"/>
            <a:ext cx="2945892" cy="229923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6000912-07A8-4D31-8071-4C850DFD824B}"/>
              </a:ext>
            </a:extLst>
          </p:cNvPr>
          <p:cNvSpPr/>
          <p:nvPr/>
        </p:nvSpPr>
        <p:spPr>
          <a:xfrm>
            <a:off x="3288151" y="3140366"/>
            <a:ext cx="932872" cy="52322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33836D61-EAB5-E84B-80E8-68DC62A6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6092" y="6486168"/>
            <a:ext cx="3813402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ICMLC 2021    Zhen Huang,  DePaul University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11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A6D9C4-9D91-B149-85A7-15DBEC57CAD3}"/>
              </a:ext>
            </a:extLst>
          </p:cNvPr>
          <p:cNvGrpSpPr/>
          <p:nvPr/>
        </p:nvGrpSpPr>
        <p:grpSpPr>
          <a:xfrm>
            <a:off x="519281" y="461249"/>
            <a:ext cx="12419639" cy="5370973"/>
            <a:chOff x="519281" y="461249"/>
            <a:chExt cx="12419639" cy="537097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7789535-7205-4211-82DA-04F6CC71A6CE}"/>
                </a:ext>
              </a:extLst>
            </p:cNvPr>
            <p:cNvSpPr txBox="1"/>
            <p:nvPr/>
          </p:nvSpPr>
          <p:spPr>
            <a:xfrm>
              <a:off x="1697774" y="461249"/>
              <a:ext cx="889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III. Model Optimization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A0BB995-28D9-4ED3-B117-743613CB58BE}"/>
                </a:ext>
              </a:extLst>
            </p:cNvPr>
            <p:cNvSpPr txBox="1"/>
            <p:nvPr/>
          </p:nvSpPr>
          <p:spPr>
            <a:xfrm>
              <a:off x="519281" y="1025778"/>
              <a:ext cx="11153437" cy="4806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1. Balancing Dataset</a:t>
              </a:r>
            </a:p>
            <a:p>
              <a:pPr marL="742950" lvl="1" indent="-28575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Imbalanced dataset </a:t>
              </a:r>
            </a:p>
            <a:p>
              <a:pPr lvl="3">
                <a:buClr>
                  <a:srgbClr val="00B0F0"/>
                </a:buClr>
              </a:pPr>
              <a:r>
                <a:rPr lang="en-US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Class 1: 15.6% 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of total program slices </a:t>
              </a:r>
            </a:p>
            <a:p>
              <a:pPr lvl="3">
                <a:buClr>
                  <a:srgbClr val="00B0F0"/>
                </a:buClr>
              </a:pPr>
              <a:r>
                <a:rPr lang="en-US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Class 0: 84.4% 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of total program slices</a:t>
              </a:r>
            </a:p>
            <a:p>
              <a:pPr marL="742950" lvl="1" indent="-28575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The model has considerably more ability to predict class 0 </a:t>
              </a:r>
            </a:p>
            <a:p>
              <a:pPr lvl="1">
                <a:spcAft>
                  <a:spcPts val="600"/>
                </a:spcAft>
                <a:buClr>
                  <a:schemeClr val="accent2"/>
                </a:buClr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      (bias toward class 0). </a:t>
              </a:r>
            </a:p>
            <a:p>
              <a:pPr marL="742950" lvl="1" indent="-28575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r>
                <a:rPr lang="en-US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Down-sampling method </a:t>
              </a:r>
            </a:p>
            <a:p>
              <a:pPr marL="1200150" lvl="2" indent="-285750"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Randomly extract samples from a majority class (label 0) from a training set. </a:t>
              </a:r>
            </a:p>
            <a:p>
              <a:pPr marL="1200150" lvl="2" indent="-285750"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new sample set has a balanced class label </a:t>
              </a:r>
            </a:p>
            <a:p>
              <a:pPr lvl="2">
                <a:buClr>
                  <a:schemeClr val="accent2"/>
                </a:buClr>
              </a:pPr>
              <a:endParaRPr lang="en-US" b="1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>
                <a:spcAft>
                  <a:spcPts val="800"/>
                </a:spcAft>
                <a:buClr>
                  <a:srgbClr val="00B0F0"/>
                </a:buClr>
              </a:pPr>
              <a:r>
                <a:rPr lang="en-US" b="1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2. Adjusting Vector Lengths</a:t>
              </a:r>
            </a:p>
            <a:p>
              <a:pPr marL="857250" lvl="1" indent="-400050"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Array of vectors extracted from each slice has different dimension </a:t>
              </a:r>
            </a:p>
            <a:p>
              <a:pPr marL="857250" lvl="1" indent="-400050"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Neural networks required all vector input to have a same dimension</a:t>
              </a:r>
            </a:p>
            <a:p>
              <a:pPr marL="742950" lvl="1" indent="-28575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 Use </a:t>
              </a:r>
              <a:r>
                <a:rPr lang="en-US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Mean vector length 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as a threshold </a:t>
              </a:r>
            </a:p>
            <a:p>
              <a:pPr marL="1657350" lvl="3" indent="-28575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embed the shorter length of array with 0 </a:t>
              </a:r>
            </a:p>
            <a:p>
              <a:pPr marL="1657350" lvl="3" indent="-28575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truncated the longer length of array to a mean length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2C29A5-104B-F84C-9F8C-13A459302AB5}"/>
                </a:ext>
              </a:extLst>
            </p:cNvPr>
            <p:cNvGrpSpPr/>
            <p:nvPr/>
          </p:nvGrpSpPr>
          <p:grpSpPr>
            <a:xfrm>
              <a:off x="6435205" y="928031"/>
              <a:ext cx="6503715" cy="1736414"/>
              <a:chOff x="6435205" y="928031"/>
              <a:chExt cx="6503715" cy="173641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794584B-C612-4099-9E28-683702DEBF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0228"/>
              <a:stretch/>
            </p:blipFill>
            <p:spPr>
              <a:xfrm>
                <a:off x="6707537" y="1177204"/>
                <a:ext cx="5134111" cy="110879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7EE434-96F8-4BC4-B95F-CFF7070E14F2}"/>
                  </a:ext>
                </a:extLst>
              </p:cNvPr>
              <p:cNvSpPr txBox="1"/>
              <p:nvPr/>
            </p:nvSpPr>
            <p:spPr>
              <a:xfrm>
                <a:off x="6435205" y="2418224"/>
                <a:ext cx="65037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Fig 3: Down-sampling and vector adjustments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78AC51-649A-4745-BF68-62927D29655B}"/>
                  </a:ext>
                </a:extLst>
              </p:cNvPr>
              <p:cNvSpPr txBox="1"/>
              <p:nvPr/>
            </p:nvSpPr>
            <p:spPr>
              <a:xfrm>
                <a:off x="9687061" y="928031"/>
                <a:ext cx="2032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F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1.                           2.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22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33836D61-EAB5-E84B-80E8-68DC62A6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6092" y="6486168"/>
            <a:ext cx="3813402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ICMLC 2021    Zhen Huang,  DePaul University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E4F1E9-36B4-F64C-AE41-690873D99CC4}"/>
              </a:ext>
            </a:extLst>
          </p:cNvPr>
          <p:cNvGrpSpPr/>
          <p:nvPr/>
        </p:nvGrpSpPr>
        <p:grpSpPr>
          <a:xfrm>
            <a:off x="555895" y="848179"/>
            <a:ext cx="12086911" cy="4966089"/>
            <a:chOff x="555895" y="848179"/>
            <a:chExt cx="12086911" cy="49660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A0BB995-28D9-4ED3-B117-743613CB58BE}"/>
                </a:ext>
              </a:extLst>
            </p:cNvPr>
            <p:cNvSpPr txBox="1"/>
            <p:nvPr/>
          </p:nvSpPr>
          <p:spPr>
            <a:xfrm>
              <a:off x="645727" y="848179"/>
              <a:ext cx="5961450" cy="23852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3. Combining Program Slice Types</a:t>
              </a:r>
            </a:p>
            <a:p>
              <a:pPr marL="742950" lvl="1" indent="-285750"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In previous work, different models are built using different program slice types.</a:t>
              </a:r>
            </a:p>
            <a:p>
              <a:pPr marL="742950" lvl="1" indent="-285750"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Our study performs a preliminary study using 1,000 randomly sampled data points</a:t>
              </a:r>
            </a:p>
            <a:p>
              <a:pPr marL="742950" lvl="1" indent="-285750"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model fitted with</a:t>
              </a:r>
              <a:r>
                <a:rPr lang="en-US" dirty="0">
                  <a:solidFill>
                    <a:srgbClr val="00B05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the combined data types outperform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all models fitted with individual datasets</a:t>
              </a:r>
            </a:p>
            <a:p>
              <a:endParaRPr lang="en-US" b="1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293B6-CCC3-4F47-AEDA-5A3AD5D2B6CB}"/>
                </a:ext>
              </a:extLst>
            </p:cNvPr>
            <p:cNvGrpSpPr/>
            <p:nvPr/>
          </p:nvGrpSpPr>
          <p:grpSpPr>
            <a:xfrm>
              <a:off x="6139091" y="1000404"/>
              <a:ext cx="6503715" cy="1809847"/>
              <a:chOff x="6139092" y="1284380"/>
              <a:chExt cx="6503715" cy="180984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7EE434-96F8-4BC4-B95F-CFF7070E14F2}"/>
                  </a:ext>
                </a:extLst>
              </p:cNvPr>
              <p:cNvSpPr txBox="1"/>
              <p:nvPr/>
            </p:nvSpPr>
            <p:spPr>
              <a:xfrm>
                <a:off x="6139092" y="2848006"/>
                <a:ext cx="65037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Fig 4: Model Performance of Combined Slice Types VS Individual Types Dataset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A71E0D5-644C-4BFF-80D1-83346AF66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79049" y="1284380"/>
                <a:ext cx="4467225" cy="1571625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273F33-5665-44F9-8FE9-748144180A01}"/>
                  </a:ext>
                </a:extLst>
              </p:cNvPr>
              <p:cNvSpPr/>
              <p:nvPr/>
            </p:nvSpPr>
            <p:spPr>
              <a:xfrm>
                <a:off x="7463246" y="2612572"/>
                <a:ext cx="3774009" cy="181283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1688E3-2F2B-4703-9604-70A3C33BF25A}"/>
                </a:ext>
              </a:extLst>
            </p:cNvPr>
            <p:cNvSpPr txBox="1"/>
            <p:nvPr/>
          </p:nvSpPr>
          <p:spPr>
            <a:xfrm>
              <a:off x="555895" y="3429000"/>
              <a:ext cx="7412447" cy="2385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4. Optimizer Tuning</a:t>
              </a:r>
            </a:p>
            <a:p>
              <a:pPr marL="742950" lvl="1" indent="-285750"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ADAMAX, SGD, and ADAM</a:t>
              </a:r>
            </a:p>
            <a:p>
              <a:pPr marL="742950" lvl="1" indent="-285750"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ADAM optimizer performs the best</a:t>
              </a:r>
            </a:p>
            <a:p>
              <a:pPr marL="1200150" lvl="2" indent="-285750"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 combination of RMSprop and SGD with momentum</a:t>
              </a:r>
            </a:p>
            <a:p>
              <a:pPr marL="1200150" lvl="2" indent="-285750"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an adaptive learning rate method, computationally efficient</a:t>
              </a:r>
            </a:p>
            <a:p>
              <a:pPr marL="742950" lvl="1" indent="-285750"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ADAM achieves an average accuracy rate of 90.0%. </a:t>
              </a:r>
            </a:p>
            <a:p>
              <a:pPr marL="742950" lvl="1" indent="-285750"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This is approximately </a:t>
              </a:r>
              <a:r>
                <a:rPr lang="en-US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5% more than the accuracy</a:t>
              </a:r>
            </a:p>
            <a:p>
              <a:pPr lvl="1">
                <a:buClr>
                  <a:srgbClr val="0070C0"/>
                </a:buClr>
              </a:pPr>
              <a:r>
                <a:rPr lang="en-US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     rate of ADAMAX,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which is used in previous work</a:t>
              </a:r>
              <a:endParaRPr lang="en-US" b="1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3879B7-F305-4F30-B0C9-6C2B3395F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9324" y="3845527"/>
              <a:ext cx="3143250" cy="1266825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7A96AED-FF55-401E-80CF-9614D55B3CAC}"/>
                </a:ext>
              </a:extLst>
            </p:cNvPr>
            <p:cNvGrpSpPr/>
            <p:nvPr/>
          </p:nvGrpSpPr>
          <p:grpSpPr>
            <a:xfrm>
              <a:off x="6012818" y="4005943"/>
              <a:ext cx="6503715" cy="1444949"/>
              <a:chOff x="6012818" y="4005943"/>
              <a:chExt cx="6503715" cy="144494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DB90A2-647F-422F-9B8B-A93F72314B37}"/>
                  </a:ext>
                </a:extLst>
              </p:cNvPr>
              <p:cNvSpPr txBox="1"/>
              <p:nvPr/>
            </p:nvSpPr>
            <p:spPr>
              <a:xfrm>
                <a:off x="6012818" y="5204671"/>
                <a:ext cx="65037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Fig 5: Accuracy Rates of Models fitted with various optimizer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1439CC-C58B-4946-A7CC-69BD4FA9F89B}"/>
                  </a:ext>
                </a:extLst>
              </p:cNvPr>
              <p:cNvSpPr/>
              <p:nvPr/>
            </p:nvSpPr>
            <p:spPr>
              <a:xfrm>
                <a:off x="10040983" y="4005943"/>
                <a:ext cx="708298" cy="104915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327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33836D61-EAB5-E84B-80E8-68DC62A6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6092" y="6486168"/>
            <a:ext cx="3813402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ICMLC 2021    Zhen Huang,  DePaul University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13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634A9B-6C6A-4CA0-BEF2-7AAAC0E7218F}"/>
              </a:ext>
            </a:extLst>
          </p:cNvPr>
          <p:cNvSpPr/>
          <p:nvPr/>
        </p:nvSpPr>
        <p:spPr>
          <a:xfrm>
            <a:off x="10624256" y="1557185"/>
            <a:ext cx="1115804" cy="153628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05024B-8218-224B-9C7D-A5674ABF8352}"/>
              </a:ext>
            </a:extLst>
          </p:cNvPr>
          <p:cNvGrpSpPr/>
          <p:nvPr/>
        </p:nvGrpSpPr>
        <p:grpSpPr>
          <a:xfrm>
            <a:off x="404809" y="389024"/>
            <a:ext cx="12375453" cy="5709639"/>
            <a:chOff x="404809" y="389024"/>
            <a:chExt cx="12375453" cy="57096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7789535-7205-4211-82DA-04F6CC71A6CE}"/>
                </a:ext>
              </a:extLst>
            </p:cNvPr>
            <p:cNvSpPr txBox="1"/>
            <p:nvPr/>
          </p:nvSpPr>
          <p:spPr>
            <a:xfrm>
              <a:off x="1859280" y="389024"/>
              <a:ext cx="889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IV. Neural Network Evaluation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1688E3-2F2B-4703-9604-70A3C33BF25A}"/>
                </a:ext>
              </a:extLst>
            </p:cNvPr>
            <p:cNvSpPr txBox="1"/>
            <p:nvPr/>
          </p:nvSpPr>
          <p:spPr>
            <a:xfrm>
              <a:off x="555785" y="1020996"/>
              <a:ext cx="7753371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Bidirectional RNN vs Regular RNN</a:t>
              </a:r>
            </a:p>
            <a:p>
              <a:pPr lvl="1">
                <a:spcAft>
                  <a:spcPts val="600"/>
                </a:spcAft>
                <a:buClr>
                  <a:srgbClr val="0070C0"/>
                </a:buClr>
              </a:pPr>
              <a:r>
                <a:rPr lang="en-US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Bi-RNNs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 provides the original input sequence to the first layer 			         and a  reversed copy of the input sequence to the second layer</a:t>
              </a:r>
            </a:p>
            <a:p>
              <a:pPr marL="742950" lvl="1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Have access to the past as well as the future information </a:t>
              </a:r>
            </a:p>
            <a:p>
              <a:pPr marL="742950" lvl="1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more effective and have a better prediction than regular RNNs which preserves only information of the past. </a:t>
              </a:r>
            </a:p>
            <a:p>
              <a:pPr marL="742950" lvl="1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rgbClr val="00B05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The Bidirectional RNN model outperform 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all regular RNN models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B8AF5E-44D4-4C84-A4EC-2D0E17732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1701" y="1015791"/>
              <a:ext cx="3143960" cy="216247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A55E39E-7FD1-4441-A3C1-E30BA67A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0916" y="3679738"/>
              <a:ext cx="3201798" cy="216247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315CB7-DD25-4819-BA97-C66289DA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09" y="3495445"/>
              <a:ext cx="8266892" cy="260321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08CBBF-E687-471C-992A-0A12D3422D88}"/>
                </a:ext>
              </a:extLst>
            </p:cNvPr>
            <p:cNvSpPr txBox="1"/>
            <p:nvPr/>
          </p:nvSpPr>
          <p:spPr>
            <a:xfrm>
              <a:off x="7707100" y="3121626"/>
              <a:ext cx="5073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>
                <a:spcAft>
                  <a:spcPts val="600"/>
                </a:spcAft>
                <a:buClr>
                  <a:srgbClr val="0070C0"/>
                </a:buClr>
              </a:pPr>
              <a:r>
                <a:rPr lang="en-US" sz="1400" dirty="0">
                  <a:solidFill>
                    <a:srgbClr val="00B05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Lower Loss rate and Higher accuracy rate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A445B2-FDCA-4935-9328-B6E911F9694B}"/>
                </a:ext>
              </a:extLst>
            </p:cNvPr>
            <p:cNvSpPr txBox="1"/>
            <p:nvPr/>
          </p:nvSpPr>
          <p:spPr>
            <a:xfrm>
              <a:off x="8856001" y="5794857"/>
              <a:ext cx="320516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Fig 6: Loss and Accuracy Rates of LSTM and BLSTM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01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33836D61-EAB5-E84B-80E8-68DC62A6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6092" y="6486168"/>
            <a:ext cx="3813402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ICMLC 2021    Zhen Huang,  DePaul University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14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2863F2-A26A-4907-A6A6-25D7178FC9B7}"/>
              </a:ext>
            </a:extLst>
          </p:cNvPr>
          <p:cNvSpPr/>
          <p:nvPr/>
        </p:nvSpPr>
        <p:spPr>
          <a:xfrm>
            <a:off x="4882253" y="4578569"/>
            <a:ext cx="985147" cy="62208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984564-7F19-3D4C-8855-DCC8BA1CE823}"/>
              </a:ext>
            </a:extLst>
          </p:cNvPr>
          <p:cNvGrpSpPr/>
          <p:nvPr/>
        </p:nvGrpSpPr>
        <p:grpSpPr>
          <a:xfrm>
            <a:off x="1422400" y="430284"/>
            <a:ext cx="9955424" cy="5419464"/>
            <a:chOff x="1422400" y="430284"/>
            <a:chExt cx="9955424" cy="54194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7789535-7205-4211-82DA-04F6CC71A6CE}"/>
                </a:ext>
              </a:extLst>
            </p:cNvPr>
            <p:cNvSpPr txBox="1"/>
            <p:nvPr/>
          </p:nvSpPr>
          <p:spPr>
            <a:xfrm>
              <a:off x="1882140" y="430284"/>
              <a:ext cx="889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IV. Neural Network Evaluation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A0BB995-28D9-4ED3-B117-743613CB58BE}"/>
                </a:ext>
              </a:extLst>
            </p:cNvPr>
            <p:cNvSpPr txBox="1"/>
            <p:nvPr/>
          </p:nvSpPr>
          <p:spPr>
            <a:xfrm>
              <a:off x="1422400" y="1229193"/>
              <a:ext cx="8890000" cy="2139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Bidirectional LSTM vs Bidirectional GRU 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	</a:t>
              </a:r>
            </a:p>
            <a:p>
              <a:pPr marL="285750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	For a larger dataset of 30,000 and 100,000 slices, </a:t>
              </a:r>
              <a:r>
                <a:rPr lang="en-US" dirty="0">
                  <a:solidFill>
                    <a:srgbClr val="00B05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the BGRU also outperforms BLSTM      </a:t>
              </a:r>
            </a:p>
            <a:p>
              <a:pPr>
                <a:spcAft>
                  <a:spcPts val="600"/>
                </a:spcAft>
                <a:buClr>
                  <a:srgbClr val="0070C0"/>
                </a:buClr>
              </a:pPr>
              <a:r>
                <a:rPr lang="en-US" dirty="0">
                  <a:solidFill>
                    <a:srgbClr val="00B05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          for all metrics</a:t>
              </a:r>
            </a:p>
            <a:p>
              <a:pPr marL="285750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   BGRU has </a:t>
              </a:r>
              <a:r>
                <a:rPr lang="en-US" dirty="0">
                  <a:solidFill>
                    <a:srgbClr val="00B05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90% of sensitivity which is 8% higher than 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that of BLSTM</a:t>
              </a:r>
            </a:p>
            <a:p>
              <a:pPr marL="285750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   The BGRU model can explain the vulnerability class better than the BLSTM</a:t>
              </a:r>
            </a:p>
            <a:p>
              <a:pPr marL="285750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   The BGRU network typically train, converge, and learn faster.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EA05BE-BB39-4049-AF7F-D7EC5CF97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0693" y="3429000"/>
              <a:ext cx="9217131" cy="231274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9D8E93-F5DA-4327-A580-ECD9142B8FB4}"/>
                </a:ext>
              </a:extLst>
            </p:cNvPr>
            <p:cNvSpPr txBox="1"/>
            <p:nvPr/>
          </p:nvSpPr>
          <p:spPr>
            <a:xfrm>
              <a:off x="4324270" y="5603527"/>
              <a:ext cx="488997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Fig 7: Confusion Matrix for BGRU and BLSTM (fitted with 30,000 samples)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32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15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89535-7205-4211-82DA-04F6CC71A6CE}"/>
              </a:ext>
            </a:extLst>
          </p:cNvPr>
          <p:cNvSpPr txBox="1"/>
          <p:nvPr/>
        </p:nvSpPr>
        <p:spPr>
          <a:xfrm>
            <a:off x="1651000" y="382820"/>
            <a:ext cx="8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V. Final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BB995-28D9-4ED3-B117-743613CB58BE}"/>
              </a:ext>
            </a:extLst>
          </p:cNvPr>
          <p:cNvSpPr txBox="1"/>
          <p:nvPr/>
        </p:nvSpPr>
        <p:spPr>
          <a:xfrm>
            <a:off x="472507" y="890520"/>
            <a:ext cx="5785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Trained with over 400K program slices</a:t>
            </a:r>
          </a:p>
          <a:p>
            <a:pPr marL="742950" lvl="1" indent="-28575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Bidirectional gated recurrent unit (Bi-GRU) 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256 neuron units with 2 hidden layers. </a:t>
            </a:r>
          </a:p>
          <a:p>
            <a:pPr marL="742950" lvl="1" indent="-28575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ADAM optimizer with cross-entropy loss </a:t>
            </a:r>
          </a:p>
          <a:p>
            <a:pPr marL="742950" lvl="1" indent="-28575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Tanh function 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applied to produce the outputs of </a:t>
            </a:r>
          </a:p>
          <a:p>
            <a:pPr lvl="1">
              <a:spcAft>
                <a:spcPts val="600"/>
              </a:spcAft>
              <a:buClr>
                <a:srgbClr val="0070C0"/>
              </a:buClr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2 hidden layers</a:t>
            </a:r>
          </a:p>
          <a:p>
            <a:pPr marL="742950" lvl="1" indent="-28575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Sigmoid function 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was applied to compute activation outputs in the last layer. </a:t>
            </a:r>
          </a:p>
          <a:p>
            <a:pPr marL="742950" lvl="1" indent="-28575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learning rate is 0.1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471137-2776-5044-AF6A-DA5E44E2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328" y="906040"/>
            <a:ext cx="5656835" cy="2619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28F216-8317-1B40-8E2D-9F03AB73ABEE}"/>
              </a:ext>
            </a:extLst>
          </p:cNvPr>
          <p:cNvSpPr txBox="1"/>
          <p:nvPr/>
        </p:nvSpPr>
        <p:spPr>
          <a:xfrm>
            <a:off x="2242947" y="3968507"/>
            <a:ext cx="7852410" cy="1077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2">
              <a:spcAft>
                <a:spcPts val="600"/>
              </a:spcAft>
              <a:buClr>
                <a:srgbClr val="0070C0"/>
              </a:buCl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network outputs are decimal numbers range between 0 and 1 </a:t>
            </a:r>
          </a:p>
          <a:p>
            <a:pPr lvl="2">
              <a:spcAft>
                <a:spcPts val="600"/>
              </a:spcAft>
              <a:buClr>
                <a:srgbClr val="0070C0"/>
              </a:buCl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so, we applied  a Threshold of 0.5 for class prediction</a:t>
            </a:r>
          </a:p>
          <a:p>
            <a:pPr lvl="2">
              <a:spcAft>
                <a:spcPts val="600"/>
              </a:spcAft>
              <a:buClr>
                <a:srgbClr val="0070C0"/>
              </a:buClr>
            </a:pPr>
            <a:r>
              <a:rPr lang="en-US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   0.5  Vulnerable Slice                                      &lt; = 0.5 Non-vulnerable slice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C31DC-CA86-46DB-A993-9471B2DD07C6}"/>
              </a:ext>
            </a:extLst>
          </p:cNvPr>
          <p:cNvSpPr/>
          <p:nvPr/>
        </p:nvSpPr>
        <p:spPr>
          <a:xfrm>
            <a:off x="1074632" y="5163355"/>
            <a:ext cx="10366248" cy="46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Accuracy of    94.89%                     Specificity of  91%                                F1-score 85.9%</a:t>
            </a:r>
          </a:p>
        </p:txBody>
      </p:sp>
    </p:spTree>
    <p:extLst>
      <p:ext uri="{BB962C8B-B14F-4D97-AF65-F5344CB8AC3E}">
        <p14:creationId xmlns:p14="http://schemas.microsoft.com/office/powerpoint/2010/main" val="186042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33836D61-EAB5-E84B-80E8-68DC62A6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6092" y="6486168"/>
            <a:ext cx="3813402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ICMLC 2021    Zhen Huang,  DePaul University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16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4F391-0CBC-7F48-B67C-B715C00B6754}"/>
              </a:ext>
            </a:extLst>
          </p:cNvPr>
          <p:cNvGrpSpPr/>
          <p:nvPr/>
        </p:nvGrpSpPr>
        <p:grpSpPr>
          <a:xfrm>
            <a:off x="363650" y="382820"/>
            <a:ext cx="10177350" cy="5494840"/>
            <a:chOff x="363650" y="382820"/>
            <a:chExt cx="10177350" cy="549484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7789535-7205-4211-82DA-04F6CC71A6CE}"/>
                </a:ext>
              </a:extLst>
            </p:cNvPr>
            <p:cNvSpPr txBox="1"/>
            <p:nvPr/>
          </p:nvSpPr>
          <p:spPr>
            <a:xfrm>
              <a:off x="1651000" y="382820"/>
              <a:ext cx="889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VI. Model Fitting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A0BB995-28D9-4ED3-B117-743613CB58BE}"/>
                </a:ext>
              </a:extLst>
            </p:cNvPr>
            <p:cNvSpPr txBox="1"/>
            <p:nvPr/>
          </p:nvSpPr>
          <p:spPr>
            <a:xfrm>
              <a:off x="363650" y="974806"/>
              <a:ext cx="9957640" cy="2139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learning process is faster in the beginning as the loss rates from cross entropy decreases.</a:t>
              </a:r>
            </a:p>
            <a:p>
              <a:pPr marL="742950" lvl="1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</a:t>
              </a:r>
              <a:r>
                <a:rPr lang="en-US" dirty="0">
                  <a:solidFill>
                    <a:srgbClr val="00B05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loss is significantly decrease 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in epoch 1 to 3. </a:t>
              </a:r>
            </a:p>
            <a:p>
              <a:pPr marL="742950" lvl="1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</a:t>
              </a:r>
              <a:r>
                <a:rPr lang="en-US" dirty="0">
                  <a:solidFill>
                    <a:srgbClr val="FA8F58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accuracy rates increase 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for as the training process goes from epoch 1 to 10</a:t>
              </a:r>
            </a:p>
            <a:p>
              <a:pPr marL="742950" lvl="1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model has the </a:t>
              </a:r>
              <a:r>
                <a:rPr lang="en-US" dirty="0">
                  <a:solidFill>
                    <a:srgbClr val="FA8F58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highest accuracy rate of 94.89% 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in epoch 9 </a:t>
              </a:r>
            </a:p>
            <a:p>
              <a:pPr marL="742950" lvl="1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accuracy rate starts to decrease in epoch 10 as the error rate has no longer minimized. </a:t>
              </a:r>
            </a:p>
            <a:p>
              <a:pPr marL="742950" lvl="1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6D94DAB-53A6-4263-ABE6-A76F9F4A9094}"/>
                </a:ext>
              </a:extLst>
            </p:cNvPr>
            <p:cNvGrpSpPr/>
            <p:nvPr/>
          </p:nvGrpSpPr>
          <p:grpSpPr>
            <a:xfrm>
              <a:off x="4212292" y="2972548"/>
              <a:ext cx="3693800" cy="2905112"/>
              <a:chOff x="8162070" y="800504"/>
              <a:chExt cx="3693800" cy="290511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9BABC19-CD51-4367-9928-1D4213B926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1720"/>
              <a:stretch/>
            </p:blipFill>
            <p:spPr>
              <a:xfrm>
                <a:off x="9665120" y="800504"/>
                <a:ext cx="2190750" cy="28956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DB7B91B-5AD7-48A1-9A0B-C9AB577B1B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5430"/>
              <a:stretch/>
            </p:blipFill>
            <p:spPr>
              <a:xfrm>
                <a:off x="8162070" y="809765"/>
                <a:ext cx="1406541" cy="2895851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00BFC1-24AD-4AFD-A5BC-770804B7CD28}"/>
              </a:ext>
            </a:extLst>
          </p:cNvPr>
          <p:cNvGrpSpPr/>
          <p:nvPr/>
        </p:nvGrpSpPr>
        <p:grpSpPr>
          <a:xfrm>
            <a:off x="5538882" y="3317827"/>
            <a:ext cx="2826127" cy="2942972"/>
            <a:chOff x="10258425" y="1403609"/>
            <a:chExt cx="2826127" cy="294297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AEA51B8-5D07-4902-ABD7-2E30E2947008}"/>
                </a:ext>
              </a:extLst>
            </p:cNvPr>
            <p:cNvCxnSpPr>
              <a:cxnSpLocks/>
            </p:cNvCxnSpPr>
            <p:nvPr/>
          </p:nvCxnSpPr>
          <p:spPr>
            <a:xfrm>
              <a:off x="10457371" y="1403609"/>
              <a:ext cx="0" cy="233549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26173D-B09A-4F57-8DF6-18322B18F0E9}"/>
                </a:ext>
              </a:extLst>
            </p:cNvPr>
            <p:cNvCxnSpPr>
              <a:cxnSpLocks/>
            </p:cNvCxnSpPr>
            <p:nvPr/>
          </p:nvCxnSpPr>
          <p:spPr>
            <a:xfrm>
              <a:off x="12576487" y="1403609"/>
              <a:ext cx="8117" cy="2366706"/>
            </a:xfrm>
            <a:prstGeom prst="straightConnector1">
              <a:avLst/>
            </a:prstGeom>
            <a:ln w="57150">
              <a:solidFill>
                <a:srgbClr val="FA8F58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5868F5-95D6-48D5-9522-4A66B53EA3A5}"/>
                </a:ext>
              </a:extLst>
            </p:cNvPr>
            <p:cNvSpPr txBox="1"/>
            <p:nvPr/>
          </p:nvSpPr>
          <p:spPr>
            <a:xfrm>
              <a:off x="10258425" y="3700250"/>
              <a:ext cx="2826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  -</a:t>
              </a:r>
              <a:r>
                <a:rPr lang="en-US" b="1" dirty="0">
                  <a:solidFill>
                    <a:srgbClr val="FA8F58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                        		        +</a:t>
              </a:r>
            </a:p>
            <a:p>
              <a:r>
                <a:rPr lang="en-US" b="1" dirty="0">
                  <a:solidFill>
                    <a:srgbClr val="00B05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0.13</a:t>
              </a:r>
              <a:r>
                <a:rPr lang="en-US" b="1" dirty="0">
                  <a:solidFill>
                    <a:srgbClr val="FA8F58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               		     94%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B23D7CA-860E-401D-AA37-77E509904882}"/>
              </a:ext>
            </a:extLst>
          </p:cNvPr>
          <p:cNvSpPr txBox="1"/>
          <p:nvPr/>
        </p:nvSpPr>
        <p:spPr>
          <a:xfrm>
            <a:off x="5010150" y="299074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Fig 8: Model Fitting with a Training Set</a:t>
            </a:r>
          </a:p>
        </p:txBody>
      </p:sp>
    </p:spTree>
    <p:extLst>
      <p:ext uri="{BB962C8B-B14F-4D97-AF65-F5344CB8AC3E}">
        <p14:creationId xmlns:p14="http://schemas.microsoft.com/office/powerpoint/2010/main" val="212483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33836D61-EAB5-E84B-80E8-68DC62A6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6092" y="6486168"/>
            <a:ext cx="3813402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ICMLC 2021    Zhen Huang,  DePaul University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17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4B0FC7-3D75-6747-8009-B26D56D76E8C}"/>
              </a:ext>
            </a:extLst>
          </p:cNvPr>
          <p:cNvGrpSpPr/>
          <p:nvPr/>
        </p:nvGrpSpPr>
        <p:grpSpPr>
          <a:xfrm>
            <a:off x="69326" y="382820"/>
            <a:ext cx="14213104" cy="4530814"/>
            <a:chOff x="69326" y="382820"/>
            <a:chExt cx="14213104" cy="453081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7789535-7205-4211-82DA-04F6CC71A6CE}"/>
                </a:ext>
              </a:extLst>
            </p:cNvPr>
            <p:cNvSpPr txBox="1"/>
            <p:nvPr/>
          </p:nvSpPr>
          <p:spPr>
            <a:xfrm>
              <a:off x="1651000" y="382820"/>
              <a:ext cx="889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VII. Model Evaluation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A0BB995-28D9-4ED3-B117-743613CB58BE}"/>
                </a:ext>
              </a:extLst>
            </p:cNvPr>
            <p:cNvSpPr txBox="1"/>
            <p:nvPr/>
          </p:nvSpPr>
          <p:spPr>
            <a:xfrm>
              <a:off x="69326" y="1236758"/>
              <a:ext cx="7608951" cy="335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lvl="1">
                <a:spcAft>
                  <a:spcPts val="600"/>
                </a:spcAft>
                <a:buClr>
                  <a:srgbClr val="0070C0"/>
                </a:buClr>
              </a:pPr>
              <a:r>
                <a:rPr lang="en-US" b="1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Performance on Different Output Threshold</a:t>
              </a:r>
            </a:p>
            <a:p>
              <a:pPr lvl="1">
                <a:spcAft>
                  <a:spcPts val="600"/>
                </a:spcAft>
                <a:buClr>
                  <a:srgbClr val="0070C0"/>
                </a:buClr>
              </a:pPr>
              <a:endParaRPr lang="en-US" b="1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marL="1200150" lvl="2" indent="-285750">
                <a:spcAft>
                  <a:spcPts val="8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Output Threshold (for class prediction) ranges from 0.4 to 0.8 </a:t>
              </a:r>
            </a:p>
            <a:p>
              <a:pPr marL="1200150" lvl="2" indent="-285750">
                <a:spcAft>
                  <a:spcPts val="8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F1 scores increase while balanced accuracy decreases</a:t>
              </a:r>
            </a:p>
            <a:p>
              <a:pPr marL="1200150" lvl="2" indent="-285750">
                <a:spcAft>
                  <a:spcPts val="8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However, F1 is utilized to blend precision and specificity, </a:t>
              </a:r>
            </a:p>
            <a:p>
              <a:pPr lvl="2">
                <a:spcAft>
                  <a:spcPts val="800"/>
                </a:spcAft>
                <a:buClr>
                  <a:srgbClr val="0070C0"/>
                </a:buClr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      so it is biased with the increasing threshold </a:t>
              </a:r>
            </a:p>
            <a:p>
              <a:pPr marL="1200150" lvl="2" indent="-285750">
                <a:spcAft>
                  <a:spcPts val="8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Balanced accuracy is more accurate for model evaluation</a:t>
              </a:r>
            </a:p>
            <a:p>
              <a:pPr marL="1200150" lvl="2" indent="-285750">
                <a:spcAft>
                  <a:spcPts val="8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rgbClr val="00B05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The optimal threshold is 0.5 at peak of balanced accuracy curve</a:t>
              </a:r>
            </a:p>
            <a:p>
              <a:pPr lvl="1">
                <a:spcAft>
                  <a:spcPts val="600"/>
                </a:spcAft>
                <a:buClr>
                  <a:srgbClr val="0070C0"/>
                </a:buClr>
              </a:pPr>
              <a:r>
                <a:rPr lang="en-US" b="1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AECEB9-188E-BD46-91C5-C3D7377D9107}"/>
                </a:ext>
              </a:extLst>
            </p:cNvPr>
            <p:cNvGrpSpPr/>
            <p:nvPr/>
          </p:nvGrpSpPr>
          <p:grpSpPr>
            <a:xfrm>
              <a:off x="7678277" y="1944366"/>
              <a:ext cx="6604153" cy="2969268"/>
              <a:chOff x="7471826" y="1056516"/>
              <a:chExt cx="6604153" cy="296926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62DF3ED-3FFF-40E8-90BF-130BC6F62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71826" y="1056516"/>
                <a:ext cx="3714676" cy="2723047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E9DA567-FB60-4235-8A30-63EB9D696B5E}"/>
                  </a:ext>
                </a:extLst>
              </p:cNvPr>
              <p:cNvSpPr/>
              <p:nvPr/>
            </p:nvSpPr>
            <p:spPr>
              <a:xfrm>
                <a:off x="8598814" y="1247029"/>
                <a:ext cx="295275" cy="29247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BB78E-DEA6-4F2C-84FA-F7229C011EBA}"/>
                  </a:ext>
                </a:extLst>
              </p:cNvPr>
              <p:cNvSpPr txBox="1"/>
              <p:nvPr/>
            </p:nvSpPr>
            <p:spPr>
              <a:xfrm>
                <a:off x="7884729" y="3779563"/>
                <a:ext cx="619125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Fig 9: F1 vs Accuracy Rate for Different Thresholds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076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33836D61-EAB5-E84B-80E8-68DC62A6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6092" y="6486168"/>
            <a:ext cx="3813402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ICMLC 2021    Zhen Huang,  DePaul University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CAAD3C-E9D2-5E4E-A9F2-E32020D5478D}"/>
              </a:ext>
            </a:extLst>
          </p:cNvPr>
          <p:cNvGrpSpPr/>
          <p:nvPr/>
        </p:nvGrpSpPr>
        <p:grpSpPr>
          <a:xfrm>
            <a:off x="1285510" y="382820"/>
            <a:ext cx="9255490" cy="5599216"/>
            <a:chOff x="1285510" y="382820"/>
            <a:chExt cx="9255490" cy="559921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7789535-7205-4211-82DA-04F6CC71A6CE}"/>
                </a:ext>
              </a:extLst>
            </p:cNvPr>
            <p:cNvSpPr txBox="1"/>
            <p:nvPr/>
          </p:nvSpPr>
          <p:spPr>
            <a:xfrm>
              <a:off x="1651000" y="382820"/>
              <a:ext cx="889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VII. Model Evaluation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D93A7F-BD14-42D6-9690-BD6D06275CBE}"/>
                </a:ext>
              </a:extLst>
            </p:cNvPr>
            <p:cNvSpPr txBox="1"/>
            <p:nvPr/>
          </p:nvSpPr>
          <p:spPr>
            <a:xfrm>
              <a:off x="1285510" y="695583"/>
              <a:ext cx="8993709" cy="340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spcAft>
                  <a:spcPts val="600"/>
                </a:spcAft>
                <a:buClr>
                  <a:srgbClr val="0070C0"/>
                </a:buClr>
              </a:pPr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lvl="1">
                <a:spcAft>
                  <a:spcPts val="600"/>
                </a:spcAft>
                <a:buClr>
                  <a:srgbClr val="0070C0"/>
                </a:buClr>
              </a:pPr>
              <a:r>
                <a:rPr lang="en-US" b="1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Confusion Matrix on Test Set</a:t>
              </a:r>
            </a:p>
            <a:p>
              <a:pPr marL="1200150" lvl="2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performs well with </a:t>
              </a:r>
              <a:r>
                <a:rPr lang="en-US" dirty="0">
                  <a:solidFill>
                    <a:srgbClr val="00B05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 high balanced accuracy rate of 93%. </a:t>
              </a:r>
            </a:p>
            <a:p>
              <a:pPr marL="1200150" lvl="2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</a:t>
              </a:r>
              <a:r>
                <a:rPr lang="en-US" dirty="0">
                  <a:solidFill>
                    <a:srgbClr val="00B05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high sensitivity and specificity (over 90%) 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imply a good ability</a:t>
              </a:r>
            </a:p>
            <a:p>
              <a:pPr lvl="2">
                <a:spcAft>
                  <a:spcPts val="600"/>
                </a:spcAft>
                <a:buClr>
                  <a:srgbClr val="0070C0"/>
                </a:buClr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      in explaining both vulnerability and non-vulnerability classes. </a:t>
              </a:r>
            </a:p>
            <a:p>
              <a:pPr marL="1200150" lvl="2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model performs better in predicting non-vulnerability class                                              </a:t>
              </a:r>
              <a:r>
                <a:rPr lang="en-US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99% in negative prediction</a:t>
              </a:r>
            </a:p>
            <a:p>
              <a:pPr marL="1200150" lvl="2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However, the predictive power for vulnerability class is still moderately strong </a:t>
              </a:r>
              <a:r>
                <a:rPr lang="en-US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F1 ranges between 75% to 80% 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across different thresholds.</a:t>
              </a:r>
            </a:p>
            <a:p>
              <a:pPr lvl="1">
                <a:spcAft>
                  <a:spcPts val="600"/>
                </a:spcAft>
                <a:buClr>
                  <a:srgbClr val="0070C0"/>
                </a:buClr>
              </a:pPr>
              <a:r>
                <a:rPr lang="en-US" b="1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7E2A9E-51CA-4136-9EE3-86A3AB240110}"/>
                </a:ext>
              </a:extLst>
            </p:cNvPr>
            <p:cNvGrpSpPr/>
            <p:nvPr/>
          </p:nvGrpSpPr>
          <p:grpSpPr>
            <a:xfrm>
              <a:off x="3714750" y="4086952"/>
              <a:ext cx="4762500" cy="1895084"/>
              <a:chOff x="7943201" y="3983733"/>
              <a:chExt cx="3679044" cy="134999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134DFD9-0952-4C30-95D4-910923228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43201" y="3983733"/>
                <a:ext cx="3679044" cy="1075615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1C9ADB4-F8D5-457E-9F37-B8C23ADD155B}"/>
                  </a:ext>
                </a:extLst>
              </p:cNvPr>
              <p:cNvSpPr/>
              <p:nvPr/>
            </p:nvSpPr>
            <p:spPr>
              <a:xfrm>
                <a:off x="10392677" y="4200525"/>
                <a:ext cx="1155367" cy="699173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886519-5175-4FB4-A678-5C800685749B}"/>
                  </a:ext>
                </a:extLst>
              </p:cNvPr>
              <p:cNvSpPr txBox="1"/>
              <p:nvPr/>
            </p:nvSpPr>
            <p:spPr>
              <a:xfrm>
                <a:off x="8863013" y="5087506"/>
                <a:ext cx="22669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Fig 10: Confusion Matrix for Test Set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2955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33836D61-EAB5-E84B-80E8-68DC62A6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6092" y="6486168"/>
            <a:ext cx="3813402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ICMLC 2021    Zhen Huang,  DePaul University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19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628BA7-4D42-6747-B5AC-4048FD6A4F78}"/>
              </a:ext>
            </a:extLst>
          </p:cNvPr>
          <p:cNvGrpSpPr/>
          <p:nvPr/>
        </p:nvGrpSpPr>
        <p:grpSpPr>
          <a:xfrm>
            <a:off x="819084" y="382820"/>
            <a:ext cx="10753791" cy="5999218"/>
            <a:chOff x="819084" y="382820"/>
            <a:chExt cx="10753791" cy="599921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7789535-7205-4211-82DA-04F6CC71A6CE}"/>
                </a:ext>
              </a:extLst>
            </p:cNvPr>
            <p:cNvSpPr txBox="1"/>
            <p:nvPr/>
          </p:nvSpPr>
          <p:spPr>
            <a:xfrm>
              <a:off x="1651000" y="382820"/>
              <a:ext cx="889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VIII. Conclusion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D93A7F-BD14-42D6-9690-BD6D06275CBE}"/>
                </a:ext>
              </a:extLst>
            </p:cNvPr>
            <p:cNvSpPr txBox="1"/>
            <p:nvPr/>
          </p:nvSpPr>
          <p:spPr>
            <a:xfrm>
              <a:off x="819084" y="1257558"/>
              <a:ext cx="10753791" cy="5124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spcAft>
                  <a:spcPts val="10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We present a study on using neural networks for detecting software vulnerabilities at source code level. </a:t>
              </a:r>
            </a:p>
            <a:p>
              <a:pPr marL="742950" lvl="1" indent="-285750">
                <a:spcAft>
                  <a:spcPts val="10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Neural Networks are trained with over 400K program slices extracted from the source code of 14,000 C/C++ programs. </a:t>
              </a:r>
            </a:p>
            <a:p>
              <a:pPr marL="742950" lvl="1" indent="-285750">
                <a:spcAft>
                  <a:spcPts val="10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We compare different types of training data and different types of neural networks. </a:t>
              </a:r>
            </a:p>
            <a:p>
              <a:pPr marL="742950" lvl="1" indent="-285750">
                <a:spcAft>
                  <a:spcPts val="10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Our result shows that the model built with combining different types characteristics of source code surpasses models based on individual type of characteristics of source code. </a:t>
              </a:r>
            </a:p>
            <a:p>
              <a:pPr marL="742950" lvl="1" indent="-285750">
                <a:spcAft>
                  <a:spcPts val="10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model was optimized by hyperparameter tuning and using a balanced number of vulnerable data points and non-vulnerable data points ensures a balanced accuracy in predicting both vulnerable code and non-vulnerable code. </a:t>
              </a:r>
            </a:p>
            <a:p>
              <a:pPr lvl="1">
                <a:spcAft>
                  <a:spcPts val="1000"/>
                </a:spcAft>
                <a:buClr>
                  <a:srgbClr val="0070C0"/>
                </a:buClr>
              </a:pPr>
              <a:r>
                <a:rPr lang="en-US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       Bidirectional GRU 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performs best among other neural networks. </a:t>
              </a:r>
            </a:p>
            <a:p>
              <a:pPr marL="2114550" lvl="4" indent="-285750">
                <a:spcAft>
                  <a:spcPts val="10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An accuracy rate of 94.89% </a:t>
              </a:r>
            </a:p>
            <a:p>
              <a:pPr marL="2114550" lvl="4" indent="-285750">
                <a:spcAft>
                  <a:spcPts val="10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 high sensitivity rate of 96% </a:t>
              </a:r>
            </a:p>
            <a:p>
              <a:pPr marL="2114550" lvl="4" indent="-285750">
                <a:spcAft>
                  <a:spcPts val="10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 specificity rate of 91%.</a:t>
              </a:r>
            </a:p>
            <a:p>
              <a:pPr marL="742950" lvl="1" indent="-285750"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</a:pPr>
              <a:endParaRPr lang="en-US" b="1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6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9EE8-D701-9640-B4EF-6BFE8D10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884"/>
            <a:ext cx="12192000" cy="8617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Introduction</a:t>
            </a:r>
            <a:br>
              <a:rPr lang="en-US" sz="3600" dirty="0">
                <a:solidFill>
                  <a:schemeClr val="accent1"/>
                </a:solidFill>
              </a:rPr>
            </a:b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B9B80-FDBB-DC49-A199-65AD80D503F2}"/>
              </a:ext>
            </a:extLst>
          </p:cNvPr>
          <p:cNvSpPr txBox="1"/>
          <p:nvPr/>
        </p:nvSpPr>
        <p:spPr>
          <a:xfrm>
            <a:off x="1622953" y="1044116"/>
            <a:ext cx="9978701" cy="62223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Software vulnerabilities is a severe threat to network and information security.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For decades, many studies have been contributed to detecting vulnerabilities</a:t>
            </a:r>
          </a:p>
          <a:p>
            <a:pPr marL="1200150" lvl="2" indent="-28575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 the source code level </a:t>
            </a:r>
          </a:p>
          <a:p>
            <a:pPr marL="1200150" lvl="2" indent="-28575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Code Similarity Detection or Pattern Matching </a:t>
            </a:r>
          </a:p>
          <a:p>
            <a:pPr marL="1200150" lvl="2" indent="-28575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§"/>
            </a:pPr>
            <a:endParaRPr lang="en-US" dirty="0">
              <a:solidFill>
                <a:srgbClr val="00B0F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Cons:   Code similarity 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detection is </a:t>
            </a: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still not well-suited 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detecting vulnerabilities.</a:t>
            </a: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</a:t>
            </a: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Pattern matching 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requires </a:t>
            </a: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human experts 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 define patterns that represent vulnerabilities.</a:t>
            </a: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  Accuracy and F1 scores are </a:t>
            </a: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less than 70%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en-US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Clr>
                <a:srgbClr val="0070C0"/>
              </a:buClr>
              <a:buFont typeface="Wingdings" pitchFamily="2" charset="2"/>
              <a:buChar char="§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04C083-4274-49C9-8615-5EF9E5CAC510}"/>
              </a:ext>
            </a:extLst>
          </p:cNvPr>
          <p:cNvGrpSpPr/>
          <p:nvPr/>
        </p:nvGrpSpPr>
        <p:grpSpPr>
          <a:xfrm>
            <a:off x="590346" y="1391725"/>
            <a:ext cx="640080" cy="4074549"/>
            <a:chOff x="268046" y="780090"/>
            <a:chExt cx="640080" cy="4074549"/>
          </a:xfrm>
          <a:solidFill>
            <a:srgbClr val="00B0F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D768EA-D3FD-D546-A55D-B024A3EB6F8B}"/>
                </a:ext>
              </a:extLst>
            </p:cNvPr>
            <p:cNvSpPr/>
            <p:nvPr/>
          </p:nvSpPr>
          <p:spPr>
            <a:xfrm>
              <a:off x="496221" y="1280942"/>
              <a:ext cx="182880" cy="32918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EF48D8-12FB-C84D-AE55-111A296C16BF}"/>
                </a:ext>
              </a:extLst>
            </p:cNvPr>
            <p:cNvSpPr/>
            <p:nvPr/>
          </p:nvSpPr>
          <p:spPr>
            <a:xfrm>
              <a:off x="268046" y="780090"/>
              <a:ext cx="640080" cy="64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CC0DFD45-35AE-204D-B979-87A08B1EA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48" b="92147" l="9950" r="89801">
                          <a14:foregroundMark x1="35821" y1="92147" x2="35821" y2="921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6035" y="868908"/>
              <a:ext cx="433023" cy="411480"/>
            </a:xfrm>
            <a:prstGeom prst="rect">
              <a:avLst/>
            </a:prstGeom>
            <a:grpFill/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64CF9D-563F-D347-859E-77D7C544F62B}"/>
                </a:ext>
              </a:extLst>
            </p:cNvPr>
            <p:cNvSpPr/>
            <p:nvPr/>
          </p:nvSpPr>
          <p:spPr>
            <a:xfrm>
              <a:off x="491106" y="4671759"/>
              <a:ext cx="182880" cy="182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8267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E5C81F-8376-4EF8-9DA8-578174C3400C}"/>
              </a:ext>
            </a:extLst>
          </p:cNvPr>
          <p:cNvSpPr txBox="1"/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Project 2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Detecting Vulnerability from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Machine codes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14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E5C81F-8376-4EF8-9DA8-578174C3400C}"/>
              </a:ext>
            </a:extLst>
          </p:cNvPr>
          <p:cNvSpPr txBox="1"/>
          <p:nvPr/>
        </p:nvSpPr>
        <p:spPr>
          <a:xfrm>
            <a:off x="1673322" y="447872"/>
            <a:ext cx="7766936" cy="1309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Dataset</a:t>
            </a:r>
            <a:endParaRPr lang="en-US" sz="3800" dirty="0"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B4A534-FA09-4745-B07C-EF3F43AE957B}"/>
              </a:ext>
            </a:extLst>
          </p:cNvPr>
          <p:cNvSpPr/>
          <p:nvPr/>
        </p:nvSpPr>
        <p:spPr>
          <a:xfrm>
            <a:off x="798868" y="1508832"/>
            <a:ext cx="10287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binary programs retrieved by complying the original </a:t>
            </a:r>
            <a:r>
              <a:rPr lang="en-US" dirty="0">
                <a:solidFill>
                  <a:srgbClr val="FF99FF"/>
                </a:solidFill>
              </a:rPr>
              <a:t>13,443 programs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99FF"/>
                </a:solidFill>
              </a:rPr>
              <a:t>written in C/C++ languages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99FF"/>
                </a:solidFill>
              </a:rPr>
              <a:t>collected from Software Assurance Reference Dataset (SARD).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99FF"/>
                </a:solidFill>
              </a:rPr>
              <a:t>compiled with GCC on Linux x86-64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42E095"/>
                </a:solidFill>
              </a:rPr>
              <a:t>binary programs </a:t>
            </a:r>
            <a:r>
              <a:rPr lang="en-US" dirty="0"/>
              <a:t>comprise </a:t>
            </a:r>
            <a:r>
              <a:rPr lang="en-US" dirty="0">
                <a:solidFill>
                  <a:srgbClr val="42E095"/>
                </a:solidFill>
              </a:rPr>
              <a:t>44k binary functions </a:t>
            </a:r>
          </a:p>
          <a:p>
            <a:pPr lvl="1"/>
            <a:r>
              <a:rPr lang="en-US" dirty="0"/>
              <a:t>•    69.69 %   non-vulnerable functions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30.31%    vulnerable functions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Dependent Variable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0 is vulnerable function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 is non-vulnerable function</a:t>
            </a:r>
          </a:p>
          <a:p>
            <a:pPr lvl="2"/>
            <a:endParaRPr lang="en-US" dirty="0"/>
          </a:p>
          <a:p>
            <a:r>
              <a:rPr lang="en-US" dirty="0"/>
              <a:t>Independent Variables: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105 features of machine instructions and operands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extracted from basic blocks in all functions using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CountVectorizer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9D691CC-06C7-4D4D-94FE-2699C6DEA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203" y="1508832"/>
            <a:ext cx="3264141" cy="33125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030AFD-5835-4D49-AC84-DABCCD00C908}"/>
              </a:ext>
            </a:extLst>
          </p:cNvPr>
          <p:cNvCxnSpPr/>
          <p:nvPr/>
        </p:nvCxnSpPr>
        <p:spPr>
          <a:xfrm>
            <a:off x="6326909" y="3094182"/>
            <a:ext cx="2238895" cy="0"/>
          </a:xfrm>
          <a:prstGeom prst="straightConnector1">
            <a:avLst/>
          </a:prstGeom>
          <a:ln w="76200">
            <a:solidFill>
              <a:srgbClr val="42E0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24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4396-E84D-4878-9691-DDA0331A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81891"/>
            <a:ext cx="8632921" cy="1348509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9D11E-97D1-4FFD-90B5-5B5A1C4D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81228-CBFB-4A5E-B7CA-0CFDD64A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6" y="599878"/>
            <a:ext cx="8831918" cy="3577871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63239948-8AED-443F-9CD9-7806657DC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32" y="3568398"/>
            <a:ext cx="7525800" cy="27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4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C47FE-E012-4B0A-AD63-42CC7BE5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72506" y="625207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DCB12-18F9-4B75-8ADC-4B877DBB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092" y="721370"/>
            <a:ext cx="3070813" cy="254829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271BA0F-A034-40A2-B606-0D07B0D69B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58004" y="2471231"/>
            <a:ext cx="8644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Construct Control Flow Graph (CFG)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D5244E-5585-4123-9EE2-A207E8D88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41" y="-429466"/>
            <a:ext cx="7715442" cy="30441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E41C83-561F-4335-A3EE-4E50252219CA}"/>
              </a:ext>
            </a:extLst>
          </p:cNvPr>
          <p:cNvSpPr/>
          <p:nvPr/>
        </p:nvSpPr>
        <p:spPr>
          <a:xfrm>
            <a:off x="2375036" y="545339"/>
            <a:ext cx="1681019" cy="12469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9D590598-1CD5-4870-BCB3-2B49299F667F}"/>
              </a:ext>
            </a:extLst>
          </p:cNvPr>
          <p:cNvSpPr txBox="1">
            <a:spLocks/>
          </p:cNvSpPr>
          <p:nvPr/>
        </p:nvSpPr>
        <p:spPr>
          <a:xfrm>
            <a:off x="996457" y="2671286"/>
            <a:ext cx="8644604" cy="318266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flow of control between the basic blocks in a program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CFG of Source codes </a:t>
            </a:r>
            <a:r>
              <a:rPr lang="en-US" sz="1800" dirty="0">
                <a:solidFill>
                  <a:srgbClr val="FFFF00"/>
                </a:solidFill>
              </a:rPr>
              <a:t>look simpler </a:t>
            </a:r>
            <a:r>
              <a:rPr lang="en-US" sz="1800" dirty="0">
                <a:solidFill>
                  <a:schemeClr val="tx1"/>
                </a:solidFill>
              </a:rPr>
              <a:t>than machine codes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Extracted CFG from binary programs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9FF"/>
                </a:solidFill>
              </a:rPr>
              <a:t>Binary analysis framework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IDA Pro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Angr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DFBA49-1761-45C0-82B4-E40760083E11}"/>
              </a:ext>
            </a:extLst>
          </p:cNvPr>
          <p:cNvGrpSpPr/>
          <p:nvPr/>
        </p:nvGrpSpPr>
        <p:grpSpPr>
          <a:xfrm>
            <a:off x="8503093" y="3613141"/>
            <a:ext cx="3070812" cy="3004054"/>
            <a:chOff x="6614162" y="200577"/>
            <a:chExt cx="4940300" cy="5955567"/>
          </a:xfrm>
        </p:grpSpPr>
        <p:pic>
          <p:nvPicPr>
            <p:cNvPr id="12" name="Picture 11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685AF331-89B2-4D42-B543-D9C3E3D75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4162" y="669744"/>
              <a:ext cx="4940300" cy="54864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86BE06-240E-411A-966D-A70629EC7651}"/>
                </a:ext>
              </a:extLst>
            </p:cNvPr>
            <p:cNvSpPr/>
            <p:nvPr/>
          </p:nvSpPr>
          <p:spPr>
            <a:xfrm>
              <a:off x="6614162" y="200577"/>
              <a:ext cx="4940300" cy="5012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3C98465-33FE-4E0F-8504-7F4DF3ABE9D4}"/>
              </a:ext>
            </a:extLst>
          </p:cNvPr>
          <p:cNvSpPr txBox="1"/>
          <p:nvPr/>
        </p:nvSpPr>
        <p:spPr>
          <a:xfrm>
            <a:off x="10287000" y="694944"/>
            <a:ext cx="1563624" cy="53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CFG of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Source Codes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E131A7-0BE1-4EFF-A4FD-31B70E015FEE}"/>
              </a:ext>
            </a:extLst>
          </p:cNvPr>
          <p:cNvSpPr txBox="1"/>
          <p:nvPr/>
        </p:nvSpPr>
        <p:spPr>
          <a:xfrm>
            <a:off x="10287000" y="3613141"/>
            <a:ext cx="1563624" cy="53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CFG of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Machine Codes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58D6921E-E62C-41B4-8864-E03DDD23DCD1}"/>
              </a:ext>
            </a:extLst>
          </p:cNvPr>
          <p:cNvSpPr/>
          <p:nvPr/>
        </p:nvSpPr>
        <p:spPr>
          <a:xfrm>
            <a:off x="7324344" y="3613141"/>
            <a:ext cx="1048162" cy="2880023"/>
          </a:xfrm>
          <a:prstGeom prst="leftBrace">
            <a:avLst/>
          </a:prstGeom>
          <a:ln w="381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4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AFE1D57-49CF-4139-A019-03A1E4AB0C2C}"/>
              </a:ext>
            </a:extLst>
          </p:cNvPr>
          <p:cNvSpPr/>
          <p:nvPr/>
        </p:nvSpPr>
        <p:spPr>
          <a:xfrm>
            <a:off x="0" y="-36946"/>
            <a:ext cx="12192000" cy="6894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86E997-A548-4A0D-A9E4-159ED26130F8}"/>
              </a:ext>
            </a:extLst>
          </p:cNvPr>
          <p:cNvGrpSpPr/>
          <p:nvPr/>
        </p:nvGrpSpPr>
        <p:grpSpPr>
          <a:xfrm>
            <a:off x="429768" y="1271016"/>
            <a:ext cx="5020887" cy="5372985"/>
            <a:chOff x="6614162" y="200577"/>
            <a:chExt cx="4940300" cy="5955567"/>
          </a:xfrm>
        </p:grpSpPr>
        <p:pic>
          <p:nvPicPr>
            <p:cNvPr id="5" name="Picture 4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6F89D2C6-9885-3943-BB24-844BDAD41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4162" y="669744"/>
              <a:ext cx="4940300" cy="54864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0FC138-2077-457A-BD16-6FFD1A56521C}"/>
                </a:ext>
              </a:extLst>
            </p:cNvPr>
            <p:cNvSpPr/>
            <p:nvPr/>
          </p:nvSpPr>
          <p:spPr>
            <a:xfrm>
              <a:off x="6614162" y="200577"/>
              <a:ext cx="4940300" cy="5012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456D48-6A2E-ED4C-A2A1-1C9238C6F818}"/>
                </a:ext>
              </a:extLst>
            </p:cNvPr>
            <p:cNvSpPr/>
            <p:nvPr/>
          </p:nvSpPr>
          <p:spPr>
            <a:xfrm>
              <a:off x="8848344" y="1064629"/>
              <a:ext cx="2465278" cy="219719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84567B-C0AF-4341-BDE2-C16671AA6264}"/>
                </a:ext>
              </a:extLst>
            </p:cNvPr>
            <p:cNvSpPr/>
            <p:nvPr/>
          </p:nvSpPr>
          <p:spPr>
            <a:xfrm>
              <a:off x="8170445" y="1084631"/>
              <a:ext cx="564292" cy="215718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79EE24-5263-4248-BF9D-19386EEA8AFF}"/>
                </a:ext>
              </a:extLst>
            </p:cNvPr>
            <p:cNvSpPr/>
            <p:nvPr/>
          </p:nvSpPr>
          <p:spPr>
            <a:xfrm>
              <a:off x="7706004" y="421577"/>
              <a:ext cx="1390124" cy="416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Instructions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5E5316-B5BD-964A-BB95-916793ED3B60}"/>
                </a:ext>
              </a:extLst>
            </p:cNvPr>
            <p:cNvSpPr/>
            <p:nvPr/>
          </p:nvSpPr>
          <p:spPr>
            <a:xfrm>
              <a:off x="9531341" y="414531"/>
              <a:ext cx="1837193" cy="4164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Operands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DD12015-4283-44D5-BE7F-1A8DFDF4D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36" y="3429755"/>
            <a:ext cx="4940300" cy="3127551"/>
          </a:xfrm>
          <a:prstGeom prst="rect">
            <a:avLst/>
          </a:prstGeom>
        </p:spPr>
      </p:pic>
      <p:pic>
        <p:nvPicPr>
          <p:cNvPr id="2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F98495A-34DC-4A34-B010-6DE08886F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67222" y="343575"/>
            <a:ext cx="5827173" cy="268501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574F3C1-E510-49FB-8891-F235A677C4FB}"/>
              </a:ext>
            </a:extLst>
          </p:cNvPr>
          <p:cNvSpPr/>
          <p:nvPr/>
        </p:nvSpPr>
        <p:spPr>
          <a:xfrm>
            <a:off x="8572672" y="952495"/>
            <a:ext cx="321946" cy="36277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0CE2F7-419E-4E90-8A56-9AFE8A43EBF0}"/>
              </a:ext>
            </a:extLst>
          </p:cNvPr>
          <p:cNvCxnSpPr>
            <a:cxnSpLocks/>
          </p:cNvCxnSpPr>
          <p:nvPr/>
        </p:nvCxnSpPr>
        <p:spPr>
          <a:xfrm>
            <a:off x="4027055" y="1133881"/>
            <a:ext cx="4405745" cy="206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9C73C0E-1339-4270-BE8F-05CCEAE8968E}"/>
              </a:ext>
            </a:extLst>
          </p:cNvPr>
          <p:cNvSpPr/>
          <p:nvPr/>
        </p:nvSpPr>
        <p:spPr>
          <a:xfrm>
            <a:off x="1908116" y="823746"/>
            <a:ext cx="245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 Basic Block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AAC2BF-7DCA-4779-BFFC-C61464E34385}"/>
              </a:ext>
            </a:extLst>
          </p:cNvPr>
          <p:cNvSpPr/>
          <p:nvPr/>
        </p:nvSpPr>
        <p:spPr>
          <a:xfrm>
            <a:off x="624657" y="1524203"/>
            <a:ext cx="4760143" cy="268501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80480C-865D-40C3-AF22-93714651363C}"/>
              </a:ext>
            </a:extLst>
          </p:cNvPr>
          <p:cNvSpPr txBox="1"/>
          <p:nvPr/>
        </p:nvSpPr>
        <p:spPr>
          <a:xfrm>
            <a:off x="2200588" y="100484"/>
            <a:ext cx="6980219" cy="53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Construct Control Flow Graph (CFG)</a:t>
            </a:r>
          </a:p>
        </p:txBody>
      </p:sp>
    </p:spTree>
    <p:extLst>
      <p:ext uri="{BB962C8B-B14F-4D97-AF65-F5344CB8AC3E}">
        <p14:creationId xmlns:p14="http://schemas.microsoft.com/office/powerpoint/2010/main" val="1041111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78973-EDD8-40B1-B069-85B416EF7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17" y="-347174"/>
            <a:ext cx="7715442" cy="31247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7689D-65BF-4D82-A948-52457F60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221119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872F1D-4A98-4D63-A488-F5B7A34BF8B7}"/>
              </a:ext>
            </a:extLst>
          </p:cNvPr>
          <p:cNvSpPr/>
          <p:nvPr/>
        </p:nvSpPr>
        <p:spPr>
          <a:xfrm>
            <a:off x="6658215" y="646056"/>
            <a:ext cx="1681019" cy="12469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1C6CA-DEF2-4367-9C7D-F0A55312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46" y="4499449"/>
            <a:ext cx="5038725" cy="1666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E43E1D-D277-4962-8444-A8F09FC36D57}"/>
              </a:ext>
            </a:extLst>
          </p:cNvPr>
          <p:cNvSpPr txBox="1"/>
          <p:nvPr/>
        </p:nvSpPr>
        <p:spPr>
          <a:xfrm>
            <a:off x="6638437" y="2450722"/>
            <a:ext cx="52776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 the sets of instructions and operands of each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99FF"/>
                </a:solidFill>
              </a:rPr>
              <a:t>Tokenization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99FF"/>
                </a:solidFill>
              </a:rPr>
              <a:t>removing punctuations &amp; stop words    (ret, endbr64,…)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99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99FF"/>
                </a:solidFill>
              </a:rPr>
              <a:t>105 unique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99FF"/>
                </a:solidFill>
              </a:rPr>
              <a:t>The sets of instructions and operands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241F97-719D-4B6D-A684-E42FFD7E60A1}"/>
              </a:ext>
            </a:extLst>
          </p:cNvPr>
          <p:cNvSpPr txBox="1"/>
          <p:nvPr/>
        </p:nvSpPr>
        <p:spPr>
          <a:xfrm>
            <a:off x="7077743" y="4965995"/>
            <a:ext cx="4399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99FF"/>
                </a:solidFill>
              </a:rPr>
              <a:t>Use Count Vectorizer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the feature in set of instructions and operands from each function</a:t>
            </a:r>
            <a:endParaRPr lang="en-US" dirty="0">
              <a:solidFill>
                <a:srgbClr val="FF99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06B47B-E506-4EC1-8ED5-2523783D7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685" y="2636171"/>
            <a:ext cx="5096248" cy="13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82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1E2D-B933-7947-9B62-A22646B4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Vectorizer</a:t>
            </a:r>
          </a:p>
        </p:txBody>
      </p:sp>
      <p:pic>
        <p:nvPicPr>
          <p:cNvPr id="5" name="Content Placeholder 4" descr="Scatter chart&#10;&#10;Description automatically generated">
            <a:extLst>
              <a:ext uri="{FF2B5EF4-FFF2-40B4-BE49-F238E27FC236}">
                <a16:creationId xmlns:a16="http://schemas.microsoft.com/office/drawing/2014/main" id="{FF0AA8A6-9D16-484C-98F1-6F590A9D1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456" y="2859149"/>
            <a:ext cx="9244085" cy="2739902"/>
          </a:xfrm>
        </p:spPr>
      </p:pic>
    </p:spTree>
    <p:extLst>
      <p:ext uri="{BB962C8B-B14F-4D97-AF65-F5344CB8AC3E}">
        <p14:creationId xmlns:p14="http://schemas.microsoft.com/office/powerpoint/2010/main" val="939668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0F36-EEA0-6048-9AA4-BE77E4C3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8452"/>
            <a:ext cx="7729728" cy="1188720"/>
          </a:xfrm>
        </p:spPr>
        <p:txBody>
          <a:bodyPr/>
          <a:lstStyle/>
          <a:p>
            <a:r>
              <a:rPr lang="en-US" dirty="0"/>
              <a:t>Feature importance (TOP 15)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F2A0C5E-E166-B043-AC98-00A06CB5F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776" y="2083080"/>
            <a:ext cx="3063207" cy="3419395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F3DAF59-5E40-2142-B83B-4EBA0A27817A}"/>
              </a:ext>
            </a:extLst>
          </p:cNvPr>
          <p:cNvGrpSpPr/>
          <p:nvPr/>
        </p:nvGrpSpPr>
        <p:grpSpPr>
          <a:xfrm>
            <a:off x="4420986" y="2083080"/>
            <a:ext cx="7028180" cy="3369817"/>
            <a:chOff x="4434840" y="2741422"/>
            <a:chExt cx="7028180" cy="3369817"/>
          </a:xfrm>
        </p:grpSpPr>
        <p:pic>
          <p:nvPicPr>
            <p:cNvPr id="7" name="Picture 6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0F8A011A-0C5C-B241-B523-7D9F2EC2D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4840" y="2741422"/>
              <a:ext cx="7028180" cy="3369817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D985B18-C354-5F45-96AB-D6E810CE27A1}"/>
                </a:ext>
              </a:extLst>
            </p:cNvPr>
            <p:cNvGrpSpPr/>
            <p:nvPr/>
          </p:nvGrpSpPr>
          <p:grpSpPr>
            <a:xfrm>
              <a:off x="5404104" y="3054096"/>
              <a:ext cx="5495544" cy="2734301"/>
              <a:chOff x="5404104" y="3054096"/>
              <a:chExt cx="5495544" cy="273430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A36851-28B0-5242-AAD8-B4713B738C51}"/>
                  </a:ext>
                </a:extLst>
              </p:cNvPr>
              <p:cNvSpPr/>
              <p:nvPr/>
            </p:nvSpPr>
            <p:spPr>
              <a:xfrm>
                <a:off x="6228899" y="4696666"/>
                <a:ext cx="6110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Op_1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BC0A69-713D-324A-9F72-E44058E27E55}"/>
                  </a:ext>
                </a:extLst>
              </p:cNvPr>
              <p:cNvSpPr/>
              <p:nvPr/>
            </p:nvSpPr>
            <p:spPr>
              <a:xfrm>
                <a:off x="8544493" y="5125170"/>
                <a:ext cx="10903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00B0F0"/>
                    </a:solidFill>
                  </a:rPr>
                  <a:t>Instruction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33D42C-2DBC-684B-9696-CCFDD57FD076}"/>
                  </a:ext>
                </a:extLst>
              </p:cNvPr>
              <p:cNvSpPr/>
              <p:nvPr/>
            </p:nvSpPr>
            <p:spPr>
              <a:xfrm>
                <a:off x="6208043" y="4263977"/>
                <a:ext cx="6110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FF7800"/>
                    </a:solidFill>
                  </a:rPr>
                  <a:t>Op_2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6EE6E1-6033-1F43-82C2-BAE9859AD9A0}"/>
                  </a:ext>
                </a:extLst>
              </p:cNvPr>
              <p:cNvSpPr/>
              <p:nvPr/>
            </p:nvSpPr>
            <p:spPr>
              <a:xfrm>
                <a:off x="5404104" y="3054096"/>
                <a:ext cx="329184" cy="1188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8F7E38-F9C1-254E-B7DF-736B304C20C1}"/>
                  </a:ext>
                </a:extLst>
              </p:cNvPr>
              <p:cNvSpPr/>
              <p:nvPr/>
            </p:nvSpPr>
            <p:spPr>
              <a:xfrm>
                <a:off x="5410200" y="3407664"/>
                <a:ext cx="365760" cy="1188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D729D6-0E4D-604E-A4E1-6F1A6FA5C241}"/>
                  </a:ext>
                </a:extLst>
              </p:cNvPr>
              <p:cNvSpPr/>
              <p:nvPr/>
            </p:nvSpPr>
            <p:spPr>
              <a:xfrm>
                <a:off x="5416296" y="3614928"/>
                <a:ext cx="393192" cy="1188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C52155-3AC4-9B4B-84E6-71828276C6B6}"/>
                  </a:ext>
                </a:extLst>
              </p:cNvPr>
              <p:cNvSpPr/>
              <p:nvPr/>
            </p:nvSpPr>
            <p:spPr>
              <a:xfrm>
                <a:off x="5404104" y="3803904"/>
                <a:ext cx="411480" cy="1188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739273-9ABE-644F-8268-493435396FD5}"/>
                  </a:ext>
                </a:extLst>
              </p:cNvPr>
              <p:cNvSpPr/>
              <p:nvPr/>
            </p:nvSpPr>
            <p:spPr>
              <a:xfrm>
                <a:off x="5416296" y="5294447"/>
                <a:ext cx="1097280" cy="1188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640276-64EB-F140-8098-D56DD1A49197}"/>
                  </a:ext>
                </a:extLst>
              </p:cNvPr>
              <p:cNvSpPr/>
              <p:nvPr/>
            </p:nvSpPr>
            <p:spPr>
              <a:xfrm>
                <a:off x="5413248" y="5669525"/>
                <a:ext cx="5486400" cy="1188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20911F-CBE2-E94E-B2FE-2B3B9EA28FC2}"/>
                  </a:ext>
                </a:extLst>
              </p:cNvPr>
              <p:cNvSpPr/>
              <p:nvPr/>
            </p:nvSpPr>
            <p:spPr>
              <a:xfrm>
                <a:off x="5416296" y="3971544"/>
                <a:ext cx="457200" cy="118872"/>
              </a:xfrm>
              <a:prstGeom prst="rect">
                <a:avLst/>
              </a:prstGeom>
              <a:solidFill>
                <a:srgbClr val="FF7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B5D2170-249B-A245-8C96-FBFC73A9EDFA}"/>
                  </a:ext>
                </a:extLst>
              </p:cNvPr>
              <p:cNvSpPr/>
              <p:nvPr/>
            </p:nvSpPr>
            <p:spPr>
              <a:xfrm>
                <a:off x="5416296" y="4356897"/>
                <a:ext cx="640080" cy="118872"/>
              </a:xfrm>
              <a:prstGeom prst="rect">
                <a:avLst/>
              </a:prstGeom>
              <a:solidFill>
                <a:srgbClr val="FF7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3109517-4969-D24D-A36B-760F48A9C2DB}"/>
                  </a:ext>
                </a:extLst>
              </p:cNvPr>
              <p:cNvSpPr/>
              <p:nvPr/>
            </p:nvSpPr>
            <p:spPr>
              <a:xfrm>
                <a:off x="5413248" y="4536729"/>
                <a:ext cx="731520" cy="118872"/>
              </a:xfrm>
              <a:prstGeom prst="rect">
                <a:avLst/>
              </a:prstGeom>
              <a:solidFill>
                <a:srgbClr val="FF7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4250A7-9870-B146-BD82-AC79BE1EB138}"/>
                  </a:ext>
                </a:extLst>
              </p:cNvPr>
              <p:cNvSpPr/>
              <p:nvPr/>
            </p:nvSpPr>
            <p:spPr>
              <a:xfrm>
                <a:off x="5413248" y="5096454"/>
                <a:ext cx="822960" cy="118872"/>
              </a:xfrm>
              <a:prstGeom prst="rect">
                <a:avLst/>
              </a:prstGeom>
              <a:solidFill>
                <a:srgbClr val="FF7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CC2B4-A471-A64F-899C-0125AB310F4A}"/>
              </a:ext>
            </a:extLst>
          </p:cNvPr>
          <p:cNvSpPr/>
          <p:nvPr/>
        </p:nvSpPr>
        <p:spPr>
          <a:xfrm>
            <a:off x="2231136" y="5739669"/>
            <a:ext cx="79796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“CDQE , MOV” are the most important instructions</a:t>
            </a:r>
          </a:p>
          <a:p>
            <a:r>
              <a:rPr lang="en-US" sz="2800" dirty="0">
                <a:solidFill>
                  <a:srgbClr val="FF7800"/>
                </a:solidFill>
              </a:rPr>
              <a:t>  Operands are important in classification (0/1)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4436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398E-9D2B-D945-82F6-342678E5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4758"/>
            <a:ext cx="7729728" cy="1188720"/>
          </a:xfrm>
        </p:spPr>
        <p:txBody>
          <a:bodyPr/>
          <a:lstStyle/>
          <a:p>
            <a:r>
              <a:rPr lang="en-US" dirty="0"/>
              <a:t>Different patterns</a:t>
            </a:r>
            <a:br>
              <a:rPr lang="en-US" dirty="0"/>
            </a:br>
            <a:r>
              <a:rPr lang="en-US" dirty="0"/>
              <a:t>Top 3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288CC-744F-1A4F-8ABE-4E1D0BB4A26C}"/>
              </a:ext>
            </a:extLst>
          </p:cNvPr>
          <p:cNvSpPr txBox="1"/>
          <p:nvPr/>
        </p:nvSpPr>
        <p:spPr>
          <a:xfrm>
            <a:off x="2709695" y="5566443"/>
            <a:ext cx="9482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Non-overlapping value counts between classes for each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performance on classifying classes (0/1)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BA3A7D-1F6B-344D-BA74-E76FE8D86861}"/>
              </a:ext>
            </a:extLst>
          </p:cNvPr>
          <p:cNvSpPr/>
          <p:nvPr/>
        </p:nvSpPr>
        <p:spPr>
          <a:xfrm>
            <a:off x="762049" y="456261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0 = non-vulnerable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1 = vulnerable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721FDAA-CA02-254D-A068-4EA7D2C0E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9" y="1954645"/>
            <a:ext cx="3324184" cy="222680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62C0FD5B-50E0-E644-B40B-EAC850B67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710" y="1971810"/>
            <a:ext cx="3451137" cy="2226805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D3E14A08-FDCF-D54F-961E-8E48C2BF0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295" y="1954646"/>
            <a:ext cx="3451137" cy="22630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33E516-816E-2B40-BE8C-660C3A762AFA}"/>
              </a:ext>
            </a:extLst>
          </p:cNvPr>
          <p:cNvSpPr/>
          <p:nvPr/>
        </p:nvSpPr>
        <p:spPr>
          <a:xfrm>
            <a:off x="1646295" y="226786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cdeq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073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E9C7-589A-4B10-B42A-36CE7495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150" y="396232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Fitting &amp; Feature Importance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87BA40-AD8D-4212-A478-869B39DCD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182" y="1267111"/>
            <a:ext cx="7372350" cy="26955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5643E-9784-4758-820A-C6ABB22C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81B1C-765A-46AA-9BE7-11881DCC7761}"/>
              </a:ext>
            </a:extLst>
          </p:cNvPr>
          <p:cNvSpPr txBox="1"/>
          <p:nvPr/>
        </p:nvSpPr>
        <p:spPr>
          <a:xfrm>
            <a:off x="909055" y="4173164"/>
            <a:ext cx="5593346" cy="1017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99FF"/>
                </a:solidFill>
              </a:rPr>
              <a:t>Decision Trees, Random Forest,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99FF"/>
                </a:solidFill>
              </a:rPr>
              <a:t>Final Model from ML is SVM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99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6BDF1D-D462-453E-826E-44FCF5F4D72C}"/>
              </a:ext>
            </a:extLst>
          </p:cNvPr>
          <p:cNvSpPr/>
          <p:nvPr/>
        </p:nvSpPr>
        <p:spPr>
          <a:xfrm>
            <a:off x="606360" y="4956776"/>
            <a:ext cx="10366248" cy="46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Accuracy of    92%                     Specificity of  93%                                F1-score  83%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C7085-B866-4811-8E0E-0B175CB4F82E}"/>
              </a:ext>
            </a:extLst>
          </p:cNvPr>
          <p:cNvSpPr txBox="1"/>
          <p:nvPr/>
        </p:nvSpPr>
        <p:spPr>
          <a:xfrm>
            <a:off x="909054" y="5603071"/>
            <a:ext cx="9601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99FF"/>
                </a:solidFill>
              </a:rPr>
              <a:t>Deep Learning Models: Bi-LSTM, Bi-GRU ( finalizing models in progress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8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63F172-36B8-4C36-B048-67101125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49" y="386584"/>
            <a:ext cx="11403014" cy="86173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Research Problem Statement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FC7A9-4D3D-437C-BE48-0BC24F59D340}"/>
              </a:ext>
            </a:extLst>
          </p:cNvPr>
          <p:cNvSpPr txBox="1"/>
          <p:nvPr/>
        </p:nvSpPr>
        <p:spPr>
          <a:xfrm>
            <a:off x="1429085" y="3901921"/>
            <a:ext cx="9521026" cy="1785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spcAft>
                <a:spcPts val="800"/>
              </a:spcAft>
              <a:buClr>
                <a:srgbClr val="00B0F0"/>
              </a:buClr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Our main goal is to develop an application using neural networks for detecting the vulnerability of C/C++ programs automatically</a:t>
            </a:r>
          </a:p>
          <a:p>
            <a:pPr marL="285750" indent="-285750" algn="just">
              <a:spcAft>
                <a:spcPts val="800"/>
              </a:spcAft>
              <a:buClr>
                <a:srgbClr val="00B0F0"/>
              </a:buClr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Detect the vulnerability 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more accurately and efficiently</a:t>
            </a:r>
            <a:endParaRPr lang="en-US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857250" lvl="1" indent="-400050" algn="just">
              <a:spcAft>
                <a:spcPts val="800"/>
              </a:spcAft>
              <a:buClr>
                <a:srgbClr val="00B050"/>
              </a:buClr>
              <a:buFont typeface="+mj-lt"/>
              <a:buAutoNum type="romanUcPeriod"/>
            </a:pPr>
            <a:r>
              <a:rPr lang="en-US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 Source codes level</a:t>
            </a:r>
          </a:p>
          <a:p>
            <a:pPr marL="857250" lvl="1" indent="-400050" algn="just">
              <a:spcAft>
                <a:spcPts val="800"/>
              </a:spcAft>
              <a:buClr>
                <a:srgbClr val="00B050"/>
              </a:buClr>
              <a:buFont typeface="+mj-lt"/>
              <a:buAutoNum type="romanUcPeriod"/>
            </a:pPr>
            <a:r>
              <a:rPr lang="en-US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ow level programming 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Machine codes (binary programs)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AD6E2F-A870-40CE-8D1E-94433DD03772}"/>
              </a:ext>
            </a:extLst>
          </p:cNvPr>
          <p:cNvSpPr txBox="1">
            <a:spLocks/>
          </p:cNvSpPr>
          <p:nvPr/>
        </p:nvSpPr>
        <p:spPr>
          <a:xfrm>
            <a:off x="458866" y="3325092"/>
            <a:ext cx="11403014" cy="878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Objective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B7C47-70F6-4A7F-B5CB-F2DF181DFF0D}"/>
              </a:ext>
            </a:extLst>
          </p:cNvPr>
          <p:cNvSpPr txBox="1"/>
          <p:nvPr/>
        </p:nvSpPr>
        <p:spPr>
          <a:xfrm>
            <a:off x="1548887" y="653680"/>
            <a:ext cx="9281421" cy="216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Clr>
                <a:srgbClr val="0070C0"/>
              </a:buClr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address the limitations of current approaches, the neural networks can be utilized to detect vulnerabilities.</a:t>
            </a:r>
          </a:p>
          <a:p>
            <a:pPr marL="742950" lvl="1" indent="-285750" algn="just"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provide higher accuracy in prediction </a:t>
            </a:r>
          </a:p>
          <a:p>
            <a:pPr marL="742950" lvl="1" indent="-285750" algn="just"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slightly rely on human experts in feature extraction</a:t>
            </a:r>
          </a:p>
          <a:p>
            <a:pPr marL="742950" lvl="1" indent="-285750" algn="just"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eliminate influence of human bias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67FC3F-9482-6D49-80CC-E9D2687A1535}"/>
              </a:ext>
            </a:extLst>
          </p:cNvPr>
          <p:cNvGrpSpPr/>
          <p:nvPr/>
        </p:nvGrpSpPr>
        <p:grpSpPr>
          <a:xfrm>
            <a:off x="458866" y="780090"/>
            <a:ext cx="640080" cy="2920119"/>
            <a:chOff x="268046" y="780090"/>
            <a:chExt cx="640080" cy="29201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45C501-5854-0140-9C78-6AA58D8B6A49}"/>
                </a:ext>
              </a:extLst>
            </p:cNvPr>
            <p:cNvSpPr/>
            <p:nvPr/>
          </p:nvSpPr>
          <p:spPr>
            <a:xfrm>
              <a:off x="496221" y="1280942"/>
              <a:ext cx="182880" cy="21945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551349-2CFB-C948-A2DD-F0320893AF48}"/>
                </a:ext>
              </a:extLst>
            </p:cNvPr>
            <p:cNvSpPr/>
            <p:nvPr/>
          </p:nvSpPr>
          <p:spPr>
            <a:xfrm>
              <a:off x="268046" y="780090"/>
              <a:ext cx="640080" cy="64008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67F89-F672-5A41-872E-340632FD9B31}"/>
                </a:ext>
              </a:extLst>
            </p:cNvPr>
            <p:cNvSpPr/>
            <p:nvPr/>
          </p:nvSpPr>
          <p:spPr>
            <a:xfrm>
              <a:off x="489159" y="3517329"/>
              <a:ext cx="182880" cy="1828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27B07593-01DF-6142-9505-3575E41E5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271" y="831529"/>
              <a:ext cx="552203" cy="55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98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E84649-2F94-6D41-B07A-9A8278595276}"/>
              </a:ext>
            </a:extLst>
          </p:cNvPr>
          <p:cNvSpPr/>
          <p:nvPr/>
        </p:nvSpPr>
        <p:spPr>
          <a:xfrm>
            <a:off x="1093123" y="130854"/>
            <a:ext cx="102453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   </a:t>
            </a:r>
            <a:r>
              <a:rPr lang="en-US" sz="3200" dirty="0">
                <a:solidFill>
                  <a:srgbClr val="FFFF00"/>
                </a:solidFill>
              </a:rPr>
              <a:t>Decision Tree</a:t>
            </a:r>
          </a:p>
          <a:p>
            <a:r>
              <a:rPr lang="en-US" sz="3200" dirty="0">
                <a:solidFill>
                  <a:srgbClr val="0070C0"/>
                </a:solidFill>
              </a:rPr>
              <a:t> 		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42F72D7-08EA-ED4C-996E-29FE2971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202" y="1208072"/>
            <a:ext cx="5029200" cy="41275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9BD32AB-23F1-EC42-B3B3-18D87F3E2392}"/>
              </a:ext>
            </a:extLst>
          </p:cNvPr>
          <p:cNvSpPr/>
          <p:nvPr/>
        </p:nvSpPr>
        <p:spPr>
          <a:xfrm>
            <a:off x="546100" y="5611727"/>
            <a:ext cx="102453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+ 10% accuracy,    +15 specificity</a:t>
            </a:r>
          </a:p>
          <a:p>
            <a:pPr algn="ctr"/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Great improvement + no overfitting (1% gap)</a:t>
            </a:r>
          </a:p>
          <a:p>
            <a:pPr algn="ctr"/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29C88-A795-544E-A671-63CB74E5475C}"/>
              </a:ext>
            </a:extLst>
          </p:cNvPr>
          <p:cNvSpPr/>
          <p:nvPr/>
        </p:nvSpPr>
        <p:spPr>
          <a:xfrm>
            <a:off x="1606548" y="625837"/>
            <a:ext cx="11005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(no outliers)	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800" dirty="0">
                <a:solidFill>
                  <a:srgbClr val="FF7800"/>
                </a:solidFill>
              </a:rPr>
              <a:t>				</a:t>
            </a:r>
            <a:endParaRPr lang="en-US" sz="3200" dirty="0">
              <a:solidFill>
                <a:srgbClr val="FF7800"/>
              </a:solidFill>
            </a:endParaRP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2B23A688-3D56-0447-97A7-D923AFFF6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60"/>
          <a:stretch/>
        </p:blipFill>
        <p:spPr>
          <a:xfrm>
            <a:off x="546100" y="1208072"/>
            <a:ext cx="5549900" cy="4285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8799E1-CD76-AB43-8D9A-3A94D385E076}"/>
              </a:ext>
            </a:extLst>
          </p:cNvPr>
          <p:cNvSpPr/>
          <p:nvPr/>
        </p:nvSpPr>
        <p:spPr>
          <a:xfrm>
            <a:off x="546100" y="1208072"/>
            <a:ext cx="4144782" cy="3717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0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A6B0886D-0D46-C64B-B2A3-BD3DB671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213" y="1302201"/>
            <a:ext cx="5363843" cy="43095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5E84649-2F94-6D41-B07A-9A8278595276}"/>
              </a:ext>
            </a:extLst>
          </p:cNvPr>
          <p:cNvSpPr/>
          <p:nvPr/>
        </p:nvSpPr>
        <p:spPr>
          <a:xfrm>
            <a:off x="1093123" y="130854"/>
            <a:ext cx="102453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   </a:t>
            </a:r>
            <a:r>
              <a:rPr lang="en-US" sz="3200" dirty="0">
                <a:solidFill>
                  <a:srgbClr val="FFFF00"/>
                </a:solidFill>
              </a:rPr>
              <a:t>SVM (Best)</a:t>
            </a:r>
          </a:p>
          <a:p>
            <a:r>
              <a:rPr lang="en-US" sz="3200" dirty="0">
                <a:solidFill>
                  <a:srgbClr val="0070C0"/>
                </a:solidFill>
              </a:rPr>
              <a:t> 		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BD32AB-23F1-EC42-B3B3-18D87F3E2392}"/>
              </a:ext>
            </a:extLst>
          </p:cNvPr>
          <p:cNvSpPr/>
          <p:nvPr/>
        </p:nvSpPr>
        <p:spPr>
          <a:xfrm>
            <a:off x="546100" y="5611727"/>
            <a:ext cx="102453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+ 12% accuracy,    +17% specificity +1% recall</a:t>
            </a:r>
          </a:p>
          <a:p>
            <a:pPr algn="ctr"/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Great improvement + no overfitting (1% gap)</a:t>
            </a:r>
          </a:p>
          <a:p>
            <a:pPr algn="ctr"/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29C88-A795-544E-A671-63CB74E5475C}"/>
              </a:ext>
            </a:extLst>
          </p:cNvPr>
          <p:cNvSpPr/>
          <p:nvPr/>
        </p:nvSpPr>
        <p:spPr>
          <a:xfrm>
            <a:off x="321758" y="622357"/>
            <a:ext cx="11005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(no outliers)	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800" dirty="0">
                <a:solidFill>
                  <a:srgbClr val="FF7800"/>
                </a:solidFill>
              </a:rPr>
              <a:t>				</a:t>
            </a:r>
            <a:endParaRPr lang="en-US" sz="3200" dirty="0">
              <a:solidFill>
                <a:srgbClr val="FF7800"/>
              </a:solidFill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7A22519-395B-364B-99A7-62702E1FC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1208072"/>
            <a:ext cx="5372100" cy="4394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8799E1-CD76-AB43-8D9A-3A94D385E076}"/>
              </a:ext>
            </a:extLst>
          </p:cNvPr>
          <p:cNvSpPr/>
          <p:nvPr/>
        </p:nvSpPr>
        <p:spPr>
          <a:xfrm>
            <a:off x="546100" y="1208072"/>
            <a:ext cx="4144782" cy="3717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1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5C81F-8376-4EF8-9DA8-578174C3400C}"/>
              </a:ext>
            </a:extLst>
          </p:cNvPr>
          <p:cNvSpPr txBox="1"/>
          <p:nvPr/>
        </p:nvSpPr>
        <p:spPr>
          <a:xfrm>
            <a:off x="2140249" y="1472765"/>
            <a:ext cx="884044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1</a:t>
            </a:r>
          </a:p>
          <a:p>
            <a:pPr algn="ctr"/>
            <a:endParaRPr lang="en-US" sz="4000" dirty="0">
              <a:solidFill>
                <a:srgbClr val="0070C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Detecting Vulnerability from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C/C++ Source codes </a:t>
            </a:r>
          </a:p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255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63F172-36B8-4C36-B048-67101125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93" y="131611"/>
            <a:ext cx="11403014" cy="86173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Dataset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33836D61-EAB5-E84B-80E8-68DC62A6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6092" y="6486168"/>
            <a:ext cx="3813402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ICMLC 2021    Zhen Huang,  DePaul University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B96D73-A023-4AC6-B39A-0B0DA75CC091}"/>
              </a:ext>
            </a:extLst>
          </p:cNvPr>
          <p:cNvSpPr txBox="1"/>
          <p:nvPr/>
        </p:nvSpPr>
        <p:spPr>
          <a:xfrm>
            <a:off x="1198880" y="666398"/>
            <a:ext cx="11277600" cy="85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8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15K +   C/C++ programs  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Bef>
                <a:spcPts val="8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Collected from National Vulnerability Database (NVD) &amp; Software Assurance Reference Dataset (SARD)</a:t>
            </a:r>
          </a:p>
          <a:p>
            <a:pPr marL="342900" indent="-342900">
              <a:spcBef>
                <a:spcPts val="8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Transformed to </a:t>
            </a: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420,627 slices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called semantic vulnerability candidates: 	</a:t>
            </a:r>
          </a:p>
          <a:p>
            <a:pPr lvl="2">
              <a:spcBef>
                <a:spcPts val="800"/>
              </a:spcBef>
              <a:buClr>
                <a:schemeClr val="accent1"/>
              </a:buClr>
            </a:pP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13.5% 	          vulnerable slices         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		</a:t>
            </a:r>
          </a:p>
          <a:p>
            <a:pPr lvl="2">
              <a:spcBef>
                <a:spcPts val="800"/>
              </a:spcBef>
              <a:buClr>
                <a:schemeClr val="accent1"/>
              </a:buClr>
            </a:pP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          86.5%       non-vulnerable slices       </a:t>
            </a:r>
          </a:p>
          <a:p>
            <a:pPr marL="285750" indent="-285750">
              <a:spcBef>
                <a:spcPts val="8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Divided into 4 main types using vulnerability syntax analysis from </a:t>
            </a:r>
            <a:r>
              <a:rPr lang="en-US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Checkmarx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48640" lvl="2" indent="0">
              <a:spcBef>
                <a:spcPts val="800"/>
              </a:spcBef>
              <a:buClr>
                <a:srgbClr val="0070C0"/>
              </a:buClr>
              <a:buNone/>
            </a:pP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1.      Library/API Function Call           </a:t>
            </a: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811 C/C++ library/API function calls</a:t>
            </a:r>
          </a:p>
          <a:p>
            <a:pPr marL="548640" lvl="2" indent="0">
              <a:spcBef>
                <a:spcPts val="800"/>
              </a:spcBef>
              <a:buClr>
                <a:srgbClr val="0070C0"/>
              </a:buClr>
              <a:buNone/>
            </a:pP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2.      Array Usage 				    </a:t>
            </a: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improper use in array element access, array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&amp; arithmetic</a:t>
            </a:r>
          </a:p>
          <a:p>
            <a:pPr marL="548640" lvl="2" indent="0">
              <a:spcBef>
                <a:spcPts val="80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3.      Pointer Usage 			    </a:t>
            </a: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improper use in pointer arithmetic, reference</a:t>
            </a:r>
          </a:p>
          <a:p>
            <a:pPr marL="891540" lvl="2" indent="-342900">
              <a:spcBef>
                <a:spcPts val="800"/>
              </a:spcBef>
              <a:buAutoNum type="arabicPeriod" startAt="4"/>
            </a:pP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Arithmetic Expression                </a:t>
            </a: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improper arithmetic expressions (e.g. integer overflow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548640" lvl="2">
              <a:spcBef>
                <a:spcPts val="600"/>
              </a:spcBef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" lvl="1">
              <a:buClr>
                <a:schemeClr val="accent4"/>
              </a:buClr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Independent Variable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Set of vectors extracted from program slices </a:t>
            </a:r>
          </a:p>
          <a:p>
            <a:pPr marL="91440" lvl="1">
              <a:buClr>
                <a:schemeClr val="accent4"/>
              </a:buClr>
            </a:pP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" lvl="1">
              <a:buClr>
                <a:schemeClr val="accent4"/>
              </a:buClr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Dependent Variable (Binary):  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 0: Non-vulnerable slice</a:t>
            </a:r>
          </a:p>
          <a:p>
            <a:pPr marL="2834640" lvl="7">
              <a:spcBef>
                <a:spcPts val="600"/>
              </a:spcBef>
            </a:pP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Class 1: Vulnerable slice</a:t>
            </a:r>
          </a:p>
          <a:p>
            <a:pPr marL="91440" lvl="1">
              <a:spcBef>
                <a:spcPts val="600"/>
              </a:spcBef>
              <a:buClr>
                <a:schemeClr val="accent4"/>
              </a:buClr>
            </a:pPr>
            <a:endParaRPr lang="en-US" dirty="0">
              <a:solidFill>
                <a:srgbClr val="00B0F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89154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89154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348740" lvl="3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891540" lvl="2" indent="-342900">
              <a:spcBef>
                <a:spcPts val="600"/>
              </a:spcBef>
              <a:buAutoNum type="arabicPeriod" startAt="4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891540" lvl="2" indent="-342900">
              <a:spcBef>
                <a:spcPts val="600"/>
              </a:spcBef>
              <a:buAutoNum type="arabicPeriod" startAt="4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200000"/>
              </a:lnSpc>
              <a:buClr>
                <a:srgbClr val="0070C0"/>
              </a:buClr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33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33836D61-EAB5-E84B-80E8-68DC62A6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6092" y="6486168"/>
            <a:ext cx="3813402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ICMLC 2021    Zhen Huang,  DePaul University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5C81F-8376-4EF8-9DA8-578174C3400C}"/>
              </a:ext>
            </a:extLst>
          </p:cNvPr>
          <p:cNvSpPr txBox="1"/>
          <p:nvPr/>
        </p:nvSpPr>
        <p:spPr>
          <a:xfrm>
            <a:off x="2717801" y="31169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Methodology</a:t>
            </a:r>
            <a:endParaRPr lang="en-US" sz="5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3470957-7D8C-3F42-91B6-A50514CCDCA3}"/>
              </a:ext>
            </a:extLst>
          </p:cNvPr>
          <p:cNvSpPr txBox="1">
            <a:spLocks/>
          </p:cNvSpPr>
          <p:nvPr/>
        </p:nvSpPr>
        <p:spPr>
          <a:xfrm>
            <a:off x="2281383" y="2458389"/>
            <a:ext cx="7893074" cy="1668790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Tokens       Vectors         Train/Validation/Test Sets   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Adjusted Input Length        DL Models  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  Prediction/Evaluation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196A8C9-49AD-45CC-9D5A-6C8248361B61}"/>
              </a:ext>
            </a:extLst>
          </p:cNvPr>
          <p:cNvSpPr txBox="1">
            <a:spLocks/>
          </p:cNvSpPr>
          <p:nvPr/>
        </p:nvSpPr>
        <p:spPr>
          <a:xfrm>
            <a:off x="2373747" y="1644826"/>
            <a:ext cx="6599382" cy="5607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Source codes  Syntax VC  Semantic VC  Program Slices </a:t>
            </a:r>
          </a:p>
        </p:txBody>
      </p:sp>
    </p:spTree>
    <p:extLst>
      <p:ext uri="{BB962C8B-B14F-4D97-AF65-F5344CB8AC3E}">
        <p14:creationId xmlns:p14="http://schemas.microsoft.com/office/powerpoint/2010/main" val="145792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4359F1-DF19-6E40-8CDC-30690DA2A36B}"/>
              </a:ext>
            </a:extLst>
          </p:cNvPr>
          <p:cNvGrpSpPr/>
          <p:nvPr/>
        </p:nvGrpSpPr>
        <p:grpSpPr>
          <a:xfrm>
            <a:off x="1280160" y="389024"/>
            <a:ext cx="9631680" cy="4151966"/>
            <a:chOff x="1280160" y="389024"/>
            <a:chExt cx="9631680" cy="415196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7789535-7205-4211-82DA-04F6CC71A6CE}"/>
                </a:ext>
              </a:extLst>
            </p:cNvPr>
            <p:cNvSpPr txBox="1"/>
            <p:nvPr/>
          </p:nvSpPr>
          <p:spPr>
            <a:xfrm>
              <a:off x="1859280" y="389024"/>
              <a:ext cx="889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I. Generating Program Slices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A0BB995-28D9-4ED3-B117-743613CB58BE}"/>
                </a:ext>
              </a:extLst>
            </p:cNvPr>
            <p:cNvSpPr txBox="1"/>
            <p:nvPr/>
          </p:nvSpPr>
          <p:spPr>
            <a:xfrm>
              <a:off x="1280160" y="1168400"/>
              <a:ext cx="9631680" cy="3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program slices are generated in a two-phase process:</a:t>
              </a:r>
            </a:p>
            <a:p>
              <a:pPr marL="400050" indent="-400050">
                <a:lnSpc>
                  <a:spcPct val="150000"/>
                </a:lnSpc>
                <a:buAutoNum type="romanUcPeriod"/>
              </a:pPr>
              <a:r>
                <a:rPr lang="en-US" b="1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Syntax-based Vulnerability Candidates </a:t>
              </a:r>
            </a:p>
            <a:p>
              <a:pPr marL="742950" lvl="1" indent="-285750">
                <a:lnSpc>
                  <a:spcPct val="150000"/>
                </a:lnSpc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Extracted from </a:t>
              </a:r>
              <a:r>
                <a:rPr lang="en-US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Program Dependency Graph </a:t>
              </a:r>
              <a:r>
                <a:rPr lang="en-US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for each function of the C/C++ programs.</a:t>
              </a:r>
            </a:p>
            <a:p>
              <a:pPr marL="742950" lvl="1" indent="-285750">
                <a:lnSpc>
                  <a:spcPct val="150000"/>
                </a:lnSpc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Each candidate embodies </a:t>
              </a:r>
              <a:r>
                <a:rPr lang="en-US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syntax characteristics of a vulnerability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rgbClr val="00B0F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II.    Semantics-based Vulnerability Candidates </a:t>
              </a:r>
            </a:p>
            <a:p>
              <a:pPr marL="742950" lvl="1" indent="-285750">
                <a:lnSpc>
                  <a:spcPct val="150000"/>
                </a:lnSpc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Produced from Syntax candidates</a:t>
              </a:r>
            </a:p>
            <a:p>
              <a:pPr marL="742950" lvl="1" indent="-285750">
                <a:lnSpc>
                  <a:spcPct val="150000"/>
                </a:lnSpc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Each Semantic candidate extends a Syntax candidate                                                                                  </a:t>
              </a:r>
              <a:r>
                <a:rPr lang="en-US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with data dependency and control dependency information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1CAE95D-649B-4E86-B7F2-68BEEBE68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835837"/>
              </p:ext>
            </p:extLst>
          </p:nvPr>
        </p:nvGraphicFramePr>
        <p:xfrm>
          <a:off x="2170605" y="3410712"/>
          <a:ext cx="8128000" cy="352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17EE434-96F8-4BC4-B95F-CFF7070E14F2}"/>
              </a:ext>
            </a:extLst>
          </p:cNvPr>
          <p:cNvSpPr txBox="1"/>
          <p:nvPr/>
        </p:nvSpPr>
        <p:spPr>
          <a:xfrm>
            <a:off x="2844142" y="5656594"/>
            <a:ext cx="6503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Fig 1: Process of Generating Program Slices from Source Codes</a:t>
            </a:r>
          </a:p>
        </p:txBody>
      </p:sp>
    </p:spTree>
    <p:extLst>
      <p:ext uri="{BB962C8B-B14F-4D97-AF65-F5344CB8AC3E}">
        <p14:creationId xmlns:p14="http://schemas.microsoft.com/office/powerpoint/2010/main" val="93382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33836D61-EAB5-E84B-80E8-68DC62A6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6092" y="6486168"/>
            <a:ext cx="3813402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ICMLC 2021    Zhen Huang,  DePaul University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89535-7205-4211-82DA-04F6CC71A6CE}"/>
              </a:ext>
            </a:extLst>
          </p:cNvPr>
          <p:cNvSpPr txBox="1"/>
          <p:nvPr/>
        </p:nvSpPr>
        <p:spPr>
          <a:xfrm>
            <a:off x="1859280" y="389024"/>
            <a:ext cx="8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I. Generating Program Slices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1CAE95D-649B-4E86-B7F2-68BEEBE68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747640"/>
              </p:ext>
            </p:extLst>
          </p:nvPr>
        </p:nvGraphicFramePr>
        <p:xfrm>
          <a:off x="2113280" y="23351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17EE434-96F8-4BC4-B95F-CFF7070E14F2}"/>
              </a:ext>
            </a:extLst>
          </p:cNvPr>
          <p:cNvSpPr txBox="1"/>
          <p:nvPr/>
        </p:nvSpPr>
        <p:spPr>
          <a:xfrm>
            <a:off x="2844142" y="5656594"/>
            <a:ext cx="6503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Fig 1: Process of Generating Program Slices from Source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E16F2-3A99-4199-A711-B6921F11BC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3092" y="1202436"/>
            <a:ext cx="8518652" cy="30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7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B5ACEA-FE63-5A4D-8D4C-DD03292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824" y="645801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1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</a:t>
            </a:fld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89535-7205-4211-82DA-04F6CC71A6CE}"/>
              </a:ext>
            </a:extLst>
          </p:cNvPr>
          <p:cNvSpPr txBox="1"/>
          <p:nvPr/>
        </p:nvSpPr>
        <p:spPr>
          <a:xfrm>
            <a:off x="1859280" y="389024"/>
            <a:ext cx="8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II. Transforming Program Slices into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BB995-28D9-4ED3-B117-743613CB58BE}"/>
              </a:ext>
            </a:extLst>
          </p:cNvPr>
          <p:cNvSpPr txBox="1"/>
          <p:nvPr/>
        </p:nvSpPr>
        <p:spPr>
          <a:xfrm>
            <a:off x="809897" y="976706"/>
            <a:ext cx="10197737" cy="87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Preprocess each slice: Tokenization, removing punctuations, stop words (void, return,…), etc. 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Converted to vectors using 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Word2Vec model 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based on 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“cosine similarity distance”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4FA2362-2BF7-4E16-A580-4941EB403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74"/>
          <a:stretch/>
        </p:blipFill>
        <p:spPr>
          <a:xfrm>
            <a:off x="1466185" y="2135132"/>
            <a:ext cx="8895427" cy="2608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5BEA01-9073-471A-9D40-A52210CFEA8E}"/>
              </a:ext>
            </a:extLst>
          </p:cNvPr>
          <p:cNvSpPr txBox="1"/>
          <p:nvPr/>
        </p:nvSpPr>
        <p:spPr>
          <a:xfrm>
            <a:off x="1105367" y="5334017"/>
            <a:ext cx="1039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Different program slice types convey different characteristics of vulnerabilities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CA9DA-629F-48A4-BC6E-E685B9E749F5}"/>
              </a:ext>
            </a:extLst>
          </p:cNvPr>
          <p:cNvSpPr txBox="1"/>
          <p:nvPr/>
        </p:nvSpPr>
        <p:spPr>
          <a:xfrm>
            <a:off x="2760617" y="4915749"/>
            <a:ext cx="6503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Fig2: Visualized words from W2V model for each vulnerability type</a:t>
            </a:r>
          </a:p>
        </p:txBody>
      </p:sp>
    </p:spTree>
    <p:extLst>
      <p:ext uri="{BB962C8B-B14F-4D97-AF65-F5344CB8AC3E}">
        <p14:creationId xmlns:p14="http://schemas.microsoft.com/office/powerpoint/2010/main" val="15208370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898</TotalTime>
  <Words>2042</Words>
  <Application>Microsoft Macintosh PowerPoint</Application>
  <PresentationFormat>Widescreen</PresentationFormat>
  <Paragraphs>312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Source Sans Pro</vt:lpstr>
      <vt:lpstr>Trebuchet MS</vt:lpstr>
      <vt:lpstr>Wingdings</vt:lpstr>
      <vt:lpstr>Wingdings 3</vt:lpstr>
      <vt:lpstr>Facet</vt:lpstr>
      <vt:lpstr>1_Facet</vt:lpstr>
      <vt:lpstr>2_Facet</vt:lpstr>
      <vt:lpstr>Detecting Software Vulnerabilities  Using Neural Networks</vt:lpstr>
      <vt:lpstr>Introduction </vt:lpstr>
      <vt:lpstr>Research Problem Statement</vt:lpstr>
      <vt:lpstr>PowerPoint Presentation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Construct Control Flow Graph (CFG)</vt:lpstr>
      <vt:lpstr>PowerPoint Presentation</vt:lpstr>
      <vt:lpstr>PowerPoint Presentation</vt:lpstr>
      <vt:lpstr>Count Vectorizer</vt:lpstr>
      <vt:lpstr>Feature importance (TOP 15)</vt:lpstr>
      <vt:lpstr>Different patterns Top 3 features</vt:lpstr>
      <vt:lpstr>Model Fitting &amp; Feature Importance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Software Vulnerabilities Using Neural Networks</dc:title>
  <dc:creator>Aumpansub, Amy</dc:creator>
  <cp:lastModifiedBy>Aumpansub, Amy</cp:lastModifiedBy>
  <cp:revision>93</cp:revision>
  <dcterms:created xsi:type="dcterms:W3CDTF">2021-02-18T06:16:44Z</dcterms:created>
  <dcterms:modified xsi:type="dcterms:W3CDTF">2021-09-14T13:41:29Z</dcterms:modified>
</cp:coreProperties>
</file>