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9144000" cy="6858000"/>
  <p:embeddedFontLst>
    <p:embeddedFont>
      <p:font typeface="Trebuchet MS" pitchFamily="34" charset="0"/>
      <p:regular r:id="rId28"/>
      <p:bold r:id="rId29"/>
      <p:italic r:id="rId30"/>
      <p:boldItalic r:id="rId31"/>
    </p:embeddedFont>
    <p:embeddedFont>
      <p:font typeface="Roboto" charset="0"/>
      <p:regular r:id="rId32"/>
      <p:bold r:id="rId33"/>
      <p:italic r:id="rId34"/>
      <p:boldItalic r:id="rId35"/>
    </p:embeddedFont>
    <p:embeddedFont>
      <p:font typeface="Calibri"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54" autoAdjust="0"/>
  </p:normalViewPr>
  <p:slideViewPr>
    <p:cSldViewPr>
      <p:cViewPr varScale="1">
        <p:scale>
          <a:sx n="60" d="100"/>
          <a:sy n="60" d="100"/>
        </p:scale>
        <p:origin x="-1080"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400" cy="344091"/>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179484" y="0"/>
            <a:ext cx="3962400" cy="344091"/>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914400" y="3300412"/>
            <a:ext cx="7315200" cy="270033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513910"/>
            <a:ext cx="3962400" cy="34409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5" name="Shape 145"/>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2514600" y="857250"/>
            <a:ext cx="4114800" cy="23145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3" name="Shape 283"/>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1" name="Shape 291"/>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7" name="Shape 297"/>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3" name="Shape 313"/>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1" name="Shape 321"/>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7" name="Shape 337"/>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3" name="Shape 353"/>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64" name="Shape 364"/>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78" name="Shape 378"/>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0" name="Shape 390"/>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2" name="Shape 152"/>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2" name="Shape 402"/>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7" name="Shape 417"/>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9" name="Shape 429"/>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457200" lvl="0" indent="-304800" rtl="0">
              <a:spcBef>
                <a:spcPts val="1000"/>
              </a:spcBef>
              <a:spcAft>
                <a:spcPts val="0"/>
              </a:spcAft>
              <a:buClr>
                <a:schemeClr val="accent1"/>
              </a:buClr>
              <a:buSzPts val="1200"/>
              <a:buFont typeface="Noto Sans Symbols"/>
              <a:buNone/>
            </a:pPr>
            <a:endParaRPr dirty="0">
              <a:solidFill>
                <a:srgbClr val="3F3F3F"/>
              </a:solidFill>
              <a:latin typeface="Trebuchet MS"/>
              <a:ea typeface="Trebuchet MS"/>
              <a:cs typeface="Trebuchet MS"/>
              <a:sym typeface="Trebuchet MS"/>
            </a:endParaRPr>
          </a:p>
        </p:txBody>
      </p:sp>
      <p:sp>
        <p:nvSpPr>
          <p:cNvPr id="446" name="Shape 446"/>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55" name="Shape 455"/>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1" name="Shape 461"/>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62" name="Shape 462"/>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1" name="Shape 161"/>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7" name="Shape 177"/>
          <p:cNvSpPr>
            <a:spLocks noGrp="1" noRot="1" noChangeAspect="1"/>
          </p:cNvSpPr>
          <p:nvPr>
            <p:ph type="sldImg" idx="2"/>
          </p:nvPr>
        </p:nvSpPr>
        <p:spPr>
          <a:xfrm>
            <a:off x="2514600" y="857250"/>
            <a:ext cx="4114800" cy="23145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0" name="Shape 190"/>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17" name="Shape 217"/>
          <p:cNvSpPr>
            <a:spLocks noGrp="1" noRot="1" noChangeAspect="1"/>
          </p:cNvSpPr>
          <p:nvPr>
            <p:ph type="sldImg" idx="2"/>
          </p:nvPr>
        </p:nvSpPr>
        <p:spPr>
          <a:xfrm>
            <a:off x="2514600" y="857250"/>
            <a:ext cx="4114800" cy="23145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3300412"/>
            <a:ext cx="7315200" cy="2700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41" name="Shape 241"/>
          <p:cNvSpPr>
            <a:spLocks noGrp="1" noRot="1" noChangeAspect="1"/>
          </p:cNvSpPr>
          <p:nvPr>
            <p:ph type="sldImg" idx="2"/>
          </p:nvPr>
        </p:nvSpPr>
        <p:spPr>
          <a:xfrm>
            <a:off x="2514600" y="857250"/>
            <a:ext cx="4114800" cy="23145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9" name="Shape 259"/>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914400" y="3300412"/>
            <a:ext cx="7315200" cy="27003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1" name="Shape 271"/>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Shape 27"/>
          <p:cNvGrpSpPr/>
          <p:nvPr/>
        </p:nvGrpSpPr>
        <p:grpSpPr>
          <a:xfrm>
            <a:off x="0" y="-8467"/>
            <a:ext cx="12192000" cy="6866467"/>
            <a:chOff x="0" y="-8467"/>
            <a:chExt cx="12192000" cy="6866467"/>
          </a:xfrm>
        </p:grpSpPr>
        <p:sp>
          <p:nvSpPr>
            <p:cNvPr id="28" name="Shape 28"/>
            <p:cNvSpPr/>
            <p:nvPr/>
          </p:nvSpPr>
          <p:spPr>
            <a:xfrm>
              <a:off x="0" y="-7862"/>
              <a:ext cx="863600" cy="5698067"/>
            </a:xfrm>
            <a:custGeom>
              <a:avLst/>
              <a:gdLst/>
              <a:ahLst/>
              <a:cxnLst/>
              <a:rect l="0" t="0" r="0" b="0"/>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Shape 2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Shape 30"/>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Shape 31"/>
            <p:cNvSpPr/>
            <p:nvPr/>
          </p:nvSpPr>
          <p:spPr>
            <a:xfrm>
              <a:off x="9181476" y="-8467"/>
              <a:ext cx="3007349" cy="6866467"/>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Shape 32"/>
            <p:cNvSpPr/>
            <p:nvPr/>
          </p:nvSpPr>
          <p:spPr>
            <a:xfrm>
              <a:off x="9603442" y="-8467"/>
              <a:ext cx="2588558" cy="6866467"/>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Shape 33"/>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9334500" y="-8467"/>
              <a:ext cx="2854326" cy="6866467"/>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Shape 35"/>
            <p:cNvSpPr/>
            <p:nvPr/>
          </p:nvSpPr>
          <p:spPr>
            <a:xfrm>
              <a:off x="10898730" y="-8467"/>
              <a:ext cx="1290094" cy="686646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Shape 36"/>
            <p:cNvSpPr/>
            <p:nvPr/>
          </p:nvSpPr>
          <p:spPr>
            <a:xfrm>
              <a:off x="10938999" y="-8467"/>
              <a:ext cx="1249825" cy="686646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Shape 37"/>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8" name="Shape 38"/>
          <p:cNvSpPr txBox="1">
            <a:spLocks noGrp="1"/>
          </p:cNvSpPr>
          <p:nvPr>
            <p:ph type="ctrTitle"/>
          </p:nvPr>
        </p:nvSpPr>
        <p:spPr>
          <a:xfrm>
            <a:off x="1507067" y="2404534"/>
            <a:ext cx="7766936" cy="1646302"/>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chemeClr val="accent1"/>
              </a:buClr>
              <a:buSzPts val="5400"/>
              <a:buFont typeface="Trebuchet MS"/>
              <a:buNone/>
              <a:defRPr sz="5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9" name="Shape 39"/>
          <p:cNvSpPr txBox="1">
            <a:spLocks noGrp="1"/>
          </p:cNvSpPr>
          <p:nvPr>
            <p:ph type="subTitle" idx="1"/>
          </p:nvPr>
        </p:nvSpPr>
        <p:spPr>
          <a:xfrm>
            <a:off x="1507067" y="4050833"/>
            <a:ext cx="7766936" cy="1096899"/>
          </a:xfrm>
          <a:prstGeom prst="rect">
            <a:avLst/>
          </a:prstGeom>
          <a:noFill/>
          <a:ln>
            <a:noFill/>
          </a:ln>
        </p:spPr>
        <p:txBody>
          <a:bodyPr spcFirstLastPara="1" wrap="square" lIns="91425" tIns="91425" rIns="91425" bIns="91425" anchor="t" anchorCtr="0"/>
          <a:lstStyle>
            <a:lvl1pPr marR="0" lvl="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R="0" lvl="1"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R="0" lvl="2"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R="0" lvl="3"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R="0" lvl="4"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R="0" lvl="5"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R="0" lvl="6"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R="0" lvl="7"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R="0" lvl="8"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40" name="Shape 4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1" name="Shape 4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677334" y="4800600"/>
            <a:ext cx="8596667"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accent1"/>
              </a:buClr>
              <a:buSzPts val="2400"/>
              <a:buFont typeface="Trebuchet MS"/>
              <a:buNone/>
              <a:defRPr sz="2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5" name="Shape 95"/>
          <p:cNvSpPr>
            <a:spLocks noGrp="1"/>
          </p:cNvSpPr>
          <p:nvPr>
            <p:ph type="pic" idx="2"/>
          </p:nvPr>
        </p:nvSpPr>
        <p:spPr>
          <a:xfrm>
            <a:off x="677334" y="609600"/>
            <a:ext cx="8596668" cy="3845718"/>
          </a:xfrm>
          <a:prstGeom prst="rect">
            <a:avLst/>
          </a:prstGeom>
          <a:noFill/>
          <a:ln>
            <a:noFill/>
          </a:ln>
        </p:spPr>
        <p:txBody>
          <a:bodyPr spcFirstLastPara="1" wrap="square" lIns="91425" tIns="91425" rIns="91425" bIns="91425" anchor="t" anchorCtr="0"/>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6" name="Shape 96"/>
          <p:cNvSpPr txBox="1">
            <a:spLocks noGrp="1"/>
          </p:cNvSpPr>
          <p:nvPr>
            <p:ph type="body" idx="1"/>
          </p:nvPr>
        </p:nvSpPr>
        <p:spPr>
          <a:xfrm>
            <a:off x="677334" y="5367338"/>
            <a:ext cx="8596667" cy="67402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97" name="Shape 9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8" name="Shape 9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99" name="Shape 9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2" name="Shape 102"/>
          <p:cNvSpPr txBox="1">
            <a:spLocks noGrp="1"/>
          </p:cNvSpPr>
          <p:nvPr>
            <p:ph type="body" idx="1"/>
          </p:nvPr>
        </p:nvSpPr>
        <p:spPr>
          <a:xfrm>
            <a:off x="1366139" y="3632200"/>
            <a:ext cx="7224524" cy="3810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280"/>
              <a:buFont typeface="Noto Sans Symbols"/>
              <a:buNone/>
              <a:defRPr sz="16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03" name="Shape 103"/>
          <p:cNvSpPr txBox="1">
            <a:spLocks noGrp="1"/>
          </p:cNvSpPr>
          <p:nvPr>
            <p:ph type="body" idx="2"/>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4" name="Shape 10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5" name="Shape 10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6" name="Shape 10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107" name="Shape 10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08" name="Shape 10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77335" y="1931988"/>
            <a:ext cx="8596668" cy="25954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1" name="Shape 111"/>
          <p:cNvSpPr txBox="1">
            <a:spLocks noGrp="1"/>
          </p:cNvSpPr>
          <p:nvPr>
            <p:ph type="body" idx="1"/>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2" name="Shape 112"/>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3" name="Shape 113"/>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4" name="Shape 1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7" name="Shape 117"/>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8" name="Shape 118"/>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0" name="Shape 12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1" name="Shape 1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122" name="Shape 12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23" name="Shape 123"/>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85799" y="609600"/>
            <a:ext cx="8588203" cy="302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6" name="Shape 126"/>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7" name="Shape 127"/>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8" name="Shape 12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9" name="Shape 12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0" name="Shape 1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3" name="Shape 13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5" name="Shape 13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6" name="Shape 1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5994319" y="2582953"/>
            <a:ext cx="5251451" cy="1304743"/>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9" name="Shape 139"/>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40" name="Shape 14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2" name="Shape 1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Shape 45"/>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6" name="Shape 4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Shape 4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Shape 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1" name="Shape 51"/>
          <p:cNvSpPr txBox="1">
            <a:spLocks noGrp="1"/>
          </p:cNvSpPr>
          <p:nvPr>
            <p:ph type="body" idx="1"/>
          </p:nvPr>
        </p:nvSpPr>
        <p:spPr>
          <a:xfrm>
            <a:off x="677334" y="2160589"/>
            <a:ext cx="4184035" cy="3880772"/>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2" name="Shape 52"/>
          <p:cNvSpPr txBox="1">
            <a:spLocks noGrp="1"/>
          </p:cNvSpPr>
          <p:nvPr>
            <p:ph type="body" idx="2"/>
          </p:nvPr>
        </p:nvSpPr>
        <p:spPr>
          <a:xfrm>
            <a:off x="5089970" y="2160589"/>
            <a:ext cx="4184034"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3" name="Shape 5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77335" y="609600"/>
            <a:ext cx="8596668" cy="3403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8" name="Shape 58"/>
          <p:cNvSpPr txBox="1">
            <a:spLocks noGrp="1"/>
          </p:cNvSpPr>
          <p:nvPr>
            <p:ph type="body" idx="1"/>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59" name="Shape 5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0" name="Shape 6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1" name="Shape 6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77335" y="2700867"/>
            <a:ext cx="8596668" cy="1826581"/>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accent1"/>
              </a:buClr>
              <a:buSzPts val="4000"/>
              <a:buFont typeface="Trebuchet MS"/>
              <a:buNone/>
              <a:defRPr sz="4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4" name="Shape 64"/>
          <p:cNvSpPr txBox="1">
            <a:spLocks noGrp="1"/>
          </p:cNvSpPr>
          <p:nvPr>
            <p:ph type="body" idx="1"/>
          </p:nvPr>
        </p:nvSpPr>
        <p:spPr>
          <a:xfrm>
            <a:off x="677335" y="4527448"/>
            <a:ext cx="8596668"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600"/>
              <a:buFont typeface="Noto Sans Symbols"/>
              <a:buNone/>
              <a:defRPr sz="20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65" name="Shape 6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7" name="Shape 6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0" name="Shape 70"/>
          <p:cNvSpPr txBox="1">
            <a:spLocks noGrp="1"/>
          </p:cNvSpPr>
          <p:nvPr>
            <p:ph type="body" idx="1"/>
          </p:nvPr>
        </p:nvSpPr>
        <p:spPr>
          <a:xfrm>
            <a:off x="675745" y="2160983"/>
            <a:ext cx="4185623"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71" name="Shape 71"/>
          <p:cNvSpPr txBox="1">
            <a:spLocks noGrp="1"/>
          </p:cNvSpPr>
          <p:nvPr>
            <p:ph type="body" idx="2"/>
          </p:nvPr>
        </p:nvSpPr>
        <p:spPr>
          <a:xfrm>
            <a:off x="675745" y="2737245"/>
            <a:ext cx="4185623"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2" name="Shape 72"/>
          <p:cNvSpPr txBox="1">
            <a:spLocks noGrp="1"/>
          </p:cNvSpPr>
          <p:nvPr>
            <p:ph type="body" idx="3"/>
          </p:nvPr>
        </p:nvSpPr>
        <p:spPr>
          <a:xfrm>
            <a:off x="5088383" y="2160983"/>
            <a:ext cx="4185618"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73" name="Shape 73"/>
          <p:cNvSpPr txBox="1">
            <a:spLocks noGrp="1"/>
          </p:cNvSpPr>
          <p:nvPr>
            <p:ph type="body" idx="4"/>
          </p:nvPr>
        </p:nvSpPr>
        <p:spPr>
          <a:xfrm>
            <a:off x="5088384" y="2737245"/>
            <a:ext cx="4185617"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4" name="Shape 7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6" name="Shape 7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9" name="Shape 7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0" name="Shape 8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Shape 8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5" name="Shape 8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677334" y="1498604"/>
            <a:ext cx="3854528" cy="1278466"/>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accent1"/>
              </a:buClr>
              <a:buSzPts val="2000"/>
              <a:buFont typeface="Trebuchet MS"/>
              <a:buNone/>
              <a:defRPr sz="2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8" name="Shape 88"/>
          <p:cNvSpPr txBox="1">
            <a:spLocks noGrp="1"/>
          </p:cNvSpPr>
          <p:nvPr>
            <p:ph type="body" idx="1"/>
          </p:nvPr>
        </p:nvSpPr>
        <p:spPr>
          <a:xfrm>
            <a:off x="4760461" y="514924"/>
            <a:ext cx="4513541" cy="552643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89" name="Shape 89"/>
          <p:cNvSpPr txBox="1">
            <a:spLocks noGrp="1"/>
          </p:cNvSpPr>
          <p:nvPr>
            <p:ph type="body" idx="2"/>
          </p:nvPr>
        </p:nvSpPr>
        <p:spPr>
          <a:xfrm>
            <a:off x="677334" y="2777069"/>
            <a:ext cx="3854528" cy="258444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1" name="Shape 9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2" name="Shape 9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0" y="-8467"/>
            <a:ext cx="12192000" cy="6866467"/>
            <a:chOff x="0" y="-8467"/>
            <a:chExt cx="12192000" cy="6866467"/>
          </a:xfrm>
        </p:grpSpPr>
        <p:cxnSp>
          <p:nvCxnSpPr>
            <p:cNvPr id="11" name="Shape 11"/>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Shape 12"/>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Shape 13"/>
            <p:cNvSpPr/>
            <p:nvPr/>
          </p:nvSpPr>
          <p:spPr>
            <a:xfrm>
              <a:off x="9181476" y="-8467"/>
              <a:ext cx="3007349" cy="6866467"/>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Shape 14"/>
            <p:cNvSpPr/>
            <p:nvPr/>
          </p:nvSpPr>
          <p:spPr>
            <a:xfrm>
              <a:off x="9603442" y="-8467"/>
              <a:ext cx="2588558" cy="6866467"/>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Shape 1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9334500" y="-8467"/>
              <a:ext cx="2854326" cy="6866467"/>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Shape 17"/>
            <p:cNvSpPr/>
            <p:nvPr/>
          </p:nvSpPr>
          <p:spPr>
            <a:xfrm>
              <a:off x="10898730" y="-8467"/>
              <a:ext cx="1290094" cy="686646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Shape 18"/>
            <p:cNvSpPr/>
            <p:nvPr/>
          </p:nvSpPr>
          <p:spPr>
            <a:xfrm>
              <a:off x="10938999" y="-8467"/>
              <a:ext cx="1249825" cy="686646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Shape 19"/>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Shape 22"/>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Shape 2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Shape 2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Shape 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hyperlink" Target="https://www.express.co.uk/finance/city/913867/dow-jones-S-P-500-Google-parent-Alphabet-Apple-Microsoft-Nasdaq-CBOE-Volatility-Index"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1511525" y="1678545"/>
            <a:ext cx="8001000" cy="1613043"/>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accent1"/>
              </a:buClr>
              <a:buSzPts val="5400"/>
              <a:buFont typeface="Arial"/>
              <a:buNone/>
            </a:pPr>
            <a:r>
              <a:rPr lang="en-US" sz="5400" b="0" i="0" u="none" strike="noStrike" cap="none">
                <a:solidFill>
                  <a:schemeClr val="accent1"/>
                </a:solidFill>
                <a:latin typeface="Arial"/>
                <a:ea typeface="Arial"/>
                <a:cs typeface="Arial"/>
                <a:sym typeface="Arial"/>
              </a:rPr>
              <a:t>Win or Lose?</a:t>
            </a:r>
            <a:endParaRPr/>
          </a:p>
        </p:txBody>
      </p:sp>
      <p:sp>
        <p:nvSpPr>
          <p:cNvPr id="148" name="Shape 148"/>
          <p:cNvSpPr txBox="1">
            <a:spLocks noGrp="1"/>
          </p:cNvSpPr>
          <p:nvPr>
            <p:ph type="subTitle" idx="1"/>
          </p:nvPr>
        </p:nvSpPr>
        <p:spPr>
          <a:xfrm>
            <a:off x="1459952" y="3429000"/>
            <a:ext cx="7874161" cy="19473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40"/>
              <a:buFont typeface="Noto Sans Symbols"/>
              <a:buNone/>
            </a:pPr>
            <a:r>
              <a:rPr lang="en-US" sz="2800" b="0" i="0" u="none" strike="noStrike" cap="none">
                <a:solidFill>
                  <a:schemeClr val="dk1"/>
                </a:solidFill>
                <a:latin typeface="Arial"/>
                <a:ea typeface="Arial"/>
                <a:cs typeface="Arial"/>
                <a:sym typeface="Arial"/>
              </a:rPr>
              <a:t>The model to predict S&amp;P 500</a:t>
            </a:r>
            <a:endParaRPr/>
          </a:p>
        </p:txBody>
      </p:sp>
      <p:sp>
        <p:nvSpPr>
          <p:cNvPr id="149" name="Shape 149"/>
          <p:cNvSpPr/>
          <p:nvPr/>
        </p:nvSpPr>
        <p:spPr>
          <a:xfrm>
            <a:off x="6794968" y="4941077"/>
            <a:ext cx="4140486" cy="128753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i="0" u="none" strike="noStrike" cap="none">
                <a:solidFill>
                  <a:schemeClr val="dk1"/>
                </a:solidFill>
                <a:latin typeface="Arial"/>
                <a:ea typeface="Arial"/>
                <a:cs typeface="Arial"/>
                <a:sym typeface="Arial"/>
              </a:rPr>
              <a:t>Team Members</a:t>
            </a:r>
            <a:endParaRPr sz="1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a:solidFill>
                  <a:schemeClr val="dk1"/>
                </a:solidFill>
                <a:latin typeface="Arial"/>
                <a:ea typeface="Arial"/>
                <a:cs typeface="Arial"/>
                <a:sym typeface="Arial"/>
              </a:rPr>
              <a:t>Sonal Bajaj</a:t>
            </a:r>
            <a:endParaRPr/>
          </a:p>
          <a:p>
            <a:pPr marL="0" marR="0" lvl="0" indent="0" algn="l" rtl="0">
              <a:lnSpc>
                <a:spcPct val="150000"/>
              </a:lnSpc>
              <a:spcBef>
                <a:spcPts val="0"/>
              </a:spcBef>
              <a:spcAft>
                <a:spcPts val="0"/>
              </a:spcAft>
              <a:buNone/>
            </a:pPr>
            <a:r>
              <a:rPr lang="en-US" sz="1800" b="0" i="0" u="none" strike="noStrike" cap="none">
                <a:solidFill>
                  <a:schemeClr val="dk1"/>
                </a:solidFill>
                <a:latin typeface="Arial"/>
                <a:ea typeface="Arial"/>
                <a:cs typeface="Arial"/>
                <a:sym typeface="Arial"/>
              </a:rPr>
              <a:t>Amy Aumpansub</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945809" y="666575"/>
            <a:ext cx="8596800" cy="1320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a:t>Is the ARMA (1,1,1) model good enough?</a:t>
            </a:r>
            <a:endParaRPr/>
          </a:p>
        </p:txBody>
      </p:sp>
      <p:sp>
        <p:nvSpPr>
          <p:cNvPr id="286" name="Shape 286"/>
          <p:cNvSpPr txBox="1">
            <a:spLocks noGrp="1"/>
          </p:cNvSpPr>
          <p:nvPr>
            <p:ph type="body" idx="1"/>
          </p:nvPr>
        </p:nvSpPr>
        <p:spPr>
          <a:xfrm>
            <a:off x="677325" y="1855800"/>
            <a:ext cx="9784500" cy="1956300"/>
          </a:xfrm>
          <a:prstGeom prst="rect">
            <a:avLst/>
          </a:prstGeom>
        </p:spPr>
        <p:txBody>
          <a:bodyPr spcFirstLastPara="1" wrap="square" lIns="91425" tIns="91425" rIns="91425" bIns="91425" anchor="t" anchorCtr="0">
            <a:noAutofit/>
          </a:bodyPr>
          <a:lstStyle/>
          <a:p>
            <a:pPr marL="457200" lvl="0" indent="-342900" rtl="0">
              <a:spcBef>
                <a:spcPts val="1000"/>
              </a:spcBef>
              <a:spcAft>
                <a:spcPts val="0"/>
              </a:spcAft>
              <a:buSzPts val="1800"/>
              <a:buFont typeface="Trebuchet MS"/>
              <a:buChar char="▶"/>
            </a:pPr>
            <a:r>
              <a:rPr lang="en-US">
                <a:solidFill>
                  <a:srgbClr val="434343"/>
                </a:solidFill>
              </a:rPr>
              <a:t>An ARMA(p,q) model specifies the </a:t>
            </a:r>
            <a:r>
              <a:rPr lang="en-US" b="1" i="1">
                <a:solidFill>
                  <a:srgbClr val="434343"/>
                </a:solidFill>
              </a:rPr>
              <a:t>conditional mean</a:t>
            </a:r>
            <a:r>
              <a:rPr lang="en-US" b="1">
                <a:solidFill>
                  <a:srgbClr val="434343"/>
                </a:solidFill>
              </a:rPr>
              <a:t> </a:t>
            </a:r>
            <a:r>
              <a:rPr lang="en-US">
                <a:solidFill>
                  <a:srgbClr val="434343"/>
                </a:solidFill>
              </a:rPr>
              <a:t>of the process</a:t>
            </a:r>
            <a:endParaRPr>
              <a:solidFill>
                <a:srgbClr val="434343"/>
              </a:solidFill>
            </a:endParaRPr>
          </a:p>
          <a:p>
            <a:pPr marL="457200" lvl="0" indent="-342900" rtl="0">
              <a:spcBef>
                <a:spcPts val="1000"/>
              </a:spcBef>
              <a:spcAft>
                <a:spcPts val="0"/>
              </a:spcAft>
              <a:buSzPts val="1800"/>
              <a:buChar char="▶"/>
            </a:pPr>
            <a:r>
              <a:rPr lang="en-US">
                <a:solidFill>
                  <a:srgbClr val="434343"/>
                </a:solidFill>
              </a:rPr>
              <a:t>What about volatility?</a:t>
            </a:r>
            <a:endParaRPr>
              <a:solidFill>
                <a:srgbClr val="434343"/>
              </a:solidFill>
            </a:endParaRPr>
          </a:p>
          <a:p>
            <a:pPr marL="457200" lvl="0" indent="-342900" rtl="0">
              <a:spcBef>
                <a:spcPts val="1000"/>
              </a:spcBef>
              <a:spcAft>
                <a:spcPts val="0"/>
              </a:spcAft>
              <a:buSzPts val="1800"/>
              <a:buChar char="▶"/>
            </a:pPr>
            <a:r>
              <a:rPr lang="en-US">
                <a:solidFill>
                  <a:srgbClr val="434343"/>
                </a:solidFill>
              </a:rPr>
              <a:t>Does not capture </a:t>
            </a:r>
            <a:r>
              <a:rPr lang="en-US">
                <a:solidFill>
                  <a:srgbClr val="434343"/>
                </a:solidFill>
                <a:latin typeface="Arial"/>
                <a:ea typeface="Arial"/>
                <a:cs typeface="Arial"/>
                <a:sym typeface="Arial"/>
              </a:rPr>
              <a:t>a significant GARCH effect that implies a non constant volatility</a:t>
            </a:r>
            <a:endParaRPr>
              <a:solidFill>
                <a:srgbClr val="434343"/>
              </a:solidFill>
              <a:latin typeface="Arial"/>
              <a:ea typeface="Arial"/>
              <a:cs typeface="Arial"/>
              <a:sym typeface="Arial"/>
            </a:endParaRPr>
          </a:p>
          <a:p>
            <a:pPr marL="457200" lvl="0" indent="-342900" rtl="0">
              <a:spcBef>
                <a:spcPts val="1000"/>
              </a:spcBef>
              <a:spcAft>
                <a:spcPts val="0"/>
              </a:spcAft>
              <a:buSzPts val="1800"/>
              <a:buChar char="▶"/>
            </a:pPr>
            <a:r>
              <a:rPr lang="en-US">
                <a:solidFill>
                  <a:srgbClr val="434343"/>
                </a:solidFill>
              </a:rPr>
              <a:t>Distribution of price is symmetric with thin tail</a:t>
            </a:r>
            <a:endParaRPr>
              <a:solidFill>
                <a:srgbClr val="434343"/>
              </a:solidFill>
            </a:endParaRPr>
          </a:p>
          <a:p>
            <a:pPr marL="457200" lvl="0" indent="-342900" rtl="0">
              <a:lnSpc>
                <a:spcPct val="115000"/>
              </a:lnSpc>
              <a:spcBef>
                <a:spcPts val="1000"/>
              </a:spcBef>
              <a:spcAft>
                <a:spcPts val="0"/>
              </a:spcAft>
              <a:buSzPts val="1800"/>
              <a:buFont typeface="Arial"/>
              <a:buChar char="▶"/>
            </a:pPr>
            <a:r>
              <a:rPr lang="en-US">
                <a:solidFill>
                  <a:srgbClr val="434343"/>
                </a:solidFill>
              </a:rPr>
              <a:t>A GARCH model imposes a structure of the </a:t>
            </a:r>
            <a:r>
              <a:rPr lang="en-US" b="1" i="1">
                <a:solidFill>
                  <a:srgbClr val="434343"/>
                </a:solidFill>
              </a:rPr>
              <a:t>conditional</a:t>
            </a:r>
            <a:r>
              <a:rPr lang="en-US" b="1">
                <a:solidFill>
                  <a:srgbClr val="434343"/>
                </a:solidFill>
              </a:rPr>
              <a:t> </a:t>
            </a:r>
            <a:r>
              <a:rPr lang="en-US" b="1" i="1">
                <a:solidFill>
                  <a:srgbClr val="434343"/>
                </a:solidFill>
              </a:rPr>
              <a:t>variance</a:t>
            </a:r>
            <a:r>
              <a:rPr lang="en-US">
                <a:solidFill>
                  <a:srgbClr val="434343"/>
                </a:solidFill>
              </a:rPr>
              <a:t> of the process.</a:t>
            </a:r>
            <a:endParaRPr>
              <a:solidFill>
                <a:srgbClr val="434343"/>
              </a:solidFill>
            </a:endParaRPr>
          </a:p>
          <a:p>
            <a:pPr marL="0" lvl="0" indent="0" rtl="0">
              <a:spcBef>
                <a:spcPts val="1100"/>
              </a:spcBef>
              <a:spcAft>
                <a:spcPts val="0"/>
              </a:spcAft>
              <a:buNone/>
            </a:pPr>
            <a:endParaRPr>
              <a:solidFill>
                <a:srgbClr val="434343"/>
              </a:solidFill>
            </a:endParaRPr>
          </a:p>
          <a:p>
            <a:pPr marL="0" lvl="0" indent="0" rtl="0">
              <a:spcBef>
                <a:spcPts val="1000"/>
              </a:spcBef>
              <a:spcAft>
                <a:spcPts val="0"/>
              </a:spcAft>
              <a:buNone/>
            </a:pPr>
            <a:endParaRPr>
              <a:solidFill>
                <a:srgbClr val="434343"/>
              </a:solidFill>
            </a:endParaRPr>
          </a:p>
          <a:p>
            <a:pPr marL="0" lvl="0" indent="0" rtl="0">
              <a:spcBef>
                <a:spcPts val="1000"/>
              </a:spcBef>
              <a:spcAft>
                <a:spcPts val="0"/>
              </a:spcAft>
              <a:buNone/>
            </a:pPr>
            <a:endParaRPr/>
          </a:p>
          <a:p>
            <a:pPr marL="0" lvl="0" indent="0">
              <a:spcBef>
                <a:spcPts val="1000"/>
              </a:spcBef>
              <a:spcAft>
                <a:spcPts val="0"/>
              </a:spcAft>
              <a:buNone/>
            </a:pPr>
            <a:endParaRPr/>
          </a:p>
        </p:txBody>
      </p:sp>
      <p:sp>
        <p:nvSpPr>
          <p:cNvPr id="287" name="Shape 287"/>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10</a:t>
            </a:fld>
            <a:endParaRPr/>
          </a:p>
        </p:txBody>
      </p:sp>
      <p:sp>
        <p:nvSpPr>
          <p:cNvPr id="288" name="Shape 288"/>
          <p:cNvSpPr txBox="1"/>
          <p:nvPr/>
        </p:nvSpPr>
        <p:spPr>
          <a:xfrm>
            <a:off x="1492625" y="4430700"/>
            <a:ext cx="7947300" cy="1000200"/>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0"/>
              </a:spcBef>
              <a:spcAft>
                <a:spcPts val="0"/>
              </a:spcAft>
              <a:buNone/>
            </a:pPr>
            <a:r>
              <a:rPr lang="en-US" sz="1800"/>
              <a:t>A further analysis is required. </a:t>
            </a:r>
            <a:endParaRPr sz="1800"/>
          </a:p>
          <a:p>
            <a:pPr marL="0" lvl="0" indent="0" algn="ctr" rtl="0">
              <a:lnSpc>
                <a:spcPct val="200000"/>
              </a:lnSpc>
              <a:spcBef>
                <a:spcPts val="0"/>
              </a:spcBef>
              <a:spcAft>
                <a:spcPts val="0"/>
              </a:spcAft>
              <a:buClr>
                <a:schemeClr val="dk1"/>
              </a:buClr>
              <a:buSzPts val="1100"/>
              <a:buFont typeface="Arial"/>
              <a:buNone/>
            </a:pPr>
            <a:r>
              <a:rPr lang="en-US" sz="1800" b="1">
                <a:solidFill>
                  <a:schemeClr val="dk1"/>
                </a:solidFill>
              </a:rPr>
              <a:t>An</a:t>
            </a:r>
            <a:r>
              <a:rPr lang="en-US" sz="1800" b="1">
                <a:solidFill>
                  <a:srgbClr val="242729"/>
                </a:solidFill>
              </a:rPr>
              <a:t> ARMA(p,q)-GARCH(s,r) would be</a:t>
            </a:r>
            <a:r>
              <a:rPr lang="en-US" sz="1800" b="1">
                <a:solidFill>
                  <a:schemeClr val="dk1"/>
                </a:solidFill>
              </a:rPr>
              <a:t> a better model.</a:t>
            </a:r>
            <a:endParaRPr sz="1800" b="1">
              <a:solidFill>
                <a:schemeClr val="dk1"/>
              </a:solidFill>
            </a:endParaRPr>
          </a:p>
          <a:p>
            <a:pPr marL="0" lvl="0" indent="0" algn="ctr">
              <a:lnSpc>
                <a:spcPct val="200000"/>
              </a:lnSpc>
              <a:spcBef>
                <a:spcPts val="0"/>
              </a:spcBef>
              <a:spcAft>
                <a:spcPts val="0"/>
              </a:spcAft>
              <a:buNone/>
            </a:pPr>
            <a:endParaRPr sz="18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ctrTitle"/>
          </p:nvPr>
        </p:nvSpPr>
        <p:spPr>
          <a:xfrm>
            <a:off x="2212532" y="1706542"/>
            <a:ext cx="7767000" cy="16464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accent1"/>
              </a:buClr>
              <a:buSzPts val="5400"/>
              <a:buFont typeface="Trebuchet MS"/>
              <a:buNone/>
            </a:pPr>
            <a:r>
              <a:rPr lang="en-US" sz="5400" b="0" i="0" u="none" strike="noStrike" cap="none">
                <a:solidFill>
                  <a:schemeClr val="accent1"/>
                </a:solidFill>
                <a:latin typeface="Trebuchet MS"/>
                <a:ea typeface="Trebuchet MS"/>
                <a:cs typeface="Trebuchet MS"/>
                <a:sym typeface="Trebuchet MS"/>
              </a:rPr>
              <a:t>GARCH MODEL</a:t>
            </a:r>
            <a:endParaRPr/>
          </a:p>
        </p:txBody>
      </p:sp>
      <p:sp>
        <p:nvSpPr>
          <p:cNvPr id="294" name="Shape 29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a:solidFill>
                  <a:schemeClr val="accent1"/>
                </a:solidFill>
                <a:latin typeface="Trebuchet MS"/>
                <a:ea typeface="Trebuchet MS"/>
                <a:cs typeface="Trebuchet MS"/>
                <a:sym typeface="Trebuchet MS"/>
              </a:rPr>
              <a:pPr marL="0" marR="0" lvl="0" indent="0" algn="r" rtl="0">
                <a:spcBef>
                  <a:spcPts val="0"/>
                </a:spcBef>
                <a:spcAft>
                  <a:spcPts val="0"/>
                </a:spcAft>
                <a:buNone/>
              </a:pPr>
              <a:t>11</a:t>
            </a:fld>
            <a:endParaRPr sz="900">
              <a:solidFill>
                <a:schemeClr val="accen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8"/>
        <p:cNvGrpSpPr/>
        <p:nvPr/>
      </p:nvGrpSpPr>
      <p:grpSpPr>
        <a:xfrm>
          <a:off x="0" y="0"/>
          <a:ext cx="0" cy="0"/>
          <a:chOff x="0" y="0"/>
          <a:chExt cx="0" cy="0"/>
        </a:xfrm>
      </p:grpSpPr>
      <p:sp>
        <p:nvSpPr>
          <p:cNvPr id="299" name="Shape 29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a:solidFill>
                  <a:schemeClr val="accent1"/>
                </a:solidFill>
                <a:latin typeface="Trebuchet MS"/>
                <a:ea typeface="Trebuchet MS"/>
                <a:cs typeface="Trebuchet MS"/>
                <a:sym typeface="Trebuchet MS"/>
              </a:rPr>
              <a:pPr marL="0" marR="0" lvl="0" indent="0" algn="r" rtl="0">
                <a:spcBef>
                  <a:spcPts val="0"/>
                </a:spcBef>
                <a:spcAft>
                  <a:spcPts val="0"/>
                </a:spcAft>
                <a:buNone/>
              </a:pPr>
              <a:t>12</a:t>
            </a:fld>
            <a:endParaRPr sz="900">
              <a:solidFill>
                <a:schemeClr val="accent1"/>
              </a:solidFill>
              <a:latin typeface="Trebuchet MS"/>
              <a:ea typeface="Trebuchet MS"/>
              <a:cs typeface="Trebuchet MS"/>
              <a:sym typeface="Trebuchet MS"/>
            </a:endParaRPr>
          </a:p>
        </p:txBody>
      </p:sp>
      <p:sp>
        <p:nvSpPr>
          <p:cNvPr id="300" name="Shape 300"/>
          <p:cNvSpPr/>
          <p:nvPr/>
        </p:nvSpPr>
        <p:spPr>
          <a:xfrm>
            <a:off x="1621730" y="953656"/>
            <a:ext cx="4213013" cy="36933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Plots of returns, returns</a:t>
            </a:r>
            <a:r>
              <a:rPr lang="en-US" sz="1800" baseline="30000">
                <a:solidFill>
                  <a:schemeClr val="dk1"/>
                </a:solidFill>
                <a:latin typeface="Trebuchet MS"/>
                <a:ea typeface="Trebuchet MS"/>
                <a:cs typeface="Trebuchet MS"/>
                <a:sym typeface="Trebuchet MS"/>
              </a:rPr>
              <a:t>2</a:t>
            </a:r>
            <a:r>
              <a:rPr lang="en-US" sz="1800" baseline="-25000">
                <a:solidFill>
                  <a:schemeClr val="dk1"/>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 abs(returns)</a:t>
            </a:r>
            <a:endParaRPr/>
          </a:p>
        </p:txBody>
      </p:sp>
      <p:sp>
        <p:nvSpPr>
          <p:cNvPr id="301" name="Shape 301"/>
          <p:cNvSpPr/>
          <p:nvPr/>
        </p:nvSpPr>
        <p:spPr>
          <a:xfrm>
            <a:off x="7569114" y="967570"/>
            <a:ext cx="1715534" cy="36933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Basic Statistics</a:t>
            </a:r>
            <a:endParaRPr/>
          </a:p>
        </p:txBody>
      </p:sp>
      <p:pic>
        <p:nvPicPr>
          <p:cNvPr id="302" name="Shape 302"/>
          <p:cNvPicPr preferRelativeResize="0"/>
          <p:nvPr/>
        </p:nvPicPr>
        <p:blipFill rotWithShape="1">
          <a:blip r:embed="rId3">
            <a:alphaModFix/>
          </a:blip>
          <a:srcRect/>
          <a:stretch/>
        </p:blipFill>
        <p:spPr>
          <a:xfrm>
            <a:off x="7453000" y="1406752"/>
            <a:ext cx="3409776" cy="4044496"/>
          </a:xfrm>
          <a:prstGeom prst="rect">
            <a:avLst/>
          </a:prstGeom>
          <a:noFill/>
          <a:ln>
            <a:noFill/>
          </a:ln>
        </p:spPr>
      </p:pic>
      <p:sp>
        <p:nvSpPr>
          <p:cNvPr id="303" name="Shape 303"/>
          <p:cNvSpPr txBox="1"/>
          <p:nvPr/>
        </p:nvSpPr>
        <p:spPr>
          <a:xfrm>
            <a:off x="2869348" y="133901"/>
            <a:ext cx="654754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a:solidFill>
                  <a:schemeClr val="dk1"/>
                </a:solidFill>
                <a:latin typeface="Trebuchet MS"/>
                <a:ea typeface="Trebuchet MS"/>
                <a:cs typeface="Trebuchet MS"/>
                <a:sym typeface="Trebuchet MS"/>
              </a:rPr>
              <a:t>Data Exploration (Simple Return)</a:t>
            </a:r>
            <a:endParaRPr/>
          </a:p>
        </p:txBody>
      </p:sp>
      <p:pic>
        <p:nvPicPr>
          <p:cNvPr id="304" name="Shape 304"/>
          <p:cNvPicPr preferRelativeResize="0"/>
          <p:nvPr/>
        </p:nvPicPr>
        <p:blipFill rotWithShape="1">
          <a:blip r:embed="rId4">
            <a:alphaModFix/>
          </a:blip>
          <a:srcRect t="1633"/>
          <a:stretch/>
        </p:blipFill>
        <p:spPr>
          <a:xfrm>
            <a:off x="907003" y="1327875"/>
            <a:ext cx="5236115" cy="5189039"/>
          </a:xfrm>
          <a:prstGeom prst="rect">
            <a:avLst/>
          </a:prstGeom>
          <a:noFill/>
          <a:ln>
            <a:noFill/>
          </a:ln>
        </p:spPr>
      </p:pic>
      <p:sp>
        <p:nvSpPr>
          <p:cNvPr id="305" name="Shape 305"/>
          <p:cNvSpPr/>
          <p:nvPr/>
        </p:nvSpPr>
        <p:spPr>
          <a:xfrm>
            <a:off x="7476575" y="3086000"/>
            <a:ext cx="2864100" cy="478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7400375" y="4914800"/>
            <a:ext cx="2864100" cy="478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07" name="Shape 307"/>
          <p:cNvSpPr txBox="1"/>
          <p:nvPr/>
        </p:nvSpPr>
        <p:spPr>
          <a:xfrm>
            <a:off x="7337600" y="5597300"/>
            <a:ext cx="3409800" cy="835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1800" b="1"/>
              <a:t>Zero Mean. </a:t>
            </a:r>
            <a:endParaRPr sz="1800" b="1"/>
          </a:p>
          <a:p>
            <a:pPr marL="0" lvl="0" indent="0" algn="ctr" rtl="0">
              <a:spcBef>
                <a:spcPts val="0"/>
              </a:spcBef>
              <a:spcAft>
                <a:spcPts val="0"/>
              </a:spcAft>
              <a:buNone/>
            </a:pPr>
            <a:r>
              <a:rPr lang="en-US" sz="1800" b="1"/>
              <a:t>Close to zero Skewness </a:t>
            </a:r>
            <a:endParaRPr sz="1800" b="1"/>
          </a:p>
          <a:p>
            <a:pPr marL="0" lvl="0" indent="0" algn="ctr">
              <a:spcBef>
                <a:spcPts val="0"/>
              </a:spcBef>
              <a:spcAft>
                <a:spcPts val="0"/>
              </a:spcAft>
              <a:buNone/>
            </a:pPr>
            <a:r>
              <a:rPr lang="en-US" sz="1800" b="1"/>
              <a:t>Thin tails as Kurtosis&lt;3</a:t>
            </a:r>
            <a:endParaRPr sz="1800" b="1"/>
          </a:p>
        </p:txBody>
      </p:sp>
      <p:sp>
        <p:nvSpPr>
          <p:cNvPr id="308" name="Shape 308"/>
          <p:cNvSpPr/>
          <p:nvPr/>
        </p:nvSpPr>
        <p:spPr>
          <a:xfrm>
            <a:off x="3518650" y="1163075"/>
            <a:ext cx="932400" cy="5526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txBox="1"/>
          <p:nvPr/>
        </p:nvSpPr>
        <p:spPr>
          <a:xfrm>
            <a:off x="4580975" y="2924650"/>
            <a:ext cx="2165100" cy="365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Volatility clusters</a:t>
            </a:r>
            <a:endParaRPr/>
          </a:p>
        </p:txBody>
      </p:sp>
      <p:sp>
        <p:nvSpPr>
          <p:cNvPr id="310" name="Shape 310"/>
          <p:cNvSpPr txBox="1"/>
          <p:nvPr/>
        </p:nvSpPr>
        <p:spPr>
          <a:xfrm>
            <a:off x="950275" y="4618950"/>
            <a:ext cx="2649000" cy="369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solidFill>
                  <a:srgbClr val="FF0000"/>
                </a:solidFill>
              </a:rPr>
              <a:t>Non constant Volatility</a:t>
            </a:r>
            <a:endParaRPr sz="1800" b="1">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4"/>
        <p:cNvGrpSpPr/>
        <p:nvPr/>
      </p:nvGrpSpPr>
      <p:grpSpPr>
        <a:xfrm>
          <a:off x="0" y="0"/>
          <a:ext cx="0" cy="0"/>
          <a:chOff x="0" y="0"/>
          <a:chExt cx="0" cy="0"/>
        </a:xfrm>
      </p:grpSpPr>
      <p:sp>
        <p:nvSpPr>
          <p:cNvPr id="316" name="Shape 316"/>
          <p:cNvSpPr/>
          <p:nvPr/>
        </p:nvSpPr>
        <p:spPr>
          <a:xfrm>
            <a:off x="888706" y="329293"/>
            <a:ext cx="752481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ACF Plots of returns, returns</a:t>
            </a:r>
            <a:r>
              <a:rPr lang="en-US" sz="2800" b="1" baseline="30000">
                <a:solidFill>
                  <a:schemeClr val="dk1"/>
                </a:solidFill>
                <a:latin typeface="Trebuchet MS"/>
                <a:ea typeface="Trebuchet MS"/>
                <a:cs typeface="Trebuchet MS"/>
                <a:sym typeface="Trebuchet MS"/>
              </a:rPr>
              <a:t>2</a:t>
            </a:r>
            <a:r>
              <a:rPr lang="en-US" sz="2800" b="1" baseline="-25000">
                <a:solidFill>
                  <a:schemeClr val="dk1"/>
                </a:solidFill>
                <a:latin typeface="Trebuchet MS"/>
                <a:ea typeface="Trebuchet MS"/>
                <a:cs typeface="Trebuchet MS"/>
                <a:sym typeface="Trebuchet MS"/>
              </a:rPr>
              <a:t> </a:t>
            </a:r>
            <a:r>
              <a:rPr lang="en-US" sz="2800" b="1">
                <a:solidFill>
                  <a:schemeClr val="dk1"/>
                </a:solidFill>
                <a:latin typeface="Trebuchet MS"/>
                <a:ea typeface="Trebuchet MS"/>
                <a:cs typeface="Trebuchet MS"/>
                <a:sym typeface="Trebuchet MS"/>
              </a:rPr>
              <a:t>, abs(returns)</a:t>
            </a:r>
            <a:endParaRPr/>
          </a:p>
        </p:txBody>
      </p:sp>
      <p:sp>
        <p:nvSpPr>
          <p:cNvPr id="317" name="Shape 317"/>
          <p:cNvSpPr/>
          <p:nvPr/>
        </p:nvSpPr>
        <p:spPr>
          <a:xfrm>
            <a:off x="7257142" y="1558547"/>
            <a:ext cx="4542971" cy="3647152"/>
          </a:xfrm>
          <a:prstGeom prst="rect">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Arial"/>
                <a:ea typeface="Arial"/>
                <a:cs typeface="Arial"/>
                <a:sym typeface="Arial"/>
              </a:rPr>
              <a:t>S&amp;P 500 returns</a:t>
            </a:r>
            <a:endParaRPr dirty="0"/>
          </a:p>
          <a:p>
            <a:pPr marL="800100" marR="0" lvl="1" indent="-342900" algn="l" rtl="0">
              <a:spcBef>
                <a:spcPts val="600"/>
              </a:spcBef>
              <a:spcAft>
                <a:spcPts val="0"/>
              </a:spcAft>
              <a:buClr>
                <a:schemeClr val="dk1"/>
              </a:buClr>
              <a:buSzPts val="2400"/>
              <a:buFont typeface="Noto Sans Symbols"/>
              <a:buChar char="▪"/>
            </a:pPr>
            <a:r>
              <a:rPr lang="en-US" sz="2400" b="0" i="0" u="none" strike="noStrike" cap="none" dirty="0">
                <a:solidFill>
                  <a:schemeClr val="dk1"/>
                </a:solidFill>
                <a:latin typeface="Arial"/>
                <a:ea typeface="Arial"/>
                <a:cs typeface="Arial"/>
                <a:sym typeface="Arial"/>
              </a:rPr>
              <a:t>Show </a:t>
            </a:r>
            <a:r>
              <a:rPr lang="en-US" sz="2400" dirty="0" smtClean="0">
                <a:solidFill>
                  <a:schemeClr val="dk1"/>
                </a:solidFill>
              </a:rPr>
              <a:t>serial</a:t>
            </a:r>
            <a:r>
              <a:rPr lang="en-US" sz="2400" b="0" i="0" u="none" strike="noStrike" cap="none" dirty="0" smtClean="0">
                <a:solidFill>
                  <a:schemeClr val="dk1"/>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autocorrelation </a:t>
            </a:r>
            <a:endParaRPr dirty="0"/>
          </a:p>
          <a:p>
            <a:pPr marL="800100" marR="0" lvl="1" indent="-342900" algn="l" rtl="0">
              <a:spcBef>
                <a:spcPts val="600"/>
              </a:spcBef>
              <a:spcAft>
                <a:spcPts val="0"/>
              </a:spcAft>
              <a:buClr>
                <a:schemeClr val="dk1"/>
              </a:buClr>
              <a:buSzPts val="2400"/>
              <a:buFont typeface="Noto Sans Symbols"/>
              <a:buChar char="▪"/>
            </a:pPr>
            <a:r>
              <a:rPr lang="en-US" sz="2400" b="0" i="0" u="none" strike="noStrike" cap="none" dirty="0">
                <a:solidFill>
                  <a:srgbClr val="FF0000"/>
                </a:solidFill>
                <a:latin typeface="Arial"/>
                <a:ea typeface="Arial"/>
                <a:cs typeface="Arial"/>
                <a:sym typeface="Arial"/>
              </a:rPr>
              <a:t>Show a significant ARCH/GARCH effect</a:t>
            </a:r>
            <a:r>
              <a:rPr lang="en-US" sz="2400" b="0" i="0" u="none" strike="noStrike" cap="none" dirty="0">
                <a:solidFill>
                  <a:schemeClr val="dk1"/>
                </a:solidFill>
                <a:latin typeface="Arial"/>
                <a:ea typeface="Arial"/>
                <a:cs typeface="Arial"/>
                <a:sym typeface="Arial"/>
              </a:rPr>
              <a:t>, </a:t>
            </a:r>
            <a:r>
              <a:rPr lang="en-US" sz="2400" b="0" i="0" u="none" strike="noStrike" cap="none" dirty="0" smtClean="0">
                <a:solidFill>
                  <a:schemeClr val="dk1"/>
                </a:solidFill>
                <a:latin typeface="Arial"/>
                <a:ea typeface="Arial"/>
                <a:cs typeface="Arial"/>
                <a:sym typeface="Arial"/>
              </a:rPr>
              <a:t>implying </a:t>
            </a:r>
            <a:r>
              <a:rPr lang="en-US" sz="2400" b="0" i="0" u="none" strike="noStrike" cap="none" dirty="0">
                <a:solidFill>
                  <a:schemeClr val="dk1"/>
                </a:solidFill>
                <a:latin typeface="Arial"/>
                <a:ea typeface="Arial"/>
                <a:cs typeface="Arial"/>
                <a:sym typeface="Arial"/>
              </a:rPr>
              <a:t>a non constant volatility</a:t>
            </a:r>
            <a:endParaRPr dirty="0"/>
          </a:p>
          <a:p>
            <a:pPr marL="800100" marR="0" lvl="1" indent="-342900" algn="l" rtl="0">
              <a:spcBef>
                <a:spcPts val="600"/>
              </a:spcBef>
              <a:spcAft>
                <a:spcPts val="0"/>
              </a:spcAft>
              <a:buClr>
                <a:schemeClr val="dk1"/>
              </a:buClr>
              <a:buSzPts val="2400"/>
              <a:buFont typeface="Noto Sans Symbols"/>
              <a:buChar char="▪"/>
            </a:pPr>
            <a:r>
              <a:rPr lang="en-US" sz="2400" b="0" i="0" u="none" strike="noStrike" cap="none" dirty="0" smtClean="0">
                <a:solidFill>
                  <a:schemeClr val="dk1"/>
                </a:solidFill>
                <a:latin typeface="Arial"/>
                <a:ea typeface="Arial"/>
                <a:cs typeface="Arial"/>
                <a:sym typeface="Arial"/>
              </a:rPr>
              <a:t>Show non linear dependence</a:t>
            </a:r>
            <a:endParaRPr dirty="0"/>
          </a:p>
        </p:txBody>
      </p:sp>
      <p:pic>
        <p:nvPicPr>
          <p:cNvPr id="318" name="Shape 318"/>
          <p:cNvPicPr preferRelativeResize="0"/>
          <p:nvPr/>
        </p:nvPicPr>
        <p:blipFill rotWithShape="1">
          <a:blip r:embed="rId3">
            <a:alphaModFix/>
          </a:blip>
          <a:srcRect/>
          <a:stretch/>
        </p:blipFill>
        <p:spPr>
          <a:xfrm>
            <a:off x="1614420" y="1108604"/>
            <a:ext cx="5267401" cy="5297883"/>
          </a:xfrm>
          <a:prstGeom prst="rect">
            <a:avLst/>
          </a:prstGeom>
          <a:noFill/>
          <a:ln>
            <a:noFill/>
          </a:ln>
        </p:spPr>
      </p:pic>
      <p:sp>
        <p:nvSpPr>
          <p:cNvPr id="7" name="5-Point Star 6"/>
          <p:cNvSpPr/>
          <p:nvPr/>
        </p:nvSpPr>
        <p:spPr>
          <a:xfrm>
            <a:off x="6240016" y="3429000"/>
            <a:ext cx="288032" cy="288032"/>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5-Point Star 7"/>
          <p:cNvSpPr/>
          <p:nvPr/>
        </p:nvSpPr>
        <p:spPr>
          <a:xfrm>
            <a:off x="6168008" y="5229200"/>
            <a:ext cx="288032" cy="288032"/>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22"/>
        <p:cNvGrpSpPr/>
        <p:nvPr/>
      </p:nvGrpSpPr>
      <p:grpSpPr>
        <a:xfrm>
          <a:off x="0" y="0"/>
          <a:ext cx="0" cy="0"/>
          <a:chOff x="0" y="0"/>
          <a:chExt cx="0" cy="0"/>
        </a:xfrm>
      </p:grpSpPr>
      <p:sp>
        <p:nvSpPr>
          <p:cNvPr id="323" name="Shape 323"/>
          <p:cNvSpPr txBox="1">
            <a:spLocks noGrp="1"/>
          </p:cNvSpPr>
          <p:nvPr>
            <p:ph type="sldNum" idx="12"/>
          </p:nvPr>
        </p:nvSpPr>
        <p:spPr>
          <a:xfrm>
            <a:off x="11172411" y="6226027"/>
            <a:ext cx="68333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a:solidFill>
                  <a:schemeClr val="accent1"/>
                </a:solidFill>
                <a:latin typeface="Trebuchet MS"/>
                <a:ea typeface="Trebuchet MS"/>
                <a:cs typeface="Trebuchet MS"/>
                <a:sym typeface="Trebuchet MS"/>
              </a:rPr>
              <a:pPr marL="0" marR="0" lvl="0" indent="0" algn="r" rtl="0">
                <a:spcBef>
                  <a:spcPts val="0"/>
                </a:spcBef>
                <a:spcAft>
                  <a:spcPts val="0"/>
                </a:spcAft>
                <a:buNone/>
              </a:pPr>
              <a:t>14</a:t>
            </a:fld>
            <a:endParaRPr sz="2000">
              <a:solidFill>
                <a:schemeClr val="accent1"/>
              </a:solidFill>
              <a:latin typeface="Trebuchet MS"/>
              <a:ea typeface="Trebuchet MS"/>
              <a:cs typeface="Trebuchet MS"/>
              <a:sym typeface="Trebuchet MS"/>
            </a:endParaRPr>
          </a:p>
        </p:txBody>
      </p:sp>
      <p:sp>
        <p:nvSpPr>
          <p:cNvPr id="324" name="Shape 324"/>
          <p:cNvSpPr/>
          <p:nvPr/>
        </p:nvSpPr>
        <p:spPr>
          <a:xfrm>
            <a:off x="2279576" y="208159"/>
            <a:ext cx="72728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smtClean="0">
                <a:solidFill>
                  <a:schemeClr val="dk1"/>
                </a:solidFill>
                <a:latin typeface="Trebuchet MS"/>
                <a:ea typeface="Trebuchet MS"/>
                <a:cs typeface="Trebuchet MS"/>
                <a:sym typeface="Trebuchet MS"/>
              </a:rPr>
              <a:t>McLeod -Li Test </a:t>
            </a:r>
            <a:r>
              <a:rPr lang="en-US" sz="2800" b="1" dirty="0">
                <a:solidFill>
                  <a:schemeClr val="dk1"/>
                </a:solidFill>
                <a:latin typeface="Trebuchet MS"/>
                <a:ea typeface="Trebuchet MS"/>
                <a:cs typeface="Trebuchet MS"/>
                <a:sym typeface="Trebuchet MS"/>
              </a:rPr>
              <a:t>for ARCH/GARCH effect </a:t>
            </a:r>
            <a:endParaRPr dirty="0"/>
          </a:p>
        </p:txBody>
      </p:sp>
      <p:sp>
        <p:nvSpPr>
          <p:cNvPr id="325" name="Shape 325"/>
          <p:cNvSpPr txBox="1"/>
          <p:nvPr/>
        </p:nvSpPr>
        <p:spPr>
          <a:xfrm>
            <a:off x="322110" y="1069938"/>
            <a:ext cx="3279300" cy="646200"/>
          </a:xfrm>
          <a:prstGeom prst="rect">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dk1"/>
                </a:solidFill>
                <a:latin typeface="Trebuchet MS"/>
                <a:ea typeface="Trebuchet MS"/>
                <a:cs typeface="Trebuchet MS"/>
                <a:sym typeface="Trebuchet MS"/>
              </a:rPr>
              <a:t>Test on returns </a:t>
            </a:r>
            <a:endParaRPr sz="2000"/>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 </a:t>
            </a:r>
            <a:endParaRPr/>
          </a:p>
        </p:txBody>
      </p:sp>
      <p:sp>
        <p:nvSpPr>
          <p:cNvPr id="326" name="Shape 326"/>
          <p:cNvSpPr/>
          <p:nvPr/>
        </p:nvSpPr>
        <p:spPr>
          <a:xfrm>
            <a:off x="4338284" y="1069938"/>
            <a:ext cx="3394500" cy="646200"/>
          </a:xfrm>
          <a:prstGeom prst="rect">
            <a:avLst/>
          </a:prstGeom>
          <a:solidFill>
            <a:schemeClr val="lt1"/>
          </a:solidFill>
          <a:ln w="38100" cap="flat" cmpd="sng">
            <a:solidFill>
              <a:srgbClr val="7030A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dk1"/>
                </a:solidFill>
                <a:latin typeface="Trebuchet MS"/>
                <a:ea typeface="Trebuchet MS"/>
                <a:cs typeface="Trebuchet MS"/>
                <a:sym typeface="Trebuchet MS"/>
              </a:rPr>
              <a:t>Test on squared returns</a:t>
            </a:r>
            <a:endParaRPr sz="2000"/>
          </a:p>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 </a:t>
            </a:r>
            <a:endParaRPr/>
          </a:p>
        </p:txBody>
      </p:sp>
      <p:sp>
        <p:nvSpPr>
          <p:cNvPr id="327" name="Shape 327"/>
          <p:cNvSpPr/>
          <p:nvPr/>
        </p:nvSpPr>
        <p:spPr>
          <a:xfrm>
            <a:off x="8472266" y="1069938"/>
            <a:ext cx="3041815" cy="646331"/>
          </a:xfrm>
          <a:prstGeom prst="rect">
            <a:avLst/>
          </a:prstGeom>
          <a:solidFill>
            <a:schemeClr val="lt1"/>
          </a:solidFill>
          <a:ln w="38100" cap="flat" cmpd="sng">
            <a:solidFill>
              <a:srgbClr val="7030A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dk1"/>
                </a:solidFill>
                <a:latin typeface="Trebuchet MS"/>
                <a:ea typeface="Trebuchet MS"/>
                <a:cs typeface="Trebuchet MS"/>
                <a:sym typeface="Trebuchet MS"/>
              </a:rPr>
              <a:t>Test on absolute returns</a:t>
            </a:r>
            <a:r>
              <a:rPr lang="en-US" sz="1800">
                <a:solidFill>
                  <a:schemeClr val="dk1"/>
                </a:solidFill>
                <a:latin typeface="Trebuchet MS"/>
                <a:ea typeface="Trebuchet MS"/>
                <a:cs typeface="Trebuchet MS"/>
                <a:sym typeface="Trebuchet MS"/>
              </a:rPr>
              <a:t> </a:t>
            </a:r>
            <a:endParaRPr/>
          </a:p>
        </p:txBody>
      </p:sp>
      <p:sp>
        <p:nvSpPr>
          <p:cNvPr id="328" name="Shape 328"/>
          <p:cNvSpPr txBox="1"/>
          <p:nvPr/>
        </p:nvSpPr>
        <p:spPr>
          <a:xfrm>
            <a:off x="6650634" y="5372563"/>
            <a:ext cx="3643264" cy="830997"/>
          </a:xfrm>
          <a:prstGeom prst="rect">
            <a:avLst/>
          </a:prstGeom>
          <a:solidFill>
            <a:schemeClr val="lt1"/>
          </a:solidFill>
          <a:ln w="38100" cap="flat" cmpd="sng">
            <a:solidFill>
              <a:srgbClr val="7030A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7030A0"/>
                </a:solidFill>
                <a:latin typeface="Trebuchet MS"/>
                <a:ea typeface="Trebuchet MS"/>
                <a:cs typeface="Trebuchet MS"/>
                <a:sym typeface="Trebuchet MS"/>
              </a:rPr>
              <a:t>Reject H</a:t>
            </a:r>
            <a:r>
              <a:rPr lang="en-US" sz="2400" b="1" baseline="-25000">
                <a:solidFill>
                  <a:srgbClr val="7030A0"/>
                </a:solidFill>
                <a:latin typeface="Trebuchet MS"/>
                <a:ea typeface="Trebuchet MS"/>
                <a:cs typeface="Trebuchet MS"/>
                <a:sym typeface="Trebuchet MS"/>
              </a:rPr>
              <a:t>0</a:t>
            </a:r>
            <a:r>
              <a:rPr lang="en-US" sz="2400" b="1">
                <a:solidFill>
                  <a:srgbClr val="7030A0"/>
                </a:solidFill>
                <a:latin typeface="Trebuchet MS"/>
                <a:ea typeface="Trebuchet MS"/>
                <a:cs typeface="Trebuchet MS"/>
                <a:sym typeface="Trebuchet MS"/>
              </a:rPr>
              <a:t>: p &lt; 0.05</a:t>
            </a:r>
            <a:endParaRPr/>
          </a:p>
          <a:p>
            <a:pPr marL="0" marR="0" lvl="0" indent="0" algn="ctr" rtl="0">
              <a:spcBef>
                <a:spcPts val="0"/>
              </a:spcBef>
              <a:spcAft>
                <a:spcPts val="0"/>
              </a:spcAft>
              <a:buNone/>
            </a:pPr>
            <a:r>
              <a:rPr lang="en-US" sz="2400" b="1">
                <a:solidFill>
                  <a:srgbClr val="7030A0"/>
                </a:solidFill>
                <a:latin typeface="Trebuchet MS"/>
                <a:ea typeface="Trebuchet MS"/>
                <a:cs typeface="Trebuchet MS"/>
                <a:sym typeface="Trebuchet MS"/>
              </a:rPr>
              <a:t>Have serial correlation</a:t>
            </a:r>
            <a:endParaRPr/>
          </a:p>
        </p:txBody>
      </p:sp>
      <p:pic>
        <p:nvPicPr>
          <p:cNvPr id="329" name="Shape 329"/>
          <p:cNvPicPr preferRelativeResize="0"/>
          <p:nvPr/>
        </p:nvPicPr>
        <p:blipFill rotWithShape="1">
          <a:blip r:embed="rId3">
            <a:alphaModFix/>
          </a:blip>
          <a:srcRect l="748" r="15623"/>
          <a:stretch/>
        </p:blipFill>
        <p:spPr>
          <a:xfrm>
            <a:off x="241438" y="1825623"/>
            <a:ext cx="3617504" cy="3049588"/>
          </a:xfrm>
          <a:prstGeom prst="rect">
            <a:avLst/>
          </a:prstGeom>
          <a:noFill/>
          <a:ln>
            <a:noFill/>
          </a:ln>
        </p:spPr>
      </p:pic>
      <p:pic>
        <p:nvPicPr>
          <p:cNvPr id="330" name="Shape 330"/>
          <p:cNvPicPr preferRelativeResize="0"/>
          <p:nvPr/>
        </p:nvPicPr>
        <p:blipFill rotWithShape="1">
          <a:blip r:embed="rId4">
            <a:alphaModFix/>
          </a:blip>
          <a:srcRect r="16883"/>
          <a:stretch/>
        </p:blipFill>
        <p:spPr>
          <a:xfrm>
            <a:off x="4222977" y="1825623"/>
            <a:ext cx="3672115" cy="3049588"/>
          </a:xfrm>
          <a:prstGeom prst="rect">
            <a:avLst/>
          </a:prstGeom>
          <a:noFill/>
          <a:ln>
            <a:noFill/>
          </a:ln>
        </p:spPr>
      </p:pic>
      <p:pic>
        <p:nvPicPr>
          <p:cNvPr id="331" name="Shape 331"/>
          <p:cNvPicPr preferRelativeResize="0"/>
          <p:nvPr/>
        </p:nvPicPr>
        <p:blipFill rotWithShape="1">
          <a:blip r:embed="rId5">
            <a:alphaModFix/>
          </a:blip>
          <a:srcRect b="1488"/>
          <a:stretch/>
        </p:blipFill>
        <p:spPr>
          <a:xfrm>
            <a:off x="8259128" y="1825623"/>
            <a:ext cx="3672115" cy="3049588"/>
          </a:xfrm>
          <a:prstGeom prst="rect">
            <a:avLst/>
          </a:prstGeom>
          <a:noFill/>
          <a:ln>
            <a:noFill/>
          </a:ln>
        </p:spPr>
      </p:pic>
      <p:sp>
        <p:nvSpPr>
          <p:cNvPr id="332" name="Shape 332"/>
          <p:cNvSpPr/>
          <p:nvPr/>
        </p:nvSpPr>
        <p:spPr>
          <a:xfrm rot="-2478128">
            <a:off x="5732585" y="5152292"/>
            <a:ext cx="633046" cy="817163"/>
          </a:xfrm>
          <a:prstGeom prst="downArrow">
            <a:avLst>
              <a:gd name="adj1" fmla="val 50000"/>
              <a:gd name="adj2" fmla="val 50000"/>
            </a:avLst>
          </a:prstGeom>
          <a:solidFill>
            <a:srgbClr val="7030A0"/>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33" name="Shape 333"/>
          <p:cNvSpPr/>
          <p:nvPr/>
        </p:nvSpPr>
        <p:spPr>
          <a:xfrm rot="2164466">
            <a:off x="10359470" y="5044256"/>
            <a:ext cx="633046" cy="817163"/>
          </a:xfrm>
          <a:prstGeom prst="downArrow">
            <a:avLst>
              <a:gd name="adj1" fmla="val 50000"/>
              <a:gd name="adj2" fmla="val 50000"/>
            </a:avLst>
          </a:prstGeom>
          <a:solidFill>
            <a:srgbClr val="7030A0"/>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1342892"/>
            <a:ext cx="6528048" cy="2374140"/>
          </a:xfrm>
          <a:prstGeom prst="rect">
            <a:avLst/>
          </a:prstGeom>
          <a:noFill/>
          <a:ln w="9525">
            <a:noFill/>
            <a:miter lim="800000"/>
            <a:headEnd/>
            <a:tailEnd/>
          </a:ln>
        </p:spPr>
      </p:pic>
      <p:sp>
        <p:nvSpPr>
          <p:cNvPr id="339" name="Shape 339"/>
          <p:cNvSpPr txBox="1">
            <a:spLocks noGrp="1"/>
          </p:cNvSpPr>
          <p:nvPr>
            <p:ph type="title"/>
          </p:nvPr>
        </p:nvSpPr>
        <p:spPr>
          <a:xfrm>
            <a:off x="1374759" y="180550"/>
            <a:ext cx="8596800" cy="1320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a:t>Leverage/Asymmetric Behaviour</a:t>
            </a:r>
            <a:endParaRPr/>
          </a:p>
        </p:txBody>
      </p:sp>
      <p:sp>
        <p:nvSpPr>
          <p:cNvPr id="340" name="Shape 340"/>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15</a:t>
            </a:fld>
            <a:endParaRPr/>
          </a:p>
        </p:txBody>
      </p:sp>
      <p:pic>
        <p:nvPicPr>
          <p:cNvPr id="341" name="Shape 341"/>
          <p:cNvPicPr preferRelativeResize="0"/>
          <p:nvPr/>
        </p:nvPicPr>
        <p:blipFill>
          <a:blip r:embed="rId4">
            <a:alphaModFix/>
          </a:blip>
          <a:stretch>
            <a:fillRect/>
          </a:stretch>
        </p:blipFill>
        <p:spPr>
          <a:xfrm>
            <a:off x="6872600" y="3609950"/>
            <a:ext cx="4825325" cy="2076800"/>
          </a:xfrm>
          <a:prstGeom prst="rect">
            <a:avLst/>
          </a:prstGeom>
          <a:noFill/>
          <a:ln>
            <a:noFill/>
          </a:ln>
        </p:spPr>
      </p:pic>
      <p:pic>
        <p:nvPicPr>
          <p:cNvPr id="342" name="Shape 342"/>
          <p:cNvPicPr preferRelativeResize="0"/>
          <p:nvPr/>
        </p:nvPicPr>
        <p:blipFill>
          <a:blip r:embed="rId5">
            <a:alphaModFix/>
          </a:blip>
          <a:stretch>
            <a:fillRect/>
          </a:stretch>
        </p:blipFill>
        <p:spPr>
          <a:xfrm>
            <a:off x="335359" y="3328764"/>
            <a:ext cx="6055915" cy="2476500"/>
          </a:xfrm>
          <a:prstGeom prst="rect">
            <a:avLst/>
          </a:prstGeom>
          <a:noFill/>
          <a:ln>
            <a:noFill/>
          </a:ln>
        </p:spPr>
      </p:pic>
      <p:sp>
        <p:nvSpPr>
          <p:cNvPr id="345" name="Shape 345"/>
          <p:cNvSpPr/>
          <p:nvPr/>
        </p:nvSpPr>
        <p:spPr>
          <a:xfrm>
            <a:off x="3271348" y="1700808"/>
            <a:ext cx="1456500" cy="3157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txBox="1"/>
          <p:nvPr/>
        </p:nvSpPr>
        <p:spPr>
          <a:xfrm>
            <a:off x="1829950" y="5693800"/>
            <a:ext cx="4036200" cy="106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7" name="Shape 347"/>
          <p:cNvSpPr txBox="1"/>
          <p:nvPr/>
        </p:nvSpPr>
        <p:spPr>
          <a:xfrm>
            <a:off x="1559496" y="1282675"/>
            <a:ext cx="3471600" cy="820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500" b="1" dirty="0">
                <a:solidFill>
                  <a:srgbClr val="FF0000"/>
                </a:solidFill>
              </a:rPr>
              <a:t>Highest turbulence in 5 years when the prices went down!</a:t>
            </a:r>
            <a:endParaRPr sz="1500" b="1" dirty="0">
              <a:solidFill>
                <a:srgbClr val="FF0000"/>
              </a:solidFill>
            </a:endParaRPr>
          </a:p>
        </p:txBody>
      </p:sp>
      <p:sp>
        <p:nvSpPr>
          <p:cNvPr id="348" name="Shape 348"/>
          <p:cNvSpPr txBox="1"/>
          <p:nvPr/>
        </p:nvSpPr>
        <p:spPr>
          <a:xfrm>
            <a:off x="7385125" y="1282675"/>
            <a:ext cx="4173000" cy="530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700" b="1"/>
              <a:t>Recent market crash last month</a:t>
            </a:r>
            <a:endParaRPr sz="1700" b="1"/>
          </a:p>
        </p:txBody>
      </p:sp>
      <p:pic>
        <p:nvPicPr>
          <p:cNvPr id="349" name="Shape 349"/>
          <p:cNvPicPr preferRelativeResize="0"/>
          <p:nvPr/>
        </p:nvPicPr>
        <p:blipFill>
          <a:blip r:embed="rId6">
            <a:alphaModFix/>
          </a:blip>
          <a:stretch>
            <a:fillRect/>
          </a:stretch>
        </p:blipFill>
        <p:spPr>
          <a:xfrm>
            <a:off x="6459600" y="1930925"/>
            <a:ext cx="5532151" cy="1320899"/>
          </a:xfrm>
          <a:prstGeom prst="rect">
            <a:avLst/>
          </a:prstGeom>
          <a:noFill/>
          <a:ln>
            <a:noFill/>
          </a:ln>
        </p:spPr>
      </p:pic>
      <p:sp>
        <p:nvSpPr>
          <p:cNvPr id="350" name="Shape 350"/>
          <p:cNvSpPr txBox="1"/>
          <p:nvPr/>
        </p:nvSpPr>
        <p:spPr>
          <a:xfrm>
            <a:off x="735400" y="5660850"/>
            <a:ext cx="10415400" cy="820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2000" b="1" dirty="0"/>
              <a:t>A negative shock has a stronger impact on the volatility compared to a positive shock of the same size </a:t>
            </a:r>
            <a:r>
              <a:rPr lang="en-US" sz="2000" dirty="0"/>
              <a:t> </a:t>
            </a:r>
            <a:endParaRPr sz="2000" dirty="0"/>
          </a:p>
        </p:txBody>
      </p:sp>
      <p:sp>
        <p:nvSpPr>
          <p:cNvPr id="14" name="TextBox 13"/>
          <p:cNvSpPr txBox="1"/>
          <p:nvPr/>
        </p:nvSpPr>
        <p:spPr>
          <a:xfrm>
            <a:off x="2855640" y="6525344"/>
            <a:ext cx="7488832" cy="446276"/>
          </a:xfrm>
          <a:prstGeom prst="rect">
            <a:avLst/>
          </a:prstGeom>
          <a:noFill/>
        </p:spPr>
        <p:txBody>
          <a:bodyPr wrap="square" rtlCol="0">
            <a:spAutoFit/>
          </a:bodyPr>
          <a:lstStyle/>
          <a:p>
            <a:r>
              <a:rPr lang="en-IN" sz="900" u="sng" dirty="0" smtClean="0">
                <a:hlinkClick r:id="rId7"/>
              </a:rPr>
              <a:t>https://www.express.co.uk/finance/city/913867/dow-jones-S-P-500-Google-parent-Alphabet-Apple-Microsoft-Nasdaq-CBOE-Volatility-Index</a:t>
            </a:r>
            <a:endParaRPr lang="en-IN" sz="900"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4"/>
        <p:cNvGrpSpPr/>
        <p:nvPr/>
      </p:nvGrpSpPr>
      <p:grpSpPr>
        <a:xfrm>
          <a:off x="0" y="0"/>
          <a:ext cx="0" cy="0"/>
          <a:chOff x="0" y="0"/>
          <a:chExt cx="0" cy="0"/>
        </a:xfrm>
      </p:grpSpPr>
      <p:sp>
        <p:nvSpPr>
          <p:cNvPr id="355" name="Shape 355"/>
          <p:cNvSpPr txBox="1">
            <a:spLocks noGrp="1"/>
          </p:cNvSpPr>
          <p:nvPr>
            <p:ph type="sldNum" idx="12"/>
          </p:nvPr>
        </p:nvSpPr>
        <p:spPr>
          <a:xfrm>
            <a:off x="10745158" y="6140834"/>
            <a:ext cx="683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a:solidFill>
                  <a:schemeClr val="accent1"/>
                </a:solidFill>
                <a:latin typeface="Trebuchet MS"/>
                <a:ea typeface="Trebuchet MS"/>
                <a:cs typeface="Trebuchet MS"/>
                <a:sym typeface="Trebuchet MS"/>
              </a:rPr>
              <a:pPr marL="0" marR="0" lvl="0" indent="0" algn="r" rtl="0">
                <a:spcBef>
                  <a:spcPts val="0"/>
                </a:spcBef>
                <a:spcAft>
                  <a:spcPts val="0"/>
                </a:spcAft>
                <a:buNone/>
              </a:pPr>
              <a:t>16</a:t>
            </a:fld>
            <a:endParaRPr sz="2000">
              <a:solidFill>
                <a:schemeClr val="accent1"/>
              </a:solidFill>
              <a:latin typeface="Trebuchet MS"/>
              <a:ea typeface="Trebuchet MS"/>
              <a:cs typeface="Trebuchet MS"/>
              <a:sym typeface="Trebuchet MS"/>
            </a:endParaRPr>
          </a:p>
        </p:txBody>
      </p:sp>
      <p:sp>
        <p:nvSpPr>
          <p:cNvPr id="356" name="Shape 356"/>
          <p:cNvSpPr/>
          <p:nvPr/>
        </p:nvSpPr>
        <p:spPr>
          <a:xfrm>
            <a:off x="1237125" y="428250"/>
            <a:ext cx="98496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Model 1 ARMA(0,0) - EGARCH(1,1) with Norm-distribution</a:t>
            </a:r>
            <a:endParaRPr/>
          </a:p>
        </p:txBody>
      </p:sp>
      <p:sp>
        <p:nvSpPr>
          <p:cNvPr id="357" name="Shape 357"/>
          <p:cNvSpPr txBox="1"/>
          <p:nvPr/>
        </p:nvSpPr>
        <p:spPr>
          <a:xfrm>
            <a:off x="1750948" y="5251849"/>
            <a:ext cx="8377500" cy="1201487"/>
          </a:xfrm>
          <a:prstGeom prst="rect">
            <a:avLst/>
          </a:prstGeom>
          <a:solidFill>
            <a:schemeClr val="bg1"/>
          </a:solidFill>
          <a:ln w="38100">
            <a:solidFill>
              <a:srgbClr val="0070C0"/>
            </a:solidFill>
          </a:ln>
        </p:spPr>
        <p:txBody>
          <a:bodyPr spcFirstLastPara="1" wrap="square" lIns="91425" tIns="91425" rIns="91425" bIns="91425" anchor="t" anchorCtr="0">
            <a:noAutofit/>
          </a:bodyPr>
          <a:lstStyle/>
          <a:p>
            <a:pPr marL="0" lvl="0" indent="0">
              <a:spcBef>
                <a:spcPts val="0"/>
              </a:spcBef>
              <a:spcAft>
                <a:spcPts val="0"/>
              </a:spcAft>
              <a:buNone/>
            </a:pPr>
            <a:r>
              <a:rPr lang="en-US" sz="2000" b="1" dirty="0"/>
              <a:t>Model Expression:</a:t>
            </a:r>
            <a:r>
              <a:rPr lang="en-US" sz="2000" dirty="0"/>
              <a:t> </a:t>
            </a:r>
            <a:endParaRPr sz="2000" dirty="0"/>
          </a:p>
          <a:p>
            <a:pPr marL="0" lvl="0" indent="0">
              <a:spcBef>
                <a:spcPts val="0"/>
              </a:spcBef>
              <a:spcAft>
                <a:spcPts val="0"/>
              </a:spcAft>
              <a:buNone/>
            </a:pPr>
            <a:r>
              <a:rPr lang="en-US" sz="1800" dirty="0" err="1"/>
              <a:t>r</a:t>
            </a:r>
            <a:r>
              <a:rPr lang="en-US" sz="1800" baseline="-25000" dirty="0" err="1"/>
              <a:t>t</a:t>
            </a:r>
            <a:r>
              <a:rPr lang="en-US" sz="1800" dirty="0"/>
              <a:t> = 0.000278 + a</a:t>
            </a:r>
            <a:r>
              <a:rPr lang="en-US" sz="1800" baseline="-25000" dirty="0"/>
              <a:t>t</a:t>
            </a:r>
            <a:r>
              <a:rPr lang="en-US" sz="1800" dirty="0"/>
              <a:t>, </a:t>
            </a:r>
            <a:r>
              <a:rPr lang="en-US" sz="1800" dirty="0" smtClean="0"/>
              <a:t>a</a:t>
            </a:r>
            <a:r>
              <a:rPr lang="en-US" sz="1800" baseline="-25000" dirty="0" smtClean="0"/>
              <a:t>t </a:t>
            </a:r>
            <a:r>
              <a:rPr lang="en-US" sz="1800" dirty="0" smtClean="0"/>
              <a:t>= </a:t>
            </a:r>
            <a:r>
              <a:rPr lang="en-US" sz="1800" dirty="0" err="1" smtClean="0"/>
              <a:t>σ</a:t>
            </a:r>
            <a:r>
              <a:rPr lang="en-US" sz="1800" baseline="-25000" dirty="0" err="1" smtClean="0"/>
              <a:t>t</a:t>
            </a:r>
            <a:r>
              <a:rPr lang="en-US" sz="1800" baseline="-25000" dirty="0" smtClean="0"/>
              <a:t> </a:t>
            </a:r>
            <a:r>
              <a:rPr lang="en-US" sz="1800" dirty="0" smtClean="0"/>
              <a:t>e</a:t>
            </a:r>
            <a:r>
              <a:rPr lang="en-US" sz="1800" baseline="-25000" dirty="0" smtClean="0"/>
              <a:t>t</a:t>
            </a:r>
            <a:endParaRPr sz="1800" baseline="-25000" dirty="0"/>
          </a:p>
          <a:p>
            <a:pPr marL="0" lvl="0" indent="0">
              <a:spcBef>
                <a:spcPts val="0"/>
              </a:spcBef>
              <a:spcAft>
                <a:spcPts val="0"/>
              </a:spcAft>
              <a:buNone/>
            </a:pPr>
            <a:r>
              <a:rPr lang="en-US" sz="1800" dirty="0" err="1">
                <a:solidFill>
                  <a:schemeClr val="dk1"/>
                </a:solidFill>
              </a:rPr>
              <a:t>ln</a:t>
            </a:r>
            <a:r>
              <a:rPr lang="en-US" sz="1800" dirty="0">
                <a:solidFill>
                  <a:schemeClr val="dk1"/>
                </a:solidFill>
              </a:rPr>
              <a:t>( σ</a:t>
            </a:r>
            <a:r>
              <a:rPr lang="en-US" sz="1800" baseline="-25000" dirty="0">
                <a:solidFill>
                  <a:schemeClr val="dk1"/>
                </a:solidFill>
              </a:rPr>
              <a:t>t</a:t>
            </a:r>
            <a:r>
              <a:rPr lang="en-US" sz="1800" baseline="30000" dirty="0">
                <a:solidFill>
                  <a:schemeClr val="dk1"/>
                </a:solidFill>
              </a:rPr>
              <a:t>2</a:t>
            </a:r>
            <a:r>
              <a:rPr lang="en-US" sz="1800" dirty="0">
                <a:solidFill>
                  <a:schemeClr val="dk1"/>
                </a:solidFill>
              </a:rPr>
              <a:t>) = -0.674 + (– 0.251 e</a:t>
            </a:r>
            <a:r>
              <a:rPr lang="en-US" sz="1800" baseline="-25000" dirty="0">
                <a:solidFill>
                  <a:schemeClr val="dk1"/>
                </a:solidFill>
              </a:rPr>
              <a:t>t-1</a:t>
            </a:r>
            <a:r>
              <a:rPr lang="en-US" sz="1800" dirty="0">
                <a:solidFill>
                  <a:schemeClr val="dk1"/>
                </a:solidFill>
              </a:rPr>
              <a:t> + 0.118 (|e</a:t>
            </a:r>
            <a:r>
              <a:rPr lang="en-US" sz="1800" baseline="-25000" dirty="0">
                <a:solidFill>
                  <a:schemeClr val="dk1"/>
                </a:solidFill>
              </a:rPr>
              <a:t>t-1</a:t>
            </a:r>
            <a:r>
              <a:rPr lang="en-US" sz="1800" dirty="0">
                <a:solidFill>
                  <a:schemeClr val="dk1"/>
                </a:solidFill>
              </a:rPr>
              <a:t>| - E(|e</a:t>
            </a:r>
            <a:r>
              <a:rPr lang="en-US" sz="1800" baseline="-25000" dirty="0">
                <a:solidFill>
                  <a:schemeClr val="dk1"/>
                </a:solidFill>
              </a:rPr>
              <a:t>t-1</a:t>
            </a:r>
            <a:r>
              <a:rPr lang="en-US" sz="1800" dirty="0">
                <a:solidFill>
                  <a:schemeClr val="dk1"/>
                </a:solidFill>
              </a:rPr>
              <a:t> | )) + 0.9324 </a:t>
            </a:r>
            <a:r>
              <a:rPr lang="en-US" sz="1800" dirty="0" err="1">
                <a:solidFill>
                  <a:schemeClr val="dk1"/>
                </a:solidFill>
              </a:rPr>
              <a:t>ln</a:t>
            </a:r>
            <a:r>
              <a:rPr lang="en-US" sz="1800" dirty="0">
                <a:solidFill>
                  <a:schemeClr val="dk1"/>
                </a:solidFill>
              </a:rPr>
              <a:t>( σ</a:t>
            </a:r>
            <a:r>
              <a:rPr lang="en-US" sz="1800" baseline="30000" dirty="0">
                <a:solidFill>
                  <a:schemeClr val="dk1"/>
                </a:solidFill>
              </a:rPr>
              <a:t>2</a:t>
            </a:r>
            <a:r>
              <a:rPr lang="en-US" sz="1800" baseline="-25000" dirty="0">
                <a:solidFill>
                  <a:schemeClr val="dk1"/>
                </a:solidFill>
              </a:rPr>
              <a:t>t-1</a:t>
            </a:r>
            <a:r>
              <a:rPr lang="en-US" sz="1800" dirty="0">
                <a:solidFill>
                  <a:schemeClr val="dk1"/>
                </a:solidFill>
              </a:rPr>
              <a:t>)</a:t>
            </a:r>
            <a:endParaRPr sz="1800" dirty="0">
              <a:solidFill>
                <a:schemeClr val="dk1"/>
              </a:solidFill>
            </a:endParaRPr>
          </a:p>
          <a:p>
            <a:pPr marL="0" lvl="0" indent="0">
              <a:spcBef>
                <a:spcPts val="0"/>
              </a:spcBef>
              <a:spcAft>
                <a:spcPts val="0"/>
              </a:spcAft>
              <a:buClr>
                <a:schemeClr val="dk1"/>
              </a:buClr>
              <a:buSzPts val="1100"/>
              <a:buFont typeface="Arial"/>
              <a:buNone/>
            </a:pPr>
            <a:endParaRPr sz="1800" dirty="0">
              <a:solidFill>
                <a:schemeClr val="dk1"/>
              </a:solidFill>
            </a:endParaRPr>
          </a:p>
          <a:p>
            <a:pPr marL="0" lvl="0" indent="0">
              <a:spcBef>
                <a:spcPts val="0"/>
              </a:spcBef>
              <a:spcAft>
                <a:spcPts val="0"/>
              </a:spcAft>
              <a:buNone/>
            </a:pPr>
            <a:endParaRPr sz="2000" dirty="0"/>
          </a:p>
        </p:txBody>
      </p:sp>
      <p:pic>
        <p:nvPicPr>
          <p:cNvPr id="358" name="Shape 358"/>
          <p:cNvPicPr preferRelativeResize="0"/>
          <p:nvPr/>
        </p:nvPicPr>
        <p:blipFill>
          <a:blip r:embed="rId3">
            <a:alphaModFix/>
          </a:blip>
          <a:stretch>
            <a:fillRect/>
          </a:stretch>
        </p:blipFill>
        <p:spPr>
          <a:xfrm>
            <a:off x="2156000" y="1340801"/>
            <a:ext cx="6544250" cy="3498325"/>
          </a:xfrm>
          <a:prstGeom prst="rect">
            <a:avLst/>
          </a:prstGeom>
          <a:noFill/>
          <a:ln>
            <a:noFill/>
          </a:ln>
        </p:spPr>
      </p:pic>
      <p:sp>
        <p:nvSpPr>
          <p:cNvPr id="359" name="Shape 359"/>
          <p:cNvSpPr txBox="1"/>
          <p:nvPr/>
        </p:nvSpPr>
        <p:spPr>
          <a:xfrm>
            <a:off x="8875075" y="2350375"/>
            <a:ext cx="3240600" cy="2352600"/>
          </a:xfrm>
          <a:prstGeom prst="rect">
            <a:avLst/>
          </a:prstGeom>
          <a:solidFill>
            <a:srgbClr val="F3F3F3"/>
          </a:solidFill>
          <a:ln>
            <a:noFill/>
          </a:ln>
        </p:spPr>
        <p:txBody>
          <a:bodyPr spcFirstLastPara="1" wrap="square" lIns="91425" tIns="91425" rIns="91425" bIns="91425" anchor="t" anchorCtr="0">
            <a:noAutofit/>
          </a:bodyPr>
          <a:lstStyle/>
          <a:p>
            <a:pPr marL="457200" lvl="0" indent="-355600">
              <a:spcBef>
                <a:spcPts val="0"/>
              </a:spcBef>
              <a:spcAft>
                <a:spcPts val="0"/>
              </a:spcAft>
              <a:buClr>
                <a:srgbClr val="FF0000"/>
              </a:buClr>
              <a:buSzPts val="2000"/>
              <a:buChar char="●"/>
            </a:pPr>
            <a:r>
              <a:rPr lang="en-US" sz="2000" b="1">
                <a:solidFill>
                  <a:srgbClr val="FF0000"/>
                </a:solidFill>
              </a:rPr>
              <a:t>alpha1&lt; 0 </a:t>
            </a:r>
            <a:endParaRPr sz="2000" b="1">
              <a:solidFill>
                <a:srgbClr val="FF0000"/>
              </a:solidFill>
            </a:endParaRPr>
          </a:p>
          <a:p>
            <a:pPr marL="457200" lvl="0" indent="-355600" rtl="0">
              <a:spcBef>
                <a:spcPts val="0"/>
              </a:spcBef>
              <a:spcAft>
                <a:spcPts val="0"/>
              </a:spcAft>
              <a:buClr>
                <a:srgbClr val="FF0000"/>
              </a:buClr>
              <a:buSzPts val="2000"/>
              <a:buChar char="●"/>
            </a:pPr>
            <a:r>
              <a:rPr lang="en-US" sz="2000" b="1">
                <a:solidFill>
                  <a:srgbClr val="FF0000"/>
                </a:solidFill>
              </a:rPr>
              <a:t>Leverage effect is significant</a:t>
            </a:r>
            <a:endParaRPr sz="2000" b="1">
              <a:solidFill>
                <a:srgbClr val="FF0000"/>
              </a:solidFill>
            </a:endParaRPr>
          </a:p>
          <a:p>
            <a:pPr marL="457200" lvl="0" indent="-355600">
              <a:spcBef>
                <a:spcPts val="0"/>
              </a:spcBef>
              <a:spcAft>
                <a:spcPts val="0"/>
              </a:spcAft>
              <a:buClr>
                <a:srgbClr val="FF0000"/>
              </a:buClr>
              <a:buSzPts val="2000"/>
              <a:buChar char="●"/>
            </a:pPr>
            <a:r>
              <a:rPr lang="en-US" sz="2000" b="1">
                <a:solidFill>
                  <a:srgbClr val="FF0000"/>
                </a:solidFill>
              </a:rPr>
              <a:t>Volatility reacts more heavily to negative shocks.</a:t>
            </a:r>
            <a:endParaRPr sz="2000" b="1">
              <a:solidFill>
                <a:srgbClr val="FF0000"/>
              </a:solidFill>
            </a:endParaRPr>
          </a:p>
        </p:txBody>
      </p:sp>
      <p:sp>
        <p:nvSpPr>
          <p:cNvPr id="360" name="Shape 360"/>
          <p:cNvSpPr txBox="1"/>
          <p:nvPr/>
        </p:nvSpPr>
        <p:spPr>
          <a:xfrm>
            <a:off x="2206200" y="4336175"/>
            <a:ext cx="5900400" cy="290700"/>
          </a:xfrm>
          <a:prstGeom prst="rect">
            <a:avLst/>
          </a:prstGeom>
          <a:noFill/>
          <a:ln w="28575"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1" name="Shape 361"/>
          <p:cNvSpPr txBox="1"/>
          <p:nvPr/>
        </p:nvSpPr>
        <p:spPr>
          <a:xfrm>
            <a:off x="441625" y="3526300"/>
            <a:ext cx="1844400" cy="1674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600" b="1">
                <a:solidFill>
                  <a:srgbClr val="0000FF"/>
                </a:solidFill>
              </a:rPr>
              <a:t>gamma1 is significant, indicates volatility has an asymmetric behaviour,</a:t>
            </a:r>
            <a:endParaRPr sz="1600" b="1">
              <a:solidFill>
                <a:srgbClr val="0000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65"/>
        <p:cNvGrpSpPr/>
        <p:nvPr/>
      </p:nvGrpSpPr>
      <p:grpSpPr>
        <a:xfrm>
          <a:off x="0" y="0"/>
          <a:ext cx="0" cy="0"/>
          <a:chOff x="0" y="0"/>
          <a:chExt cx="0" cy="0"/>
        </a:xfrm>
      </p:grpSpPr>
      <p:sp>
        <p:nvSpPr>
          <p:cNvPr id="366" name="Shape 366"/>
          <p:cNvSpPr txBox="1">
            <a:spLocks noGrp="1"/>
          </p:cNvSpPr>
          <p:nvPr>
            <p:ph type="sldNum" idx="12"/>
          </p:nvPr>
        </p:nvSpPr>
        <p:spPr>
          <a:xfrm>
            <a:off x="10677641" y="6221110"/>
            <a:ext cx="683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a:solidFill>
                  <a:schemeClr val="accent1"/>
                </a:solidFill>
                <a:latin typeface="Trebuchet MS"/>
                <a:ea typeface="Trebuchet MS"/>
                <a:cs typeface="Trebuchet MS"/>
                <a:sym typeface="Trebuchet MS"/>
              </a:rPr>
              <a:pPr marL="0" marR="0" lvl="0" indent="0" algn="r" rtl="0">
                <a:spcBef>
                  <a:spcPts val="0"/>
                </a:spcBef>
                <a:spcAft>
                  <a:spcPts val="0"/>
                </a:spcAft>
                <a:buNone/>
              </a:pPr>
              <a:t>17</a:t>
            </a:fld>
            <a:endParaRPr sz="2000">
              <a:solidFill>
                <a:schemeClr val="accent1"/>
              </a:solidFill>
              <a:latin typeface="Trebuchet MS"/>
              <a:ea typeface="Trebuchet MS"/>
              <a:cs typeface="Trebuchet MS"/>
              <a:sym typeface="Trebuchet MS"/>
            </a:endParaRPr>
          </a:p>
        </p:txBody>
      </p:sp>
      <p:sp>
        <p:nvSpPr>
          <p:cNvPr id="367" name="Shape 367"/>
          <p:cNvSpPr/>
          <p:nvPr/>
        </p:nvSpPr>
        <p:spPr>
          <a:xfrm>
            <a:off x="1977311" y="347965"/>
            <a:ext cx="8700300" cy="523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800" b="1">
                <a:solidFill>
                  <a:schemeClr val="dk1"/>
                </a:solidFill>
                <a:latin typeface="Trebuchet MS"/>
                <a:ea typeface="Trebuchet MS"/>
                <a:cs typeface="Trebuchet MS"/>
                <a:sym typeface="Trebuchet MS"/>
              </a:rPr>
              <a:t>Residual Analysis</a:t>
            </a:r>
            <a:endParaRPr/>
          </a:p>
        </p:txBody>
      </p:sp>
      <p:pic>
        <p:nvPicPr>
          <p:cNvPr id="368" name="Shape 368"/>
          <p:cNvPicPr preferRelativeResize="0"/>
          <p:nvPr/>
        </p:nvPicPr>
        <p:blipFill>
          <a:blip r:embed="rId3">
            <a:alphaModFix/>
          </a:blip>
          <a:stretch>
            <a:fillRect/>
          </a:stretch>
        </p:blipFill>
        <p:spPr>
          <a:xfrm>
            <a:off x="793375" y="1377995"/>
            <a:ext cx="4737851" cy="2548080"/>
          </a:xfrm>
          <a:prstGeom prst="rect">
            <a:avLst/>
          </a:prstGeom>
          <a:noFill/>
          <a:ln>
            <a:noFill/>
          </a:ln>
        </p:spPr>
      </p:pic>
      <p:sp>
        <p:nvSpPr>
          <p:cNvPr id="369" name="Shape 369"/>
          <p:cNvSpPr txBox="1"/>
          <p:nvPr/>
        </p:nvSpPr>
        <p:spPr>
          <a:xfrm>
            <a:off x="4276175" y="1606825"/>
            <a:ext cx="2909100" cy="90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500" b="1">
                <a:solidFill>
                  <a:srgbClr val="FF9900"/>
                </a:solidFill>
              </a:rPr>
              <a:t>Some p-values are &lt; 0.05.</a:t>
            </a:r>
            <a:endParaRPr sz="1500" b="1">
              <a:solidFill>
                <a:srgbClr val="FF9900"/>
              </a:solidFill>
            </a:endParaRPr>
          </a:p>
          <a:p>
            <a:pPr marL="0" lvl="0" indent="0" rtl="0">
              <a:spcBef>
                <a:spcPts val="0"/>
              </a:spcBef>
              <a:spcAft>
                <a:spcPts val="0"/>
              </a:spcAft>
              <a:buNone/>
            </a:pPr>
            <a:r>
              <a:rPr lang="en-US" sz="1500" b="1">
                <a:solidFill>
                  <a:srgbClr val="FF9900"/>
                </a:solidFill>
              </a:rPr>
              <a:t>Problem in residuals.</a:t>
            </a:r>
            <a:endParaRPr sz="1500" b="1">
              <a:solidFill>
                <a:srgbClr val="FF9900"/>
              </a:solidFill>
            </a:endParaRPr>
          </a:p>
          <a:p>
            <a:pPr marL="0" lvl="0" indent="0" rtl="0">
              <a:spcBef>
                <a:spcPts val="0"/>
              </a:spcBef>
              <a:spcAft>
                <a:spcPts val="0"/>
              </a:spcAft>
              <a:buNone/>
            </a:pPr>
            <a:r>
              <a:rPr lang="en-US" sz="1500" b="1">
                <a:solidFill>
                  <a:srgbClr val="FF9900"/>
                </a:solidFill>
              </a:rPr>
              <a:t>Residuals are not white noise</a:t>
            </a:r>
            <a:endParaRPr sz="1500" b="1">
              <a:solidFill>
                <a:srgbClr val="FF9900"/>
              </a:solidFill>
            </a:endParaRPr>
          </a:p>
        </p:txBody>
      </p:sp>
      <p:pic>
        <p:nvPicPr>
          <p:cNvPr id="370" name="Shape 370"/>
          <p:cNvPicPr preferRelativeResize="0"/>
          <p:nvPr/>
        </p:nvPicPr>
        <p:blipFill>
          <a:blip r:embed="rId4">
            <a:alphaModFix/>
          </a:blip>
          <a:stretch>
            <a:fillRect/>
          </a:stretch>
        </p:blipFill>
        <p:spPr>
          <a:xfrm>
            <a:off x="7185275" y="1108740"/>
            <a:ext cx="4701925" cy="2237206"/>
          </a:xfrm>
          <a:prstGeom prst="rect">
            <a:avLst/>
          </a:prstGeom>
          <a:noFill/>
          <a:ln>
            <a:noFill/>
          </a:ln>
        </p:spPr>
      </p:pic>
      <p:pic>
        <p:nvPicPr>
          <p:cNvPr id="371" name="Shape 371"/>
          <p:cNvPicPr preferRelativeResize="0"/>
          <p:nvPr/>
        </p:nvPicPr>
        <p:blipFill>
          <a:blip r:embed="rId5">
            <a:alphaModFix/>
          </a:blip>
          <a:stretch>
            <a:fillRect/>
          </a:stretch>
        </p:blipFill>
        <p:spPr>
          <a:xfrm>
            <a:off x="677050" y="4344971"/>
            <a:ext cx="4854175" cy="2309648"/>
          </a:xfrm>
          <a:prstGeom prst="rect">
            <a:avLst/>
          </a:prstGeom>
          <a:noFill/>
          <a:ln>
            <a:noFill/>
          </a:ln>
        </p:spPr>
      </p:pic>
      <p:sp>
        <p:nvSpPr>
          <p:cNvPr id="372" name="Shape 372"/>
          <p:cNvSpPr/>
          <p:nvPr/>
        </p:nvSpPr>
        <p:spPr>
          <a:xfrm>
            <a:off x="1506075" y="5304775"/>
            <a:ext cx="1035300" cy="523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txBox="1"/>
          <p:nvPr/>
        </p:nvSpPr>
        <p:spPr>
          <a:xfrm>
            <a:off x="5307000" y="5484625"/>
            <a:ext cx="1578000" cy="1170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solidFill>
                  <a:srgbClr val="FF9900"/>
                </a:solidFill>
              </a:rPr>
              <a:t>QQ plot shows some deviation from normality</a:t>
            </a:r>
            <a:endParaRPr>
              <a:solidFill>
                <a:srgbClr val="FF9900"/>
              </a:solidFill>
            </a:endParaRPr>
          </a:p>
        </p:txBody>
      </p:sp>
      <p:pic>
        <p:nvPicPr>
          <p:cNvPr id="374" name="Shape 374"/>
          <p:cNvPicPr preferRelativeResize="0"/>
          <p:nvPr/>
        </p:nvPicPr>
        <p:blipFill>
          <a:blip r:embed="rId6">
            <a:alphaModFix/>
          </a:blip>
          <a:stretch>
            <a:fillRect/>
          </a:stretch>
        </p:blipFill>
        <p:spPr>
          <a:xfrm>
            <a:off x="6961200" y="3926071"/>
            <a:ext cx="5002200" cy="2380079"/>
          </a:xfrm>
          <a:prstGeom prst="rect">
            <a:avLst/>
          </a:prstGeom>
          <a:noFill/>
          <a:ln>
            <a:noFill/>
          </a:ln>
        </p:spPr>
      </p:pic>
      <p:sp>
        <p:nvSpPr>
          <p:cNvPr id="375" name="Shape 375"/>
          <p:cNvSpPr/>
          <p:nvPr/>
        </p:nvSpPr>
        <p:spPr>
          <a:xfrm>
            <a:off x="9816350" y="4344975"/>
            <a:ext cx="780000" cy="726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79"/>
        <p:cNvGrpSpPr/>
        <p:nvPr/>
      </p:nvGrpSpPr>
      <p:grpSpPr>
        <a:xfrm>
          <a:off x="0" y="0"/>
          <a:ext cx="0" cy="0"/>
          <a:chOff x="0" y="0"/>
          <a:chExt cx="0" cy="0"/>
        </a:xfrm>
      </p:grpSpPr>
      <p:sp>
        <p:nvSpPr>
          <p:cNvPr id="380" name="Shape 380"/>
          <p:cNvSpPr txBox="1">
            <a:spLocks noGrp="1"/>
          </p:cNvSpPr>
          <p:nvPr>
            <p:ph type="sldNum" idx="12"/>
          </p:nvPr>
        </p:nvSpPr>
        <p:spPr>
          <a:xfrm>
            <a:off x="10745158" y="6064634"/>
            <a:ext cx="683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a:solidFill>
                  <a:schemeClr val="accent1"/>
                </a:solidFill>
                <a:latin typeface="Trebuchet MS"/>
                <a:ea typeface="Trebuchet MS"/>
                <a:cs typeface="Trebuchet MS"/>
                <a:sym typeface="Trebuchet MS"/>
              </a:rPr>
              <a:pPr marL="0" marR="0" lvl="0" indent="0" algn="r" rtl="0">
                <a:spcBef>
                  <a:spcPts val="0"/>
                </a:spcBef>
                <a:spcAft>
                  <a:spcPts val="0"/>
                </a:spcAft>
                <a:buNone/>
              </a:pPr>
              <a:t>18</a:t>
            </a:fld>
            <a:endParaRPr sz="2000">
              <a:solidFill>
                <a:schemeClr val="accent1"/>
              </a:solidFill>
              <a:latin typeface="Trebuchet MS"/>
              <a:ea typeface="Trebuchet MS"/>
              <a:cs typeface="Trebuchet MS"/>
              <a:sym typeface="Trebuchet MS"/>
            </a:endParaRPr>
          </a:p>
        </p:txBody>
      </p:sp>
      <p:sp>
        <p:nvSpPr>
          <p:cNvPr id="381" name="Shape 381"/>
          <p:cNvSpPr/>
          <p:nvPr/>
        </p:nvSpPr>
        <p:spPr>
          <a:xfrm>
            <a:off x="1969717" y="428241"/>
            <a:ext cx="9117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MODEL 2: ARMA(1,0)-EGARCH(1,1) with t-distribution</a:t>
            </a:r>
            <a:endParaRPr/>
          </a:p>
        </p:txBody>
      </p:sp>
      <p:pic>
        <p:nvPicPr>
          <p:cNvPr id="382" name="Shape 382"/>
          <p:cNvPicPr preferRelativeResize="0"/>
          <p:nvPr/>
        </p:nvPicPr>
        <p:blipFill>
          <a:blip r:embed="rId3">
            <a:alphaModFix/>
          </a:blip>
          <a:stretch>
            <a:fillRect/>
          </a:stretch>
        </p:blipFill>
        <p:spPr>
          <a:xfrm>
            <a:off x="2286000" y="1377265"/>
            <a:ext cx="7191550" cy="3017575"/>
          </a:xfrm>
          <a:prstGeom prst="rect">
            <a:avLst/>
          </a:prstGeom>
          <a:noFill/>
          <a:ln>
            <a:noFill/>
          </a:ln>
        </p:spPr>
      </p:pic>
      <p:sp>
        <p:nvSpPr>
          <p:cNvPr id="383" name="Shape 383"/>
          <p:cNvSpPr txBox="1"/>
          <p:nvPr/>
        </p:nvSpPr>
        <p:spPr>
          <a:xfrm>
            <a:off x="9565325" y="1588900"/>
            <a:ext cx="1627200" cy="161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b="1">
                <a:solidFill>
                  <a:srgbClr val="FF0000"/>
                </a:solidFill>
              </a:rPr>
              <a:t>All Parameters are significant</a:t>
            </a:r>
            <a:endParaRPr sz="2000" b="1">
              <a:solidFill>
                <a:srgbClr val="FF0000"/>
              </a:solidFill>
            </a:endParaRPr>
          </a:p>
        </p:txBody>
      </p:sp>
      <p:sp>
        <p:nvSpPr>
          <p:cNvPr id="384" name="Shape 384"/>
          <p:cNvSpPr txBox="1"/>
          <p:nvPr/>
        </p:nvSpPr>
        <p:spPr>
          <a:xfrm>
            <a:off x="2259100" y="4731025"/>
            <a:ext cx="7797340" cy="1906800"/>
          </a:xfrm>
          <a:prstGeom prst="rect">
            <a:avLst/>
          </a:prstGeom>
          <a:solidFill>
            <a:schemeClr val="bg1"/>
          </a:solidFill>
          <a:ln w="38100">
            <a:solidFill>
              <a:srgbClr val="0070C0"/>
            </a:solidFill>
          </a:ln>
        </p:spPr>
        <p:txBody>
          <a:bodyPr spcFirstLastPara="1" wrap="square" lIns="91425" tIns="91425" rIns="91425" bIns="91425" anchor="t" anchorCtr="0">
            <a:noAutofit/>
          </a:bodyPr>
          <a:lstStyle/>
          <a:p>
            <a:pPr marL="0" lvl="0" indent="0">
              <a:spcBef>
                <a:spcPts val="0"/>
              </a:spcBef>
              <a:spcAft>
                <a:spcPts val="0"/>
              </a:spcAft>
              <a:buNone/>
            </a:pPr>
            <a:r>
              <a:rPr lang="en-US" sz="2000" b="1" dirty="0"/>
              <a:t>Model Expression:</a:t>
            </a:r>
            <a:r>
              <a:rPr lang="en-US" sz="2000" dirty="0"/>
              <a:t> </a:t>
            </a:r>
            <a:endParaRPr sz="2000" dirty="0"/>
          </a:p>
          <a:p>
            <a:pPr marL="0" lvl="0" indent="0">
              <a:spcBef>
                <a:spcPts val="0"/>
              </a:spcBef>
              <a:spcAft>
                <a:spcPts val="0"/>
              </a:spcAft>
              <a:buClr>
                <a:schemeClr val="dk1"/>
              </a:buClr>
              <a:buSzPts val="1100"/>
              <a:buFont typeface="Arial"/>
              <a:buNone/>
            </a:pPr>
            <a:r>
              <a:rPr lang="en-US" sz="1800" dirty="0" err="1">
                <a:solidFill>
                  <a:schemeClr val="dk1"/>
                </a:solidFill>
              </a:rPr>
              <a:t>r</a:t>
            </a:r>
            <a:r>
              <a:rPr lang="en-US" sz="1800" baseline="-25000" dirty="0" err="1">
                <a:solidFill>
                  <a:schemeClr val="dk1"/>
                </a:solidFill>
              </a:rPr>
              <a:t>t</a:t>
            </a:r>
            <a:r>
              <a:rPr lang="en-US" sz="1800" baseline="-25000" dirty="0">
                <a:solidFill>
                  <a:schemeClr val="dk1"/>
                </a:solidFill>
              </a:rPr>
              <a:t> </a:t>
            </a:r>
            <a:r>
              <a:rPr lang="en-US" sz="1800" dirty="0">
                <a:solidFill>
                  <a:schemeClr val="dk1"/>
                </a:solidFill>
              </a:rPr>
              <a:t>= 0.00051 – 0.08 a</a:t>
            </a:r>
            <a:r>
              <a:rPr lang="en-US" sz="1800" baseline="-25000" dirty="0">
                <a:solidFill>
                  <a:schemeClr val="dk1"/>
                </a:solidFill>
              </a:rPr>
              <a:t>t-1 </a:t>
            </a:r>
            <a:r>
              <a:rPr lang="en-US" sz="1800" dirty="0">
                <a:solidFill>
                  <a:schemeClr val="dk1"/>
                </a:solidFill>
              </a:rPr>
              <a:t>+ a</a:t>
            </a:r>
            <a:r>
              <a:rPr lang="en-US" sz="1800" baseline="-25000" dirty="0">
                <a:solidFill>
                  <a:schemeClr val="dk1"/>
                </a:solidFill>
              </a:rPr>
              <a:t>t</a:t>
            </a:r>
            <a:endParaRPr sz="1800" baseline="-25000" dirty="0">
              <a:solidFill>
                <a:schemeClr val="dk1"/>
              </a:solidFill>
            </a:endParaRPr>
          </a:p>
          <a:p>
            <a:pPr marL="0" lvl="0" indent="0">
              <a:spcBef>
                <a:spcPts val="0"/>
              </a:spcBef>
              <a:spcAft>
                <a:spcPts val="0"/>
              </a:spcAft>
              <a:buNone/>
            </a:pPr>
            <a:r>
              <a:rPr lang="en-US" sz="1800" dirty="0">
                <a:solidFill>
                  <a:schemeClr val="dk1"/>
                </a:solidFill>
              </a:rPr>
              <a:t>a</a:t>
            </a:r>
            <a:r>
              <a:rPr lang="en-US" sz="1800" baseline="-25000" dirty="0">
                <a:solidFill>
                  <a:schemeClr val="dk1"/>
                </a:solidFill>
              </a:rPr>
              <a:t>t</a:t>
            </a:r>
            <a:r>
              <a:rPr lang="en-US" sz="1800" dirty="0">
                <a:solidFill>
                  <a:schemeClr val="dk1"/>
                </a:solidFill>
              </a:rPr>
              <a:t> = </a:t>
            </a:r>
            <a:r>
              <a:rPr lang="en-US" sz="1800" dirty="0" err="1">
                <a:solidFill>
                  <a:schemeClr val="dk1"/>
                </a:solidFill>
              </a:rPr>
              <a:t>σ</a:t>
            </a:r>
            <a:r>
              <a:rPr lang="en-US" sz="1800" baseline="-25000" dirty="0" err="1">
                <a:solidFill>
                  <a:schemeClr val="dk1"/>
                </a:solidFill>
              </a:rPr>
              <a:t>t</a:t>
            </a:r>
            <a:r>
              <a:rPr lang="en-US" sz="1800" dirty="0" err="1">
                <a:solidFill>
                  <a:schemeClr val="dk1"/>
                </a:solidFill>
              </a:rPr>
              <a:t>e</a:t>
            </a:r>
            <a:r>
              <a:rPr lang="en-US" sz="1800" baseline="-25000" dirty="0" err="1">
                <a:solidFill>
                  <a:schemeClr val="dk1"/>
                </a:solidFill>
              </a:rPr>
              <a:t>t</a:t>
            </a:r>
            <a:r>
              <a:rPr lang="en-US" sz="1800" dirty="0">
                <a:solidFill>
                  <a:schemeClr val="dk1"/>
                </a:solidFill>
              </a:rPr>
              <a:t>  </a:t>
            </a:r>
            <a:r>
              <a:rPr lang="en-US" sz="1800" dirty="0" err="1">
                <a:solidFill>
                  <a:schemeClr val="dk1"/>
                </a:solidFill>
              </a:rPr>
              <a:t>ln</a:t>
            </a:r>
            <a:r>
              <a:rPr lang="en-US" sz="1800" dirty="0">
                <a:solidFill>
                  <a:schemeClr val="dk1"/>
                </a:solidFill>
              </a:rPr>
              <a:t>( σ</a:t>
            </a:r>
            <a:r>
              <a:rPr lang="en-US" sz="1800" baseline="-25000" dirty="0">
                <a:solidFill>
                  <a:schemeClr val="dk1"/>
                </a:solidFill>
              </a:rPr>
              <a:t>t</a:t>
            </a:r>
            <a:r>
              <a:rPr lang="en-US" sz="1800" baseline="30000" dirty="0">
                <a:solidFill>
                  <a:schemeClr val="dk1"/>
                </a:solidFill>
              </a:rPr>
              <a:t>2</a:t>
            </a:r>
            <a:r>
              <a:rPr lang="en-US" sz="1800" dirty="0">
                <a:solidFill>
                  <a:schemeClr val="dk1"/>
                </a:solidFill>
              </a:rPr>
              <a:t>) = -0.549 – 0.243 e</a:t>
            </a:r>
            <a:r>
              <a:rPr lang="en-US" sz="1800" baseline="-25000" dirty="0">
                <a:solidFill>
                  <a:schemeClr val="dk1"/>
                </a:solidFill>
              </a:rPr>
              <a:t>t-1</a:t>
            </a:r>
            <a:r>
              <a:rPr lang="en-US" sz="1800" dirty="0">
                <a:solidFill>
                  <a:schemeClr val="dk1"/>
                </a:solidFill>
              </a:rPr>
              <a:t> + 0.153 (|e</a:t>
            </a:r>
            <a:r>
              <a:rPr lang="en-US" sz="1800" baseline="-25000" dirty="0">
                <a:solidFill>
                  <a:schemeClr val="dk1"/>
                </a:solidFill>
              </a:rPr>
              <a:t>t-1</a:t>
            </a:r>
            <a:r>
              <a:rPr lang="en-US" sz="1800" dirty="0">
                <a:solidFill>
                  <a:schemeClr val="dk1"/>
                </a:solidFill>
              </a:rPr>
              <a:t> |- E(e</a:t>
            </a:r>
            <a:r>
              <a:rPr lang="en-US" sz="1800" baseline="-25000" dirty="0">
                <a:solidFill>
                  <a:schemeClr val="dk1"/>
                </a:solidFill>
              </a:rPr>
              <a:t>t-1</a:t>
            </a:r>
            <a:r>
              <a:rPr lang="en-US" sz="1800" dirty="0">
                <a:solidFill>
                  <a:schemeClr val="dk1"/>
                </a:solidFill>
              </a:rPr>
              <a:t> )) + 0.946 σ</a:t>
            </a:r>
            <a:r>
              <a:rPr lang="en-US" sz="1800" baseline="-25000" dirty="0">
                <a:solidFill>
                  <a:schemeClr val="dk1"/>
                </a:solidFill>
              </a:rPr>
              <a:t>t-1</a:t>
            </a:r>
            <a:r>
              <a:rPr lang="en-US" sz="1800" baseline="30000" dirty="0">
                <a:solidFill>
                  <a:schemeClr val="dk1"/>
                </a:solidFill>
              </a:rPr>
              <a:t>2</a:t>
            </a:r>
            <a:endParaRPr sz="1800" dirty="0">
              <a:solidFill>
                <a:schemeClr val="dk1"/>
              </a:solidFill>
            </a:endParaRPr>
          </a:p>
          <a:p>
            <a:pPr marL="0" lvl="0" indent="0">
              <a:spcBef>
                <a:spcPts val="1000"/>
              </a:spcBef>
              <a:spcAft>
                <a:spcPts val="0"/>
              </a:spcAft>
              <a:buNone/>
            </a:pPr>
            <a:r>
              <a:rPr lang="en-US" sz="1700" dirty="0">
                <a:solidFill>
                  <a:schemeClr val="dk1"/>
                </a:solidFill>
              </a:rPr>
              <a:t>Where the error term e</a:t>
            </a:r>
            <a:r>
              <a:rPr lang="en-US" sz="1700" baseline="-25000" dirty="0">
                <a:solidFill>
                  <a:schemeClr val="dk1"/>
                </a:solidFill>
              </a:rPr>
              <a:t>t</a:t>
            </a:r>
            <a:r>
              <a:rPr lang="en-US" sz="1700" dirty="0">
                <a:solidFill>
                  <a:schemeClr val="dk1"/>
                </a:solidFill>
              </a:rPr>
              <a:t> has t-distribution with </a:t>
            </a:r>
            <a:r>
              <a:rPr lang="en-US" sz="1700" dirty="0">
                <a:solidFill>
                  <a:srgbClr val="FF0000"/>
                </a:solidFill>
              </a:rPr>
              <a:t>6 degrees </a:t>
            </a:r>
            <a:r>
              <a:rPr lang="en-US" sz="1700" dirty="0">
                <a:solidFill>
                  <a:schemeClr val="dk1"/>
                </a:solidFill>
              </a:rPr>
              <a:t>of freedom.</a:t>
            </a:r>
            <a:endParaRPr sz="1700" dirty="0">
              <a:solidFill>
                <a:schemeClr val="dk1"/>
              </a:solidFill>
            </a:endParaRPr>
          </a:p>
          <a:p>
            <a:pPr marL="0" lvl="0" indent="0">
              <a:spcBef>
                <a:spcPts val="1000"/>
              </a:spcBef>
              <a:spcAft>
                <a:spcPts val="0"/>
              </a:spcAft>
              <a:buNone/>
            </a:pPr>
            <a:r>
              <a:rPr lang="en-US" sz="1700" dirty="0">
                <a:solidFill>
                  <a:schemeClr val="dk1"/>
                </a:solidFill>
              </a:rPr>
              <a:t>The </a:t>
            </a:r>
            <a:r>
              <a:rPr lang="en-US" sz="1700" dirty="0">
                <a:solidFill>
                  <a:srgbClr val="FF0000"/>
                </a:solidFill>
              </a:rPr>
              <a:t>leverage parameter </a:t>
            </a:r>
            <a:r>
              <a:rPr lang="en-US" sz="1700" dirty="0">
                <a:solidFill>
                  <a:schemeClr val="dk1"/>
                </a:solidFill>
              </a:rPr>
              <a:t>is alpha1/gamma1 = -0.2426/0.1527 </a:t>
            </a:r>
            <a:r>
              <a:rPr lang="en-US" sz="1700" dirty="0">
                <a:solidFill>
                  <a:schemeClr val="tx1"/>
                </a:solidFill>
              </a:rPr>
              <a:t>=</a:t>
            </a:r>
            <a:r>
              <a:rPr lang="en-US" sz="1700" dirty="0">
                <a:solidFill>
                  <a:srgbClr val="FF0000"/>
                </a:solidFill>
              </a:rPr>
              <a:t> </a:t>
            </a:r>
            <a:r>
              <a:rPr lang="en-US" sz="1700" dirty="0" smtClean="0">
                <a:solidFill>
                  <a:srgbClr val="FF0000"/>
                </a:solidFill>
              </a:rPr>
              <a:t>-1.589</a:t>
            </a:r>
            <a:endParaRPr sz="1700" dirty="0">
              <a:solidFill>
                <a:srgbClr val="FF0000"/>
              </a:solidFill>
            </a:endParaRPr>
          </a:p>
          <a:p>
            <a:pPr marL="0" lvl="0" indent="0" rtl="0">
              <a:spcBef>
                <a:spcPts val="0"/>
              </a:spcBef>
              <a:spcAft>
                <a:spcPts val="0"/>
              </a:spcAft>
              <a:buNone/>
            </a:pPr>
            <a:endParaRPr sz="1700" dirty="0">
              <a:solidFill>
                <a:schemeClr val="dk1"/>
              </a:solidFill>
            </a:endParaRPr>
          </a:p>
        </p:txBody>
      </p:sp>
      <p:sp>
        <p:nvSpPr>
          <p:cNvPr id="385" name="Shape 385"/>
          <p:cNvSpPr/>
          <p:nvPr/>
        </p:nvSpPr>
        <p:spPr>
          <a:xfrm>
            <a:off x="2290475" y="3861048"/>
            <a:ext cx="7019400" cy="2688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txBox="1"/>
          <p:nvPr/>
        </p:nvSpPr>
        <p:spPr>
          <a:xfrm>
            <a:off x="94125" y="2938100"/>
            <a:ext cx="2104200" cy="197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700" b="1">
                <a:solidFill>
                  <a:srgbClr val="0000FF"/>
                </a:solidFill>
              </a:rPr>
              <a:t>Shape parameter is significant, showing t-distribution is a good choice</a:t>
            </a:r>
            <a:endParaRPr sz="1700" b="1">
              <a:solidFill>
                <a:srgbClr val="0000FF"/>
              </a:solidFill>
            </a:endParaRPr>
          </a:p>
        </p:txBody>
      </p:sp>
      <p:sp>
        <p:nvSpPr>
          <p:cNvPr id="387" name="Shape 387"/>
          <p:cNvSpPr/>
          <p:nvPr/>
        </p:nvSpPr>
        <p:spPr>
          <a:xfrm>
            <a:off x="2290475" y="3081525"/>
            <a:ext cx="7019400" cy="268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91"/>
        <p:cNvGrpSpPr/>
        <p:nvPr/>
      </p:nvGrpSpPr>
      <p:grpSpPr>
        <a:xfrm>
          <a:off x="0" y="0"/>
          <a:ext cx="0" cy="0"/>
          <a:chOff x="0" y="0"/>
          <a:chExt cx="0" cy="0"/>
        </a:xfrm>
      </p:grpSpPr>
      <p:sp>
        <p:nvSpPr>
          <p:cNvPr id="392" name="Shape 392"/>
          <p:cNvSpPr txBox="1">
            <a:spLocks noGrp="1"/>
          </p:cNvSpPr>
          <p:nvPr>
            <p:ph type="sldNum" idx="12"/>
          </p:nvPr>
        </p:nvSpPr>
        <p:spPr>
          <a:xfrm>
            <a:off x="10677641" y="6221110"/>
            <a:ext cx="68333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a:solidFill>
                  <a:schemeClr val="accent1"/>
                </a:solidFill>
                <a:latin typeface="Trebuchet MS"/>
                <a:ea typeface="Trebuchet MS"/>
                <a:cs typeface="Trebuchet MS"/>
                <a:sym typeface="Trebuchet MS"/>
              </a:rPr>
              <a:pPr marL="0" marR="0" lvl="0" indent="0" algn="r" rtl="0">
                <a:spcBef>
                  <a:spcPts val="0"/>
                </a:spcBef>
                <a:spcAft>
                  <a:spcPts val="0"/>
                </a:spcAft>
                <a:buNone/>
              </a:pPr>
              <a:t>19</a:t>
            </a:fld>
            <a:endParaRPr sz="2000">
              <a:solidFill>
                <a:schemeClr val="accent1"/>
              </a:solidFill>
              <a:latin typeface="Trebuchet MS"/>
              <a:ea typeface="Trebuchet MS"/>
              <a:cs typeface="Trebuchet MS"/>
              <a:sym typeface="Trebuchet MS"/>
            </a:endParaRPr>
          </a:p>
        </p:txBody>
      </p:sp>
      <p:sp>
        <p:nvSpPr>
          <p:cNvPr id="393" name="Shape 393"/>
          <p:cNvSpPr/>
          <p:nvPr/>
        </p:nvSpPr>
        <p:spPr>
          <a:xfrm>
            <a:off x="1977311" y="271765"/>
            <a:ext cx="8700330" cy="52322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2800" b="1">
                <a:solidFill>
                  <a:schemeClr val="dk1"/>
                </a:solidFill>
                <a:latin typeface="Trebuchet MS"/>
                <a:ea typeface="Trebuchet MS"/>
                <a:cs typeface="Trebuchet MS"/>
                <a:sym typeface="Trebuchet MS"/>
              </a:rPr>
              <a:t>Residual Analysis</a:t>
            </a:r>
            <a:endParaRPr/>
          </a:p>
        </p:txBody>
      </p:sp>
      <p:pic>
        <p:nvPicPr>
          <p:cNvPr id="394" name="Shape 394"/>
          <p:cNvPicPr preferRelativeResize="0"/>
          <p:nvPr/>
        </p:nvPicPr>
        <p:blipFill>
          <a:blip r:embed="rId3">
            <a:alphaModFix/>
          </a:blip>
          <a:stretch>
            <a:fillRect/>
          </a:stretch>
        </p:blipFill>
        <p:spPr>
          <a:xfrm>
            <a:off x="533400" y="1099774"/>
            <a:ext cx="5719476" cy="2871150"/>
          </a:xfrm>
          <a:prstGeom prst="rect">
            <a:avLst/>
          </a:prstGeom>
          <a:noFill/>
          <a:ln>
            <a:noFill/>
          </a:ln>
        </p:spPr>
      </p:pic>
      <p:pic>
        <p:nvPicPr>
          <p:cNvPr id="395" name="Shape 395"/>
          <p:cNvPicPr preferRelativeResize="0"/>
          <p:nvPr/>
        </p:nvPicPr>
        <p:blipFill>
          <a:blip r:embed="rId4">
            <a:alphaModFix/>
          </a:blip>
          <a:stretch>
            <a:fillRect/>
          </a:stretch>
        </p:blipFill>
        <p:spPr>
          <a:xfrm>
            <a:off x="1053375" y="4383521"/>
            <a:ext cx="4338379" cy="2064229"/>
          </a:xfrm>
          <a:prstGeom prst="rect">
            <a:avLst/>
          </a:prstGeom>
          <a:noFill/>
          <a:ln>
            <a:noFill/>
          </a:ln>
        </p:spPr>
      </p:pic>
      <p:pic>
        <p:nvPicPr>
          <p:cNvPr id="396" name="Shape 396"/>
          <p:cNvPicPr preferRelativeResize="0"/>
          <p:nvPr/>
        </p:nvPicPr>
        <p:blipFill>
          <a:blip r:embed="rId5">
            <a:alphaModFix/>
          </a:blip>
          <a:stretch>
            <a:fillRect/>
          </a:stretch>
        </p:blipFill>
        <p:spPr>
          <a:xfrm>
            <a:off x="7109125" y="1219721"/>
            <a:ext cx="4338379" cy="2064229"/>
          </a:xfrm>
          <a:prstGeom prst="rect">
            <a:avLst/>
          </a:prstGeom>
          <a:noFill/>
          <a:ln>
            <a:noFill/>
          </a:ln>
        </p:spPr>
      </p:pic>
      <p:pic>
        <p:nvPicPr>
          <p:cNvPr id="397" name="Shape 397"/>
          <p:cNvPicPr preferRelativeResize="0"/>
          <p:nvPr/>
        </p:nvPicPr>
        <p:blipFill>
          <a:blip r:embed="rId6">
            <a:alphaModFix/>
          </a:blip>
          <a:stretch>
            <a:fillRect/>
          </a:stretch>
        </p:blipFill>
        <p:spPr>
          <a:xfrm>
            <a:off x="7185325" y="3849159"/>
            <a:ext cx="4338379" cy="2064229"/>
          </a:xfrm>
          <a:prstGeom prst="rect">
            <a:avLst/>
          </a:prstGeom>
          <a:noFill/>
          <a:ln>
            <a:noFill/>
          </a:ln>
        </p:spPr>
      </p:pic>
      <p:sp>
        <p:nvSpPr>
          <p:cNvPr id="398" name="Shape 398"/>
          <p:cNvSpPr txBox="1"/>
          <p:nvPr/>
        </p:nvSpPr>
        <p:spPr>
          <a:xfrm>
            <a:off x="4486825" y="1606825"/>
            <a:ext cx="2698500" cy="90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500" b="1">
                <a:solidFill>
                  <a:srgbClr val="FF9900"/>
                </a:solidFill>
              </a:rPr>
              <a:t> p-value &gt; 0.05</a:t>
            </a:r>
            <a:endParaRPr sz="1500" b="1">
              <a:solidFill>
                <a:srgbClr val="FF9900"/>
              </a:solidFill>
            </a:endParaRPr>
          </a:p>
          <a:p>
            <a:pPr marL="0" lvl="0" indent="0">
              <a:spcBef>
                <a:spcPts val="0"/>
              </a:spcBef>
              <a:spcAft>
                <a:spcPts val="0"/>
              </a:spcAft>
              <a:buNone/>
            </a:pPr>
            <a:r>
              <a:rPr lang="en-US" sz="1500" b="1">
                <a:solidFill>
                  <a:srgbClr val="FF9900"/>
                </a:solidFill>
              </a:rPr>
              <a:t>No serial correlation</a:t>
            </a:r>
            <a:endParaRPr sz="1500" b="1">
              <a:solidFill>
                <a:srgbClr val="FF9900"/>
              </a:solidFill>
            </a:endParaRPr>
          </a:p>
          <a:p>
            <a:pPr marL="0" lvl="0" indent="0">
              <a:spcBef>
                <a:spcPts val="0"/>
              </a:spcBef>
              <a:spcAft>
                <a:spcPts val="0"/>
              </a:spcAft>
              <a:buNone/>
            </a:pPr>
            <a:r>
              <a:rPr lang="en-US" sz="1500" b="1">
                <a:solidFill>
                  <a:srgbClr val="FF9900"/>
                </a:solidFill>
              </a:rPr>
              <a:t>Residuals are white noise</a:t>
            </a:r>
            <a:endParaRPr sz="1500" b="1">
              <a:solidFill>
                <a:srgbClr val="FF9900"/>
              </a:solidFill>
            </a:endParaRPr>
          </a:p>
        </p:txBody>
      </p:sp>
      <p:sp>
        <p:nvSpPr>
          <p:cNvPr id="399" name="Shape 399"/>
          <p:cNvSpPr txBox="1"/>
          <p:nvPr/>
        </p:nvSpPr>
        <p:spPr>
          <a:xfrm>
            <a:off x="5455025" y="4991000"/>
            <a:ext cx="1578000" cy="1170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solidFill>
                  <a:srgbClr val="FF9900"/>
                </a:solidFill>
              </a:rPr>
              <a:t>QQ plot</a:t>
            </a:r>
            <a:endParaRPr>
              <a:solidFill>
                <a:srgbClr val="FF9900"/>
              </a:solidFill>
            </a:endParaRPr>
          </a:p>
          <a:p>
            <a:pPr marL="0" lvl="0" indent="0">
              <a:spcBef>
                <a:spcPts val="0"/>
              </a:spcBef>
              <a:spcAft>
                <a:spcPts val="0"/>
              </a:spcAft>
              <a:buNone/>
            </a:pPr>
            <a:r>
              <a:rPr lang="en-US">
                <a:solidFill>
                  <a:srgbClr val="FF9900"/>
                </a:solidFill>
              </a:rPr>
              <a:t>indicates </a:t>
            </a:r>
            <a:endParaRPr>
              <a:solidFill>
                <a:srgbClr val="FF9900"/>
              </a:solidFill>
            </a:endParaRPr>
          </a:p>
          <a:p>
            <a:pPr marL="0" lvl="0" indent="0">
              <a:spcBef>
                <a:spcPts val="0"/>
              </a:spcBef>
              <a:spcAft>
                <a:spcPts val="0"/>
              </a:spcAft>
              <a:buNone/>
            </a:pPr>
            <a:r>
              <a:rPr lang="en-US">
                <a:solidFill>
                  <a:srgbClr val="FF9900"/>
                </a:solidFill>
              </a:rPr>
              <a:t>normality</a:t>
            </a:r>
            <a:endParaRPr>
              <a:solidFill>
                <a:srgbClr val="FF99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sldNum" idx="12"/>
          </p:nvPr>
        </p:nvSpPr>
        <p:spPr>
          <a:xfrm>
            <a:off x="11096356" y="6278869"/>
            <a:ext cx="68333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b="0" i="0" u="none" strike="noStrike" cap="none">
                <a:solidFill>
                  <a:schemeClr val="accent1"/>
                </a:solidFill>
                <a:latin typeface="Trebuchet MS"/>
                <a:ea typeface="Trebuchet MS"/>
                <a:cs typeface="Trebuchet MS"/>
                <a:sym typeface="Trebuchet MS"/>
              </a:rPr>
              <a:pPr marL="0" marR="0" lvl="0" indent="0" algn="r" rtl="0">
                <a:spcBef>
                  <a:spcPts val="0"/>
                </a:spcBef>
                <a:spcAft>
                  <a:spcPts val="0"/>
                </a:spcAft>
                <a:buNone/>
              </a:pPr>
              <a:t>2</a:t>
            </a:fld>
            <a:endParaRPr sz="2000" b="0" i="0" u="none" strike="noStrike" cap="none">
              <a:solidFill>
                <a:schemeClr val="accent1"/>
              </a:solidFill>
              <a:latin typeface="Trebuchet MS"/>
              <a:ea typeface="Trebuchet MS"/>
              <a:cs typeface="Trebuchet MS"/>
              <a:sym typeface="Trebuchet MS"/>
            </a:endParaRPr>
          </a:p>
        </p:txBody>
      </p:sp>
      <p:grpSp>
        <p:nvGrpSpPr>
          <p:cNvPr id="155" name="Shape 155"/>
          <p:cNvGrpSpPr/>
          <p:nvPr/>
        </p:nvGrpSpPr>
        <p:grpSpPr>
          <a:xfrm>
            <a:off x="843148" y="413672"/>
            <a:ext cx="10992426" cy="5769046"/>
            <a:chOff x="843148" y="413672"/>
            <a:chExt cx="10992426" cy="5769046"/>
          </a:xfrm>
        </p:grpSpPr>
        <p:sp>
          <p:nvSpPr>
            <p:cNvPr id="156" name="Shape 156"/>
            <p:cNvSpPr txBox="1"/>
            <p:nvPr/>
          </p:nvSpPr>
          <p:spPr>
            <a:xfrm>
              <a:off x="3229462" y="413672"/>
              <a:ext cx="604454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i="0" u="none" strike="noStrike" cap="none">
                  <a:solidFill>
                    <a:srgbClr val="0070C0"/>
                  </a:solidFill>
                  <a:latin typeface="Trebuchet MS"/>
                  <a:ea typeface="Trebuchet MS"/>
                  <a:cs typeface="Trebuchet MS"/>
                  <a:sym typeface="Trebuchet MS"/>
                </a:rPr>
                <a:t>Introduction</a:t>
              </a:r>
              <a:endParaRPr/>
            </a:p>
          </p:txBody>
        </p:sp>
        <p:sp>
          <p:nvSpPr>
            <p:cNvPr id="157" name="Shape 157"/>
            <p:cNvSpPr txBox="1"/>
            <p:nvPr/>
          </p:nvSpPr>
          <p:spPr>
            <a:xfrm>
              <a:off x="843148" y="1104405"/>
              <a:ext cx="7184572" cy="5078313"/>
            </a:xfrm>
            <a:prstGeom prst="rect">
              <a:avLst/>
            </a:prstGeom>
            <a:solidFill>
              <a:schemeClr val="lt1"/>
            </a:solidFill>
            <a:ln w="381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i="0" u="none" strike="noStrike" cap="none">
                  <a:solidFill>
                    <a:schemeClr val="dk1"/>
                  </a:solidFill>
                  <a:latin typeface="Trebuchet MS"/>
                  <a:ea typeface="Trebuchet MS"/>
                  <a:cs typeface="Trebuchet MS"/>
                  <a:sym typeface="Trebuchet MS"/>
                </a:rPr>
                <a:t>Objective</a:t>
              </a:r>
              <a:endParaRPr sz="1800" b="1" i="0" u="none" strike="noStrike" cap="none">
                <a:solidFill>
                  <a:schemeClr val="dk1"/>
                </a:solidFill>
                <a:latin typeface="Trebuchet MS"/>
                <a:ea typeface="Trebuchet MS"/>
                <a:cs typeface="Trebuchet MS"/>
                <a:sym typeface="Trebuchet MS"/>
              </a:endParaRPr>
            </a:p>
            <a:p>
              <a:pPr marL="457200" marR="0" lvl="0" indent="-317500" algn="l" rtl="0">
                <a:spcBef>
                  <a:spcPts val="0"/>
                </a:spcBef>
                <a:spcAft>
                  <a:spcPts val="0"/>
                </a:spcAft>
                <a:buSzPts val="1400"/>
                <a:buChar char="●"/>
              </a:pPr>
              <a:r>
                <a:rPr lang="en-US" sz="1800">
                  <a:solidFill>
                    <a:schemeClr val="dk1"/>
                  </a:solidFill>
                  <a:latin typeface="Trebuchet MS"/>
                  <a:ea typeface="Trebuchet MS"/>
                  <a:cs typeface="Trebuchet MS"/>
                  <a:sym typeface="Trebuchet MS"/>
                </a:rPr>
                <a:t>Develop </a:t>
              </a:r>
              <a:r>
                <a:rPr lang="en-US" sz="1800">
                  <a:solidFill>
                    <a:schemeClr val="dk1"/>
                  </a:solidFill>
                  <a:highlight>
                    <a:srgbClr val="FFFFFF"/>
                  </a:highlight>
                  <a:latin typeface="Trebuchet MS"/>
                  <a:ea typeface="Trebuchet MS"/>
                  <a:cs typeface="Trebuchet MS"/>
                  <a:sym typeface="Trebuchet MS"/>
                </a:rPr>
                <a:t>strong predictive models that help investors forecast volatility and reasonable return on their investments regarding the level of risks.</a:t>
              </a:r>
              <a:r>
                <a:rPr lang="en-US" sz="1050">
                  <a:solidFill>
                    <a:srgbClr val="FF0000"/>
                  </a:solidFill>
                  <a:highlight>
                    <a:srgbClr val="FFFFFF"/>
                  </a:highlight>
                </a:rPr>
                <a:t> </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i="0" u="none" strike="noStrike" cap="none">
                  <a:solidFill>
                    <a:schemeClr val="dk1"/>
                  </a:solidFill>
                  <a:latin typeface="Trebuchet MS"/>
                  <a:ea typeface="Trebuchet MS"/>
                  <a:cs typeface="Trebuchet MS"/>
                  <a:sym typeface="Trebuchet MS"/>
                </a:rPr>
                <a:t>Dataset</a:t>
              </a:r>
              <a:endParaRPr sz="1800" b="1" i="0" u="none" strike="noStrike" cap="none">
                <a:solidFill>
                  <a:schemeClr val="dk1"/>
                </a:solidFill>
                <a:latin typeface="Trebuchet MS"/>
                <a:ea typeface="Trebuchet MS"/>
                <a:cs typeface="Trebuchet MS"/>
                <a:sym typeface="Trebuchet MS"/>
              </a:endParaRPr>
            </a:p>
            <a:p>
              <a:pPr marL="914400" marR="0" lvl="0" indent="-342900" algn="l" rtl="0">
                <a:spcBef>
                  <a:spcPts val="0"/>
                </a:spcBef>
                <a:spcAft>
                  <a:spcPts val="0"/>
                </a:spcAft>
                <a:buClr>
                  <a:schemeClr val="dk1"/>
                </a:buClr>
                <a:buSzPts val="1800"/>
                <a:buFont typeface="Trebuchet MS"/>
                <a:buChar char="●"/>
              </a:pPr>
              <a:r>
                <a:rPr lang="en-US" sz="1800" b="0" i="0" u="none" strike="noStrike" cap="none">
                  <a:solidFill>
                    <a:schemeClr val="dk1"/>
                  </a:solidFill>
                  <a:latin typeface="Trebuchet MS"/>
                  <a:ea typeface="Trebuchet MS"/>
                  <a:cs typeface="Trebuchet MS"/>
                  <a:sym typeface="Trebuchet MS"/>
                </a:rPr>
                <a:t>Daily Prices </a:t>
              </a:r>
              <a:r>
                <a:rPr lang="en-US" sz="1800">
                  <a:solidFill>
                    <a:schemeClr val="dk1"/>
                  </a:solidFill>
                  <a:latin typeface="Trebuchet MS"/>
                  <a:ea typeface="Trebuchet MS"/>
                  <a:cs typeface="Trebuchet MS"/>
                  <a:sym typeface="Trebuchet MS"/>
                </a:rPr>
                <a:t>of S&amp;P 500 from</a:t>
              </a:r>
              <a:r>
                <a:rPr lang="en-US" sz="1800" b="0" i="0" u="none" strike="noStrike" cap="none">
                  <a:solidFill>
                    <a:schemeClr val="dk1"/>
                  </a:solidFill>
                  <a:latin typeface="Trebuchet MS"/>
                  <a:ea typeface="Trebuchet MS"/>
                  <a:cs typeface="Trebuchet MS"/>
                  <a:sym typeface="Trebuchet MS"/>
                </a:rPr>
                <a:t> Jan 2013 - Dec 2017</a:t>
              </a:r>
              <a:endParaRPr sz="1800">
                <a:solidFill>
                  <a:schemeClr val="dk1"/>
                </a:solidFill>
                <a:latin typeface="Trebuchet MS"/>
                <a:ea typeface="Trebuchet MS"/>
                <a:cs typeface="Trebuchet MS"/>
                <a:sym typeface="Trebuchet MS"/>
              </a:endParaRPr>
            </a:p>
            <a:p>
              <a:pPr marL="914400" marR="0" lvl="0" indent="-34290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1260</a:t>
              </a:r>
              <a:r>
                <a:rPr lang="en-US" sz="1800" b="0" i="0" u="none" strike="noStrike" cap="none">
                  <a:solidFill>
                    <a:schemeClr val="dk1"/>
                  </a:solidFill>
                  <a:latin typeface="Trebuchet MS"/>
                  <a:ea typeface="Trebuchet MS"/>
                  <a:cs typeface="Trebuchet MS"/>
                  <a:sym typeface="Trebuchet MS"/>
                </a:rPr>
                <a:t> observations</a:t>
              </a:r>
              <a:endParaRPr sz="1800" b="0" i="0" u="none" strike="noStrike" cap="none">
                <a:solidFill>
                  <a:schemeClr val="dk1"/>
                </a:solidFill>
                <a:latin typeface="Trebuchet MS"/>
                <a:ea typeface="Trebuchet MS"/>
                <a:cs typeface="Trebuchet MS"/>
                <a:sym typeface="Trebuchet MS"/>
              </a:endParaRPr>
            </a:p>
            <a:p>
              <a:pPr marL="914400" marR="0" lvl="0" indent="-34290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source: </a:t>
              </a:r>
              <a:r>
                <a:rPr lang="en-US" sz="1800" u="sng">
                  <a:solidFill>
                    <a:schemeClr val="hlink"/>
                  </a:solidFill>
                  <a:latin typeface="Trebuchet MS"/>
                  <a:ea typeface="Trebuchet MS"/>
                  <a:cs typeface="Trebuchet MS"/>
                  <a:sym typeface="Trebuchet MS"/>
                  <a:hlinkClick r:id="rId3"/>
                </a:rPr>
                <a:t>https://finance.yahoo.com/</a:t>
              </a:r>
              <a:endParaRPr sz="1800">
                <a:solidFill>
                  <a:schemeClr val="dk1"/>
                </a:solidFill>
                <a:latin typeface="Trebuchet MS"/>
                <a:ea typeface="Trebuchet MS"/>
                <a:cs typeface="Trebuchet MS"/>
                <a:sym typeface="Trebuchet MS"/>
              </a:endParaRPr>
            </a:p>
            <a:p>
              <a:pPr marL="914400" marR="0" lvl="0" indent="-34290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Using daily adjusted price for time series analysis.</a:t>
              </a:r>
              <a:endParaRPr sz="1800" b="0" i="0" u="none" strike="noStrike" cap="none">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i="0" u="none" strike="noStrike" cap="none">
                  <a:solidFill>
                    <a:schemeClr val="dk1"/>
                  </a:solidFill>
                  <a:latin typeface="Trebuchet MS"/>
                  <a:ea typeface="Trebuchet MS"/>
                  <a:cs typeface="Trebuchet MS"/>
                  <a:sym typeface="Trebuchet MS"/>
                </a:rPr>
                <a:t>Methodology</a:t>
              </a:r>
              <a:endParaRPr sz="1800" b="1">
                <a:solidFill>
                  <a:schemeClr val="dk1"/>
                </a:solidFill>
                <a:latin typeface="Trebuchet MS"/>
                <a:ea typeface="Trebuchet MS"/>
                <a:cs typeface="Trebuchet MS"/>
                <a:sym typeface="Trebuchet MS"/>
              </a:endParaRPr>
            </a:p>
            <a:p>
              <a:pPr marL="742950" marR="0" lvl="1" indent="-28575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Data exploration</a:t>
              </a:r>
              <a:endParaRPr sz="1800">
                <a:solidFill>
                  <a:schemeClr val="dk1"/>
                </a:solidFill>
                <a:latin typeface="Trebuchet MS"/>
                <a:ea typeface="Trebuchet MS"/>
                <a:cs typeface="Trebuchet MS"/>
                <a:sym typeface="Trebuchet MS"/>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Trebuchet MS"/>
                  <a:ea typeface="Trebuchet MS"/>
                  <a:cs typeface="Trebuchet MS"/>
                  <a:sym typeface="Trebuchet MS"/>
                </a:rPr>
                <a:t>ARMA Model with Drift</a:t>
              </a:r>
              <a:endParaRPr sz="1800" b="0" i="0" u="none" strike="noStrike" cap="none">
                <a:solidFill>
                  <a:schemeClr val="dk1"/>
                </a:solidFill>
                <a:latin typeface="Trebuchet MS"/>
                <a:ea typeface="Trebuchet MS"/>
                <a:cs typeface="Trebuchet MS"/>
                <a:sym typeface="Trebuchet MS"/>
              </a:endParaRPr>
            </a:p>
            <a:p>
              <a:pPr marL="742950" marR="0" lvl="1"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Backtesting and Forecasting</a:t>
              </a:r>
              <a:endParaRPr sz="1800">
                <a:solidFill>
                  <a:schemeClr val="dk1"/>
                </a:solidFill>
                <a:latin typeface="Trebuchet MS"/>
                <a:ea typeface="Trebuchet MS"/>
                <a:cs typeface="Trebuchet MS"/>
                <a:sym typeface="Trebuchet MS"/>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Trebuchet MS"/>
                  <a:ea typeface="Trebuchet MS"/>
                  <a:cs typeface="Trebuchet MS"/>
                  <a:sym typeface="Trebuchet MS"/>
                </a:rPr>
                <a:t>GARCH Model</a:t>
              </a:r>
              <a:endParaRPr sz="1800" b="0" i="0" u="none" strike="noStrike" cap="none">
                <a:solidFill>
                  <a:schemeClr val="dk1"/>
                </a:solidFill>
                <a:latin typeface="Trebuchet MS"/>
                <a:ea typeface="Trebuchet MS"/>
                <a:cs typeface="Trebuchet MS"/>
                <a:sym typeface="Trebuchet MS"/>
              </a:endParaRPr>
            </a:p>
            <a:p>
              <a:pPr marL="742950" marR="0" lvl="1"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Model evaluation &amp; comparison</a:t>
              </a: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Trebuchet MS"/>
                <a:ea typeface="Trebuchet MS"/>
                <a:cs typeface="Trebuchet MS"/>
                <a:sym typeface="Trebuchet MS"/>
              </a:endParaRPr>
            </a:p>
          </p:txBody>
        </p:sp>
        <p:pic>
          <p:nvPicPr>
            <p:cNvPr id="158" name="Shape 158"/>
            <p:cNvPicPr preferRelativeResize="0"/>
            <p:nvPr/>
          </p:nvPicPr>
          <p:blipFill rotWithShape="1">
            <a:blip r:embed="rId4">
              <a:alphaModFix/>
            </a:blip>
            <a:srcRect r="3781"/>
            <a:stretch/>
          </p:blipFill>
          <p:spPr>
            <a:xfrm>
              <a:off x="8270625" y="1350750"/>
              <a:ext cx="3564950" cy="4305300"/>
            </a:xfrm>
            <a:prstGeom prst="rect">
              <a:avLst/>
            </a:prstGeom>
            <a:noFill/>
            <a:ln>
              <a:noFill/>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03"/>
        <p:cNvGrpSpPr/>
        <p:nvPr/>
      </p:nvGrpSpPr>
      <p:grpSpPr>
        <a:xfrm>
          <a:off x="0" y="0"/>
          <a:ext cx="0" cy="0"/>
          <a:chOff x="0" y="0"/>
          <a:chExt cx="0" cy="0"/>
        </a:xfrm>
      </p:grpSpPr>
      <p:sp>
        <p:nvSpPr>
          <p:cNvPr id="404" name="Shape 404"/>
          <p:cNvSpPr txBox="1">
            <a:spLocks noGrp="1"/>
          </p:cNvSpPr>
          <p:nvPr>
            <p:ph type="sldNum" idx="12"/>
          </p:nvPr>
        </p:nvSpPr>
        <p:spPr>
          <a:xfrm>
            <a:off x="11052509" y="6199623"/>
            <a:ext cx="68333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a:solidFill>
                  <a:schemeClr val="accent1"/>
                </a:solidFill>
                <a:latin typeface="Trebuchet MS"/>
                <a:ea typeface="Trebuchet MS"/>
                <a:cs typeface="Trebuchet MS"/>
                <a:sym typeface="Trebuchet MS"/>
              </a:rPr>
              <a:pPr marL="0" marR="0" lvl="0" indent="0" algn="r" rtl="0">
                <a:spcBef>
                  <a:spcPts val="0"/>
                </a:spcBef>
                <a:spcAft>
                  <a:spcPts val="0"/>
                </a:spcAft>
                <a:buNone/>
              </a:pPr>
              <a:t>20</a:t>
            </a:fld>
            <a:endParaRPr sz="2000">
              <a:solidFill>
                <a:schemeClr val="accent1"/>
              </a:solidFill>
              <a:latin typeface="Trebuchet MS"/>
              <a:ea typeface="Trebuchet MS"/>
              <a:cs typeface="Trebuchet MS"/>
              <a:sym typeface="Trebuchet MS"/>
            </a:endParaRPr>
          </a:p>
        </p:txBody>
      </p:sp>
      <p:sp>
        <p:nvSpPr>
          <p:cNvPr id="405" name="Shape 405"/>
          <p:cNvSpPr/>
          <p:nvPr/>
        </p:nvSpPr>
        <p:spPr>
          <a:xfrm>
            <a:off x="1649950" y="451513"/>
            <a:ext cx="914641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Model 2: ARMA(1,0)-eGARCH(1,1) with T-distribution </a:t>
            </a:r>
            <a:endParaRPr/>
          </a:p>
        </p:txBody>
      </p:sp>
      <p:pic>
        <p:nvPicPr>
          <p:cNvPr id="406" name="Shape 406"/>
          <p:cNvPicPr preferRelativeResize="0"/>
          <p:nvPr/>
        </p:nvPicPr>
        <p:blipFill>
          <a:blip r:embed="rId3">
            <a:alphaModFix/>
          </a:blip>
          <a:stretch>
            <a:fillRect/>
          </a:stretch>
        </p:blipFill>
        <p:spPr>
          <a:xfrm>
            <a:off x="1559496" y="1124744"/>
            <a:ext cx="9361040" cy="3168352"/>
          </a:xfrm>
          <a:prstGeom prst="rect">
            <a:avLst/>
          </a:prstGeom>
          <a:noFill/>
          <a:ln>
            <a:noFill/>
          </a:ln>
        </p:spPr>
      </p:pic>
      <p:pic>
        <p:nvPicPr>
          <p:cNvPr id="407" name="Shape 407"/>
          <p:cNvPicPr preferRelativeResize="0"/>
          <p:nvPr/>
        </p:nvPicPr>
        <p:blipFill>
          <a:blip r:embed="rId4">
            <a:alphaModFix/>
          </a:blip>
          <a:stretch>
            <a:fillRect/>
          </a:stretch>
        </p:blipFill>
        <p:spPr>
          <a:xfrm>
            <a:off x="6744072" y="4495182"/>
            <a:ext cx="4470194" cy="2126947"/>
          </a:xfrm>
          <a:prstGeom prst="rect">
            <a:avLst/>
          </a:prstGeom>
          <a:noFill/>
          <a:ln>
            <a:noFill/>
          </a:ln>
        </p:spPr>
      </p:pic>
      <p:sp>
        <p:nvSpPr>
          <p:cNvPr id="408" name="Shape 408"/>
          <p:cNvSpPr txBox="1"/>
          <p:nvPr/>
        </p:nvSpPr>
        <p:spPr>
          <a:xfrm>
            <a:off x="335360" y="3717032"/>
            <a:ext cx="5400600" cy="504056"/>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700" b="1" dirty="0">
                <a:solidFill>
                  <a:srgbClr val="0000FF"/>
                </a:solidFill>
              </a:rPr>
              <a:t>Shows t-distribution is </a:t>
            </a:r>
            <a:r>
              <a:rPr lang="en-US" sz="1700" b="1" dirty="0" smtClean="0">
                <a:solidFill>
                  <a:srgbClr val="0000FF"/>
                </a:solidFill>
              </a:rPr>
              <a:t>a better </a:t>
            </a:r>
            <a:r>
              <a:rPr lang="en-US" sz="1700" b="1" dirty="0">
                <a:solidFill>
                  <a:srgbClr val="0000FF"/>
                </a:solidFill>
              </a:rPr>
              <a:t>fit</a:t>
            </a:r>
            <a:endParaRPr sz="1700" b="1" dirty="0">
              <a:solidFill>
                <a:srgbClr val="0000FF"/>
              </a:solidFill>
            </a:endParaRPr>
          </a:p>
        </p:txBody>
      </p:sp>
      <p:pic>
        <p:nvPicPr>
          <p:cNvPr id="1026" name="Picture 2"/>
          <p:cNvPicPr>
            <a:picLocks noChangeAspect="1" noChangeArrowheads="1"/>
          </p:cNvPicPr>
          <p:nvPr/>
        </p:nvPicPr>
        <p:blipFill>
          <a:blip r:embed="rId5"/>
          <a:srcRect/>
          <a:stretch>
            <a:fillRect/>
          </a:stretch>
        </p:blipFill>
        <p:spPr bwMode="auto">
          <a:xfrm>
            <a:off x="911424" y="4725144"/>
            <a:ext cx="4470350"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Shape 419"/>
          <p:cNvPicPr preferRelativeResize="0"/>
          <p:nvPr/>
        </p:nvPicPr>
        <p:blipFill>
          <a:blip r:embed="rId3">
            <a:alphaModFix/>
          </a:blip>
          <a:stretch>
            <a:fillRect/>
          </a:stretch>
        </p:blipFill>
        <p:spPr>
          <a:xfrm>
            <a:off x="338400" y="4807675"/>
            <a:ext cx="5905500" cy="2041250"/>
          </a:xfrm>
          <a:prstGeom prst="rect">
            <a:avLst/>
          </a:prstGeom>
          <a:noFill/>
          <a:ln>
            <a:noFill/>
          </a:ln>
        </p:spPr>
      </p:pic>
      <p:sp>
        <p:nvSpPr>
          <p:cNvPr id="420" name="Shape 420"/>
          <p:cNvSpPr txBox="1">
            <a:spLocks noGrp="1"/>
          </p:cNvSpPr>
          <p:nvPr>
            <p:ph type="title"/>
          </p:nvPr>
        </p:nvSpPr>
        <p:spPr>
          <a:xfrm>
            <a:off x="1995134" y="461675"/>
            <a:ext cx="8596800" cy="1320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a:t>Forecasting</a:t>
            </a:r>
            <a:endParaRPr/>
          </a:p>
        </p:txBody>
      </p:sp>
      <p:sp>
        <p:nvSpPr>
          <p:cNvPr id="421" name="Shape 421"/>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21</a:t>
            </a:fld>
            <a:endParaRPr/>
          </a:p>
        </p:txBody>
      </p:sp>
      <p:pic>
        <p:nvPicPr>
          <p:cNvPr id="422" name="Shape 422"/>
          <p:cNvPicPr preferRelativeResize="0"/>
          <p:nvPr/>
        </p:nvPicPr>
        <p:blipFill>
          <a:blip r:embed="rId4">
            <a:alphaModFix/>
          </a:blip>
          <a:stretch>
            <a:fillRect/>
          </a:stretch>
        </p:blipFill>
        <p:spPr>
          <a:xfrm>
            <a:off x="405650" y="1101250"/>
            <a:ext cx="5685850" cy="1957850"/>
          </a:xfrm>
          <a:prstGeom prst="rect">
            <a:avLst/>
          </a:prstGeom>
          <a:noFill/>
          <a:ln>
            <a:noFill/>
          </a:ln>
        </p:spPr>
      </p:pic>
      <p:sp>
        <p:nvSpPr>
          <p:cNvPr id="423" name="Shape 423"/>
          <p:cNvSpPr txBox="1"/>
          <p:nvPr/>
        </p:nvSpPr>
        <p:spPr>
          <a:xfrm>
            <a:off x="7543800" y="1777625"/>
            <a:ext cx="3576900" cy="605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a:solidFill>
                  <a:srgbClr val="E06666"/>
                </a:solidFill>
              </a:rPr>
              <a:t>Ten step ahead forecast</a:t>
            </a:r>
            <a:endParaRPr sz="2000" b="1">
              <a:solidFill>
                <a:srgbClr val="E06666"/>
              </a:solidFill>
            </a:endParaRPr>
          </a:p>
        </p:txBody>
      </p:sp>
      <p:pic>
        <p:nvPicPr>
          <p:cNvPr id="424" name="Shape 424"/>
          <p:cNvPicPr preferRelativeResize="0"/>
          <p:nvPr/>
        </p:nvPicPr>
        <p:blipFill>
          <a:blip r:embed="rId5">
            <a:alphaModFix/>
          </a:blip>
          <a:stretch>
            <a:fillRect/>
          </a:stretch>
        </p:blipFill>
        <p:spPr>
          <a:xfrm>
            <a:off x="7073150" y="2306525"/>
            <a:ext cx="4657150" cy="2655393"/>
          </a:xfrm>
          <a:prstGeom prst="rect">
            <a:avLst/>
          </a:prstGeom>
          <a:noFill/>
          <a:ln>
            <a:noFill/>
          </a:ln>
        </p:spPr>
      </p:pic>
      <p:pic>
        <p:nvPicPr>
          <p:cNvPr id="425" name="Shape 425"/>
          <p:cNvPicPr preferRelativeResize="0"/>
          <p:nvPr/>
        </p:nvPicPr>
        <p:blipFill>
          <a:blip r:embed="rId6">
            <a:alphaModFix/>
          </a:blip>
          <a:stretch>
            <a:fillRect/>
          </a:stretch>
        </p:blipFill>
        <p:spPr>
          <a:xfrm>
            <a:off x="490800" y="3070000"/>
            <a:ext cx="5600700" cy="18666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1286934" y="228600"/>
            <a:ext cx="8596800" cy="1320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dirty="0"/>
              <a:t>Model Comparison</a:t>
            </a:r>
            <a:endParaRPr dirty="0"/>
          </a:p>
        </p:txBody>
      </p:sp>
      <p:grpSp>
        <p:nvGrpSpPr>
          <p:cNvPr id="432" name="Shape 432"/>
          <p:cNvGrpSpPr/>
          <p:nvPr/>
        </p:nvGrpSpPr>
        <p:grpSpPr>
          <a:xfrm>
            <a:off x="3143672" y="4437112"/>
            <a:ext cx="4966675" cy="1926175"/>
            <a:chOff x="2903588" y="1422050"/>
            <a:chExt cx="4966675" cy="1926175"/>
          </a:xfrm>
        </p:grpSpPr>
        <p:pic>
          <p:nvPicPr>
            <p:cNvPr id="433" name="Shape 433"/>
            <p:cNvPicPr preferRelativeResize="0"/>
            <p:nvPr/>
          </p:nvPicPr>
          <p:blipFill>
            <a:blip r:embed="rId3">
              <a:alphaModFix/>
            </a:blip>
            <a:stretch>
              <a:fillRect/>
            </a:stretch>
          </p:blipFill>
          <p:spPr>
            <a:xfrm>
              <a:off x="2903588" y="1422050"/>
              <a:ext cx="4966675" cy="1926175"/>
            </a:xfrm>
            <a:prstGeom prst="rect">
              <a:avLst/>
            </a:prstGeom>
            <a:noFill/>
            <a:ln>
              <a:noFill/>
            </a:ln>
          </p:spPr>
        </p:pic>
        <p:sp>
          <p:nvSpPr>
            <p:cNvPr id="434" name="Shape 434"/>
            <p:cNvSpPr txBox="1"/>
            <p:nvPr/>
          </p:nvSpPr>
          <p:spPr>
            <a:xfrm>
              <a:off x="3827300" y="1439150"/>
              <a:ext cx="1365600" cy="365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1500" b="1" dirty="0"/>
                <a:t>Model 1</a:t>
              </a:r>
              <a:endParaRPr sz="1500" b="1" dirty="0"/>
            </a:p>
          </p:txBody>
        </p:sp>
        <p:sp>
          <p:nvSpPr>
            <p:cNvPr id="435" name="Shape 435"/>
            <p:cNvSpPr txBox="1"/>
            <p:nvPr/>
          </p:nvSpPr>
          <p:spPr>
            <a:xfrm>
              <a:off x="5929250" y="1439150"/>
              <a:ext cx="13656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Model 2</a:t>
              </a:r>
              <a:endParaRPr b="1"/>
            </a:p>
          </p:txBody>
        </p:sp>
      </p:grpSp>
      <p:sp>
        <p:nvSpPr>
          <p:cNvPr id="436" name="Shape 436"/>
          <p:cNvSpPr txBox="1"/>
          <p:nvPr/>
        </p:nvSpPr>
        <p:spPr>
          <a:xfrm>
            <a:off x="3289059" y="5352787"/>
            <a:ext cx="4669800" cy="281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37" name="Shape 437"/>
          <p:cNvSpPr txBox="1"/>
          <p:nvPr/>
        </p:nvSpPr>
        <p:spPr>
          <a:xfrm>
            <a:off x="2996425" y="1052736"/>
            <a:ext cx="4846200" cy="440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US" sz="1700" b="1" dirty="0"/>
              <a:t>Comparing EGARCH Models</a:t>
            </a:r>
            <a:endParaRPr sz="1700" b="1" dirty="0"/>
          </a:p>
        </p:txBody>
      </p:sp>
      <p:pic>
        <p:nvPicPr>
          <p:cNvPr id="14" name="Shape 409"/>
          <p:cNvPicPr preferRelativeResize="0"/>
          <p:nvPr/>
        </p:nvPicPr>
        <p:blipFill>
          <a:blip r:embed="rId4">
            <a:alphaModFix/>
          </a:blip>
          <a:stretch>
            <a:fillRect/>
          </a:stretch>
        </p:blipFill>
        <p:spPr>
          <a:xfrm>
            <a:off x="5829124" y="2497371"/>
            <a:ext cx="2427116" cy="1016000"/>
          </a:xfrm>
          <a:prstGeom prst="rect">
            <a:avLst/>
          </a:prstGeom>
          <a:noFill/>
          <a:ln>
            <a:noFill/>
          </a:ln>
        </p:spPr>
      </p:pic>
      <p:pic>
        <p:nvPicPr>
          <p:cNvPr id="15" name="Shape 410"/>
          <p:cNvPicPr preferRelativeResize="0"/>
          <p:nvPr/>
        </p:nvPicPr>
        <p:blipFill>
          <a:blip r:embed="rId5">
            <a:alphaModFix/>
          </a:blip>
          <a:stretch>
            <a:fillRect/>
          </a:stretch>
        </p:blipFill>
        <p:spPr>
          <a:xfrm>
            <a:off x="3024365" y="2497372"/>
            <a:ext cx="2502125" cy="1047100"/>
          </a:xfrm>
          <a:prstGeom prst="rect">
            <a:avLst/>
          </a:prstGeom>
          <a:noFill/>
          <a:ln>
            <a:noFill/>
          </a:ln>
        </p:spPr>
      </p:pic>
      <p:sp>
        <p:nvSpPr>
          <p:cNvPr id="16" name="Shape 411"/>
          <p:cNvSpPr txBox="1"/>
          <p:nvPr/>
        </p:nvSpPr>
        <p:spPr>
          <a:xfrm>
            <a:off x="3823215" y="2035696"/>
            <a:ext cx="1290900" cy="309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700" b="1" dirty="0"/>
              <a:t>Model 1</a:t>
            </a:r>
            <a:endParaRPr sz="1700" b="1" dirty="0"/>
          </a:p>
        </p:txBody>
      </p:sp>
      <p:sp>
        <p:nvSpPr>
          <p:cNvPr id="17" name="Shape 412"/>
          <p:cNvSpPr txBox="1"/>
          <p:nvPr/>
        </p:nvSpPr>
        <p:spPr>
          <a:xfrm>
            <a:off x="6490215" y="2035696"/>
            <a:ext cx="1290900" cy="30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700" b="1" dirty="0"/>
              <a:t>Model 2</a:t>
            </a:r>
            <a:endParaRPr sz="1700" b="1" dirty="0"/>
          </a:p>
        </p:txBody>
      </p:sp>
      <p:sp>
        <p:nvSpPr>
          <p:cNvPr id="18" name="Shape 413"/>
          <p:cNvSpPr txBox="1"/>
          <p:nvPr/>
        </p:nvSpPr>
        <p:spPr>
          <a:xfrm>
            <a:off x="3491515" y="3475856"/>
            <a:ext cx="4155000" cy="457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600" b="1" dirty="0">
                <a:solidFill>
                  <a:srgbClr val="E06666"/>
                </a:solidFill>
              </a:rPr>
              <a:t>AIC and BIC values are lower in Model 2</a:t>
            </a:r>
            <a:r>
              <a:rPr lang="en-US" dirty="0"/>
              <a:t> </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1583850" y="212625"/>
            <a:ext cx="8596800" cy="850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a:t>Conclusion</a:t>
            </a:r>
            <a:endParaRPr/>
          </a:p>
        </p:txBody>
      </p:sp>
      <p:sp>
        <p:nvSpPr>
          <p:cNvPr id="449" name="Shape 449"/>
          <p:cNvSpPr txBox="1">
            <a:spLocks noGrp="1"/>
          </p:cNvSpPr>
          <p:nvPr>
            <p:ph type="body" idx="1"/>
          </p:nvPr>
        </p:nvSpPr>
        <p:spPr>
          <a:xfrm>
            <a:off x="747175" y="720974"/>
            <a:ext cx="10439100" cy="2924049"/>
          </a:xfrm>
          <a:prstGeom prst="rect">
            <a:avLst/>
          </a:prstGeom>
        </p:spPr>
        <p:txBody>
          <a:bodyPr spcFirstLastPara="1" wrap="square" lIns="91425" tIns="91425" rIns="91425" bIns="91425" anchor="t" anchorCtr="0">
            <a:noAutofit/>
          </a:bodyPr>
          <a:lstStyle/>
          <a:p>
            <a:pPr marL="457200" lvl="0" indent="-342900" rtl="0">
              <a:spcBef>
                <a:spcPts val="1000"/>
              </a:spcBef>
              <a:spcAft>
                <a:spcPts val="0"/>
              </a:spcAft>
              <a:buSzPts val="1800"/>
              <a:buChar char="▶"/>
            </a:pPr>
            <a:r>
              <a:rPr lang="en-US" dirty="0">
                <a:solidFill>
                  <a:srgbClr val="434343"/>
                </a:solidFill>
              </a:rPr>
              <a:t>The final model is  </a:t>
            </a:r>
            <a:r>
              <a:rPr lang="en-US" b="1" dirty="0">
                <a:solidFill>
                  <a:srgbClr val="434343"/>
                </a:solidFill>
              </a:rPr>
              <a:t>ARMA(1,0)-</a:t>
            </a:r>
            <a:r>
              <a:rPr lang="en-US" b="1" dirty="0" err="1">
                <a:solidFill>
                  <a:srgbClr val="434343"/>
                </a:solidFill>
              </a:rPr>
              <a:t>eGARCH</a:t>
            </a:r>
            <a:r>
              <a:rPr lang="en-US" b="1" dirty="0">
                <a:solidFill>
                  <a:srgbClr val="434343"/>
                </a:solidFill>
              </a:rPr>
              <a:t>(1,1) with T-distribution</a:t>
            </a:r>
            <a:endParaRPr dirty="0">
              <a:solidFill>
                <a:srgbClr val="434343"/>
              </a:solidFill>
            </a:endParaRPr>
          </a:p>
          <a:p>
            <a:pPr marL="457200" lvl="0" indent="-342900" rtl="0">
              <a:spcBef>
                <a:spcPts val="1000"/>
              </a:spcBef>
              <a:spcAft>
                <a:spcPts val="0"/>
              </a:spcAft>
              <a:buSzPts val="1800"/>
              <a:buChar char="▶"/>
            </a:pPr>
            <a:r>
              <a:rPr lang="en-US" dirty="0">
                <a:solidFill>
                  <a:srgbClr val="434343"/>
                </a:solidFill>
              </a:rPr>
              <a:t>Has the lowest AIC,BIC, and MAE  </a:t>
            </a:r>
            <a:endParaRPr dirty="0">
              <a:solidFill>
                <a:srgbClr val="434343"/>
              </a:solidFill>
              <a:latin typeface="Arial"/>
              <a:ea typeface="Arial"/>
              <a:cs typeface="Arial"/>
              <a:sym typeface="Arial"/>
            </a:endParaRPr>
          </a:p>
          <a:p>
            <a:pPr marL="457200" lvl="0" indent="-342900" rtl="0">
              <a:spcBef>
                <a:spcPts val="1000"/>
              </a:spcBef>
              <a:spcAft>
                <a:spcPts val="0"/>
              </a:spcAft>
              <a:buSzPts val="1800"/>
              <a:buChar char="▶"/>
            </a:pPr>
            <a:r>
              <a:rPr lang="en-US" dirty="0">
                <a:solidFill>
                  <a:srgbClr val="434343"/>
                </a:solidFill>
              </a:rPr>
              <a:t>Mean Absolute Error of 0.00284928 indicates how big of an error we can expect from            the forecast on average</a:t>
            </a:r>
            <a:r>
              <a:rPr lang="en-US" dirty="0" smtClean="0">
                <a:solidFill>
                  <a:srgbClr val="434343"/>
                </a:solidFill>
              </a:rPr>
              <a:t>.</a:t>
            </a:r>
          </a:p>
          <a:p>
            <a:pPr marL="457200" lvl="0" indent="-342900" rtl="0">
              <a:spcBef>
                <a:spcPts val="1000"/>
              </a:spcBef>
              <a:spcAft>
                <a:spcPts val="0"/>
              </a:spcAft>
              <a:buSzPts val="1800"/>
              <a:buChar char="▶"/>
            </a:pPr>
            <a:r>
              <a:rPr lang="en-US" dirty="0" smtClean="0">
                <a:solidFill>
                  <a:srgbClr val="434343"/>
                </a:solidFill>
              </a:rPr>
              <a:t>Model is predicting an upward trend  in the future which is similar to the actual trend.</a:t>
            </a:r>
            <a:endParaRPr dirty="0">
              <a:solidFill>
                <a:srgbClr val="434343"/>
              </a:solidFill>
            </a:endParaRPr>
          </a:p>
          <a:p>
            <a:pPr marL="457200" lvl="0" indent="-342900" rtl="0">
              <a:spcBef>
                <a:spcPts val="1000"/>
              </a:spcBef>
              <a:spcAft>
                <a:spcPts val="0"/>
              </a:spcAft>
              <a:buSzPts val="1800"/>
              <a:buFont typeface="Trebuchet MS"/>
              <a:buChar char="▶"/>
            </a:pPr>
            <a:r>
              <a:rPr lang="en-US" dirty="0">
                <a:solidFill>
                  <a:srgbClr val="434343"/>
                </a:solidFill>
                <a:highlight>
                  <a:srgbClr val="FFFFFF"/>
                </a:highlight>
              </a:rPr>
              <a:t>One-Step ahead forecast (Jan 2nd, 2018</a:t>
            </a:r>
            <a:r>
              <a:rPr lang="en-US" dirty="0" smtClean="0">
                <a:solidFill>
                  <a:srgbClr val="434343"/>
                </a:solidFill>
                <a:highlight>
                  <a:srgbClr val="FFFFFF"/>
                </a:highlight>
              </a:rPr>
              <a:t>):</a:t>
            </a:r>
            <a:r>
              <a:rPr lang="en-US" sz="1800" dirty="0" smtClean="0">
                <a:solidFill>
                  <a:srgbClr val="0B5394"/>
                </a:solidFill>
                <a:highlight>
                  <a:srgbClr val="FFFFFF"/>
                </a:highlight>
              </a:rPr>
              <a:t>   </a:t>
            </a:r>
            <a:endParaRPr sz="1800" dirty="0">
              <a:solidFill>
                <a:srgbClr val="0B5394"/>
              </a:solidFill>
              <a:highlight>
                <a:srgbClr val="FFFFFF"/>
              </a:highlight>
            </a:endParaRPr>
          </a:p>
          <a:p>
            <a:pPr marL="914400" lvl="1" indent="-342900" rtl="0">
              <a:spcBef>
                <a:spcPts val="0"/>
              </a:spcBef>
              <a:spcAft>
                <a:spcPts val="0"/>
              </a:spcAft>
              <a:buClr>
                <a:srgbClr val="0B5394"/>
              </a:buClr>
              <a:buSzPts val="1800"/>
              <a:buFont typeface="Trebuchet MS"/>
              <a:buChar char="▶"/>
            </a:pPr>
            <a:r>
              <a:rPr lang="en-US" sz="1800" dirty="0">
                <a:solidFill>
                  <a:srgbClr val="0B5394"/>
                </a:solidFill>
                <a:highlight>
                  <a:srgbClr val="FFFFFF"/>
                </a:highlight>
              </a:rPr>
              <a:t>Predicted Daily volatility is 0.4644%</a:t>
            </a:r>
            <a:endParaRPr sz="1800" dirty="0">
              <a:solidFill>
                <a:srgbClr val="0B5394"/>
              </a:solidFill>
              <a:highlight>
                <a:srgbClr val="FFFFFF"/>
              </a:highlight>
            </a:endParaRPr>
          </a:p>
          <a:p>
            <a:pPr marL="914400" lvl="1" indent="-342900">
              <a:spcBef>
                <a:spcPts val="0"/>
              </a:spcBef>
              <a:spcAft>
                <a:spcPts val="0"/>
              </a:spcAft>
              <a:buClr>
                <a:schemeClr val="accent5"/>
              </a:buClr>
              <a:buSzPts val="1800"/>
              <a:buChar char="▶"/>
            </a:pPr>
            <a:r>
              <a:rPr lang="en-US" sz="1800" dirty="0">
                <a:solidFill>
                  <a:schemeClr val="accent5"/>
                </a:solidFill>
                <a:highlight>
                  <a:srgbClr val="FFFFFF"/>
                </a:highlight>
              </a:rPr>
              <a:t>Actual Daily return is 0.8303</a:t>
            </a:r>
            <a:r>
              <a:rPr lang="en-US" sz="1800" dirty="0" smtClean="0">
                <a:solidFill>
                  <a:schemeClr val="accent5"/>
                </a:solidFill>
                <a:highlight>
                  <a:srgbClr val="FFFFFF"/>
                </a:highlight>
              </a:rPr>
              <a:t>%</a:t>
            </a:r>
          </a:p>
          <a:p>
            <a:pPr marL="914400" lvl="1" indent="-342900">
              <a:spcBef>
                <a:spcPts val="0"/>
              </a:spcBef>
              <a:spcAft>
                <a:spcPts val="0"/>
              </a:spcAft>
              <a:buClr>
                <a:schemeClr val="accent5"/>
              </a:buClr>
              <a:buSzPts val="1800"/>
              <a:buNone/>
            </a:pPr>
            <a:endParaRPr lang="en-US" sz="1800" dirty="0" smtClean="0">
              <a:solidFill>
                <a:schemeClr val="accent5"/>
              </a:solidFill>
              <a:highlight>
                <a:srgbClr val="FFFFFF"/>
              </a:highlight>
            </a:endParaRPr>
          </a:p>
          <a:p>
            <a:pPr marL="914400" lvl="1" indent="-342900">
              <a:spcBef>
                <a:spcPts val="0"/>
              </a:spcBef>
              <a:spcAft>
                <a:spcPts val="0"/>
              </a:spcAft>
              <a:buClr>
                <a:schemeClr val="accent5"/>
              </a:buClr>
              <a:buSzPts val="1800"/>
              <a:buNone/>
            </a:pPr>
            <a:endParaRPr sz="1800" dirty="0">
              <a:solidFill>
                <a:schemeClr val="accent5"/>
              </a:solidFill>
              <a:highlight>
                <a:srgbClr val="FFFFFF"/>
              </a:highlight>
            </a:endParaRPr>
          </a:p>
        </p:txBody>
      </p:sp>
      <p:sp>
        <p:nvSpPr>
          <p:cNvPr id="450" name="Shape 450"/>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23</a:t>
            </a:fld>
            <a:endParaRPr/>
          </a:p>
        </p:txBody>
      </p:sp>
      <p:sp>
        <p:nvSpPr>
          <p:cNvPr id="451" name="Shape 451"/>
          <p:cNvSpPr txBox="1">
            <a:spLocks noGrp="1"/>
          </p:cNvSpPr>
          <p:nvPr>
            <p:ph type="title"/>
          </p:nvPr>
        </p:nvSpPr>
        <p:spPr>
          <a:xfrm>
            <a:off x="1708559" y="3665550"/>
            <a:ext cx="8596800" cy="132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Limitations and Future Studies</a:t>
            </a:r>
            <a:endParaRPr/>
          </a:p>
        </p:txBody>
      </p:sp>
      <p:sp>
        <p:nvSpPr>
          <p:cNvPr id="452" name="Shape 452"/>
          <p:cNvSpPr txBox="1">
            <a:spLocks noGrp="1"/>
          </p:cNvSpPr>
          <p:nvPr>
            <p:ph type="body" idx="1"/>
          </p:nvPr>
        </p:nvSpPr>
        <p:spPr>
          <a:xfrm>
            <a:off x="628050" y="4216650"/>
            <a:ext cx="11036700" cy="2599800"/>
          </a:xfrm>
          <a:prstGeom prst="rect">
            <a:avLst/>
          </a:prstGeom>
        </p:spPr>
        <p:txBody>
          <a:bodyPr spcFirstLastPara="1" wrap="square" lIns="91425" tIns="91425" rIns="91425" bIns="91425" anchor="t" anchorCtr="0">
            <a:noAutofit/>
          </a:bodyPr>
          <a:lstStyle/>
          <a:p>
            <a:pPr marL="457200" lvl="0" indent="-320040" rtl="0">
              <a:lnSpc>
                <a:spcPct val="100000"/>
              </a:lnSpc>
              <a:spcBef>
                <a:spcPts val="1000"/>
              </a:spcBef>
              <a:spcAft>
                <a:spcPts val="0"/>
              </a:spcAft>
              <a:buSzPts val="1440"/>
              <a:buChar char="▶"/>
            </a:pPr>
            <a:r>
              <a:rPr lang="en-US" dirty="0"/>
              <a:t>The stock price relies heavily on the future expectation </a:t>
            </a:r>
            <a:endParaRPr dirty="0"/>
          </a:p>
          <a:p>
            <a:pPr marL="457200" lvl="0" indent="-320040" rtl="0">
              <a:lnSpc>
                <a:spcPct val="100000"/>
              </a:lnSpc>
              <a:spcBef>
                <a:spcPts val="1000"/>
              </a:spcBef>
              <a:spcAft>
                <a:spcPts val="0"/>
              </a:spcAft>
              <a:buSzPts val="1440"/>
              <a:buChar char="▶"/>
            </a:pPr>
            <a:r>
              <a:rPr lang="en-US" dirty="0"/>
              <a:t>Comparing to the fundamental analysis, the technical analysis that we used does not capture the macroeconomic and microeconomic factors that drive the market movements such as the overall economy and industry condition, future financial performance, and company management </a:t>
            </a:r>
            <a:endParaRPr dirty="0"/>
          </a:p>
          <a:p>
            <a:pPr marL="457200" lvl="0" indent="-320040" rtl="0">
              <a:lnSpc>
                <a:spcPct val="100000"/>
              </a:lnSpc>
              <a:spcBef>
                <a:spcPts val="1000"/>
              </a:spcBef>
              <a:spcAft>
                <a:spcPts val="1000"/>
              </a:spcAft>
              <a:buSzPts val="1440"/>
              <a:buChar char="▶"/>
            </a:pPr>
            <a:r>
              <a:rPr lang="en-US" dirty="0"/>
              <a:t>Develop an advanced model to study the effect of the economy growth on the S&amp;P 500 prices.</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p:nvPr/>
        </p:nvSpPr>
        <p:spPr>
          <a:xfrm>
            <a:off x="4277706" y="1163782"/>
            <a:ext cx="4807527"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a:solidFill>
                  <a:schemeClr val="dk1"/>
                </a:solidFill>
                <a:latin typeface="Trebuchet MS"/>
                <a:ea typeface="Trebuchet MS"/>
                <a:cs typeface="Trebuchet MS"/>
                <a:sym typeface="Trebuchet MS"/>
              </a:rPr>
              <a:t>Thank You</a:t>
            </a:r>
            <a:endParaRPr/>
          </a:p>
        </p:txBody>
      </p:sp>
      <p:sp>
        <p:nvSpPr>
          <p:cNvPr id="458" name="Shape 458"/>
          <p:cNvSpPr/>
          <p:nvPr/>
        </p:nvSpPr>
        <p:spPr>
          <a:xfrm>
            <a:off x="2823990" y="2864404"/>
            <a:ext cx="6735645"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Trebuchet MS"/>
                <a:ea typeface="Trebuchet MS"/>
                <a:cs typeface="Trebuchet MS"/>
                <a:sym typeface="Trebuchet MS"/>
              </a:rPr>
              <a:t>Team Members </a:t>
            </a:r>
            <a:endParaRPr/>
          </a:p>
          <a:p>
            <a:pPr marL="0" marR="0" lvl="0" indent="0" algn="ctr" rtl="0">
              <a:spcBef>
                <a:spcPts val="0"/>
              </a:spcBef>
              <a:spcAft>
                <a:spcPts val="0"/>
              </a:spcAft>
              <a:buNone/>
            </a:pPr>
            <a:endParaRPr sz="2400">
              <a:solidFill>
                <a:schemeClr val="dk1"/>
              </a:solidFill>
              <a:latin typeface="Trebuchet MS"/>
              <a:ea typeface="Trebuchet MS"/>
              <a:cs typeface="Trebuchet MS"/>
              <a:sym typeface="Trebuchet MS"/>
            </a:endParaRPr>
          </a:p>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Sonal Bajaj</a:t>
            </a:r>
            <a:endParaRPr/>
          </a:p>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Amy Aumpansub</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pPr marL="0" lvl="0" indent="0">
                <a:spcBef>
                  <a:spcPts val="0"/>
                </a:spcBef>
                <a:spcAft>
                  <a:spcPts val="0"/>
                </a:spcAft>
                <a:buClr>
                  <a:srgbClr val="000000"/>
                </a:buClr>
                <a:buFont typeface="Arial"/>
                <a:buNone/>
              </a:pPr>
              <a:t>25</a:t>
            </a:fld>
            <a:endParaRPr/>
          </a:p>
        </p:txBody>
      </p:sp>
      <p:pic>
        <p:nvPicPr>
          <p:cNvPr id="465" name="Shape 465"/>
          <p:cNvPicPr preferRelativeResize="0"/>
          <p:nvPr/>
        </p:nvPicPr>
        <p:blipFill>
          <a:blip r:embed="rId3">
            <a:alphaModFix/>
          </a:blip>
          <a:stretch>
            <a:fillRect/>
          </a:stretch>
        </p:blipFill>
        <p:spPr>
          <a:xfrm>
            <a:off x="2387675" y="840825"/>
            <a:ext cx="6940975" cy="4026925"/>
          </a:xfrm>
          <a:prstGeom prst="rect">
            <a:avLst/>
          </a:prstGeom>
          <a:noFill/>
          <a:ln>
            <a:noFill/>
          </a:ln>
        </p:spPr>
      </p:pic>
      <p:sp>
        <p:nvSpPr>
          <p:cNvPr id="466" name="Shape 466"/>
          <p:cNvSpPr txBox="1"/>
          <p:nvPr/>
        </p:nvSpPr>
        <p:spPr>
          <a:xfrm>
            <a:off x="4615600" y="6512750"/>
            <a:ext cx="5602500" cy="282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000"/>
              <a:t>https://www.pinterest.com/pin/383157880779275327/</a:t>
            </a:r>
            <a:endParaRPr sz="1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5762" y="352948"/>
            <a:ext cx="12192000" cy="1235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70C0"/>
              </a:buClr>
              <a:buSzPts val="2800"/>
              <a:buFont typeface="Trebuchet MS"/>
              <a:buNone/>
            </a:pPr>
            <a:r>
              <a:rPr lang="en-US" sz="2800" b="1" i="0" u="none" strike="noStrike" cap="none">
                <a:solidFill>
                  <a:srgbClr val="0070C0"/>
                </a:solidFill>
                <a:latin typeface="Trebuchet MS"/>
                <a:ea typeface="Trebuchet MS"/>
                <a:cs typeface="Trebuchet MS"/>
                <a:sym typeface="Trebuchet MS"/>
              </a:rPr>
              <a:t>Data Exploration</a:t>
            </a:r>
            <a:endParaRPr/>
          </a:p>
        </p:txBody>
      </p:sp>
      <p:sp>
        <p:nvSpPr>
          <p:cNvPr id="164" name="Shape 164"/>
          <p:cNvSpPr txBox="1">
            <a:spLocks noGrp="1"/>
          </p:cNvSpPr>
          <p:nvPr>
            <p:ph type="sldNum" idx="12"/>
          </p:nvPr>
        </p:nvSpPr>
        <p:spPr>
          <a:xfrm>
            <a:off x="10963705" y="6254626"/>
            <a:ext cx="68333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b="0" i="0" u="none" strike="noStrike" cap="none">
                <a:solidFill>
                  <a:schemeClr val="accent1"/>
                </a:solidFill>
                <a:latin typeface="Trebuchet MS"/>
                <a:ea typeface="Trebuchet MS"/>
                <a:cs typeface="Trebuchet MS"/>
                <a:sym typeface="Trebuchet MS"/>
              </a:rPr>
              <a:pPr marL="0" marR="0" lvl="0" indent="0" algn="r" rtl="0">
                <a:spcBef>
                  <a:spcPts val="0"/>
                </a:spcBef>
                <a:spcAft>
                  <a:spcPts val="0"/>
                </a:spcAft>
                <a:buNone/>
              </a:pPr>
              <a:t>3</a:t>
            </a:fld>
            <a:endParaRPr sz="2000" b="0" i="0" u="none" strike="noStrike" cap="none">
              <a:solidFill>
                <a:schemeClr val="accent1"/>
              </a:solidFill>
              <a:latin typeface="Trebuchet MS"/>
              <a:ea typeface="Trebuchet MS"/>
              <a:cs typeface="Trebuchet MS"/>
              <a:sym typeface="Trebuchet MS"/>
            </a:endParaRPr>
          </a:p>
        </p:txBody>
      </p:sp>
      <p:sp>
        <p:nvSpPr>
          <p:cNvPr id="165" name="Shape 165"/>
          <p:cNvSpPr txBox="1"/>
          <p:nvPr/>
        </p:nvSpPr>
        <p:spPr>
          <a:xfrm>
            <a:off x="1341075" y="4342525"/>
            <a:ext cx="5226000" cy="64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Checking Outliers and replacement</a:t>
            </a:r>
            <a:endParaRPr sz="1800"/>
          </a:p>
          <a:p>
            <a:pPr marL="0" lvl="0" indent="0">
              <a:spcBef>
                <a:spcPts val="0"/>
              </a:spcBef>
              <a:spcAft>
                <a:spcPts val="0"/>
              </a:spcAft>
              <a:buNone/>
            </a:pPr>
            <a:endParaRPr sz="1800"/>
          </a:p>
        </p:txBody>
      </p:sp>
      <p:pic>
        <p:nvPicPr>
          <p:cNvPr id="166" name="Shape 166"/>
          <p:cNvPicPr preferRelativeResize="0"/>
          <p:nvPr/>
        </p:nvPicPr>
        <p:blipFill>
          <a:blip r:embed="rId3">
            <a:alphaModFix/>
          </a:blip>
          <a:stretch>
            <a:fillRect/>
          </a:stretch>
        </p:blipFill>
        <p:spPr>
          <a:xfrm>
            <a:off x="1369675" y="4833625"/>
            <a:ext cx="5772150" cy="1143000"/>
          </a:xfrm>
          <a:prstGeom prst="rect">
            <a:avLst/>
          </a:prstGeom>
          <a:noFill/>
          <a:ln>
            <a:noFill/>
          </a:ln>
        </p:spPr>
      </p:pic>
      <p:grpSp>
        <p:nvGrpSpPr>
          <p:cNvPr id="167" name="Shape 167"/>
          <p:cNvGrpSpPr/>
          <p:nvPr/>
        </p:nvGrpSpPr>
        <p:grpSpPr>
          <a:xfrm>
            <a:off x="425550" y="1344625"/>
            <a:ext cx="11098225" cy="5013000"/>
            <a:chOff x="425550" y="1344625"/>
            <a:chExt cx="11098225" cy="5013000"/>
          </a:xfrm>
        </p:grpSpPr>
        <p:pic>
          <p:nvPicPr>
            <p:cNvPr id="168" name="Shape 168"/>
            <p:cNvPicPr preferRelativeResize="0"/>
            <p:nvPr/>
          </p:nvPicPr>
          <p:blipFill>
            <a:blip r:embed="rId4">
              <a:alphaModFix/>
            </a:blip>
            <a:stretch>
              <a:fillRect/>
            </a:stretch>
          </p:blipFill>
          <p:spPr>
            <a:xfrm>
              <a:off x="425550" y="1344625"/>
              <a:ext cx="7498351" cy="2571750"/>
            </a:xfrm>
            <a:prstGeom prst="rect">
              <a:avLst/>
            </a:prstGeom>
            <a:noFill/>
            <a:ln>
              <a:noFill/>
            </a:ln>
          </p:spPr>
        </p:pic>
        <p:sp>
          <p:nvSpPr>
            <p:cNvPr id="169" name="Shape 169"/>
            <p:cNvSpPr txBox="1"/>
            <p:nvPr/>
          </p:nvSpPr>
          <p:spPr>
            <a:xfrm>
              <a:off x="7993075" y="1652100"/>
              <a:ext cx="2826900" cy="1414800"/>
            </a:xfrm>
            <a:prstGeom prst="rect">
              <a:avLst/>
            </a:prstGeom>
            <a:solidFill>
              <a:schemeClr val="lt1"/>
            </a:solidFill>
            <a:ln w="38100"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800">
                  <a:highlight>
                    <a:schemeClr val="lt1"/>
                  </a:highlight>
                </a:rPr>
                <a:t>The series appears to be:</a:t>
              </a:r>
              <a:endParaRPr sz="1800">
                <a:highlight>
                  <a:schemeClr val="lt1"/>
                </a:highlight>
              </a:endParaRPr>
            </a:p>
            <a:p>
              <a:pPr marL="457200" lvl="0" indent="-342900" rtl="0">
                <a:spcBef>
                  <a:spcPts val="1000"/>
                </a:spcBef>
                <a:spcAft>
                  <a:spcPts val="0"/>
                </a:spcAft>
                <a:buSzPts val="1800"/>
                <a:buChar char="●"/>
              </a:pPr>
              <a:r>
                <a:rPr lang="en-US" sz="1800">
                  <a:highlight>
                    <a:schemeClr val="lt1"/>
                  </a:highlight>
                </a:rPr>
                <a:t>Non Stationary</a:t>
              </a:r>
              <a:endParaRPr sz="1800">
                <a:highlight>
                  <a:schemeClr val="lt1"/>
                </a:highlight>
              </a:endParaRPr>
            </a:p>
            <a:p>
              <a:pPr marL="457200" lvl="0" indent="-342900">
                <a:spcBef>
                  <a:spcPts val="1000"/>
                </a:spcBef>
                <a:spcAft>
                  <a:spcPts val="0"/>
                </a:spcAft>
                <a:buSzPts val="1800"/>
                <a:buChar char="●"/>
              </a:pPr>
              <a:r>
                <a:rPr lang="en-US" sz="1800">
                  <a:highlight>
                    <a:schemeClr val="lt1"/>
                  </a:highlight>
                </a:rPr>
                <a:t>Has an upward trend</a:t>
              </a:r>
              <a:endParaRPr sz="1800">
                <a:highlight>
                  <a:schemeClr val="lt1"/>
                </a:highlight>
              </a:endParaRPr>
            </a:p>
          </p:txBody>
        </p:sp>
        <p:sp>
          <p:nvSpPr>
            <p:cNvPr id="170" name="Shape 170"/>
            <p:cNvSpPr/>
            <p:nvPr/>
          </p:nvSpPr>
          <p:spPr>
            <a:xfrm>
              <a:off x="5130250" y="2811450"/>
              <a:ext cx="181800" cy="1235100"/>
            </a:xfrm>
            <a:prstGeom prst="upArrow">
              <a:avLst>
                <a:gd name="adj1" fmla="val 50000"/>
                <a:gd name="adj2" fmla="val 5000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4355325" y="2357275"/>
              <a:ext cx="329700" cy="365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5397125" y="2176950"/>
              <a:ext cx="329700" cy="365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4876225" y="2357275"/>
              <a:ext cx="329700" cy="365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txBox="1"/>
            <p:nvPr/>
          </p:nvSpPr>
          <p:spPr>
            <a:xfrm>
              <a:off x="7993075" y="3489325"/>
              <a:ext cx="3530700" cy="2868300"/>
            </a:xfrm>
            <a:prstGeom prst="rect">
              <a:avLst/>
            </a:prstGeom>
            <a:solidFill>
              <a:schemeClr val="lt1"/>
            </a:solidFill>
            <a:ln w="38100"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800" b="1">
                  <a:solidFill>
                    <a:srgbClr val="FF0000"/>
                  </a:solidFill>
                  <a:highlight>
                    <a:schemeClr val="lt1"/>
                  </a:highlight>
                </a:rPr>
                <a:t>Big Price Drops:</a:t>
              </a:r>
              <a:endParaRPr sz="1800" b="1">
                <a:solidFill>
                  <a:srgbClr val="FF0000"/>
                </a:solidFill>
                <a:highlight>
                  <a:schemeClr val="lt1"/>
                </a:highlight>
              </a:endParaRPr>
            </a:p>
            <a:p>
              <a:pPr marL="0" lvl="0" indent="0">
                <a:spcBef>
                  <a:spcPts val="1000"/>
                </a:spcBef>
                <a:spcAft>
                  <a:spcPts val="0"/>
                </a:spcAft>
                <a:buNone/>
              </a:pPr>
              <a:r>
                <a:rPr lang="en-US" sz="1800">
                  <a:solidFill>
                    <a:schemeClr val="dk1"/>
                  </a:solidFill>
                  <a:highlight>
                    <a:schemeClr val="lt1"/>
                  </a:highlight>
                  <a:latin typeface="Trebuchet MS"/>
                  <a:ea typeface="Trebuchet MS"/>
                  <a:cs typeface="Trebuchet MS"/>
                  <a:sym typeface="Trebuchet MS"/>
                </a:rPr>
                <a:t>Jan, 2016</a:t>
              </a:r>
              <a:endParaRPr sz="1800">
                <a:solidFill>
                  <a:schemeClr val="dk1"/>
                </a:solidFill>
                <a:highlight>
                  <a:schemeClr val="lt1"/>
                </a:highlight>
                <a:latin typeface="Trebuchet MS"/>
                <a:ea typeface="Trebuchet MS"/>
                <a:cs typeface="Trebuchet MS"/>
                <a:sym typeface="Trebuchet MS"/>
              </a:endParaRPr>
            </a:p>
            <a:p>
              <a:pPr marL="457200" lvl="0" indent="-342900" rtl="0">
                <a:spcBef>
                  <a:spcPts val="0"/>
                </a:spcBef>
                <a:spcAft>
                  <a:spcPts val="0"/>
                </a:spcAft>
                <a:buClr>
                  <a:schemeClr val="dk1"/>
                </a:buClr>
                <a:buSzPts val="1800"/>
                <a:buFont typeface="Trebuchet MS"/>
                <a:buChar char="●"/>
              </a:pPr>
              <a:r>
                <a:rPr lang="en-US" sz="1800">
                  <a:solidFill>
                    <a:schemeClr val="dk1"/>
                  </a:solidFill>
                  <a:highlight>
                    <a:schemeClr val="lt1"/>
                  </a:highlight>
                  <a:latin typeface="Trebuchet MS"/>
                  <a:ea typeface="Trebuchet MS"/>
                  <a:cs typeface="Trebuchet MS"/>
                  <a:sym typeface="Trebuchet MS"/>
                </a:rPr>
                <a:t>Fell 3.9%</a:t>
              </a:r>
              <a:endParaRPr sz="1800">
                <a:solidFill>
                  <a:schemeClr val="dk1"/>
                </a:solidFill>
                <a:highlight>
                  <a:schemeClr val="lt1"/>
                </a:highlight>
                <a:latin typeface="Trebuchet MS"/>
                <a:ea typeface="Trebuchet MS"/>
                <a:cs typeface="Trebuchet MS"/>
                <a:sym typeface="Trebuchet MS"/>
              </a:endParaRPr>
            </a:p>
            <a:p>
              <a:pPr marL="457200" lvl="0" indent="-342900" rtl="0">
                <a:spcBef>
                  <a:spcPts val="0"/>
                </a:spcBef>
                <a:spcAft>
                  <a:spcPts val="0"/>
                </a:spcAft>
                <a:buClr>
                  <a:schemeClr val="dk1"/>
                </a:buClr>
                <a:buSzPts val="1800"/>
                <a:buChar char="●"/>
              </a:pPr>
              <a:r>
                <a:rPr lang="en-US" sz="1800">
                  <a:solidFill>
                    <a:schemeClr val="dk1"/>
                  </a:solidFill>
                  <a:highlight>
                    <a:srgbClr val="FFFFFF"/>
                  </a:highlight>
                  <a:latin typeface="Trebuchet MS"/>
                  <a:ea typeface="Trebuchet MS"/>
                  <a:cs typeface="Trebuchet MS"/>
                  <a:sym typeface="Trebuchet MS"/>
                </a:rPr>
                <a:t>Drop in Chinese equities and oil prices at 12-yr lows.</a:t>
              </a:r>
              <a:endParaRPr sz="1800">
                <a:solidFill>
                  <a:schemeClr val="dk1"/>
                </a:solidFill>
                <a:highlight>
                  <a:schemeClr val="lt1"/>
                </a:highlight>
                <a:latin typeface="Trebuchet MS"/>
                <a:ea typeface="Trebuchet MS"/>
                <a:cs typeface="Trebuchet MS"/>
                <a:sym typeface="Trebuchet MS"/>
              </a:endParaRPr>
            </a:p>
            <a:p>
              <a:pPr marL="0" lvl="0" indent="0" rtl="0">
                <a:spcBef>
                  <a:spcPts val="1000"/>
                </a:spcBef>
                <a:spcAft>
                  <a:spcPts val="0"/>
                </a:spcAft>
                <a:buNone/>
              </a:pPr>
              <a:r>
                <a:rPr lang="en-US" sz="1800">
                  <a:solidFill>
                    <a:schemeClr val="dk1"/>
                  </a:solidFill>
                  <a:highlight>
                    <a:schemeClr val="lt1"/>
                  </a:highlight>
                  <a:latin typeface="Trebuchet MS"/>
                  <a:ea typeface="Trebuchet MS"/>
                  <a:cs typeface="Trebuchet MS"/>
                  <a:sym typeface="Trebuchet MS"/>
                </a:rPr>
                <a:t>Jun, 2016 </a:t>
              </a:r>
              <a:endParaRPr sz="1800">
                <a:solidFill>
                  <a:schemeClr val="dk1"/>
                </a:solidFill>
                <a:highlight>
                  <a:schemeClr val="lt1"/>
                </a:highlight>
                <a:latin typeface="Trebuchet MS"/>
                <a:ea typeface="Trebuchet MS"/>
                <a:cs typeface="Trebuchet MS"/>
                <a:sym typeface="Trebuchet MS"/>
              </a:endParaRPr>
            </a:p>
            <a:p>
              <a:pPr marL="457200" lvl="0" indent="-342900" rtl="0">
                <a:spcBef>
                  <a:spcPts val="0"/>
                </a:spcBef>
                <a:spcAft>
                  <a:spcPts val="0"/>
                </a:spcAft>
                <a:buClr>
                  <a:schemeClr val="dk1"/>
                </a:buClr>
                <a:buSzPts val="1800"/>
                <a:buFont typeface="Trebuchet MS"/>
                <a:buChar char="●"/>
              </a:pPr>
              <a:r>
                <a:rPr lang="en-US" sz="1800">
                  <a:solidFill>
                    <a:schemeClr val="dk1"/>
                  </a:solidFill>
                  <a:highlight>
                    <a:schemeClr val="lt1"/>
                  </a:highlight>
                  <a:latin typeface="Trebuchet MS"/>
                  <a:ea typeface="Trebuchet MS"/>
                  <a:cs typeface="Trebuchet MS"/>
                  <a:sym typeface="Trebuchet MS"/>
                </a:rPr>
                <a:t>Dropped 3.5%</a:t>
              </a:r>
              <a:endParaRPr sz="1800">
                <a:solidFill>
                  <a:schemeClr val="dk1"/>
                </a:solidFill>
                <a:highlight>
                  <a:schemeClr val="lt1"/>
                </a:highlight>
                <a:latin typeface="Trebuchet MS"/>
                <a:ea typeface="Trebuchet MS"/>
                <a:cs typeface="Trebuchet MS"/>
                <a:sym typeface="Trebuchet MS"/>
              </a:endParaRPr>
            </a:p>
            <a:p>
              <a:pPr marL="457200" lvl="0" indent="-342900" rtl="0">
                <a:spcBef>
                  <a:spcPts val="0"/>
                </a:spcBef>
                <a:spcAft>
                  <a:spcPts val="0"/>
                </a:spcAft>
                <a:buClr>
                  <a:schemeClr val="dk1"/>
                </a:buClr>
                <a:buSzPts val="1800"/>
                <a:buFont typeface="Trebuchet MS"/>
                <a:buChar char="●"/>
              </a:pPr>
              <a:r>
                <a:rPr lang="en-US" sz="1800">
                  <a:solidFill>
                    <a:schemeClr val="dk1"/>
                  </a:solidFill>
                  <a:highlight>
                    <a:srgbClr val="FFFFFF"/>
                  </a:highlight>
                  <a:latin typeface="Trebuchet MS"/>
                  <a:ea typeface="Trebuchet MS"/>
                  <a:cs typeface="Trebuchet MS"/>
                  <a:sym typeface="Trebuchet MS"/>
                </a:rPr>
                <a:t>Unexpected Brixit result in the U.K.</a:t>
              </a:r>
              <a:endParaRPr sz="1800">
                <a:solidFill>
                  <a:schemeClr val="dk1"/>
                </a:solidFill>
                <a:highlight>
                  <a:schemeClr val="lt1"/>
                </a:highlight>
                <a:latin typeface="Trebuchet MS"/>
                <a:ea typeface="Trebuchet MS"/>
                <a:cs typeface="Trebuchet MS"/>
                <a:sym typeface="Trebuchet MS"/>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5762" y="352948"/>
            <a:ext cx="12192000" cy="1235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70C0"/>
              </a:buClr>
              <a:buSzPts val="2800"/>
              <a:buFont typeface="Trebuchet MS"/>
              <a:buNone/>
            </a:pPr>
            <a:r>
              <a:rPr lang="en-US" sz="2800" b="1" i="0" u="none" strike="noStrike" cap="none">
                <a:solidFill>
                  <a:srgbClr val="0070C0"/>
                </a:solidFill>
                <a:latin typeface="Trebuchet MS"/>
                <a:ea typeface="Trebuchet MS"/>
                <a:cs typeface="Trebuchet MS"/>
                <a:sym typeface="Trebuchet MS"/>
              </a:rPr>
              <a:t>Data </a:t>
            </a:r>
            <a:r>
              <a:rPr lang="en-US" sz="2800" b="1">
                <a:solidFill>
                  <a:srgbClr val="0070C0"/>
                </a:solidFill>
              </a:rPr>
              <a:t>Distribution</a:t>
            </a:r>
            <a:endParaRPr/>
          </a:p>
        </p:txBody>
      </p:sp>
      <p:sp>
        <p:nvSpPr>
          <p:cNvPr id="180" name="Shape 180"/>
          <p:cNvSpPr txBox="1">
            <a:spLocks noGrp="1"/>
          </p:cNvSpPr>
          <p:nvPr>
            <p:ph type="sldNum" idx="12"/>
          </p:nvPr>
        </p:nvSpPr>
        <p:spPr>
          <a:xfrm>
            <a:off x="10963705" y="6254626"/>
            <a:ext cx="683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b="0" i="0" u="none" strike="noStrike" cap="none">
                <a:solidFill>
                  <a:schemeClr val="accent1"/>
                </a:solidFill>
                <a:latin typeface="Trebuchet MS"/>
                <a:ea typeface="Trebuchet MS"/>
                <a:cs typeface="Trebuchet MS"/>
                <a:sym typeface="Trebuchet MS"/>
              </a:rPr>
              <a:pPr marL="0" marR="0" lvl="0" indent="0" algn="r" rtl="0">
                <a:spcBef>
                  <a:spcPts val="0"/>
                </a:spcBef>
                <a:spcAft>
                  <a:spcPts val="0"/>
                </a:spcAft>
                <a:buNone/>
              </a:pPr>
              <a:t>4</a:t>
            </a:fld>
            <a:endParaRPr sz="2000" b="0" i="0" u="none" strike="noStrike" cap="none">
              <a:solidFill>
                <a:schemeClr val="accent1"/>
              </a:solidFill>
              <a:latin typeface="Trebuchet MS"/>
              <a:ea typeface="Trebuchet MS"/>
              <a:cs typeface="Trebuchet MS"/>
              <a:sym typeface="Trebuchet MS"/>
            </a:endParaRPr>
          </a:p>
        </p:txBody>
      </p:sp>
      <p:grpSp>
        <p:nvGrpSpPr>
          <p:cNvPr id="181" name="Shape 181"/>
          <p:cNvGrpSpPr/>
          <p:nvPr/>
        </p:nvGrpSpPr>
        <p:grpSpPr>
          <a:xfrm>
            <a:off x="773556" y="1206089"/>
            <a:ext cx="10418749" cy="5233936"/>
            <a:chOff x="544956" y="1587089"/>
            <a:chExt cx="10418749" cy="5233936"/>
          </a:xfrm>
        </p:grpSpPr>
        <p:pic>
          <p:nvPicPr>
            <p:cNvPr id="182" name="Shape 182"/>
            <p:cNvPicPr preferRelativeResize="0"/>
            <p:nvPr/>
          </p:nvPicPr>
          <p:blipFill rotWithShape="1">
            <a:blip r:embed="rId3">
              <a:alphaModFix/>
            </a:blip>
            <a:srcRect/>
            <a:stretch/>
          </p:blipFill>
          <p:spPr>
            <a:xfrm>
              <a:off x="544956" y="1663289"/>
              <a:ext cx="3657080" cy="3049075"/>
            </a:xfrm>
            <a:prstGeom prst="rect">
              <a:avLst/>
            </a:prstGeom>
            <a:noFill/>
            <a:ln>
              <a:noFill/>
            </a:ln>
          </p:spPr>
        </p:pic>
        <p:pic>
          <p:nvPicPr>
            <p:cNvPr id="183" name="Shape 183"/>
            <p:cNvPicPr preferRelativeResize="0"/>
            <p:nvPr/>
          </p:nvPicPr>
          <p:blipFill rotWithShape="1">
            <a:blip r:embed="rId4">
              <a:alphaModFix/>
            </a:blip>
            <a:srcRect/>
            <a:stretch/>
          </p:blipFill>
          <p:spPr>
            <a:xfrm>
              <a:off x="4517798" y="1587089"/>
              <a:ext cx="3535159" cy="3024587"/>
            </a:xfrm>
            <a:prstGeom prst="rect">
              <a:avLst/>
            </a:prstGeom>
            <a:noFill/>
            <a:ln>
              <a:noFill/>
            </a:ln>
          </p:spPr>
        </p:pic>
        <p:pic>
          <p:nvPicPr>
            <p:cNvPr id="184" name="Shape 184"/>
            <p:cNvPicPr preferRelativeResize="0"/>
            <p:nvPr/>
          </p:nvPicPr>
          <p:blipFill rotWithShape="1">
            <a:blip r:embed="rId5">
              <a:alphaModFix/>
            </a:blip>
            <a:srcRect/>
            <a:stretch/>
          </p:blipFill>
          <p:spPr>
            <a:xfrm>
              <a:off x="8299894" y="1622446"/>
              <a:ext cx="2663811" cy="3031980"/>
            </a:xfrm>
            <a:prstGeom prst="rect">
              <a:avLst/>
            </a:prstGeom>
            <a:noFill/>
            <a:ln>
              <a:noFill/>
            </a:ln>
          </p:spPr>
        </p:pic>
        <p:sp>
          <p:nvSpPr>
            <p:cNvPr id="185" name="Shape 185"/>
            <p:cNvSpPr/>
            <p:nvPr/>
          </p:nvSpPr>
          <p:spPr>
            <a:xfrm>
              <a:off x="8275531" y="2837688"/>
              <a:ext cx="2441100" cy="378000"/>
            </a:xfrm>
            <a:prstGeom prst="frame">
              <a:avLst>
                <a:gd name="adj1" fmla="val 125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
          <p:nvSpPr>
            <p:cNvPr id="186" name="Shape 186"/>
            <p:cNvSpPr/>
            <p:nvPr/>
          </p:nvSpPr>
          <p:spPr>
            <a:xfrm>
              <a:off x="8299894" y="4218562"/>
              <a:ext cx="2441100" cy="378000"/>
            </a:xfrm>
            <a:prstGeom prst="frame">
              <a:avLst>
                <a:gd name="adj1" fmla="val 125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
          <p:nvSpPr>
            <p:cNvPr id="187" name="Shape 187"/>
            <p:cNvSpPr txBox="1"/>
            <p:nvPr/>
          </p:nvSpPr>
          <p:spPr>
            <a:xfrm>
              <a:off x="972525" y="5092425"/>
              <a:ext cx="9384600" cy="1728600"/>
            </a:xfrm>
            <a:prstGeom prst="rect">
              <a:avLst/>
            </a:prstGeom>
            <a:noFill/>
            <a:ln>
              <a:noFill/>
            </a:ln>
          </p:spPr>
          <p:txBody>
            <a:bodyPr spcFirstLastPara="1" wrap="square" lIns="91425" tIns="91425" rIns="91425" bIns="91425" anchor="t" anchorCtr="0">
              <a:noAutofit/>
            </a:bodyPr>
            <a:lstStyle/>
            <a:p>
              <a:pPr marL="457200" lvl="0" indent="-342900">
                <a:lnSpc>
                  <a:spcPct val="115000"/>
                </a:lnSpc>
                <a:spcBef>
                  <a:spcPts val="0"/>
                </a:spcBef>
                <a:spcAft>
                  <a:spcPts val="0"/>
                </a:spcAft>
                <a:buSzPts val="1800"/>
                <a:buChar char="●"/>
              </a:pPr>
              <a:r>
                <a:rPr lang="en-US" sz="1800"/>
                <a:t>Histogram displays that the distribution is normal</a:t>
              </a:r>
              <a:endParaRPr sz="1800"/>
            </a:p>
            <a:p>
              <a:pPr marL="457200" lvl="0" indent="-342900" rtl="0">
                <a:lnSpc>
                  <a:spcPct val="115000"/>
                </a:lnSpc>
                <a:spcBef>
                  <a:spcPts val="0"/>
                </a:spcBef>
                <a:spcAft>
                  <a:spcPts val="0"/>
                </a:spcAft>
                <a:buSzPts val="1800"/>
                <a:buChar char="●"/>
              </a:pPr>
              <a:r>
                <a:rPr lang="en-US" sz="1800"/>
                <a:t>Normal Probability Plot shows some minor pattern, but statistics indicate that distribution is symmetric.</a:t>
              </a:r>
              <a:endParaRPr sz="1800"/>
            </a:p>
            <a:p>
              <a:pPr marL="457200" lvl="0" indent="-342900" rtl="0">
                <a:lnSpc>
                  <a:spcPct val="115000"/>
                </a:lnSpc>
                <a:spcBef>
                  <a:spcPts val="0"/>
                </a:spcBef>
                <a:spcAft>
                  <a:spcPts val="0"/>
                </a:spcAft>
                <a:buSzPts val="1800"/>
                <a:buChar char="●"/>
              </a:pPr>
              <a:r>
                <a:rPr lang="en-US" sz="1800">
                  <a:solidFill>
                    <a:srgbClr val="222222"/>
                  </a:solidFill>
                  <a:highlight>
                    <a:srgbClr val="FFFFFF"/>
                  </a:highlight>
                  <a:latin typeface="Roboto"/>
                  <a:ea typeface="Roboto"/>
                  <a:cs typeface="Roboto"/>
                  <a:sym typeface="Roboto"/>
                </a:rPr>
                <a:t>Symmetric Distribution:   </a:t>
              </a:r>
              <a:r>
                <a:rPr lang="en-US" sz="2000" b="1">
                  <a:solidFill>
                    <a:schemeClr val="accent2"/>
                  </a:solidFill>
                  <a:latin typeface="Trebuchet MS"/>
                  <a:ea typeface="Trebuchet MS"/>
                  <a:cs typeface="Trebuchet MS"/>
                  <a:sym typeface="Trebuchet MS"/>
                </a:rPr>
                <a:t>Mean ~= Median, skewness =0.0116</a:t>
              </a:r>
              <a:endParaRPr sz="2000" b="1">
                <a:solidFill>
                  <a:schemeClr val="accent2"/>
                </a:solidFill>
                <a:latin typeface="Trebuchet MS"/>
                <a:ea typeface="Trebuchet MS"/>
                <a:cs typeface="Trebuchet MS"/>
                <a:sym typeface="Trebuchet MS"/>
              </a:endParaRPr>
            </a:p>
            <a:p>
              <a:pPr marL="457200" lvl="0" indent="-342900">
                <a:lnSpc>
                  <a:spcPct val="115000"/>
                </a:lnSpc>
                <a:spcBef>
                  <a:spcPts val="0"/>
                </a:spcBef>
                <a:spcAft>
                  <a:spcPts val="0"/>
                </a:spcAft>
                <a:buSzPts val="1800"/>
                <a:buChar char="●"/>
              </a:pPr>
              <a:r>
                <a:rPr lang="en-US" sz="1800"/>
                <a:t>Thin tail: </a:t>
              </a:r>
              <a:r>
                <a:rPr lang="en-US" sz="2000" b="1">
                  <a:solidFill>
                    <a:schemeClr val="accent2"/>
                  </a:solidFill>
                </a:rPr>
                <a:t>Kurtosis = - 0.369</a:t>
              </a:r>
              <a:endParaRPr sz="2000" b="1">
                <a:solidFill>
                  <a:schemeClr val="accent2"/>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2" y="317471"/>
            <a:ext cx="12192000" cy="123503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70C0"/>
              </a:buClr>
              <a:buSzPts val="2800"/>
              <a:buFont typeface="Trebuchet MS"/>
              <a:buNone/>
            </a:pPr>
            <a:r>
              <a:rPr lang="en-US" sz="2800" b="1" i="0" u="none" strike="noStrike" cap="none">
                <a:solidFill>
                  <a:srgbClr val="0070C0"/>
                </a:solidFill>
                <a:latin typeface="Trebuchet MS"/>
                <a:ea typeface="Trebuchet MS"/>
                <a:cs typeface="Trebuchet MS"/>
                <a:sym typeface="Trebuchet MS"/>
              </a:rPr>
              <a:t>Non-stationary Process</a:t>
            </a:r>
            <a:endParaRPr/>
          </a:p>
        </p:txBody>
      </p:sp>
      <p:sp>
        <p:nvSpPr>
          <p:cNvPr id="193" name="Shape 193"/>
          <p:cNvSpPr txBox="1">
            <a:spLocks noGrp="1"/>
          </p:cNvSpPr>
          <p:nvPr>
            <p:ph type="sldNum" idx="12"/>
          </p:nvPr>
        </p:nvSpPr>
        <p:spPr>
          <a:xfrm>
            <a:off x="11174206" y="6223924"/>
            <a:ext cx="68333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b="0" i="0" u="none" strike="noStrike" cap="none">
                <a:solidFill>
                  <a:schemeClr val="accent1"/>
                </a:solidFill>
                <a:latin typeface="Trebuchet MS"/>
                <a:ea typeface="Trebuchet MS"/>
                <a:cs typeface="Trebuchet MS"/>
                <a:sym typeface="Trebuchet MS"/>
              </a:rPr>
              <a:pPr marL="0" marR="0" lvl="0" indent="0" algn="r" rtl="0">
                <a:spcBef>
                  <a:spcPts val="0"/>
                </a:spcBef>
                <a:spcAft>
                  <a:spcPts val="0"/>
                </a:spcAft>
                <a:buNone/>
              </a:pPr>
              <a:t>5</a:t>
            </a:fld>
            <a:endParaRPr sz="900" b="0" i="0" u="none" strike="noStrike" cap="none">
              <a:solidFill>
                <a:schemeClr val="accent1"/>
              </a:solidFill>
              <a:latin typeface="Trebuchet MS"/>
              <a:ea typeface="Trebuchet MS"/>
              <a:cs typeface="Trebuchet MS"/>
              <a:sym typeface="Trebuchet MS"/>
            </a:endParaRPr>
          </a:p>
        </p:txBody>
      </p:sp>
      <p:grpSp>
        <p:nvGrpSpPr>
          <p:cNvPr id="198" name="Shape 198"/>
          <p:cNvGrpSpPr/>
          <p:nvPr/>
        </p:nvGrpSpPr>
        <p:grpSpPr>
          <a:xfrm>
            <a:off x="549275" y="849700"/>
            <a:ext cx="10782375" cy="5898750"/>
            <a:chOff x="549275" y="849700"/>
            <a:chExt cx="10782375" cy="5898750"/>
          </a:xfrm>
        </p:grpSpPr>
        <p:sp>
          <p:nvSpPr>
            <p:cNvPr id="199" name="Shape 199"/>
            <p:cNvSpPr txBox="1"/>
            <p:nvPr/>
          </p:nvSpPr>
          <p:spPr>
            <a:xfrm>
              <a:off x="549275" y="3154375"/>
              <a:ext cx="9039300" cy="1054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grpSp>
          <p:nvGrpSpPr>
            <p:cNvPr id="200" name="Shape 200"/>
            <p:cNvGrpSpPr/>
            <p:nvPr/>
          </p:nvGrpSpPr>
          <p:grpSpPr>
            <a:xfrm>
              <a:off x="659851" y="849700"/>
              <a:ext cx="10671799" cy="5898750"/>
              <a:chOff x="278851" y="849700"/>
              <a:chExt cx="10671799" cy="5898750"/>
            </a:xfrm>
          </p:grpSpPr>
          <p:pic>
            <p:nvPicPr>
              <p:cNvPr id="208" name="Shape 208"/>
              <p:cNvPicPr preferRelativeResize="0"/>
              <p:nvPr/>
            </p:nvPicPr>
            <p:blipFill>
              <a:blip r:embed="rId3">
                <a:alphaModFix/>
              </a:blip>
              <a:stretch>
                <a:fillRect/>
              </a:stretch>
            </p:blipFill>
            <p:spPr>
              <a:xfrm>
                <a:off x="6332425" y="4581128"/>
                <a:ext cx="2171700" cy="1133475"/>
              </a:xfrm>
              <a:prstGeom prst="rect">
                <a:avLst/>
              </a:prstGeom>
              <a:noFill/>
              <a:ln>
                <a:noFill/>
              </a:ln>
            </p:spPr>
          </p:pic>
          <p:pic>
            <p:nvPicPr>
              <p:cNvPr id="207" name="Shape 207"/>
              <p:cNvPicPr preferRelativeResize="0"/>
              <p:nvPr/>
            </p:nvPicPr>
            <p:blipFill>
              <a:blip r:embed="rId4">
                <a:alphaModFix/>
              </a:blip>
              <a:stretch>
                <a:fillRect/>
              </a:stretch>
            </p:blipFill>
            <p:spPr>
              <a:xfrm>
                <a:off x="8573288" y="4643303"/>
                <a:ext cx="2105025" cy="1076325"/>
              </a:xfrm>
              <a:prstGeom prst="rect">
                <a:avLst/>
              </a:prstGeom>
              <a:noFill/>
              <a:ln>
                <a:noFill/>
              </a:ln>
            </p:spPr>
          </p:pic>
          <p:pic>
            <p:nvPicPr>
              <p:cNvPr id="201" name="Shape 201"/>
              <p:cNvPicPr preferRelativeResize="0"/>
              <p:nvPr/>
            </p:nvPicPr>
            <p:blipFill rotWithShape="1">
              <a:blip r:embed="rId5">
                <a:alphaModFix/>
              </a:blip>
              <a:srcRect t="16611"/>
              <a:stretch/>
            </p:blipFill>
            <p:spPr>
              <a:xfrm>
                <a:off x="278851" y="1018350"/>
                <a:ext cx="5213825" cy="2267725"/>
              </a:xfrm>
              <a:prstGeom prst="rect">
                <a:avLst/>
              </a:prstGeom>
              <a:noFill/>
              <a:ln>
                <a:noFill/>
              </a:ln>
            </p:spPr>
          </p:pic>
          <p:pic>
            <p:nvPicPr>
              <p:cNvPr id="202" name="Shape 202"/>
              <p:cNvPicPr preferRelativeResize="0"/>
              <p:nvPr/>
            </p:nvPicPr>
            <p:blipFill>
              <a:blip r:embed="rId6">
                <a:alphaModFix/>
              </a:blip>
              <a:stretch>
                <a:fillRect/>
              </a:stretch>
            </p:blipFill>
            <p:spPr>
              <a:xfrm>
                <a:off x="5492675" y="1067150"/>
                <a:ext cx="4934750" cy="1914600"/>
              </a:xfrm>
              <a:prstGeom prst="rect">
                <a:avLst/>
              </a:prstGeom>
              <a:noFill/>
              <a:ln>
                <a:noFill/>
              </a:ln>
            </p:spPr>
          </p:pic>
          <p:sp>
            <p:nvSpPr>
              <p:cNvPr id="203" name="Shape 203"/>
              <p:cNvSpPr txBox="1"/>
              <p:nvPr/>
            </p:nvSpPr>
            <p:spPr>
              <a:xfrm>
                <a:off x="2248325" y="849700"/>
                <a:ext cx="3248400" cy="23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solidFill>
                      <a:srgbClr val="FF0000"/>
                    </a:solidFill>
                  </a:rPr>
                  <a:t>Slow Decay</a:t>
                </a:r>
                <a:endParaRPr>
                  <a:solidFill>
                    <a:srgbClr val="FF0000"/>
                  </a:solidFill>
                </a:endParaRPr>
              </a:p>
            </p:txBody>
          </p:sp>
          <p:sp>
            <p:nvSpPr>
              <p:cNvPr id="204" name="Shape 204"/>
              <p:cNvSpPr txBox="1"/>
              <p:nvPr/>
            </p:nvSpPr>
            <p:spPr>
              <a:xfrm>
                <a:off x="7353725" y="849700"/>
                <a:ext cx="3248400" cy="235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solidFill>
                      <a:srgbClr val="FF0000"/>
                    </a:solidFill>
                  </a:rPr>
                  <a:t>Spike at lag 1</a:t>
                </a:r>
                <a:endParaRPr>
                  <a:solidFill>
                    <a:srgbClr val="FF0000"/>
                  </a:solidFill>
                </a:endParaRPr>
              </a:p>
            </p:txBody>
          </p:sp>
          <p:pic>
            <p:nvPicPr>
              <p:cNvPr id="205" name="Shape 205"/>
              <p:cNvPicPr preferRelativeResize="0"/>
              <p:nvPr/>
            </p:nvPicPr>
            <p:blipFill>
              <a:blip r:embed="rId7">
                <a:alphaModFix/>
              </a:blip>
              <a:stretch>
                <a:fillRect/>
              </a:stretch>
            </p:blipFill>
            <p:spPr>
              <a:xfrm>
                <a:off x="697188" y="4593388"/>
                <a:ext cx="2105025" cy="1152525"/>
              </a:xfrm>
              <a:prstGeom prst="rect">
                <a:avLst/>
              </a:prstGeom>
              <a:noFill/>
              <a:ln>
                <a:noFill/>
              </a:ln>
            </p:spPr>
          </p:pic>
          <p:pic>
            <p:nvPicPr>
              <p:cNvPr id="206" name="Shape 206"/>
              <p:cNvPicPr preferRelativeResize="0"/>
              <p:nvPr/>
            </p:nvPicPr>
            <p:blipFill>
              <a:blip r:embed="rId8">
                <a:alphaModFix/>
              </a:blip>
              <a:stretch>
                <a:fillRect/>
              </a:stretch>
            </p:blipFill>
            <p:spPr>
              <a:xfrm>
                <a:off x="2839050" y="4597888"/>
                <a:ext cx="2219325" cy="1152525"/>
              </a:xfrm>
              <a:prstGeom prst="rect">
                <a:avLst/>
              </a:prstGeom>
              <a:noFill/>
              <a:ln>
                <a:noFill/>
              </a:ln>
            </p:spPr>
          </p:pic>
          <p:sp>
            <p:nvSpPr>
              <p:cNvPr id="209" name="Shape 209"/>
              <p:cNvSpPr txBox="1"/>
              <p:nvPr/>
            </p:nvSpPr>
            <p:spPr>
              <a:xfrm>
                <a:off x="3559626" y="3353206"/>
                <a:ext cx="50727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i="0" u="none" strike="noStrike" cap="none">
                    <a:solidFill>
                      <a:srgbClr val="0070C0"/>
                    </a:solidFill>
                    <a:latin typeface="Trebuchet MS"/>
                    <a:ea typeface="Trebuchet MS"/>
                    <a:cs typeface="Trebuchet MS"/>
                    <a:sym typeface="Trebuchet MS"/>
                  </a:rPr>
                  <a:t>Dickey-Fuller Unit Root Test</a:t>
                </a:r>
                <a:endParaRPr/>
              </a:p>
            </p:txBody>
          </p:sp>
          <p:sp>
            <p:nvSpPr>
              <p:cNvPr id="210" name="Shape 210"/>
              <p:cNvSpPr txBox="1"/>
              <p:nvPr/>
            </p:nvSpPr>
            <p:spPr>
              <a:xfrm>
                <a:off x="630623" y="4021606"/>
                <a:ext cx="4684180" cy="400200"/>
              </a:xfrm>
              <a:prstGeom prst="rect">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0" i="0" u="none" strike="noStrike" cap="none">
                    <a:solidFill>
                      <a:schemeClr val="dk1"/>
                    </a:solidFill>
                    <a:latin typeface="Trebuchet MS"/>
                    <a:ea typeface="Trebuchet MS"/>
                    <a:cs typeface="Trebuchet MS"/>
                    <a:sym typeface="Trebuchet MS"/>
                  </a:rPr>
                  <a:t>With time trend</a:t>
                </a:r>
                <a:endParaRPr/>
              </a:p>
            </p:txBody>
          </p:sp>
          <p:cxnSp>
            <p:nvCxnSpPr>
              <p:cNvPr id="211" name="Shape 211"/>
              <p:cNvCxnSpPr/>
              <p:nvPr/>
            </p:nvCxnSpPr>
            <p:spPr>
              <a:xfrm>
                <a:off x="3279496" y="5602234"/>
                <a:ext cx="565557" cy="0"/>
              </a:xfrm>
              <a:prstGeom prst="straightConnector1">
                <a:avLst/>
              </a:prstGeom>
              <a:noFill/>
              <a:ln w="57150" cap="flat" cmpd="sng">
                <a:solidFill>
                  <a:srgbClr val="00B050">
                    <a:alpha val="60000"/>
                  </a:srgbClr>
                </a:solidFill>
                <a:prstDash val="solid"/>
                <a:round/>
                <a:headEnd type="none" w="sm" len="sm"/>
                <a:tailEnd type="none" w="sm" len="sm"/>
              </a:ln>
            </p:spPr>
          </p:cxnSp>
          <p:cxnSp>
            <p:nvCxnSpPr>
              <p:cNvPr id="212" name="Shape 212"/>
              <p:cNvCxnSpPr/>
              <p:nvPr/>
            </p:nvCxnSpPr>
            <p:spPr>
              <a:xfrm>
                <a:off x="1027598" y="5602234"/>
                <a:ext cx="565557" cy="0"/>
              </a:xfrm>
              <a:prstGeom prst="straightConnector1">
                <a:avLst/>
              </a:prstGeom>
              <a:noFill/>
              <a:ln w="57150" cap="flat" cmpd="sng">
                <a:solidFill>
                  <a:srgbClr val="00B050">
                    <a:alpha val="60000"/>
                  </a:srgbClr>
                </a:solidFill>
                <a:prstDash val="solid"/>
                <a:round/>
                <a:headEnd type="none" w="sm" len="sm"/>
                <a:tailEnd type="none" w="sm" len="sm"/>
              </a:ln>
            </p:spPr>
          </p:cxnSp>
          <p:sp>
            <p:nvSpPr>
              <p:cNvPr id="213" name="Shape 213"/>
              <p:cNvSpPr/>
              <p:nvPr/>
            </p:nvSpPr>
            <p:spPr>
              <a:xfrm>
                <a:off x="2424750" y="5745934"/>
                <a:ext cx="85259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dirty="0">
                    <a:solidFill>
                      <a:srgbClr val="31843C"/>
                    </a:solidFill>
                    <a:latin typeface="Trebuchet MS"/>
                    <a:ea typeface="Trebuchet MS"/>
                    <a:cs typeface="Trebuchet MS"/>
                    <a:sym typeface="Trebuchet MS"/>
                  </a:rPr>
                  <a:t>p &gt; 0.05 → Accept H</a:t>
                </a:r>
                <a:r>
                  <a:rPr lang="en-US" sz="2800" b="1" i="0" u="none" strike="noStrike" cap="none" baseline="-25000" dirty="0">
                    <a:solidFill>
                      <a:srgbClr val="31843C"/>
                    </a:solidFill>
                    <a:latin typeface="Trebuchet MS"/>
                    <a:ea typeface="Trebuchet MS"/>
                    <a:cs typeface="Trebuchet MS"/>
                    <a:sym typeface="Trebuchet MS"/>
                  </a:rPr>
                  <a:t>0 </a:t>
                </a:r>
                <a:r>
                  <a:rPr lang="en-US" sz="2400" b="1" dirty="0">
                    <a:solidFill>
                      <a:srgbClr val="31843C"/>
                    </a:solidFill>
                    <a:latin typeface="Trebuchet MS"/>
                    <a:ea typeface="Trebuchet MS"/>
                    <a:cs typeface="Trebuchet MS"/>
                    <a:sym typeface="Trebuchet MS"/>
                  </a:rPr>
                  <a:t>(Single unit root</a:t>
                </a:r>
                <a:r>
                  <a:rPr lang="en-US" sz="2400" b="1" i="0" u="none" strike="noStrike" cap="none" dirty="0">
                    <a:solidFill>
                      <a:srgbClr val="31843C"/>
                    </a:solidFill>
                    <a:latin typeface="Trebuchet MS"/>
                    <a:ea typeface="Trebuchet MS"/>
                    <a:cs typeface="Trebuchet MS"/>
                    <a:sym typeface="Trebuchet MS"/>
                  </a:rPr>
                  <a:t>)</a:t>
                </a:r>
                <a:endParaRPr sz="2400" b="1" i="0" u="none" strike="noStrike" cap="none" dirty="0">
                  <a:solidFill>
                    <a:srgbClr val="31843C"/>
                  </a:solidFill>
                  <a:latin typeface="Trebuchet MS"/>
                  <a:ea typeface="Trebuchet MS"/>
                  <a:cs typeface="Trebuchet MS"/>
                  <a:sym typeface="Trebuchet MS"/>
                </a:endParaRPr>
              </a:p>
              <a:p>
                <a:pPr marL="0" marR="0" lvl="0" indent="0" algn="l" rtl="0">
                  <a:spcBef>
                    <a:spcPts val="0"/>
                  </a:spcBef>
                  <a:spcAft>
                    <a:spcPts val="0"/>
                  </a:spcAft>
                  <a:buNone/>
                </a:pPr>
                <a:endParaRPr sz="2400" b="1" dirty="0">
                  <a:solidFill>
                    <a:srgbClr val="31843C"/>
                  </a:solidFill>
                  <a:latin typeface="Trebuchet MS"/>
                  <a:ea typeface="Trebuchet MS"/>
                  <a:cs typeface="Trebuchet MS"/>
                  <a:sym typeface="Trebuchet MS"/>
                </a:endParaRPr>
              </a:p>
            </p:txBody>
          </p:sp>
          <p:sp>
            <p:nvSpPr>
              <p:cNvPr id="214" name="Shape 214"/>
              <p:cNvSpPr txBox="1"/>
              <p:nvPr/>
            </p:nvSpPr>
            <p:spPr>
              <a:xfrm>
                <a:off x="3322925" y="6139450"/>
                <a:ext cx="5309400" cy="609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400" b="1">
                    <a:solidFill>
                      <a:srgbClr val="38761D"/>
                    </a:solidFill>
                    <a:latin typeface="Trebuchet MS"/>
                    <a:ea typeface="Trebuchet MS"/>
                    <a:cs typeface="Trebuchet MS"/>
                    <a:sym typeface="Trebuchet MS"/>
                  </a:rPr>
                  <a:t>The process is not stationary.</a:t>
                </a:r>
                <a:endParaRPr sz="2400">
                  <a:solidFill>
                    <a:srgbClr val="38761D"/>
                  </a:solidFill>
                </a:endParaRPr>
              </a:p>
            </p:txBody>
          </p:sp>
        </p:grpSp>
      </p:grpSp>
      <p:sp>
        <p:nvSpPr>
          <p:cNvPr id="195" name="Shape 195"/>
          <p:cNvSpPr txBox="1"/>
          <p:nvPr/>
        </p:nvSpPr>
        <p:spPr>
          <a:xfrm>
            <a:off x="6423228" y="4019642"/>
            <a:ext cx="4425300" cy="400200"/>
          </a:xfrm>
          <a:prstGeom prst="rect">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0" i="0" u="none" strike="noStrike" cap="none" dirty="0">
                <a:solidFill>
                  <a:schemeClr val="dk1"/>
                </a:solidFill>
                <a:latin typeface="Trebuchet MS"/>
                <a:ea typeface="Trebuchet MS"/>
                <a:cs typeface="Trebuchet MS"/>
                <a:sym typeface="Trebuchet MS"/>
              </a:rPr>
              <a:t>With no time trend</a:t>
            </a:r>
            <a:endParaRPr dirty="0"/>
          </a:p>
        </p:txBody>
      </p:sp>
      <p:cxnSp>
        <p:nvCxnSpPr>
          <p:cNvPr id="196" name="Shape 196"/>
          <p:cNvCxnSpPr/>
          <p:nvPr/>
        </p:nvCxnSpPr>
        <p:spPr>
          <a:xfrm>
            <a:off x="7073868" y="5602225"/>
            <a:ext cx="534300" cy="0"/>
          </a:xfrm>
          <a:prstGeom prst="straightConnector1">
            <a:avLst/>
          </a:prstGeom>
          <a:noFill/>
          <a:ln w="57150" cap="flat" cmpd="sng">
            <a:solidFill>
              <a:srgbClr val="00B050">
                <a:alpha val="60000"/>
              </a:srgbClr>
            </a:solidFill>
            <a:prstDash val="solid"/>
            <a:round/>
            <a:headEnd type="none" w="sm" len="sm"/>
            <a:tailEnd type="none" w="sm" len="sm"/>
          </a:ln>
        </p:spPr>
      </p:cxnSp>
      <p:cxnSp>
        <p:nvCxnSpPr>
          <p:cNvPr id="197" name="Shape 197"/>
          <p:cNvCxnSpPr/>
          <p:nvPr/>
        </p:nvCxnSpPr>
        <p:spPr>
          <a:xfrm>
            <a:off x="9306116" y="5638484"/>
            <a:ext cx="534300" cy="0"/>
          </a:xfrm>
          <a:prstGeom prst="straightConnector1">
            <a:avLst/>
          </a:prstGeom>
          <a:noFill/>
          <a:ln w="57150" cap="flat" cmpd="sng">
            <a:solidFill>
              <a:srgbClr val="00B050">
                <a:alpha val="60000"/>
              </a:srgbClr>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2755063" y="4578975"/>
            <a:ext cx="2238375" cy="1133475"/>
          </a:xfrm>
          <a:prstGeom prst="rect">
            <a:avLst/>
          </a:prstGeom>
          <a:noFill/>
          <a:ln>
            <a:noFill/>
          </a:ln>
        </p:spPr>
      </p:pic>
      <p:pic>
        <p:nvPicPr>
          <p:cNvPr id="220" name="Shape 220"/>
          <p:cNvPicPr preferRelativeResize="0"/>
          <p:nvPr/>
        </p:nvPicPr>
        <p:blipFill>
          <a:blip r:embed="rId4">
            <a:alphaModFix/>
          </a:blip>
          <a:stretch>
            <a:fillRect/>
          </a:stretch>
        </p:blipFill>
        <p:spPr>
          <a:xfrm>
            <a:off x="607925" y="4602800"/>
            <a:ext cx="2190750" cy="1085850"/>
          </a:xfrm>
          <a:prstGeom prst="rect">
            <a:avLst/>
          </a:prstGeom>
          <a:noFill/>
          <a:ln>
            <a:noFill/>
          </a:ln>
        </p:spPr>
      </p:pic>
      <p:pic>
        <p:nvPicPr>
          <p:cNvPr id="221" name="Shape 221"/>
          <p:cNvPicPr preferRelativeResize="0">
            <a:picLocks noGrp="1"/>
          </p:cNvPicPr>
          <p:nvPr>
            <p:ph type="body" idx="1"/>
          </p:nvPr>
        </p:nvPicPr>
        <p:blipFill rotWithShape="1">
          <a:blip r:embed="rId5">
            <a:alphaModFix/>
          </a:blip>
          <a:srcRect l="685" t="20451"/>
          <a:stretch/>
        </p:blipFill>
        <p:spPr>
          <a:xfrm>
            <a:off x="6242000" y="1306375"/>
            <a:ext cx="5418300" cy="1839600"/>
          </a:xfrm>
          <a:prstGeom prst="rect">
            <a:avLst/>
          </a:prstGeom>
          <a:noFill/>
          <a:ln>
            <a:noFill/>
          </a:ln>
        </p:spPr>
      </p:pic>
      <p:sp>
        <p:nvSpPr>
          <p:cNvPr id="222" name="Shape 222"/>
          <p:cNvSpPr txBox="1">
            <a:spLocks noGrp="1"/>
          </p:cNvSpPr>
          <p:nvPr>
            <p:ph type="sldNum" idx="12"/>
          </p:nvPr>
        </p:nvSpPr>
        <p:spPr>
          <a:xfrm>
            <a:off x="10976905" y="6150412"/>
            <a:ext cx="683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a:solidFill>
                  <a:schemeClr val="accent1"/>
                </a:solidFill>
                <a:latin typeface="Trebuchet MS"/>
                <a:ea typeface="Trebuchet MS"/>
                <a:cs typeface="Trebuchet MS"/>
                <a:sym typeface="Trebuchet MS"/>
              </a:rPr>
              <a:pPr marL="0" marR="0" lvl="0" indent="0" algn="r" rtl="0">
                <a:spcBef>
                  <a:spcPts val="0"/>
                </a:spcBef>
                <a:spcAft>
                  <a:spcPts val="0"/>
                </a:spcAft>
                <a:buNone/>
              </a:pPr>
              <a:t>6</a:t>
            </a:fld>
            <a:endParaRPr sz="2000">
              <a:solidFill>
                <a:schemeClr val="accent1"/>
              </a:solidFill>
              <a:latin typeface="Trebuchet MS"/>
              <a:ea typeface="Trebuchet MS"/>
              <a:cs typeface="Trebuchet MS"/>
              <a:sym typeface="Trebuchet MS"/>
            </a:endParaRPr>
          </a:p>
        </p:txBody>
      </p:sp>
      <p:sp>
        <p:nvSpPr>
          <p:cNvPr id="223" name="Shape 223"/>
          <p:cNvSpPr txBox="1"/>
          <p:nvPr/>
        </p:nvSpPr>
        <p:spPr>
          <a:xfrm>
            <a:off x="0" y="1"/>
            <a:ext cx="12192000" cy="123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800"/>
              <a:buFont typeface="Trebuchet MS"/>
              <a:buNone/>
            </a:pPr>
            <a:endParaRPr sz="2800" b="1" cap="none">
              <a:solidFill>
                <a:schemeClr val="dk1"/>
              </a:solidFill>
              <a:latin typeface="Trebuchet MS"/>
              <a:ea typeface="Trebuchet MS"/>
              <a:cs typeface="Trebuchet MS"/>
              <a:sym typeface="Trebuchet MS"/>
            </a:endParaRPr>
          </a:p>
        </p:txBody>
      </p:sp>
      <p:pic>
        <p:nvPicPr>
          <p:cNvPr id="224" name="Shape 224"/>
          <p:cNvPicPr preferRelativeResize="0"/>
          <p:nvPr/>
        </p:nvPicPr>
        <p:blipFill rotWithShape="1">
          <a:blip r:embed="rId6">
            <a:alphaModFix/>
          </a:blip>
          <a:srcRect t="9639" r="2591" b="2648"/>
          <a:stretch/>
        </p:blipFill>
        <p:spPr>
          <a:xfrm>
            <a:off x="377099" y="1153271"/>
            <a:ext cx="5487801" cy="1911848"/>
          </a:xfrm>
          <a:prstGeom prst="rect">
            <a:avLst/>
          </a:prstGeom>
          <a:noFill/>
          <a:ln>
            <a:noFill/>
          </a:ln>
        </p:spPr>
      </p:pic>
      <p:sp>
        <p:nvSpPr>
          <p:cNvPr id="225" name="Shape 225"/>
          <p:cNvSpPr txBox="1">
            <a:spLocks noGrp="1"/>
          </p:cNvSpPr>
          <p:nvPr>
            <p:ph type="title"/>
          </p:nvPr>
        </p:nvSpPr>
        <p:spPr>
          <a:xfrm>
            <a:off x="0" y="291838"/>
            <a:ext cx="12192000" cy="1235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70C0"/>
              </a:buClr>
              <a:buSzPts val="2800"/>
              <a:buFont typeface="Trebuchet MS"/>
              <a:buNone/>
            </a:pPr>
            <a:r>
              <a:rPr lang="en-US" sz="2800" b="1">
                <a:solidFill>
                  <a:srgbClr val="0070C0"/>
                </a:solidFill>
              </a:rPr>
              <a:t>After </a:t>
            </a:r>
            <a:r>
              <a:rPr lang="en-US" sz="2800" b="1" i="0" u="none" strike="noStrike" cap="none">
                <a:solidFill>
                  <a:srgbClr val="0070C0"/>
                </a:solidFill>
                <a:latin typeface="Trebuchet MS"/>
                <a:ea typeface="Trebuchet MS"/>
                <a:cs typeface="Trebuchet MS"/>
                <a:sym typeface="Trebuchet MS"/>
              </a:rPr>
              <a:t>First Differencing</a:t>
            </a:r>
            <a:endParaRPr/>
          </a:p>
        </p:txBody>
      </p:sp>
      <p:sp>
        <p:nvSpPr>
          <p:cNvPr id="226" name="Shape 226"/>
          <p:cNvSpPr txBox="1"/>
          <p:nvPr/>
        </p:nvSpPr>
        <p:spPr>
          <a:xfrm>
            <a:off x="1320300" y="1037575"/>
            <a:ext cx="3875400" cy="26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0000"/>
                </a:solidFill>
              </a:rPr>
              <a:t>Stationary series with zero mean</a:t>
            </a:r>
            <a:endParaRPr sz="1800">
              <a:solidFill>
                <a:srgbClr val="FF0000"/>
              </a:solidFill>
            </a:endParaRPr>
          </a:p>
        </p:txBody>
      </p:sp>
      <p:sp>
        <p:nvSpPr>
          <p:cNvPr id="227" name="Shape 227"/>
          <p:cNvSpPr txBox="1"/>
          <p:nvPr/>
        </p:nvSpPr>
        <p:spPr>
          <a:xfrm>
            <a:off x="6375350" y="884475"/>
            <a:ext cx="3913500" cy="26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0000"/>
                </a:solidFill>
              </a:rPr>
              <a:t>ACF shows no serial correlation</a:t>
            </a:r>
            <a:endParaRPr sz="1800">
              <a:solidFill>
                <a:srgbClr val="FF0000"/>
              </a:solidFill>
            </a:endParaRPr>
          </a:p>
        </p:txBody>
      </p:sp>
      <p:sp>
        <p:nvSpPr>
          <p:cNvPr id="228" name="Shape 228"/>
          <p:cNvSpPr txBox="1"/>
          <p:nvPr/>
        </p:nvSpPr>
        <p:spPr>
          <a:xfrm>
            <a:off x="630629" y="4021597"/>
            <a:ext cx="4425300" cy="400200"/>
          </a:xfrm>
          <a:prstGeom prst="rect">
            <a:avLst/>
          </a:prstGeom>
          <a:solidFill>
            <a:schemeClr val="lt1"/>
          </a:solidFill>
          <a:ln w="38100"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dk1"/>
                </a:solidFill>
                <a:latin typeface="Trebuchet MS"/>
                <a:ea typeface="Trebuchet MS"/>
                <a:cs typeface="Trebuchet MS"/>
                <a:sym typeface="Trebuchet MS"/>
              </a:rPr>
              <a:t>Dickey-Fuller Unit Root Test</a:t>
            </a:r>
            <a:endParaRPr/>
          </a:p>
        </p:txBody>
      </p:sp>
      <p:sp>
        <p:nvSpPr>
          <p:cNvPr id="229" name="Shape 229"/>
          <p:cNvSpPr/>
          <p:nvPr/>
        </p:nvSpPr>
        <p:spPr>
          <a:xfrm>
            <a:off x="799246" y="5888802"/>
            <a:ext cx="3730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7030A0"/>
                </a:solidFill>
                <a:latin typeface="Trebuchet MS"/>
                <a:ea typeface="Trebuchet MS"/>
                <a:cs typeface="Trebuchet MS"/>
                <a:sym typeface="Trebuchet MS"/>
              </a:rPr>
              <a:t>p &lt; 0.05 → Reject H</a:t>
            </a:r>
            <a:r>
              <a:rPr lang="en-US" sz="2800" b="1" baseline="-25000">
                <a:solidFill>
                  <a:srgbClr val="7030A0"/>
                </a:solidFill>
                <a:latin typeface="Trebuchet MS"/>
                <a:ea typeface="Trebuchet MS"/>
                <a:cs typeface="Trebuchet MS"/>
                <a:sym typeface="Trebuchet MS"/>
              </a:rPr>
              <a:t>0</a:t>
            </a:r>
            <a:endParaRPr sz="2800" b="1">
              <a:solidFill>
                <a:srgbClr val="7030A0"/>
              </a:solidFill>
              <a:latin typeface="Trebuchet MS"/>
              <a:ea typeface="Trebuchet MS"/>
              <a:cs typeface="Trebuchet MS"/>
              <a:sym typeface="Trebuchet MS"/>
            </a:endParaRPr>
          </a:p>
        </p:txBody>
      </p:sp>
      <p:cxnSp>
        <p:nvCxnSpPr>
          <p:cNvPr id="230" name="Shape 230"/>
          <p:cNvCxnSpPr/>
          <p:nvPr/>
        </p:nvCxnSpPr>
        <p:spPr>
          <a:xfrm>
            <a:off x="855588" y="5623080"/>
            <a:ext cx="534300" cy="0"/>
          </a:xfrm>
          <a:prstGeom prst="straightConnector1">
            <a:avLst/>
          </a:prstGeom>
          <a:noFill/>
          <a:ln w="57150" cap="flat" cmpd="sng">
            <a:solidFill>
              <a:srgbClr val="7030A0">
                <a:alpha val="60000"/>
              </a:srgbClr>
            </a:solidFill>
            <a:prstDash val="solid"/>
            <a:round/>
            <a:headEnd type="none" w="sm" len="sm"/>
            <a:tailEnd type="none" w="sm" len="sm"/>
          </a:ln>
        </p:spPr>
      </p:cxnSp>
      <p:cxnSp>
        <p:nvCxnSpPr>
          <p:cNvPr id="231" name="Shape 231"/>
          <p:cNvCxnSpPr/>
          <p:nvPr/>
        </p:nvCxnSpPr>
        <p:spPr>
          <a:xfrm>
            <a:off x="2931791" y="5618174"/>
            <a:ext cx="534300" cy="0"/>
          </a:xfrm>
          <a:prstGeom prst="straightConnector1">
            <a:avLst/>
          </a:prstGeom>
          <a:noFill/>
          <a:ln w="57150" cap="flat" cmpd="sng">
            <a:solidFill>
              <a:srgbClr val="7030A0">
                <a:alpha val="60000"/>
              </a:srgbClr>
            </a:solidFill>
            <a:prstDash val="solid"/>
            <a:round/>
            <a:headEnd type="none" w="sm" len="sm"/>
            <a:tailEnd type="none" w="sm" len="sm"/>
          </a:ln>
        </p:spPr>
      </p:cxnSp>
      <p:grpSp>
        <p:nvGrpSpPr>
          <p:cNvPr id="232" name="Shape 232"/>
          <p:cNvGrpSpPr/>
          <p:nvPr/>
        </p:nvGrpSpPr>
        <p:grpSpPr>
          <a:xfrm>
            <a:off x="6033408" y="3829352"/>
            <a:ext cx="5503414" cy="1637555"/>
            <a:chOff x="6156883" y="3829352"/>
            <a:chExt cx="5503414" cy="1637555"/>
          </a:xfrm>
        </p:grpSpPr>
        <p:pic>
          <p:nvPicPr>
            <p:cNvPr id="233" name="Shape 233"/>
            <p:cNvPicPr preferRelativeResize="0"/>
            <p:nvPr/>
          </p:nvPicPr>
          <p:blipFill rotWithShape="1">
            <a:blip r:embed="rId7">
              <a:alphaModFix/>
            </a:blip>
            <a:srcRect l="875" r="2933"/>
            <a:stretch/>
          </p:blipFill>
          <p:spPr>
            <a:xfrm>
              <a:off x="6156883" y="3829352"/>
              <a:ext cx="5503414" cy="1637555"/>
            </a:xfrm>
            <a:prstGeom prst="rect">
              <a:avLst/>
            </a:prstGeom>
            <a:noFill/>
            <a:ln>
              <a:noFill/>
            </a:ln>
          </p:spPr>
        </p:pic>
        <p:sp>
          <p:nvSpPr>
            <p:cNvPr id="234" name="Shape 234"/>
            <p:cNvSpPr/>
            <p:nvPr/>
          </p:nvSpPr>
          <p:spPr>
            <a:xfrm>
              <a:off x="7193334" y="4536148"/>
              <a:ext cx="289216" cy="220115"/>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7767518" y="4536148"/>
              <a:ext cx="289216" cy="220115"/>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8423727" y="4664079"/>
              <a:ext cx="289216" cy="220115"/>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7" name="Shape 237"/>
          <p:cNvSpPr txBox="1"/>
          <p:nvPr/>
        </p:nvSpPr>
        <p:spPr>
          <a:xfrm>
            <a:off x="6455125" y="3498188"/>
            <a:ext cx="3974400" cy="400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0000"/>
                </a:solidFill>
              </a:rPr>
              <a:t>PACF shows some seasonal trends.</a:t>
            </a:r>
            <a:endParaRPr sz="1800">
              <a:solidFill>
                <a:srgbClr val="FF0000"/>
              </a:solidFill>
            </a:endParaRPr>
          </a:p>
        </p:txBody>
      </p:sp>
      <p:sp>
        <p:nvSpPr>
          <p:cNvPr id="238" name="Shape 238"/>
          <p:cNvSpPr/>
          <p:nvPr/>
        </p:nvSpPr>
        <p:spPr>
          <a:xfrm>
            <a:off x="4841051" y="5869625"/>
            <a:ext cx="4822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7030A0"/>
                </a:solidFill>
                <a:latin typeface="Trebuchet MS"/>
                <a:ea typeface="Trebuchet MS"/>
                <a:cs typeface="Trebuchet MS"/>
                <a:sym typeface="Trebuchet MS"/>
              </a:rPr>
              <a:t>The process is stationary.</a:t>
            </a:r>
            <a:endParaRPr sz="2800" b="1">
              <a:solidFill>
                <a:srgbClr val="7030A0"/>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EFEFE"/>
            </a:gs>
            <a:gs pos="10000">
              <a:srgbClr val="FEFEFE"/>
            </a:gs>
            <a:gs pos="100000">
              <a:srgbClr val="FEFEFE"/>
            </a:gs>
          </a:gsLst>
          <a:lin ang="6119877" scaled="0"/>
        </a:gradFill>
        <a:effectLst/>
      </p:bgPr>
    </p:bg>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0" y="409884"/>
            <a:ext cx="12192000" cy="1029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2800" b="1">
                <a:solidFill>
                  <a:srgbClr val="0070C0"/>
                </a:solidFill>
              </a:rPr>
              <a:t>AutoArima</a:t>
            </a:r>
            <a:endParaRPr/>
          </a:p>
        </p:txBody>
      </p:sp>
      <p:sp>
        <p:nvSpPr>
          <p:cNvPr id="244" name="Shape 244"/>
          <p:cNvSpPr txBox="1">
            <a:spLocks noGrp="1"/>
          </p:cNvSpPr>
          <p:nvPr>
            <p:ph type="sldNum" idx="12"/>
          </p:nvPr>
        </p:nvSpPr>
        <p:spPr>
          <a:xfrm>
            <a:off x="11171467" y="6210744"/>
            <a:ext cx="683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a:solidFill>
                  <a:schemeClr val="accent1"/>
                </a:solidFill>
                <a:latin typeface="Trebuchet MS"/>
                <a:ea typeface="Trebuchet MS"/>
                <a:cs typeface="Trebuchet MS"/>
                <a:sym typeface="Trebuchet MS"/>
              </a:rPr>
              <a:pPr marL="0" marR="0" lvl="0" indent="0" algn="r" rtl="0">
                <a:spcBef>
                  <a:spcPts val="0"/>
                </a:spcBef>
                <a:spcAft>
                  <a:spcPts val="0"/>
                </a:spcAft>
                <a:buNone/>
              </a:pPr>
              <a:t>7</a:t>
            </a:fld>
            <a:endParaRPr sz="2000">
              <a:solidFill>
                <a:schemeClr val="accent1"/>
              </a:solidFill>
              <a:latin typeface="Trebuchet MS"/>
              <a:ea typeface="Trebuchet MS"/>
              <a:cs typeface="Trebuchet MS"/>
              <a:sym typeface="Trebuchet MS"/>
            </a:endParaRPr>
          </a:p>
        </p:txBody>
      </p:sp>
      <p:sp>
        <p:nvSpPr>
          <p:cNvPr id="245" name="Shape 245"/>
          <p:cNvSpPr txBox="1"/>
          <p:nvPr/>
        </p:nvSpPr>
        <p:spPr>
          <a:xfrm>
            <a:off x="2359376" y="1032650"/>
            <a:ext cx="14001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dk1"/>
                </a:solidFill>
                <a:latin typeface="Trebuchet MS"/>
                <a:ea typeface="Trebuchet MS"/>
                <a:cs typeface="Trebuchet MS"/>
                <a:sym typeface="Trebuchet MS"/>
              </a:rPr>
              <a:t>BIC </a:t>
            </a:r>
            <a:endParaRPr sz="2000"/>
          </a:p>
        </p:txBody>
      </p:sp>
      <p:sp>
        <p:nvSpPr>
          <p:cNvPr id="246" name="Shape 246"/>
          <p:cNvSpPr txBox="1"/>
          <p:nvPr/>
        </p:nvSpPr>
        <p:spPr>
          <a:xfrm>
            <a:off x="8183126" y="992300"/>
            <a:ext cx="14001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dk1"/>
                </a:solidFill>
                <a:latin typeface="Trebuchet MS"/>
                <a:ea typeface="Trebuchet MS"/>
                <a:cs typeface="Trebuchet MS"/>
                <a:sym typeface="Trebuchet MS"/>
              </a:rPr>
              <a:t>AIC </a:t>
            </a:r>
            <a:endParaRPr sz="2000"/>
          </a:p>
        </p:txBody>
      </p:sp>
      <p:pic>
        <p:nvPicPr>
          <p:cNvPr id="247" name="Shape 247"/>
          <p:cNvPicPr preferRelativeResize="0"/>
          <p:nvPr/>
        </p:nvPicPr>
        <p:blipFill>
          <a:blip r:embed="rId3">
            <a:alphaModFix/>
          </a:blip>
          <a:stretch>
            <a:fillRect/>
          </a:stretch>
        </p:blipFill>
        <p:spPr>
          <a:xfrm>
            <a:off x="1429825" y="1388645"/>
            <a:ext cx="3987165" cy="365125"/>
          </a:xfrm>
          <a:prstGeom prst="rect">
            <a:avLst/>
          </a:prstGeom>
          <a:noFill/>
          <a:ln>
            <a:noFill/>
          </a:ln>
        </p:spPr>
      </p:pic>
      <p:sp>
        <p:nvSpPr>
          <p:cNvPr id="248" name="Shape 248"/>
          <p:cNvSpPr txBox="1"/>
          <p:nvPr/>
        </p:nvSpPr>
        <p:spPr>
          <a:xfrm>
            <a:off x="4873975" y="1794650"/>
            <a:ext cx="23517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dk1"/>
                </a:solidFill>
                <a:latin typeface="Trebuchet MS"/>
                <a:ea typeface="Trebuchet MS"/>
                <a:cs typeface="Trebuchet MS"/>
                <a:sym typeface="Trebuchet MS"/>
              </a:rPr>
              <a:t>Seasonal Model </a:t>
            </a:r>
            <a:endParaRPr sz="2000"/>
          </a:p>
        </p:txBody>
      </p:sp>
      <p:pic>
        <p:nvPicPr>
          <p:cNvPr id="249" name="Shape 249"/>
          <p:cNvPicPr preferRelativeResize="0"/>
          <p:nvPr/>
        </p:nvPicPr>
        <p:blipFill>
          <a:blip r:embed="rId4">
            <a:alphaModFix/>
          </a:blip>
          <a:stretch>
            <a:fillRect/>
          </a:stretch>
        </p:blipFill>
        <p:spPr>
          <a:xfrm>
            <a:off x="9773031" y="1371820"/>
            <a:ext cx="1426919" cy="360335"/>
          </a:xfrm>
          <a:prstGeom prst="rect">
            <a:avLst/>
          </a:prstGeom>
          <a:noFill/>
          <a:ln>
            <a:noFill/>
          </a:ln>
        </p:spPr>
      </p:pic>
      <p:pic>
        <p:nvPicPr>
          <p:cNvPr id="250" name="Shape 250"/>
          <p:cNvPicPr preferRelativeResize="0"/>
          <p:nvPr/>
        </p:nvPicPr>
        <p:blipFill>
          <a:blip r:embed="rId5">
            <a:alphaModFix/>
          </a:blip>
          <a:stretch>
            <a:fillRect/>
          </a:stretch>
        </p:blipFill>
        <p:spPr>
          <a:xfrm>
            <a:off x="6810967" y="1350200"/>
            <a:ext cx="3026799" cy="403575"/>
          </a:xfrm>
          <a:prstGeom prst="rect">
            <a:avLst/>
          </a:prstGeom>
          <a:noFill/>
          <a:ln>
            <a:noFill/>
          </a:ln>
        </p:spPr>
      </p:pic>
      <p:sp>
        <p:nvSpPr>
          <p:cNvPr id="251" name="Shape 251"/>
          <p:cNvSpPr txBox="1"/>
          <p:nvPr/>
        </p:nvSpPr>
        <p:spPr>
          <a:xfrm>
            <a:off x="394681" y="3411688"/>
            <a:ext cx="65475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a:solidFill>
                  <a:srgbClr val="0070C0"/>
                </a:solidFill>
                <a:latin typeface="Trebuchet MS"/>
                <a:ea typeface="Trebuchet MS"/>
                <a:cs typeface="Trebuchet MS"/>
                <a:sym typeface="Trebuchet MS"/>
              </a:rPr>
              <a:t>Model M1: Arima (1,1,1) with drift</a:t>
            </a:r>
            <a:endParaRPr/>
          </a:p>
        </p:txBody>
      </p:sp>
      <p:sp>
        <p:nvSpPr>
          <p:cNvPr id="252" name="Shape 252"/>
          <p:cNvSpPr txBox="1"/>
          <p:nvPr/>
        </p:nvSpPr>
        <p:spPr>
          <a:xfrm>
            <a:off x="6810975" y="3934900"/>
            <a:ext cx="4944000" cy="2071500"/>
          </a:xfrm>
          <a:prstGeom prst="rect">
            <a:avLst/>
          </a:prstGeom>
          <a:solidFill>
            <a:schemeClr val="lt1"/>
          </a:solidFill>
          <a:ln w="38100" cap="flat" cmpd="sng">
            <a:solidFill>
              <a:srgbClr val="757575"/>
            </a:solidFill>
            <a:prstDash val="solid"/>
            <a:round/>
            <a:headEnd type="none" w="sm" len="sm"/>
            <a:tailEnd type="none" w="sm" len="sm"/>
          </a:ln>
        </p:spPr>
        <p:txBody>
          <a:bodyPr spcFirstLastPara="1" wrap="square" lIns="91425" tIns="45700" rIns="91425" bIns="45700" anchor="t" anchorCtr="0">
            <a:noAutofit/>
          </a:bodyPr>
          <a:lstStyle/>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Model Equation:</a:t>
            </a:r>
            <a:endParaRPr sz="1800">
              <a:solidFill>
                <a:schemeClr val="dk1"/>
              </a:solidFill>
              <a:latin typeface="Trebuchet MS"/>
              <a:ea typeface="Trebuchet MS"/>
              <a:cs typeface="Trebuchet MS"/>
              <a:sym typeface="Trebuchet MS"/>
            </a:endParaRPr>
          </a:p>
          <a:p>
            <a:pPr marL="0" marR="0" lvl="0" indent="0" algn="ctr" rtl="0">
              <a:spcBef>
                <a:spcPts val="1000"/>
              </a:spcBef>
              <a:spcAft>
                <a:spcPts val="0"/>
              </a:spcAft>
              <a:buClr>
                <a:srgbClr val="000000"/>
              </a:buClr>
              <a:buSzPts val="1100"/>
              <a:buFont typeface="Arial"/>
              <a:buNone/>
            </a:pPr>
            <a:r>
              <a:rPr lang="en-US" sz="1800" b="1">
                <a:solidFill>
                  <a:schemeClr val="dk1"/>
                </a:solidFill>
              </a:rPr>
              <a:t>(1- 0.94B)(1-B)X</a:t>
            </a:r>
            <a:r>
              <a:rPr lang="en-US" sz="1800" b="1" baseline="-25000">
                <a:solidFill>
                  <a:schemeClr val="dk1"/>
                </a:solidFill>
              </a:rPr>
              <a:t>t</a:t>
            </a:r>
            <a:r>
              <a:rPr lang="en-US" sz="1800" b="1">
                <a:solidFill>
                  <a:schemeClr val="dk1"/>
                </a:solidFill>
              </a:rPr>
              <a:t> = 0.941 + (1- 0.967B)a</a:t>
            </a:r>
            <a:r>
              <a:rPr lang="en-US" sz="1800" b="1" baseline="-25000">
                <a:solidFill>
                  <a:schemeClr val="dk1"/>
                </a:solidFill>
              </a:rPr>
              <a:t>t</a:t>
            </a:r>
            <a:endParaRPr sz="1800" b="1" baseline="-25000">
              <a:solidFill>
                <a:schemeClr val="dk1"/>
              </a:solidFill>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All parameters are significant </a:t>
            </a:r>
            <a:endParaRPr sz="1800">
              <a:solidFill>
                <a:schemeClr val="dk1"/>
              </a:solidFill>
              <a:latin typeface="Trebuchet MS"/>
              <a:ea typeface="Trebuchet MS"/>
              <a:cs typeface="Trebuchet MS"/>
              <a:sym typeface="Trebuchet MS"/>
            </a:endParaRPr>
          </a:p>
          <a:p>
            <a:pPr marL="914400" marR="0" lvl="0" indent="457200" algn="l" rtl="0">
              <a:spcBef>
                <a:spcPts val="0"/>
              </a:spcBef>
              <a:spcAft>
                <a:spcPts val="0"/>
              </a:spcAft>
              <a:buNone/>
            </a:pPr>
            <a:r>
              <a:rPr lang="en-US" sz="2000" b="1">
                <a:solidFill>
                  <a:schemeClr val="dk1"/>
                </a:solidFill>
                <a:latin typeface="Trebuchet MS"/>
                <a:ea typeface="Trebuchet MS"/>
                <a:cs typeface="Trebuchet MS"/>
                <a:sym typeface="Trebuchet MS"/>
              </a:rPr>
              <a:t>p-value &lt; 0.05</a:t>
            </a:r>
            <a:endParaRPr sz="2000" b="1"/>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p:txBody>
      </p:sp>
      <p:pic>
        <p:nvPicPr>
          <p:cNvPr id="253" name="Shape 253"/>
          <p:cNvPicPr preferRelativeResize="0"/>
          <p:nvPr/>
        </p:nvPicPr>
        <p:blipFill>
          <a:blip r:embed="rId6">
            <a:alphaModFix/>
          </a:blip>
          <a:stretch>
            <a:fillRect/>
          </a:stretch>
        </p:blipFill>
        <p:spPr>
          <a:xfrm>
            <a:off x="3111700" y="2526972"/>
            <a:ext cx="6755435" cy="523200"/>
          </a:xfrm>
          <a:prstGeom prst="rect">
            <a:avLst/>
          </a:prstGeom>
          <a:noFill/>
          <a:ln>
            <a:noFill/>
          </a:ln>
        </p:spPr>
      </p:pic>
      <p:pic>
        <p:nvPicPr>
          <p:cNvPr id="254" name="Shape 254"/>
          <p:cNvPicPr preferRelativeResize="0"/>
          <p:nvPr/>
        </p:nvPicPr>
        <p:blipFill>
          <a:blip r:embed="rId7">
            <a:alphaModFix/>
          </a:blip>
          <a:stretch>
            <a:fillRect/>
          </a:stretch>
        </p:blipFill>
        <p:spPr>
          <a:xfrm>
            <a:off x="3661131" y="2140325"/>
            <a:ext cx="5183069" cy="523200"/>
          </a:xfrm>
          <a:prstGeom prst="rect">
            <a:avLst/>
          </a:prstGeom>
          <a:noFill/>
          <a:ln>
            <a:noFill/>
          </a:ln>
        </p:spPr>
      </p:pic>
      <p:pic>
        <p:nvPicPr>
          <p:cNvPr id="255" name="Shape 255"/>
          <p:cNvPicPr preferRelativeResize="0"/>
          <p:nvPr/>
        </p:nvPicPr>
        <p:blipFill rotWithShape="1">
          <a:blip r:embed="rId8">
            <a:alphaModFix/>
          </a:blip>
          <a:srcRect l="1218" r="9837"/>
          <a:stretch/>
        </p:blipFill>
        <p:spPr>
          <a:xfrm>
            <a:off x="720799" y="3975775"/>
            <a:ext cx="5895251" cy="2267900"/>
          </a:xfrm>
          <a:prstGeom prst="rect">
            <a:avLst/>
          </a:prstGeom>
          <a:noFill/>
          <a:ln>
            <a:noFill/>
          </a:ln>
        </p:spPr>
      </p:pic>
      <p:sp>
        <p:nvSpPr>
          <p:cNvPr id="256" name="Shape 256"/>
          <p:cNvSpPr/>
          <p:nvPr/>
        </p:nvSpPr>
        <p:spPr>
          <a:xfrm>
            <a:off x="655400" y="4930450"/>
            <a:ext cx="1548300" cy="787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EFEFE"/>
            </a:gs>
            <a:gs pos="10000">
              <a:srgbClr val="FEFEFE"/>
            </a:gs>
            <a:gs pos="100000">
              <a:srgbClr val="FEFEFE"/>
            </a:gs>
          </a:gsLst>
          <a:lin ang="6120000" scaled="0"/>
        </a:gradFill>
        <a:effectLst/>
      </p:bgPr>
    </p:bg>
    <p:spTree>
      <p:nvGrpSpPr>
        <p:cNvPr id="1" name="Shape 260"/>
        <p:cNvGrpSpPr/>
        <p:nvPr/>
      </p:nvGrpSpPr>
      <p:grpSpPr>
        <a:xfrm>
          <a:off x="0" y="0"/>
          <a:ext cx="0" cy="0"/>
          <a:chOff x="0" y="0"/>
          <a:chExt cx="0" cy="0"/>
        </a:xfrm>
      </p:grpSpPr>
      <p:sp>
        <p:nvSpPr>
          <p:cNvPr id="261" name="Shape 261"/>
          <p:cNvSpPr txBox="1">
            <a:spLocks noGrp="1"/>
          </p:cNvSpPr>
          <p:nvPr>
            <p:ph type="sldNum" idx="12"/>
          </p:nvPr>
        </p:nvSpPr>
        <p:spPr>
          <a:xfrm>
            <a:off x="11062175" y="6128448"/>
            <a:ext cx="68333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a:solidFill>
                  <a:schemeClr val="accent1"/>
                </a:solidFill>
                <a:latin typeface="Trebuchet MS"/>
                <a:ea typeface="Trebuchet MS"/>
                <a:cs typeface="Trebuchet MS"/>
                <a:sym typeface="Trebuchet MS"/>
              </a:rPr>
              <a:pPr marL="0" marR="0" lvl="0" indent="0" algn="r" rtl="0">
                <a:spcBef>
                  <a:spcPts val="0"/>
                </a:spcBef>
                <a:spcAft>
                  <a:spcPts val="0"/>
                </a:spcAft>
                <a:buNone/>
              </a:pPr>
              <a:t>8</a:t>
            </a:fld>
            <a:endParaRPr sz="2000">
              <a:solidFill>
                <a:schemeClr val="accent1"/>
              </a:solidFill>
              <a:latin typeface="Trebuchet MS"/>
              <a:ea typeface="Trebuchet MS"/>
              <a:cs typeface="Trebuchet MS"/>
              <a:sym typeface="Trebuchet MS"/>
            </a:endParaRPr>
          </a:p>
        </p:txBody>
      </p:sp>
      <p:sp>
        <p:nvSpPr>
          <p:cNvPr id="262" name="Shape 262"/>
          <p:cNvSpPr txBox="1"/>
          <p:nvPr/>
        </p:nvSpPr>
        <p:spPr>
          <a:xfrm>
            <a:off x="3167791" y="300387"/>
            <a:ext cx="65475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a:solidFill>
                  <a:srgbClr val="0070C0"/>
                </a:solidFill>
                <a:latin typeface="Trebuchet MS"/>
                <a:ea typeface="Trebuchet MS"/>
                <a:cs typeface="Trebuchet MS"/>
                <a:sym typeface="Trebuchet MS"/>
              </a:rPr>
              <a:t>Residual Analysis</a:t>
            </a:r>
            <a:endParaRPr/>
          </a:p>
        </p:txBody>
      </p:sp>
      <p:pic>
        <p:nvPicPr>
          <p:cNvPr id="263" name="Shape 263"/>
          <p:cNvPicPr preferRelativeResize="0"/>
          <p:nvPr/>
        </p:nvPicPr>
        <p:blipFill>
          <a:blip r:embed="rId3">
            <a:alphaModFix/>
          </a:blip>
          <a:stretch>
            <a:fillRect/>
          </a:stretch>
        </p:blipFill>
        <p:spPr>
          <a:xfrm>
            <a:off x="582700" y="1403250"/>
            <a:ext cx="4688550" cy="2063750"/>
          </a:xfrm>
          <a:prstGeom prst="rect">
            <a:avLst/>
          </a:prstGeom>
          <a:noFill/>
          <a:ln>
            <a:noFill/>
          </a:ln>
        </p:spPr>
      </p:pic>
      <p:pic>
        <p:nvPicPr>
          <p:cNvPr id="264" name="Shape 264"/>
          <p:cNvPicPr preferRelativeResize="0"/>
          <p:nvPr/>
        </p:nvPicPr>
        <p:blipFill>
          <a:blip r:embed="rId4">
            <a:alphaModFix/>
          </a:blip>
          <a:stretch>
            <a:fillRect/>
          </a:stretch>
        </p:blipFill>
        <p:spPr>
          <a:xfrm>
            <a:off x="5966000" y="1183075"/>
            <a:ext cx="5156951" cy="2453700"/>
          </a:xfrm>
          <a:prstGeom prst="rect">
            <a:avLst/>
          </a:prstGeom>
          <a:noFill/>
          <a:ln>
            <a:noFill/>
          </a:ln>
        </p:spPr>
      </p:pic>
      <p:sp>
        <p:nvSpPr>
          <p:cNvPr id="265" name="Shape 265"/>
          <p:cNvSpPr txBox="1"/>
          <p:nvPr/>
        </p:nvSpPr>
        <p:spPr>
          <a:xfrm>
            <a:off x="2783550" y="903100"/>
            <a:ext cx="7059600" cy="365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a:solidFill>
                  <a:srgbClr val="CC0000"/>
                </a:solidFill>
              </a:rPr>
              <a:t>No Serial Autocorrelation!   Residuals are white noise</a:t>
            </a:r>
            <a:r>
              <a:rPr lang="en-US" sz="2000">
                <a:solidFill>
                  <a:srgbClr val="CC0000"/>
                </a:solidFill>
              </a:rPr>
              <a:t>.</a:t>
            </a:r>
            <a:endParaRPr sz="2000">
              <a:solidFill>
                <a:srgbClr val="CC0000"/>
              </a:solidFill>
            </a:endParaRPr>
          </a:p>
        </p:txBody>
      </p:sp>
      <p:pic>
        <p:nvPicPr>
          <p:cNvPr id="266" name="Shape 266"/>
          <p:cNvPicPr preferRelativeResize="0"/>
          <p:nvPr/>
        </p:nvPicPr>
        <p:blipFill>
          <a:blip r:embed="rId5">
            <a:alphaModFix/>
          </a:blip>
          <a:stretch>
            <a:fillRect/>
          </a:stretch>
        </p:blipFill>
        <p:spPr>
          <a:xfrm>
            <a:off x="286875" y="4199075"/>
            <a:ext cx="4780425" cy="2552375"/>
          </a:xfrm>
          <a:prstGeom prst="rect">
            <a:avLst/>
          </a:prstGeom>
          <a:noFill/>
          <a:ln>
            <a:noFill/>
          </a:ln>
        </p:spPr>
      </p:pic>
      <p:pic>
        <p:nvPicPr>
          <p:cNvPr id="267" name="Shape 267"/>
          <p:cNvPicPr preferRelativeResize="0"/>
          <p:nvPr/>
        </p:nvPicPr>
        <p:blipFill rotWithShape="1">
          <a:blip r:embed="rId6">
            <a:alphaModFix/>
          </a:blip>
          <a:srcRect t="5200" b="-5199"/>
          <a:stretch/>
        </p:blipFill>
        <p:spPr>
          <a:xfrm>
            <a:off x="6080437" y="4197775"/>
            <a:ext cx="5690075" cy="2707374"/>
          </a:xfrm>
          <a:prstGeom prst="rect">
            <a:avLst/>
          </a:prstGeom>
          <a:noFill/>
          <a:ln>
            <a:noFill/>
          </a:ln>
        </p:spPr>
      </p:pic>
      <p:sp>
        <p:nvSpPr>
          <p:cNvPr id="268" name="Shape 268"/>
          <p:cNvSpPr txBox="1"/>
          <p:nvPr/>
        </p:nvSpPr>
        <p:spPr>
          <a:xfrm>
            <a:off x="3969000" y="3832675"/>
            <a:ext cx="4688700" cy="36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b="1">
                <a:solidFill>
                  <a:srgbClr val="CC0000"/>
                </a:solidFill>
              </a:rPr>
              <a:t>Residuals are normally distributed</a:t>
            </a:r>
            <a:r>
              <a:rPr lang="en-US" sz="2000">
                <a:solidFill>
                  <a:srgbClr val="CC0000"/>
                </a:solidFill>
              </a:rPr>
              <a:t>.</a:t>
            </a:r>
            <a:endParaRPr sz="2000">
              <a:solidFill>
                <a:srgbClr val="CC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sldNum" idx="12"/>
          </p:nvPr>
        </p:nvSpPr>
        <p:spPr>
          <a:xfrm>
            <a:off x="11272925" y="6288105"/>
            <a:ext cx="68333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a:solidFill>
                  <a:schemeClr val="accent1"/>
                </a:solidFill>
                <a:latin typeface="Trebuchet MS"/>
                <a:ea typeface="Trebuchet MS"/>
                <a:cs typeface="Trebuchet MS"/>
                <a:sym typeface="Trebuchet MS"/>
              </a:rPr>
              <a:pPr marL="0" marR="0" lvl="0" indent="0" algn="r" rtl="0">
                <a:spcBef>
                  <a:spcPts val="0"/>
                </a:spcBef>
                <a:spcAft>
                  <a:spcPts val="0"/>
                </a:spcAft>
                <a:buNone/>
              </a:pPr>
              <a:t>9</a:t>
            </a:fld>
            <a:endParaRPr sz="2400">
              <a:solidFill>
                <a:schemeClr val="accent1"/>
              </a:solidFill>
              <a:latin typeface="Trebuchet MS"/>
              <a:ea typeface="Trebuchet MS"/>
              <a:cs typeface="Trebuchet MS"/>
              <a:sym typeface="Trebuchet MS"/>
            </a:endParaRPr>
          </a:p>
        </p:txBody>
      </p:sp>
      <p:sp>
        <p:nvSpPr>
          <p:cNvPr id="274" name="Shape 274"/>
          <p:cNvSpPr txBox="1"/>
          <p:nvPr/>
        </p:nvSpPr>
        <p:spPr>
          <a:xfrm>
            <a:off x="3258328" y="260336"/>
            <a:ext cx="654754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a:solidFill>
                  <a:schemeClr val="dk1"/>
                </a:solidFill>
                <a:latin typeface="Trebuchet MS"/>
                <a:ea typeface="Trebuchet MS"/>
                <a:cs typeface="Trebuchet MS"/>
                <a:sym typeface="Trebuchet MS"/>
              </a:rPr>
              <a:t>Backtesting and Forecasting</a:t>
            </a:r>
            <a:endParaRPr/>
          </a:p>
        </p:txBody>
      </p:sp>
      <p:pic>
        <p:nvPicPr>
          <p:cNvPr id="275" name="Shape 275"/>
          <p:cNvPicPr preferRelativeResize="0"/>
          <p:nvPr/>
        </p:nvPicPr>
        <p:blipFill rotWithShape="1">
          <a:blip r:embed="rId3">
            <a:alphaModFix/>
          </a:blip>
          <a:srcRect/>
          <a:stretch/>
        </p:blipFill>
        <p:spPr>
          <a:xfrm>
            <a:off x="5734047" y="1233715"/>
            <a:ext cx="6222217" cy="2651050"/>
          </a:xfrm>
          <a:prstGeom prst="rect">
            <a:avLst/>
          </a:prstGeom>
          <a:noFill/>
          <a:ln>
            <a:noFill/>
          </a:ln>
        </p:spPr>
      </p:pic>
      <p:pic>
        <p:nvPicPr>
          <p:cNvPr id="276" name="Shape 276"/>
          <p:cNvPicPr preferRelativeResize="0"/>
          <p:nvPr/>
        </p:nvPicPr>
        <p:blipFill rotWithShape="1">
          <a:blip r:embed="rId4">
            <a:alphaModFix/>
          </a:blip>
          <a:srcRect/>
          <a:stretch/>
        </p:blipFill>
        <p:spPr>
          <a:xfrm>
            <a:off x="5734047" y="3884764"/>
            <a:ext cx="6222217" cy="2237484"/>
          </a:xfrm>
          <a:prstGeom prst="rect">
            <a:avLst/>
          </a:prstGeom>
          <a:noFill/>
          <a:ln>
            <a:noFill/>
          </a:ln>
        </p:spPr>
      </p:pic>
      <p:sp>
        <p:nvSpPr>
          <p:cNvPr id="277" name="Shape 277"/>
          <p:cNvSpPr txBox="1"/>
          <p:nvPr/>
        </p:nvSpPr>
        <p:spPr>
          <a:xfrm>
            <a:off x="660600" y="4002100"/>
            <a:ext cx="3884700" cy="2031300"/>
          </a:xfrm>
          <a:prstGeom prst="rect">
            <a:avLst/>
          </a:prstGeom>
          <a:solidFill>
            <a:schemeClr val="lt1"/>
          </a:solidFill>
          <a:ln w="38100" cap="flat" cmpd="sng">
            <a:solidFill>
              <a:srgbClr val="75757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One step ahead forecast are </a:t>
            </a:r>
            <a:r>
              <a:rPr lang="en-US" sz="2200">
                <a:solidFill>
                  <a:schemeClr val="accent2"/>
                </a:solidFill>
                <a:latin typeface="Trebuchet MS"/>
                <a:ea typeface="Trebuchet MS"/>
                <a:cs typeface="Trebuchet MS"/>
                <a:sym typeface="Trebuchet MS"/>
              </a:rPr>
              <a:t>0.29%</a:t>
            </a:r>
            <a:r>
              <a:rPr lang="en-US" sz="2200">
                <a:solidFill>
                  <a:schemeClr val="dk1"/>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off from the observed value.</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Forecast shows a slight upward trend.</a:t>
            </a: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p:txBody>
      </p:sp>
      <p:pic>
        <p:nvPicPr>
          <p:cNvPr id="278" name="Shape 278"/>
          <p:cNvPicPr preferRelativeResize="0"/>
          <p:nvPr/>
        </p:nvPicPr>
        <p:blipFill>
          <a:blip r:embed="rId5">
            <a:alphaModFix/>
          </a:blip>
          <a:stretch>
            <a:fillRect/>
          </a:stretch>
        </p:blipFill>
        <p:spPr>
          <a:xfrm>
            <a:off x="381000" y="1729450"/>
            <a:ext cx="5112315" cy="1812300"/>
          </a:xfrm>
          <a:prstGeom prst="rect">
            <a:avLst/>
          </a:prstGeom>
          <a:noFill/>
          <a:ln>
            <a:noFill/>
          </a:ln>
        </p:spPr>
      </p:pic>
      <p:sp>
        <p:nvSpPr>
          <p:cNvPr id="279" name="Shape 279"/>
          <p:cNvSpPr/>
          <p:nvPr/>
        </p:nvSpPr>
        <p:spPr>
          <a:xfrm>
            <a:off x="703725" y="2897750"/>
            <a:ext cx="1170000" cy="228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960</Words>
  <Application>Microsoft Office PowerPoint</Application>
  <PresentationFormat>Custom</PresentationFormat>
  <Paragraphs>200</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Trebuchet MS</vt:lpstr>
      <vt:lpstr>Noto Sans Symbols</vt:lpstr>
      <vt:lpstr>Roboto</vt:lpstr>
      <vt:lpstr>Calibri</vt:lpstr>
      <vt:lpstr>Facet</vt:lpstr>
      <vt:lpstr>Win or Lose?</vt:lpstr>
      <vt:lpstr>Slide 2</vt:lpstr>
      <vt:lpstr>Data Exploration</vt:lpstr>
      <vt:lpstr>Data Distribution</vt:lpstr>
      <vt:lpstr>Non-stationary Process</vt:lpstr>
      <vt:lpstr>After First Differencing</vt:lpstr>
      <vt:lpstr>AutoArima</vt:lpstr>
      <vt:lpstr>Slide 8</vt:lpstr>
      <vt:lpstr>Slide 9</vt:lpstr>
      <vt:lpstr>Is the ARMA (1,1,1) model good enough?</vt:lpstr>
      <vt:lpstr>GARCH MODEL</vt:lpstr>
      <vt:lpstr>Slide 12</vt:lpstr>
      <vt:lpstr>Slide 13</vt:lpstr>
      <vt:lpstr>Slide 14</vt:lpstr>
      <vt:lpstr>Leverage/Asymmetric Behaviour</vt:lpstr>
      <vt:lpstr>Slide 16</vt:lpstr>
      <vt:lpstr>Slide 17</vt:lpstr>
      <vt:lpstr>Slide 18</vt:lpstr>
      <vt:lpstr>Slide 19</vt:lpstr>
      <vt:lpstr>Slide 20</vt:lpstr>
      <vt:lpstr>Forecasting</vt:lpstr>
      <vt:lpstr>Model Comparison</vt:lpstr>
      <vt:lpstr>Conclusion</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 or Lose?</dc:title>
  <dc:creator>sonal bajaj</dc:creator>
  <cp:lastModifiedBy>sonal bajaj</cp:lastModifiedBy>
  <cp:revision>32</cp:revision>
  <dcterms:modified xsi:type="dcterms:W3CDTF">2018-03-11T16:49:17Z</dcterms:modified>
</cp:coreProperties>
</file>