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03A544-7748-4A52-8FB7-297B4FBC459F}">
  <a:tblStyle styleId="{3303A544-7748-4A52-8FB7-297B4FBC45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12C637-1166-4ED6-BBDB-55CE86822B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Shape 20"/>
            <p:cNvSpPr/>
            <p:nvPr/>
          </p:nvSpPr>
          <p:spPr>
            <a:xfrm>
              <a:off x="6627813" y="195610"/>
              <a:ext cx="409575" cy="3646488"/>
            </a:xfrm>
            <a:custGeom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Bank+Market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213293" y="1105259"/>
            <a:ext cx="8342947" cy="2613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Bank’s Direct Marketing</a:t>
            </a:r>
            <a:endParaRPr b="0" i="0" sz="54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777379"/>
            <a:ext cx="8915399" cy="1796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17</a:t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Yueze Xu</a:t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Amy Aumpansub</a:t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 Wei</a:t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Shape 263"/>
          <p:cNvGrpSpPr/>
          <p:nvPr/>
        </p:nvGrpSpPr>
        <p:grpSpPr>
          <a:xfrm>
            <a:off x="100167" y="256582"/>
            <a:ext cx="12192000" cy="6457727"/>
            <a:chOff x="100167" y="256582"/>
            <a:chExt cx="12192000" cy="6457727"/>
          </a:xfrm>
        </p:grpSpPr>
        <p:grpSp>
          <p:nvGrpSpPr>
            <p:cNvPr id="264" name="Shape 264"/>
            <p:cNvGrpSpPr/>
            <p:nvPr/>
          </p:nvGrpSpPr>
          <p:grpSpPr>
            <a:xfrm>
              <a:off x="100167" y="256582"/>
              <a:ext cx="12192000" cy="6457727"/>
              <a:chOff x="150967" y="175302"/>
              <a:chExt cx="12192000" cy="6457727"/>
            </a:xfrm>
          </p:grpSpPr>
          <p:sp>
            <p:nvSpPr>
              <p:cNvPr id="265" name="Shape 265"/>
              <p:cNvSpPr txBox="1"/>
              <p:nvPr/>
            </p:nvSpPr>
            <p:spPr>
              <a:xfrm>
                <a:off x="202874" y="814639"/>
                <a:ext cx="7376943" cy="581839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sng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Data Cleaning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Missing Values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Fill in the missing values of categorical variables (0.7% total samples) with the class label “Unknown”.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 missing values for numeric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Outliers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Calculate Z-scores for 10 numeric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59595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Pdays and Previous contains a large Z-score as most clients   didn’t get a contact before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2" marL="120015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Age, Campaign, Duration, Pdays, Previous variables contain outliers with absolute z-score &gt; 3.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sng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Data Transformation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  </a:t>
                </a:r>
                <a:r>
                  <a:rPr b="1" i="0" lang="en-US" sz="18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Binning (Equal Frequency)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2" marL="12573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Age and Duration are binned into 10 bins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2" marL="12001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Campaign is binned into 5 bins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Smoothing by the mean </a:t>
                </a:r>
                <a:r>
                  <a:rPr b="1" lang="en-US" sz="18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and named new variable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6" name="Shape 266"/>
              <p:cNvSpPr txBox="1"/>
              <p:nvPr/>
            </p:nvSpPr>
            <p:spPr>
              <a:xfrm>
                <a:off x="150967" y="175302"/>
                <a:ext cx="12192000" cy="703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168DB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Data Preprocessing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7" name="Shape 267"/>
              <p:cNvPicPr preferRelativeResize="0"/>
              <p:nvPr/>
            </p:nvPicPr>
            <p:blipFill rotWithShape="1">
              <a:blip r:embed="rId3">
                <a:alphaModFix/>
              </a:blip>
              <a:srcRect b="0" l="4472" r="0" t="0"/>
              <a:stretch/>
            </p:blipFill>
            <p:spPr>
              <a:xfrm>
                <a:off x="8138255" y="1050816"/>
                <a:ext cx="3559125" cy="23217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Shape 268"/>
              <p:cNvSpPr txBox="1"/>
              <p:nvPr/>
            </p:nvSpPr>
            <p:spPr>
              <a:xfrm>
                <a:off x="8558852" y="3257336"/>
                <a:ext cx="3138528" cy="935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172934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Binned Campaign</a:t>
                </a:r>
                <a:endParaRPr b="0" i="0" sz="2000" u="none" cap="none" strike="noStrike">
                  <a:solidFill>
                    <a:srgbClr val="172934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9" name="Shape 269"/>
              <p:cNvSpPr txBox="1"/>
              <p:nvPr/>
            </p:nvSpPr>
            <p:spPr>
              <a:xfrm>
                <a:off x="8472918" y="346888"/>
                <a:ext cx="3138528" cy="935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172934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Binned Age</a:t>
                </a:r>
                <a:endParaRPr b="0" i="0" sz="2000" u="none" cap="none" strike="noStrike">
                  <a:solidFill>
                    <a:srgbClr val="172934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70" name="Shape 270"/>
            <p:cNvPicPr preferRelativeResize="0"/>
            <p:nvPr/>
          </p:nvPicPr>
          <p:blipFill rotWithShape="1">
            <a:blip r:embed="rId4">
              <a:alphaModFix/>
            </a:blip>
            <a:srcRect b="0" l="0" r="2412" t="0"/>
            <a:stretch/>
          </p:blipFill>
          <p:spPr>
            <a:xfrm>
              <a:off x="8254786" y="3960054"/>
              <a:ext cx="3473191" cy="23217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5246" y="4045039"/>
            <a:ext cx="4311852" cy="189613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9011664" y="3688478"/>
            <a:ext cx="20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2934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 Variables</a:t>
            </a:r>
            <a:endParaRPr b="0" i="0" sz="1800" u="none" cap="none" strike="noStrike">
              <a:solidFill>
                <a:srgbClr val="1729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100167" y="224309"/>
            <a:ext cx="12192000" cy="5716865"/>
            <a:chOff x="100167" y="256582"/>
            <a:chExt cx="12192000" cy="5716865"/>
          </a:xfrm>
        </p:grpSpPr>
        <p:pic>
          <p:nvPicPr>
            <p:cNvPr id="278" name="Shape 278"/>
            <p:cNvPicPr preferRelativeResize="0"/>
            <p:nvPr/>
          </p:nvPicPr>
          <p:blipFill rotWithShape="1">
            <a:blip r:embed="rId4">
              <a:alphaModFix/>
            </a:blip>
            <a:srcRect b="4703" l="0" r="9972" t="12248"/>
            <a:stretch/>
          </p:blipFill>
          <p:spPr>
            <a:xfrm>
              <a:off x="8241908" y="1050517"/>
              <a:ext cx="3138528" cy="2523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 txBox="1"/>
            <p:nvPr/>
          </p:nvSpPr>
          <p:spPr>
            <a:xfrm>
              <a:off x="203200" y="1161847"/>
              <a:ext cx="7315200" cy="2387599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Attribute Selection </a:t>
              </a:r>
              <a:r>
                <a:rPr b="1" i="0" lang="en-US" sz="2400" u="none" cap="none" strike="noStrike">
                  <a:solidFill>
                    <a:srgbClr val="0C0C0C"/>
                  </a:solidFill>
                  <a:latin typeface="Cambria"/>
                  <a:ea typeface="Cambria"/>
                  <a:cs typeface="Cambria"/>
                  <a:sym typeface="Cambria"/>
                </a:rPr>
                <a:t>⟶ </a:t>
              </a:r>
              <a:r>
                <a:rPr b="0" i="0" lang="en-US" sz="24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Decision Tree</a:t>
              </a:r>
              <a:endParaRPr b="0" i="0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Run decision tree for 10 categorical variables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most 3 important variables are: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Poutcome (Success/Fail), Month, Job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Reduced set contains 6 attribute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Poutcome, Month, Job, Contact, Day of Week, and Education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00167" y="256582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Reduction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8241908" y="472185"/>
              <a:ext cx="3138528" cy="935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72934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Categorical Variables</a:t>
              </a:r>
              <a:endParaRPr b="0" i="0" sz="1800" u="none" cap="none" strike="noStrike">
                <a:solidFill>
                  <a:srgbClr val="17293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8321040" y="1390024"/>
              <a:ext cx="2990425" cy="1285240"/>
            </a:xfrm>
            <a:prstGeom prst="rect">
              <a:avLst/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79704" y="3850307"/>
              <a:ext cx="7315199" cy="212314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Attribute Extraction </a:t>
              </a:r>
              <a:r>
                <a:rPr b="1" i="0" lang="en-US" sz="2400" u="none" cap="none" strike="noStrike">
                  <a:solidFill>
                    <a:srgbClr val="0C0C0C"/>
                  </a:solidFill>
                  <a:latin typeface="Cambria"/>
                  <a:ea typeface="Cambria"/>
                  <a:cs typeface="Cambria"/>
                  <a:sym typeface="Cambria"/>
                </a:rPr>
                <a:t>⟶ </a:t>
              </a:r>
              <a:r>
                <a:rPr b="0" i="0" lang="en-US" sz="2400" u="none" cap="none" strike="noStrike">
                  <a:solidFill>
                    <a:srgbClr val="0C0C0C"/>
                  </a:solidFill>
                  <a:latin typeface="Cambria"/>
                  <a:ea typeface="Cambria"/>
                  <a:cs typeface="Cambria"/>
                  <a:sym typeface="Cambria"/>
                </a:rPr>
                <a:t>PCA</a:t>
              </a:r>
              <a:endParaRPr b="0" i="0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Standardize all 8 numerical variables to remove a scale effect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Run PCA for standardized variables (z-variables)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 Principal Components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Explain 70.75% of total variance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7655246" y="4629418"/>
              <a:ext cx="4311852" cy="446996"/>
            </a:xfrm>
            <a:prstGeom prst="rect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23E4E"/>
            </a:gs>
            <a:gs pos="58000">
              <a:srgbClr val="223E4E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0" y="2946896"/>
            <a:ext cx="12192000" cy="175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Fitting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Decision Tree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9597310" y="124692"/>
            <a:ext cx="2456145" cy="35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Akbar Aidarov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138545" y="395543"/>
            <a:ext cx="12192000" cy="6227326"/>
            <a:chOff x="138545" y="395543"/>
            <a:chExt cx="12192000" cy="6227326"/>
          </a:xfrm>
        </p:grpSpPr>
        <p:sp>
          <p:nvSpPr>
            <p:cNvPr id="296" name="Shape 296"/>
            <p:cNvSpPr txBox="1"/>
            <p:nvPr/>
          </p:nvSpPr>
          <p:spPr>
            <a:xfrm>
              <a:off x="2334075" y="1099475"/>
              <a:ext cx="7605300" cy="3114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sng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41188 Total Observations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Training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70 % of total obs (Holdout Partition)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 categorical variables and 8 numeric variables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Used to fit the classification model</a:t>
              </a:r>
              <a:endParaRPr b="0" i="0" sz="20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0" marL="4000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30 % of total obs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Used for model evaluation and for model comparison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4000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138545" y="395543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Decision Tree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2177241" y="4431356"/>
              <a:ext cx="8114607" cy="76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Target Variable: </a:t>
              </a:r>
              <a:r>
                <a:rPr b="0" i="0" lang="en-US" sz="24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Binary “Yes”/ “No”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		           (Will client subscribe the deposit ?)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1903152" y="5415457"/>
              <a:ext cx="9780848" cy="1207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Predictors:   </a:t>
              </a: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Poutcome, Month, Job, Contact, Day of Week, 			     Education, </a:t>
              </a:r>
              <a:r>
                <a:rPr b="0" i="0" lang="en-US" sz="20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age_mean, campaign_mean, duration_mean,  emp.var.rate, cons.price.idk, cons.conf.idk, euribor3m, ny.employed</a:t>
              </a:r>
              <a:endParaRPr b="0" i="0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64485" y="164758"/>
            <a:ext cx="12192000" cy="6277806"/>
            <a:chOff x="64485" y="164758"/>
            <a:chExt cx="12192000" cy="6277806"/>
          </a:xfrm>
        </p:grpSpPr>
        <p:sp>
          <p:nvSpPr>
            <p:cNvPr id="305" name="Shape 305"/>
            <p:cNvSpPr/>
            <p:nvPr/>
          </p:nvSpPr>
          <p:spPr>
            <a:xfrm>
              <a:off x="2033798" y="806122"/>
              <a:ext cx="8737800" cy="24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sng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Classification Model</a:t>
              </a:r>
              <a:endParaRPr b="1" i="0" sz="1800" u="sng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CART method with Gini Index with 0.001 impurity threshold</a:t>
              </a:r>
              <a:endParaRPr/>
            </a:p>
            <a:p>
              <a:pPr indent="-342900" lvl="1" marL="7874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 Pruning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(Level of Depth: 20)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Parent nodes (100, 200, 500, 1000)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Child nodes (50, 100, 250, 500)</a:t>
              </a:r>
              <a:endParaRPr/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Pruning</a:t>
              </a:r>
              <a:endParaRPr/>
            </a:p>
            <a:p>
              <a:pPr indent="0" lvl="1" marL="4445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2" marL="901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Noto Sans Symbols"/>
                <a:buNone/>
              </a:pPr>
              <a:r>
                <a:t/>
              </a:r>
              <a:endParaRPr b="0" i="0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64485" y="164758"/>
              <a:ext cx="121920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Decision Tree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9885680" y="5611567"/>
              <a:ext cx="1990948" cy="830997"/>
              <a:chOff x="9885680" y="5611567"/>
              <a:chExt cx="1990948" cy="830997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9885680" y="5878286"/>
                <a:ext cx="786674" cy="31249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00"/>
              </a:solidFill>
              <a:ln cap="rnd" cmpd="sng" w="15875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10683519" y="5611567"/>
                <a:ext cx="1193109" cy="83099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Final Model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10" name="Shape 310"/>
          <p:cNvGraphicFramePr/>
          <p:nvPr/>
        </p:nvGraphicFramePr>
        <p:xfrm>
          <a:off x="691331" y="3252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{3303A544-7748-4A52-8FB7-297B4FBC459F}</a:tableStyleId>
              </a:tblPr>
              <a:tblGrid>
                <a:gridCol w="1593675"/>
                <a:gridCol w="1022275"/>
                <a:gridCol w="1313450"/>
                <a:gridCol w="1313450"/>
                <a:gridCol w="1313450"/>
                <a:gridCol w="1313450"/>
                <a:gridCol w="1313450"/>
              </a:tblGrid>
              <a:tr h="59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(Parent, Child)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Partition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 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Measure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(100, 50)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47.68%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97.10%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67.72%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55.96%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26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91.3%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46.70%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96.90%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64.73%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54.26%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(200, 100)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91.3%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46.60%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97.00%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66.78%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54.90%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26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91.2%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96.80%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64.03%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53.81%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(500, 250)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90.9%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39.30%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97.60%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67.40%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49.65%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26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97.40%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65.10%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48.46%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(1000, 500)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90.7%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31.20%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98.30%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43.19%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26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90.8%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31.20%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98.10%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67.46%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42.67%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77585" y="240958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6437812" y="3615878"/>
            <a:ext cx="5387635" cy="296780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ROC Cuves</a:t>
            </a:r>
            <a:endParaRPr b="1" i="0" sz="2000" u="sng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5D2A9E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ROC curve we get the area under the curve is .647 with 95% confidence interval.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5D2A9E"/>
                </a:solidFill>
                <a:latin typeface="Trebuchet MS"/>
                <a:ea typeface="Trebuchet MS"/>
                <a:cs typeface="Trebuchet MS"/>
                <a:sym typeface="Trebuchet MS"/>
              </a:rPr>
              <a:t>Also, the area under the curve is significant difference from 0.5, which mean that the decision tree classifies the group significantly better than by chance</a:t>
            </a:r>
            <a:endParaRPr b="0" i="0" sz="1400" u="none" cap="none" strike="noStrike">
              <a:solidFill>
                <a:srgbClr val="5D2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67" y="1387845"/>
            <a:ext cx="5534025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3617" y="824865"/>
            <a:ext cx="2590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Shape 323"/>
          <p:cNvGrpSpPr/>
          <p:nvPr/>
        </p:nvGrpSpPr>
        <p:grpSpPr>
          <a:xfrm>
            <a:off x="77585" y="240958"/>
            <a:ext cx="12192000" cy="6245932"/>
            <a:chOff x="77585" y="240958"/>
            <a:chExt cx="12192000" cy="6245932"/>
          </a:xfrm>
        </p:grpSpPr>
        <p:sp>
          <p:nvSpPr>
            <p:cNvPr id="324" name="Shape 324"/>
            <p:cNvSpPr txBox="1"/>
            <p:nvPr/>
          </p:nvSpPr>
          <p:spPr>
            <a:xfrm>
              <a:off x="77585" y="240958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Final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61448" y="4464359"/>
              <a:ext cx="10312566" cy="202253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1000 Parent nodes, 500 Children nodes, 20 Depth 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9 nodes with 5 terminal nodes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Accuracy Rate 	   </a:t>
              </a:r>
              <a:r>
                <a:rPr b="0" i="0" lang="en-US" sz="1800" u="none" cap="none" strike="noStrike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⟶             	90.7% (Train)		90.8% (Test)</a:t>
              </a:r>
              <a:endParaRPr b="0" i="0" sz="18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Error Rate 	   </a:t>
              </a:r>
              <a:r>
                <a:rPr b="0" i="0" lang="en-US" sz="1800" u="none" cap="none" strike="noStrike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⟶		9.30%				9.20%</a:t>
              </a:r>
              <a:endParaRPr b="0" i="0" sz="18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Specificity 	   </a:t>
              </a:r>
              <a:r>
                <a:rPr b="0" i="0" lang="en-US" sz="1800" u="none" cap="none" strike="noStrike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⟶		31.2%				31.2%</a:t>
              </a:r>
              <a:endParaRPr b="0" i="0" sz="18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Sensitivity Rate  </a:t>
              </a:r>
              <a:r>
                <a:rPr b="0" i="0" lang="en-US" sz="1800" u="none" cap="none" strike="noStrike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⟶			98.3%			</a:t>
              </a:r>
              <a:r>
                <a:rPr lang="en-US" sz="1800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          </a:t>
              </a:r>
              <a:r>
                <a:rPr b="0" i="0" lang="en-US" sz="1800" u="none" cap="none" strike="noStrike">
                  <a:solidFill>
                    <a:srgbClr val="00B0F0"/>
                  </a:solidFill>
                  <a:latin typeface="Cambria"/>
                  <a:ea typeface="Cambria"/>
                  <a:cs typeface="Cambria"/>
                  <a:sym typeface="Cambria"/>
                </a:rPr>
                <a:t>98.1%</a:t>
              </a:r>
              <a:endParaRPr b="0" i="0" sz="18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4000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1332411" y="660379"/>
            <a:ext cx="9640149" cy="3680299"/>
            <a:chOff x="1332411" y="660379"/>
            <a:chExt cx="9640149" cy="3680299"/>
          </a:xfrm>
        </p:grpSpPr>
        <p:pic>
          <p:nvPicPr>
            <p:cNvPr id="327" name="Shape 3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7080" y="1068567"/>
              <a:ext cx="3565480" cy="303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2411" y="660379"/>
              <a:ext cx="4173712" cy="3680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Shape 329"/>
            <p:cNvSpPr/>
            <p:nvPr/>
          </p:nvSpPr>
          <p:spPr>
            <a:xfrm>
              <a:off x="3576919" y="3631397"/>
              <a:ext cx="1929204" cy="703928"/>
            </a:xfrm>
            <a:prstGeom prst="rect">
              <a:avLst/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9836331" y="1724298"/>
              <a:ext cx="1136229" cy="1645919"/>
            </a:xfrm>
            <a:prstGeom prst="rect">
              <a:avLst/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77585" y="240958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07" y="1456464"/>
            <a:ext cx="11982994" cy="416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23E4E"/>
            </a:gs>
            <a:gs pos="49000">
              <a:srgbClr val="223E4E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0" y="2631936"/>
            <a:ext cx="12192000" cy="175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Fitting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KNN)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138545" y="272306"/>
            <a:ext cx="12192000" cy="6723671"/>
            <a:chOff x="138545" y="272306"/>
            <a:chExt cx="12192000" cy="6723671"/>
          </a:xfrm>
        </p:grpSpPr>
        <p:grpSp>
          <p:nvGrpSpPr>
            <p:cNvPr id="347" name="Shape 347"/>
            <p:cNvGrpSpPr/>
            <p:nvPr/>
          </p:nvGrpSpPr>
          <p:grpSpPr>
            <a:xfrm>
              <a:off x="138545" y="272306"/>
              <a:ext cx="12192000" cy="3842819"/>
              <a:chOff x="138545" y="272306"/>
              <a:chExt cx="12192000" cy="3842819"/>
            </a:xfrm>
          </p:grpSpPr>
          <p:sp>
            <p:nvSpPr>
              <p:cNvPr id="348" name="Shape 348"/>
              <p:cNvSpPr txBox="1"/>
              <p:nvPr/>
            </p:nvSpPr>
            <p:spPr>
              <a:xfrm>
                <a:off x="2576950" y="1052425"/>
                <a:ext cx="7315200" cy="30627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sng" cap="none" strike="noStrike">
                    <a:solidFill>
                      <a:srgbClr val="262626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41188 Total Observations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2000" u="none" cap="none" strike="noStrike">
                    <a:solidFill>
                      <a:srgbClr val="262626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Training 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70 % of total obs (Holdout Partition)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8 </a:t>
                </a:r>
                <a:r>
                  <a:rPr b="1" i="0" lang="en-US" sz="1800" u="none" cap="none" strike="noStrike">
                    <a:solidFill>
                      <a:srgbClr val="262626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“z-score standardized</a:t>
                </a:r>
                <a:r>
                  <a:rPr b="0" i="0" lang="en-US" sz="1800" u="none" cap="none" strike="noStrike">
                    <a:solidFill>
                      <a:srgbClr val="262626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”</a:t>
                </a: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numeric variables      </a:t>
                </a:r>
                <a:endParaRPr/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Used to fit the model</a:t>
                </a:r>
                <a:endParaRPr b="0" i="0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285750" lvl="0" marL="4000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</a:pPr>
                <a:r>
                  <a:rPr b="0" i="0" lang="en-US" sz="2000" u="none" cap="none" strike="noStrike">
                    <a:solidFill>
                      <a:srgbClr val="262626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Test 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30 % of total obs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B0F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Used for model evaluation and for model comparison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49" name="Shape 349"/>
              <p:cNvSpPr txBox="1"/>
              <p:nvPr/>
            </p:nvSpPr>
            <p:spPr>
              <a:xfrm>
                <a:off x="138545" y="272306"/>
                <a:ext cx="12192000" cy="7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168DB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K-Nearest Neighbors (KNN)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Shape 350"/>
            <p:cNvSpPr txBox="1"/>
            <p:nvPr/>
          </p:nvSpPr>
          <p:spPr>
            <a:xfrm>
              <a:off x="1606474" y="4352340"/>
              <a:ext cx="8114700" cy="7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Target Variable: </a:t>
              </a:r>
              <a:r>
                <a:rPr b="0" i="0" lang="en-US" sz="24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Binary “Yes”/ “No”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		           (Will client subscribe the deposit ?)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877145" y="5118540"/>
              <a:ext cx="10323757" cy="1877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Predictors: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⟶  </a:t>
              </a: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Zage_mean, Zcampaign_mean, Zduration_mean, Zemp.var.rate, 		                Zcons.price.idk, Zcons.conf.idk, Zeuribor3m, Zny.employed</a:t>
              </a:r>
              <a:endParaRPr b="0" i="0" sz="20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r>
                <a:rPr b="0" i="0" lang="en-US" sz="24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⟶</a:t>
              </a: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6 Recode Z-variables and 3 Principal Components (PCA1, PCA2, PCA3)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172720" y="458117"/>
            <a:ext cx="12019280" cy="5850326"/>
            <a:chOff x="172720" y="413672"/>
            <a:chExt cx="12019280" cy="5850326"/>
          </a:xfrm>
        </p:grpSpPr>
        <p:sp>
          <p:nvSpPr>
            <p:cNvPr id="171" name="Shape 171"/>
            <p:cNvSpPr txBox="1"/>
            <p:nvPr/>
          </p:nvSpPr>
          <p:spPr>
            <a:xfrm>
              <a:off x="172720" y="413672"/>
              <a:ext cx="120192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8DBA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  <a:endParaRPr b="0" i="0" sz="2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483228" y="1185685"/>
              <a:ext cx="9713092" cy="507831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8DBA"/>
                </a:buClr>
                <a:buSzPts val="20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Objective</a:t>
              </a:r>
              <a:endParaRPr b="1" i="0" sz="20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Predict whether the customers will respond the bank’s marketing campaigns by 	subscribing to a term deposit (y variable) based on customers’ characteristics and  	campaign’s attributes (predictors).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68DBA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Which types of customers are more likely to respond to a bank’s campaign and subscribe a bank term deposit?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68DBA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How effective is the bank’s marketing campaign based on phone calls?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8DBA"/>
                </a:buClr>
                <a:buSzPts val="20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is related to Portuguese bank’s marketing campaigns based on phone calls.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42900" lvl="0" marL="9144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41188 observations (collected from May 2008 to Nov 2010)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 predictors and 1 target variable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4290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UCI Machine Learning Repository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●"/>
              </a:pPr>
              <a:r>
                <a:rPr b="0" i="0" lang="en-US" sz="18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3"/>
                </a:rPr>
                <a:t>https://archive.ics.uci.edu/ml/datasets/Bank+Marketing</a:t>
              </a:r>
              <a:endParaRPr b="0" i="0" sz="18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571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Shape 356"/>
          <p:cNvGrpSpPr/>
          <p:nvPr/>
        </p:nvGrpSpPr>
        <p:grpSpPr>
          <a:xfrm>
            <a:off x="418012" y="223246"/>
            <a:ext cx="12192000" cy="6240488"/>
            <a:chOff x="0" y="131806"/>
            <a:chExt cx="12192000" cy="6240488"/>
          </a:xfrm>
        </p:grpSpPr>
        <p:sp>
          <p:nvSpPr>
            <p:cNvPr id="357" name="Shape 357"/>
            <p:cNvSpPr/>
            <p:nvPr/>
          </p:nvSpPr>
          <p:spPr>
            <a:xfrm>
              <a:off x="6043353" y="4273543"/>
              <a:ext cx="5586805" cy="209875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B18A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</a:t>
              </a:r>
              <a:r>
                <a:rPr b="1" i="0" lang="en-US" sz="2000" u="sng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Classification Model</a:t>
              </a:r>
              <a:endParaRPr b="1" i="0" sz="2000" u="sng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 = 3 to 8 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 Cross-validation folds for selecting K</a:t>
              </a:r>
              <a:endParaRPr b="0" i="0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Euclidean Distance</a:t>
              </a:r>
              <a:endParaRPr/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Best </a:t>
              </a:r>
              <a:r>
                <a:rPr b="0" i="0" lang="en-US" sz="2000" u="none" cap="none" strike="noStrike">
                  <a:solidFill>
                    <a:srgbClr val="5D2A9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 = 8 </a:t>
              </a: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with lowest error rate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0" y="131806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KNN 1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(8 Z-Score Numeric Variables)</a:t>
              </a:r>
              <a:endParaRPr b="0" i="0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6269" y="1156137"/>
            <a:ext cx="3749801" cy="307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0" l="689" r="0" t="0"/>
          <a:stretch/>
        </p:blipFill>
        <p:spPr>
          <a:xfrm>
            <a:off x="252248" y="1350087"/>
            <a:ext cx="5775167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Shape 365"/>
          <p:cNvGrpSpPr/>
          <p:nvPr/>
        </p:nvGrpSpPr>
        <p:grpSpPr>
          <a:xfrm>
            <a:off x="138545" y="272306"/>
            <a:ext cx="12192000" cy="6065962"/>
            <a:chOff x="138545" y="272306"/>
            <a:chExt cx="12192000" cy="6065962"/>
          </a:xfrm>
        </p:grpSpPr>
        <p:sp>
          <p:nvSpPr>
            <p:cNvPr id="366" name="Shape 366"/>
            <p:cNvSpPr txBox="1"/>
            <p:nvPr/>
          </p:nvSpPr>
          <p:spPr>
            <a:xfrm>
              <a:off x="138545" y="272306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KNN 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(8 Z- Score Numeric Variables)</a:t>
              </a:r>
              <a:endParaRPr b="0" i="0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96000" y="1325092"/>
              <a:ext cx="4844527" cy="501317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B18A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</a:t>
              </a:r>
              <a:r>
                <a:rPr b="1" i="0" lang="en-US" sz="2000" u="sng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Confusion Matrix (K=8)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Accuracy rate 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90.2%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90.3%</a:t>
              </a:r>
              <a:endParaRPr/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Error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9.8%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9.7%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Sensitivity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38.0%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38.1%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Specificity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96.9%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96.8%</a:t>
              </a:r>
              <a:endParaRPr/>
            </a:p>
            <a:p>
              <a:pPr indent="-171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20" y="1508398"/>
            <a:ext cx="42767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Shape 373"/>
          <p:cNvGrpSpPr/>
          <p:nvPr/>
        </p:nvGrpSpPr>
        <p:grpSpPr>
          <a:xfrm>
            <a:off x="138545" y="272306"/>
            <a:ext cx="12192000" cy="6169912"/>
            <a:chOff x="138545" y="272306"/>
            <a:chExt cx="12192000" cy="6169912"/>
          </a:xfrm>
        </p:grpSpPr>
        <p:sp>
          <p:nvSpPr>
            <p:cNvPr id="374" name="Shape 374"/>
            <p:cNvSpPr/>
            <p:nvPr/>
          </p:nvSpPr>
          <p:spPr>
            <a:xfrm>
              <a:off x="6182061" y="4343467"/>
              <a:ext cx="5586805" cy="209875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B18A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</a:t>
              </a:r>
              <a:r>
                <a:rPr b="1" i="0" lang="en-US" sz="2000" u="sng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Classification Model</a:t>
              </a:r>
              <a:endParaRPr b="1" i="0" sz="2000" u="sng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 = 3 to 8 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 Cross-validation folds for selecting K</a:t>
              </a:r>
              <a:endParaRPr b="0" i="0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Euclidean Distance</a:t>
              </a:r>
              <a:endParaRPr/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Best </a:t>
              </a:r>
              <a:r>
                <a:rPr b="0" i="0" lang="en-US" sz="2000" u="none" cap="none" strike="noStrike">
                  <a:solidFill>
                    <a:srgbClr val="5D2A9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 = 6 </a:t>
              </a: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with lowest error rate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138545" y="272306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KNN 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(6 Recoded Z-variables and 3 Principal components)</a:t>
              </a:r>
              <a:endParaRPr b="0" i="0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34" y="1451390"/>
            <a:ext cx="5495142" cy="499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505" y="1294644"/>
            <a:ext cx="3956364" cy="292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Shape 382"/>
          <p:cNvGrpSpPr/>
          <p:nvPr/>
        </p:nvGrpSpPr>
        <p:grpSpPr>
          <a:xfrm>
            <a:off x="216922" y="288758"/>
            <a:ext cx="12151541" cy="6088698"/>
            <a:chOff x="138545" y="249570"/>
            <a:chExt cx="12151541" cy="6088698"/>
          </a:xfrm>
        </p:grpSpPr>
        <p:sp>
          <p:nvSpPr>
            <p:cNvPr id="383" name="Shape 383"/>
            <p:cNvSpPr txBox="1"/>
            <p:nvPr/>
          </p:nvSpPr>
          <p:spPr>
            <a:xfrm>
              <a:off x="138545" y="249570"/>
              <a:ext cx="12151541" cy="726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KNN 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(6 Recoded Z-variables and 3 Principal components)</a:t>
              </a:r>
              <a:endParaRPr b="0" i="0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096000" y="1325092"/>
              <a:ext cx="4844527" cy="501317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B18A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</a:t>
              </a:r>
              <a:r>
                <a:rPr b="1" i="0" lang="en-US" sz="2000" u="sng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Confusion Matrix (K=6)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Accuracy rate </a:t>
              </a:r>
              <a:endParaRPr/>
            </a:p>
            <a:p>
              <a:pPr indent="0" lvl="8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89.7%</a:t>
              </a:r>
              <a:endParaRPr/>
            </a:p>
            <a:p>
              <a:pPr indent="0" lvl="8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90.1%</a:t>
              </a:r>
              <a:endParaRPr/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Error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10.3%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 9.9%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Sensitivity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26.4%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27.5%</a:t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98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Char char="▪"/>
              </a:pPr>
              <a:r>
                <a:rPr b="0" i="0" lang="en-US" sz="20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Specificity Rate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Train: 97.8%</a:t>
              </a:r>
              <a:endParaRPr/>
            </a:p>
            <a:p>
              <a:pPr indent="0" lvl="7" marL="4445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7030A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  Test:  97.7%</a:t>
              </a:r>
              <a:endParaRPr/>
            </a:p>
            <a:p>
              <a:pPr indent="-171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7429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87" y="1659978"/>
            <a:ext cx="4844527" cy="43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84837" y="705853"/>
            <a:ext cx="12151541" cy="9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KNN Model Comparison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91" name="Shape 391"/>
          <p:cNvGraphicFramePr/>
          <p:nvPr/>
        </p:nvGraphicFramePr>
        <p:xfrm>
          <a:off x="606041" y="170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{3303A544-7748-4A52-8FB7-297B4FBC459F}</a:tableStyleId>
              </a:tblPr>
              <a:tblGrid>
                <a:gridCol w="1908675"/>
                <a:gridCol w="1312875"/>
                <a:gridCol w="1617525"/>
                <a:gridCol w="1617525"/>
                <a:gridCol w="1617525"/>
                <a:gridCol w="1617525"/>
                <a:gridCol w="1617525"/>
              </a:tblGrid>
              <a:tr h="15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Predictors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Partition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 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Measure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3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Numeric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90.2%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96.90%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60.79%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46.77%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90.3%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38.10%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96.80%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59.59%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46.48%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72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Recoded Var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 3 PCA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26.40%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97.80%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60.26%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36.72%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0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27.50%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97.70%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58.95%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37.50%</a:t>
                      </a:r>
                      <a:endParaRPr/>
                    </a:p>
                  </a:txBody>
                  <a:tcPr marT="7975" marB="0" marR="7975" marL="7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38544" y="475506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Shape 397"/>
          <p:cNvGraphicFramePr/>
          <p:nvPr/>
        </p:nvGraphicFramePr>
        <p:xfrm>
          <a:off x="1566025" y="2014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{BC12C637-1166-4ED6-BBDB-55CE86822B45}</a:tableStyleId>
              </a:tblPr>
              <a:tblGrid>
                <a:gridCol w="2148275"/>
                <a:gridCol w="1669325"/>
                <a:gridCol w="1839800"/>
                <a:gridCol w="1839800"/>
                <a:gridCol w="1839800"/>
              </a:tblGrid>
              <a:tr h="60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Partition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4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Decision Tree</a:t>
                      </a:r>
                      <a:endParaRPr b="1" sz="2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(1000, 500)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90.7%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31.2%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98.3%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644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90.8%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31.2%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98.1%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4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KNN</a:t>
                      </a:r>
                      <a:endParaRPr b="1" sz="2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numeric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5F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5F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90.2%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5F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38.0%</a:t>
                      </a:r>
                      <a:endParaRPr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5F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96.9%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5FB"/>
                    </a:solidFill>
                  </a:tcPr>
                </a:tc>
              </a:tr>
              <a:tr h="644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28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90.3%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38.1%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96.8%</a:t>
                      </a:r>
                      <a:endParaRPr sz="28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8" name="Shape 398"/>
          <p:cNvSpPr/>
          <p:nvPr/>
        </p:nvSpPr>
        <p:spPr>
          <a:xfrm>
            <a:off x="4304996" y="1491058"/>
            <a:ext cx="3582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 vs KNN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316022" y="5696483"/>
            <a:ext cx="8368020" cy="6798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select Decision Tree Model as our final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513347" y="1371939"/>
            <a:ext cx="11181347" cy="205706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Bank performs a direct marketing(phone calls) to boost subscriptions for a term deposit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Decision Tree is used to identify the most influential attributes which will help improve the effectiveness of campaign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KNN is used to predict the target variable using numeric attributes.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68DB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38544" y="668011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513347" y="3762778"/>
            <a:ext cx="11181347" cy="244857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3 important attributes are: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employees (economic indicator),          Euribor 3 mth Rate, Outcome of previous campaign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least important attributes are: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Job and education of clients</a:t>
            </a:r>
            <a:endParaRPr b="0" i="0" sz="2000" u="none" cap="none" strike="noStrike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Campaign and economic attributes have more effect on a target variable than the client’s characteristics.</a:t>
            </a:r>
            <a:endParaRPr b="0" i="0" sz="2000" u="none" cap="none" strike="noStrike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2454443" y="2855494"/>
            <a:ext cx="82616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Listening!!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0" y="347633"/>
            <a:ext cx="12192000" cy="5748367"/>
            <a:chOff x="0" y="347633"/>
            <a:chExt cx="12192000" cy="5748367"/>
          </a:xfrm>
        </p:grpSpPr>
        <p:sp>
          <p:nvSpPr>
            <p:cNvPr id="178" name="Shape 178"/>
            <p:cNvSpPr txBox="1"/>
            <p:nvPr/>
          </p:nvSpPr>
          <p:spPr>
            <a:xfrm>
              <a:off x="0" y="347633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Attributes Description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8406579" y="1687285"/>
              <a:ext cx="3251747" cy="181283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68DBA"/>
                </a:buClr>
                <a:buSzPts val="20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Target Variable (y)</a:t>
              </a:r>
              <a:endParaRPr b="1" i="0" sz="20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Categorical variable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Binary: ‘YES’ or ‘NO’ 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 client subscribed a term deposit?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571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8406579" y="3785326"/>
              <a:ext cx="3251747" cy="2310674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68DBA"/>
                </a:buClr>
                <a:buSzPts val="2000"/>
                <a:buFont typeface="Trebuchet MS"/>
                <a:buNone/>
              </a:pPr>
              <a:r>
                <a:rPr b="1" i="0" lang="en-US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Predictors (x)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 Categorical variable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80010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 Binary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 Numeric variable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Client’s characteristics and campaign’s attributes</a:t>
              </a:r>
              <a:endParaRPr b="0" i="0" sz="1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t/>
              </a:r>
              <a:endParaRPr b="1" i="0" sz="20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571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1" name="Shape 181"/>
            <p:cNvPicPr preferRelativeResize="0"/>
            <p:nvPr/>
          </p:nvPicPr>
          <p:blipFill rotWithShape="1">
            <a:blip r:embed="rId3">
              <a:alphaModFix/>
            </a:blip>
            <a:srcRect b="0" l="0" r="376" t="0"/>
            <a:stretch/>
          </p:blipFill>
          <p:spPr>
            <a:xfrm>
              <a:off x="421914" y="1198880"/>
              <a:ext cx="7639773" cy="48971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Shape 186"/>
          <p:cNvGrpSpPr/>
          <p:nvPr/>
        </p:nvGrpSpPr>
        <p:grpSpPr>
          <a:xfrm>
            <a:off x="0" y="359331"/>
            <a:ext cx="12192000" cy="5958246"/>
            <a:chOff x="0" y="408686"/>
            <a:chExt cx="12192000" cy="5958246"/>
          </a:xfrm>
        </p:grpSpPr>
        <p:sp>
          <p:nvSpPr>
            <p:cNvPr id="187" name="Shape 187"/>
            <p:cNvSpPr txBox="1"/>
            <p:nvPr/>
          </p:nvSpPr>
          <p:spPr>
            <a:xfrm>
              <a:off x="1208909" y="1535975"/>
              <a:ext cx="4748256" cy="45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exploration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 processing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cleaning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integration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transformation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reduction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Training set (70% of total obs)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Classification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Fitting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Decision Tree (All predictors)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2" marL="12001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✓"/>
              </a:pPr>
              <a:r>
                <a:rPr b="0" i="0" lang="en-US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 nearest neighbors (Numeric)</a:t>
              </a:r>
              <a:endParaRPr b="0" i="0" sz="1800" u="none" cap="none" strike="noStrike">
                <a:solidFill>
                  <a:srgbClr val="168DBA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evaluation &amp; comparison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0" y="408686"/>
              <a:ext cx="12192000" cy="70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68DB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Methodology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Shape 189"/>
            <p:cNvGrpSpPr/>
            <p:nvPr/>
          </p:nvGrpSpPr>
          <p:grpSpPr>
            <a:xfrm>
              <a:off x="6234686" y="1908332"/>
              <a:ext cx="5473194" cy="4458600"/>
              <a:chOff x="626366" y="40337"/>
              <a:chExt cx="5473194" cy="44586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553861" y="182769"/>
                <a:ext cx="3627268" cy="1259702"/>
              </a:xfrm>
              <a:prstGeom prst="ellipse">
                <a:avLst/>
              </a:prstGeom>
              <a:solidFill>
                <a:srgbClr val="BADDF2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3021640" y="3267353"/>
                <a:ext cx="702959" cy="449893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92D050"/>
              </a:solidFill>
              <a:ln cap="rnd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626366" y="3655387"/>
                <a:ext cx="5473194" cy="843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 txBox="1"/>
              <p:nvPr/>
            </p:nvSpPr>
            <p:spPr>
              <a:xfrm>
                <a:off x="626366" y="3655387"/>
                <a:ext cx="5473194" cy="843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7575" lIns="227575" spcFirstLastPara="1" rIns="227575" wrap="square" tIns="227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3200"/>
                  <a:buFont typeface="Century Gothic"/>
                  <a:buNone/>
                </a:pPr>
                <a:r>
                  <a:rPr b="1" i="0" lang="en-US" sz="3200" u="none" cap="none" strike="noStrik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Yes/No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F3F3F"/>
                  </a:buClr>
                  <a:buSzPts val="2000"/>
                  <a:buFont typeface="Century Gothic"/>
                  <a:buNone/>
                </a:pPr>
                <a:r>
                  <a:rPr b="1" i="0" lang="en-US" sz="2000" u="none" cap="none" strike="noStrik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Will client subscribe a term deposit?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771772" y="1561714"/>
                <a:ext cx="1467006" cy="1221419"/>
              </a:xfrm>
              <a:prstGeom prst="ellipse">
                <a:avLst/>
              </a:prstGeom>
              <a:solidFill>
                <a:srgbClr val="31B3E5"/>
              </a:solidFill>
              <a:ln cap="rnd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 txBox="1"/>
              <p:nvPr/>
            </p:nvSpPr>
            <p:spPr>
              <a:xfrm>
                <a:off x="2986610" y="1740587"/>
                <a:ext cx="1037330" cy="863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entury Gothic"/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Classifier</a:t>
                </a:r>
                <a:endParaRPr b="1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023053" y="349643"/>
                <a:ext cx="1265326" cy="1265326"/>
              </a:xfrm>
              <a:prstGeom prst="ellipse">
                <a:avLst/>
              </a:prstGeom>
              <a:solidFill>
                <a:srgbClr val="2581BF"/>
              </a:solidFill>
              <a:ln cap="rnd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 txBox="1"/>
              <p:nvPr/>
            </p:nvSpPr>
            <p:spPr>
              <a:xfrm>
                <a:off x="2208356" y="534946"/>
                <a:ext cx="894720" cy="894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0475" lIns="30475" spcFirstLastPara="1" rIns="30475" wrap="square" tIns="304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b="0" i="0" lang="en-US" sz="24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KNN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3464066" y="232698"/>
                <a:ext cx="1454201" cy="1275790"/>
              </a:xfrm>
              <a:prstGeom prst="ellipse">
                <a:avLst/>
              </a:prstGeom>
              <a:solidFill>
                <a:srgbClr val="26588E"/>
              </a:solidFill>
              <a:ln cap="rnd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3677029" y="419533"/>
                <a:ext cx="1028275" cy="90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entury Gothic"/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Decision</a:t>
                </a: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Tree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507224" y="40337"/>
                <a:ext cx="3936570" cy="3149256"/>
              </a:xfrm>
              <a:custGeom>
                <a:pathLst>
                  <a:path extrusionOk="0" h="120000" w="120000">
                    <a:moveTo>
                      <a:pt x="584" y="34175"/>
                    </a:moveTo>
                    <a:lnTo>
                      <a:pt x="584" y="34175"/>
                    </a:lnTo>
                    <a:cubicBezTo>
                      <a:pt x="-2679" y="22567"/>
                      <a:pt x="7879" y="11072"/>
                      <a:pt x="27615" y="4745"/>
                    </a:cubicBezTo>
                    <a:cubicBezTo>
                      <a:pt x="47351" y="-1582"/>
                      <a:pt x="72649" y="-1582"/>
                      <a:pt x="92385" y="4745"/>
                    </a:cubicBezTo>
                    <a:cubicBezTo>
                      <a:pt x="112121" y="11072"/>
                      <a:pt x="122679" y="22567"/>
                      <a:pt x="119416" y="34175"/>
                    </a:cubicBezTo>
                    <a:lnTo>
                      <a:pt x="74854" y="113544"/>
                    </a:lnTo>
                    <a:cubicBezTo>
                      <a:pt x="73813" y="117246"/>
                      <a:pt x="67478" y="120000"/>
                      <a:pt x="60000" y="120000"/>
                    </a:cubicBezTo>
                    <a:cubicBezTo>
                      <a:pt x="52522" y="120000"/>
                      <a:pt x="46187" y="117246"/>
                      <a:pt x="45146" y="113544"/>
                    </a:cubicBezTo>
                    <a:close/>
                    <a:moveTo>
                      <a:pt x="4800" y="30000"/>
                    </a:moveTo>
                    <a:lnTo>
                      <a:pt x="4800" y="30000"/>
                    </a:lnTo>
                    <a:cubicBezTo>
                      <a:pt x="4800" y="43255"/>
                      <a:pt x="29514" y="54000"/>
                      <a:pt x="60000" y="54000"/>
                    </a:cubicBezTo>
                    <a:cubicBezTo>
                      <a:pt x="90486" y="54000"/>
                      <a:pt x="115200" y="43255"/>
                      <a:pt x="115200" y="30000"/>
                    </a:cubicBezTo>
                    <a:cubicBezTo>
                      <a:pt x="115200" y="16745"/>
                      <a:pt x="90486" y="6000"/>
                      <a:pt x="60000" y="6000"/>
                    </a:cubicBezTo>
                    <a:cubicBezTo>
                      <a:pt x="29514" y="6000"/>
                      <a:pt x="4800" y="16745"/>
                      <a:pt x="4800" y="30000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 cap="rnd" cmpd="sng" w="9525">
                <a:solidFill>
                  <a:srgbClr val="31B3E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1" name="Shape 201"/>
          <p:cNvSpPr txBox="1"/>
          <p:nvPr/>
        </p:nvSpPr>
        <p:spPr>
          <a:xfrm rot="-693802">
            <a:off x="6512856" y="132699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Client’s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 rot="917761">
            <a:off x="9122256" y="1433658"/>
            <a:ext cx="2685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Campaign’s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 rot="-975190">
            <a:off x="8578454" y="1559926"/>
            <a:ext cx="325120" cy="2836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Shape 204"/>
          <p:cNvSpPr/>
          <p:nvPr/>
        </p:nvSpPr>
        <p:spPr>
          <a:xfrm rot="1488741">
            <a:off x="9253529" y="1541746"/>
            <a:ext cx="325120" cy="2836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23E4E"/>
            </a:gs>
            <a:gs pos="46000">
              <a:srgbClr val="223E4E"/>
            </a:gs>
            <a:gs pos="93000">
              <a:srgbClr val="C4DCE3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-243840" y="2957057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Shape 2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5" name="Shape 215"/>
            <p:cNvSpPr/>
            <p:nvPr/>
          </p:nvSpPr>
          <p:spPr>
            <a:xfrm>
              <a:off x="182880" y="0"/>
              <a:ext cx="12009120" cy="6858000"/>
            </a:xfrm>
            <a:prstGeom prst="rect">
              <a:avLst/>
            </a:prstGeom>
            <a:solidFill>
              <a:srgbClr val="E6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16" name="Shape 216"/>
            <p:cNvGrpSpPr/>
            <p:nvPr/>
          </p:nvGrpSpPr>
          <p:grpSpPr>
            <a:xfrm>
              <a:off x="0" y="278824"/>
              <a:ext cx="12192000" cy="5814960"/>
              <a:chOff x="0" y="278824"/>
              <a:chExt cx="12192000" cy="5814960"/>
            </a:xfrm>
          </p:grpSpPr>
          <p:sp>
            <p:nvSpPr>
              <p:cNvPr id="217" name="Shape 217"/>
              <p:cNvSpPr txBox="1"/>
              <p:nvPr/>
            </p:nvSpPr>
            <p:spPr>
              <a:xfrm>
                <a:off x="0" y="278824"/>
                <a:ext cx="12192000" cy="703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168DB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Consumer Profile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8" name="Shape 218"/>
              <p:cNvPicPr preferRelativeResize="0"/>
              <p:nvPr/>
            </p:nvPicPr>
            <p:blipFill rotWithShape="1">
              <a:blip r:embed="rId3">
                <a:alphaModFix/>
              </a:blip>
              <a:srcRect b="0" l="6395" r="0" t="0"/>
              <a:stretch/>
            </p:blipFill>
            <p:spPr>
              <a:xfrm>
                <a:off x="459909" y="1098551"/>
                <a:ext cx="3501891" cy="3072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Shape 219"/>
              <p:cNvPicPr preferRelativeResize="0"/>
              <p:nvPr/>
            </p:nvPicPr>
            <p:blipFill rotWithShape="1">
              <a:blip r:embed="rId4">
                <a:alphaModFix/>
              </a:blip>
              <a:srcRect b="0" l="8149" r="0" t="0"/>
              <a:stretch/>
            </p:blipFill>
            <p:spPr>
              <a:xfrm>
                <a:off x="8040458" y="1170975"/>
                <a:ext cx="3851804" cy="3088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Shape 220"/>
              <p:cNvSpPr txBox="1"/>
              <p:nvPr/>
            </p:nvSpPr>
            <p:spPr>
              <a:xfrm>
                <a:off x="656374" y="4434665"/>
                <a:ext cx="3108960" cy="164592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68DBA"/>
                  </a:buClr>
                  <a:buSzPts val="1800"/>
                  <a:buFont typeface="Trebuchet MS"/>
                  <a:buNone/>
                </a:pPr>
                <a:r>
                  <a:rPr b="1" i="0" lang="en-US" sz="18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</a:t>
                </a:r>
                <a:r>
                  <a:rPr b="1" i="0" lang="en-US" sz="20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Education</a:t>
                </a:r>
                <a:endParaRPr b="1" i="0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29.5% University degree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23.1% High school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12.7% Professional course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5715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1" name="Shape 221"/>
              <p:cNvSpPr txBox="1"/>
              <p:nvPr/>
            </p:nvSpPr>
            <p:spPr>
              <a:xfrm>
                <a:off x="8609546" y="4447864"/>
                <a:ext cx="2926080" cy="164592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68DBA"/>
                  </a:buClr>
                  <a:buSzPts val="2000"/>
                  <a:buFont typeface="Trebuchet MS"/>
                  <a:buNone/>
                </a:pPr>
                <a:r>
                  <a:rPr b="1" i="0" lang="en-US" sz="20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Job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25.3% Admin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22.5% Blue-collar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16.4% Technician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5715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222" name="Shape 2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238829" y="1138745"/>
                <a:ext cx="3501891" cy="29918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" name="Shape 223"/>
              <p:cNvSpPr txBox="1"/>
              <p:nvPr/>
            </p:nvSpPr>
            <p:spPr>
              <a:xfrm>
                <a:off x="4678680" y="4422017"/>
                <a:ext cx="2834640" cy="164592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68DBA"/>
                  </a:buClr>
                  <a:buSzPts val="1800"/>
                  <a:buFont typeface="Trebuchet MS"/>
                  <a:buNone/>
                </a:pPr>
                <a:r>
                  <a:rPr b="1" i="0" lang="en-US" sz="18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</a:t>
                </a:r>
                <a:r>
                  <a:rPr b="1" i="0" lang="en-US" sz="20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Marital Status</a:t>
                </a:r>
                <a:endParaRPr b="1" i="0" sz="18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60.5% Married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28.1% Single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11.2% Divorced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5715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12192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182880" y="121920"/>
              <a:ext cx="12009120" cy="6858000"/>
            </a:xfrm>
            <a:prstGeom prst="rect">
              <a:avLst/>
            </a:prstGeom>
            <a:solidFill>
              <a:srgbClr val="E0ED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30" name="Shape 230"/>
            <p:cNvGrpSpPr/>
            <p:nvPr/>
          </p:nvGrpSpPr>
          <p:grpSpPr>
            <a:xfrm>
              <a:off x="0" y="231369"/>
              <a:ext cx="12192000" cy="6137167"/>
              <a:chOff x="0" y="231369"/>
              <a:chExt cx="12192000" cy="6137167"/>
            </a:xfrm>
          </p:grpSpPr>
          <p:sp>
            <p:nvSpPr>
              <p:cNvPr id="231" name="Shape 231"/>
              <p:cNvSpPr txBox="1"/>
              <p:nvPr/>
            </p:nvSpPr>
            <p:spPr>
              <a:xfrm>
                <a:off x="0" y="231369"/>
                <a:ext cx="12192000" cy="703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168DB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Consumer Profile (Con’t)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 txBox="1"/>
              <p:nvPr/>
            </p:nvSpPr>
            <p:spPr>
              <a:xfrm>
                <a:off x="2061995" y="4448296"/>
                <a:ext cx="2969880" cy="192024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68DBA"/>
                  </a:buClr>
                  <a:buSzPts val="2000"/>
                  <a:buFont typeface="Trebuchet MS"/>
                  <a:buNone/>
                </a:pPr>
                <a:r>
                  <a:rPr b="1" i="0" lang="en-US" sz="20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Age</a:t>
                </a:r>
                <a:endParaRPr b="1" i="0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Range 17 - 98 yrs old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40.2 % (28-37 yrs old)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28.0%  (38-47 yrs old)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18.6%  (48-57 yrs old)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5715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233" name="Shape 2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77361" y="951901"/>
                <a:ext cx="4277643" cy="34548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Shape 234"/>
              <p:cNvSpPr txBox="1"/>
              <p:nvPr/>
            </p:nvSpPr>
            <p:spPr>
              <a:xfrm>
                <a:off x="7315737" y="4471265"/>
                <a:ext cx="3348546" cy="1793022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68DBA"/>
                  </a:buClr>
                  <a:buSzPts val="2000"/>
                  <a:buFont typeface="Trebuchet MS"/>
                  <a:buNone/>
                </a:pPr>
                <a:r>
                  <a:rPr b="1" i="0" lang="en-US" sz="20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 Age vs Target Variable</a:t>
                </a:r>
                <a:endParaRPr b="1" i="0" sz="2000" u="none" cap="none" strike="noStrike">
                  <a:solidFill>
                    <a:srgbClr val="168DBA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Skewed right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Contains many outliers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Median 40 yrs old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5715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235" name="Shape 2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22138" y="962536"/>
                <a:ext cx="4078563" cy="3444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155604" y="0"/>
            <a:ext cx="12192000" cy="6861275"/>
            <a:chOff x="155604" y="0"/>
            <a:chExt cx="12192000" cy="6861275"/>
          </a:xfrm>
        </p:grpSpPr>
        <p:sp>
          <p:nvSpPr>
            <p:cNvPr id="241" name="Shape 241"/>
            <p:cNvSpPr/>
            <p:nvPr/>
          </p:nvSpPr>
          <p:spPr>
            <a:xfrm>
              <a:off x="182880" y="0"/>
              <a:ext cx="12009000" cy="6858000"/>
            </a:xfrm>
            <a:prstGeom prst="rect">
              <a:avLst/>
            </a:prstGeom>
            <a:solidFill>
              <a:srgbClr val="E0ED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155604" y="162394"/>
              <a:ext cx="12192000" cy="6698881"/>
              <a:chOff x="155604" y="162394"/>
              <a:chExt cx="12192000" cy="6698881"/>
            </a:xfrm>
          </p:grpSpPr>
          <p:grpSp>
            <p:nvGrpSpPr>
              <p:cNvPr id="243" name="Shape 243"/>
              <p:cNvGrpSpPr/>
              <p:nvPr/>
            </p:nvGrpSpPr>
            <p:grpSpPr>
              <a:xfrm>
                <a:off x="155604" y="162394"/>
                <a:ext cx="12192000" cy="5307218"/>
                <a:chOff x="113400" y="351957"/>
                <a:chExt cx="12192000" cy="5307218"/>
              </a:xfrm>
            </p:grpSpPr>
            <p:sp>
              <p:nvSpPr>
                <p:cNvPr id="244" name="Shape 244"/>
                <p:cNvSpPr txBox="1"/>
                <p:nvPr/>
              </p:nvSpPr>
              <p:spPr>
                <a:xfrm>
                  <a:off x="113400" y="351957"/>
                  <a:ext cx="12192000" cy="703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en-US" sz="3200" u="none" cap="none" strike="noStrike">
                      <a:solidFill>
                        <a:srgbClr val="168DBA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Target variable vs Campaign Attributes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5" name="Shape 245"/>
                <p:cNvGrpSpPr/>
                <p:nvPr/>
              </p:nvGrpSpPr>
              <p:grpSpPr>
                <a:xfrm>
                  <a:off x="487711" y="964217"/>
                  <a:ext cx="11389141" cy="3067535"/>
                  <a:chOff x="429219" y="1032620"/>
                  <a:chExt cx="11389141" cy="3067535"/>
                </a:xfrm>
              </p:grpSpPr>
              <p:pic>
                <p:nvPicPr>
                  <p:cNvPr id="246" name="Shape 2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5197" r="0" t="0"/>
                  <a:stretch/>
                </p:blipFill>
                <p:spPr>
                  <a:xfrm>
                    <a:off x="429219" y="1519124"/>
                    <a:ext cx="3612996" cy="251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7" name="Shape 24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1130" r="0" t="0"/>
                  <a:stretch/>
                </p:blipFill>
                <p:spPr>
                  <a:xfrm>
                    <a:off x="4293073" y="1468284"/>
                    <a:ext cx="3802566" cy="25794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8" name="Shape 248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411083" y="1451501"/>
                    <a:ext cx="3407277" cy="26486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49" name="Shape 249"/>
                  <p:cNvSpPr txBox="1"/>
                  <p:nvPr/>
                </p:nvSpPr>
                <p:spPr>
                  <a:xfrm>
                    <a:off x="1401639" y="1032620"/>
                    <a:ext cx="9585434" cy="19202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Duration			         </a:t>
                    </a:r>
                    <a:r>
                      <a:rPr b="1" lang="en-US" sz="20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Campaign</a:t>
                    </a:r>
                    <a:r>
                      <a:rPr b="1" i="0" lang="en-US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		                      </a:t>
                    </a:r>
                    <a:r>
                      <a:rPr b="1" lang="en-US" sz="20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Previous</a:t>
                    </a:r>
                    <a:r>
                      <a:rPr b="1" i="0" lang="en-US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 						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  <a:p>
                    <a:pPr indent="-171450" lvl="0" marL="285750" marR="0" rtl="0" algn="l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  <a:p>
                    <a:pPr indent="0" lvl="0" marL="57150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entury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  <a:p>
                    <a:pPr indent="-171450" lvl="0" marL="285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  <a:p>
                    <a:pPr indent="-171450" lvl="0" marL="285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  <a:p>
                    <a:pPr indent="-171450" lvl="0" marL="28575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p:grpSp>
            <p:sp>
              <p:nvSpPr>
                <p:cNvPr id="250" name="Shape 250"/>
                <p:cNvSpPr txBox="1"/>
                <p:nvPr/>
              </p:nvSpPr>
              <p:spPr>
                <a:xfrm>
                  <a:off x="604831" y="4104438"/>
                  <a:ext cx="3448661" cy="15544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 </a:t>
                  </a: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Last contact duration in sec.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Range: 0-4918 secs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Mean:  258.29 secs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Mode:  85 secs</a:t>
                  </a:r>
                  <a:endParaRPr b="0" i="0" sz="18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51" name="Shape 251"/>
                <p:cNvSpPr txBox="1"/>
                <p:nvPr/>
              </p:nvSpPr>
              <p:spPr>
                <a:xfrm>
                  <a:off x="4308117" y="4104695"/>
                  <a:ext cx="3802566" cy="15544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 </a:t>
                  </a: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Number of contacts performed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during this campaign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Range: 1-56 contacts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Mean:  2.57 contacts</a:t>
                  </a:r>
                  <a:endParaRPr b="0" i="0" sz="18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Mode:  1 contacts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252" name="Shape 252"/>
                <p:cNvSpPr txBox="1"/>
                <p:nvPr/>
              </p:nvSpPr>
              <p:spPr>
                <a:xfrm>
                  <a:off x="8298694" y="4104695"/>
                  <a:ext cx="3749040" cy="15544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 </a:t>
                  </a: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Number of contacts performed  in the previous </a:t>
                  </a: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campaign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Range: 0-7contacts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Mean:  0.17 contacts</a:t>
                  </a:r>
                  <a:endParaRPr b="0" i="0" sz="18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168DBA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Mode:  0 contacts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253" name="Shape 253"/>
              <p:cNvSpPr txBox="1"/>
              <p:nvPr/>
            </p:nvSpPr>
            <p:spPr>
              <a:xfrm>
                <a:off x="1479230" y="5306795"/>
                <a:ext cx="10410092" cy="1554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168DBA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Right-skewed distribution</a:t>
                </a:r>
                <a:endParaRPr b="0" i="0" sz="2400" u="none" cap="none" strike="noStrik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B05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96.3% of the client never got contacted for the previous campaign</a:t>
                </a:r>
                <a:endParaRPr b="0" i="0" sz="3200" u="none" cap="none" strike="noStrike">
                  <a:solidFill>
                    <a:srgbClr val="00B05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23E4E"/>
            </a:gs>
            <a:gs pos="56000">
              <a:srgbClr val="223E4E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-243840" y="2957057"/>
            <a:ext cx="12192000" cy="7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