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282" r:id="rId4"/>
    <p:sldId id="283" r:id="rId5"/>
    <p:sldId id="262" r:id="rId6"/>
    <p:sldId id="265" r:id="rId7"/>
    <p:sldId id="278" r:id="rId8"/>
    <p:sldId id="266" r:id="rId9"/>
    <p:sldId id="269" r:id="rId10"/>
    <p:sldId id="284" r:id="rId11"/>
    <p:sldId id="285" r:id="rId12"/>
    <p:sldId id="286" r:id="rId13"/>
    <p:sldId id="280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8" autoAdjust="0"/>
    <p:restoredTop sz="96291"/>
  </p:normalViewPr>
  <p:slideViewPr>
    <p:cSldViewPr snapToGrid="0">
      <p:cViewPr varScale="1">
        <p:scale>
          <a:sx n="67" d="100"/>
          <a:sy n="67" d="100"/>
        </p:scale>
        <p:origin x="4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EDA6C-3A73-41B1-80F9-42AB3404D99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F88A6-0295-4AFE-BA2B-69945554B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Percentage (cumulative) chart by city – line chart</a:t>
            </a:r>
          </a:p>
          <a:p>
            <a:pPr lvl="1"/>
            <a:r>
              <a:rPr lang="en-US" dirty="0"/>
              <a:t>Top 5</a:t>
            </a:r>
          </a:p>
          <a:p>
            <a:pPr lvl="1"/>
            <a:r>
              <a:rPr lang="en-US" dirty="0"/>
              <a:t>Bottom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7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chart by property type + interest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20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chart by property type + interest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4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59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Property Feature</a:t>
            </a:r>
          </a:p>
          <a:p>
            <a:pPr lvl="1"/>
            <a:r>
              <a:rPr lang="en-US" dirty="0"/>
              <a:t>Affordable, luxury, etc.</a:t>
            </a:r>
          </a:p>
          <a:p>
            <a:r>
              <a:rPr lang="en-US" dirty="0"/>
              <a:t>Bubble chart real time walkthrough (switch to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F88A6-0295-4AFE-BA2B-69945554B8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4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4944-AD14-4438-83E1-9EF054EE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D57E2-22B3-4C54-8327-AD911CCA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B709-40D3-4007-BA1F-92AA0423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4AB1-9497-4F09-9DB3-3E8BD4C2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6A08-4550-466E-92CF-F0D57C0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F935-9F0A-491C-A3C5-C60CA74D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9DEF4-CE0F-4EC2-8966-D0030DF0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0EA9-45F5-497F-8815-D790588C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04CC-6CD9-4259-AEB9-2D9DB05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FF89-D528-424A-846B-131C9EB8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98481-799E-4986-9F23-26ACE79BE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5FD6-5BFD-41C1-A133-7ACD293D7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5C88-D9CA-452B-8246-702A8F8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56767-7C34-46FF-98DF-7018D33E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FD84-6106-47D5-9B04-CCEAE5B2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297-1E67-4413-A253-D4328FE2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59BF-8082-4535-AAC1-60BF67A6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DAFD-DEC7-496B-AC4B-2D2D27E2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FAD1F-3EFB-4849-8482-8ABDB516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F215-E433-40B0-8BB3-D87FA9D5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D54D-EC74-46F9-A6D9-4274B783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97903-3049-40E9-8B2B-A14F7825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4E67-D2C0-456F-AC6B-1B1A5113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9AA5-54CC-46C3-8883-F554B60A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CEA0-0D17-4913-92A1-8C255FD0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1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0AD2-6C84-4E0E-8FFD-E55CA3BD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0855-FC4A-4644-8122-750040ECB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1934D-B2DE-4F6D-AC2F-255EFD47D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285C6-09F2-4354-B1A4-A54D642C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A53AF-105F-4C00-8B15-AF417A7C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FC56-4F29-47CB-9A41-13C853D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DA5F-9A04-4BFD-AA0A-F944C10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A762-B698-42A6-96C0-CEC27AA8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95110-A52E-4D85-B91D-449C1E18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90AAF-E02A-4409-B3A7-21602C7B1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26DED-3AF3-41A7-A127-E007E5A30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19A4C-A085-4FE9-8E1B-49D2AECE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9A9DB-3A81-4F0F-8DCA-EE022542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009AE-74ED-4C4D-A51F-3729B584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B38B-EF6E-4423-A4B9-22A98941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D1F15-1FD1-42A7-9E24-F9498327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145FC-976C-4FA8-959F-97A13408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882F4-DC83-4A78-86C9-80DE7FB5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0F0DA-C584-4ECE-9E93-9CC76D3C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82C63-2594-4082-BA3E-B1B76E81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E8361-F159-4659-91AC-7AB84F23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8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C078-AFB0-48A2-89F2-F310A0C1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BCEB-64D3-40E3-80A0-FAC322E4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19430-611D-4A22-8C29-3F80FA829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268D-233E-4FC5-BE9D-E881CFD6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E877-9D38-4F6C-A3A9-610E0586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C2571-EA4B-4290-AC0D-9FE4A8BB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4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BD50-FB1A-4D35-B9F6-9FAE4612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58604-AC06-47DD-9F47-4B0E6C8A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1CFCB-DC51-4497-B392-67036FBE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117FC-265B-4D24-A061-8E362559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00DA-CA9E-4FF2-B563-E5BE0EB2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3C13-7BF6-43AA-B419-E2A4A6E4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8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B9E47-4628-497C-BACF-643F556B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62708"/>
            <a:ext cx="10515600" cy="83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49D93-AD1C-44D4-8DEB-ECEF2C8E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760" y="1280160"/>
            <a:ext cx="1060704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EC26-F7B1-4FE5-A1BA-0ABCD3092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C59C-8E4B-4B40-BA66-5D2EF6D60A7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3E1E-9979-4838-AA9D-4E02F0141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85F0B-A7D3-45DA-AA11-38F985ACE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BE9B-DCD3-4DE5-9CFE-CC1FEBA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9391B-D7C5-4A5A-A6A6-86790B1BB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4900" b="1" dirty="0">
                <a:solidFill>
                  <a:schemeClr val="bg1"/>
                </a:solidFill>
              </a:rPr>
              <a:t>Chasing the Whale</a:t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Portfolio Optimization Analysis using </a:t>
            </a:r>
            <a:r>
              <a:rPr lang="en-US" sz="3600" b="1" dirty="0" err="1">
                <a:solidFill>
                  <a:schemeClr val="bg1"/>
                </a:solidFill>
              </a:rPr>
              <a:t>Whalewisdom</a:t>
            </a:r>
            <a:r>
              <a:rPr lang="en-US" sz="3600" b="1" dirty="0">
                <a:solidFill>
                  <a:schemeClr val="bg1"/>
                </a:solidFill>
              </a:rPr>
              <a:t> Index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A9CC2A4-40B6-4F55-BC21-E221B35474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1" r="3" b="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B07FEAC-C81F-44DA-A4BC-A774B08A7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2200" b="1"/>
              <a:t>Team Members:</a:t>
            </a:r>
          </a:p>
          <a:p>
            <a:pPr lvl="0"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Connor Gross</a:t>
            </a:r>
          </a:p>
          <a:p>
            <a:pPr lvl="0"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Julas Hollie</a:t>
            </a:r>
          </a:p>
          <a:p>
            <a:pPr lvl="0"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Marcus Kim</a:t>
            </a:r>
          </a:p>
          <a:p>
            <a:pPr lvl="0" indent="-228600" algn="l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Aaron Packard</a:t>
            </a:r>
          </a:p>
          <a:p>
            <a:pPr lvl="0"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7598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2B9C-03F1-4F00-B2EE-1B117456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62708"/>
            <a:ext cx="10515600" cy="1086698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2: Compare the Results</a:t>
            </a:r>
            <a:br>
              <a:rPr lang="en-US" dirty="0"/>
            </a:br>
            <a:r>
              <a:rPr lang="en-US" dirty="0"/>
              <a:t>Performance Comparison - 1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E39B44AB-E600-48AA-A797-CE7DE11FC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279524"/>
            <a:ext cx="9710896" cy="5315767"/>
          </a:xfrm>
        </p:spPr>
      </p:pic>
    </p:spTree>
    <p:extLst>
      <p:ext uri="{BB962C8B-B14F-4D97-AF65-F5344CB8AC3E}">
        <p14:creationId xmlns:p14="http://schemas.microsoft.com/office/powerpoint/2010/main" val="154146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4D63-6C8A-43E6-871B-B50F560E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68676"/>
            <a:ext cx="10515600" cy="1110848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2: Compare the Results</a:t>
            </a:r>
            <a:br>
              <a:rPr lang="en-US" dirty="0"/>
            </a:br>
            <a:r>
              <a:rPr lang="en-US" dirty="0"/>
              <a:t>Performance Comparison - 2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386BD9-0729-4765-BD2A-4F0BFBC9E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1161072"/>
            <a:ext cx="8427424" cy="3260008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31741-F477-4850-A763-92C5295E6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96" y="4652485"/>
            <a:ext cx="8360368" cy="15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8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17BF-70F9-4537-B490-3F52F22A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Prediction – ARIMA Model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9254E3C-5B42-4A94-B002-D216B5325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1417320"/>
            <a:ext cx="10515600" cy="4965192"/>
          </a:xfrm>
        </p:spPr>
      </p:pic>
    </p:spTree>
    <p:extLst>
      <p:ext uri="{BB962C8B-B14F-4D97-AF65-F5344CB8AC3E}">
        <p14:creationId xmlns:p14="http://schemas.microsoft.com/office/powerpoint/2010/main" val="351363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3DBAE6-E87F-9A44-A1B8-C6B6406D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7D4C61-7B69-3847-84C8-892127B8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06E851-EEB6-7B49-8D22-4D6B8736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D45E6-123F-964A-94ED-B8383B476269}"/>
              </a:ext>
            </a:extLst>
          </p:cNvPr>
          <p:cNvSpPr txBox="1"/>
          <p:nvPr/>
        </p:nvSpPr>
        <p:spPr>
          <a:xfrm>
            <a:off x="701039" y="1214978"/>
            <a:ext cx="4905153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Hypothesis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5B61A-951A-134F-9F2C-5153D59698FD}"/>
              </a:ext>
            </a:extLst>
          </p:cNvPr>
          <p:cNvSpPr txBox="1"/>
          <p:nvPr/>
        </p:nvSpPr>
        <p:spPr>
          <a:xfrm>
            <a:off x="6357207" y="1214978"/>
            <a:ext cx="4905153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B61B06-3A55-6944-9940-437834E3E5D4}"/>
              </a:ext>
            </a:extLst>
          </p:cNvPr>
          <p:cNvSpPr/>
          <p:nvPr/>
        </p:nvSpPr>
        <p:spPr>
          <a:xfrm>
            <a:off x="701039" y="1838088"/>
            <a:ext cx="5133755" cy="3576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 top performing funds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 investment sector weightings for top performing funds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model to predict sector weightings for maximum annual return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Using sector ETFs combined using suggested sector weightings, compare quarterly and annual returns versus S&amp;P 500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AAC865-E078-C34A-97CD-9266E6190A47}"/>
              </a:ext>
            </a:extLst>
          </p:cNvPr>
          <p:cNvSpPr/>
          <p:nvPr/>
        </p:nvSpPr>
        <p:spPr>
          <a:xfrm>
            <a:off x="701039" y="5497254"/>
            <a:ext cx="51337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Optimal investment can be made through replicating the sector weightings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E5AE1-3CD7-4871-8EA3-AE6EC996C4E1}"/>
              </a:ext>
            </a:extLst>
          </p:cNvPr>
          <p:cNvSpPr txBox="1"/>
          <p:nvPr/>
        </p:nvSpPr>
        <p:spPr>
          <a:xfrm>
            <a:off x="6357207" y="2011680"/>
            <a:ext cx="4996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portfolio based upon best performing portfolio quarterly returns, we were able to beat market returns in most cases.</a:t>
            </a:r>
          </a:p>
          <a:p>
            <a:endParaRPr lang="en-US" dirty="0"/>
          </a:p>
          <a:p>
            <a:r>
              <a:rPr lang="en-US" dirty="0"/>
              <a:t>To build an optimized machine-learning model, more signal data is required.</a:t>
            </a:r>
          </a:p>
        </p:txBody>
      </p:sp>
    </p:spTree>
    <p:extLst>
      <p:ext uri="{BB962C8B-B14F-4D97-AF65-F5344CB8AC3E}">
        <p14:creationId xmlns:p14="http://schemas.microsoft.com/office/powerpoint/2010/main" val="373381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A3D2-8652-9243-A3EB-F3495A1B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25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0840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CAE7-0AFB-4D3D-A863-5835074A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B171-8BB1-4DD0-962B-A8BE9476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Introduction and Goal</a:t>
            </a:r>
          </a:p>
          <a:p>
            <a:r>
              <a:rPr lang="en-US" sz="4400" dirty="0"/>
              <a:t>Data Sources and Analysis</a:t>
            </a:r>
          </a:p>
          <a:p>
            <a:r>
              <a:rPr lang="en-US" sz="4400" dirty="0"/>
              <a:t>Results</a:t>
            </a:r>
          </a:p>
          <a:p>
            <a:r>
              <a:rPr lang="en-US" sz="4400" dirty="0"/>
              <a:t>Summary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7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F399-C47E-4AFA-8FB8-40817B74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8A34-A163-4F71-81BE-8A75657CA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Team 1 Members:</a:t>
            </a:r>
          </a:p>
          <a:p>
            <a:pPr lvl="1"/>
            <a:r>
              <a:rPr lang="en-US" dirty="0"/>
              <a:t>Connor Gross</a:t>
            </a:r>
          </a:p>
          <a:p>
            <a:pPr lvl="1"/>
            <a:r>
              <a:rPr lang="en-US" dirty="0"/>
              <a:t>Julas Hollie</a:t>
            </a:r>
          </a:p>
          <a:p>
            <a:pPr lvl="1"/>
            <a:r>
              <a:rPr lang="en-US" dirty="0"/>
              <a:t>Marcus Kim</a:t>
            </a:r>
          </a:p>
          <a:p>
            <a:pPr lvl="1"/>
            <a:r>
              <a:rPr lang="en-US" dirty="0"/>
              <a:t>Aaron Packard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Project goal:  </a:t>
            </a:r>
          </a:p>
          <a:p>
            <a:pPr lvl="1"/>
            <a:r>
              <a:rPr lang="en-US" dirty="0"/>
              <a:t>Use SEC 13F filings and </a:t>
            </a:r>
            <a:r>
              <a:rPr lang="en-US" dirty="0" err="1"/>
              <a:t>whalescores</a:t>
            </a:r>
            <a:r>
              <a:rPr lang="en-US" dirty="0"/>
              <a:t> to build a model based on fund performance and investor sector weightings that will outperform the S&amp;P 500 in annual return</a:t>
            </a:r>
          </a:p>
        </p:txBody>
      </p:sp>
    </p:spTree>
    <p:extLst>
      <p:ext uri="{BB962C8B-B14F-4D97-AF65-F5344CB8AC3E}">
        <p14:creationId xmlns:p14="http://schemas.microsoft.com/office/powerpoint/2010/main" val="363553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CC0F-EDE7-4FAB-A1F7-316F59CD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9FF39-0FEC-4C8D-BBCB-26B48C3FE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837"/>
            <a:ext cx="10515600" cy="537245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Baseline data:</a:t>
            </a:r>
          </a:p>
          <a:p>
            <a:pPr lvl="1"/>
            <a:r>
              <a:rPr lang="en-US" dirty="0"/>
              <a:t>Whalewisdom.com</a:t>
            </a:r>
          </a:p>
          <a:p>
            <a:pPr lvl="1"/>
            <a:r>
              <a:rPr lang="en-US" dirty="0"/>
              <a:t>Berkshire Hathaway – the holding company produced 15.5% return in 2019</a:t>
            </a:r>
          </a:p>
          <a:p>
            <a:r>
              <a:rPr lang="en-US" dirty="0"/>
              <a:t>Comparisons:</a:t>
            </a:r>
          </a:p>
          <a:p>
            <a:pPr lvl="1"/>
            <a:r>
              <a:rPr lang="en-US" dirty="0"/>
              <a:t>Gilder, Gagnon, Howe (GGHC)</a:t>
            </a:r>
          </a:p>
          <a:p>
            <a:pPr lvl="1"/>
            <a:r>
              <a:rPr lang="en-US" dirty="0"/>
              <a:t>Soros Fund Management</a:t>
            </a:r>
          </a:p>
          <a:p>
            <a:pPr lvl="1"/>
            <a:r>
              <a:rPr lang="en-US" dirty="0"/>
              <a:t>Tiger Global</a:t>
            </a:r>
          </a:p>
          <a:p>
            <a:pPr lvl="1"/>
            <a:r>
              <a:rPr lang="en-US" dirty="0" err="1"/>
              <a:t>Synyder</a:t>
            </a:r>
            <a:r>
              <a:rPr lang="en-US" dirty="0"/>
              <a:t> Capital</a:t>
            </a:r>
          </a:p>
          <a:p>
            <a:pPr lvl="1"/>
            <a:r>
              <a:rPr lang="en-US" dirty="0"/>
              <a:t>Cypress</a:t>
            </a:r>
          </a:p>
          <a:p>
            <a:pPr lvl="1"/>
            <a:r>
              <a:rPr lang="en-US" dirty="0" err="1"/>
              <a:t>Valueact</a:t>
            </a:r>
            <a:endParaRPr lang="en-US" dirty="0"/>
          </a:p>
          <a:p>
            <a:pPr lvl="1"/>
            <a:r>
              <a:rPr lang="en-US" dirty="0"/>
              <a:t>Goodnow</a:t>
            </a:r>
          </a:p>
          <a:p>
            <a:pPr lvl="1"/>
            <a:r>
              <a:rPr lang="en-US" dirty="0"/>
              <a:t>Rice, James Hill</a:t>
            </a:r>
          </a:p>
          <a:p>
            <a:r>
              <a:rPr lang="en-US" dirty="0"/>
              <a:t>Breakdown of funds by the 11 investment sector weightings:</a:t>
            </a:r>
          </a:p>
          <a:p>
            <a:pPr lvl="1"/>
            <a:r>
              <a:rPr lang="en-US" dirty="0"/>
              <a:t>Materials - XLB</a:t>
            </a:r>
          </a:p>
          <a:p>
            <a:pPr lvl="1"/>
            <a:r>
              <a:rPr lang="en-US" dirty="0"/>
              <a:t>Industrials - XLI</a:t>
            </a:r>
          </a:p>
          <a:p>
            <a:pPr lvl="1"/>
            <a:r>
              <a:rPr lang="en-US" dirty="0"/>
              <a:t>Financials - XLF</a:t>
            </a:r>
          </a:p>
          <a:p>
            <a:pPr lvl="1"/>
            <a:r>
              <a:rPr lang="en-US" dirty="0"/>
              <a:t>Energy - XLE</a:t>
            </a:r>
          </a:p>
          <a:p>
            <a:pPr lvl="1"/>
            <a:r>
              <a:rPr lang="en-US" dirty="0"/>
              <a:t>Consumer discretionary - XLY</a:t>
            </a:r>
          </a:p>
          <a:p>
            <a:pPr lvl="1"/>
            <a:r>
              <a:rPr lang="en-US" dirty="0"/>
              <a:t>Information technology - XLK</a:t>
            </a:r>
          </a:p>
          <a:p>
            <a:pPr lvl="1"/>
            <a:r>
              <a:rPr lang="en-US" dirty="0"/>
              <a:t>Communication services - XLC</a:t>
            </a:r>
          </a:p>
          <a:p>
            <a:pPr lvl="1"/>
            <a:r>
              <a:rPr lang="en-US" dirty="0"/>
              <a:t>Real estate - XLRE</a:t>
            </a:r>
          </a:p>
          <a:p>
            <a:pPr lvl="1"/>
            <a:r>
              <a:rPr lang="en-US" dirty="0"/>
              <a:t>Health care - XLV</a:t>
            </a:r>
          </a:p>
          <a:p>
            <a:pPr lvl="1"/>
            <a:r>
              <a:rPr lang="en-US" dirty="0"/>
              <a:t>Consumer staples - XLP</a:t>
            </a:r>
          </a:p>
          <a:p>
            <a:pPr lvl="1"/>
            <a:r>
              <a:rPr lang="en-US" dirty="0"/>
              <a:t>Utilities - XLU</a:t>
            </a:r>
          </a:p>
        </p:txBody>
      </p:sp>
    </p:spTree>
    <p:extLst>
      <p:ext uri="{BB962C8B-B14F-4D97-AF65-F5344CB8AC3E}">
        <p14:creationId xmlns:p14="http://schemas.microsoft.com/office/powerpoint/2010/main" val="152739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1FEB-BABE-6140-943D-5A81D450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1725-9ECB-A44D-A3AB-0333C4EF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A01FF3-3721-D949-BBC2-435819E5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Whalewisdom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9A1F4-F97F-4EAF-92A5-A9234E0AA37A}"/>
              </a:ext>
            </a:extLst>
          </p:cNvPr>
          <p:cNvSpPr txBox="1"/>
          <p:nvPr/>
        </p:nvSpPr>
        <p:spPr>
          <a:xfrm>
            <a:off x="838200" y="1597981"/>
            <a:ext cx="99836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Whalewisdon</a:t>
            </a:r>
            <a:r>
              <a:rPr lang="en-US" sz="2400" dirty="0"/>
              <a:t> attempts to identify market managers that outperform the market on a consistent basis.  </a:t>
            </a:r>
          </a:p>
          <a:p>
            <a:endParaRPr lang="en-US" sz="2400" dirty="0"/>
          </a:p>
          <a:p>
            <a:r>
              <a:rPr lang="en-US" sz="2400" dirty="0"/>
              <a:t>The group assigns, </a:t>
            </a:r>
            <a:r>
              <a:rPr lang="en-US" sz="2400" dirty="0" err="1"/>
              <a:t>whalescores</a:t>
            </a:r>
            <a:r>
              <a:rPr lang="en-US" sz="2400" dirty="0"/>
              <a:t>, to managers.  </a:t>
            </a:r>
            <a:r>
              <a:rPr lang="en-US" sz="2400" dirty="0" err="1"/>
              <a:t>Whalescores</a:t>
            </a:r>
            <a:r>
              <a:rPr lang="en-US" sz="2400" dirty="0"/>
              <a:t> take into consideration risk measurements and returns to identify managers most likely to outperform the market.</a:t>
            </a:r>
          </a:p>
          <a:p>
            <a:endParaRPr lang="en-US" sz="2400" dirty="0"/>
          </a:p>
          <a:p>
            <a:r>
              <a:rPr lang="en-US" sz="2400" dirty="0"/>
              <a:t>There are minimum criteria required to be included: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banks, trusts, insurance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manage a portfolio greater than $100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Holdings must be between 5 and 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2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128B-98E6-204F-9282-59D7E28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Finding the optimized weightings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3DB992-56C3-754B-AD2F-58D3F392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72E5-B546-D34B-B333-4A36A242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8F78A-87CC-49A1-BEC3-769640836648}"/>
              </a:ext>
            </a:extLst>
          </p:cNvPr>
          <p:cNvSpPr txBox="1"/>
          <p:nvPr/>
        </p:nvSpPr>
        <p:spPr>
          <a:xfrm>
            <a:off x="838200" y="1691640"/>
            <a:ext cx="9028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methods used: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Whalescores</a:t>
            </a:r>
            <a:r>
              <a:rPr lang="en-US" sz="2800" dirty="0"/>
              <a:t> per quarter from Q2 2018 to Q2 2020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Average weightings per investor sectors</a:t>
            </a:r>
          </a:p>
        </p:txBody>
      </p:sp>
    </p:spTree>
    <p:extLst>
      <p:ext uri="{BB962C8B-B14F-4D97-AF65-F5344CB8AC3E}">
        <p14:creationId xmlns:p14="http://schemas.microsoft.com/office/powerpoint/2010/main" val="123527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5406344-C29F-2341-BFA9-A662D449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6F2891-2257-EA43-92A4-9A69F2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016363-359E-4367-BAF2-984F55688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760" y="262707"/>
            <a:ext cx="10515600" cy="106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2: Compare the results - Optimized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CA894-2192-409A-8943-2BE506EFB863}"/>
              </a:ext>
            </a:extLst>
          </p:cNvPr>
          <p:cNvSpPr txBox="1"/>
          <p:nvPr/>
        </p:nvSpPr>
        <p:spPr>
          <a:xfrm>
            <a:off x="967666" y="1695635"/>
            <a:ext cx="8939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Comparing the exchanged-traded funds (ETFs)</a:t>
            </a:r>
          </a:p>
          <a:p>
            <a:endParaRPr lang="en-US" sz="2800" dirty="0"/>
          </a:p>
          <a:p>
            <a:r>
              <a:rPr lang="en-US" sz="2800" dirty="0"/>
              <a:t>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Market vs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Market vs Portfolio vs Other Individual 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Sharpe Ratio</a:t>
            </a:r>
          </a:p>
        </p:txBody>
      </p:sp>
    </p:spTree>
    <p:extLst>
      <p:ext uri="{BB962C8B-B14F-4D97-AF65-F5344CB8AC3E}">
        <p14:creationId xmlns:p14="http://schemas.microsoft.com/office/powerpoint/2010/main" val="318033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128B-98E6-204F-9282-59D7E289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62707"/>
            <a:ext cx="10515600" cy="1210985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2: Compare the Results</a:t>
            </a:r>
            <a:br>
              <a:rPr lang="en-US" dirty="0"/>
            </a:br>
            <a:r>
              <a:rPr lang="en-US" dirty="0"/>
              <a:t>Create a portfolio with index ETFs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40F5C3-B2B1-452E-8D5C-7D26F7D27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B9D4F1-1AD4-504C-A09D-7A1B8C6B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C8DD-30DB-7342-98F6-8EBB6DE0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C403735-0F44-4ED0-962C-910E1655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43062"/>
            <a:ext cx="10615612" cy="45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7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A90D60-13A1-5547-A30B-2F592D7E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6C59C-8E4B-4B40-BA66-5D2EF6D60A7A}" type="datetimeFigureOut">
              <a:rPr lang="en-US" smtClean="0"/>
              <a:t>8/26/2020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0CDD-DF9F-424B-82C3-E83DF5A9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3D3BE9B-DCD3-4DE5-9CFE-CC1FEBA4CD38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171355-F5E0-4CF5-82C2-31EABDBCE3F3}"/>
              </a:ext>
            </a:extLst>
          </p:cNvPr>
          <p:cNvSpPr txBox="1">
            <a:spLocks/>
          </p:cNvSpPr>
          <p:nvPr/>
        </p:nvSpPr>
        <p:spPr>
          <a:xfrm>
            <a:off x="899160" y="346229"/>
            <a:ext cx="10515600" cy="905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2: Compare the Results</a:t>
            </a:r>
          </a:p>
          <a:p>
            <a:r>
              <a:rPr lang="en-US" dirty="0"/>
              <a:t>Berkshire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56D393B-225A-4027-AA47-270502B94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7" y="1279524"/>
            <a:ext cx="9418969" cy="5076825"/>
          </a:xfrm>
        </p:spPr>
      </p:pic>
    </p:spTree>
    <p:extLst>
      <p:ext uri="{BB962C8B-B14F-4D97-AF65-F5344CB8AC3E}">
        <p14:creationId xmlns:p14="http://schemas.microsoft.com/office/powerpoint/2010/main" val="378931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527</Words>
  <Application>Microsoft Office PowerPoint</Application>
  <PresentationFormat>Widescreen</PresentationFormat>
  <Paragraphs>116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Office Theme</vt:lpstr>
      <vt:lpstr>Chasing the Whale Portfolio Optimization Analysis using Whalewisdom Index</vt:lpstr>
      <vt:lpstr>Presentation Agenda</vt:lpstr>
      <vt:lpstr>Introduction and Goal </vt:lpstr>
      <vt:lpstr>Data Sources and Analysis</vt:lpstr>
      <vt:lpstr>About Whalewisdom</vt:lpstr>
      <vt:lpstr>Part 1: Finding the optimized weightings </vt:lpstr>
      <vt:lpstr>Part 2: Compare the results - Optimized</vt:lpstr>
      <vt:lpstr>Part 2: Compare the Results Create a portfolio with index ETFs </vt:lpstr>
      <vt:lpstr>PowerPoint Presentation</vt:lpstr>
      <vt:lpstr>Part 2: Compare the Results Performance Comparison - 1</vt:lpstr>
      <vt:lpstr>Part 2: Compare the Results Performance Comparison - 2</vt:lpstr>
      <vt:lpstr>Machine Learning Prediction – ARIMA Model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Chasing the Whale Portfolio Optimization Analysis using Whalewisdom Index</dc:title>
  <dc:creator>Kim Wonny</dc:creator>
  <cp:lastModifiedBy>Kim Wonny</cp:lastModifiedBy>
  <cp:revision>33</cp:revision>
  <dcterms:created xsi:type="dcterms:W3CDTF">2020-08-22T17:21:47Z</dcterms:created>
  <dcterms:modified xsi:type="dcterms:W3CDTF">2020-08-27T00:06:51Z</dcterms:modified>
</cp:coreProperties>
</file>