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1"/>
  </p:notesMasterIdLst>
  <p:sldIdLst>
    <p:sldId id="256" r:id="rId2"/>
    <p:sldId id="258" r:id="rId3"/>
    <p:sldId id="257"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4" autoAdjust="0"/>
    <p:restoredTop sz="94660"/>
  </p:normalViewPr>
  <p:slideViewPr>
    <p:cSldViewPr snapToGrid="0">
      <p:cViewPr varScale="1">
        <p:scale>
          <a:sx n="120" d="100"/>
          <a:sy n="120" d="100"/>
        </p:scale>
        <p:origin x="200" y="3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759665-F7A3-42C1-9AAE-6584B2AF56FE}" type="datetimeFigureOut">
              <a:rPr lang="en-IN" smtClean="0"/>
              <a:t>27/10/22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E5DD5B-0387-42FD-A735-F14FE471AC7A}" type="slidenum">
              <a:rPr lang="en-IN" smtClean="0"/>
              <a:t>‹#›</a:t>
            </a:fld>
            <a:endParaRPr lang="en-IN"/>
          </a:p>
        </p:txBody>
      </p:sp>
    </p:spTree>
    <p:extLst>
      <p:ext uri="{BB962C8B-B14F-4D97-AF65-F5344CB8AC3E}">
        <p14:creationId xmlns:p14="http://schemas.microsoft.com/office/powerpoint/2010/main" val="5639460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77F63-D399-77BB-278F-02839DF7DB3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CB552D8-61BB-E94A-7DF8-5FFFEBB7520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56D94EF-7DF8-A845-CE49-A4F6B5636475}"/>
              </a:ext>
            </a:extLst>
          </p:cNvPr>
          <p:cNvSpPr>
            <a:spLocks noGrp="1"/>
          </p:cNvSpPr>
          <p:nvPr>
            <p:ph type="dt" sz="half" idx="10"/>
          </p:nvPr>
        </p:nvSpPr>
        <p:spPr/>
        <p:txBody>
          <a:bodyPr/>
          <a:lstStyle/>
          <a:p>
            <a:fld id="{6020B0F6-C858-42AE-93BE-A826FE3E8B75}" type="datetime1">
              <a:rPr lang="en-IN" smtClean="0"/>
              <a:t>27/10/22</a:t>
            </a:fld>
            <a:endParaRPr lang="en-IN"/>
          </a:p>
        </p:txBody>
      </p:sp>
      <p:sp>
        <p:nvSpPr>
          <p:cNvPr id="5" name="Footer Placeholder 4">
            <a:extLst>
              <a:ext uri="{FF2B5EF4-FFF2-40B4-BE49-F238E27FC236}">
                <a16:creationId xmlns:a16="http://schemas.microsoft.com/office/drawing/2014/main" id="{AC2A6539-0248-70C9-0084-3A0FD79E41C6}"/>
              </a:ext>
            </a:extLst>
          </p:cNvPr>
          <p:cNvSpPr>
            <a:spLocks noGrp="1"/>
          </p:cNvSpPr>
          <p:nvPr>
            <p:ph type="ftr" sz="quarter" idx="11"/>
          </p:nvPr>
        </p:nvSpPr>
        <p:spPr/>
        <p:txBody>
          <a:bodyPr/>
          <a:lstStyle/>
          <a:p>
            <a:r>
              <a:rPr lang="en-GB"/>
              <a:t>Department of Computer Science &amp; Engineering</a:t>
            </a:r>
            <a:endParaRPr lang="en-IN"/>
          </a:p>
        </p:txBody>
      </p:sp>
      <p:sp>
        <p:nvSpPr>
          <p:cNvPr id="6" name="Slide Number Placeholder 5">
            <a:extLst>
              <a:ext uri="{FF2B5EF4-FFF2-40B4-BE49-F238E27FC236}">
                <a16:creationId xmlns:a16="http://schemas.microsoft.com/office/drawing/2014/main" id="{D0BBE0DD-FE3C-099D-5E01-3CC8AE6F756F}"/>
              </a:ext>
            </a:extLst>
          </p:cNvPr>
          <p:cNvSpPr>
            <a:spLocks noGrp="1"/>
          </p:cNvSpPr>
          <p:nvPr>
            <p:ph type="sldNum" sz="quarter" idx="12"/>
          </p:nvPr>
        </p:nvSpPr>
        <p:spPr/>
        <p:txBody>
          <a:bodyPr/>
          <a:lstStyle/>
          <a:p>
            <a:fld id="{8F9DBF47-AC70-406E-979F-823424764B55}" type="slidenum">
              <a:rPr lang="en-IN" smtClean="0"/>
              <a:t>‹#›</a:t>
            </a:fld>
            <a:endParaRPr lang="en-IN"/>
          </a:p>
        </p:txBody>
      </p:sp>
    </p:spTree>
    <p:extLst>
      <p:ext uri="{BB962C8B-B14F-4D97-AF65-F5344CB8AC3E}">
        <p14:creationId xmlns:p14="http://schemas.microsoft.com/office/powerpoint/2010/main" val="32194875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273B9-198D-B631-3798-9795DE86989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DF065DA-6E57-8B36-8B81-50E14E71FE0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4F47D02-FA3F-E4DA-0B41-C5BB0633ABE6}"/>
              </a:ext>
            </a:extLst>
          </p:cNvPr>
          <p:cNvSpPr>
            <a:spLocks noGrp="1"/>
          </p:cNvSpPr>
          <p:nvPr>
            <p:ph type="dt" sz="half" idx="10"/>
          </p:nvPr>
        </p:nvSpPr>
        <p:spPr/>
        <p:txBody>
          <a:bodyPr/>
          <a:lstStyle/>
          <a:p>
            <a:fld id="{F5853FF7-D6BC-47F0-82E8-D56D537C4A86}" type="datetime1">
              <a:rPr lang="en-IN" smtClean="0"/>
              <a:t>27/10/22</a:t>
            </a:fld>
            <a:endParaRPr lang="en-IN"/>
          </a:p>
        </p:txBody>
      </p:sp>
      <p:sp>
        <p:nvSpPr>
          <p:cNvPr id="5" name="Footer Placeholder 4">
            <a:extLst>
              <a:ext uri="{FF2B5EF4-FFF2-40B4-BE49-F238E27FC236}">
                <a16:creationId xmlns:a16="http://schemas.microsoft.com/office/drawing/2014/main" id="{039A6E6B-06B3-DB03-F248-162C5BA95824}"/>
              </a:ext>
            </a:extLst>
          </p:cNvPr>
          <p:cNvSpPr>
            <a:spLocks noGrp="1"/>
          </p:cNvSpPr>
          <p:nvPr>
            <p:ph type="ftr" sz="quarter" idx="11"/>
          </p:nvPr>
        </p:nvSpPr>
        <p:spPr/>
        <p:txBody>
          <a:bodyPr/>
          <a:lstStyle/>
          <a:p>
            <a:r>
              <a:rPr lang="en-GB"/>
              <a:t>Department of Computer Science &amp; Engineering</a:t>
            </a:r>
            <a:endParaRPr lang="en-IN"/>
          </a:p>
        </p:txBody>
      </p:sp>
      <p:sp>
        <p:nvSpPr>
          <p:cNvPr id="6" name="Slide Number Placeholder 5">
            <a:extLst>
              <a:ext uri="{FF2B5EF4-FFF2-40B4-BE49-F238E27FC236}">
                <a16:creationId xmlns:a16="http://schemas.microsoft.com/office/drawing/2014/main" id="{A9365E62-2D02-5F9C-D179-607326941D56}"/>
              </a:ext>
            </a:extLst>
          </p:cNvPr>
          <p:cNvSpPr>
            <a:spLocks noGrp="1"/>
          </p:cNvSpPr>
          <p:nvPr>
            <p:ph type="sldNum" sz="quarter" idx="12"/>
          </p:nvPr>
        </p:nvSpPr>
        <p:spPr/>
        <p:txBody>
          <a:bodyPr/>
          <a:lstStyle/>
          <a:p>
            <a:fld id="{8F9DBF47-AC70-406E-979F-823424764B55}" type="slidenum">
              <a:rPr lang="en-IN" smtClean="0"/>
              <a:t>‹#›</a:t>
            </a:fld>
            <a:endParaRPr lang="en-IN"/>
          </a:p>
        </p:txBody>
      </p:sp>
    </p:spTree>
    <p:extLst>
      <p:ext uri="{BB962C8B-B14F-4D97-AF65-F5344CB8AC3E}">
        <p14:creationId xmlns:p14="http://schemas.microsoft.com/office/powerpoint/2010/main" val="2307658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8F9896-1F36-A3F2-0182-381197898C3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EB5EF6C-901B-D326-572A-E5A0D00D1DA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4520FBC-F05A-0C10-20AB-68816E608388}"/>
              </a:ext>
            </a:extLst>
          </p:cNvPr>
          <p:cNvSpPr>
            <a:spLocks noGrp="1"/>
          </p:cNvSpPr>
          <p:nvPr>
            <p:ph type="dt" sz="half" idx="10"/>
          </p:nvPr>
        </p:nvSpPr>
        <p:spPr/>
        <p:txBody>
          <a:bodyPr/>
          <a:lstStyle/>
          <a:p>
            <a:fld id="{4D956344-88CE-4DEA-BA32-092A73D0A76C}" type="datetime1">
              <a:rPr lang="en-IN" smtClean="0"/>
              <a:t>27/10/22</a:t>
            </a:fld>
            <a:endParaRPr lang="en-IN"/>
          </a:p>
        </p:txBody>
      </p:sp>
      <p:sp>
        <p:nvSpPr>
          <p:cNvPr id="5" name="Footer Placeholder 4">
            <a:extLst>
              <a:ext uri="{FF2B5EF4-FFF2-40B4-BE49-F238E27FC236}">
                <a16:creationId xmlns:a16="http://schemas.microsoft.com/office/drawing/2014/main" id="{DFD830E9-5151-CF7B-25B2-33BE40AD791A}"/>
              </a:ext>
            </a:extLst>
          </p:cNvPr>
          <p:cNvSpPr>
            <a:spLocks noGrp="1"/>
          </p:cNvSpPr>
          <p:nvPr>
            <p:ph type="ftr" sz="quarter" idx="11"/>
          </p:nvPr>
        </p:nvSpPr>
        <p:spPr/>
        <p:txBody>
          <a:bodyPr/>
          <a:lstStyle/>
          <a:p>
            <a:r>
              <a:rPr lang="en-GB"/>
              <a:t>Department of Computer Science &amp; Engineering</a:t>
            </a:r>
            <a:endParaRPr lang="en-IN"/>
          </a:p>
        </p:txBody>
      </p:sp>
      <p:sp>
        <p:nvSpPr>
          <p:cNvPr id="6" name="Slide Number Placeholder 5">
            <a:extLst>
              <a:ext uri="{FF2B5EF4-FFF2-40B4-BE49-F238E27FC236}">
                <a16:creationId xmlns:a16="http://schemas.microsoft.com/office/drawing/2014/main" id="{C03F6435-AF84-E850-DC3B-98F4D48B4D79}"/>
              </a:ext>
            </a:extLst>
          </p:cNvPr>
          <p:cNvSpPr>
            <a:spLocks noGrp="1"/>
          </p:cNvSpPr>
          <p:nvPr>
            <p:ph type="sldNum" sz="quarter" idx="12"/>
          </p:nvPr>
        </p:nvSpPr>
        <p:spPr/>
        <p:txBody>
          <a:bodyPr/>
          <a:lstStyle/>
          <a:p>
            <a:fld id="{8F9DBF47-AC70-406E-979F-823424764B55}" type="slidenum">
              <a:rPr lang="en-IN" smtClean="0"/>
              <a:t>‹#›</a:t>
            </a:fld>
            <a:endParaRPr lang="en-IN"/>
          </a:p>
        </p:txBody>
      </p:sp>
    </p:spTree>
    <p:extLst>
      <p:ext uri="{BB962C8B-B14F-4D97-AF65-F5344CB8AC3E}">
        <p14:creationId xmlns:p14="http://schemas.microsoft.com/office/powerpoint/2010/main" val="34875598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3DF91-554A-662F-AFA3-5B90EF3A8F4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6A71F73-EA0D-9999-2E98-97A0265DF43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D82B1BB-5BCF-855F-8767-9FC83A22D37D}"/>
              </a:ext>
            </a:extLst>
          </p:cNvPr>
          <p:cNvSpPr>
            <a:spLocks noGrp="1"/>
          </p:cNvSpPr>
          <p:nvPr>
            <p:ph type="dt" sz="half" idx="10"/>
          </p:nvPr>
        </p:nvSpPr>
        <p:spPr/>
        <p:txBody>
          <a:bodyPr/>
          <a:lstStyle/>
          <a:p>
            <a:fld id="{BECE4B58-C47E-4ED2-98BA-377DB6E91DBE}" type="datetime1">
              <a:rPr lang="en-IN" smtClean="0"/>
              <a:t>27/10/22</a:t>
            </a:fld>
            <a:endParaRPr lang="en-IN"/>
          </a:p>
        </p:txBody>
      </p:sp>
      <p:sp>
        <p:nvSpPr>
          <p:cNvPr id="5" name="Footer Placeholder 4">
            <a:extLst>
              <a:ext uri="{FF2B5EF4-FFF2-40B4-BE49-F238E27FC236}">
                <a16:creationId xmlns:a16="http://schemas.microsoft.com/office/drawing/2014/main" id="{192CD52E-8242-794E-7479-7CF1EECFE684}"/>
              </a:ext>
            </a:extLst>
          </p:cNvPr>
          <p:cNvSpPr>
            <a:spLocks noGrp="1"/>
          </p:cNvSpPr>
          <p:nvPr>
            <p:ph type="ftr" sz="quarter" idx="11"/>
          </p:nvPr>
        </p:nvSpPr>
        <p:spPr/>
        <p:txBody>
          <a:bodyPr/>
          <a:lstStyle/>
          <a:p>
            <a:r>
              <a:rPr lang="en-GB"/>
              <a:t>Department of Computer Science &amp; Engineering</a:t>
            </a:r>
            <a:endParaRPr lang="en-IN"/>
          </a:p>
        </p:txBody>
      </p:sp>
      <p:sp>
        <p:nvSpPr>
          <p:cNvPr id="6" name="Slide Number Placeholder 5">
            <a:extLst>
              <a:ext uri="{FF2B5EF4-FFF2-40B4-BE49-F238E27FC236}">
                <a16:creationId xmlns:a16="http://schemas.microsoft.com/office/drawing/2014/main" id="{6ABE6C57-6BDA-336D-7707-59B5DBD2EFCF}"/>
              </a:ext>
            </a:extLst>
          </p:cNvPr>
          <p:cNvSpPr>
            <a:spLocks noGrp="1"/>
          </p:cNvSpPr>
          <p:nvPr>
            <p:ph type="sldNum" sz="quarter" idx="12"/>
          </p:nvPr>
        </p:nvSpPr>
        <p:spPr/>
        <p:txBody>
          <a:bodyPr/>
          <a:lstStyle/>
          <a:p>
            <a:fld id="{8F9DBF47-AC70-406E-979F-823424764B55}" type="slidenum">
              <a:rPr lang="en-IN" smtClean="0"/>
              <a:t>‹#›</a:t>
            </a:fld>
            <a:endParaRPr lang="en-IN"/>
          </a:p>
        </p:txBody>
      </p:sp>
    </p:spTree>
    <p:extLst>
      <p:ext uri="{BB962C8B-B14F-4D97-AF65-F5344CB8AC3E}">
        <p14:creationId xmlns:p14="http://schemas.microsoft.com/office/powerpoint/2010/main" val="13238101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D26EF-F257-0F52-E6B7-63D8A689E82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CCC5293-71D8-2B60-447B-D04D0696A1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E8AF38-C906-9A24-39FD-B22A392A9BC8}"/>
              </a:ext>
            </a:extLst>
          </p:cNvPr>
          <p:cNvSpPr>
            <a:spLocks noGrp="1"/>
          </p:cNvSpPr>
          <p:nvPr>
            <p:ph type="dt" sz="half" idx="10"/>
          </p:nvPr>
        </p:nvSpPr>
        <p:spPr/>
        <p:txBody>
          <a:bodyPr/>
          <a:lstStyle/>
          <a:p>
            <a:fld id="{A9926F3D-4132-41F3-BBF9-393E9A316DBC}" type="datetime1">
              <a:rPr lang="en-IN" smtClean="0"/>
              <a:t>27/10/22</a:t>
            </a:fld>
            <a:endParaRPr lang="en-IN"/>
          </a:p>
        </p:txBody>
      </p:sp>
      <p:sp>
        <p:nvSpPr>
          <p:cNvPr id="5" name="Footer Placeholder 4">
            <a:extLst>
              <a:ext uri="{FF2B5EF4-FFF2-40B4-BE49-F238E27FC236}">
                <a16:creationId xmlns:a16="http://schemas.microsoft.com/office/drawing/2014/main" id="{9D149443-5B4D-9B3C-4057-EB9C3445B3EA}"/>
              </a:ext>
            </a:extLst>
          </p:cNvPr>
          <p:cNvSpPr>
            <a:spLocks noGrp="1"/>
          </p:cNvSpPr>
          <p:nvPr>
            <p:ph type="ftr" sz="quarter" idx="11"/>
          </p:nvPr>
        </p:nvSpPr>
        <p:spPr/>
        <p:txBody>
          <a:bodyPr/>
          <a:lstStyle/>
          <a:p>
            <a:r>
              <a:rPr lang="en-GB"/>
              <a:t>Department of Computer Science &amp; Engineering</a:t>
            </a:r>
            <a:endParaRPr lang="en-IN"/>
          </a:p>
        </p:txBody>
      </p:sp>
      <p:sp>
        <p:nvSpPr>
          <p:cNvPr id="6" name="Slide Number Placeholder 5">
            <a:extLst>
              <a:ext uri="{FF2B5EF4-FFF2-40B4-BE49-F238E27FC236}">
                <a16:creationId xmlns:a16="http://schemas.microsoft.com/office/drawing/2014/main" id="{D157A4AB-A8BF-5A7B-B476-B085586D27B1}"/>
              </a:ext>
            </a:extLst>
          </p:cNvPr>
          <p:cNvSpPr>
            <a:spLocks noGrp="1"/>
          </p:cNvSpPr>
          <p:nvPr>
            <p:ph type="sldNum" sz="quarter" idx="12"/>
          </p:nvPr>
        </p:nvSpPr>
        <p:spPr/>
        <p:txBody>
          <a:bodyPr/>
          <a:lstStyle/>
          <a:p>
            <a:fld id="{8F9DBF47-AC70-406E-979F-823424764B55}" type="slidenum">
              <a:rPr lang="en-IN" smtClean="0"/>
              <a:t>‹#›</a:t>
            </a:fld>
            <a:endParaRPr lang="en-IN"/>
          </a:p>
        </p:txBody>
      </p:sp>
    </p:spTree>
    <p:extLst>
      <p:ext uri="{BB962C8B-B14F-4D97-AF65-F5344CB8AC3E}">
        <p14:creationId xmlns:p14="http://schemas.microsoft.com/office/powerpoint/2010/main" val="25506233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D107F-2E12-9A7A-B384-973328AAF9C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463C3F9-B68B-E4F9-3D3E-1DA0815C7B1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F3C295C-857A-FCB8-BF16-698ED44CFEA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79DE252-33E8-7A89-21CA-17C987FC4EF7}"/>
              </a:ext>
            </a:extLst>
          </p:cNvPr>
          <p:cNvSpPr>
            <a:spLocks noGrp="1"/>
          </p:cNvSpPr>
          <p:nvPr>
            <p:ph type="dt" sz="half" idx="10"/>
          </p:nvPr>
        </p:nvSpPr>
        <p:spPr/>
        <p:txBody>
          <a:bodyPr/>
          <a:lstStyle/>
          <a:p>
            <a:fld id="{9A2B58E0-3B04-4447-970E-30DCC088A724}" type="datetime1">
              <a:rPr lang="en-IN" smtClean="0"/>
              <a:t>27/10/22</a:t>
            </a:fld>
            <a:endParaRPr lang="en-IN"/>
          </a:p>
        </p:txBody>
      </p:sp>
      <p:sp>
        <p:nvSpPr>
          <p:cNvPr id="6" name="Footer Placeholder 5">
            <a:extLst>
              <a:ext uri="{FF2B5EF4-FFF2-40B4-BE49-F238E27FC236}">
                <a16:creationId xmlns:a16="http://schemas.microsoft.com/office/drawing/2014/main" id="{7AEEB74E-E767-63F7-E94A-3A9F832DD78A}"/>
              </a:ext>
            </a:extLst>
          </p:cNvPr>
          <p:cNvSpPr>
            <a:spLocks noGrp="1"/>
          </p:cNvSpPr>
          <p:nvPr>
            <p:ph type="ftr" sz="quarter" idx="11"/>
          </p:nvPr>
        </p:nvSpPr>
        <p:spPr/>
        <p:txBody>
          <a:bodyPr/>
          <a:lstStyle/>
          <a:p>
            <a:r>
              <a:rPr lang="en-GB"/>
              <a:t>Department of Computer Science &amp; Engineering</a:t>
            </a:r>
            <a:endParaRPr lang="en-IN"/>
          </a:p>
        </p:txBody>
      </p:sp>
      <p:sp>
        <p:nvSpPr>
          <p:cNvPr id="7" name="Slide Number Placeholder 6">
            <a:extLst>
              <a:ext uri="{FF2B5EF4-FFF2-40B4-BE49-F238E27FC236}">
                <a16:creationId xmlns:a16="http://schemas.microsoft.com/office/drawing/2014/main" id="{70427728-9420-3A59-C714-B4CDCE365A98}"/>
              </a:ext>
            </a:extLst>
          </p:cNvPr>
          <p:cNvSpPr>
            <a:spLocks noGrp="1"/>
          </p:cNvSpPr>
          <p:nvPr>
            <p:ph type="sldNum" sz="quarter" idx="12"/>
          </p:nvPr>
        </p:nvSpPr>
        <p:spPr/>
        <p:txBody>
          <a:bodyPr/>
          <a:lstStyle/>
          <a:p>
            <a:fld id="{8F9DBF47-AC70-406E-979F-823424764B55}" type="slidenum">
              <a:rPr lang="en-IN" smtClean="0"/>
              <a:t>‹#›</a:t>
            </a:fld>
            <a:endParaRPr lang="en-IN"/>
          </a:p>
        </p:txBody>
      </p:sp>
    </p:spTree>
    <p:extLst>
      <p:ext uri="{BB962C8B-B14F-4D97-AF65-F5344CB8AC3E}">
        <p14:creationId xmlns:p14="http://schemas.microsoft.com/office/powerpoint/2010/main" val="1663635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85961-9787-FAD8-4DCE-C4627578766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3017FE9-BA05-CFBA-1004-9C2B8AE8544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C7DDA8D-697C-5645-5987-1D7024A8BD8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B53B226-7525-4ECC-4E18-43556DFAFB0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CE08564-5FF6-3662-7F0F-B65184AE0C0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844D5FC-7D50-394B-520F-BC1EF5D0D0B6}"/>
              </a:ext>
            </a:extLst>
          </p:cNvPr>
          <p:cNvSpPr>
            <a:spLocks noGrp="1"/>
          </p:cNvSpPr>
          <p:nvPr>
            <p:ph type="dt" sz="half" idx="10"/>
          </p:nvPr>
        </p:nvSpPr>
        <p:spPr/>
        <p:txBody>
          <a:bodyPr/>
          <a:lstStyle/>
          <a:p>
            <a:fld id="{F59326EA-34CF-4540-91E3-DBEC64AEFE5C}" type="datetime1">
              <a:rPr lang="en-IN" smtClean="0"/>
              <a:t>27/10/22</a:t>
            </a:fld>
            <a:endParaRPr lang="en-IN"/>
          </a:p>
        </p:txBody>
      </p:sp>
      <p:sp>
        <p:nvSpPr>
          <p:cNvPr id="8" name="Footer Placeholder 7">
            <a:extLst>
              <a:ext uri="{FF2B5EF4-FFF2-40B4-BE49-F238E27FC236}">
                <a16:creationId xmlns:a16="http://schemas.microsoft.com/office/drawing/2014/main" id="{9EEC2984-59AC-6119-AB84-31C364598FDC}"/>
              </a:ext>
            </a:extLst>
          </p:cNvPr>
          <p:cNvSpPr>
            <a:spLocks noGrp="1"/>
          </p:cNvSpPr>
          <p:nvPr>
            <p:ph type="ftr" sz="quarter" idx="11"/>
          </p:nvPr>
        </p:nvSpPr>
        <p:spPr/>
        <p:txBody>
          <a:bodyPr/>
          <a:lstStyle/>
          <a:p>
            <a:r>
              <a:rPr lang="en-GB"/>
              <a:t>Department of Computer Science &amp; Engineering</a:t>
            </a:r>
            <a:endParaRPr lang="en-IN"/>
          </a:p>
        </p:txBody>
      </p:sp>
      <p:sp>
        <p:nvSpPr>
          <p:cNvPr id="9" name="Slide Number Placeholder 8">
            <a:extLst>
              <a:ext uri="{FF2B5EF4-FFF2-40B4-BE49-F238E27FC236}">
                <a16:creationId xmlns:a16="http://schemas.microsoft.com/office/drawing/2014/main" id="{F9533950-940D-0685-34DE-03E045BAA1CD}"/>
              </a:ext>
            </a:extLst>
          </p:cNvPr>
          <p:cNvSpPr>
            <a:spLocks noGrp="1"/>
          </p:cNvSpPr>
          <p:nvPr>
            <p:ph type="sldNum" sz="quarter" idx="12"/>
          </p:nvPr>
        </p:nvSpPr>
        <p:spPr/>
        <p:txBody>
          <a:bodyPr/>
          <a:lstStyle/>
          <a:p>
            <a:fld id="{8F9DBF47-AC70-406E-979F-823424764B55}" type="slidenum">
              <a:rPr lang="en-IN" smtClean="0"/>
              <a:t>‹#›</a:t>
            </a:fld>
            <a:endParaRPr lang="en-IN"/>
          </a:p>
        </p:txBody>
      </p:sp>
    </p:spTree>
    <p:extLst>
      <p:ext uri="{BB962C8B-B14F-4D97-AF65-F5344CB8AC3E}">
        <p14:creationId xmlns:p14="http://schemas.microsoft.com/office/powerpoint/2010/main" val="4126186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7D348-375A-953E-64A0-9F7C98AD990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F789D81-4CC1-1D21-DF22-D8D39FE74A29}"/>
              </a:ext>
            </a:extLst>
          </p:cNvPr>
          <p:cNvSpPr>
            <a:spLocks noGrp="1"/>
          </p:cNvSpPr>
          <p:nvPr>
            <p:ph type="dt" sz="half" idx="10"/>
          </p:nvPr>
        </p:nvSpPr>
        <p:spPr/>
        <p:txBody>
          <a:bodyPr/>
          <a:lstStyle/>
          <a:p>
            <a:fld id="{9913C00D-90F8-428F-90A8-B51F72762260}" type="datetime1">
              <a:rPr lang="en-IN" smtClean="0"/>
              <a:t>27/10/22</a:t>
            </a:fld>
            <a:endParaRPr lang="en-IN"/>
          </a:p>
        </p:txBody>
      </p:sp>
      <p:sp>
        <p:nvSpPr>
          <p:cNvPr id="4" name="Footer Placeholder 3">
            <a:extLst>
              <a:ext uri="{FF2B5EF4-FFF2-40B4-BE49-F238E27FC236}">
                <a16:creationId xmlns:a16="http://schemas.microsoft.com/office/drawing/2014/main" id="{F7B9BC87-CAAE-886D-DE4A-61FA7395CDFA}"/>
              </a:ext>
            </a:extLst>
          </p:cNvPr>
          <p:cNvSpPr>
            <a:spLocks noGrp="1"/>
          </p:cNvSpPr>
          <p:nvPr>
            <p:ph type="ftr" sz="quarter" idx="11"/>
          </p:nvPr>
        </p:nvSpPr>
        <p:spPr/>
        <p:txBody>
          <a:bodyPr/>
          <a:lstStyle/>
          <a:p>
            <a:r>
              <a:rPr lang="en-GB"/>
              <a:t>Department of Computer Science &amp; Engineering</a:t>
            </a:r>
            <a:endParaRPr lang="en-IN"/>
          </a:p>
        </p:txBody>
      </p:sp>
      <p:sp>
        <p:nvSpPr>
          <p:cNvPr id="5" name="Slide Number Placeholder 4">
            <a:extLst>
              <a:ext uri="{FF2B5EF4-FFF2-40B4-BE49-F238E27FC236}">
                <a16:creationId xmlns:a16="http://schemas.microsoft.com/office/drawing/2014/main" id="{90B629B3-81AD-51AA-3F6D-E3659272F64A}"/>
              </a:ext>
            </a:extLst>
          </p:cNvPr>
          <p:cNvSpPr>
            <a:spLocks noGrp="1"/>
          </p:cNvSpPr>
          <p:nvPr>
            <p:ph type="sldNum" sz="quarter" idx="12"/>
          </p:nvPr>
        </p:nvSpPr>
        <p:spPr/>
        <p:txBody>
          <a:bodyPr/>
          <a:lstStyle/>
          <a:p>
            <a:fld id="{8F9DBF47-AC70-406E-979F-823424764B55}" type="slidenum">
              <a:rPr lang="en-IN" smtClean="0"/>
              <a:t>‹#›</a:t>
            </a:fld>
            <a:endParaRPr lang="en-IN"/>
          </a:p>
        </p:txBody>
      </p:sp>
    </p:spTree>
    <p:extLst>
      <p:ext uri="{BB962C8B-B14F-4D97-AF65-F5344CB8AC3E}">
        <p14:creationId xmlns:p14="http://schemas.microsoft.com/office/powerpoint/2010/main" val="37171063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7E0175D-752B-1F9B-AA4F-B72CFB7E949D}"/>
              </a:ext>
            </a:extLst>
          </p:cNvPr>
          <p:cNvSpPr>
            <a:spLocks noGrp="1"/>
          </p:cNvSpPr>
          <p:nvPr>
            <p:ph type="dt" sz="half" idx="10"/>
          </p:nvPr>
        </p:nvSpPr>
        <p:spPr/>
        <p:txBody>
          <a:bodyPr/>
          <a:lstStyle/>
          <a:p>
            <a:fld id="{BAAED0FC-BD86-4FF4-AE6D-AC2176EBCCDF}" type="datetime1">
              <a:rPr lang="en-IN" smtClean="0"/>
              <a:t>27/10/22</a:t>
            </a:fld>
            <a:endParaRPr lang="en-IN"/>
          </a:p>
        </p:txBody>
      </p:sp>
      <p:sp>
        <p:nvSpPr>
          <p:cNvPr id="3" name="Footer Placeholder 2">
            <a:extLst>
              <a:ext uri="{FF2B5EF4-FFF2-40B4-BE49-F238E27FC236}">
                <a16:creationId xmlns:a16="http://schemas.microsoft.com/office/drawing/2014/main" id="{311F2CDC-022C-774C-73A0-D1F0FFE85B14}"/>
              </a:ext>
            </a:extLst>
          </p:cNvPr>
          <p:cNvSpPr>
            <a:spLocks noGrp="1"/>
          </p:cNvSpPr>
          <p:nvPr>
            <p:ph type="ftr" sz="quarter" idx="11"/>
          </p:nvPr>
        </p:nvSpPr>
        <p:spPr/>
        <p:txBody>
          <a:bodyPr/>
          <a:lstStyle/>
          <a:p>
            <a:r>
              <a:rPr lang="en-GB"/>
              <a:t>Department of Computer Science &amp; Engineering</a:t>
            </a:r>
            <a:endParaRPr lang="en-IN"/>
          </a:p>
        </p:txBody>
      </p:sp>
      <p:sp>
        <p:nvSpPr>
          <p:cNvPr id="4" name="Slide Number Placeholder 3">
            <a:extLst>
              <a:ext uri="{FF2B5EF4-FFF2-40B4-BE49-F238E27FC236}">
                <a16:creationId xmlns:a16="http://schemas.microsoft.com/office/drawing/2014/main" id="{062814BE-1B4A-6D60-4045-97FCAF6FCA8D}"/>
              </a:ext>
            </a:extLst>
          </p:cNvPr>
          <p:cNvSpPr>
            <a:spLocks noGrp="1"/>
          </p:cNvSpPr>
          <p:nvPr>
            <p:ph type="sldNum" sz="quarter" idx="12"/>
          </p:nvPr>
        </p:nvSpPr>
        <p:spPr/>
        <p:txBody>
          <a:bodyPr/>
          <a:lstStyle/>
          <a:p>
            <a:fld id="{8F9DBF47-AC70-406E-979F-823424764B55}" type="slidenum">
              <a:rPr lang="en-IN" smtClean="0"/>
              <a:t>‹#›</a:t>
            </a:fld>
            <a:endParaRPr lang="en-IN"/>
          </a:p>
        </p:txBody>
      </p:sp>
    </p:spTree>
    <p:extLst>
      <p:ext uri="{BB962C8B-B14F-4D97-AF65-F5344CB8AC3E}">
        <p14:creationId xmlns:p14="http://schemas.microsoft.com/office/powerpoint/2010/main" val="39161928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AE62C-265D-6ABE-CE1B-DC841F2E09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A58E36F-CCF7-F255-0CD8-36C91A96C1D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5E00ECA-269F-AAAB-6A63-66D7A98312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05CC86-3DAB-8066-07B9-4237E9B157BE}"/>
              </a:ext>
            </a:extLst>
          </p:cNvPr>
          <p:cNvSpPr>
            <a:spLocks noGrp="1"/>
          </p:cNvSpPr>
          <p:nvPr>
            <p:ph type="dt" sz="half" idx="10"/>
          </p:nvPr>
        </p:nvSpPr>
        <p:spPr/>
        <p:txBody>
          <a:bodyPr/>
          <a:lstStyle/>
          <a:p>
            <a:fld id="{B65BF1AE-6344-4A86-B37F-A9217017B81D}" type="datetime1">
              <a:rPr lang="en-IN" smtClean="0"/>
              <a:t>27/10/22</a:t>
            </a:fld>
            <a:endParaRPr lang="en-IN"/>
          </a:p>
        </p:txBody>
      </p:sp>
      <p:sp>
        <p:nvSpPr>
          <p:cNvPr id="6" name="Footer Placeholder 5">
            <a:extLst>
              <a:ext uri="{FF2B5EF4-FFF2-40B4-BE49-F238E27FC236}">
                <a16:creationId xmlns:a16="http://schemas.microsoft.com/office/drawing/2014/main" id="{AA99BBCE-67F8-C10A-E709-121D6F37E518}"/>
              </a:ext>
            </a:extLst>
          </p:cNvPr>
          <p:cNvSpPr>
            <a:spLocks noGrp="1"/>
          </p:cNvSpPr>
          <p:nvPr>
            <p:ph type="ftr" sz="quarter" idx="11"/>
          </p:nvPr>
        </p:nvSpPr>
        <p:spPr/>
        <p:txBody>
          <a:bodyPr/>
          <a:lstStyle/>
          <a:p>
            <a:r>
              <a:rPr lang="en-GB"/>
              <a:t>Department of Computer Science &amp; Engineering</a:t>
            </a:r>
            <a:endParaRPr lang="en-IN"/>
          </a:p>
        </p:txBody>
      </p:sp>
      <p:sp>
        <p:nvSpPr>
          <p:cNvPr id="7" name="Slide Number Placeholder 6">
            <a:extLst>
              <a:ext uri="{FF2B5EF4-FFF2-40B4-BE49-F238E27FC236}">
                <a16:creationId xmlns:a16="http://schemas.microsoft.com/office/drawing/2014/main" id="{1BC89F18-9319-D19A-6D09-342C03B48369}"/>
              </a:ext>
            </a:extLst>
          </p:cNvPr>
          <p:cNvSpPr>
            <a:spLocks noGrp="1"/>
          </p:cNvSpPr>
          <p:nvPr>
            <p:ph type="sldNum" sz="quarter" idx="12"/>
          </p:nvPr>
        </p:nvSpPr>
        <p:spPr/>
        <p:txBody>
          <a:bodyPr/>
          <a:lstStyle/>
          <a:p>
            <a:fld id="{8F9DBF47-AC70-406E-979F-823424764B55}" type="slidenum">
              <a:rPr lang="en-IN" smtClean="0"/>
              <a:t>‹#›</a:t>
            </a:fld>
            <a:endParaRPr lang="en-IN"/>
          </a:p>
        </p:txBody>
      </p:sp>
    </p:spTree>
    <p:extLst>
      <p:ext uri="{BB962C8B-B14F-4D97-AF65-F5344CB8AC3E}">
        <p14:creationId xmlns:p14="http://schemas.microsoft.com/office/powerpoint/2010/main" val="41496238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BFC62-4E9D-43D5-1F82-F6B436F72A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2CECE52-7B35-907C-3909-0B3C51B26BD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477A801-B59D-52C9-5053-42C91F5A37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3C0F277-3D1C-C6D1-C7DF-9A81FB848096}"/>
              </a:ext>
            </a:extLst>
          </p:cNvPr>
          <p:cNvSpPr>
            <a:spLocks noGrp="1"/>
          </p:cNvSpPr>
          <p:nvPr>
            <p:ph type="dt" sz="half" idx="10"/>
          </p:nvPr>
        </p:nvSpPr>
        <p:spPr/>
        <p:txBody>
          <a:bodyPr/>
          <a:lstStyle/>
          <a:p>
            <a:fld id="{077CF78E-E99D-45B0-BCE5-A4DA47B80F86}" type="datetime1">
              <a:rPr lang="en-IN" smtClean="0"/>
              <a:t>27/10/22</a:t>
            </a:fld>
            <a:endParaRPr lang="en-IN"/>
          </a:p>
        </p:txBody>
      </p:sp>
      <p:sp>
        <p:nvSpPr>
          <p:cNvPr id="6" name="Footer Placeholder 5">
            <a:extLst>
              <a:ext uri="{FF2B5EF4-FFF2-40B4-BE49-F238E27FC236}">
                <a16:creationId xmlns:a16="http://schemas.microsoft.com/office/drawing/2014/main" id="{4A8DEB60-A979-8AFB-6815-BB26C128DB50}"/>
              </a:ext>
            </a:extLst>
          </p:cNvPr>
          <p:cNvSpPr>
            <a:spLocks noGrp="1"/>
          </p:cNvSpPr>
          <p:nvPr>
            <p:ph type="ftr" sz="quarter" idx="11"/>
          </p:nvPr>
        </p:nvSpPr>
        <p:spPr/>
        <p:txBody>
          <a:bodyPr/>
          <a:lstStyle/>
          <a:p>
            <a:r>
              <a:rPr lang="en-GB"/>
              <a:t>Department of Computer Science &amp; Engineering</a:t>
            </a:r>
            <a:endParaRPr lang="en-IN"/>
          </a:p>
        </p:txBody>
      </p:sp>
      <p:sp>
        <p:nvSpPr>
          <p:cNvPr id="7" name="Slide Number Placeholder 6">
            <a:extLst>
              <a:ext uri="{FF2B5EF4-FFF2-40B4-BE49-F238E27FC236}">
                <a16:creationId xmlns:a16="http://schemas.microsoft.com/office/drawing/2014/main" id="{A8E69A2D-99A4-E4A5-3A86-83F97FFA6522}"/>
              </a:ext>
            </a:extLst>
          </p:cNvPr>
          <p:cNvSpPr>
            <a:spLocks noGrp="1"/>
          </p:cNvSpPr>
          <p:nvPr>
            <p:ph type="sldNum" sz="quarter" idx="12"/>
          </p:nvPr>
        </p:nvSpPr>
        <p:spPr/>
        <p:txBody>
          <a:bodyPr/>
          <a:lstStyle/>
          <a:p>
            <a:fld id="{8F9DBF47-AC70-406E-979F-823424764B55}" type="slidenum">
              <a:rPr lang="en-IN" smtClean="0"/>
              <a:t>‹#›</a:t>
            </a:fld>
            <a:endParaRPr lang="en-IN"/>
          </a:p>
        </p:txBody>
      </p:sp>
    </p:spTree>
    <p:extLst>
      <p:ext uri="{BB962C8B-B14F-4D97-AF65-F5344CB8AC3E}">
        <p14:creationId xmlns:p14="http://schemas.microsoft.com/office/powerpoint/2010/main" val="24353918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593C502-9977-C172-BDA2-B8C371FB15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B066D3C-B676-4496-2E06-67F991A73DC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EF53CF7-88B5-2A83-346F-B16A1C116CE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B411B6-50D1-4B2E-ADD9-6481226222EC}" type="datetime1">
              <a:rPr lang="en-IN" smtClean="0"/>
              <a:t>27/10/22</a:t>
            </a:fld>
            <a:endParaRPr lang="en-IN"/>
          </a:p>
        </p:txBody>
      </p:sp>
      <p:sp>
        <p:nvSpPr>
          <p:cNvPr id="5" name="Footer Placeholder 4">
            <a:extLst>
              <a:ext uri="{FF2B5EF4-FFF2-40B4-BE49-F238E27FC236}">
                <a16:creationId xmlns:a16="http://schemas.microsoft.com/office/drawing/2014/main" id="{30ED2C0B-E019-DC4D-8F38-AFA2CBD2FF3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a:t>Department of Computer Science &amp; Engineering</a:t>
            </a:r>
            <a:endParaRPr lang="en-IN"/>
          </a:p>
        </p:txBody>
      </p:sp>
      <p:sp>
        <p:nvSpPr>
          <p:cNvPr id="6" name="Slide Number Placeholder 5">
            <a:extLst>
              <a:ext uri="{FF2B5EF4-FFF2-40B4-BE49-F238E27FC236}">
                <a16:creationId xmlns:a16="http://schemas.microsoft.com/office/drawing/2014/main" id="{84BB24FA-7FC1-EB2F-A3C3-6CDD49A682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9DBF47-AC70-406E-979F-823424764B55}" type="slidenum">
              <a:rPr lang="en-IN" smtClean="0"/>
              <a:t>‹#›</a:t>
            </a:fld>
            <a:endParaRPr lang="en-IN"/>
          </a:p>
        </p:txBody>
      </p:sp>
    </p:spTree>
    <p:extLst>
      <p:ext uri="{BB962C8B-B14F-4D97-AF65-F5344CB8AC3E}">
        <p14:creationId xmlns:p14="http://schemas.microsoft.com/office/powerpoint/2010/main" val="29648934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alpha val="46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2C474-C4FC-4418-9E44-A644F77230ED}"/>
              </a:ext>
            </a:extLst>
          </p:cNvPr>
          <p:cNvSpPr>
            <a:spLocks noGrp="1"/>
          </p:cNvSpPr>
          <p:nvPr>
            <p:ph type="ctrTitle"/>
          </p:nvPr>
        </p:nvSpPr>
        <p:spPr>
          <a:xfrm>
            <a:off x="323557" y="1398104"/>
            <a:ext cx="11465169" cy="669847"/>
          </a:xfrm>
        </p:spPr>
        <p:txBody>
          <a:bodyPr>
            <a:normAutofit fontScale="90000"/>
          </a:bodyPr>
          <a:lstStyle/>
          <a:p>
            <a:r>
              <a:rPr lang="en-GB" sz="3200" dirty="0">
                <a:latin typeface="Times New Roman" panose="02020603050405020304" pitchFamily="18" charset="0"/>
                <a:cs typeface="Times New Roman" panose="02020603050405020304" pitchFamily="18" charset="0"/>
              </a:rPr>
              <a:t>Real-Time Driver Assistance using ML and OpenCV for Mobile Platform</a:t>
            </a:r>
            <a:endParaRPr lang="en-IN" sz="20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8FB40F4E-B80E-4B8E-2218-4AB740068E9F}"/>
              </a:ext>
            </a:extLst>
          </p:cNvPr>
          <p:cNvSpPr>
            <a:spLocks noGrp="1"/>
          </p:cNvSpPr>
          <p:nvPr>
            <p:ph type="subTitle" idx="1"/>
          </p:nvPr>
        </p:nvSpPr>
        <p:spPr>
          <a:xfrm>
            <a:off x="548640" y="3209248"/>
            <a:ext cx="4417255" cy="2299360"/>
          </a:xfrm>
        </p:spPr>
        <p:txBody>
          <a:bodyPr>
            <a:normAutofit fontScale="92500"/>
          </a:bodyPr>
          <a:lstStyle/>
          <a:p>
            <a:r>
              <a:rPr lang="en-GB" dirty="0"/>
              <a:t>By</a:t>
            </a:r>
          </a:p>
          <a:p>
            <a:r>
              <a:rPr lang="en-GB" dirty="0">
                <a:latin typeface="Times New Roman" panose="02020603050405020304" pitchFamily="18" charset="0"/>
                <a:cs typeface="Times New Roman" panose="02020603050405020304" pitchFamily="18" charset="0"/>
              </a:rPr>
              <a:t>Aryan (1DT19CS023)</a:t>
            </a:r>
          </a:p>
          <a:p>
            <a:r>
              <a:rPr lang="en-GB" dirty="0">
                <a:latin typeface="Times New Roman" panose="02020603050405020304" pitchFamily="18" charset="0"/>
                <a:cs typeface="Times New Roman" panose="02020603050405020304" pitchFamily="18" charset="0"/>
              </a:rPr>
              <a:t>Abhishek </a:t>
            </a:r>
            <a:r>
              <a:rPr lang="en-GB" dirty="0" err="1">
                <a:latin typeface="Times New Roman" panose="02020603050405020304" pitchFamily="18" charset="0"/>
                <a:cs typeface="Times New Roman" panose="02020603050405020304" pitchFamily="18" charset="0"/>
              </a:rPr>
              <a:t>Barnwal</a:t>
            </a:r>
            <a:r>
              <a:rPr lang="en-GB" dirty="0">
                <a:latin typeface="Times New Roman" panose="02020603050405020304" pitchFamily="18" charset="0"/>
                <a:cs typeface="Times New Roman" panose="02020603050405020304" pitchFamily="18" charset="0"/>
              </a:rPr>
              <a:t> (1DT19CS004)</a:t>
            </a:r>
          </a:p>
          <a:p>
            <a:r>
              <a:rPr lang="en-GB" dirty="0">
                <a:latin typeface="Times New Roman" panose="02020603050405020304" pitchFamily="18" charset="0"/>
                <a:cs typeface="Times New Roman" panose="02020603050405020304" pitchFamily="18" charset="0"/>
              </a:rPr>
              <a:t>Aastha (1DT19CS001)</a:t>
            </a:r>
          </a:p>
          <a:p>
            <a:r>
              <a:rPr lang="en-GB" dirty="0">
                <a:latin typeface="Times New Roman" panose="02020603050405020304" pitchFamily="18" charset="0"/>
                <a:cs typeface="Times New Roman" panose="02020603050405020304" pitchFamily="18" charset="0"/>
              </a:rPr>
              <a:t>Anusha B R (1DT19CS020)</a:t>
            </a:r>
          </a:p>
          <a:p>
            <a:endParaRPr lang="en-GB" b="1" dirty="0"/>
          </a:p>
          <a:p>
            <a:endParaRPr lang="en-IN" dirty="0"/>
          </a:p>
        </p:txBody>
      </p:sp>
      <p:sp>
        <p:nvSpPr>
          <p:cNvPr id="7" name="Rectangle 6">
            <a:extLst>
              <a:ext uri="{FF2B5EF4-FFF2-40B4-BE49-F238E27FC236}">
                <a16:creationId xmlns:a16="http://schemas.microsoft.com/office/drawing/2014/main" id="{014DD29F-1DD7-46B6-D827-FB5D710C631E}"/>
              </a:ext>
            </a:extLst>
          </p:cNvPr>
          <p:cNvSpPr/>
          <p:nvPr/>
        </p:nvSpPr>
        <p:spPr>
          <a:xfrm>
            <a:off x="0" y="0"/>
            <a:ext cx="12192000" cy="7737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000" dirty="0">
                <a:latin typeface="Times New Roman" panose="02020603050405020304" pitchFamily="18" charset="0"/>
                <a:cs typeface="Times New Roman" panose="02020603050405020304" pitchFamily="18" charset="0"/>
              </a:rPr>
              <a:t>Dayananda Sagar Academy of Technology &amp; Management</a:t>
            </a:r>
            <a:endParaRPr lang="en-IN" sz="30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9DC42D49-65FD-3F4B-68CF-3F08A42D0C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825305" cy="825305"/>
          </a:xfrm>
          <a:prstGeom prst="rect">
            <a:avLst/>
          </a:prstGeom>
        </p:spPr>
      </p:pic>
      <p:pic>
        <p:nvPicPr>
          <p:cNvPr id="11" name="Picture 10">
            <a:extLst>
              <a:ext uri="{FF2B5EF4-FFF2-40B4-BE49-F238E27FC236}">
                <a16:creationId xmlns:a16="http://schemas.microsoft.com/office/drawing/2014/main" id="{C92F86A0-5952-BC9C-6244-3A0A4AB590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84280" y="17585"/>
            <a:ext cx="807720" cy="807720"/>
          </a:xfrm>
          <a:prstGeom prst="rect">
            <a:avLst/>
          </a:prstGeom>
        </p:spPr>
      </p:pic>
      <p:sp>
        <p:nvSpPr>
          <p:cNvPr id="12" name="Subtitle 2">
            <a:extLst>
              <a:ext uri="{FF2B5EF4-FFF2-40B4-BE49-F238E27FC236}">
                <a16:creationId xmlns:a16="http://schemas.microsoft.com/office/drawing/2014/main" id="{40A8473C-E37B-325F-E920-38223F0420C8}"/>
              </a:ext>
            </a:extLst>
          </p:cNvPr>
          <p:cNvSpPr txBox="1">
            <a:spLocks/>
          </p:cNvSpPr>
          <p:nvPr/>
        </p:nvSpPr>
        <p:spPr>
          <a:xfrm>
            <a:off x="7057294" y="4232976"/>
            <a:ext cx="4417255" cy="151743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GB" dirty="0"/>
              <a:t>Guided By</a:t>
            </a:r>
          </a:p>
          <a:p>
            <a:pPr algn="r"/>
            <a:r>
              <a:rPr lang="en-IN" b="1" dirty="0"/>
              <a:t>Ms. </a:t>
            </a:r>
            <a:r>
              <a:rPr lang="en-IN" b="1" dirty="0" err="1"/>
              <a:t>Shylaja.B</a:t>
            </a:r>
            <a:endParaRPr lang="en-IN" b="1" dirty="0"/>
          </a:p>
          <a:p>
            <a:pPr algn="r"/>
            <a:r>
              <a:rPr lang="en-IN" b="1" dirty="0"/>
              <a:t>Assistant Professor </a:t>
            </a:r>
            <a:endParaRPr lang="en-GB" b="1" dirty="0"/>
          </a:p>
          <a:p>
            <a:pPr algn="r"/>
            <a:endParaRPr lang="en-GB" b="1" dirty="0"/>
          </a:p>
          <a:p>
            <a:endParaRPr lang="en-IN" dirty="0"/>
          </a:p>
        </p:txBody>
      </p:sp>
      <p:sp>
        <p:nvSpPr>
          <p:cNvPr id="13" name="Rectangle 12">
            <a:extLst>
              <a:ext uri="{FF2B5EF4-FFF2-40B4-BE49-F238E27FC236}">
                <a16:creationId xmlns:a16="http://schemas.microsoft.com/office/drawing/2014/main" id="{DA2FE12A-0565-C382-A71E-F59B73C259DF}"/>
              </a:ext>
            </a:extLst>
          </p:cNvPr>
          <p:cNvSpPr/>
          <p:nvPr/>
        </p:nvSpPr>
        <p:spPr>
          <a:xfrm>
            <a:off x="5122986" y="2419012"/>
            <a:ext cx="1934308" cy="54663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GB" dirty="0"/>
              <a:t>Batch No :  8</a:t>
            </a:r>
            <a:endParaRPr lang="en-IN" dirty="0"/>
          </a:p>
        </p:txBody>
      </p:sp>
      <p:sp>
        <p:nvSpPr>
          <p:cNvPr id="14" name="Rectangle 13">
            <a:extLst>
              <a:ext uri="{FF2B5EF4-FFF2-40B4-BE49-F238E27FC236}">
                <a16:creationId xmlns:a16="http://schemas.microsoft.com/office/drawing/2014/main" id="{0B52C7F1-FBF0-8490-5F16-3C04F0F0B0C5}"/>
              </a:ext>
            </a:extLst>
          </p:cNvPr>
          <p:cNvSpPr/>
          <p:nvPr/>
        </p:nvSpPr>
        <p:spPr>
          <a:xfrm>
            <a:off x="0" y="6499274"/>
            <a:ext cx="12192000" cy="3587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atin typeface="Times New Roman" panose="02020603050405020304" pitchFamily="18" charset="0"/>
                <a:cs typeface="Times New Roman" panose="02020603050405020304" pitchFamily="18" charset="0"/>
              </a:rPr>
              <a:t>Department of Computer Science and Engineering</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295864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A50F2-68AD-8B64-A9C3-0DF99F06E4D3}"/>
              </a:ext>
            </a:extLst>
          </p:cNvPr>
          <p:cNvSpPr>
            <a:spLocks noGrp="1"/>
          </p:cNvSpPr>
          <p:nvPr>
            <p:ph type="title"/>
          </p:nvPr>
        </p:nvSpPr>
        <p:spPr>
          <a:xfrm>
            <a:off x="838200" y="365125"/>
            <a:ext cx="6209714" cy="985373"/>
          </a:xfrm>
        </p:spPr>
        <p:txBody>
          <a:bodyPr>
            <a:normAutofit/>
          </a:bodyPr>
          <a:lstStyle/>
          <a:p>
            <a:r>
              <a:rPr lang="en-IN" b="1" i="0" dirty="0">
                <a:effectLst/>
                <a:latin typeface="Times New Roman" panose="02020603050405020304" pitchFamily="18" charset="0"/>
                <a:cs typeface="Times New Roman" panose="02020603050405020304" pitchFamily="18" charset="0"/>
              </a:rPr>
              <a:t>Abstract</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9128A14-D869-A98D-C122-7A4D826D4DED}"/>
              </a:ext>
            </a:extLst>
          </p:cNvPr>
          <p:cNvSpPr>
            <a:spLocks noGrp="1"/>
          </p:cNvSpPr>
          <p:nvPr>
            <p:ph idx="1"/>
          </p:nvPr>
        </p:nvSpPr>
        <p:spPr>
          <a:xfrm>
            <a:off x="466928" y="1825625"/>
            <a:ext cx="10886872" cy="3398128"/>
          </a:xfrm>
        </p:spPr>
        <p:txBody>
          <a:bodyPr>
            <a:normAutofit fontScale="92500" lnSpcReduction="10000"/>
          </a:bodyPr>
          <a:lstStyle/>
          <a:p>
            <a:pPr algn="just">
              <a:spcBef>
                <a:spcPct val="0"/>
              </a:spcBef>
            </a:pPr>
            <a:r>
              <a:rPr lang="en-IN" sz="3200" dirty="0">
                <a:latin typeface="Times New Roman" panose="02020603050405020304" pitchFamily="18" charset="0"/>
                <a:ea typeface="+mj-ea"/>
                <a:cs typeface="Times New Roman" panose="02020603050405020304" pitchFamily="18" charset="0"/>
              </a:rPr>
              <a:t>A real-time driving assistant application for mobile platforms. Taking into consideration the limited memory and processing power provided by current mobile platforms, the proposed method has been developed to be simple and robust. </a:t>
            </a:r>
          </a:p>
          <a:p>
            <a:pPr marL="0" indent="0" algn="just">
              <a:spcBef>
                <a:spcPct val="0"/>
              </a:spcBef>
              <a:buNone/>
            </a:pPr>
            <a:endParaRPr lang="en-IN" sz="3200" dirty="0">
              <a:latin typeface="Times New Roman" panose="02020603050405020304" pitchFamily="18" charset="0"/>
              <a:ea typeface="+mj-ea"/>
              <a:cs typeface="Times New Roman" panose="02020603050405020304" pitchFamily="18" charset="0"/>
            </a:endParaRPr>
          </a:p>
          <a:p>
            <a:pPr algn="just">
              <a:spcBef>
                <a:spcPct val="0"/>
              </a:spcBef>
            </a:pPr>
            <a:r>
              <a:rPr lang="en-IN" sz="3200" dirty="0">
                <a:latin typeface="Times New Roman" panose="02020603050405020304" pitchFamily="18" charset="0"/>
                <a:ea typeface="+mj-ea"/>
                <a:cs typeface="Times New Roman" panose="02020603050405020304" pitchFamily="18" charset="0"/>
              </a:rPr>
              <a:t>Vision-based driving assistants have been developed for decades. Their results are almost ready to be equipped in conventional vehicles. Most of the existing methods are targeted at the embedded market, but not at mobile platforms.</a:t>
            </a:r>
          </a:p>
          <a:p>
            <a:pPr algn="just">
              <a:spcBef>
                <a:spcPct val="0"/>
              </a:spcBef>
            </a:pPr>
            <a:endParaRPr lang="en-IN" sz="3200" dirty="0">
              <a:latin typeface="Times New Roman" panose="02020603050405020304" pitchFamily="18" charset="0"/>
              <a:ea typeface="+mj-ea"/>
              <a:cs typeface="Times New Roman" panose="02020603050405020304" pitchFamily="18" charset="0"/>
            </a:endParaRPr>
          </a:p>
          <a:p>
            <a:pPr marL="0" indent="0">
              <a:buNone/>
            </a:pPr>
            <a:endParaRPr lang="en-IN" i="1" dirty="0"/>
          </a:p>
        </p:txBody>
      </p:sp>
      <p:sp>
        <p:nvSpPr>
          <p:cNvPr id="4" name="Footer Placeholder 3">
            <a:extLst>
              <a:ext uri="{FF2B5EF4-FFF2-40B4-BE49-F238E27FC236}">
                <a16:creationId xmlns:a16="http://schemas.microsoft.com/office/drawing/2014/main" id="{5C1C07F9-6362-4DE3-C18B-E158C9644886}"/>
              </a:ext>
            </a:extLst>
          </p:cNvPr>
          <p:cNvSpPr>
            <a:spLocks noGrp="1"/>
          </p:cNvSpPr>
          <p:nvPr>
            <p:ph type="ftr" sz="quarter" idx="11"/>
          </p:nvPr>
        </p:nvSpPr>
        <p:spPr/>
        <p:txBody>
          <a:bodyPr/>
          <a:lstStyle/>
          <a:p>
            <a:r>
              <a:rPr lang="en-GB" dirty="0"/>
              <a:t>Department of Computer Science &amp; Engineering</a:t>
            </a:r>
            <a:endParaRPr lang="en-IN" dirty="0"/>
          </a:p>
        </p:txBody>
      </p:sp>
      <p:sp>
        <p:nvSpPr>
          <p:cNvPr id="5" name="Slide Number Placeholder 4">
            <a:extLst>
              <a:ext uri="{FF2B5EF4-FFF2-40B4-BE49-F238E27FC236}">
                <a16:creationId xmlns:a16="http://schemas.microsoft.com/office/drawing/2014/main" id="{EE0CC076-1140-BB0A-70D9-81FB13306E77}"/>
              </a:ext>
            </a:extLst>
          </p:cNvPr>
          <p:cNvSpPr>
            <a:spLocks noGrp="1"/>
          </p:cNvSpPr>
          <p:nvPr>
            <p:ph type="sldNum" sz="quarter" idx="12"/>
          </p:nvPr>
        </p:nvSpPr>
        <p:spPr/>
        <p:txBody>
          <a:bodyPr/>
          <a:lstStyle/>
          <a:p>
            <a:fld id="{8F9DBF47-AC70-406E-979F-823424764B55}" type="slidenum">
              <a:rPr lang="en-IN" smtClean="0"/>
              <a:t>2</a:t>
            </a:fld>
            <a:endParaRPr lang="en-IN"/>
          </a:p>
        </p:txBody>
      </p:sp>
    </p:spTree>
    <p:extLst>
      <p:ext uri="{BB962C8B-B14F-4D97-AF65-F5344CB8AC3E}">
        <p14:creationId xmlns:p14="http://schemas.microsoft.com/office/powerpoint/2010/main" val="18469636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5DC28-81AD-DD1A-139D-F2EE6EEF3C4B}"/>
              </a:ext>
            </a:extLst>
          </p:cNvPr>
          <p:cNvSpPr>
            <a:spLocks noGrp="1"/>
          </p:cNvSpPr>
          <p:nvPr>
            <p:ph type="title"/>
          </p:nvPr>
        </p:nvSpPr>
        <p:spPr>
          <a:xfrm>
            <a:off x="838200" y="365125"/>
            <a:ext cx="4915486" cy="732155"/>
          </a:xfrm>
        </p:spPr>
        <p:txBody>
          <a:bodyPr/>
          <a:lstStyle/>
          <a:p>
            <a:r>
              <a:rPr lang="en-GB" b="1" dirty="0">
                <a:latin typeface="Times New Roman" panose="02020603050405020304" pitchFamily="18" charset="0"/>
                <a:cs typeface="Times New Roman" panose="02020603050405020304" pitchFamily="18" charset="0"/>
              </a:rPr>
              <a:t>Existing System</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CB208F6-1726-FC65-14E6-00F52B4C30C7}"/>
              </a:ext>
            </a:extLst>
          </p:cNvPr>
          <p:cNvSpPr>
            <a:spLocks noGrp="1"/>
          </p:cNvSpPr>
          <p:nvPr>
            <p:ph idx="1"/>
          </p:nvPr>
        </p:nvSpPr>
        <p:spPr>
          <a:xfrm>
            <a:off x="838200" y="1348969"/>
            <a:ext cx="10515600" cy="4351338"/>
          </a:xfrm>
        </p:spPr>
        <p:txBody>
          <a:bodyPr>
            <a:normAutofit fontScale="92500" lnSpcReduction="10000"/>
          </a:bodyPr>
          <a:lstStyle/>
          <a:p>
            <a:r>
              <a:rPr lang="en-IN" sz="3000" dirty="0">
                <a:latin typeface="Times New Roman" panose="02020603050405020304" pitchFamily="18" charset="0"/>
                <a:ea typeface="+mj-ea"/>
                <a:cs typeface="Times New Roman" panose="02020603050405020304" pitchFamily="18" charset="0"/>
              </a:rPr>
              <a:t>Almost all vehicle accidents are caused by human error, which can be avoided with Advanced Driver Assistance Systems (ADAS). The role of ADAS is to prevent deaths and injuries by reducing the number of car accidents and the serious impact of those that cannot be avoided.</a:t>
            </a:r>
          </a:p>
          <a:p>
            <a:endParaRPr lang="en-GB" sz="3000" dirty="0">
              <a:latin typeface="Times New Roman" panose="02020603050405020304" pitchFamily="18" charset="0"/>
              <a:ea typeface="+mj-ea"/>
              <a:cs typeface="Times New Roman" panose="02020603050405020304" pitchFamily="18" charset="0"/>
            </a:endParaRPr>
          </a:p>
          <a:p>
            <a:r>
              <a:rPr lang="en-GB" sz="3000" dirty="0">
                <a:latin typeface="Times New Roman" panose="02020603050405020304" pitchFamily="18" charset="0"/>
                <a:ea typeface="+mj-ea"/>
                <a:cs typeface="Times New Roman" panose="02020603050405020304" pitchFamily="18" charset="0"/>
              </a:rPr>
              <a:t>Focused on Embedded System rather than mobile platform, primarily used in Cars.</a:t>
            </a:r>
          </a:p>
          <a:p>
            <a:pPr marL="0" indent="0">
              <a:buNone/>
            </a:pPr>
            <a:endParaRPr lang="en-GB" sz="3000" dirty="0">
              <a:latin typeface="Times New Roman" panose="02020603050405020304" pitchFamily="18" charset="0"/>
              <a:ea typeface="+mj-ea"/>
              <a:cs typeface="Times New Roman" panose="02020603050405020304" pitchFamily="18" charset="0"/>
            </a:endParaRPr>
          </a:p>
          <a:p>
            <a:r>
              <a:rPr lang="en-GB" sz="3000" dirty="0">
                <a:latin typeface="Times New Roman" panose="02020603050405020304" pitchFamily="18" charset="0"/>
                <a:ea typeface="+mj-ea"/>
                <a:cs typeface="Times New Roman" panose="02020603050405020304" pitchFamily="18" charset="0"/>
              </a:rPr>
              <a:t>Implementing the system for mobile platforms which safety-critical applications.</a:t>
            </a:r>
          </a:p>
          <a:p>
            <a:endParaRPr lang="en-GB" sz="2400" b="0" i="1" dirty="0">
              <a:solidFill>
                <a:schemeClr val="bg1">
                  <a:lumMod val="50000"/>
                </a:schemeClr>
              </a:solidFill>
              <a:effectLst/>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5CD7E059-4F5F-7CC3-53DE-675F62C92802}"/>
              </a:ext>
            </a:extLst>
          </p:cNvPr>
          <p:cNvSpPr>
            <a:spLocks noGrp="1"/>
          </p:cNvSpPr>
          <p:nvPr>
            <p:ph type="ftr" sz="quarter" idx="11"/>
          </p:nvPr>
        </p:nvSpPr>
        <p:spPr>
          <a:xfrm>
            <a:off x="2199861" y="6356350"/>
            <a:ext cx="7063409" cy="365125"/>
          </a:xfrm>
        </p:spPr>
        <p:txBody>
          <a:bodyPr/>
          <a:lstStyle/>
          <a:p>
            <a:r>
              <a:rPr lang="en-GB" sz="1600" dirty="0">
                <a:solidFill>
                  <a:schemeClr val="bg1">
                    <a:lumMod val="50000"/>
                  </a:schemeClr>
                </a:solidFill>
                <a:latin typeface="Times New Roman" panose="02020603050405020304" pitchFamily="18" charset="0"/>
                <a:cs typeface="Times New Roman" panose="02020603050405020304" pitchFamily="18" charset="0"/>
              </a:rPr>
              <a:t>Department of Computer Science &amp; Engineering</a:t>
            </a:r>
            <a:endParaRPr lang="en-IN" sz="1600" dirty="0">
              <a:solidFill>
                <a:schemeClr val="bg1">
                  <a:lumMod val="50000"/>
                </a:schemeClr>
              </a:solidFill>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B256E7AE-9006-745C-E986-42A9E6DD4ED2}"/>
              </a:ext>
            </a:extLst>
          </p:cNvPr>
          <p:cNvSpPr>
            <a:spLocks noGrp="1"/>
          </p:cNvSpPr>
          <p:nvPr>
            <p:ph type="sldNum" sz="quarter" idx="12"/>
          </p:nvPr>
        </p:nvSpPr>
        <p:spPr/>
        <p:txBody>
          <a:bodyPr/>
          <a:lstStyle/>
          <a:p>
            <a:fld id="{8F9DBF47-AC70-406E-979F-823424764B55}" type="slidenum">
              <a:rPr lang="en-IN" smtClean="0"/>
              <a:t>3</a:t>
            </a:fld>
            <a:endParaRPr lang="en-IN"/>
          </a:p>
        </p:txBody>
      </p:sp>
    </p:spTree>
    <p:extLst>
      <p:ext uri="{BB962C8B-B14F-4D97-AF65-F5344CB8AC3E}">
        <p14:creationId xmlns:p14="http://schemas.microsoft.com/office/powerpoint/2010/main" val="27934030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CE15D-13F5-229D-C9F5-9E347EEC9C93}"/>
              </a:ext>
            </a:extLst>
          </p:cNvPr>
          <p:cNvSpPr>
            <a:spLocks noGrp="1"/>
          </p:cNvSpPr>
          <p:nvPr>
            <p:ph type="title"/>
          </p:nvPr>
        </p:nvSpPr>
        <p:spPr>
          <a:xfrm>
            <a:off x="838200" y="365125"/>
            <a:ext cx="10515600" cy="985373"/>
          </a:xfrm>
        </p:spPr>
        <p:txBody>
          <a:bodyPr/>
          <a:lstStyle/>
          <a:p>
            <a:r>
              <a:rPr lang="en-IN" b="1" dirty="0">
                <a:latin typeface="Times New Roman" panose="02020603050405020304" pitchFamily="18" charset="0"/>
                <a:cs typeface="Times New Roman" panose="02020603050405020304" pitchFamily="18" charset="0"/>
              </a:rPr>
              <a:t>Proposed System</a:t>
            </a:r>
          </a:p>
        </p:txBody>
      </p:sp>
      <p:sp>
        <p:nvSpPr>
          <p:cNvPr id="3" name="Content Placeholder 2">
            <a:extLst>
              <a:ext uri="{FF2B5EF4-FFF2-40B4-BE49-F238E27FC236}">
                <a16:creationId xmlns:a16="http://schemas.microsoft.com/office/drawing/2014/main" id="{3AA26629-529A-5133-0292-C05327358E20}"/>
              </a:ext>
            </a:extLst>
          </p:cNvPr>
          <p:cNvSpPr>
            <a:spLocks noGrp="1"/>
          </p:cNvSpPr>
          <p:nvPr>
            <p:ph idx="1"/>
          </p:nvPr>
        </p:nvSpPr>
        <p:spPr>
          <a:xfrm>
            <a:off x="838200" y="1350498"/>
            <a:ext cx="10515600" cy="4826465"/>
          </a:xfrm>
        </p:spPr>
        <p:txBody>
          <a:bodyPr>
            <a:normAutofit/>
          </a:bodyPr>
          <a:lstStyle/>
          <a:p>
            <a:r>
              <a:rPr lang="en-IN" sz="3000" dirty="0">
                <a:latin typeface="Times New Roman" panose="02020603050405020304" pitchFamily="18" charset="0"/>
                <a:ea typeface="+mj-ea"/>
                <a:cs typeface="Times New Roman" panose="02020603050405020304" pitchFamily="18" charset="0"/>
              </a:rPr>
              <a:t>An application with the ability to run in real-time conditions covering multiple functionalities such as collision warning, traffic Sign detection, off-road warning(lane departure), vehicle detection or pedestrian detection.</a:t>
            </a:r>
          </a:p>
          <a:p>
            <a:r>
              <a:rPr lang="en-IN" sz="3000" dirty="0">
                <a:latin typeface="Times New Roman" panose="02020603050405020304" pitchFamily="18" charset="0"/>
                <a:ea typeface="+mj-ea"/>
                <a:cs typeface="Times New Roman" panose="02020603050405020304" pitchFamily="18" charset="0"/>
              </a:rPr>
              <a:t>The inspiration behind this project is the Advanced Driver Assistance Systems (ADAS) system mostly found in cars, ADAS being an embedded system lacks portability, and the proposed system primarily focuses on two-wheeler vehicles and is portable to a large extent. </a:t>
            </a:r>
          </a:p>
          <a:p>
            <a:r>
              <a:rPr lang="en-IN" sz="3000" dirty="0">
                <a:latin typeface="Times New Roman" panose="02020603050405020304" pitchFamily="18" charset="0"/>
                <a:ea typeface="+mj-ea"/>
                <a:cs typeface="Times New Roman" panose="02020603050405020304" pitchFamily="18" charset="0"/>
              </a:rPr>
              <a:t>Developing a Vision-based driving assistant for mobile platforms.</a:t>
            </a:r>
            <a:endParaRPr lang="en-GB" sz="3000" dirty="0">
              <a:latin typeface="Times New Roman" panose="02020603050405020304" pitchFamily="18" charset="0"/>
              <a:ea typeface="+mj-ea"/>
              <a:cs typeface="Times New Roman" panose="02020603050405020304" pitchFamily="18" charset="0"/>
            </a:endParaRPr>
          </a:p>
          <a:p>
            <a:endParaRPr lang="en-IN" i="1" dirty="0">
              <a:solidFill>
                <a:schemeClr val="bg1">
                  <a:lumMod val="50000"/>
                </a:schemeClr>
              </a:solidFill>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C8AA9176-D544-B0B7-6BAC-B2160ADD09E5}"/>
              </a:ext>
            </a:extLst>
          </p:cNvPr>
          <p:cNvSpPr>
            <a:spLocks noGrp="1"/>
          </p:cNvSpPr>
          <p:nvPr>
            <p:ph type="ftr" sz="quarter" idx="11"/>
          </p:nvPr>
        </p:nvSpPr>
        <p:spPr/>
        <p:txBody>
          <a:bodyPr/>
          <a:lstStyle/>
          <a:p>
            <a:r>
              <a:rPr lang="en-GB"/>
              <a:t>Department of Computer Science &amp; Engineering</a:t>
            </a:r>
            <a:endParaRPr lang="en-IN"/>
          </a:p>
        </p:txBody>
      </p:sp>
      <p:sp>
        <p:nvSpPr>
          <p:cNvPr id="5" name="Slide Number Placeholder 4">
            <a:extLst>
              <a:ext uri="{FF2B5EF4-FFF2-40B4-BE49-F238E27FC236}">
                <a16:creationId xmlns:a16="http://schemas.microsoft.com/office/drawing/2014/main" id="{FB487345-755B-1C5C-9D53-25A89E7250B5}"/>
              </a:ext>
            </a:extLst>
          </p:cNvPr>
          <p:cNvSpPr>
            <a:spLocks noGrp="1"/>
          </p:cNvSpPr>
          <p:nvPr>
            <p:ph type="sldNum" sz="quarter" idx="12"/>
          </p:nvPr>
        </p:nvSpPr>
        <p:spPr/>
        <p:txBody>
          <a:bodyPr/>
          <a:lstStyle/>
          <a:p>
            <a:fld id="{8F9DBF47-AC70-406E-979F-823424764B55}" type="slidenum">
              <a:rPr lang="en-IN" smtClean="0"/>
              <a:t>4</a:t>
            </a:fld>
            <a:endParaRPr lang="en-IN"/>
          </a:p>
        </p:txBody>
      </p:sp>
    </p:spTree>
    <p:extLst>
      <p:ext uri="{BB962C8B-B14F-4D97-AF65-F5344CB8AC3E}">
        <p14:creationId xmlns:p14="http://schemas.microsoft.com/office/powerpoint/2010/main" val="30753305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51902-0E4D-C5F6-D34E-4305AF89503F}"/>
              </a:ext>
            </a:extLst>
          </p:cNvPr>
          <p:cNvSpPr>
            <a:spLocks noGrp="1"/>
          </p:cNvSpPr>
          <p:nvPr>
            <p:ph type="title"/>
          </p:nvPr>
        </p:nvSpPr>
        <p:spPr/>
        <p:txBody>
          <a:bodyPr>
            <a:normAutofit/>
          </a:bodyPr>
          <a:lstStyle/>
          <a:p>
            <a:r>
              <a:rPr lang="en-GB" b="1" dirty="0">
                <a:latin typeface="Times New Roman" panose="02020603050405020304" pitchFamily="18" charset="0"/>
                <a:cs typeface="Times New Roman" panose="02020603050405020304" pitchFamily="18" charset="0"/>
              </a:rPr>
              <a:t> Details of the tools for Implementation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DFA32AE-8F25-64C1-34BE-4B77784D6D67}"/>
              </a:ext>
            </a:extLst>
          </p:cNvPr>
          <p:cNvSpPr>
            <a:spLocks noGrp="1"/>
          </p:cNvSpPr>
          <p:nvPr>
            <p:ph idx="1"/>
          </p:nvPr>
        </p:nvSpPr>
        <p:spPr/>
        <p:txBody>
          <a:bodyPr>
            <a:normAutofit fontScale="92500" lnSpcReduction="10000"/>
          </a:bodyPr>
          <a:lstStyle/>
          <a:p>
            <a:r>
              <a:rPr lang="en-GB" sz="3000" dirty="0">
                <a:latin typeface="Times New Roman" panose="02020603050405020304" pitchFamily="18" charset="0"/>
                <a:ea typeface="+mj-ea"/>
                <a:cs typeface="Times New Roman" panose="02020603050405020304" pitchFamily="18" charset="0"/>
              </a:rPr>
              <a:t>Components needed -</a:t>
            </a:r>
          </a:p>
          <a:p>
            <a:pPr lvl="1"/>
            <a:r>
              <a:rPr lang="en-GB" sz="3000" dirty="0">
                <a:latin typeface="Times New Roman" panose="02020603050405020304" pitchFamily="18" charset="0"/>
                <a:ea typeface="+mj-ea"/>
                <a:cs typeface="Times New Roman" panose="02020603050405020304" pitchFamily="18" charset="0"/>
              </a:rPr>
              <a:t>OS – Android</a:t>
            </a:r>
          </a:p>
          <a:p>
            <a:pPr lvl="1"/>
            <a:r>
              <a:rPr lang="en-GB" sz="3000" dirty="0">
                <a:latin typeface="Times New Roman" panose="02020603050405020304" pitchFamily="18" charset="0"/>
                <a:ea typeface="+mj-ea"/>
                <a:cs typeface="Times New Roman" panose="02020603050405020304" pitchFamily="18" charset="0"/>
              </a:rPr>
              <a:t>Development Environment – Android Studio</a:t>
            </a:r>
          </a:p>
          <a:p>
            <a:pPr lvl="1"/>
            <a:r>
              <a:rPr lang="en-GB" sz="3000" dirty="0">
                <a:latin typeface="Times New Roman" panose="02020603050405020304" pitchFamily="18" charset="0"/>
                <a:ea typeface="+mj-ea"/>
                <a:cs typeface="Times New Roman" panose="02020603050405020304" pitchFamily="18" charset="0"/>
              </a:rPr>
              <a:t>Language – Java/Kotlin</a:t>
            </a:r>
          </a:p>
          <a:p>
            <a:pPr lvl="1"/>
            <a:r>
              <a:rPr lang="en-GB" sz="3000" dirty="0">
                <a:latin typeface="Times New Roman" panose="02020603050405020304" pitchFamily="18" charset="0"/>
                <a:ea typeface="+mj-ea"/>
                <a:cs typeface="Times New Roman" panose="02020603050405020304" pitchFamily="18" charset="0"/>
              </a:rPr>
              <a:t>Libraries – OpenCV and Qualcomm </a:t>
            </a:r>
            <a:r>
              <a:rPr lang="en-GB" sz="3000" dirty="0" err="1">
                <a:latin typeface="Times New Roman" panose="02020603050405020304" pitchFamily="18" charset="0"/>
                <a:ea typeface="+mj-ea"/>
                <a:cs typeface="Times New Roman" panose="02020603050405020304" pitchFamily="18" charset="0"/>
              </a:rPr>
              <a:t>HetCompute</a:t>
            </a:r>
            <a:r>
              <a:rPr lang="en-GB" sz="3000" dirty="0">
                <a:latin typeface="Times New Roman" panose="02020603050405020304" pitchFamily="18" charset="0"/>
                <a:ea typeface="+mj-ea"/>
                <a:cs typeface="Times New Roman" panose="02020603050405020304" pitchFamily="18" charset="0"/>
              </a:rPr>
              <a:t> SDK</a:t>
            </a:r>
          </a:p>
          <a:p>
            <a:pPr algn="just"/>
            <a:r>
              <a:rPr lang="en-GB" sz="3000" dirty="0">
                <a:latin typeface="Times New Roman" panose="02020603050405020304" pitchFamily="18" charset="0"/>
                <a:ea typeface="+mj-ea"/>
                <a:cs typeface="Times New Roman" panose="02020603050405020304" pitchFamily="18" charset="0"/>
              </a:rPr>
              <a:t>The operating system used is  Android, development environment is Android studio, Java or Kotlin can be used to develop the application and use of OpenCV or </a:t>
            </a:r>
            <a:r>
              <a:rPr lang="en-GB" sz="3000" dirty="0" err="1">
                <a:latin typeface="Times New Roman" panose="02020603050405020304" pitchFamily="18" charset="0"/>
                <a:ea typeface="+mj-ea"/>
                <a:cs typeface="Times New Roman" panose="02020603050405020304" pitchFamily="18" charset="0"/>
              </a:rPr>
              <a:t>FastCV</a:t>
            </a:r>
            <a:r>
              <a:rPr lang="en-GB" sz="3000" dirty="0">
                <a:latin typeface="Times New Roman" panose="02020603050405020304" pitchFamily="18" charset="0"/>
                <a:ea typeface="+mj-ea"/>
                <a:cs typeface="Times New Roman" panose="02020603050405020304" pitchFamily="18" charset="0"/>
              </a:rPr>
              <a:t> to detect objects in image and classify them accordingly, use of Qualcomm </a:t>
            </a:r>
            <a:r>
              <a:rPr lang="en-GB" sz="3000" dirty="0" err="1">
                <a:latin typeface="Times New Roman" panose="02020603050405020304" pitchFamily="18" charset="0"/>
                <a:ea typeface="+mj-ea"/>
                <a:cs typeface="Times New Roman" panose="02020603050405020304" pitchFamily="18" charset="0"/>
              </a:rPr>
              <a:t>HetCompute</a:t>
            </a:r>
            <a:r>
              <a:rPr lang="en-GB" sz="3000" dirty="0">
                <a:latin typeface="Times New Roman" panose="02020603050405020304" pitchFamily="18" charset="0"/>
                <a:ea typeface="+mj-ea"/>
                <a:cs typeface="Times New Roman" panose="02020603050405020304" pitchFamily="18" charset="0"/>
              </a:rPr>
              <a:t> SDK a heterogeneous computing SDK for efficiency and making app real-time.</a:t>
            </a:r>
            <a:endParaRPr lang="en-IN" sz="3000" dirty="0">
              <a:latin typeface="Times New Roman" panose="02020603050405020304" pitchFamily="18" charset="0"/>
              <a:ea typeface="+mj-ea"/>
              <a:cs typeface="Times New Roman" panose="02020603050405020304" pitchFamily="18" charset="0"/>
            </a:endParaRPr>
          </a:p>
          <a:p>
            <a:endParaRPr lang="en-IN" dirty="0"/>
          </a:p>
        </p:txBody>
      </p:sp>
      <p:sp>
        <p:nvSpPr>
          <p:cNvPr id="4" name="Footer Placeholder 3">
            <a:extLst>
              <a:ext uri="{FF2B5EF4-FFF2-40B4-BE49-F238E27FC236}">
                <a16:creationId xmlns:a16="http://schemas.microsoft.com/office/drawing/2014/main" id="{810D67FD-388A-A101-E268-B707C5F575A3}"/>
              </a:ext>
            </a:extLst>
          </p:cNvPr>
          <p:cNvSpPr>
            <a:spLocks noGrp="1"/>
          </p:cNvSpPr>
          <p:nvPr>
            <p:ph type="ftr" sz="quarter" idx="11"/>
          </p:nvPr>
        </p:nvSpPr>
        <p:spPr/>
        <p:txBody>
          <a:bodyPr/>
          <a:lstStyle/>
          <a:p>
            <a:r>
              <a:rPr lang="en-GB"/>
              <a:t>Department of Computer Science &amp; Engineering</a:t>
            </a:r>
            <a:endParaRPr lang="en-IN"/>
          </a:p>
        </p:txBody>
      </p:sp>
      <p:sp>
        <p:nvSpPr>
          <p:cNvPr id="5" name="Slide Number Placeholder 4">
            <a:extLst>
              <a:ext uri="{FF2B5EF4-FFF2-40B4-BE49-F238E27FC236}">
                <a16:creationId xmlns:a16="http://schemas.microsoft.com/office/drawing/2014/main" id="{E0CF4297-BCB6-AD1E-0275-C0F96B0510E7}"/>
              </a:ext>
            </a:extLst>
          </p:cNvPr>
          <p:cNvSpPr>
            <a:spLocks noGrp="1"/>
          </p:cNvSpPr>
          <p:nvPr>
            <p:ph type="sldNum" sz="quarter" idx="12"/>
          </p:nvPr>
        </p:nvSpPr>
        <p:spPr/>
        <p:txBody>
          <a:bodyPr/>
          <a:lstStyle/>
          <a:p>
            <a:fld id="{8F9DBF47-AC70-406E-979F-823424764B55}" type="slidenum">
              <a:rPr lang="en-IN" smtClean="0"/>
              <a:t>5</a:t>
            </a:fld>
            <a:endParaRPr lang="en-IN"/>
          </a:p>
        </p:txBody>
      </p:sp>
    </p:spTree>
    <p:extLst>
      <p:ext uri="{BB962C8B-B14F-4D97-AF65-F5344CB8AC3E}">
        <p14:creationId xmlns:p14="http://schemas.microsoft.com/office/powerpoint/2010/main" val="17956194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4FA8F-7DE9-6DC8-49F2-70FFB2D22357}"/>
              </a:ext>
            </a:extLst>
          </p:cNvPr>
          <p:cNvSpPr>
            <a:spLocks noGrp="1"/>
          </p:cNvSpPr>
          <p:nvPr>
            <p:ph type="title"/>
          </p:nvPr>
        </p:nvSpPr>
        <p:spPr/>
        <p:txBody>
          <a:bodyPr/>
          <a:lstStyle/>
          <a:p>
            <a:r>
              <a:rPr lang="en-GB" b="1" dirty="0">
                <a:latin typeface="Times New Roman" panose="02020603050405020304" pitchFamily="18" charset="0"/>
                <a:cs typeface="Times New Roman" panose="02020603050405020304" pitchFamily="18" charset="0"/>
              </a:rPr>
              <a:t>Feasibility Study</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D08D844-0374-06AA-ED6B-8D089A090D17}"/>
              </a:ext>
            </a:extLst>
          </p:cNvPr>
          <p:cNvSpPr>
            <a:spLocks noGrp="1"/>
          </p:cNvSpPr>
          <p:nvPr>
            <p:ph idx="1"/>
          </p:nvPr>
        </p:nvSpPr>
        <p:spPr/>
        <p:txBody>
          <a:bodyPr/>
          <a:lstStyle/>
          <a:p>
            <a:r>
              <a:rPr lang="en-IN" sz="3000" dirty="0">
                <a:latin typeface="Times New Roman" panose="02020603050405020304" pitchFamily="18" charset="0"/>
                <a:ea typeface="+mj-ea"/>
                <a:cs typeface="Times New Roman" panose="02020603050405020304" pitchFamily="18" charset="0"/>
              </a:rPr>
              <a:t>Challenges involved in developing an application that will involve computer vision and artificial intelligence, while also incorporating design and third- party APIs. </a:t>
            </a:r>
          </a:p>
          <a:p>
            <a:pPr lvl="1"/>
            <a:r>
              <a:rPr lang="en-IN" sz="3000" dirty="0">
                <a:latin typeface="Times New Roman" panose="02020603050405020304" pitchFamily="18" charset="0"/>
                <a:ea typeface="+mj-ea"/>
                <a:cs typeface="Times New Roman" panose="02020603050405020304" pitchFamily="18" charset="0"/>
              </a:rPr>
              <a:t>Intensive Processing Tasks</a:t>
            </a:r>
          </a:p>
          <a:p>
            <a:pPr lvl="1"/>
            <a:r>
              <a:rPr lang="en-IN" sz="3000" dirty="0">
                <a:latin typeface="Times New Roman" panose="02020603050405020304" pitchFamily="18" charset="0"/>
                <a:ea typeface="+mj-ea"/>
                <a:cs typeface="Times New Roman" panose="02020603050405020304" pitchFamily="18" charset="0"/>
              </a:rPr>
              <a:t>Machine Learning</a:t>
            </a:r>
          </a:p>
          <a:p>
            <a:pPr lvl="1"/>
            <a:r>
              <a:rPr lang="en-IN" sz="3000" dirty="0">
                <a:latin typeface="Times New Roman" panose="02020603050405020304" pitchFamily="18" charset="0"/>
                <a:ea typeface="+mj-ea"/>
                <a:cs typeface="Times New Roman" panose="02020603050405020304" pitchFamily="18" charset="0"/>
              </a:rPr>
              <a:t>Limited Data</a:t>
            </a:r>
          </a:p>
          <a:p>
            <a:pPr lvl="1"/>
            <a:r>
              <a:rPr lang="en-IN" sz="3000" dirty="0">
                <a:latin typeface="Times New Roman" panose="02020603050405020304" pitchFamily="18" charset="0"/>
                <a:ea typeface="+mj-ea"/>
                <a:cs typeface="Times New Roman" panose="02020603050405020304" pitchFamily="18" charset="0"/>
              </a:rPr>
              <a:t>Delay Between Obtaining Data and Producing Results</a:t>
            </a:r>
          </a:p>
          <a:p>
            <a:endParaRPr lang="en-GB" dirty="0">
              <a:solidFill>
                <a:schemeClr val="bg1">
                  <a:lumMod val="50000"/>
                </a:schemeClr>
              </a:solidFill>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74BFA46E-2AAD-AD44-09BB-6C1F61A006AA}"/>
              </a:ext>
            </a:extLst>
          </p:cNvPr>
          <p:cNvSpPr>
            <a:spLocks noGrp="1"/>
          </p:cNvSpPr>
          <p:nvPr>
            <p:ph type="ftr" sz="quarter" idx="11"/>
          </p:nvPr>
        </p:nvSpPr>
        <p:spPr/>
        <p:txBody>
          <a:bodyPr/>
          <a:lstStyle/>
          <a:p>
            <a:r>
              <a:rPr lang="en-GB"/>
              <a:t>Department of Computer Science &amp; Engineering</a:t>
            </a:r>
            <a:endParaRPr lang="en-IN"/>
          </a:p>
        </p:txBody>
      </p:sp>
      <p:sp>
        <p:nvSpPr>
          <p:cNvPr id="5" name="Slide Number Placeholder 4">
            <a:extLst>
              <a:ext uri="{FF2B5EF4-FFF2-40B4-BE49-F238E27FC236}">
                <a16:creationId xmlns:a16="http://schemas.microsoft.com/office/drawing/2014/main" id="{25CF59F7-C50D-B131-BD75-7473A515DD9E}"/>
              </a:ext>
            </a:extLst>
          </p:cNvPr>
          <p:cNvSpPr>
            <a:spLocks noGrp="1"/>
          </p:cNvSpPr>
          <p:nvPr>
            <p:ph type="sldNum" sz="quarter" idx="12"/>
          </p:nvPr>
        </p:nvSpPr>
        <p:spPr/>
        <p:txBody>
          <a:bodyPr/>
          <a:lstStyle/>
          <a:p>
            <a:fld id="{8F9DBF47-AC70-406E-979F-823424764B55}" type="slidenum">
              <a:rPr lang="en-IN" smtClean="0"/>
              <a:t>6</a:t>
            </a:fld>
            <a:endParaRPr lang="en-IN"/>
          </a:p>
        </p:txBody>
      </p:sp>
    </p:spTree>
    <p:extLst>
      <p:ext uri="{BB962C8B-B14F-4D97-AF65-F5344CB8AC3E}">
        <p14:creationId xmlns:p14="http://schemas.microsoft.com/office/powerpoint/2010/main" val="22845837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2D5FE-7EAC-6007-8861-727F496BB721}"/>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Literature survey</a:t>
            </a:r>
          </a:p>
        </p:txBody>
      </p:sp>
      <p:sp>
        <p:nvSpPr>
          <p:cNvPr id="3" name="Content Placeholder 2">
            <a:extLst>
              <a:ext uri="{FF2B5EF4-FFF2-40B4-BE49-F238E27FC236}">
                <a16:creationId xmlns:a16="http://schemas.microsoft.com/office/drawing/2014/main" id="{3E7EA113-6E2D-7641-14DA-739A660BE494}"/>
              </a:ext>
            </a:extLst>
          </p:cNvPr>
          <p:cNvSpPr>
            <a:spLocks noGrp="1"/>
          </p:cNvSpPr>
          <p:nvPr>
            <p:ph idx="1"/>
          </p:nvPr>
        </p:nvSpPr>
        <p:spPr/>
        <p:txBody>
          <a:bodyPr/>
          <a:lstStyle/>
          <a:p>
            <a:r>
              <a:rPr lang="en-IN" sz="3000" dirty="0">
                <a:latin typeface="Times New Roman" panose="02020603050405020304" pitchFamily="18" charset="0"/>
                <a:ea typeface="+mj-ea"/>
                <a:cs typeface="Times New Roman" panose="02020603050405020304" pitchFamily="18" charset="0"/>
              </a:rPr>
              <a:t>Previously existing system includes ADAS and some of the works of self driving cars, research papers used are</a:t>
            </a:r>
          </a:p>
          <a:p>
            <a:pPr lvl="1"/>
            <a:r>
              <a:rPr lang="en-IN" sz="3000" dirty="0">
                <a:latin typeface="Times New Roman" panose="02020603050405020304" pitchFamily="18" charset="0"/>
                <a:ea typeface="+mj-ea"/>
                <a:cs typeface="Times New Roman" panose="02020603050405020304" pitchFamily="18" charset="0"/>
              </a:rPr>
              <a:t>SAE J3016 automated-driving graphic </a:t>
            </a:r>
          </a:p>
          <a:p>
            <a:pPr lvl="1"/>
            <a:r>
              <a:rPr lang="en-IN" sz="3000" dirty="0">
                <a:latin typeface="Times New Roman" panose="02020603050405020304" pitchFamily="18" charset="0"/>
                <a:ea typeface="+mj-ea"/>
                <a:cs typeface="Times New Roman" panose="02020603050405020304" pitchFamily="18" charset="0"/>
              </a:rPr>
              <a:t>Garret O. 10 Million Self-Driving Cars Will Hit The Road By 2020 </a:t>
            </a:r>
          </a:p>
          <a:p>
            <a:pPr lvl="1"/>
            <a:r>
              <a:rPr lang="en-IN" sz="3000" dirty="0" err="1">
                <a:latin typeface="Times New Roman" panose="02020603050405020304" pitchFamily="18" charset="0"/>
                <a:ea typeface="+mj-ea"/>
                <a:cs typeface="Times New Roman" panose="02020603050405020304" pitchFamily="18" charset="0"/>
              </a:rPr>
              <a:t>Jesmanczyk</a:t>
            </a:r>
            <a:r>
              <a:rPr lang="en-IN" sz="3000" dirty="0">
                <a:latin typeface="Times New Roman" panose="02020603050405020304" pitchFamily="18" charset="0"/>
                <a:ea typeface="+mj-ea"/>
                <a:cs typeface="Times New Roman" panose="02020603050405020304" pitchFamily="18" charset="0"/>
              </a:rPr>
              <a:t>. Traffic Sign Detector </a:t>
            </a:r>
          </a:p>
          <a:p>
            <a:pPr lvl="1"/>
            <a:r>
              <a:rPr lang="en-IN" sz="3000" dirty="0">
                <a:latin typeface="Times New Roman" panose="02020603050405020304" pitchFamily="18" charset="0"/>
                <a:ea typeface="+mj-ea"/>
                <a:cs typeface="Times New Roman" panose="02020603050405020304" pitchFamily="18" charset="0"/>
              </a:rPr>
              <a:t>And some quick google searches yielded very informative elements</a:t>
            </a:r>
          </a:p>
        </p:txBody>
      </p:sp>
      <p:sp>
        <p:nvSpPr>
          <p:cNvPr id="4" name="Footer Placeholder 3">
            <a:extLst>
              <a:ext uri="{FF2B5EF4-FFF2-40B4-BE49-F238E27FC236}">
                <a16:creationId xmlns:a16="http://schemas.microsoft.com/office/drawing/2014/main" id="{F32AD9A4-8674-AEAC-0044-2D5BED5B9573}"/>
              </a:ext>
            </a:extLst>
          </p:cNvPr>
          <p:cNvSpPr>
            <a:spLocks noGrp="1"/>
          </p:cNvSpPr>
          <p:nvPr>
            <p:ph type="ftr" sz="quarter" idx="11"/>
          </p:nvPr>
        </p:nvSpPr>
        <p:spPr/>
        <p:txBody>
          <a:bodyPr/>
          <a:lstStyle/>
          <a:p>
            <a:r>
              <a:rPr lang="en-GB"/>
              <a:t>Department of Computer Science &amp; Engineering</a:t>
            </a:r>
            <a:endParaRPr lang="en-IN"/>
          </a:p>
        </p:txBody>
      </p:sp>
      <p:sp>
        <p:nvSpPr>
          <p:cNvPr id="5" name="Slide Number Placeholder 4">
            <a:extLst>
              <a:ext uri="{FF2B5EF4-FFF2-40B4-BE49-F238E27FC236}">
                <a16:creationId xmlns:a16="http://schemas.microsoft.com/office/drawing/2014/main" id="{31D512A4-85BA-6D51-300F-FB86EAF17A5E}"/>
              </a:ext>
            </a:extLst>
          </p:cNvPr>
          <p:cNvSpPr>
            <a:spLocks noGrp="1"/>
          </p:cNvSpPr>
          <p:nvPr>
            <p:ph type="sldNum" sz="quarter" idx="12"/>
          </p:nvPr>
        </p:nvSpPr>
        <p:spPr/>
        <p:txBody>
          <a:bodyPr/>
          <a:lstStyle/>
          <a:p>
            <a:fld id="{8F9DBF47-AC70-406E-979F-823424764B55}" type="slidenum">
              <a:rPr lang="en-IN" smtClean="0"/>
              <a:t>7</a:t>
            </a:fld>
            <a:endParaRPr lang="en-IN"/>
          </a:p>
        </p:txBody>
      </p:sp>
    </p:spTree>
    <p:extLst>
      <p:ext uri="{BB962C8B-B14F-4D97-AF65-F5344CB8AC3E}">
        <p14:creationId xmlns:p14="http://schemas.microsoft.com/office/powerpoint/2010/main" val="34483999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50FED-AD56-756B-8704-217EFF183640}"/>
              </a:ext>
            </a:extLst>
          </p:cNvPr>
          <p:cNvSpPr>
            <a:spLocks noGrp="1"/>
          </p:cNvSpPr>
          <p:nvPr>
            <p:ph type="title"/>
          </p:nvPr>
        </p:nvSpPr>
        <p:spPr/>
        <p:txBody>
          <a:bodyPr/>
          <a:lstStyle/>
          <a:p>
            <a:r>
              <a:rPr lang="en-GB" b="1" dirty="0">
                <a:latin typeface="Times New Roman" panose="02020603050405020304" pitchFamily="18" charset="0"/>
                <a:cs typeface="Times New Roman" panose="02020603050405020304" pitchFamily="18" charset="0"/>
              </a:rPr>
              <a:t>Outcomes: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9148CE5-B6E8-2B60-142D-51E2FC09B29A}"/>
              </a:ext>
            </a:extLst>
          </p:cNvPr>
          <p:cNvSpPr>
            <a:spLocks noGrp="1"/>
          </p:cNvSpPr>
          <p:nvPr>
            <p:ph idx="1"/>
          </p:nvPr>
        </p:nvSpPr>
        <p:spPr>
          <a:xfrm>
            <a:off x="838200" y="1825625"/>
            <a:ext cx="10515600" cy="4351338"/>
          </a:xfrm>
        </p:spPr>
        <p:txBody>
          <a:bodyPr/>
          <a:lstStyle/>
          <a:p>
            <a:r>
              <a:rPr lang="en-GB" sz="3000" dirty="0">
                <a:latin typeface="Times New Roman" panose="02020603050405020304" pitchFamily="18" charset="0"/>
                <a:ea typeface="+mj-ea"/>
                <a:cs typeface="Times New Roman" panose="02020603050405020304" pitchFamily="18" charset="0"/>
              </a:rPr>
              <a:t>Modern functionality to two-wheelers and older cars by only using Android Mobile Device.</a:t>
            </a:r>
          </a:p>
          <a:p>
            <a:r>
              <a:rPr lang="en-IN" sz="3000" dirty="0">
                <a:latin typeface="Times New Roman" panose="02020603050405020304" pitchFamily="18" charset="0"/>
                <a:ea typeface="+mj-ea"/>
                <a:cs typeface="Times New Roman" panose="02020603050405020304" pitchFamily="18" charset="0"/>
              </a:rPr>
              <a:t>These functionalities are lane detection and whether the driver is drifting away from it, speed limit detection, traffic sign, audio alerts and Object Detection.</a:t>
            </a:r>
          </a:p>
        </p:txBody>
      </p:sp>
      <p:sp>
        <p:nvSpPr>
          <p:cNvPr id="4" name="Footer Placeholder 3">
            <a:extLst>
              <a:ext uri="{FF2B5EF4-FFF2-40B4-BE49-F238E27FC236}">
                <a16:creationId xmlns:a16="http://schemas.microsoft.com/office/drawing/2014/main" id="{9D254937-5158-0506-DE7F-79706D5C1126}"/>
              </a:ext>
            </a:extLst>
          </p:cNvPr>
          <p:cNvSpPr>
            <a:spLocks noGrp="1"/>
          </p:cNvSpPr>
          <p:nvPr>
            <p:ph type="ftr" sz="quarter" idx="11"/>
          </p:nvPr>
        </p:nvSpPr>
        <p:spPr/>
        <p:txBody>
          <a:bodyPr/>
          <a:lstStyle/>
          <a:p>
            <a:r>
              <a:rPr lang="en-GB"/>
              <a:t>Department of Computer Science &amp; Engineering</a:t>
            </a:r>
            <a:endParaRPr lang="en-IN"/>
          </a:p>
        </p:txBody>
      </p:sp>
      <p:sp>
        <p:nvSpPr>
          <p:cNvPr id="5" name="Slide Number Placeholder 4">
            <a:extLst>
              <a:ext uri="{FF2B5EF4-FFF2-40B4-BE49-F238E27FC236}">
                <a16:creationId xmlns:a16="http://schemas.microsoft.com/office/drawing/2014/main" id="{E35FD328-960E-65B7-D23E-3760477E1286}"/>
              </a:ext>
            </a:extLst>
          </p:cNvPr>
          <p:cNvSpPr>
            <a:spLocks noGrp="1"/>
          </p:cNvSpPr>
          <p:nvPr>
            <p:ph type="sldNum" sz="quarter" idx="12"/>
          </p:nvPr>
        </p:nvSpPr>
        <p:spPr/>
        <p:txBody>
          <a:bodyPr/>
          <a:lstStyle/>
          <a:p>
            <a:fld id="{8F9DBF47-AC70-406E-979F-823424764B55}" type="slidenum">
              <a:rPr lang="en-IN" smtClean="0"/>
              <a:t>8</a:t>
            </a:fld>
            <a:endParaRPr lang="en-IN"/>
          </a:p>
        </p:txBody>
      </p:sp>
    </p:spTree>
    <p:extLst>
      <p:ext uri="{BB962C8B-B14F-4D97-AF65-F5344CB8AC3E}">
        <p14:creationId xmlns:p14="http://schemas.microsoft.com/office/powerpoint/2010/main" val="31877269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D3EAC-020E-AD18-876A-1761DF4ADB29}"/>
              </a:ext>
            </a:extLst>
          </p:cNvPr>
          <p:cNvSpPr>
            <a:spLocks noGrp="1"/>
          </p:cNvSpPr>
          <p:nvPr>
            <p:ph type="title"/>
          </p:nvPr>
        </p:nvSpPr>
        <p:spPr/>
        <p:txBody>
          <a:bodyPr/>
          <a:lstStyle/>
          <a:p>
            <a:r>
              <a:rPr lang="en-GB" b="1" dirty="0">
                <a:latin typeface="Times New Roman" panose="02020603050405020304" pitchFamily="18" charset="0"/>
                <a:cs typeface="Times New Roman" panose="02020603050405020304" pitchFamily="18" charset="0"/>
              </a:rPr>
              <a:t>References: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668010A-E501-5B92-B31C-1FAE765DA7E2}"/>
              </a:ext>
            </a:extLst>
          </p:cNvPr>
          <p:cNvSpPr>
            <a:spLocks noGrp="1"/>
          </p:cNvSpPr>
          <p:nvPr>
            <p:ph idx="1"/>
          </p:nvPr>
        </p:nvSpPr>
        <p:spPr/>
        <p:txBody>
          <a:bodyPr>
            <a:normAutofit/>
          </a:bodyPr>
          <a:lstStyle/>
          <a:p>
            <a:pPr lvl="1"/>
            <a:r>
              <a:rPr lang="en-IN" sz="3000" dirty="0">
                <a:latin typeface="Times New Roman" panose="02020603050405020304" pitchFamily="18" charset="0"/>
                <a:cs typeface="Times New Roman" panose="02020603050405020304" pitchFamily="18" charset="0"/>
              </a:rPr>
              <a:t>SAE J3016 automated-driving graphic.</a:t>
            </a:r>
          </a:p>
          <a:p>
            <a:pPr lvl="1"/>
            <a:r>
              <a:rPr lang="en-IN" sz="3000" dirty="0">
                <a:latin typeface="Times New Roman" panose="02020603050405020304" pitchFamily="18" charset="0"/>
                <a:cs typeface="Times New Roman" panose="02020603050405020304" pitchFamily="18" charset="0"/>
              </a:rPr>
              <a:t>Garret O. 10 Million Self-Driving Cars Will Hit The Road By 2020.</a:t>
            </a:r>
          </a:p>
          <a:p>
            <a:pPr lvl="1"/>
            <a:r>
              <a:rPr lang="en-IN" sz="3000" dirty="0" err="1">
                <a:latin typeface="Times New Roman" panose="02020603050405020304" pitchFamily="18" charset="0"/>
                <a:cs typeface="Times New Roman" panose="02020603050405020304" pitchFamily="18" charset="0"/>
              </a:rPr>
              <a:t>Jesmanczyk</a:t>
            </a:r>
            <a:r>
              <a:rPr lang="en-IN" sz="3000" dirty="0">
                <a:latin typeface="Times New Roman" panose="02020603050405020304" pitchFamily="18" charset="0"/>
                <a:cs typeface="Times New Roman" panose="02020603050405020304" pitchFamily="18" charset="0"/>
              </a:rPr>
              <a:t>. Traffic Sign Detector.</a:t>
            </a:r>
          </a:p>
          <a:p>
            <a:pPr lvl="1"/>
            <a:r>
              <a:rPr lang="en-IN" sz="3000" dirty="0">
                <a:latin typeface="Times New Roman" panose="02020603050405020304" pitchFamily="18" charset="0"/>
                <a:cs typeface="Times New Roman" panose="02020603050405020304" pitchFamily="18" charset="0"/>
              </a:rPr>
              <a:t>Alerting drowsy distracted drivers using dual cameras smartphones," in </a:t>
            </a:r>
            <a:r>
              <a:rPr lang="en-IN" sz="3000" dirty="0" err="1">
                <a:latin typeface="Times New Roman" panose="02020603050405020304" pitchFamily="18" charset="0"/>
                <a:cs typeface="Times New Roman" panose="02020603050405020304" pitchFamily="18" charset="0"/>
              </a:rPr>
              <a:t>MobiSys</a:t>
            </a:r>
            <a:r>
              <a:rPr lang="en-IN" sz="3000" dirty="0">
                <a:latin typeface="Times New Roman" panose="02020603050405020304" pitchFamily="18" charset="0"/>
                <a:cs typeface="Times New Roman" panose="02020603050405020304" pitchFamily="18" charset="0"/>
              </a:rPr>
              <a:t>, H.-H. Chu, P. Huang, R. R. Choudhury, and Zhao, Eds. ACM, 2013.</a:t>
            </a:r>
            <a:endParaRPr lang="en-IN" sz="3000" dirty="0">
              <a:solidFill>
                <a:schemeClr val="bg1">
                  <a:lumMod val="50000"/>
                </a:schemeClr>
              </a:solidFill>
              <a:latin typeface="Times New Roman" panose="02020603050405020304" pitchFamily="18" charset="0"/>
              <a:cs typeface="Times New Roman" panose="02020603050405020304" pitchFamily="18" charset="0"/>
            </a:endParaRPr>
          </a:p>
          <a:p>
            <a:pPr lvl="1"/>
            <a:r>
              <a:rPr lang="en-IN" sz="3000" dirty="0">
                <a:latin typeface="Times New Roman" panose="02020603050405020304" pitchFamily="18" charset="0"/>
                <a:cs typeface="Times New Roman" panose="02020603050405020304" pitchFamily="18" charset="0"/>
              </a:rPr>
              <a:t>Pyramid Transformer for Traffic Sign Detection (https://</a:t>
            </a:r>
            <a:r>
              <a:rPr lang="en-IN" sz="3000" dirty="0" err="1">
                <a:latin typeface="Times New Roman" panose="02020603050405020304" pitchFamily="18" charset="0"/>
                <a:cs typeface="Times New Roman" panose="02020603050405020304" pitchFamily="18" charset="0"/>
              </a:rPr>
              <a:t>arxiv.org</a:t>
            </a:r>
            <a:r>
              <a:rPr lang="en-IN" sz="3000" dirty="0">
                <a:latin typeface="Times New Roman" panose="02020603050405020304" pitchFamily="18" charset="0"/>
                <a:cs typeface="Times New Roman" panose="02020603050405020304" pitchFamily="18" charset="0"/>
              </a:rPr>
              <a:t>/abs/2207.06067</a:t>
            </a:r>
            <a:r>
              <a:rPr lang="en-IN" dirty="0">
                <a:solidFill>
                  <a:schemeClr val="bg1">
                    <a:lumMod val="50000"/>
                  </a:schemeClr>
                </a:solidFill>
                <a:latin typeface="Times New Roman" panose="02020603050405020304" pitchFamily="18" charset="0"/>
                <a:cs typeface="Times New Roman" panose="02020603050405020304" pitchFamily="18" charset="0"/>
              </a:rPr>
              <a:t>)</a:t>
            </a:r>
            <a:endParaRPr lang="en-IN" sz="2400" dirty="0">
              <a:solidFill>
                <a:schemeClr val="bg1">
                  <a:lumMod val="50000"/>
                </a:schemeClr>
              </a:solidFill>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8290201C-8AA8-8527-83CC-3608BFD29431}"/>
              </a:ext>
            </a:extLst>
          </p:cNvPr>
          <p:cNvSpPr>
            <a:spLocks noGrp="1"/>
          </p:cNvSpPr>
          <p:nvPr>
            <p:ph type="ftr" sz="quarter" idx="11"/>
          </p:nvPr>
        </p:nvSpPr>
        <p:spPr/>
        <p:txBody>
          <a:bodyPr/>
          <a:lstStyle/>
          <a:p>
            <a:r>
              <a:rPr lang="en-GB"/>
              <a:t>Department of Computer Science &amp; Engineering</a:t>
            </a:r>
            <a:endParaRPr lang="en-IN"/>
          </a:p>
        </p:txBody>
      </p:sp>
      <p:sp>
        <p:nvSpPr>
          <p:cNvPr id="5" name="Slide Number Placeholder 4">
            <a:extLst>
              <a:ext uri="{FF2B5EF4-FFF2-40B4-BE49-F238E27FC236}">
                <a16:creationId xmlns:a16="http://schemas.microsoft.com/office/drawing/2014/main" id="{2C6E6F08-4D27-8F62-49C1-FF796C5BAED3}"/>
              </a:ext>
            </a:extLst>
          </p:cNvPr>
          <p:cNvSpPr>
            <a:spLocks noGrp="1"/>
          </p:cNvSpPr>
          <p:nvPr>
            <p:ph type="sldNum" sz="quarter" idx="12"/>
          </p:nvPr>
        </p:nvSpPr>
        <p:spPr/>
        <p:txBody>
          <a:bodyPr/>
          <a:lstStyle/>
          <a:p>
            <a:fld id="{8F9DBF47-AC70-406E-979F-823424764B55}" type="slidenum">
              <a:rPr lang="en-IN" smtClean="0"/>
              <a:t>9</a:t>
            </a:fld>
            <a:endParaRPr lang="en-IN"/>
          </a:p>
        </p:txBody>
      </p:sp>
    </p:spTree>
    <p:extLst>
      <p:ext uri="{BB962C8B-B14F-4D97-AF65-F5344CB8AC3E}">
        <p14:creationId xmlns:p14="http://schemas.microsoft.com/office/powerpoint/2010/main" val="24702624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263</TotalTime>
  <Words>649</Words>
  <Application>Microsoft Macintosh PowerPoint</Application>
  <PresentationFormat>Widescreen</PresentationFormat>
  <Paragraphs>70</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Times New Roman</vt:lpstr>
      <vt:lpstr>Office Theme</vt:lpstr>
      <vt:lpstr>Real-Time Driver Assistance using ML and OpenCV for Mobile Platform</vt:lpstr>
      <vt:lpstr>Abstract</vt:lpstr>
      <vt:lpstr>Existing System</vt:lpstr>
      <vt:lpstr>Proposed System</vt:lpstr>
      <vt:lpstr> Details of the tools for Implementation</vt:lpstr>
      <vt:lpstr>Feasibility Study</vt:lpstr>
      <vt:lpstr>Literature survey</vt:lpstr>
      <vt:lpstr>Outcomes: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 - which has to chosen in such a way that it is easy to understand the essence of the project</dc:title>
  <dc:creator>Saran</dc:creator>
  <cp:lastModifiedBy>Microsoft Office User</cp:lastModifiedBy>
  <cp:revision>14</cp:revision>
  <cp:lastPrinted>2022-10-27T06:17:53Z</cp:lastPrinted>
  <dcterms:created xsi:type="dcterms:W3CDTF">2022-10-25T08:17:55Z</dcterms:created>
  <dcterms:modified xsi:type="dcterms:W3CDTF">2022-10-27T06:50:13Z</dcterms:modified>
</cp:coreProperties>
</file>