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" userDrawn="1">
          <p15:clr>
            <a:srgbClr val="A4A3A4"/>
          </p15:clr>
        </p15:guide>
        <p15:guide id="2" pos="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>
        <p:scale>
          <a:sx n="119" d="100"/>
          <a:sy n="119" d="100"/>
        </p:scale>
        <p:origin x="256" y="352"/>
      </p:cViewPr>
      <p:guideLst>
        <p:guide orient="horz" pos="384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1A4B-EF85-45D1-81B5-99B8B802F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781DB-6C03-497F-9215-6FE1DE2D7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D71E3-AA8C-4628-AE08-33C700CD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5495-56EE-4B63-8652-FD0844E79925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5851D-01B7-43C3-8919-E286ED1E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FAEFF-B042-462D-BAF4-F1A0C17E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7466-FA88-4CDC-B69A-C7D499BD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1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DEC9E-280B-4260-86BD-E5B07197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A3EFF-18F1-40DE-A51D-D31C8D630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FAE01-DD4C-4867-BC27-BE1FF3EB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5495-56EE-4B63-8652-FD0844E79925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966B0-1AE8-485C-AD77-AB4281FEC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DFFB4-D8FB-4A95-89A1-E02185F01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7466-FA88-4CDC-B69A-C7D499BD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4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77E47F-3889-4E54-A058-08FC1A561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A4639-58A6-4723-97D6-A4500BBE6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EC2D7-04C6-4C46-80BC-302AE9C13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5495-56EE-4B63-8652-FD0844E79925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CF8FF-3445-4A2F-A5F6-AE2AFF5D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C99D5-36E0-4727-86F2-62E735C45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7466-FA88-4CDC-B69A-C7D499BD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2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A282-65A9-4FC0-878A-67AF0C25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9DB16-85F2-49B0-A656-B3DA5697B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DEE53-3DB2-4CA0-BEBF-8E9B7D1E2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5495-56EE-4B63-8652-FD0844E79925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72A47-ABA2-4BDB-B01C-E4675AD68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C4B65-E5A0-4D70-81A1-706E9D458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7466-FA88-4CDC-B69A-C7D499BD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8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2DFA-95DD-4D00-A812-4585A063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E10C9-3BD2-453C-B899-B0D4F04C6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4C2B4-7BC7-418A-A5CF-DEDFFA228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5495-56EE-4B63-8652-FD0844E79925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3842D-B3BB-460E-9617-DE0DEADA0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1AC33-27CE-44B6-956D-9BABF949D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7466-FA88-4CDC-B69A-C7D499BD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F68C-4DAE-4DB0-B935-8538B9431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AEF6A-FED6-4EFA-B5C8-62CBBF56C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6685F-1E72-44CA-B080-2F44872E8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8A196-EFA0-47C6-ADA6-A88DC5E37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5495-56EE-4B63-8652-FD0844E79925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624AA-699B-4D8C-ACAA-1E8B4F28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082D2-DC2F-4C35-BA58-82426DEC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7466-FA88-4CDC-B69A-C7D499BD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7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089D0-624A-4FD4-BC32-BD8B9B1B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5269F-0D36-4B86-ADA1-C06143BC2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FBD84-7465-4612-9EC4-783507FA4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C0092-472B-4662-B991-FE1E75565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B610A-0E6C-4A7E-87E8-D57B8D84A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EAF963-85EF-4182-955D-A80D3AF6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5495-56EE-4B63-8652-FD0844E79925}" type="datetimeFigureOut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6E52E0-F66C-4CEB-8E9E-B8AB79B8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31C25-0FB0-4F9E-9B08-D8DA9D36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7466-FA88-4CDC-B69A-C7D499BD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1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C5D-87EF-4FEA-A9D7-DB3005729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D2B12E-7DFE-4D63-A0AE-80C4C01A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5495-56EE-4B63-8652-FD0844E79925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D8D7F-0B02-4E26-AC16-6B5B98C67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4F26D-7B9B-4514-82CF-486FC675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7466-FA88-4CDC-B69A-C7D499BD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C1821A-92B3-4C67-8A6C-BD964EC8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5495-56EE-4B63-8652-FD0844E79925}" type="datetimeFigureOut">
              <a:rPr lang="en-US" smtClean="0"/>
              <a:t>11/9/22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5388E9-5616-404A-A7A1-1639C36E5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56391-35FC-4FF8-8FE3-F7006EA1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7466-FA88-4CDC-B69A-C7D499BD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1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8D51-49E3-43CB-B03D-DDC093A5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4B78D-BACF-444F-AC32-F67106B92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A0100-2D3D-4F60-8D9B-D3602A674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A3B71-4559-4382-958A-BF595D47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5495-56EE-4B63-8652-FD0844E79925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B66B2-21B7-4478-81C8-360696A2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14F49-04D6-434A-A0A1-89B2F213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7466-FA88-4CDC-B69A-C7D499BD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3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926D-1DE2-4F59-AD8D-5CF830EF4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4B74CD-2C58-48C6-BC99-141B7AF68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5F475-FF75-4B3D-B98E-A0C9E384D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D45B4-8C9B-43D9-A4C3-0EFB8EC5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5495-56EE-4B63-8652-FD0844E79925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EA865-F26B-415F-9087-06889F3A9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400E1-8C19-44AE-89C9-1AAD77C7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7466-FA88-4CDC-B69A-C7D499BD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7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4FCF87-B187-475B-995A-1425C9EE3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D0EA2-13C3-4FF5-A484-6DD27B366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D7188-FA15-40F2-9448-043F7F4A7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B5495-56EE-4B63-8652-FD0844E79925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6900F-06D2-4461-9232-379148F09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21585-BFE1-4C98-B54F-42BCCA855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47466-FA88-4CDC-B69A-C7D499BD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8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MJJEclQlrNTv2pNVJxIosmKXTCgSpbmf?usp=shar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EDEE15-8291-4249-A8D5-4298CD9DA8D6}"/>
              </a:ext>
            </a:extLst>
          </p:cNvPr>
          <p:cNvSpPr txBox="1"/>
          <p:nvPr/>
        </p:nvSpPr>
        <p:spPr>
          <a:xfrm>
            <a:off x="652544" y="1836054"/>
            <a:ext cx="4381499" cy="1504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Candidate Name: Aryan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Email: aryan.2023y@gmail.com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Phone No. : +91 8102048291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81468D-4F89-4C4A-9C23-28F3156C76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26" r="25626" b="1"/>
          <a:stretch/>
        </p:blipFill>
        <p:spPr>
          <a:xfrm>
            <a:off x="622599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15" name="Picture 14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F99ECD07-3434-4241-9DC3-805C67BFA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8" y="246742"/>
            <a:ext cx="1855767" cy="3438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689AA2-517A-4334-90D3-839FF78F9102}"/>
              </a:ext>
            </a:extLst>
          </p:cNvPr>
          <p:cNvSpPr txBox="1"/>
          <p:nvPr/>
        </p:nvSpPr>
        <p:spPr>
          <a:xfrm>
            <a:off x="652544" y="3429000"/>
            <a:ext cx="508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Problem Statement: E-Commerce </a:t>
            </a:r>
          </a:p>
        </p:txBody>
      </p:sp>
    </p:spTree>
    <p:extLst>
      <p:ext uri="{BB962C8B-B14F-4D97-AF65-F5344CB8AC3E}">
        <p14:creationId xmlns:p14="http://schemas.microsoft.com/office/powerpoint/2010/main" val="336422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78C00F-A391-4EF8-921B-57E644D3C47C}"/>
              </a:ext>
            </a:extLst>
          </p:cNvPr>
          <p:cNvSpPr/>
          <p:nvPr/>
        </p:nvSpPr>
        <p:spPr>
          <a:xfrm>
            <a:off x="11715750" y="0"/>
            <a:ext cx="476250" cy="6858000"/>
          </a:xfrm>
          <a:prstGeom prst="rect">
            <a:avLst/>
          </a:prstGeom>
          <a:gradFill>
            <a:gsLst>
              <a:gs pos="77000">
                <a:srgbClr val="FFC000"/>
              </a:gs>
              <a:gs pos="12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689079-7F48-4819-9349-AFF6033E0141}"/>
              </a:ext>
            </a:extLst>
          </p:cNvPr>
          <p:cNvSpPr txBox="1"/>
          <p:nvPr/>
        </p:nvSpPr>
        <p:spPr>
          <a:xfrm>
            <a:off x="0" y="308113"/>
            <a:ext cx="11715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Understanding of the problem statement</a:t>
            </a:r>
          </a:p>
        </p:txBody>
      </p:sp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B0575BA6-C048-4B83-AF44-D10A9DF2C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2" y="6255400"/>
            <a:ext cx="1589547" cy="2944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780E3A-29A5-6544-9D37-6126BFC617F7}"/>
              </a:ext>
            </a:extLst>
          </p:cNvPr>
          <p:cNvSpPr txBox="1"/>
          <p:nvPr/>
        </p:nvSpPr>
        <p:spPr>
          <a:xfrm>
            <a:off x="134047" y="999460"/>
            <a:ext cx="108812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endParaRPr lang="en-IN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IN" dirty="0"/>
              <a:t>The dataset that has been provided is a dataset of E-commerce sales.</a:t>
            </a:r>
          </a:p>
          <a:p>
            <a:pPr algn="just"/>
            <a:endParaRPr lang="en-IN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IN" dirty="0"/>
              <a:t>We are going to find the key metrics and visualize the dataset in order to gain a more comprehensive understanding of the dataset by identifying the key metrics.</a:t>
            </a:r>
          </a:p>
          <a:p>
            <a:pPr algn="just"/>
            <a:endParaRPr lang="en-IN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IN" dirty="0"/>
              <a:t>By performing this task as a business manager, you provide insight into sales to the company, which can be used to make better decisions.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832EA-D0A0-FC44-BB78-5B7164822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573" y="3689941"/>
            <a:ext cx="3469758" cy="216859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A6E7D9-3544-8140-A3A3-30334225990A}"/>
              </a:ext>
            </a:extLst>
          </p:cNvPr>
          <p:cNvCxnSpPr/>
          <p:nvPr/>
        </p:nvCxnSpPr>
        <p:spPr>
          <a:xfrm>
            <a:off x="0" y="892888"/>
            <a:ext cx="1171575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1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78C00F-A391-4EF8-921B-57E644D3C47C}"/>
              </a:ext>
            </a:extLst>
          </p:cNvPr>
          <p:cNvSpPr/>
          <p:nvPr/>
        </p:nvSpPr>
        <p:spPr>
          <a:xfrm>
            <a:off x="11715750" y="0"/>
            <a:ext cx="476250" cy="6858000"/>
          </a:xfrm>
          <a:prstGeom prst="rect">
            <a:avLst/>
          </a:prstGeom>
          <a:gradFill>
            <a:gsLst>
              <a:gs pos="77000">
                <a:srgbClr val="FFC000"/>
              </a:gs>
              <a:gs pos="12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689079-7F48-4819-9349-AFF6033E0141}"/>
              </a:ext>
            </a:extLst>
          </p:cNvPr>
          <p:cNvSpPr txBox="1"/>
          <p:nvPr/>
        </p:nvSpPr>
        <p:spPr>
          <a:xfrm>
            <a:off x="0" y="308113"/>
            <a:ext cx="11715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Approach</a:t>
            </a:r>
          </a:p>
        </p:txBody>
      </p:sp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B0575BA6-C048-4B83-AF44-D10A9DF2C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2" y="6255400"/>
            <a:ext cx="1589547" cy="2944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780E3A-29A5-6544-9D37-6126BFC617F7}"/>
              </a:ext>
            </a:extLst>
          </p:cNvPr>
          <p:cNvSpPr txBox="1"/>
          <p:nvPr/>
        </p:nvSpPr>
        <p:spPr>
          <a:xfrm>
            <a:off x="240372" y="1201001"/>
            <a:ext cx="7128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endParaRPr lang="en-IN" dirty="0"/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The first step is to understand the dataset.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Data pre-processing is the next step before the ingestion of data.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The next step is to analyse and visualize data and get valuable insights.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Visualizing and Analysing the data for finding profit based on States, Category, Monthly, Customer and other parameters.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Visualizing using different types of graphs to get insights into data, will lead to better decisions.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Use of clustering algorithms  like K-means and Mean-Shift to detect different customer groups.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IN" dirty="0"/>
          </a:p>
          <a:p>
            <a:pPr marL="285750" indent="-285750">
              <a:buFont typeface="Wingdings" pitchFamily="2" charset="2"/>
              <a:buChar char="Ø"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7D495A-95BC-F24B-AA88-2F482A166F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1" b="2051"/>
          <a:stretch/>
        </p:blipFill>
        <p:spPr>
          <a:xfrm>
            <a:off x="7390504" y="1201001"/>
            <a:ext cx="4325244" cy="415630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BF2DAE-91EF-F441-A719-487A6558C2D0}"/>
              </a:ext>
            </a:extLst>
          </p:cNvPr>
          <p:cNvCxnSpPr/>
          <p:nvPr/>
        </p:nvCxnSpPr>
        <p:spPr>
          <a:xfrm>
            <a:off x="0" y="892888"/>
            <a:ext cx="1171575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23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78C00F-A391-4EF8-921B-57E644D3C47C}"/>
              </a:ext>
            </a:extLst>
          </p:cNvPr>
          <p:cNvSpPr/>
          <p:nvPr/>
        </p:nvSpPr>
        <p:spPr>
          <a:xfrm>
            <a:off x="11715750" y="0"/>
            <a:ext cx="476250" cy="6858000"/>
          </a:xfrm>
          <a:prstGeom prst="rect">
            <a:avLst/>
          </a:prstGeom>
          <a:gradFill>
            <a:gsLst>
              <a:gs pos="77000">
                <a:srgbClr val="FFC000"/>
              </a:gs>
              <a:gs pos="12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689079-7F48-4819-9349-AFF6033E0141}"/>
              </a:ext>
            </a:extLst>
          </p:cNvPr>
          <p:cNvSpPr txBox="1"/>
          <p:nvPr/>
        </p:nvSpPr>
        <p:spPr>
          <a:xfrm>
            <a:off x="0" y="308113"/>
            <a:ext cx="11715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Flow of Steps</a:t>
            </a:r>
          </a:p>
        </p:txBody>
      </p:sp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B0575BA6-C048-4B83-AF44-D10A9DF2C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2" y="6255400"/>
            <a:ext cx="1589547" cy="2944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780E3A-29A5-6544-9D37-6126BFC617F7}"/>
              </a:ext>
            </a:extLst>
          </p:cNvPr>
          <p:cNvSpPr txBox="1"/>
          <p:nvPr/>
        </p:nvSpPr>
        <p:spPr>
          <a:xfrm>
            <a:off x="120186" y="1055433"/>
            <a:ext cx="114753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endParaRPr lang="en-IN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Exporting the data from Excel to CSV.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Cleaning of Data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IN" dirty="0"/>
              <a:t>Check the Shape of the Data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IN" dirty="0"/>
              <a:t>Check for NAs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IN" dirty="0"/>
              <a:t>Check Data Info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IN" dirty="0"/>
              <a:t>Check for Duplicate Data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IN" dirty="0"/>
              <a:t>Check for Outliers</a:t>
            </a:r>
          </a:p>
          <a:p>
            <a:pPr marL="800100" lvl="1" indent="-342900">
              <a:buFont typeface="Wingdings" pitchFamily="2" charset="2"/>
              <a:buChar char="§"/>
            </a:pPr>
            <a:endParaRPr lang="en-IN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Joining tables with common columns, the primary key is </a:t>
            </a:r>
            <a:r>
              <a:rPr lang="en-IN" dirty="0" err="1"/>
              <a:t>OrderID</a:t>
            </a:r>
            <a:r>
              <a:rPr lang="en-IN" dirty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Finding profit and order count based on states and cities.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Quantity vs Category/Sub-Category.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Customer and Sales target Analysis.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Amount vs Quantity Clustering.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Correlation matrix of Amount, Profit, Quantity.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dirty="0"/>
          </a:p>
          <a:p>
            <a:pPr marL="285750" indent="-285750">
              <a:buFont typeface="Wingdings" pitchFamily="2" charset="2"/>
              <a:buChar char="Ø"/>
            </a:pPr>
            <a:endParaRPr lang="en-IN" dirty="0"/>
          </a:p>
          <a:p>
            <a:pPr lvl="1"/>
            <a:endParaRPr lang="en-IN" dirty="0"/>
          </a:p>
          <a:p>
            <a:pPr marL="742950" lvl="1" indent="-285750">
              <a:buFont typeface="Wingdings" pitchFamily="2" charset="2"/>
              <a:buChar char="Ø"/>
            </a:pP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B239AF-6D6D-854D-B5DD-B5C5BBA9845A}"/>
              </a:ext>
            </a:extLst>
          </p:cNvPr>
          <p:cNvCxnSpPr/>
          <p:nvPr/>
        </p:nvCxnSpPr>
        <p:spPr>
          <a:xfrm>
            <a:off x="0" y="892888"/>
            <a:ext cx="1171575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73BD725-9591-B647-929E-8CD86B541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087" y="1566761"/>
            <a:ext cx="3759200" cy="215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88736F-934F-AF44-92AF-189E15C0F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380" y="4564708"/>
            <a:ext cx="2428913" cy="91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4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78C00F-A391-4EF8-921B-57E644D3C47C}"/>
              </a:ext>
            </a:extLst>
          </p:cNvPr>
          <p:cNvSpPr/>
          <p:nvPr/>
        </p:nvSpPr>
        <p:spPr>
          <a:xfrm>
            <a:off x="11715750" y="0"/>
            <a:ext cx="476250" cy="6858000"/>
          </a:xfrm>
          <a:prstGeom prst="rect">
            <a:avLst/>
          </a:prstGeom>
          <a:gradFill>
            <a:gsLst>
              <a:gs pos="77000">
                <a:srgbClr val="FFC000"/>
              </a:gs>
              <a:gs pos="12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689079-7F48-4819-9349-AFF6033E0141}"/>
              </a:ext>
            </a:extLst>
          </p:cNvPr>
          <p:cNvSpPr txBox="1"/>
          <p:nvPr/>
        </p:nvSpPr>
        <p:spPr>
          <a:xfrm>
            <a:off x="0" y="308113"/>
            <a:ext cx="11715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Final Solution</a:t>
            </a:r>
          </a:p>
        </p:txBody>
      </p:sp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B0575BA6-C048-4B83-AF44-D10A9DF2C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2" y="6255400"/>
            <a:ext cx="1589547" cy="2944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780E3A-29A5-6544-9D37-6126BFC617F7}"/>
              </a:ext>
            </a:extLst>
          </p:cNvPr>
          <p:cNvSpPr txBox="1"/>
          <p:nvPr/>
        </p:nvSpPr>
        <p:spPr>
          <a:xfrm>
            <a:off x="240371" y="1201001"/>
            <a:ext cx="1147537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endParaRPr lang="en-IN" dirty="0"/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The approach used is in </a:t>
            </a:r>
            <a:r>
              <a:rPr lang="en-IN" dirty="0" err="1"/>
              <a:t>Colab</a:t>
            </a:r>
            <a:r>
              <a:rPr lang="en-IN" dirty="0"/>
              <a:t> notebook, having link-only access, i.e. anyone with the link can access the notebook for viewing.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hlinkClick r:id="rId3"/>
              </a:rPr>
              <a:t>https://colab.research.google.com/drive/1MJJEclQlrNTv2pNVJxIosmKXTCgSpbmf?usp=sharing</a:t>
            </a:r>
            <a:r>
              <a:rPr lang="en-IN" dirty="0"/>
              <a:t> 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1B8F3F-DA17-9147-A0EA-22CC83A34495}"/>
              </a:ext>
            </a:extLst>
          </p:cNvPr>
          <p:cNvCxnSpPr/>
          <p:nvPr/>
        </p:nvCxnSpPr>
        <p:spPr>
          <a:xfrm>
            <a:off x="0" y="892888"/>
            <a:ext cx="1171575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BB7869-3B3A-994E-BAFE-0C52CB9593D9}"/>
              </a:ext>
            </a:extLst>
          </p:cNvPr>
          <p:cNvCxnSpPr/>
          <p:nvPr/>
        </p:nvCxnSpPr>
        <p:spPr>
          <a:xfrm>
            <a:off x="152400" y="1045288"/>
            <a:ext cx="1171575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00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4536</TotalTime>
  <Words>302</Words>
  <Application>Microsoft Macintosh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Taneja, Tanya</dc:creator>
  <cp:lastModifiedBy>Microsoft Office User</cp:lastModifiedBy>
  <cp:revision>25</cp:revision>
  <dcterms:created xsi:type="dcterms:W3CDTF">2022-03-04T13:43:07Z</dcterms:created>
  <dcterms:modified xsi:type="dcterms:W3CDTF">2022-11-12T13:30:24Z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c8877770-3930-44f2-adf6-2348fb2a9d6d</vt:lpwstr>
  </property>
</Properties>
</file>