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나눔고딕" panose="020D0604000000000000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fair Display" panose="00000500000000000000" pitchFamily="2" charset="0"/>
      <p:regular r:id="rId18"/>
    </p:embeddedFont>
    <p:embeddedFont>
      <p:font typeface="Playfair Display Italics" panose="020B0600000101010101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본 프로그램은 구글 클라우드 환경의 Colaboratory (Colab, ‘코랩’)을 사용하여 수행되었다. </a:t>
            </a:r>
          </a:p>
          <a:p>
            <a:endParaRPr lang="en-US"/>
          </a:p>
          <a:p>
            <a:r>
              <a:rPr lang="en-US"/>
              <a:t>YOLOv8n은 가장 작은 모델로, 416x416 이미지에서 사용됩니다.</a:t>
            </a:r>
          </a:p>
          <a:p>
            <a:r>
              <a:rPr lang="en-US"/>
              <a:t>YOLOv8s는 중간 크기의 모델로, 608x608 이미지에서 사용됩니다.</a:t>
            </a:r>
          </a:p>
          <a:p>
            <a:r>
              <a:rPr lang="en-US"/>
              <a:t>YOLOv8m은 큰 모델로, 832x832 이미지에서 사용됩니다.</a:t>
            </a:r>
          </a:p>
          <a:p>
            <a:r>
              <a:rPr lang="en-US"/>
              <a:t>YOLOv8l은 매우 큰 모델로, 1024x1024 이미지에서 사용됩니다.</a:t>
            </a:r>
          </a:p>
          <a:p>
            <a:r>
              <a:rPr lang="en-US"/>
              <a:t>YOLOv8x는 가장 큰 모델로, 1280x1280 이미지에서 사용됩니다.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모든 클래스에 대한 평균 정밀도와 재현율의 조화 평균(mAP)이 0.992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최적화 기법</a:t>
            </a:r>
          </a:p>
          <a:p>
            <a:r>
              <a:rPr lang="en-US"/>
              <a:t> 한 번에 하나 또는 일부의 훈련 샘플을 사용하여 그라디언트를 계산하고 기울기가 감소하는 방향으로 매개 변수를 업데이트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mAP@0.5는 정밀도와 재현율의 조화 평균으로, 모델의 성능을 종합적으로 평가하는 데 사용되는 지표</a:t>
            </a:r>
          </a:p>
          <a:p>
            <a:endParaRPr lang="en-US"/>
          </a:p>
          <a:p>
            <a:r>
              <a:rPr lang="en-US"/>
              <a:t>클래스에 대한 평균 정밀도와 재현율의 조화 평균(mAP)이 0.981임을 나타냅니다.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82" y="4728792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YOLO 필기체 인식 &amp; Object-Detection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974" y="3407484"/>
            <a:ext cx="16408332" cy="94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8000" b="1" spc="4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산학협력프로젝트_10.11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6407" y="8479155"/>
            <a:ext cx="7862435" cy="86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김아름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2023.10.11(수) 발표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b="1" spc="843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689" y="2036565"/>
            <a:ext cx="7877184" cy="683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6609" lvl="1" indent="-514350">
              <a:lnSpc>
                <a:spcPts val="6159"/>
              </a:lnSpc>
              <a:buFont typeface="+mj-lt"/>
              <a:buAutoNum type="arabicPeriod"/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sz="2799" b="1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20376" lvl="2" indent="-514350">
              <a:lnSpc>
                <a:spcPts val="6999"/>
              </a:lnSpc>
              <a:buFont typeface="+mj-lt"/>
              <a:buAutoNum type="alphaLcPeriod"/>
            </a:pP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sz="2799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20376" lvl="2" indent="-514350">
              <a:lnSpc>
                <a:spcPts val="6999"/>
              </a:lnSpc>
              <a:buFont typeface="+mj-lt"/>
              <a:buAutoNum type="alphaLcPeriod"/>
            </a:pP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데이터_MNIST</a:t>
            </a:r>
            <a:endParaRPr lang="en-US" sz="2799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20376" lvl="2" indent="-514350">
              <a:lnSpc>
                <a:spcPts val="6999"/>
              </a:lnSpc>
              <a:buFont typeface="+mj-lt"/>
              <a:buAutoNum type="alphaLcPeriod"/>
            </a:pP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sz="2799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6609" lvl="1" indent="-514350">
              <a:lnSpc>
                <a:spcPts val="6159"/>
              </a:lnSpc>
              <a:buFont typeface="+mj-lt"/>
              <a:buAutoNum type="arabicPeriod"/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 Detection</a:t>
            </a:r>
          </a:p>
          <a:p>
            <a:pPr marL="1320376" lvl="2" indent="-514350">
              <a:lnSpc>
                <a:spcPts val="6999"/>
              </a:lnSpc>
              <a:buFont typeface="+mj-lt"/>
              <a:buAutoNum type="alphaLcPeriod"/>
            </a:pP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sz="2799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20376" lvl="2" indent="-514350">
              <a:lnSpc>
                <a:spcPts val="6999"/>
              </a:lnSpc>
              <a:buFont typeface="+mj-lt"/>
              <a:buAutoNum type="alphaLcPeriod"/>
            </a:pP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데이터_Hard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Hat Workers</a:t>
            </a:r>
          </a:p>
          <a:p>
            <a:pPr marL="1320376" lvl="2" indent="-514350">
              <a:lnSpc>
                <a:spcPts val="6999"/>
              </a:lnSpc>
              <a:buFont typeface="+mj-lt"/>
              <a:buAutoNum type="alphaLcPeriod"/>
            </a:pP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sz="2799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sz="2799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89" y="6069197"/>
            <a:ext cx="17509729" cy="398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MNIST </a:t>
            </a: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 : 4870Images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1636Images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: 623Images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= ['0', '1', '2', '3', '4', '5', '6', '7', '8', '9’, </a:t>
            </a:r>
          </a:p>
          <a:p>
            <a:pPr marL="302258" lvl="1">
              <a:lnSpc>
                <a:spcPts val="4479"/>
              </a:lnSpc>
            </a:pP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'Definite Integral', 'div', '</a:t>
            </a: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eqv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'minus', ‘</a:t>
            </a: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'plus']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800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class_n</a:t>
            </a:r>
            <a:r>
              <a:rPr lang="en-US" sz="2800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16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00049" y="2891910"/>
            <a:ext cx="2667115" cy="2667115"/>
          </a:xfrm>
          <a:custGeom>
            <a:avLst/>
            <a:gdLst/>
            <a:ahLst/>
            <a:cxnLst/>
            <a:rect l="l" t="t" r="r" b="b"/>
            <a:pathLst>
              <a:path w="2667115" h="2667115">
                <a:moveTo>
                  <a:pt x="0" y="0"/>
                </a:moveTo>
                <a:lnTo>
                  <a:pt x="2667115" y="0"/>
                </a:lnTo>
                <a:lnTo>
                  <a:pt x="2667115" y="2667115"/>
                </a:lnTo>
                <a:lnTo>
                  <a:pt x="0" y="2667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519032" y="4303960"/>
            <a:ext cx="3897152" cy="3394294"/>
          </a:xfrm>
          <a:custGeom>
            <a:avLst/>
            <a:gdLst/>
            <a:ahLst/>
            <a:cxnLst/>
            <a:rect l="l" t="t" r="r" b="b"/>
            <a:pathLst>
              <a:path w="3897152" h="3394294">
                <a:moveTo>
                  <a:pt x="0" y="0"/>
                </a:moveTo>
                <a:lnTo>
                  <a:pt x="3897152" y="0"/>
                </a:lnTo>
                <a:lnTo>
                  <a:pt x="3897152" y="3394293"/>
                </a:lnTo>
                <a:lnTo>
                  <a:pt x="0" y="3394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859909" y="5932951"/>
            <a:ext cx="2864193" cy="2577774"/>
          </a:xfrm>
          <a:custGeom>
            <a:avLst/>
            <a:gdLst/>
            <a:ahLst/>
            <a:cxnLst/>
            <a:rect l="l" t="t" r="r" b="b"/>
            <a:pathLst>
              <a:path w="2864193" h="2577774">
                <a:moveTo>
                  <a:pt x="0" y="0"/>
                </a:moveTo>
                <a:lnTo>
                  <a:pt x="2864194" y="0"/>
                </a:lnTo>
                <a:lnTo>
                  <a:pt x="2864194" y="2577774"/>
                </a:lnTo>
                <a:lnTo>
                  <a:pt x="0" y="2577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필기체 인식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689" y="2227065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sz="2799" b="1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67281" y="3102349"/>
            <a:ext cx="6131498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2547"/>
              </a:lnSpc>
              <a:buFont typeface="Arial"/>
              <a:buChar char="•"/>
            </a:pPr>
            <a:r>
              <a:rPr lang="en-US" sz="2799" spc="1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 : Ubuntu 22.04.2 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67281" y="4389685"/>
            <a:ext cx="5633480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2547"/>
              </a:lnSpc>
              <a:buFont typeface="Arial"/>
              <a:buChar char="•"/>
            </a:pPr>
            <a:r>
              <a:rPr lang="en-US" sz="2799" spc="1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= 3.10.12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67281" y="3743636"/>
            <a:ext cx="5633480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2547"/>
              </a:lnSpc>
              <a:buFont typeface="Arial"/>
              <a:buChar char="•"/>
            </a:pPr>
            <a:r>
              <a:rPr lang="en-US" sz="2799" spc="1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 : Nvidia Tesla T4.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67281" y="5035733"/>
            <a:ext cx="8159817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2547"/>
              </a:lnSpc>
              <a:buFont typeface="Arial"/>
              <a:buChar char="•"/>
            </a:pPr>
            <a:r>
              <a:rPr lang="en-US" sz="2799" spc="1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: YOLO8n.pt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689" y="5469490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학습데이터_MNIST</a:t>
            </a:r>
            <a:endParaRPr lang="en-US" sz="2799" b="1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245849" y="3100668"/>
            <a:ext cx="13543414" cy="6771707"/>
          </a:xfrm>
          <a:custGeom>
            <a:avLst/>
            <a:gdLst/>
            <a:ahLst/>
            <a:cxnLst/>
            <a:rect l="l" t="t" r="r" b="b"/>
            <a:pathLst>
              <a:path w="13543414" h="6771707">
                <a:moveTo>
                  <a:pt x="0" y="0"/>
                </a:moveTo>
                <a:lnTo>
                  <a:pt x="13543415" y="0"/>
                </a:lnTo>
                <a:lnTo>
                  <a:pt x="13543415" y="6771708"/>
                </a:lnTo>
                <a:lnTo>
                  <a:pt x="0" y="677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필기체 인식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689" y="2227065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c. 학습/테스트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072218"/>
            <a:ext cx="3086100" cy="182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 : 50</a:t>
            </a:r>
          </a:p>
          <a:p>
            <a:pPr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 size : 32</a:t>
            </a:r>
          </a:p>
          <a:p>
            <a:pPr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 : 0.0001</a:t>
            </a:r>
          </a:p>
          <a:p>
            <a:pPr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optimizer :SGD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mage- size : 200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10193"/>
            <a:ext cx="2785647" cy="87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 dirty="0">
                <a:solidFill>
                  <a:srgbClr val="2B2C30"/>
                </a:solidFill>
                <a:latin typeface="Playfair Display Italics" panose="020B0600000101010101" charset="0"/>
                <a:ea typeface="Sans Serif Collection" panose="020B0502040504020204" pitchFamily="34" charset="0"/>
                <a:cs typeface="Arial" panose="020B0604020202020204" pitchFamily="34" charset="0"/>
              </a:rPr>
              <a:t>YOLO8n.pt</a:t>
            </a:r>
          </a:p>
          <a:p>
            <a:pPr>
              <a:lnSpc>
                <a:spcPts val="3480"/>
              </a:lnSpc>
            </a:pPr>
            <a:r>
              <a:rPr lang="en-US" sz="2900" dirty="0">
                <a:solidFill>
                  <a:srgbClr val="2B2C30"/>
                </a:solidFill>
                <a:latin typeface="Playfair Display Italics" panose="020B0600000101010101" charset="0"/>
                <a:ea typeface="Sans Serif Collection" panose="020B0502040504020204" pitchFamily="34" charset="0"/>
                <a:cs typeface="Arial" panose="020B0604020202020204" pitchFamily="34" charset="0"/>
              </a:rPr>
              <a:t>param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8798695" y="3162418"/>
            <a:ext cx="8255243" cy="5503495"/>
          </a:xfrm>
          <a:custGeom>
            <a:avLst/>
            <a:gdLst/>
            <a:ahLst/>
            <a:cxnLst/>
            <a:rect l="l" t="t" r="r" b="b"/>
            <a:pathLst>
              <a:path w="8255243" h="5503495">
                <a:moveTo>
                  <a:pt x="0" y="0"/>
                </a:moveTo>
                <a:lnTo>
                  <a:pt x="8255243" y="0"/>
                </a:lnTo>
                <a:lnTo>
                  <a:pt x="8255243" y="5503496"/>
                </a:lnTo>
                <a:lnTo>
                  <a:pt x="0" y="5503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2242269" y="3444360"/>
            <a:ext cx="5450024" cy="4746795"/>
          </a:xfrm>
          <a:custGeom>
            <a:avLst/>
            <a:gdLst/>
            <a:ahLst/>
            <a:cxnLst/>
            <a:rect l="l" t="t" r="r" b="b"/>
            <a:pathLst>
              <a:path w="5450024" h="4746795">
                <a:moveTo>
                  <a:pt x="0" y="0"/>
                </a:moveTo>
                <a:lnTo>
                  <a:pt x="5450023" y="0"/>
                </a:lnTo>
                <a:lnTo>
                  <a:pt x="5450023" y="4746795"/>
                </a:lnTo>
                <a:lnTo>
                  <a:pt x="0" y="47467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495950" y="6566819"/>
            <a:ext cx="2430667" cy="2187600"/>
          </a:xfrm>
          <a:custGeom>
            <a:avLst/>
            <a:gdLst/>
            <a:ahLst/>
            <a:cxnLst/>
            <a:rect l="l" t="t" r="r" b="b"/>
            <a:pathLst>
              <a:path w="2430667" h="2187600">
                <a:moveTo>
                  <a:pt x="0" y="0"/>
                </a:moveTo>
                <a:lnTo>
                  <a:pt x="2430666" y="0"/>
                </a:lnTo>
                <a:lnTo>
                  <a:pt x="2430666" y="2187600"/>
                </a:lnTo>
                <a:lnTo>
                  <a:pt x="0" y="2187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b="1" spc="843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sz="3714" b="1" spc="843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sz="3714" b="1" spc="843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3714" b="1" spc="843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sz="3714" b="1" spc="843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689" y="2227065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c.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sz="2799" b="1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42269" y="3095743"/>
            <a:ext cx="2997812" cy="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98695" y="2825235"/>
            <a:ext cx="7662829" cy="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- Precision-Recall 그래프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88953" y="4611382"/>
            <a:ext cx="16208771" cy="513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Roboflow - Hard Hat Workers 데이터셋 사용 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추가적으로 “공사장”, “인부” 등 검색 이미지 수집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Labelimg을 통해 라벨링 </a:t>
            </a:r>
          </a:p>
          <a:p>
            <a:pPr>
              <a:lnSpc>
                <a:spcPts val="4479"/>
              </a:lnSpc>
            </a:pPr>
            <a:endParaRPr lang="en-US" sz="2799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 : 4926Images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 : 1413Images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: 706Images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= ['head']</a:t>
            </a:r>
          </a:p>
          <a:p>
            <a:pPr marL="604515" lvl="1" indent="-302257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class_n = 1</a:t>
            </a:r>
          </a:p>
        </p:txBody>
      </p:sp>
      <p:sp>
        <p:nvSpPr>
          <p:cNvPr id="5" name="Freeform 5"/>
          <p:cNvSpPr/>
          <p:nvPr/>
        </p:nvSpPr>
        <p:spPr>
          <a:xfrm>
            <a:off x="9348770" y="5143500"/>
            <a:ext cx="7666149" cy="4732674"/>
          </a:xfrm>
          <a:custGeom>
            <a:avLst/>
            <a:gdLst/>
            <a:ahLst/>
            <a:cxnLst/>
            <a:rect l="l" t="t" r="r" b="b"/>
            <a:pathLst>
              <a:path w="7666149" h="4732674">
                <a:moveTo>
                  <a:pt x="0" y="0"/>
                </a:moveTo>
                <a:lnTo>
                  <a:pt x="7666149" y="0"/>
                </a:lnTo>
                <a:lnTo>
                  <a:pt x="7666149" y="4732674"/>
                </a:lnTo>
                <a:lnTo>
                  <a:pt x="0" y="4732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656501" y="1965957"/>
            <a:ext cx="4138547" cy="3103910"/>
          </a:xfrm>
          <a:custGeom>
            <a:avLst/>
            <a:gdLst/>
            <a:ahLst/>
            <a:cxnLst/>
            <a:rect l="l" t="t" r="r" b="b"/>
            <a:pathLst>
              <a:path w="4138547" h="3103910">
                <a:moveTo>
                  <a:pt x="0" y="0"/>
                </a:moveTo>
                <a:lnTo>
                  <a:pt x="4138547" y="0"/>
                </a:lnTo>
                <a:lnTo>
                  <a:pt x="4138547" y="3103910"/>
                </a:lnTo>
                <a:lnTo>
                  <a:pt x="0" y="31039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b="1" spc="843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Object Detection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6871" y="3947534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학습데이터_Hard Hat Workers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689" y="2227065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실습 환경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8953" y="2977635"/>
            <a:ext cx="8159817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2547"/>
              </a:lnSpc>
              <a:buFont typeface="Arial"/>
              <a:buChar char="•"/>
            </a:pPr>
            <a:r>
              <a:rPr lang="en-US" sz="2799" spc="1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: YOLO8s.pt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331468" y="3058255"/>
            <a:ext cx="13708378" cy="6854189"/>
          </a:xfrm>
          <a:custGeom>
            <a:avLst/>
            <a:gdLst/>
            <a:ahLst/>
            <a:cxnLst/>
            <a:rect l="l" t="t" r="r" b="b"/>
            <a:pathLst>
              <a:path w="13708378" h="6854189">
                <a:moveTo>
                  <a:pt x="0" y="0"/>
                </a:moveTo>
                <a:lnTo>
                  <a:pt x="13708378" y="0"/>
                </a:lnTo>
                <a:lnTo>
                  <a:pt x="13708378" y="6854189"/>
                </a:lnTo>
                <a:lnTo>
                  <a:pt x="0" y="6854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altLang="ko-KR" sz="3714" b="1" spc="843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Object Detection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c.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sz="2799" b="1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4072218"/>
            <a:ext cx="3086100" cy="182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 : 50</a:t>
            </a:r>
          </a:p>
          <a:p>
            <a:pPr>
              <a:lnSpc>
                <a:spcPts val="2880"/>
              </a:lnSpc>
            </a:pPr>
            <a:r>
              <a:rPr 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 size : 32</a:t>
            </a:r>
          </a:p>
          <a:p>
            <a:pPr>
              <a:lnSpc>
                <a:spcPts val="2880"/>
              </a:lnSpc>
            </a:pPr>
            <a:r>
              <a:rPr lang="en-US" sz="1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0.0001</a:t>
            </a:r>
          </a:p>
          <a:p>
            <a:pPr>
              <a:lnSpc>
                <a:spcPts val="2880"/>
              </a:lnSpc>
            </a:pPr>
            <a:r>
              <a:rPr 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optimizer :SGD</a:t>
            </a:r>
          </a:p>
          <a:p>
            <a:pPr algn="l">
              <a:lnSpc>
                <a:spcPts val="2880"/>
              </a:lnSpc>
            </a:pPr>
            <a:r>
              <a:rPr 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mage- size : 600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10193"/>
            <a:ext cx="278564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</a:pPr>
            <a:r>
              <a:rPr lang="en-US" sz="2900" dirty="0">
                <a:solidFill>
                  <a:srgbClr val="2B2C30"/>
                </a:solidFill>
                <a:latin typeface="Playfair Display Italics"/>
              </a:rPr>
              <a:t>YOLO8s.pt</a:t>
            </a:r>
          </a:p>
          <a:p>
            <a:pPr>
              <a:lnSpc>
                <a:spcPts val="3480"/>
              </a:lnSpc>
            </a:pPr>
            <a:r>
              <a:rPr lang="en-US" sz="2900" dirty="0">
                <a:solidFill>
                  <a:srgbClr val="2B2C30"/>
                </a:solidFill>
                <a:latin typeface="Playfair Display Italics"/>
              </a:rPr>
              <a:t>param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135866" y="3727252"/>
            <a:ext cx="6833018" cy="4549665"/>
          </a:xfrm>
          <a:custGeom>
            <a:avLst/>
            <a:gdLst/>
            <a:ahLst/>
            <a:cxnLst/>
            <a:rect l="l" t="t" r="r" b="b"/>
            <a:pathLst>
              <a:path w="6833018" h="4549665">
                <a:moveTo>
                  <a:pt x="0" y="0"/>
                </a:moveTo>
                <a:lnTo>
                  <a:pt x="6833018" y="0"/>
                </a:lnTo>
                <a:lnTo>
                  <a:pt x="6833018" y="4549665"/>
                </a:lnTo>
                <a:lnTo>
                  <a:pt x="0" y="4549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798695" y="3181879"/>
            <a:ext cx="8460616" cy="5640411"/>
          </a:xfrm>
          <a:custGeom>
            <a:avLst/>
            <a:gdLst/>
            <a:ahLst/>
            <a:cxnLst/>
            <a:rect l="l" t="t" r="r" b="b"/>
            <a:pathLst>
              <a:path w="8460616" h="5640411">
                <a:moveTo>
                  <a:pt x="0" y="0"/>
                </a:moveTo>
                <a:lnTo>
                  <a:pt x="8460616" y="0"/>
                </a:lnTo>
                <a:lnTo>
                  <a:pt x="8460616" y="5640411"/>
                </a:lnTo>
                <a:lnTo>
                  <a:pt x="0" y="56404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6871" y="942975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altLang="ko-KR" sz="3714" b="1" spc="843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Object Detection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689" y="2227065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c. 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799" b="1" dirty="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sz="2799" b="1" dirty="0" err="1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sz="2799" b="1" dirty="0">
              <a:solidFill>
                <a:srgbClr val="2B2C3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5866" y="3377685"/>
            <a:ext cx="7662829" cy="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8695" y="2825235"/>
            <a:ext cx="7662829" cy="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- Precision-Recall 그래프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산학협력프로젝트 2023.10.11(수) 발표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041005"/>
            <a:ext cx="7862435" cy="130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5674336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김아름</a:t>
            </a:r>
          </a:p>
        </p:txBody>
      </p:sp>
      <p:sp>
        <p:nvSpPr>
          <p:cNvPr id="6" name="Freeform 6"/>
          <p:cNvSpPr/>
          <p:nvPr/>
        </p:nvSpPr>
        <p:spPr>
          <a:xfrm>
            <a:off x="17259311" y="853075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438</Words>
  <Application>Microsoft Office PowerPoint</Application>
  <PresentationFormat>사용자 지정</PresentationFormat>
  <Paragraphs>92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Playfair Display Italics</vt:lpstr>
      <vt:lpstr>나눔고딕</vt:lpstr>
      <vt:lpstr>Playfair Display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산학협력프로젝트_10.11</dc:title>
  <cp:lastModifiedBy>김아름</cp:lastModifiedBy>
  <cp:revision>2</cp:revision>
  <dcterms:created xsi:type="dcterms:W3CDTF">2006-08-16T00:00:00Z</dcterms:created>
  <dcterms:modified xsi:type="dcterms:W3CDTF">2023-10-10T20:24:21Z</dcterms:modified>
  <dc:identifier>DAFw3QwKg3w</dc:identifier>
</cp:coreProperties>
</file>