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12188825"/>
  <p:notesSz cx="6858000" cy="9144000"/>
  <p:embeddedFontLst>
    <p:embeddedFont>
      <p:font typeface="Corbel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khe6TOv0U6HYJ7m4FiWu78X+y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2D18A9-08EE-4BD8-BCD1-DF5DB8C70234}">
  <a:tblStyle styleId="{5D2D18A9-08EE-4BD8-BCD1-DF5DB8C702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df579157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6df579157c_4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df579157c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6df579157c_4_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df57915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6df579157c_1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df579157c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6df579157c_4_6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065214" y="1828800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orbel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065213" y="48006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" type="body"/>
          </p:nvPr>
        </p:nvSpPr>
        <p:spPr>
          <a:xfrm rot="5400000">
            <a:off x="4032208" y="-604796"/>
            <a:ext cx="4114801" cy="9134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type="title"/>
          </p:nvPr>
        </p:nvSpPr>
        <p:spPr>
          <a:xfrm rot="5400000">
            <a:off x="7085013" y="2438400"/>
            <a:ext cx="5638800" cy="1524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" type="body"/>
          </p:nvPr>
        </p:nvSpPr>
        <p:spPr>
          <a:xfrm rot="5400000">
            <a:off x="2398712" y="-495299"/>
            <a:ext cx="5638800" cy="739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title"/>
          </p:nvPr>
        </p:nvSpPr>
        <p:spPr>
          <a:xfrm>
            <a:off x="1059614" y="2514600"/>
            <a:ext cx="869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0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" type="body"/>
          </p:nvPr>
        </p:nvSpPr>
        <p:spPr>
          <a:xfrm>
            <a:off x="1065213" y="5410200"/>
            <a:ext cx="8687333" cy="609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1504781" y="1905001"/>
            <a:ext cx="44195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3" name="Google Shape;33;p25"/>
          <p:cNvSpPr txBox="1"/>
          <p:nvPr>
            <p:ph idx="2" type="body"/>
          </p:nvPr>
        </p:nvSpPr>
        <p:spPr>
          <a:xfrm>
            <a:off x="6229183" y="1905001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25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152241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152241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26"/>
          <p:cNvSpPr txBox="1"/>
          <p:nvPr>
            <p:ph idx="3" type="body"/>
          </p:nvPr>
        </p:nvSpPr>
        <p:spPr>
          <a:xfrm>
            <a:off x="6249861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6"/>
          <p:cNvSpPr txBox="1"/>
          <p:nvPr>
            <p:ph idx="4" type="body"/>
          </p:nvPr>
        </p:nvSpPr>
        <p:spPr>
          <a:xfrm>
            <a:off x="6249861" y="2743201"/>
            <a:ext cx="4416552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28"/>
          <p:cNvSpPr txBox="1"/>
          <p:nvPr>
            <p:ph idx="2" type="body"/>
          </p:nvPr>
        </p:nvSpPr>
        <p:spPr>
          <a:xfrm>
            <a:off x="4951414" y="685800"/>
            <a:ext cx="6400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28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type="title"/>
          </p:nvPr>
        </p:nvSpPr>
        <p:spPr>
          <a:xfrm>
            <a:off x="1055604" y="1905000"/>
            <a:ext cx="3596607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" type="body"/>
          </p:nvPr>
        </p:nvSpPr>
        <p:spPr>
          <a:xfrm>
            <a:off x="1065213" y="4648200"/>
            <a:ext cx="358139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descr="An empty placeholder to add an image. Click on the placeholder and select the image that you wish to add." id="60" name="Google Shape;60;p29"/>
          <p:cNvSpPr/>
          <p:nvPr>
            <p:ph idx="2" type="pic"/>
          </p:nvPr>
        </p:nvSpPr>
        <p:spPr>
          <a:xfrm>
            <a:off x="4951414" y="685800"/>
            <a:ext cx="6400799" cy="5334000"/>
          </a:xfrm>
          <a:prstGeom prst="rect">
            <a:avLst/>
          </a:prstGeom>
          <a:solidFill>
            <a:schemeClr val="dk2"/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0" i="0" sz="3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1" type="ftr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39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hbr.org/2014/10/the-value-of-keeping-the-right-customer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912812" y="533400"/>
            <a:ext cx="9829798" cy="28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orbel"/>
              <a:buNone/>
            </a:pPr>
            <a:r>
              <a:rPr b="1" lang="en-US" sz="6000"/>
              <a:t>Customer Churn Prediction Using Machine Learning </a:t>
            </a:r>
            <a:endParaRPr sz="6000"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912812" y="3429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CSCE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5215</a:t>
            </a:r>
            <a:r>
              <a:rPr lang="en-US"/>
              <a:t> MACHINE LEARNING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DR. TYMOSHCHUK 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912812" y="4267199"/>
            <a:ext cx="9134391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rPr>
              <a:t>GROUP </a:t>
            </a:r>
            <a:r>
              <a:rPr b="0" i="0" lang="en-US" sz="2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accen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rPr>
              <a:t>AMRIT ADHIKARI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rPr>
              <a:t>SON DANG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rPr>
              <a:t>BOB JACK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rPr>
              <a:t>CRISTA KINGSLY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df579157c_4_0"/>
          <p:cNvSpPr txBox="1"/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b="1" lang="en-US" sz="4400"/>
              <a:t>Evaluation Results</a:t>
            </a:r>
            <a:endParaRPr/>
          </a:p>
        </p:txBody>
      </p:sp>
      <p:cxnSp>
        <p:nvCxnSpPr>
          <p:cNvPr id="169" name="Google Shape;169;g36df579157c_4_0"/>
          <p:cNvCxnSpPr/>
          <p:nvPr/>
        </p:nvCxnSpPr>
        <p:spPr>
          <a:xfrm>
            <a:off x="1522413" y="1738604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70" name="Google Shape;170;g36df579157c_4_0"/>
          <p:cNvGraphicFramePr/>
          <p:nvPr/>
        </p:nvGraphicFramePr>
        <p:xfrm>
          <a:off x="2482338" y="220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{5D2D18A9-08EE-4BD8-BCD1-DF5DB8C70234}</a:tableStyleId>
              </a:tblPr>
              <a:tblGrid>
                <a:gridCol w="2802875"/>
                <a:gridCol w="1084575"/>
                <a:gridCol w="1152425"/>
                <a:gridCol w="1054475"/>
                <a:gridCol w="1129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Accuracy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Precision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chemeClr val="lt1"/>
                          </a:solidFill>
                        </a:rPr>
                        <a:t>Recall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F</a:t>
                      </a:r>
                      <a:r>
                        <a:rPr baseline="-25000" lang="en-US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 Score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Logistic Regression (Churn)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0.63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0.48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0.55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Logistic Regression (Non-Churn)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0.83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0.90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0.86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Decision Tree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 (Churn)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0.58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Decision Tree (Non-Churn)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0.84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0.86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0.85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Random Forest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 (Churn)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0.73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0.49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0.78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Random Forest (Non-Churn)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0.90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0.71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XGBoost 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(Churn)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0.77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0.54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0.70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0.61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XGBoost (Non-Churn)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0.88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0.79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0.83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b="1" lang="en-US" sz="4400"/>
              <a:t>Confusion Matrix Results</a:t>
            </a:r>
            <a:endParaRPr/>
          </a:p>
        </p:txBody>
      </p:sp>
      <p:cxnSp>
        <p:nvCxnSpPr>
          <p:cNvPr id="176" name="Google Shape;176;p9"/>
          <p:cNvCxnSpPr/>
          <p:nvPr/>
        </p:nvCxnSpPr>
        <p:spPr>
          <a:xfrm>
            <a:off x="1522413" y="1738604"/>
            <a:ext cx="9144001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77" name="Google Shape;177;p9"/>
          <p:cNvGraphicFramePr/>
          <p:nvPr/>
        </p:nvGraphicFramePr>
        <p:xfrm>
          <a:off x="1798788" y="253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{5D2D18A9-08EE-4BD8-BCD1-DF5DB8C70234}</a:tableStyleId>
              </a:tblPr>
              <a:tblGrid>
                <a:gridCol w="2384075"/>
                <a:gridCol w="1224725"/>
                <a:gridCol w="1533475"/>
                <a:gridCol w="1559900"/>
                <a:gridCol w="1889050"/>
              </a:tblGrid>
              <a:tr h="4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True Pos.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True Neg.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False Pos.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lt1"/>
                          </a:solidFill>
                        </a:rPr>
                        <a:t>False Neg.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178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106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935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190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Decision Tree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200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146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895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168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287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297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744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81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8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XGBoost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257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216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825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</a:rPr>
                        <a:t>111</a:t>
                      </a:r>
                      <a:endParaRPr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b="1" lang="en-US" sz="4400"/>
              <a:t>ROC Curve Comparison</a:t>
            </a:r>
            <a:endParaRPr/>
          </a:p>
        </p:txBody>
      </p:sp>
      <p:sp>
        <p:nvSpPr>
          <p:cNvPr id="183" name="Google Shape;183;p10"/>
          <p:cNvSpPr txBox="1"/>
          <p:nvPr>
            <p:ph idx="1" type="body"/>
          </p:nvPr>
        </p:nvSpPr>
        <p:spPr>
          <a:xfrm>
            <a:off x="5746850" y="4032800"/>
            <a:ext cx="40074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cxnSp>
        <p:nvCxnSpPr>
          <p:cNvPr id="184" name="Google Shape;184;p10"/>
          <p:cNvCxnSpPr/>
          <p:nvPr/>
        </p:nvCxnSpPr>
        <p:spPr>
          <a:xfrm>
            <a:off x="1522413" y="1738604"/>
            <a:ext cx="9144001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5" name="Google Shape;18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6850" y="2646000"/>
            <a:ext cx="4919575" cy="367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/>
        </p:nvSpPr>
        <p:spPr>
          <a:xfrm>
            <a:off x="1522425" y="2104625"/>
            <a:ext cx="85623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ROC curves show each model’s ability to separate churners from non-churners</a:t>
            </a:r>
            <a:endParaRPr sz="1600"/>
          </a:p>
        </p:txBody>
      </p:sp>
      <p:sp>
        <p:nvSpPr>
          <p:cNvPr id="187" name="Google Shape;187;p10"/>
          <p:cNvSpPr txBox="1"/>
          <p:nvPr/>
        </p:nvSpPr>
        <p:spPr>
          <a:xfrm>
            <a:off x="1522425" y="2604950"/>
            <a:ext cx="4007400" cy="30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AUC (Area Under Curve)</a:t>
            </a:r>
            <a:r>
              <a:rPr lang="en-US" sz="1600">
                <a:solidFill>
                  <a:schemeClr val="lt1"/>
                </a:solidFill>
              </a:rPr>
              <a:t> closer to </a:t>
            </a:r>
            <a:r>
              <a:rPr b="1" lang="en-US" sz="1600">
                <a:solidFill>
                  <a:schemeClr val="lt1"/>
                </a:solidFill>
              </a:rPr>
              <a:t>1.0</a:t>
            </a:r>
            <a:r>
              <a:rPr lang="en-US" sz="1600">
                <a:solidFill>
                  <a:schemeClr val="lt1"/>
                </a:solidFill>
              </a:rPr>
              <a:t> = better model performance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n-US" sz="1600">
                <a:solidFill>
                  <a:schemeClr val="lt1"/>
                </a:solidFill>
              </a:rPr>
              <a:t>XGBoost and Random Forest</a:t>
            </a:r>
            <a:r>
              <a:rPr lang="en-US" sz="1600">
                <a:solidFill>
                  <a:schemeClr val="lt1"/>
                </a:solidFill>
              </a:rPr>
              <a:t> had the highest AUC scores (~0.83)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Both significantly outperformed baseline models (Logistic &amp; Decision Tree)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Indicates strong predictive power even with class imbalance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b="1" lang="en-US" sz="4400"/>
              <a:t>Feature Importance</a:t>
            </a:r>
            <a:endParaRPr/>
          </a:p>
        </p:txBody>
      </p:sp>
      <p:cxnSp>
        <p:nvCxnSpPr>
          <p:cNvPr id="193" name="Google Shape;193;p11"/>
          <p:cNvCxnSpPr/>
          <p:nvPr/>
        </p:nvCxnSpPr>
        <p:spPr>
          <a:xfrm>
            <a:off x="1522413" y="1738604"/>
            <a:ext cx="9144001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1"/>
          <p:cNvSpPr txBox="1"/>
          <p:nvPr/>
        </p:nvSpPr>
        <p:spPr>
          <a:xfrm>
            <a:off x="1522425" y="2094800"/>
            <a:ext cx="3766500" cy="3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9237" lvl="0" marL="22383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b="1" lang="en-US" sz="1500">
                <a:solidFill>
                  <a:schemeClr val="lt1"/>
                </a:solidFill>
              </a:rPr>
              <a:t>Contract type</a:t>
            </a:r>
            <a:r>
              <a:rPr lang="en-US" sz="1500">
                <a:solidFill>
                  <a:schemeClr val="lt1"/>
                </a:solidFill>
              </a:rPr>
              <a:t> was the top predictor of churn risk</a:t>
            </a:r>
            <a:endParaRPr sz="1500">
              <a:solidFill>
                <a:schemeClr val="lt1"/>
              </a:solidFill>
            </a:endParaRPr>
          </a:p>
          <a:p>
            <a:pPr indent="-249237" lvl="0" marL="223837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b="1" lang="en-US" sz="1500">
                <a:solidFill>
                  <a:schemeClr val="lt1"/>
                </a:solidFill>
              </a:rPr>
              <a:t>Tenure</a:t>
            </a:r>
            <a:r>
              <a:rPr lang="en-US" sz="1500">
                <a:solidFill>
                  <a:schemeClr val="lt1"/>
                </a:solidFill>
              </a:rPr>
              <a:t> showed that short-term customers were more likely to leave</a:t>
            </a:r>
            <a:endParaRPr sz="1500">
              <a:solidFill>
                <a:schemeClr val="lt1"/>
              </a:solidFill>
            </a:endParaRPr>
          </a:p>
          <a:p>
            <a:pPr indent="-249237" lvl="0" marL="223837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b="1" lang="en-US" sz="1500">
                <a:solidFill>
                  <a:schemeClr val="lt1"/>
                </a:solidFill>
              </a:rPr>
              <a:t>OnlineSecurity</a:t>
            </a:r>
            <a:r>
              <a:rPr lang="en-US" sz="1500">
                <a:solidFill>
                  <a:schemeClr val="lt1"/>
                </a:solidFill>
              </a:rPr>
              <a:t> and </a:t>
            </a:r>
            <a:r>
              <a:rPr b="1" lang="en-US" sz="1500">
                <a:solidFill>
                  <a:schemeClr val="lt1"/>
                </a:solidFill>
              </a:rPr>
              <a:t>TechSupport</a:t>
            </a:r>
            <a:r>
              <a:rPr lang="en-US" sz="1500">
                <a:solidFill>
                  <a:schemeClr val="lt1"/>
                </a:solidFill>
              </a:rPr>
              <a:t> ranked high. It suggests support quality impacts retention</a:t>
            </a:r>
            <a:endParaRPr sz="1500">
              <a:solidFill>
                <a:schemeClr val="lt1"/>
              </a:solidFill>
            </a:endParaRPr>
          </a:p>
          <a:p>
            <a:pPr indent="-249237" lvl="0" marL="223837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2200"/>
              <a:buChar char="•"/>
            </a:pPr>
            <a:r>
              <a:rPr b="1" lang="en-US" sz="1500">
                <a:solidFill>
                  <a:schemeClr val="lt1"/>
                </a:solidFill>
              </a:rPr>
              <a:t>Monthly charges</a:t>
            </a:r>
            <a:r>
              <a:rPr lang="en-US" sz="1500">
                <a:solidFill>
                  <a:schemeClr val="lt1"/>
                </a:solidFill>
              </a:rPr>
              <a:t> and </a:t>
            </a:r>
            <a:r>
              <a:rPr b="1" lang="en-US" sz="1500">
                <a:solidFill>
                  <a:schemeClr val="lt1"/>
                </a:solidFill>
              </a:rPr>
              <a:t>Total charges</a:t>
            </a:r>
            <a:r>
              <a:rPr lang="en-US" sz="1500">
                <a:solidFill>
                  <a:schemeClr val="lt1"/>
                </a:solidFill>
              </a:rPr>
              <a:t> played a role, but less critical than service-related features</a:t>
            </a:r>
            <a:endParaRPr sz="25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5" name="Google Shape;19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050" y="2304751"/>
            <a:ext cx="5197374" cy="30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df579157c_4_38"/>
          <p:cNvSpPr txBox="1"/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b="1" lang="en-US" sz="4400"/>
              <a:t>Feature Importance</a:t>
            </a:r>
            <a:endParaRPr/>
          </a:p>
        </p:txBody>
      </p:sp>
      <p:cxnSp>
        <p:nvCxnSpPr>
          <p:cNvPr id="201" name="Google Shape;201;g36df579157c_4_38"/>
          <p:cNvCxnSpPr/>
          <p:nvPr/>
        </p:nvCxnSpPr>
        <p:spPr>
          <a:xfrm>
            <a:off x="1522413" y="1738604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g36df579157c_4_38"/>
          <p:cNvSpPr txBox="1"/>
          <p:nvPr/>
        </p:nvSpPr>
        <p:spPr>
          <a:xfrm>
            <a:off x="1522425" y="2094800"/>
            <a:ext cx="3766500" cy="3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9237" lvl="0" marL="22383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b="1" lang="en-US" sz="1500">
                <a:solidFill>
                  <a:schemeClr val="lt1"/>
                </a:solidFill>
              </a:rPr>
              <a:t>Contract type</a:t>
            </a:r>
            <a:r>
              <a:rPr lang="en-US" sz="1500">
                <a:solidFill>
                  <a:schemeClr val="lt1"/>
                </a:solidFill>
              </a:rPr>
              <a:t> was the top predictor of churn risk</a:t>
            </a:r>
            <a:endParaRPr sz="1500">
              <a:solidFill>
                <a:schemeClr val="lt1"/>
              </a:solidFill>
            </a:endParaRPr>
          </a:p>
          <a:p>
            <a:pPr indent="-249237" lvl="0" marL="223837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b="1" lang="en-US" sz="1500">
                <a:solidFill>
                  <a:schemeClr val="lt1"/>
                </a:solidFill>
              </a:rPr>
              <a:t>Tenure</a:t>
            </a:r>
            <a:r>
              <a:rPr lang="en-US" sz="1500">
                <a:solidFill>
                  <a:schemeClr val="lt1"/>
                </a:solidFill>
              </a:rPr>
              <a:t> showed that short-term customers were more likely to leave</a:t>
            </a:r>
            <a:endParaRPr sz="1500">
              <a:solidFill>
                <a:schemeClr val="lt1"/>
              </a:solidFill>
            </a:endParaRPr>
          </a:p>
          <a:p>
            <a:pPr indent="-249237" lvl="0" marL="223837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b="1" lang="en-US" sz="1500">
                <a:solidFill>
                  <a:schemeClr val="lt1"/>
                </a:solidFill>
              </a:rPr>
              <a:t>OnlineSecurity</a:t>
            </a:r>
            <a:r>
              <a:rPr lang="en-US" sz="1500">
                <a:solidFill>
                  <a:schemeClr val="lt1"/>
                </a:solidFill>
              </a:rPr>
              <a:t> and </a:t>
            </a:r>
            <a:r>
              <a:rPr b="1" lang="en-US" sz="1500">
                <a:solidFill>
                  <a:schemeClr val="lt1"/>
                </a:solidFill>
              </a:rPr>
              <a:t>TechSupport</a:t>
            </a:r>
            <a:r>
              <a:rPr lang="en-US" sz="1500">
                <a:solidFill>
                  <a:schemeClr val="lt1"/>
                </a:solidFill>
              </a:rPr>
              <a:t> ranked high. It suggests support quality impacts retention</a:t>
            </a:r>
            <a:endParaRPr sz="1500">
              <a:solidFill>
                <a:schemeClr val="lt1"/>
              </a:solidFill>
            </a:endParaRPr>
          </a:p>
          <a:p>
            <a:pPr indent="-249237" lvl="0" marL="223837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2200"/>
              <a:buChar char="•"/>
            </a:pPr>
            <a:r>
              <a:rPr b="1" lang="en-US" sz="1500">
                <a:solidFill>
                  <a:schemeClr val="lt1"/>
                </a:solidFill>
              </a:rPr>
              <a:t>Monthly charges</a:t>
            </a:r>
            <a:r>
              <a:rPr lang="en-US" sz="1500">
                <a:solidFill>
                  <a:schemeClr val="lt1"/>
                </a:solidFill>
              </a:rPr>
              <a:t> and </a:t>
            </a:r>
            <a:r>
              <a:rPr b="1" lang="en-US" sz="1500">
                <a:solidFill>
                  <a:schemeClr val="lt1"/>
                </a:solidFill>
              </a:rPr>
              <a:t>Total charges</a:t>
            </a:r>
            <a:r>
              <a:rPr lang="en-US" sz="1500">
                <a:solidFill>
                  <a:schemeClr val="lt1"/>
                </a:solidFill>
              </a:rPr>
              <a:t> played a role, but less critical than service-related features</a:t>
            </a:r>
            <a:endParaRPr sz="25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3" name="Google Shape;203;g36df579157c_4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050" y="2304749"/>
            <a:ext cx="5322250" cy="31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n-US" sz="4400"/>
              <a:t>References</a:t>
            </a:r>
            <a:endParaRPr b="1" sz="4400"/>
          </a:p>
        </p:txBody>
      </p:sp>
      <p:sp>
        <p:nvSpPr>
          <p:cNvPr id="209" name="Google Shape;209;p12"/>
          <p:cNvSpPr txBox="1"/>
          <p:nvPr>
            <p:ph idx="1" type="body"/>
          </p:nvPr>
        </p:nvSpPr>
        <p:spPr>
          <a:xfrm>
            <a:off x="1522413" y="2209800"/>
            <a:ext cx="9601199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Gallo, A. (2014, October 29). </a:t>
            </a: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The value of keeping the right customers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. Harvard Business Review. </a:t>
            </a:r>
            <a:r>
              <a:rPr lang="en-US" sz="2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https://hbr.org/2014/10/the-value-of-keeping-the-right-customers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2"/>
          <p:cNvCxnSpPr/>
          <p:nvPr/>
        </p:nvCxnSpPr>
        <p:spPr>
          <a:xfrm>
            <a:off x="1522413" y="1738604"/>
            <a:ext cx="9144001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1748212" y="1371600"/>
            <a:ext cx="869239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orbel"/>
              <a:buNone/>
            </a:pPr>
            <a:r>
              <a:rPr lang="en-US" sz="9600"/>
              <a:t>Thank You!</a:t>
            </a:r>
            <a:endParaRPr/>
          </a:p>
        </p:txBody>
      </p:sp>
      <p:sp>
        <p:nvSpPr>
          <p:cNvPr id="216" name="Google Shape;216;p13"/>
          <p:cNvSpPr txBox="1"/>
          <p:nvPr>
            <p:ph idx="1" type="body"/>
          </p:nvPr>
        </p:nvSpPr>
        <p:spPr>
          <a:xfrm>
            <a:off x="1753278" y="3810000"/>
            <a:ext cx="8687333" cy="1371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b="1" lang="en-US" sz="5400"/>
              <a:t>QUESTIONS?</a:t>
            </a:r>
            <a:endParaRPr/>
          </a:p>
        </p:txBody>
      </p:sp>
      <p:sp>
        <p:nvSpPr>
          <p:cNvPr id="217" name="Google Shape;217;p13"/>
          <p:cNvSpPr txBox="1"/>
          <p:nvPr>
            <p:ph type="title"/>
          </p:nvPr>
        </p:nvSpPr>
        <p:spPr>
          <a:xfrm>
            <a:off x="4728200" y="2783725"/>
            <a:ext cx="2732400" cy="56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orbel"/>
              <a:buNone/>
            </a:pPr>
            <a:r>
              <a:rPr lang="en-US" sz="3600"/>
              <a:t>Group 2</a:t>
            </a:r>
            <a:endParaRPr sz="3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b="1" lang="en-US" sz="4400"/>
              <a:t>What is churn? Why does it matter?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1522413" y="2209800"/>
            <a:ext cx="9601199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When a customer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cancels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stops using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a service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“It costs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5 - 25x more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to get a new customer than to retain an existing one” </a:t>
            </a:r>
            <a:r>
              <a:rPr i="1" lang="en-US" sz="2800">
                <a:latin typeface="Arial"/>
                <a:ea typeface="Arial"/>
                <a:cs typeface="Arial"/>
                <a:sym typeface="Arial"/>
              </a:rPr>
              <a:t>(Gallo, 2014)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Churn can be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voluntary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(switching providers) or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involuntary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(non-payment, inactivity)</a:t>
            </a:r>
            <a:endParaRPr i="1" sz="2800"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Early prediction allows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proactive retention</a:t>
            </a:r>
            <a:endParaRPr i="1" sz="2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2"/>
          <p:cNvCxnSpPr/>
          <p:nvPr/>
        </p:nvCxnSpPr>
        <p:spPr>
          <a:xfrm>
            <a:off x="1522413" y="1738604"/>
            <a:ext cx="9144001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b="1" lang="en-US" sz="4400"/>
              <a:t>Project Goals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1522413" y="2209800"/>
            <a:ext cx="9601199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10503" lvl="0" marL="22383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Predict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which customers are likely to churn using machine learning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0503" lvl="0" marL="223838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Understand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which features most influence customer churn behavior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0503" lvl="0" marL="223838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Compare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multiple classification models for performance and reliability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0503" lvl="0" marL="223838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Evaluate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models using real-world metrics like recall, F</a:t>
            </a:r>
            <a:r>
              <a:rPr baseline="-25000" lang="en-US" sz="28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score, and ROC-AUC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10503" lvl="0" marL="223838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Provide insights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that telecom companies can use to reduce churn and retain customers</a:t>
            </a:r>
            <a:endParaRPr i="1" sz="28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3"/>
          <p:cNvCxnSpPr/>
          <p:nvPr/>
        </p:nvCxnSpPr>
        <p:spPr>
          <a:xfrm>
            <a:off x="1522413" y="1738604"/>
            <a:ext cx="9144001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b="1" lang="en-US" sz="4400"/>
              <a:t>Dataset Overview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1522413" y="2101600"/>
            <a:ext cx="9601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Source: Telco Churn Dataset (Kaggle)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~7,000 customers, 21 features</a:t>
            </a:r>
            <a:endParaRPr/>
          </a:p>
          <a:p>
            <a:pPr indent="-223837" lvl="0" marL="22383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Binary target: Churn (Yes/No)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1522413" y="1738604"/>
            <a:ext cx="9144001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9" name="Google Shape;109;p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4350" y="3618400"/>
            <a:ext cx="4479276" cy="2792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b="1" lang="en-US" sz="4400"/>
              <a:t>Data Preprocessing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1522413" y="2209800"/>
            <a:ext cx="9601199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Dropped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customerID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, converted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TotalCharges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to numeric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Label encoding for categoricals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Scaled numeric features, mean = 0   |   std = 1</a:t>
            </a:r>
            <a:endParaRPr/>
          </a:p>
          <a:p>
            <a:pPr indent="-223838" lvl="0" marL="22383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600"/>
              <a:buChar char="•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Class imbalance handled with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class_weight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= ‘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balanced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</p:txBody>
      </p:sp>
      <p:cxnSp>
        <p:nvCxnSpPr>
          <p:cNvPr id="116" name="Google Shape;116;p5"/>
          <p:cNvCxnSpPr/>
          <p:nvPr/>
        </p:nvCxnSpPr>
        <p:spPr>
          <a:xfrm>
            <a:off x="1522413" y="1738604"/>
            <a:ext cx="9144001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b="1" lang="en-US" sz="4400"/>
              <a:t>Exploratory Data Analysis (EDA)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1522413" y="2209800"/>
            <a:ext cx="9601199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7" lvl="0" marL="2238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Tenure and Contract highly linked to churn</a:t>
            </a:r>
            <a:endParaRPr/>
          </a:p>
          <a:p>
            <a:pPr indent="-223837" lvl="0" marL="22383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Month-to-month leads to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more churn</a:t>
            </a:r>
            <a:endParaRPr b="1"/>
          </a:p>
          <a:p>
            <a:pPr indent="-223837" lvl="0" marL="22383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High charges means </a:t>
            </a: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slight churn trend</a:t>
            </a:r>
            <a:endParaRPr b="1"/>
          </a:p>
        </p:txBody>
      </p:sp>
      <p:cxnSp>
        <p:nvCxnSpPr>
          <p:cNvPr id="123" name="Google Shape;123;p6"/>
          <p:cNvCxnSpPr/>
          <p:nvPr/>
        </p:nvCxnSpPr>
        <p:spPr>
          <a:xfrm>
            <a:off x="1522413" y="1738604"/>
            <a:ext cx="9144001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df579157c_1_0"/>
          <p:cNvSpPr txBox="1"/>
          <p:nvPr>
            <p:ph type="title"/>
          </p:nvPr>
        </p:nvSpPr>
        <p:spPr>
          <a:xfrm>
            <a:off x="1522400" y="2095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b="1" lang="en-US" sz="4400"/>
              <a:t>Exploratory Data Analysis (EDA)</a:t>
            </a:r>
            <a:endParaRPr/>
          </a:p>
        </p:txBody>
      </p:sp>
      <p:cxnSp>
        <p:nvCxnSpPr>
          <p:cNvPr id="129" name="Google Shape;129;g36df579157c_1_0"/>
          <p:cNvCxnSpPr/>
          <p:nvPr/>
        </p:nvCxnSpPr>
        <p:spPr>
          <a:xfrm>
            <a:off x="1453838" y="1567154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0" name="Google Shape;130;g36df579157c_1_0" title="churn_by_contract_typ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75" y="1847850"/>
            <a:ext cx="300990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6df579157c_1_0" title="churn_by_interne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7675" y="1847850"/>
            <a:ext cx="313372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6df579157c_1_0" title="churn_dist_smal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3800" y="2590800"/>
            <a:ext cx="4143375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6df579157c_1_0" title="month_charges_by_chur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5375" y="4276725"/>
            <a:ext cx="3009900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6df579157c_1_0" title="tenue_dist_by_churn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37675" y="4276725"/>
            <a:ext cx="31337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df579157c_4_63"/>
          <p:cNvSpPr txBox="1"/>
          <p:nvPr>
            <p:ph type="title"/>
          </p:nvPr>
        </p:nvSpPr>
        <p:spPr>
          <a:xfrm>
            <a:off x="1522413" y="3810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b="1" lang="en-US" sz="4400"/>
              <a:t>Modeling Approach</a:t>
            </a:r>
            <a:endParaRPr/>
          </a:p>
        </p:txBody>
      </p:sp>
      <p:sp>
        <p:nvSpPr>
          <p:cNvPr id="140" name="Google Shape;140;g36df579157c_4_63"/>
          <p:cNvSpPr txBox="1"/>
          <p:nvPr>
            <p:ph idx="1" type="body"/>
          </p:nvPr>
        </p:nvSpPr>
        <p:spPr>
          <a:xfrm>
            <a:off x="1522425" y="2189525"/>
            <a:ext cx="96012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3837" lvl="0" marL="2238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Four models:</a:t>
            </a:r>
            <a:endParaRPr/>
          </a:p>
        </p:txBody>
      </p:sp>
      <p:cxnSp>
        <p:nvCxnSpPr>
          <p:cNvPr id="141" name="Google Shape;141;g36df579157c_4_63"/>
          <p:cNvCxnSpPr/>
          <p:nvPr/>
        </p:nvCxnSpPr>
        <p:spPr>
          <a:xfrm>
            <a:off x="1522413" y="1738604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42" name="Google Shape;142;g36df579157c_4_63"/>
          <p:cNvGrpSpPr/>
          <p:nvPr/>
        </p:nvGrpSpPr>
        <p:grpSpPr>
          <a:xfrm>
            <a:off x="1522423" y="1865724"/>
            <a:ext cx="9691136" cy="4468612"/>
            <a:chOff x="36244" y="-216486"/>
            <a:chExt cx="9256099" cy="4468612"/>
          </a:xfrm>
        </p:grpSpPr>
        <p:sp>
          <p:nvSpPr>
            <p:cNvPr id="143" name="Google Shape;143;g36df579157c_4_63"/>
            <p:cNvSpPr/>
            <p:nvPr/>
          </p:nvSpPr>
          <p:spPr>
            <a:xfrm>
              <a:off x="36244" y="1049273"/>
              <a:ext cx="2444700" cy="2016300"/>
            </a:xfrm>
            <a:prstGeom prst="roundRect">
              <a:avLst>
                <a:gd fmla="val 10000" name="adj"/>
              </a:avLst>
            </a:prstGeom>
            <a:solidFill>
              <a:srgbClr val="BFE9F6">
                <a:alpha val="89800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36df579157c_4_63"/>
            <p:cNvSpPr txBox="1"/>
            <p:nvPr/>
          </p:nvSpPr>
          <p:spPr>
            <a:xfrm>
              <a:off x="82644" y="1095673"/>
              <a:ext cx="2351700" cy="14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•"/>
              </a:pPr>
              <a:r>
                <a:rPr b="1" lang="en-US" sz="2400">
                  <a:solidFill>
                    <a:schemeClr val="lt1"/>
                  </a:solidFill>
                </a:rPr>
                <a:t>Logistic Regression</a:t>
              </a:r>
              <a:endParaRPr b="1" sz="2400">
                <a:solidFill>
                  <a:schemeClr val="lt1"/>
                </a:solidFill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•"/>
              </a:pPr>
              <a:r>
                <a:rPr b="1" lang="en-US" sz="2400">
                  <a:solidFill>
                    <a:schemeClr val="lt1"/>
                  </a:solidFill>
                </a:rPr>
                <a:t>Decision Tree</a:t>
              </a:r>
              <a:endParaRPr b="1"/>
            </a:p>
          </p:txBody>
        </p:sp>
        <p:sp>
          <p:nvSpPr>
            <p:cNvPr id="145" name="Google Shape;145;g36df579157c_4_63"/>
            <p:cNvSpPr/>
            <p:nvPr/>
          </p:nvSpPr>
          <p:spPr>
            <a:xfrm>
              <a:off x="1394360" y="1473226"/>
              <a:ext cx="2778900" cy="2778900"/>
            </a:xfrm>
            <a:custGeom>
              <a:rect b="b" l="l" r="r" t="t"/>
              <a:pathLst>
                <a:path extrusionOk="0" h="120000" w="120000">
                  <a:moveTo>
                    <a:pt x="10723" y="89299"/>
                  </a:moveTo>
                  <a:lnTo>
                    <a:pt x="14165" y="87253"/>
                  </a:lnTo>
                  <a:lnTo>
                    <a:pt x="14165" y="87253"/>
                  </a:lnTo>
                  <a:cubicBezTo>
                    <a:pt x="23167" y="102218"/>
                    <a:pt x="38985" y="111834"/>
                    <a:pt x="56486" y="112982"/>
                  </a:cubicBezTo>
                  <a:cubicBezTo>
                    <a:pt x="73986" y="114129"/>
                    <a:pt x="90938" y="106661"/>
                    <a:pt x="101838" y="93001"/>
                  </a:cubicBezTo>
                  <a:lnTo>
                    <a:pt x="99571" y="91653"/>
                  </a:lnTo>
                  <a:lnTo>
                    <a:pt x="107556" y="88276"/>
                  </a:lnTo>
                  <a:lnTo>
                    <a:pt x="107598" y="96426"/>
                  </a:lnTo>
                  <a:lnTo>
                    <a:pt x="105329" y="95077"/>
                  </a:lnTo>
                  <a:lnTo>
                    <a:pt x="105329" y="95077"/>
                  </a:lnTo>
                  <a:cubicBezTo>
                    <a:pt x="93706" y="110032"/>
                    <a:pt x="75427" y="118287"/>
                    <a:pt x="56496" y="117131"/>
                  </a:cubicBezTo>
                  <a:cubicBezTo>
                    <a:pt x="37565" y="115975"/>
                    <a:pt x="20431" y="105557"/>
                    <a:pt x="10723" y="89299"/>
                  </a:cubicBezTo>
                  <a:close/>
                </a:path>
              </a:pathLst>
            </a:custGeom>
            <a:solidFill>
              <a:srgbClr val="A8A8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36df579157c_4_63"/>
            <p:cNvSpPr/>
            <p:nvPr/>
          </p:nvSpPr>
          <p:spPr>
            <a:xfrm>
              <a:off x="579480" y="2633472"/>
              <a:ext cx="2172900" cy="864000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9050">
              <a:solidFill>
                <a:srgbClr val="BFE9F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36df579157c_4_63"/>
            <p:cNvSpPr txBox="1"/>
            <p:nvPr/>
          </p:nvSpPr>
          <p:spPr>
            <a:xfrm>
              <a:off x="604789" y="2658781"/>
              <a:ext cx="2122200" cy="81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62850" spcFirstLastPara="1" rIns="6285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orbel"/>
                <a:buNone/>
              </a:pPr>
              <a:r>
                <a:rPr lang="en-US" sz="3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Baseline Models</a:t>
              </a:r>
              <a:endParaRPr/>
            </a:p>
          </p:txBody>
        </p:sp>
        <p:sp>
          <p:nvSpPr>
            <p:cNvPr id="148" name="Google Shape;148;g36df579157c_4_63"/>
            <p:cNvSpPr/>
            <p:nvPr/>
          </p:nvSpPr>
          <p:spPr>
            <a:xfrm>
              <a:off x="3209147" y="1049274"/>
              <a:ext cx="2444700" cy="2016300"/>
            </a:xfrm>
            <a:prstGeom prst="roundRect">
              <a:avLst>
                <a:gd fmla="val 10000" name="adj"/>
              </a:avLst>
            </a:prstGeom>
            <a:solidFill>
              <a:srgbClr val="BFE9F6">
                <a:alpha val="89800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g36df579157c_4_63"/>
            <p:cNvSpPr txBox="1"/>
            <p:nvPr/>
          </p:nvSpPr>
          <p:spPr>
            <a:xfrm>
              <a:off x="3255547" y="1527728"/>
              <a:ext cx="2351700" cy="14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•"/>
              </a:pPr>
              <a:r>
                <a:rPr b="1" lang="en-US" sz="2400">
                  <a:solidFill>
                    <a:schemeClr val="lt1"/>
                  </a:solidFill>
                </a:rPr>
                <a:t>Random Forest</a:t>
              </a:r>
              <a:endParaRPr b="1"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•"/>
              </a:pPr>
              <a:r>
                <a:rPr b="1" lang="en-US" sz="2400">
                  <a:solidFill>
                    <a:schemeClr val="lt1"/>
                  </a:solidFill>
                </a:rPr>
                <a:t>XGBoost</a:t>
              </a:r>
              <a:endParaRPr b="1"/>
            </a:p>
          </p:txBody>
        </p:sp>
        <p:sp>
          <p:nvSpPr>
            <p:cNvPr id="150" name="Google Shape;150;g36df579157c_4_63"/>
            <p:cNvSpPr/>
            <p:nvPr/>
          </p:nvSpPr>
          <p:spPr>
            <a:xfrm>
              <a:off x="4546892" y="-216486"/>
              <a:ext cx="3091500" cy="3091500"/>
            </a:xfrm>
            <a:custGeom>
              <a:rect b="b" l="l" r="r" t="t"/>
              <a:pathLst>
                <a:path extrusionOk="0" h="120000" w="120000">
                  <a:moveTo>
                    <a:pt x="10490" y="30562"/>
                  </a:moveTo>
                  <a:lnTo>
                    <a:pt x="10490" y="30562"/>
                  </a:lnTo>
                  <a:cubicBezTo>
                    <a:pt x="20310" y="14111"/>
                    <a:pt x="37689" y="3616"/>
                    <a:pt x="56847" y="2568"/>
                  </a:cubicBezTo>
                  <a:cubicBezTo>
                    <a:pt x="76005" y="1521"/>
                    <a:pt x="94429" y="10058"/>
                    <a:pt x="105991" y="25340"/>
                  </a:cubicBezTo>
                  <a:lnTo>
                    <a:pt x="108034" y="24125"/>
                  </a:lnTo>
                  <a:lnTo>
                    <a:pt x="107962" y="31483"/>
                  </a:lnTo>
                  <a:lnTo>
                    <a:pt x="100818" y="28416"/>
                  </a:lnTo>
                  <a:lnTo>
                    <a:pt x="102860" y="27202"/>
                  </a:lnTo>
                  <a:lnTo>
                    <a:pt x="102860" y="27202"/>
                  </a:lnTo>
                  <a:cubicBezTo>
                    <a:pt x="91944" y="13084"/>
                    <a:pt x="74712" y="5257"/>
                    <a:pt x="56839" y="6298"/>
                  </a:cubicBezTo>
                  <a:cubicBezTo>
                    <a:pt x="38966" y="7339"/>
                    <a:pt x="22770" y="17114"/>
                    <a:pt x="13585" y="32403"/>
                  </a:cubicBezTo>
                  <a:close/>
                </a:path>
              </a:pathLst>
            </a:custGeom>
            <a:solidFill>
              <a:srgbClr val="A8A8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36df579157c_4_63"/>
            <p:cNvSpPr/>
            <p:nvPr/>
          </p:nvSpPr>
          <p:spPr>
            <a:xfrm>
              <a:off x="3752383" y="617220"/>
              <a:ext cx="2172900" cy="864000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9050">
              <a:solidFill>
                <a:srgbClr val="BFE9F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36df579157c_4_63"/>
            <p:cNvSpPr txBox="1"/>
            <p:nvPr/>
          </p:nvSpPr>
          <p:spPr>
            <a:xfrm>
              <a:off x="3777692" y="642529"/>
              <a:ext cx="2122200" cy="81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62850" spcFirstLastPara="1" rIns="6285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orbel"/>
                <a:buNone/>
              </a:pPr>
              <a:r>
                <a:rPr lang="en-US" sz="3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Advanced Models</a:t>
              </a:r>
              <a:endParaRPr/>
            </a:p>
          </p:txBody>
        </p:sp>
        <p:sp>
          <p:nvSpPr>
            <p:cNvPr id="153" name="Google Shape;153;g36df579157c_4_63"/>
            <p:cNvSpPr/>
            <p:nvPr/>
          </p:nvSpPr>
          <p:spPr>
            <a:xfrm>
              <a:off x="6382043" y="1049265"/>
              <a:ext cx="2910300" cy="2016300"/>
            </a:xfrm>
            <a:prstGeom prst="roundRect">
              <a:avLst>
                <a:gd fmla="val 10000" name="adj"/>
              </a:avLst>
            </a:prstGeom>
            <a:solidFill>
              <a:srgbClr val="BFE9F6">
                <a:alpha val="89800"/>
              </a:srgb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36df579157c_4_63"/>
            <p:cNvSpPr txBox="1"/>
            <p:nvPr/>
          </p:nvSpPr>
          <p:spPr>
            <a:xfrm>
              <a:off x="6428462" y="1095665"/>
              <a:ext cx="2863800" cy="149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•"/>
              </a:pPr>
              <a:r>
                <a:rPr b="1" lang="en-US" sz="2400">
                  <a:solidFill>
                    <a:schemeClr val="lt1"/>
                  </a:solidFill>
                </a:rPr>
                <a:t>Split 80/20</a:t>
              </a:r>
              <a:endParaRPr b="1" sz="2400">
                <a:solidFill>
                  <a:schemeClr val="lt1"/>
                </a:solidFill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Char char="•"/>
              </a:pPr>
              <a:r>
                <a:rPr b="1" lang="en-US" sz="2400">
                  <a:solidFill>
                    <a:schemeClr val="lt1"/>
                  </a:solidFill>
                </a:rPr>
                <a:t>Used Stratified K-Fold Cross-Validation</a:t>
              </a:r>
              <a:endParaRPr b="1"/>
            </a:p>
          </p:txBody>
        </p:sp>
        <p:sp>
          <p:nvSpPr>
            <p:cNvPr id="155" name="Google Shape;155;g36df579157c_4_63"/>
            <p:cNvSpPr/>
            <p:nvPr/>
          </p:nvSpPr>
          <p:spPr>
            <a:xfrm>
              <a:off x="6925286" y="2633472"/>
              <a:ext cx="2172900" cy="864000"/>
            </a:xfrm>
            <a:prstGeom prst="roundRect">
              <a:avLst>
                <a:gd fmla="val 10000" name="adj"/>
              </a:avLst>
            </a:prstGeom>
            <a:solidFill>
              <a:schemeClr val="dk2"/>
            </a:solidFill>
            <a:ln cap="flat" cmpd="sng" w="19050">
              <a:solidFill>
                <a:srgbClr val="BFE9F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36df579157c_4_63"/>
            <p:cNvSpPr txBox="1"/>
            <p:nvPr/>
          </p:nvSpPr>
          <p:spPr>
            <a:xfrm>
              <a:off x="6950595" y="2658781"/>
              <a:ext cx="2122200" cy="81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62850" spcFirstLastPara="1" rIns="6285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orbel"/>
                <a:buNone/>
              </a:pPr>
              <a:r>
                <a:rPr lang="en-US" sz="33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Train-Test Design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b="1" lang="en-US" sz="4400"/>
              <a:t>Evaluation Metrics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1522413" y="2209800"/>
            <a:ext cx="9601199" cy="411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3838" lvl="0" marL="2238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Accuracy, Precision, Recall, F</a:t>
            </a:r>
            <a:r>
              <a:rPr baseline="-25000" lang="en-US" sz="28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Score, and ROC-AUC</a:t>
            </a:r>
            <a:endParaRPr/>
          </a:p>
          <a:p>
            <a:pPr indent="-223837" lvl="0" marL="22383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More importance with Recall and F</a:t>
            </a:r>
            <a:r>
              <a:rPr baseline="-25000" lang="en-US" sz="28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Score due to imbalance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3837" lvl="0" marL="22383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Class imbalance (73.5% non-churn, 26.5% churn) makes accuracy look good even if churners are missed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3837" lvl="0" marL="223837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High Recall and strong F</a:t>
            </a:r>
            <a:r>
              <a:rPr baseline="-25000" lang="en-US" sz="28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score mean better real-world performance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8"/>
          <p:cNvCxnSpPr/>
          <p:nvPr/>
        </p:nvCxnSpPr>
        <p:spPr>
          <a:xfrm>
            <a:off x="1522413" y="1738604"/>
            <a:ext cx="9144001" cy="0"/>
          </a:xfrm>
          <a:prstGeom prst="straightConnector1">
            <a:avLst/>
          </a:prstGeom>
          <a:noFill/>
          <a:ln cap="flat" cmpd="sng" w="2857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gital Blue Tunnel 16x9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gital Blue Tunnel">
      <a:dk1>
        <a:srgbClr val="000000"/>
      </a:dk1>
      <a:lt1>
        <a:srgbClr val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2025-07-15T03:08:19Z</dcterms:created>
  <dc:creator>Bob Jack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