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7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77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8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010410" y="3187065"/>
            <a:ext cx="2660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FailoverSwitcher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Trim</a:t>
            </a:r>
            <a:r>
              <a:rPr lang="zh-CN" altLang="en-US" b="1"/>
              <a:t>时的</a:t>
            </a:r>
            <a:r>
              <a:rPr lang="en-US" altLang="zh-CN" b="1"/>
              <a:t>partition</a:t>
            </a:r>
            <a:r>
              <a:rPr lang="zh-CN" altLang="en-US" b="1"/>
              <a:t>文件变化</a:t>
            </a:r>
            <a:endParaRPr lang="zh-CN" altLang="en-US" b="1"/>
          </a:p>
        </p:txBody>
      </p:sp>
      <p:sp>
        <p:nvSpPr>
          <p:cNvPr id="2" name="Rectangle 1"/>
          <p:cNvSpPr/>
          <p:nvPr/>
        </p:nvSpPr>
        <p:spPr>
          <a:xfrm>
            <a:off x="2713355" y="2543175"/>
            <a:ext cx="198120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创建临时</a:t>
            </a:r>
            <a:r>
              <a:rPr lang="en-US" altLang="zh-CN" sz="1600" b="1"/>
              <a:t>.trim</a:t>
            </a:r>
            <a:r>
              <a:rPr lang="zh-CN" altLang="en-US" sz="1600" b="1"/>
              <a:t>文件</a:t>
            </a:r>
            <a:endParaRPr lang="zh-CN" altLang="en-US" sz="1600" b="1"/>
          </a:p>
        </p:txBody>
      </p:sp>
      <p:sp>
        <p:nvSpPr>
          <p:cNvPr id="4" name="Rectangle 3"/>
          <p:cNvSpPr/>
          <p:nvPr/>
        </p:nvSpPr>
        <p:spPr>
          <a:xfrm>
            <a:off x="2713355" y="3146425"/>
            <a:ext cx="4838065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将原文件的</a:t>
            </a:r>
            <a:r>
              <a:rPr lang="en-US" altLang="zh-CN" sz="1600" b="1"/>
              <a:t>data segment</a:t>
            </a:r>
            <a:r>
              <a:rPr lang="zh-CN" altLang="en-US" sz="1600" b="1"/>
              <a:t>段数据写入</a:t>
            </a:r>
            <a:r>
              <a:rPr lang="en-US" altLang="zh-CN" sz="1600" b="1"/>
              <a:t>.trim</a:t>
            </a:r>
            <a:r>
              <a:rPr lang="zh-CN" altLang="en-US" sz="1600" b="1"/>
              <a:t>文件</a:t>
            </a:r>
            <a:endParaRPr lang="zh-CN" alt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2713355" y="1947545"/>
            <a:ext cx="233934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判断是否达到</a:t>
            </a:r>
            <a:r>
              <a:rPr lang="en-US" altLang="zh-CN" sz="1600" b="1"/>
              <a:t>trim</a:t>
            </a:r>
            <a:r>
              <a:rPr lang="zh-CN" altLang="en-US" sz="1600" b="1"/>
              <a:t>条件</a:t>
            </a:r>
            <a:endParaRPr lang="zh-CN" altLang="en-US" sz="1600" b="1"/>
          </a:p>
        </p:txBody>
      </p:sp>
      <p:sp>
        <p:nvSpPr>
          <p:cNvPr id="6" name="Rectangle 5"/>
          <p:cNvSpPr/>
          <p:nvPr/>
        </p:nvSpPr>
        <p:spPr>
          <a:xfrm>
            <a:off x="9896475" y="1947545"/>
            <a:ext cx="1049020" cy="40894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600" b="1"/>
              <a:t>产生异常</a:t>
            </a:r>
            <a:endParaRPr lang="zh-CN" altLang="en-US" sz="1600" b="1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052695" y="2152015"/>
            <a:ext cx="4843780" cy="0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2" idx="3"/>
          </p:cNvCxnSpPr>
          <p:nvPr/>
        </p:nvCxnSpPr>
        <p:spPr>
          <a:xfrm flipH="true">
            <a:off x="4694555" y="2152015"/>
            <a:ext cx="358140" cy="595630"/>
          </a:xfrm>
          <a:prstGeom prst="curvedConnector3">
            <a:avLst>
              <a:gd name="adj1" fmla="val -6648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7160260" y="1845310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</a:rPr>
              <a:t>失败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0" name="Curved Connector 9"/>
          <p:cNvCxnSpPr>
            <a:stCxn id="2" idx="3"/>
            <a:endCxn id="6" idx="1"/>
          </p:cNvCxnSpPr>
          <p:nvPr/>
        </p:nvCxnSpPr>
        <p:spPr>
          <a:xfrm flipV="true">
            <a:off x="4694555" y="2152015"/>
            <a:ext cx="5201920" cy="595630"/>
          </a:xfrm>
          <a:prstGeom prst="curvedConnector3">
            <a:avLst>
              <a:gd name="adj1" fmla="val 50000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3"/>
            <a:endCxn id="6" idx="1"/>
          </p:cNvCxnSpPr>
          <p:nvPr/>
        </p:nvCxnSpPr>
        <p:spPr>
          <a:xfrm flipV="true">
            <a:off x="7551420" y="2152015"/>
            <a:ext cx="2345055" cy="1198880"/>
          </a:xfrm>
          <a:prstGeom prst="curvedConnector3">
            <a:avLst>
              <a:gd name="adj1" fmla="val 38640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3355" y="3750945"/>
            <a:ext cx="3951605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写入数据的同时，修改</a:t>
            </a:r>
            <a:r>
              <a:rPr lang="en-US" altLang="zh-CN" sz="1600" b="1"/>
              <a:t>array</a:t>
            </a:r>
            <a:r>
              <a:rPr lang="zh-CN" altLang="en-US" sz="1600" b="1"/>
              <a:t>和</a:t>
            </a:r>
            <a:r>
              <a:rPr lang="en-US" altLang="zh-CN" sz="1600" b="1"/>
              <a:t>index</a:t>
            </a:r>
            <a:r>
              <a:rPr lang="zh-CN" altLang="en-US" sz="1600" b="1"/>
              <a:t>段</a:t>
            </a:r>
            <a:endParaRPr lang="zh-CN" altLang="en-US" sz="1600" b="1"/>
          </a:p>
        </p:txBody>
      </p:sp>
      <p:cxnSp>
        <p:nvCxnSpPr>
          <p:cNvPr id="13" name="Curved Connector 12"/>
          <p:cNvCxnSpPr>
            <a:stCxn id="12" idx="3"/>
            <a:endCxn id="6" idx="1"/>
          </p:cNvCxnSpPr>
          <p:nvPr/>
        </p:nvCxnSpPr>
        <p:spPr>
          <a:xfrm flipV="true">
            <a:off x="6664960" y="2152015"/>
            <a:ext cx="3231515" cy="1803400"/>
          </a:xfrm>
          <a:prstGeom prst="curvedConnector3">
            <a:avLst>
              <a:gd name="adj1" fmla="val 62389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" idx="3"/>
            <a:endCxn id="4" idx="3"/>
          </p:cNvCxnSpPr>
          <p:nvPr/>
        </p:nvCxnSpPr>
        <p:spPr>
          <a:xfrm>
            <a:off x="4694555" y="2747645"/>
            <a:ext cx="2856865" cy="603250"/>
          </a:xfrm>
          <a:prstGeom prst="curvedConnector3">
            <a:avLst>
              <a:gd name="adj1" fmla="val 108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12" idx="3"/>
          </p:cNvCxnSpPr>
          <p:nvPr/>
        </p:nvCxnSpPr>
        <p:spPr>
          <a:xfrm flipH="true">
            <a:off x="6664960" y="3350895"/>
            <a:ext cx="886460" cy="604520"/>
          </a:xfrm>
          <a:prstGeom prst="curvedConnector3">
            <a:avLst>
              <a:gd name="adj1" fmla="val -26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802495" y="4947285"/>
            <a:ext cx="1143000" cy="4089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 sz="1600" b="1"/>
              <a:t>trim</a:t>
            </a:r>
            <a:r>
              <a:rPr lang="zh-CN" altLang="en-US" sz="1600" b="1"/>
              <a:t>成功</a:t>
            </a:r>
            <a:endParaRPr lang="zh-CN" sz="1600" b="1"/>
          </a:p>
        </p:txBody>
      </p:sp>
      <p:sp>
        <p:nvSpPr>
          <p:cNvPr id="19" name="Rectangle 18"/>
          <p:cNvSpPr/>
          <p:nvPr/>
        </p:nvSpPr>
        <p:spPr>
          <a:xfrm>
            <a:off x="2442845" y="1647825"/>
            <a:ext cx="76200" cy="39808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1595755" y="1998980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1</a:t>
            </a:r>
            <a:endParaRPr lang="en-US" altLang="en-US" sz="1400" b="1"/>
          </a:p>
        </p:txBody>
      </p:sp>
      <p:sp>
        <p:nvSpPr>
          <p:cNvPr id="21" name="Text Box 20"/>
          <p:cNvSpPr txBox="true"/>
          <p:nvPr/>
        </p:nvSpPr>
        <p:spPr>
          <a:xfrm>
            <a:off x="1595755" y="259397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2</a:t>
            </a:r>
            <a:endParaRPr lang="en-US" altLang="en-US" sz="1400" b="1"/>
          </a:p>
        </p:txBody>
      </p:sp>
      <p:sp>
        <p:nvSpPr>
          <p:cNvPr id="22" name="Text Box 21"/>
          <p:cNvSpPr txBox="true"/>
          <p:nvPr/>
        </p:nvSpPr>
        <p:spPr>
          <a:xfrm>
            <a:off x="1595755" y="319722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3</a:t>
            </a:r>
            <a:endParaRPr lang="en-US" altLang="en-US" sz="1400" b="1"/>
          </a:p>
        </p:txBody>
      </p:sp>
      <p:sp>
        <p:nvSpPr>
          <p:cNvPr id="23" name="Text Box 22"/>
          <p:cNvSpPr txBox="true"/>
          <p:nvPr/>
        </p:nvSpPr>
        <p:spPr>
          <a:xfrm>
            <a:off x="1595755" y="380174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4</a:t>
            </a:r>
            <a:endParaRPr lang="en-US" altLang="en-US" sz="1400" b="1"/>
          </a:p>
        </p:txBody>
      </p:sp>
      <p:sp>
        <p:nvSpPr>
          <p:cNvPr id="14" name="Rectangle 13"/>
          <p:cNvSpPr/>
          <p:nvPr/>
        </p:nvSpPr>
        <p:spPr>
          <a:xfrm>
            <a:off x="2713355" y="4344670"/>
            <a:ext cx="2619375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将</a:t>
            </a:r>
            <a:r>
              <a:rPr lang="en-US" altLang="zh-CN" sz="1600" b="1"/>
              <a:t>.trim</a:t>
            </a:r>
            <a:r>
              <a:rPr lang="zh-CN" altLang="en-US" sz="1600" b="1"/>
              <a:t>文件替换成原文件</a:t>
            </a:r>
            <a:endParaRPr lang="zh-CN" altLang="en-US" sz="1600" b="1"/>
          </a:p>
        </p:txBody>
      </p:sp>
      <p:sp>
        <p:nvSpPr>
          <p:cNvPr id="24" name="Rectangle 23"/>
          <p:cNvSpPr/>
          <p:nvPr/>
        </p:nvSpPr>
        <p:spPr>
          <a:xfrm>
            <a:off x="2713355" y="4947920"/>
            <a:ext cx="204724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修改</a:t>
            </a:r>
            <a:r>
              <a:rPr lang="en-US" altLang="zh-CN" sz="1600" b="1"/>
              <a:t>flag</a:t>
            </a:r>
            <a:r>
              <a:rPr lang="zh-CN" altLang="en-US" sz="1600" b="1"/>
              <a:t>段为</a:t>
            </a:r>
            <a:r>
              <a:rPr lang="en-US" altLang="zh-CN" sz="1600" b="1"/>
              <a:t>0x02</a:t>
            </a:r>
            <a:endParaRPr lang="en-US" altLang="zh-CN" sz="1600" b="1"/>
          </a:p>
        </p:txBody>
      </p:sp>
      <p:sp>
        <p:nvSpPr>
          <p:cNvPr id="25" name="Text Box 24"/>
          <p:cNvSpPr txBox="true"/>
          <p:nvPr/>
        </p:nvSpPr>
        <p:spPr>
          <a:xfrm>
            <a:off x="1595755" y="439610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5</a:t>
            </a:r>
            <a:endParaRPr lang="en-US" altLang="en-US" sz="1400" b="1"/>
          </a:p>
        </p:txBody>
      </p:sp>
      <p:sp>
        <p:nvSpPr>
          <p:cNvPr id="26" name="Text Box 25"/>
          <p:cNvSpPr txBox="true"/>
          <p:nvPr/>
        </p:nvSpPr>
        <p:spPr>
          <a:xfrm>
            <a:off x="1595755" y="4998720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6</a:t>
            </a:r>
            <a:endParaRPr lang="en-US" altLang="en-US" sz="1400" b="1"/>
          </a:p>
        </p:txBody>
      </p:sp>
      <p:cxnSp>
        <p:nvCxnSpPr>
          <p:cNvPr id="27" name="Straight Arrow Connector 26"/>
          <p:cNvCxnSpPr>
            <a:stCxn id="24" idx="3"/>
            <a:endCxn id="17" idx="1"/>
          </p:cNvCxnSpPr>
          <p:nvPr/>
        </p:nvCxnSpPr>
        <p:spPr>
          <a:xfrm flipV="true">
            <a:off x="4760595" y="5151755"/>
            <a:ext cx="50419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4" idx="3"/>
            <a:endCxn id="24" idx="3"/>
          </p:cNvCxnSpPr>
          <p:nvPr/>
        </p:nvCxnSpPr>
        <p:spPr>
          <a:xfrm flipH="true">
            <a:off x="4760595" y="4549140"/>
            <a:ext cx="572135" cy="603250"/>
          </a:xfrm>
          <a:prstGeom prst="curvedConnector3">
            <a:avLst>
              <a:gd name="adj1" fmla="val -41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2" idx="3"/>
            <a:endCxn id="14" idx="3"/>
          </p:cNvCxnSpPr>
          <p:nvPr/>
        </p:nvCxnSpPr>
        <p:spPr>
          <a:xfrm flipH="true">
            <a:off x="5332730" y="3955415"/>
            <a:ext cx="1332230" cy="593725"/>
          </a:xfrm>
          <a:prstGeom prst="curvedConnector3">
            <a:avLst>
              <a:gd name="adj1" fmla="val -178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3"/>
            <a:endCxn id="6" idx="1"/>
          </p:cNvCxnSpPr>
          <p:nvPr/>
        </p:nvCxnSpPr>
        <p:spPr>
          <a:xfrm flipV="true">
            <a:off x="5332730" y="2152015"/>
            <a:ext cx="4563745" cy="2397125"/>
          </a:xfrm>
          <a:prstGeom prst="curvedConnector3">
            <a:avLst>
              <a:gd name="adj1" fmla="val 77974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6" idx="1"/>
          </p:cNvCxnSpPr>
          <p:nvPr/>
        </p:nvCxnSpPr>
        <p:spPr>
          <a:xfrm flipV="true">
            <a:off x="4760595" y="2152015"/>
            <a:ext cx="5135880" cy="3000375"/>
          </a:xfrm>
          <a:prstGeom prst="curvedConnector3">
            <a:avLst>
              <a:gd name="adj1" fmla="val 85422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b="1"/>
              <a:t>keep</a:t>
            </a:r>
            <a:r>
              <a:rPr lang="zh-CN" altLang="" b="1"/>
              <a:t>，</a:t>
            </a:r>
            <a:r>
              <a:rPr lang="" altLang="zh-CN" b="1"/>
              <a:t>release</a:t>
            </a:r>
            <a:r>
              <a:rPr lang="zh-CN" altLang="" b="1"/>
              <a:t>和</a:t>
            </a:r>
            <a:r>
              <a:rPr lang="" altLang="zh-CN" b="1"/>
              <a:t>trim</a:t>
            </a:r>
            <a:r>
              <a:rPr lang="zh-CN" altLang="" b="1"/>
              <a:t>的事务逻辑</a:t>
            </a:r>
            <a:endParaRPr lang="zh-CN" altLang="" b="1"/>
          </a:p>
        </p:txBody>
      </p:sp>
      <p:sp>
        <p:nvSpPr>
          <p:cNvPr id="4" name="Text Box 3"/>
          <p:cNvSpPr txBox="true"/>
          <p:nvPr/>
        </p:nvSpPr>
        <p:spPr>
          <a:xfrm>
            <a:off x="1658620" y="1182370"/>
            <a:ext cx="564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" altLang="en-US" sz="1400" b="1"/>
              <a:t>keep</a:t>
            </a:r>
            <a:r>
              <a:rPr lang="zh-CN" altLang="" sz="1400" b="1"/>
              <a:t>时，数据是从</a:t>
            </a:r>
            <a:r>
              <a:rPr lang="" altLang="zh-CN" sz="1400" b="1"/>
              <a:t>partition</a:t>
            </a:r>
            <a:r>
              <a:rPr lang="zh-CN" altLang="" sz="1400" b="1"/>
              <a:t>尾部不断的增加数据的：</a:t>
            </a:r>
            <a:endParaRPr lang="zh-CN" altLang="" sz="1400" b="1"/>
          </a:p>
        </p:txBody>
      </p:sp>
      <p:grpSp>
        <p:nvGrpSpPr>
          <p:cNvPr id="12" name="Group 11"/>
          <p:cNvGrpSpPr/>
          <p:nvPr/>
        </p:nvGrpSpPr>
        <p:grpSpPr>
          <a:xfrm>
            <a:off x="2022475" y="1657985"/>
            <a:ext cx="3723640" cy="877570"/>
            <a:chOff x="3505" y="2643"/>
            <a:chExt cx="5864" cy="1382"/>
          </a:xfrm>
        </p:grpSpPr>
        <p:sp>
          <p:nvSpPr>
            <p:cNvPr id="5" name="Rectangle 4"/>
            <p:cNvSpPr/>
            <p:nvPr/>
          </p:nvSpPr>
          <p:spPr>
            <a:xfrm>
              <a:off x="3505" y="2643"/>
              <a:ext cx="2406" cy="4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Data-0</a:t>
              </a:r>
              <a:endParaRPr lang="" altLang="en-US" sz="1200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1" y="2643"/>
              <a:ext cx="1690" cy="4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Data-1</a:t>
              </a:r>
              <a:endParaRPr lang="" altLang="en-US" sz="1200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01" y="2643"/>
              <a:ext cx="1768" cy="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Data-2</a:t>
              </a:r>
              <a:endParaRPr lang="" altLang="en-US" sz="1200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05" y="3104"/>
              <a:ext cx="4578" cy="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Data-2</a:t>
              </a:r>
              <a:endParaRPr lang="" altLang="en-US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3" y="3104"/>
              <a:ext cx="1285" cy="46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Data-3</a:t>
              </a:r>
              <a:endParaRPr lang="" altLang="en-US" sz="12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" y="3565"/>
              <a:ext cx="824" cy="46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D-3</a:t>
              </a:r>
              <a:endParaRPr lang="" altLang="en-US" sz="1200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" y="3565"/>
              <a:ext cx="5038" cy="4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Data-4</a:t>
              </a:r>
              <a:endParaRPr lang="" altLang="en-US" sz="1200" b="1"/>
            </a:p>
          </p:txBody>
        </p:sp>
      </p:grpSp>
      <p:sp>
        <p:nvSpPr>
          <p:cNvPr id="13" name="Text Box 12"/>
          <p:cNvSpPr txBox="true"/>
          <p:nvPr/>
        </p:nvSpPr>
        <p:spPr>
          <a:xfrm>
            <a:off x="1658620" y="2649855"/>
            <a:ext cx="84385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" altLang="en-US" sz="1400" b="1"/>
              <a:t>keep</a:t>
            </a:r>
            <a:r>
              <a:rPr lang="zh-CN" altLang="" sz="1400" b="1"/>
              <a:t>按</a:t>
            </a:r>
            <a:r>
              <a:rPr lang="" altLang="zh-CN" sz="1400" b="1"/>
              <a:t>step</a:t>
            </a:r>
            <a:r>
              <a:rPr lang="zh-CN" altLang="" sz="1400" b="1"/>
              <a:t>过程依次走完才算完整的</a:t>
            </a:r>
            <a:r>
              <a:rPr lang="" altLang="zh-CN" sz="1400" b="1"/>
              <a:t>keep</a:t>
            </a:r>
            <a:r>
              <a:rPr lang="zh-CN" altLang="" sz="1400" b="1"/>
              <a:t>进一条数据，在读取数据的时候是按照</a:t>
            </a:r>
            <a:r>
              <a:rPr lang="" altLang="zh-CN" sz="1400" b="1"/>
              <a:t>keep</a:t>
            </a:r>
            <a:r>
              <a:rPr lang="zh-CN" altLang="" sz="1400" b="1"/>
              <a:t>的反方向</a:t>
            </a:r>
            <a:r>
              <a:rPr lang="" altLang="zh-CN" sz="1400" b="1"/>
              <a:t>step</a:t>
            </a:r>
            <a:r>
              <a:rPr lang="zh-CN" altLang="" sz="1400" b="1"/>
              <a:t>去依次获取实际的数据。即使</a:t>
            </a:r>
            <a:r>
              <a:rPr lang="" altLang="zh-CN" sz="1400" b="1"/>
              <a:t>keep</a:t>
            </a:r>
            <a:r>
              <a:rPr lang="zh-CN" altLang="" sz="1400" b="1"/>
              <a:t>失败，只完成到</a:t>
            </a:r>
            <a:r>
              <a:rPr lang="" altLang="zh-CN" sz="1400" b="1"/>
              <a:t>step2</a:t>
            </a:r>
            <a:r>
              <a:rPr lang="zh-CN" altLang="" sz="1400" b="1"/>
              <a:t>，也只是将部分数据存入到</a:t>
            </a:r>
            <a:r>
              <a:rPr lang="" altLang="zh-CN" sz="1400" b="1"/>
              <a:t>partition</a:t>
            </a:r>
            <a:r>
              <a:rPr lang="zh-CN" altLang="" sz="1400" b="1"/>
              <a:t>文件尾部，此时并未将数据的</a:t>
            </a:r>
            <a:r>
              <a:rPr lang="" altLang="zh-CN" sz="1400" b="1"/>
              <a:t>position</a:t>
            </a:r>
            <a:r>
              <a:rPr lang="zh-CN" altLang="" sz="1400" b="1"/>
              <a:t>和</a:t>
            </a:r>
            <a:r>
              <a:rPr lang="" altLang="zh-CN" sz="1400" b="1"/>
              <a:t>length</a:t>
            </a:r>
            <a:r>
              <a:rPr lang="zh-CN" altLang="" sz="1400" b="1"/>
              <a:t>存入</a:t>
            </a:r>
            <a:r>
              <a:rPr lang="" altLang="zh-CN" sz="1400" b="1"/>
              <a:t>partition</a:t>
            </a:r>
            <a:r>
              <a:rPr lang="zh-CN" altLang="" sz="1400" b="1"/>
              <a:t>文件索引块中。读取数据的时候，由于无法读取到该条数据的索引信息，所以是不会读取到实际的数据的。</a:t>
            </a:r>
            <a:endParaRPr lang="zh-CN" altLang="" sz="1400" b="1"/>
          </a:p>
          <a:p>
            <a:pPr indent="457200" fontAlgn="auto"/>
            <a:endParaRPr lang="zh-CN" altLang="" sz="1400" b="1"/>
          </a:p>
          <a:p>
            <a:pPr indent="457200" fontAlgn="auto"/>
            <a:r>
              <a:rPr lang="" altLang="zh-CN" sz="1400" b="1"/>
              <a:t>release</a:t>
            </a:r>
            <a:r>
              <a:rPr lang="zh-CN" altLang="" sz="1400" b="1"/>
              <a:t>时，只有一次原子操作，即将数据的索引位置</a:t>
            </a:r>
            <a:r>
              <a:rPr lang="" altLang="zh-CN" sz="1400" b="1"/>
              <a:t>0</a:t>
            </a:r>
            <a:r>
              <a:rPr lang="zh-CN" altLang="" sz="1400" b="1"/>
              <a:t>。这样，数据在访问时，由于第一步检测索引未通过，程序不会进一步去获取</a:t>
            </a:r>
            <a:r>
              <a:rPr lang="" altLang="zh-CN" sz="1400" b="1"/>
              <a:t>position</a:t>
            </a:r>
            <a:r>
              <a:rPr lang="zh-CN" altLang="" sz="1400" b="1"/>
              <a:t>和</a:t>
            </a:r>
            <a:r>
              <a:rPr lang="" altLang="zh-CN" sz="1400" b="1"/>
              <a:t>length</a:t>
            </a:r>
            <a:r>
              <a:rPr lang="zh-CN" altLang="" sz="1400" b="1"/>
              <a:t>信息，以及实际的数据。</a:t>
            </a:r>
            <a:endParaRPr lang="zh-CN" altLang="" sz="1400" b="1"/>
          </a:p>
        </p:txBody>
      </p:sp>
      <p:sp>
        <p:nvSpPr>
          <p:cNvPr id="14" name="Text Box 13"/>
          <p:cNvSpPr txBox="true"/>
          <p:nvPr/>
        </p:nvSpPr>
        <p:spPr>
          <a:xfrm>
            <a:off x="5827395" y="2260600"/>
            <a:ext cx="2103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/>
              <a:t>data segment</a:t>
            </a:r>
            <a:r>
              <a:rPr lang="zh-CN" altLang="" sz="1200" b="1"/>
              <a:t>段</a:t>
            </a:r>
            <a:endParaRPr lang="zh-CN" altLang="" sz="1200" b="1"/>
          </a:p>
        </p:txBody>
      </p:sp>
      <p:grpSp>
        <p:nvGrpSpPr>
          <p:cNvPr id="25" name="Group 24"/>
          <p:cNvGrpSpPr/>
          <p:nvPr/>
        </p:nvGrpSpPr>
        <p:grpSpPr>
          <a:xfrm>
            <a:off x="2022475" y="4377055"/>
            <a:ext cx="4806315" cy="292100"/>
            <a:chOff x="3185" y="6863"/>
            <a:chExt cx="7569" cy="460"/>
          </a:xfrm>
        </p:grpSpPr>
        <p:sp>
          <p:nvSpPr>
            <p:cNvPr id="15" name="Rectangle 14"/>
            <p:cNvSpPr/>
            <p:nvPr/>
          </p:nvSpPr>
          <p:spPr>
            <a:xfrm>
              <a:off x="3185" y="6863"/>
              <a:ext cx="473" cy="46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200" b="1"/>
                <a:t>1</a:t>
              </a:r>
              <a:endParaRPr lang="" altLang="zh-CN" sz="1200" b="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8" y="6863"/>
              <a:ext cx="473" cy="461"/>
            </a:xfrm>
            <a:prstGeom prst="rect">
              <a:avLst/>
            </a:prstGeom>
            <a:solidFill>
              <a:srgbClr val="FF8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0</a:t>
              </a:r>
              <a:endParaRPr lang="" altLang="en-US" sz="1200" b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31" y="6863"/>
              <a:ext cx="473" cy="461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1</a:t>
              </a:r>
              <a:endParaRPr lang="" altLang="en-US" sz="12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4" y="6863"/>
              <a:ext cx="473" cy="46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1</a:t>
              </a:r>
              <a:endParaRPr lang="" altLang="en-US" sz="12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77" y="6863"/>
              <a:ext cx="473" cy="461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0</a:t>
              </a:r>
              <a:endParaRPr lang="" altLang="en-US" sz="12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50" y="6863"/>
              <a:ext cx="473" cy="461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1</a:t>
              </a:r>
              <a:endParaRPr lang="" altLang="en-US" sz="1200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23" y="6863"/>
              <a:ext cx="473" cy="4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0</a:t>
              </a:r>
              <a:endParaRPr lang="" altLang="en-US" sz="1200" b="1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96" y="6863"/>
              <a:ext cx="473" cy="46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0</a:t>
              </a:r>
              <a:endParaRPr lang="" altLang="en-US" sz="1200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9" y="6863"/>
              <a:ext cx="473" cy="46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/>
                <a:t>1</a:t>
              </a:r>
              <a:endParaRPr lang="" altLang="en-US" sz="1200" b="1"/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7442" y="6863"/>
              <a:ext cx="33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/>
                <a:t>keep array</a:t>
              </a:r>
              <a:r>
                <a:rPr lang="zh-CN" altLang="en-US" sz="1200" b="1"/>
                <a:t>段</a:t>
              </a:r>
              <a:endParaRPr lang="zh-CN" altLang="en-US" sz="1200" b="1"/>
            </a:p>
          </p:txBody>
        </p:sp>
      </p:grpSp>
      <p:cxnSp>
        <p:nvCxnSpPr>
          <p:cNvPr id="26" name="Elbow Connector 25"/>
          <p:cNvCxnSpPr>
            <a:stCxn id="22" idx="2"/>
            <a:endCxn id="27" idx="1"/>
          </p:cNvCxnSpPr>
          <p:nvPr/>
        </p:nvCxnSpPr>
        <p:spPr>
          <a:xfrm rot="5400000" flipV="true">
            <a:off x="4439285" y="4505325"/>
            <a:ext cx="222250" cy="5505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4826000" y="4754245"/>
            <a:ext cx="1214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 b="1"/>
              <a:t>released</a:t>
            </a:r>
            <a:endParaRPr lang="" altLang="en-US" sz="1200" b="1"/>
          </a:p>
        </p:txBody>
      </p:sp>
      <p:cxnSp>
        <p:nvCxnSpPr>
          <p:cNvPr id="28" name="Elbow Connector 27"/>
          <p:cNvCxnSpPr>
            <a:stCxn id="21" idx="2"/>
            <a:endCxn id="27" idx="1"/>
          </p:cNvCxnSpPr>
          <p:nvPr/>
        </p:nvCxnSpPr>
        <p:spPr>
          <a:xfrm rot="5400000" flipV="true">
            <a:off x="4289425" y="4355465"/>
            <a:ext cx="222250" cy="850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2"/>
            <a:endCxn id="27" idx="1"/>
          </p:cNvCxnSpPr>
          <p:nvPr/>
        </p:nvCxnSpPr>
        <p:spPr>
          <a:xfrm rot="5400000" flipV="true">
            <a:off x="3989070" y="4055110"/>
            <a:ext cx="222250" cy="14516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2"/>
          </p:cNvCxnSpPr>
          <p:nvPr/>
        </p:nvCxnSpPr>
        <p:spPr>
          <a:xfrm rot="5400000" flipV="true">
            <a:off x="3531235" y="3611245"/>
            <a:ext cx="226060" cy="23425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1658620" y="5103495"/>
            <a:ext cx="564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" altLang="zh-CN" sz="1400" b="1"/>
              <a:t>trim</a:t>
            </a:r>
            <a:r>
              <a:rPr lang="zh-CN" altLang="" sz="1400" b="1"/>
              <a:t>的逻辑也是按</a:t>
            </a:r>
            <a:r>
              <a:rPr lang="" altLang="zh-CN" sz="1400" b="1"/>
              <a:t>step</a:t>
            </a:r>
            <a:r>
              <a:rPr lang="zh-CN" altLang="" sz="1400" b="1"/>
              <a:t>逻辑依次完成。</a:t>
            </a:r>
            <a:endParaRPr lang="zh-CN" altLang="" sz="1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38475" y="2657475"/>
            <a:ext cx="1762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Over!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724025" y="904875"/>
            <a:ext cx="214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目录</a:t>
            </a:r>
            <a:endParaRPr lang="zh-CN" altLang="en-US" b="1"/>
          </a:p>
        </p:txBody>
      </p:sp>
      <p:sp>
        <p:nvSpPr>
          <p:cNvPr id="3" name="Text Box 2"/>
          <p:cNvSpPr txBox="true"/>
          <p:nvPr/>
        </p:nvSpPr>
        <p:spPr>
          <a:xfrm>
            <a:off x="2390775" y="1962150"/>
            <a:ext cx="34956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 b="1"/>
              <a:t>1. </a:t>
            </a:r>
            <a:r>
              <a:rPr lang="zh-CN" altLang="" sz="1600" b="1"/>
              <a:t>简介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" altLang="en-US" sz="1600" b="1"/>
              <a:t>2</a:t>
            </a:r>
            <a:r>
              <a:rPr lang="en-US" altLang="zh-CN" sz="1600" b="1"/>
              <a:t>. </a:t>
            </a:r>
            <a:r>
              <a:rPr lang="zh-CN" altLang="en-US" sz="1600" b="1"/>
              <a:t>底层分区文件的数据结构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" altLang="en-US" sz="1600" b="1"/>
              <a:t>3</a:t>
            </a:r>
            <a:r>
              <a:rPr lang="en-US" altLang="zh-CN" sz="1600" b="1"/>
              <a:t>. </a:t>
            </a:r>
            <a:r>
              <a:rPr lang="zh-CN" altLang="en-US" sz="1600" b="1"/>
              <a:t>程序调用的层次结构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" altLang="en-US" sz="1600" b="1"/>
              <a:t>4</a:t>
            </a:r>
            <a:r>
              <a:rPr lang="en-US" altLang="zh-CN" sz="1600" b="1"/>
              <a:t>. </a:t>
            </a:r>
            <a:r>
              <a:rPr lang="zh-CN" altLang="en-US" sz="1600" b="1"/>
              <a:t>数据的</a:t>
            </a:r>
            <a:r>
              <a:rPr lang="en-US" altLang="zh-CN" sz="1600" b="1"/>
              <a:t>keep</a:t>
            </a:r>
            <a:r>
              <a:rPr lang="zh-CN" altLang="en-US" sz="1600" b="1"/>
              <a:t>过程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" altLang="en-US" sz="1600" b="1"/>
              <a:t>5</a:t>
            </a:r>
            <a:r>
              <a:rPr lang="en-US" altLang="zh-CN" sz="1600" b="1"/>
              <a:t>. </a:t>
            </a:r>
            <a:r>
              <a:rPr lang="zh-CN" altLang="en-US" sz="1600" b="1"/>
              <a:t>数据的</a:t>
            </a:r>
            <a:r>
              <a:rPr lang="en-US" altLang="zh-CN" sz="1600" b="1"/>
              <a:t>release</a:t>
            </a:r>
            <a:r>
              <a:rPr lang="zh-CN" altLang="en-US" sz="1600" b="1"/>
              <a:t>过程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" altLang="en-US" sz="1600" b="1"/>
              <a:t>6</a:t>
            </a:r>
            <a:r>
              <a:rPr lang="en-US" altLang="zh-CN" sz="1600" b="1"/>
              <a:t>. </a:t>
            </a:r>
            <a:r>
              <a:rPr lang="zh-CN" altLang="en-US" sz="1600" b="1"/>
              <a:t>文件的</a:t>
            </a:r>
            <a:r>
              <a:rPr lang="en-US" altLang="zh-CN" sz="1600" b="1"/>
              <a:t>trim</a:t>
            </a:r>
            <a:r>
              <a:rPr lang="zh-CN" altLang="en-US" sz="1600" b="1"/>
              <a:t>操作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" altLang="zh-CN" sz="1600" b="1"/>
              <a:t>7. </a:t>
            </a:r>
            <a:r>
              <a:rPr lang="zh-CN" altLang="" sz="1600" b="1"/>
              <a:t>事务逻辑</a:t>
            </a:r>
            <a:endParaRPr lang="zh-CN" altLang=""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FailoverSwitcher</a:t>
            </a:r>
            <a:r>
              <a:rPr lang="zh-CN" altLang="" b="1"/>
              <a:t>介绍</a:t>
            </a:r>
            <a:endParaRPr lang="zh-CN" altLang="" b="1"/>
          </a:p>
        </p:txBody>
      </p:sp>
      <p:sp>
        <p:nvSpPr>
          <p:cNvPr id="4" name="Text Box 3"/>
          <p:cNvSpPr txBox="true"/>
          <p:nvPr/>
        </p:nvSpPr>
        <p:spPr>
          <a:xfrm>
            <a:off x="1118235" y="1283970"/>
            <a:ext cx="9955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" altLang="zh-CN" sz="1600" b="1"/>
              <a:t>FailoverSwitcher</a:t>
            </a:r>
            <a:r>
              <a:rPr lang="zh-CN" altLang="" sz="1600" b="1"/>
              <a:t>是一个在计算机故障时确保数据不丢失且按正常逻辑处理的</a:t>
            </a:r>
            <a:r>
              <a:rPr lang="" altLang="zh-CN" sz="1600" b="1"/>
              <a:t>Java</a:t>
            </a:r>
            <a:r>
              <a:rPr lang="zh-CN" altLang="" sz="1600" b="1"/>
              <a:t>程序库。</a:t>
            </a:r>
            <a:endParaRPr lang="zh-CN" altLang="" sz="1600" b="1"/>
          </a:p>
          <a:p>
            <a:pPr indent="457200" fontAlgn="auto"/>
            <a:endParaRPr lang="zh-CN" altLang="" sz="1600" b="1"/>
          </a:p>
          <a:p>
            <a:pPr indent="457200" fontAlgn="auto"/>
            <a:r>
              <a:rPr lang="zh-CN" altLang="" sz="1600" b="1"/>
              <a:t>用户在正式处理数据前，可以通过将数据</a:t>
            </a:r>
            <a:r>
              <a:rPr lang="" altLang="zh-CN" sz="1600" b="1"/>
              <a:t>keep</a:t>
            </a:r>
            <a:r>
              <a:rPr lang="zh-CN" altLang="" sz="1600" b="1"/>
              <a:t>进</a:t>
            </a:r>
            <a:r>
              <a:rPr lang="" altLang="zh-CN" sz="1600" b="1"/>
              <a:t>FailoverSwitcher</a:t>
            </a:r>
            <a:r>
              <a:rPr lang="zh-CN" altLang="" sz="1600" b="1"/>
              <a:t>中，将数据快速的保存到磁盘。待数据处理完毕，再对</a:t>
            </a:r>
            <a:r>
              <a:rPr lang="en-US" altLang="zh-CN" sz="1600" b="1">
                <a:sym typeface="+mn-ea"/>
              </a:rPr>
              <a:t>FailoverSwitcher</a:t>
            </a:r>
            <a:r>
              <a:rPr lang="zh-CN" altLang="en-US" sz="1600" b="1">
                <a:sym typeface="+mn-ea"/>
              </a:rPr>
              <a:t>中的数据进行</a:t>
            </a:r>
            <a:r>
              <a:rPr lang="" altLang="zh-CN" sz="1600" b="1">
                <a:sym typeface="+mn-ea"/>
              </a:rPr>
              <a:t>release</a:t>
            </a:r>
            <a:r>
              <a:rPr lang="zh-CN" altLang="" sz="1600" b="1">
                <a:sym typeface="+mn-ea"/>
              </a:rPr>
              <a:t>，将数据释放。</a:t>
            </a:r>
            <a:endParaRPr lang="zh-CN" altLang="" sz="1600" b="1">
              <a:sym typeface="+mn-ea"/>
            </a:endParaRPr>
          </a:p>
          <a:p>
            <a:pPr indent="457200" fontAlgn="auto"/>
            <a:endParaRPr lang="zh-CN" altLang="" sz="1600" b="1">
              <a:sym typeface="+mn-ea"/>
            </a:endParaRPr>
          </a:p>
          <a:p>
            <a:pPr indent="457200" fontAlgn="auto"/>
            <a:r>
              <a:rPr lang="zh-CN" altLang="" sz="1600" b="1">
                <a:solidFill>
                  <a:srgbClr val="FF0000"/>
                </a:solidFill>
                <a:sym typeface="+mn-ea"/>
              </a:rPr>
              <a:t>在数据处理的过程中，若是出现计算机故障或停机等问题。</a:t>
            </a:r>
            <a:r>
              <a:rPr lang="zh-CN" altLang="" sz="1600" b="1">
                <a:sym typeface="+mn-ea"/>
              </a:rPr>
              <a:t>在程序下次重启可重新通过</a:t>
            </a:r>
            <a:r>
              <a:rPr lang="en-US" altLang="zh-CN" sz="1600" b="1">
                <a:sym typeface="+mn-ea"/>
              </a:rPr>
              <a:t>FailoverSwitcher</a:t>
            </a:r>
            <a:r>
              <a:rPr lang="zh-CN" altLang="en-US" sz="1600" b="1">
                <a:sym typeface="+mn-ea"/>
              </a:rPr>
              <a:t>载入上次未</a:t>
            </a:r>
            <a:r>
              <a:rPr lang="" altLang="zh-CN" sz="1600" b="1">
                <a:sym typeface="+mn-ea"/>
              </a:rPr>
              <a:t>release</a:t>
            </a:r>
            <a:r>
              <a:rPr lang="zh-CN" altLang="" sz="1600" b="1">
                <a:sym typeface="+mn-ea"/>
              </a:rPr>
              <a:t>的，即正在处理的数据。</a:t>
            </a:r>
            <a:endParaRPr lang="zh-CN" altLang="" sz="1600" b="1">
              <a:sym typeface="+mn-ea"/>
            </a:endParaRPr>
          </a:p>
          <a:p>
            <a:pPr indent="457200" fontAlgn="auto"/>
            <a:endParaRPr lang="zh-CN" altLang="" sz="1600" b="1">
              <a:sym typeface="+mn-ea"/>
            </a:endParaRPr>
          </a:p>
          <a:p>
            <a:pPr indent="457200" fontAlgn="auto"/>
            <a:r>
              <a:rPr lang="zh-CN" altLang="" sz="1600" b="1">
                <a:sym typeface="+mn-ea"/>
              </a:rPr>
              <a:t>这样，可以确保数据能够被正确地处理，且不丢失。</a:t>
            </a:r>
            <a:endParaRPr lang="zh-CN" altLang="" sz="16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Data Structure</a:t>
            </a:r>
            <a:endParaRPr lang="en-US" altLang="en-US" b="1"/>
          </a:p>
        </p:txBody>
      </p:sp>
      <p:grpSp>
        <p:nvGrpSpPr>
          <p:cNvPr id="23" name="Group 22"/>
          <p:cNvGrpSpPr/>
          <p:nvPr/>
        </p:nvGrpSpPr>
        <p:grpSpPr>
          <a:xfrm>
            <a:off x="1490980" y="1410970"/>
            <a:ext cx="8355965" cy="3011805"/>
            <a:chOff x="2348" y="2222"/>
            <a:chExt cx="13159" cy="4743"/>
          </a:xfrm>
        </p:grpSpPr>
        <p:grpSp>
          <p:nvGrpSpPr>
            <p:cNvPr id="15" name="Group 14"/>
            <p:cNvGrpSpPr/>
            <p:nvPr/>
          </p:nvGrpSpPr>
          <p:grpSpPr>
            <a:xfrm>
              <a:off x="5139" y="2222"/>
              <a:ext cx="7472" cy="4013"/>
              <a:chOff x="5139" y="2477"/>
              <a:chExt cx="7472" cy="401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81" y="3184"/>
                <a:ext cx="7130" cy="3307"/>
                <a:chOff x="2119" y="1926"/>
                <a:chExt cx="7130" cy="3307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19" y="1926"/>
                  <a:ext cx="844" cy="605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000" b="1"/>
                    <a:t>flag</a:t>
                  </a:r>
                  <a:endParaRPr lang="en-US" altLang="en-US" sz="1000" b="1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180" y="1926"/>
                  <a:ext cx="6069" cy="605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200" b="1"/>
                    <a:t>keep array</a:t>
                  </a:r>
                  <a:endParaRPr lang="en-US" altLang="en-US" sz="1200" b="1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2119" y="3169"/>
                  <a:ext cx="7129" cy="605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200" b="1"/>
                    <a:t>data location index</a:t>
                  </a:r>
                  <a:endParaRPr lang="en-US" altLang="en-US" sz="1200" b="1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2119" y="4104"/>
                  <a:ext cx="7129" cy="1129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400" b="1"/>
                    <a:t>data segment</a:t>
                  </a:r>
                  <a:endParaRPr lang="en-US" altLang="en-US" sz="1400" b="1"/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6200000">
                <a:off x="5815" y="2576"/>
                <a:ext cx="175" cy="844"/>
              </a:xfrm>
              <a:prstGeom prst="rightBrace">
                <a:avLst/>
              </a:prstGeom>
              <a:ln w="12700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b="1"/>
              </a:p>
            </p:txBody>
          </p:sp>
          <p:sp>
            <p:nvSpPr>
              <p:cNvPr id="9" name="Text Box 8"/>
              <p:cNvSpPr txBox="true"/>
              <p:nvPr/>
            </p:nvSpPr>
            <p:spPr>
              <a:xfrm>
                <a:off x="5139" y="2477"/>
                <a:ext cx="1529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/>
                  <a:t>1 byte</a:t>
                </a:r>
                <a:endParaRPr lang="en-US" altLang="en-US" sz="1200" b="1"/>
              </a:p>
            </p:txBody>
          </p:sp>
          <p:sp>
            <p:nvSpPr>
              <p:cNvPr id="10" name="Right Brace 9"/>
              <p:cNvSpPr/>
              <p:nvPr/>
            </p:nvSpPr>
            <p:spPr>
              <a:xfrm rot="16200000">
                <a:off x="9488" y="-36"/>
                <a:ext cx="175" cy="6068"/>
              </a:xfrm>
              <a:prstGeom prst="rightBrace">
                <a:avLst/>
              </a:prstGeom>
              <a:ln w="12700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b="1"/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8082" y="2477"/>
                <a:ext cx="298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/>
                  <a:t>volume / 8 bytes</a:t>
                </a:r>
                <a:endParaRPr lang="en-US" altLang="en-US" sz="1200" b="1"/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6200000">
                <a:off x="8959" y="708"/>
                <a:ext cx="175" cy="7127"/>
              </a:xfrm>
              <a:prstGeom prst="rightBrace">
                <a:avLst/>
              </a:prstGeom>
              <a:ln w="12700" cmpd="sng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b="1"/>
              </a:p>
            </p:txBody>
          </p:sp>
          <p:sp>
            <p:nvSpPr>
              <p:cNvPr id="14" name="Text Box 13"/>
              <p:cNvSpPr txBox="true"/>
              <p:nvPr/>
            </p:nvSpPr>
            <p:spPr>
              <a:xfrm>
                <a:off x="7551" y="3825"/>
                <a:ext cx="298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/>
                  <a:t>volume * 16 bytes</a:t>
                </a:r>
                <a:endParaRPr lang="en-US" altLang="en-US" sz="1200" b="1"/>
              </a:p>
            </p:txBody>
          </p:sp>
        </p:grpSp>
        <p:sp>
          <p:nvSpPr>
            <p:cNvPr id="16" name="Right Brace 15"/>
            <p:cNvSpPr/>
            <p:nvPr/>
          </p:nvSpPr>
          <p:spPr>
            <a:xfrm rot="5400000" flipV="true">
              <a:off x="8960" y="2880"/>
              <a:ext cx="175" cy="7127"/>
            </a:xfrm>
            <a:prstGeom prst="rightBrace">
              <a:avLst/>
            </a:prstGeom>
            <a:ln w="12700" cmpd="sng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7" name="Text Box 16"/>
            <p:cNvSpPr txBox="true"/>
            <p:nvPr/>
          </p:nvSpPr>
          <p:spPr>
            <a:xfrm>
              <a:off x="7551" y="6531"/>
              <a:ext cx="29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variable length</a:t>
              </a:r>
              <a:endParaRPr lang="en-US" altLang="en-US" sz="1200" b="1"/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2348" y="2594"/>
              <a:ext cx="2385" cy="1275"/>
            </a:xfrm>
            <a:prstGeom prst="wedgeRoundRectCallout">
              <a:avLst>
                <a:gd name="adj1" fmla="val 72893"/>
                <a:gd name="adj2" fmla="val -3411"/>
                <a:gd name="adj3" fmla="val 1666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/>
                <a:t>文件状态标记</a:t>
              </a:r>
              <a:endParaRPr lang="zh-CN" altLang="en-US" sz="1000" b="1"/>
            </a:p>
            <a:p>
              <a:pPr algn="ctr"/>
              <a:r>
                <a:rPr lang="en-US" altLang="zh-CN" sz="1000" b="1"/>
                <a:t>1. 0x01 - </a:t>
              </a:r>
              <a:r>
                <a:rPr lang="zh-CN" altLang="en-US" sz="1000" b="1"/>
                <a:t>初始状态</a:t>
              </a:r>
              <a:endParaRPr lang="zh-CN" altLang="en-US" sz="1000" b="1"/>
            </a:p>
            <a:p>
              <a:pPr algn="ctr"/>
              <a:r>
                <a:rPr lang="en-US" altLang="zh-CN" sz="1000" b="1"/>
                <a:t>2. 0x02 - </a:t>
              </a:r>
              <a:r>
                <a:rPr lang="zh-CN" altLang="en-US" sz="1000" b="1"/>
                <a:t>空间释放后状态</a:t>
              </a:r>
              <a:endParaRPr lang="zh-CN" altLang="en-US" sz="1000" b="1"/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13123" y="2594"/>
              <a:ext cx="2385" cy="1510"/>
            </a:xfrm>
            <a:prstGeom prst="wedgeRoundRectCallout">
              <a:avLst>
                <a:gd name="adj1" fmla="val -66729"/>
                <a:gd name="adj2" fmla="val 16588"/>
                <a:gd name="adj3" fmla="val 1666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/>
                <a:t>数据</a:t>
              </a:r>
              <a:r>
                <a:rPr lang="en-US" altLang="zh-CN" sz="1000" b="1"/>
                <a:t>keep/release</a:t>
              </a:r>
              <a:r>
                <a:rPr lang="zh-CN" altLang="en-US" sz="1000" b="1"/>
                <a:t>状态数组</a:t>
              </a:r>
              <a:endParaRPr lang="zh-CN" altLang="en-US" sz="1000" b="1"/>
            </a:p>
            <a:p>
              <a:pPr algn="ctr"/>
              <a:r>
                <a:rPr lang="zh-CN" altLang="en-US" sz="1000" b="1"/>
                <a:t>一个数据的状态占</a:t>
              </a:r>
              <a:r>
                <a:rPr lang="en-US" altLang="zh-CN" sz="1000" b="1"/>
                <a:t>1bit </a:t>
              </a:r>
              <a:endParaRPr lang="en-US" altLang="zh-CN" sz="1000" b="1"/>
            </a:p>
            <a:p>
              <a:pPr algn="ctr"/>
              <a:r>
                <a:rPr lang="zh-CN" altLang="en-US" sz="1000" b="1"/>
                <a:t>状态</a:t>
              </a:r>
              <a:r>
                <a:rPr lang="en-US" altLang="zh-CN" sz="1000" b="1"/>
                <a:t>0</a:t>
              </a:r>
              <a:r>
                <a:rPr lang="zh-CN" altLang="en-US" sz="1000" b="1"/>
                <a:t>为</a:t>
              </a:r>
              <a:r>
                <a:rPr lang="en-US" altLang="zh-CN" sz="1000" b="1"/>
                <a:t>keep</a:t>
              </a:r>
              <a:r>
                <a:rPr lang="zh-CN" altLang="en-US" sz="1000" b="1"/>
                <a:t>状态</a:t>
              </a:r>
              <a:r>
                <a:rPr lang="en-US" altLang="zh-CN" sz="1000" b="1"/>
                <a:t>1</a:t>
              </a:r>
              <a:r>
                <a:rPr lang="zh-CN" altLang="en-US" sz="1000" b="1"/>
                <a:t>为</a:t>
              </a:r>
              <a:r>
                <a:rPr lang="en-US" altLang="zh-CN" sz="1000" b="1"/>
                <a:t>release</a:t>
              </a:r>
              <a:endParaRPr lang="en-US" altLang="zh-CN" sz="1000" b="1"/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2348" y="4104"/>
              <a:ext cx="2385" cy="2426"/>
            </a:xfrm>
            <a:prstGeom prst="wedgeRoundRectCallout">
              <a:avLst>
                <a:gd name="adj1" fmla="val 71635"/>
                <a:gd name="adj2" fmla="val -26916"/>
                <a:gd name="adj3" fmla="val 1666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/>
                <a:t>数据位置索引</a:t>
              </a:r>
              <a:endParaRPr lang="zh-CN" altLang="en-US" sz="1000" b="1"/>
            </a:p>
            <a:p>
              <a:pPr algn="ctr"/>
              <a:r>
                <a:rPr lang="zh-CN" altLang="en-US" sz="1000" b="1"/>
                <a:t>由数据在文件中的起始位置和数据长度组成。</a:t>
              </a:r>
              <a:endParaRPr lang="zh-CN" altLang="en-US" sz="1000" b="1"/>
            </a:p>
            <a:p>
              <a:pPr algn="ctr"/>
              <a:r>
                <a:rPr lang="zh-CN" altLang="en-US" sz="1000" b="1"/>
                <a:t>通过该部分信息可以拿到压缩后的数据。</a:t>
              </a:r>
              <a:endParaRPr lang="zh-CN" altLang="en-US" sz="1000" b="1"/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13123" y="4562"/>
              <a:ext cx="2385" cy="1968"/>
            </a:xfrm>
            <a:prstGeom prst="wedgeRoundRectCallout">
              <a:avLst>
                <a:gd name="adj1" fmla="val -66729"/>
                <a:gd name="adj2" fmla="val 16588"/>
                <a:gd name="adj3" fmla="val 1666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/>
                <a:t>文件尾部存储着所有的数据，包括可能</a:t>
              </a:r>
              <a:r>
                <a:rPr lang="en-US" altLang="zh-CN" sz="1000" b="1"/>
                <a:t>release</a:t>
              </a:r>
              <a:r>
                <a:rPr lang="zh-CN" altLang="en-US" sz="1000" b="1"/>
                <a:t>过的数据和未</a:t>
              </a:r>
              <a:r>
                <a:rPr lang="en-US" altLang="zh-CN" sz="1000" b="1"/>
                <a:t>release</a:t>
              </a:r>
              <a:r>
                <a:rPr lang="zh-CN" altLang="en-US" sz="1000" b="1"/>
                <a:t>的数据。</a:t>
              </a:r>
              <a:endParaRPr lang="zh-CN" altLang="en-US" sz="1000" b="1"/>
            </a:p>
          </p:txBody>
        </p:sp>
      </p:grpSp>
      <p:sp>
        <p:nvSpPr>
          <p:cNvPr id="22" name="Text Box 21"/>
          <p:cNvSpPr txBox="true"/>
          <p:nvPr/>
        </p:nvSpPr>
        <p:spPr>
          <a:xfrm>
            <a:off x="2705100" y="4876800"/>
            <a:ext cx="6514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en-US" altLang="zh-CN" b="1"/>
              <a:t>volume: </a:t>
            </a:r>
            <a:r>
              <a:rPr lang="zh-CN" altLang="en-US"/>
              <a:t>一个</a:t>
            </a:r>
            <a:r>
              <a:rPr lang="en-US" altLang="zh-CN"/>
              <a:t>partition</a:t>
            </a:r>
            <a:r>
              <a:rPr lang="zh-CN" altLang="en-US"/>
              <a:t>文件所能存储的数据量大小。每个</a:t>
            </a:r>
            <a:r>
              <a:rPr lang="en-US" altLang="zh-CN"/>
              <a:t>partition</a:t>
            </a:r>
            <a:r>
              <a:rPr lang="zh-CN" altLang="en-US"/>
              <a:t>数据的</a:t>
            </a:r>
            <a:r>
              <a:rPr lang="en-US" altLang="zh-CN"/>
              <a:t>uid(</a:t>
            </a:r>
            <a:r>
              <a:rPr lang="zh-CN" altLang="en-US"/>
              <a:t>唯一</a:t>
            </a:r>
            <a:r>
              <a:rPr lang="en-US" altLang="zh-CN"/>
              <a:t>id</a:t>
            </a:r>
            <a:r>
              <a:rPr lang="zh-CN" altLang="en-US"/>
              <a:t>号</a:t>
            </a:r>
            <a:r>
              <a:rPr lang="en-US" altLang="zh-CN"/>
              <a:t>)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开始，到</a:t>
            </a:r>
            <a:r>
              <a:rPr lang="en-US" altLang="zh-CN"/>
              <a:t>volume</a:t>
            </a:r>
            <a:r>
              <a:rPr lang="zh-CN" altLang="en-US"/>
              <a:t>结束。</a:t>
            </a:r>
            <a:r>
              <a:rPr lang="en-US" altLang="zh-CN"/>
              <a:t>volume</a:t>
            </a:r>
            <a:r>
              <a:rPr lang="zh-CN" altLang="en-US"/>
              <a:t>大小由创建时指定。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</a:t>
            </a:r>
            <a:r>
              <a:rPr lang="en-US" altLang="zh-CN" b="1"/>
              <a:t>ailover</a:t>
            </a:r>
            <a:r>
              <a:rPr lang="zh-CN" altLang="en-US" b="1"/>
              <a:t>的组织结构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1438275" y="1181100"/>
            <a:ext cx="82200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en-US" altLang="zh-CN" sz="1600" b="1"/>
              <a:t>Failover</a:t>
            </a:r>
            <a:r>
              <a:rPr lang="zh-CN" altLang="en-US" sz="1600" b="1"/>
              <a:t>所有的操作由</a:t>
            </a:r>
            <a:r>
              <a:rPr lang="en-US" altLang="zh-CN" sz="1600" b="1">
                <a:solidFill>
                  <a:srgbClr val="00B050"/>
                </a:solidFill>
              </a:rPr>
              <a:t>FailoverSwitcher</a:t>
            </a:r>
            <a:r>
              <a:rPr lang="zh-CN" altLang="en-US" sz="1600" b="1"/>
              <a:t>类完成，该类提供</a:t>
            </a:r>
            <a:r>
              <a:rPr lang="en-US" altLang="zh-CN" sz="1600" b="1"/>
              <a:t>keep, release</a:t>
            </a:r>
            <a:r>
              <a:rPr lang="zh-CN" altLang="en-US" sz="1600" b="1"/>
              <a:t>等高频调用方法。调用者直接跟该类交互。</a:t>
            </a:r>
            <a:endParaRPr lang="zh-CN" altLang="en-US" sz="1600" b="1"/>
          </a:p>
          <a:p>
            <a:pPr indent="457200" fontAlgn="auto"/>
            <a:endParaRPr lang="zh-CN" altLang="en-US" sz="1600" b="1"/>
          </a:p>
          <a:p>
            <a:pPr indent="457200" fontAlgn="auto"/>
            <a:r>
              <a:rPr lang="en-US" altLang="zh-CN" sz="1600" b="1">
                <a:sym typeface="+mn-ea"/>
              </a:rPr>
              <a:t>FailoverSwitcher</a:t>
            </a:r>
            <a:r>
              <a:rPr lang="zh-CN" altLang="en-US" sz="1600" b="1">
                <a:sym typeface="+mn-ea"/>
              </a:rPr>
              <a:t>下一层级由</a:t>
            </a:r>
            <a:r>
              <a:rPr lang="zh-CN" altLang="en-US" sz="1600" b="1">
                <a:solidFill>
                  <a:srgbClr val="00B050"/>
                </a:solidFill>
                <a:sym typeface="+mn-ea"/>
              </a:rPr>
              <a:t>多个</a:t>
            </a:r>
            <a:r>
              <a:rPr lang="en-US" altLang="zh-CN" sz="1600" b="1">
                <a:solidFill>
                  <a:srgbClr val="00B050"/>
                </a:solidFill>
                <a:sym typeface="+mn-ea"/>
              </a:rPr>
              <a:t>IndexerPartition</a:t>
            </a:r>
            <a:r>
              <a:rPr lang="zh-CN" altLang="en-US" sz="1600" b="1">
                <a:solidFill>
                  <a:srgbClr val="00B050"/>
                </a:solidFill>
                <a:sym typeface="+mn-ea"/>
              </a:rPr>
              <a:t>类的实例</a:t>
            </a:r>
            <a:r>
              <a:rPr lang="zh-CN" altLang="en-US" sz="1600" b="1">
                <a:sym typeface="+mn-ea"/>
              </a:rPr>
              <a:t>构成，每个</a:t>
            </a:r>
            <a:r>
              <a:rPr lang="en-US" altLang="zh-CN" sz="1600" b="1">
                <a:sym typeface="+mn-ea"/>
              </a:rPr>
              <a:t>IndexerPartition</a:t>
            </a:r>
            <a:r>
              <a:rPr lang="zh-CN" altLang="en-US" sz="1600" b="1">
                <a:sym typeface="+mn-ea"/>
              </a:rPr>
              <a:t>实例代表一个可实际存储数据的实体文件。</a:t>
            </a:r>
            <a:endParaRPr lang="zh-CN" altLang="en-US" sz="1600" b="1">
              <a:sym typeface="+mn-ea"/>
            </a:endParaRPr>
          </a:p>
          <a:p>
            <a:pPr indent="457200" fontAlgn="auto"/>
            <a:endParaRPr lang="zh-CN" altLang="en-US" sz="1600" b="1">
              <a:sym typeface="+mn-ea"/>
            </a:endParaRPr>
          </a:p>
          <a:p>
            <a:pPr indent="457200" fontAlgn="auto"/>
            <a:r>
              <a:rPr lang="zh-CN" altLang="en-US" sz="1600" b="1">
                <a:solidFill>
                  <a:srgbClr val="C00000"/>
                </a:solidFill>
                <a:sym typeface="+mn-ea"/>
              </a:rPr>
              <a:t>功能职责：</a:t>
            </a:r>
            <a:r>
              <a:rPr lang="en-US" altLang="zh-CN" sz="1600" b="1">
                <a:sym typeface="+mn-ea"/>
              </a:rPr>
              <a:t>FailoverSwitcher</a:t>
            </a:r>
            <a:r>
              <a:rPr lang="zh-CN" altLang="en-US" sz="1600" b="1">
                <a:sym typeface="+mn-ea"/>
              </a:rPr>
              <a:t>负责接收用户</a:t>
            </a:r>
            <a:r>
              <a:rPr lang="en-US" altLang="zh-CN" sz="1600" b="1">
                <a:sym typeface="+mn-ea"/>
              </a:rPr>
              <a:t>keep</a:t>
            </a:r>
            <a:r>
              <a:rPr lang="zh-CN" altLang="en-US" sz="1600" b="1">
                <a:sym typeface="+mn-ea"/>
              </a:rPr>
              <a:t>进来的数据，并计算数据所要分配到的</a:t>
            </a:r>
            <a:r>
              <a:rPr lang="en-US" altLang="zh-CN" sz="1600" b="1">
                <a:sym typeface="+mn-ea"/>
              </a:rPr>
              <a:t>partition</a:t>
            </a:r>
            <a:r>
              <a:rPr lang="zh-CN" altLang="en-US" sz="1600" b="1">
                <a:sym typeface="+mn-ea"/>
              </a:rPr>
              <a:t>，如果不存在该</a:t>
            </a:r>
            <a:r>
              <a:rPr lang="en-US" altLang="zh-CN" sz="1600" b="1">
                <a:sym typeface="+mn-ea"/>
              </a:rPr>
              <a:t>partition</a:t>
            </a:r>
            <a:r>
              <a:rPr lang="zh-CN" altLang="en-US" sz="1600" b="1">
                <a:sym typeface="+mn-ea"/>
              </a:rPr>
              <a:t>，则创建。每个</a:t>
            </a:r>
            <a:r>
              <a:rPr lang="en-US" altLang="zh-CN" sz="1600" b="1">
                <a:sym typeface="+mn-ea"/>
              </a:rPr>
              <a:t>partition</a:t>
            </a:r>
            <a:r>
              <a:rPr lang="zh-CN" altLang="en-US" sz="1600" b="1">
                <a:sym typeface="+mn-ea"/>
              </a:rPr>
              <a:t>的</a:t>
            </a:r>
            <a:r>
              <a:rPr lang="en-US" altLang="zh-CN" sz="1600" b="1">
                <a:sym typeface="+mn-ea"/>
              </a:rPr>
              <a:t>id</a:t>
            </a:r>
            <a:r>
              <a:rPr lang="zh-CN" altLang="en-US" sz="1600" b="1">
                <a:sym typeface="+mn-ea"/>
              </a:rPr>
              <a:t>为存入数据</a:t>
            </a:r>
            <a:r>
              <a:rPr lang="en-US" altLang="zh-CN" sz="1600" b="1">
                <a:sym typeface="+mn-ea"/>
              </a:rPr>
              <a:t>uid</a:t>
            </a:r>
            <a:r>
              <a:rPr lang="zh-CN" altLang="en-US" sz="1600" b="1">
                <a:sym typeface="+mn-ea"/>
              </a:rPr>
              <a:t>对</a:t>
            </a:r>
            <a:r>
              <a:rPr lang="en-US" altLang="zh-CN" sz="1600" b="1">
                <a:sym typeface="+mn-ea"/>
              </a:rPr>
              <a:t>volume</a:t>
            </a:r>
            <a:r>
              <a:rPr lang="zh-CN" altLang="en-US" sz="1600" b="1">
                <a:sym typeface="+mn-ea"/>
              </a:rPr>
              <a:t>取整。如</a:t>
            </a:r>
            <a:r>
              <a:rPr lang="en-US" altLang="zh-CN" sz="1600" b="1">
                <a:sym typeface="+mn-ea"/>
              </a:rPr>
              <a:t>volume</a:t>
            </a:r>
            <a:r>
              <a:rPr lang="zh-CN" altLang="en-US" sz="1600" b="1">
                <a:sym typeface="+mn-ea"/>
              </a:rPr>
              <a:t>设置为</a:t>
            </a:r>
            <a:r>
              <a:rPr lang="en-US" altLang="zh-CN" sz="1600" b="1">
                <a:sym typeface="+mn-ea"/>
              </a:rPr>
              <a:t>10w</a:t>
            </a:r>
            <a:r>
              <a:rPr lang="zh-CN" altLang="en-US" sz="1600" b="1">
                <a:sym typeface="+mn-ea"/>
              </a:rPr>
              <a:t>，则第一个产生的</a:t>
            </a:r>
            <a:r>
              <a:rPr lang="en-US" altLang="zh-CN" sz="1600" b="1">
                <a:sym typeface="+mn-ea"/>
              </a:rPr>
              <a:t>partition id</a:t>
            </a:r>
            <a:r>
              <a:rPr lang="zh-CN" altLang="en-US" sz="1600" b="1">
                <a:sym typeface="+mn-ea"/>
              </a:rPr>
              <a:t>为</a:t>
            </a:r>
            <a:r>
              <a:rPr lang="en-US" altLang="zh-CN" sz="1600" b="1">
                <a:sym typeface="+mn-ea"/>
              </a:rPr>
              <a:t>0,</a:t>
            </a:r>
            <a:r>
              <a:rPr lang="zh-CN" altLang="en-US" sz="1600" b="1">
                <a:sym typeface="+mn-ea"/>
              </a:rPr>
              <a:t>第二个为</a:t>
            </a:r>
            <a:r>
              <a:rPr lang="en-US" altLang="zh-CN" sz="1600" b="1">
                <a:sym typeface="+mn-ea"/>
              </a:rPr>
              <a:t>10w,</a:t>
            </a:r>
            <a:r>
              <a:rPr lang="zh-CN" altLang="en-US" sz="1600" b="1">
                <a:sym typeface="+mn-ea"/>
              </a:rPr>
              <a:t>第三个为</a:t>
            </a:r>
            <a:r>
              <a:rPr lang="en-US" altLang="zh-CN" sz="1600" b="1">
                <a:sym typeface="+mn-ea"/>
              </a:rPr>
              <a:t>20w...</a:t>
            </a:r>
            <a:endParaRPr lang="en-US" altLang="zh-CN" sz="1600" b="1">
              <a:sym typeface="+mn-ea"/>
            </a:endParaRPr>
          </a:p>
          <a:p>
            <a:pPr indent="457200" fontAlgn="auto"/>
            <a:endParaRPr lang="zh-CN" altLang="en-US" sz="1600" b="1">
              <a:sym typeface="+mn-ea"/>
            </a:endParaRPr>
          </a:p>
          <a:p>
            <a:pPr indent="457200" fontAlgn="auto"/>
            <a:r>
              <a:rPr lang="en-US" altLang="zh-CN" sz="1600" b="1">
                <a:sym typeface="+mn-ea"/>
              </a:rPr>
              <a:t>swicher</a:t>
            </a:r>
            <a:r>
              <a:rPr lang="zh-CN" altLang="en-US" sz="1600" b="1">
                <a:sym typeface="+mn-ea"/>
              </a:rPr>
              <a:t>计算得到该数据所应分配的</a:t>
            </a:r>
            <a:r>
              <a:rPr lang="en-US" altLang="zh-CN" sz="1600" b="1">
                <a:sym typeface="+mn-ea"/>
              </a:rPr>
              <a:t>partition</a:t>
            </a:r>
            <a:r>
              <a:rPr lang="zh-CN" altLang="en-US" sz="1600" b="1">
                <a:sym typeface="+mn-ea"/>
              </a:rPr>
              <a:t>后，将</a:t>
            </a:r>
            <a:r>
              <a:rPr lang="en-US" altLang="zh-CN" sz="1600" b="1">
                <a:sym typeface="+mn-ea"/>
              </a:rPr>
              <a:t>uid</a:t>
            </a:r>
            <a:r>
              <a:rPr lang="zh-CN" altLang="en-US" sz="1600" b="1">
                <a:sym typeface="+mn-ea"/>
              </a:rPr>
              <a:t>转化为</a:t>
            </a:r>
            <a:r>
              <a:rPr lang="en-US" altLang="zh-CN" sz="1600" b="1">
                <a:sym typeface="+mn-ea"/>
              </a:rPr>
              <a:t>partition</a:t>
            </a:r>
            <a:r>
              <a:rPr lang="zh-CN" altLang="en-US" sz="1600" b="1">
                <a:sym typeface="+mn-ea"/>
              </a:rPr>
              <a:t>页内偏移量，调用</a:t>
            </a:r>
            <a:r>
              <a:rPr lang="en-US" altLang="zh-CN" sz="1600" b="1">
                <a:sym typeface="+mn-ea"/>
              </a:rPr>
              <a:t>IndexerPartition</a:t>
            </a:r>
            <a:r>
              <a:rPr lang="zh-CN" altLang="en-US" sz="1600" b="1">
                <a:sym typeface="+mn-ea"/>
              </a:rPr>
              <a:t>的</a:t>
            </a:r>
            <a:r>
              <a:rPr lang="en-US" altLang="zh-CN" sz="1600" b="1">
                <a:sym typeface="+mn-ea"/>
              </a:rPr>
              <a:t>keep</a:t>
            </a:r>
            <a:r>
              <a:rPr lang="zh-CN" altLang="en-US" sz="1600" b="1">
                <a:sym typeface="+mn-ea"/>
              </a:rPr>
              <a:t>方法，交给</a:t>
            </a:r>
            <a:r>
              <a:rPr lang="en-US" altLang="zh-CN" sz="1600" b="1">
                <a:sym typeface="+mn-ea"/>
              </a:rPr>
              <a:t>IndexerPartition</a:t>
            </a:r>
            <a:r>
              <a:rPr lang="zh-CN" altLang="en-US" sz="1600" b="1">
                <a:sym typeface="+mn-ea"/>
              </a:rPr>
              <a:t>实例进行底层数据存储。</a:t>
            </a:r>
            <a:endParaRPr lang="zh-CN" altLang="en-US" sz="1600" b="1"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55315" y="5210175"/>
            <a:ext cx="4785995" cy="951865"/>
            <a:chOff x="2790" y="5355"/>
            <a:chExt cx="7537" cy="1499"/>
          </a:xfrm>
        </p:grpSpPr>
        <p:sp>
          <p:nvSpPr>
            <p:cNvPr id="4" name="Rectangle 3"/>
            <p:cNvSpPr/>
            <p:nvPr/>
          </p:nvSpPr>
          <p:spPr>
            <a:xfrm>
              <a:off x="2790" y="5355"/>
              <a:ext cx="4095" cy="6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90" y="6180"/>
              <a:ext cx="1110" cy="6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8" y="6180"/>
              <a:ext cx="1704" cy="6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0" y="6180"/>
              <a:ext cx="945" cy="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7147" y="5451"/>
              <a:ext cx="318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/>
                <a:t>FailoverSwicher</a:t>
              </a:r>
              <a:r>
                <a:rPr lang="zh-CN" altLang="en-US" sz="1400" b="1"/>
                <a:t>层</a:t>
              </a:r>
              <a:endParaRPr lang="zh-CN" altLang="en-US" sz="1400" b="1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7147" y="6276"/>
              <a:ext cx="318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/>
                <a:t>IndexerPartition</a:t>
              </a:r>
              <a:r>
                <a:rPr lang="zh-CN" altLang="en-US" sz="1400" b="1"/>
                <a:t>层</a:t>
              </a:r>
              <a:endParaRPr lang="zh-CN" altLang="en-US" sz="14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数据的</a:t>
            </a:r>
            <a:r>
              <a:rPr lang="en-US" altLang="zh-CN" b="1"/>
              <a:t>keep</a:t>
            </a:r>
            <a:r>
              <a:rPr lang="zh-CN" altLang="en-US" b="1"/>
              <a:t>过程</a:t>
            </a:r>
            <a:endParaRPr lang="zh-CN" alt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8616950" y="914400"/>
            <a:ext cx="2358390" cy="5081270"/>
            <a:chOff x="1420" y="1815"/>
            <a:chExt cx="3714" cy="8002"/>
          </a:xfrm>
        </p:grpSpPr>
        <p:sp>
          <p:nvSpPr>
            <p:cNvPr id="4" name="Rounded Rectangle 3"/>
            <p:cNvSpPr/>
            <p:nvPr/>
          </p:nvSpPr>
          <p:spPr>
            <a:xfrm>
              <a:off x="2610" y="1815"/>
              <a:ext cx="1335" cy="1995"/>
            </a:xfrm>
            <a:prstGeom prst="roundRect">
              <a:avLst>
                <a:gd name="adj" fmla="val 99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10" y="4244"/>
              <a:ext cx="1335" cy="1995"/>
            </a:xfrm>
            <a:prstGeom prst="roundRect">
              <a:avLst>
                <a:gd name="adj" fmla="val 99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10" y="6673"/>
              <a:ext cx="1335" cy="1995"/>
            </a:xfrm>
            <a:prstGeom prst="roundRect">
              <a:avLst>
                <a:gd name="adj" fmla="val 99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2280" y="9237"/>
              <a:ext cx="1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... ...</a:t>
              </a:r>
              <a:endParaRPr lang="en-US" altLang="zh-CN" b="1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420" y="3810"/>
              <a:ext cx="37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indexer0000000000.lock</a:t>
              </a:r>
              <a:endParaRPr lang="en-US" altLang="en-US" sz="1200" b="1"/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1420" y="6239"/>
              <a:ext cx="37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indexer0000100000.lock</a:t>
              </a:r>
              <a:endParaRPr lang="en-US" altLang="en-US" sz="1200" b="1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1420" y="8668"/>
              <a:ext cx="37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/>
                <a:t>indexer0000200000.lock</a:t>
              </a:r>
              <a:endParaRPr lang="en-US" altLang="en-US" sz="1200" b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04740" y="1965960"/>
            <a:ext cx="876300" cy="2247900"/>
            <a:chOff x="2137" y="3502"/>
            <a:chExt cx="1380" cy="3540"/>
          </a:xfrm>
        </p:grpSpPr>
        <p:sp>
          <p:nvSpPr>
            <p:cNvPr id="13" name="Right Arrow 12"/>
            <p:cNvSpPr/>
            <p:nvPr/>
          </p:nvSpPr>
          <p:spPr>
            <a:xfrm>
              <a:off x="2265" y="3502"/>
              <a:ext cx="1034" cy="3540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2137" y="4982"/>
              <a:ext cx="13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keep</a:t>
              </a:r>
              <a:endParaRPr lang="en-US" altLang="en-US" b="1"/>
            </a:p>
          </p:txBody>
        </p:sp>
      </p:grpSp>
      <p:sp>
        <p:nvSpPr>
          <p:cNvPr id="16" name="Cloud Callout 15"/>
          <p:cNvSpPr/>
          <p:nvPr/>
        </p:nvSpPr>
        <p:spPr>
          <a:xfrm>
            <a:off x="1666875" y="2756535"/>
            <a:ext cx="1236980" cy="666750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Data</a:t>
            </a:r>
            <a:endParaRPr lang="en-US" altLang="en-US" b="1"/>
          </a:p>
        </p:txBody>
      </p:sp>
      <p:sp>
        <p:nvSpPr>
          <p:cNvPr id="19" name="Rectangle 18"/>
          <p:cNvSpPr/>
          <p:nvPr/>
        </p:nvSpPr>
        <p:spPr>
          <a:xfrm>
            <a:off x="6910070" y="676275"/>
            <a:ext cx="4171315" cy="562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910070" y="676275"/>
            <a:ext cx="2252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FailoverSwicher</a:t>
            </a:r>
            <a:endParaRPr lang="en-US" altLang="en-US" sz="1600" b="1"/>
          </a:p>
        </p:txBody>
      </p:sp>
      <p:grpSp>
        <p:nvGrpSpPr>
          <p:cNvPr id="26" name="Group 25"/>
          <p:cNvGrpSpPr/>
          <p:nvPr/>
        </p:nvGrpSpPr>
        <p:grpSpPr>
          <a:xfrm>
            <a:off x="1447800" y="3890010"/>
            <a:ext cx="1722120" cy="323850"/>
            <a:chOff x="2595" y="6000"/>
            <a:chExt cx="2712" cy="510"/>
          </a:xfrm>
        </p:grpSpPr>
        <p:sp>
          <p:nvSpPr>
            <p:cNvPr id="24" name="Rectangle 23"/>
            <p:cNvSpPr/>
            <p:nvPr/>
          </p:nvSpPr>
          <p:spPr>
            <a:xfrm>
              <a:off x="2595" y="6000"/>
              <a:ext cx="1034" cy="510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/>
                <a:t>uid</a:t>
              </a:r>
              <a:endParaRPr lang="en-US" altLang="en-US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9" y="6000"/>
              <a:ext cx="1678" cy="510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/>
                <a:t>string</a:t>
              </a:r>
              <a:endParaRPr lang="en-US" altLang="en-US" b="1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37795" y="4620895"/>
            <a:ext cx="4295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b="1"/>
              <a:t>数据由</a:t>
            </a:r>
            <a:r>
              <a:rPr lang="en-US" altLang="zh-CN" b="1"/>
              <a:t>uid</a:t>
            </a:r>
            <a:r>
              <a:rPr lang="zh-CN" altLang="en-US" b="1"/>
              <a:t>和一串字符串数据组成，</a:t>
            </a:r>
            <a:r>
              <a:rPr lang="en-US" altLang="zh-CN" b="1"/>
              <a:t>uid</a:t>
            </a:r>
            <a:r>
              <a:rPr lang="zh-CN" altLang="en-US" b="1"/>
              <a:t>是</a:t>
            </a:r>
            <a:r>
              <a:rPr lang="en-US" altLang="zh-CN" b="1"/>
              <a:t>long</a:t>
            </a:r>
            <a:r>
              <a:rPr lang="zh-CN" altLang="en-US" b="1"/>
              <a:t>类型的正整数</a:t>
            </a:r>
            <a:r>
              <a:rPr lang="en-US" altLang="zh-CN" b="1"/>
              <a:t>(</a:t>
            </a:r>
            <a:r>
              <a:rPr lang="zh-CN" altLang="en-US" b="1"/>
              <a:t>从</a:t>
            </a:r>
            <a:r>
              <a:rPr lang="en-US" altLang="zh-CN" b="1"/>
              <a:t>1</a:t>
            </a:r>
            <a:r>
              <a:rPr lang="zh-CN" altLang="en-US" b="1"/>
              <a:t>开始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  <a:endParaRPr lang="zh-CN" altLang="en-US" b="1"/>
          </a:p>
        </p:txBody>
      </p:sp>
      <p:cxnSp>
        <p:nvCxnSpPr>
          <p:cNvPr id="28" name="Straight Arrow Connector 27"/>
          <p:cNvCxnSpPr/>
          <p:nvPr/>
        </p:nvCxnSpPr>
        <p:spPr>
          <a:xfrm flipV="true">
            <a:off x="5829300" y="1495425"/>
            <a:ext cx="3114675" cy="124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57315" y="2181225"/>
            <a:ext cx="656590" cy="32385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uid</a:t>
            </a:r>
            <a:endParaRPr lang="en-US" altLang="en-US" b="1"/>
          </a:p>
        </p:txBody>
      </p:sp>
      <p:sp>
        <p:nvSpPr>
          <p:cNvPr id="30" name="Text Box 29"/>
          <p:cNvSpPr txBox="true"/>
          <p:nvPr/>
        </p:nvSpPr>
        <p:spPr>
          <a:xfrm>
            <a:off x="7455535" y="1759585"/>
            <a:ext cx="1365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belong to</a:t>
            </a:r>
            <a:endParaRPr lang="en-US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695055" y="1158240"/>
            <a:ext cx="866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keep</a:t>
            </a:r>
            <a:endParaRPr lang="en-US" altLang="en-US" sz="1600" b="1"/>
          </a:p>
        </p:txBody>
      </p:sp>
      <p:sp>
        <p:nvSpPr>
          <p:cNvPr id="32" name="Oval 31"/>
          <p:cNvSpPr/>
          <p:nvPr/>
        </p:nvSpPr>
        <p:spPr>
          <a:xfrm>
            <a:off x="8656955" y="1085850"/>
            <a:ext cx="819150" cy="505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Flowchart: Magnetic Disk 32"/>
          <p:cNvSpPr/>
          <p:nvPr/>
        </p:nvSpPr>
        <p:spPr>
          <a:xfrm>
            <a:off x="11190605" y="1148080"/>
            <a:ext cx="800100" cy="38036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6"/>
            <a:endCxn id="33" idx="2"/>
          </p:cNvCxnSpPr>
          <p:nvPr/>
        </p:nvCxnSpPr>
        <p:spPr>
          <a:xfrm>
            <a:off x="9476105" y="133858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4" idx="1"/>
          </p:cNvCxnSpPr>
          <p:nvPr/>
        </p:nvCxnSpPr>
        <p:spPr>
          <a:xfrm>
            <a:off x="2902585" y="3089910"/>
            <a:ext cx="2002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true"/>
          <p:nvPr/>
        </p:nvSpPr>
        <p:spPr>
          <a:xfrm>
            <a:off x="11109960" y="1591310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文件系统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K</a:t>
            </a:r>
            <a:r>
              <a:rPr lang="en-US" altLang="zh-CN" b="1"/>
              <a:t>eep</a:t>
            </a:r>
            <a:r>
              <a:rPr lang="zh-CN" altLang="en-US" b="1"/>
              <a:t>时的</a:t>
            </a:r>
            <a:r>
              <a:rPr lang="en-US" altLang="zh-CN" b="1"/>
              <a:t>partition</a:t>
            </a:r>
            <a:r>
              <a:rPr lang="zh-CN" altLang="en-US" b="1"/>
              <a:t>文件变化</a:t>
            </a:r>
            <a:endParaRPr lang="zh-CN" altLang="en-US" b="1"/>
          </a:p>
        </p:txBody>
      </p:sp>
      <p:sp>
        <p:nvSpPr>
          <p:cNvPr id="2" name="Rectangle 1"/>
          <p:cNvSpPr/>
          <p:nvPr/>
        </p:nvSpPr>
        <p:spPr>
          <a:xfrm>
            <a:off x="2713355" y="2543175"/>
            <a:ext cx="295275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写数据到</a:t>
            </a:r>
            <a:r>
              <a:rPr lang="en-US" altLang="zh-CN" sz="1600" b="1"/>
              <a:t>data segment</a:t>
            </a:r>
            <a:r>
              <a:rPr lang="zh-CN" altLang="en-US" sz="1600" b="1"/>
              <a:t>段</a:t>
            </a:r>
            <a:endParaRPr lang="zh-CN" altLang="en-US" sz="1600" b="1"/>
          </a:p>
        </p:txBody>
      </p:sp>
      <p:sp>
        <p:nvSpPr>
          <p:cNvPr id="4" name="Rectangle 3"/>
          <p:cNvSpPr/>
          <p:nvPr/>
        </p:nvSpPr>
        <p:spPr>
          <a:xfrm>
            <a:off x="2713355" y="3146425"/>
            <a:ext cx="490474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写数据位置和所占长度到</a:t>
            </a:r>
            <a:r>
              <a:rPr lang="en-US" altLang="zh-CN" sz="1600" b="1"/>
              <a:t>data location index</a:t>
            </a:r>
            <a:r>
              <a:rPr lang="zh-CN" altLang="en-US" sz="1600" b="1"/>
              <a:t>段</a:t>
            </a:r>
            <a:endParaRPr lang="zh-CN" alt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2713355" y="1947545"/>
            <a:ext cx="1410335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600" b="1"/>
              <a:t>数据压缩编码</a:t>
            </a:r>
            <a:endParaRPr lang="zh-CN" sz="1600" b="1"/>
          </a:p>
        </p:txBody>
      </p:sp>
      <p:sp>
        <p:nvSpPr>
          <p:cNvPr id="6" name="Rectangle 5"/>
          <p:cNvSpPr/>
          <p:nvPr/>
        </p:nvSpPr>
        <p:spPr>
          <a:xfrm>
            <a:off x="9392285" y="1947545"/>
            <a:ext cx="1553210" cy="40894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sz="1600" b="1"/>
              <a:t>处理失败返回</a:t>
            </a:r>
            <a:endParaRPr lang="zh-CN" sz="1600" b="1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123690" y="2152015"/>
            <a:ext cx="5268595" cy="0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3"/>
            <a:endCxn id="2" idx="3"/>
          </p:cNvCxnSpPr>
          <p:nvPr/>
        </p:nvCxnSpPr>
        <p:spPr>
          <a:xfrm>
            <a:off x="4123690" y="2152015"/>
            <a:ext cx="1542415" cy="595630"/>
          </a:xfrm>
          <a:prstGeom prst="curvedConnector3">
            <a:avLst>
              <a:gd name="adj1" fmla="val 115438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6037580" y="1845310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</a:rPr>
              <a:t>失败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cxnSp>
        <p:nvCxnSpPr>
          <p:cNvPr id="10" name="Curved Connector 9"/>
          <p:cNvCxnSpPr>
            <a:stCxn id="2" idx="3"/>
            <a:endCxn id="6" idx="1"/>
          </p:cNvCxnSpPr>
          <p:nvPr/>
        </p:nvCxnSpPr>
        <p:spPr>
          <a:xfrm flipV="true">
            <a:off x="5666105" y="2152015"/>
            <a:ext cx="3726180" cy="595630"/>
          </a:xfrm>
          <a:prstGeom prst="curvedConnector3">
            <a:avLst>
              <a:gd name="adj1" fmla="val 50000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3"/>
            <a:endCxn id="6" idx="1"/>
          </p:cNvCxnSpPr>
          <p:nvPr/>
        </p:nvCxnSpPr>
        <p:spPr>
          <a:xfrm flipV="true">
            <a:off x="7618095" y="2152015"/>
            <a:ext cx="1774190" cy="1198880"/>
          </a:xfrm>
          <a:prstGeom prst="curvedConnector3">
            <a:avLst>
              <a:gd name="adj1" fmla="val 50000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3355" y="3750945"/>
            <a:ext cx="3535045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600" b="1"/>
              <a:t>写入</a:t>
            </a:r>
            <a:r>
              <a:rPr lang="en-US" altLang="zh-CN" sz="1600" b="1"/>
              <a:t>keep</a:t>
            </a:r>
            <a:r>
              <a:rPr lang="zh-CN" altLang="en-US" sz="1600" b="1"/>
              <a:t>标志</a:t>
            </a:r>
            <a:r>
              <a:rPr lang="en-US" altLang="zh-CN" sz="1600" b="1"/>
              <a:t>bit</a:t>
            </a:r>
            <a:r>
              <a:rPr lang="zh-CN" altLang="en-US" sz="1600" b="1"/>
              <a:t>到</a:t>
            </a:r>
            <a:r>
              <a:rPr lang="en-US" altLang="zh-CN" sz="1600" b="1"/>
              <a:t>keep array</a:t>
            </a:r>
            <a:r>
              <a:rPr lang="zh-CN" altLang="en-US" sz="1600" b="1"/>
              <a:t>段</a:t>
            </a:r>
            <a:endParaRPr lang="zh-CN" altLang="en-US" sz="1600" b="1"/>
          </a:p>
        </p:txBody>
      </p:sp>
      <p:cxnSp>
        <p:nvCxnSpPr>
          <p:cNvPr id="13" name="Curved Connector 12"/>
          <p:cNvCxnSpPr>
            <a:stCxn id="12" idx="3"/>
            <a:endCxn id="6" idx="1"/>
          </p:cNvCxnSpPr>
          <p:nvPr/>
        </p:nvCxnSpPr>
        <p:spPr>
          <a:xfrm flipV="true">
            <a:off x="6248400" y="2152015"/>
            <a:ext cx="3143885" cy="1803400"/>
          </a:xfrm>
          <a:prstGeom prst="curvedConnector3">
            <a:avLst>
              <a:gd name="adj1" fmla="val 50010"/>
            </a:avLst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2" idx="3"/>
            <a:endCxn id="4" idx="3"/>
          </p:cNvCxnSpPr>
          <p:nvPr/>
        </p:nvCxnSpPr>
        <p:spPr>
          <a:xfrm>
            <a:off x="5666105" y="2747645"/>
            <a:ext cx="1951990" cy="603250"/>
          </a:xfrm>
          <a:prstGeom prst="curvedConnector3">
            <a:avLst>
              <a:gd name="adj1" fmla="val 112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3"/>
            <a:endCxn id="12" idx="3"/>
          </p:cNvCxnSpPr>
          <p:nvPr/>
        </p:nvCxnSpPr>
        <p:spPr>
          <a:xfrm flipH="true">
            <a:off x="6248400" y="3350895"/>
            <a:ext cx="1369695" cy="604520"/>
          </a:xfrm>
          <a:prstGeom prst="curvedConnector3">
            <a:avLst>
              <a:gd name="adj1" fmla="val -173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34550" y="3750945"/>
            <a:ext cx="1210945" cy="4089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 sz="1600" b="1"/>
              <a:t>keep</a:t>
            </a:r>
            <a:r>
              <a:rPr lang="zh-CN" altLang="en-US" sz="1600" b="1"/>
              <a:t>成功</a:t>
            </a:r>
            <a:endParaRPr lang="zh-CN" sz="1600" b="1"/>
          </a:p>
        </p:txBody>
      </p:sp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6248400" y="3955415"/>
            <a:ext cx="3486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42845" y="1647825"/>
            <a:ext cx="75565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1595755" y="1998980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1</a:t>
            </a:r>
            <a:endParaRPr lang="en-US" altLang="en-US" sz="1400" b="1"/>
          </a:p>
        </p:txBody>
      </p:sp>
      <p:sp>
        <p:nvSpPr>
          <p:cNvPr id="21" name="Text Box 20"/>
          <p:cNvSpPr txBox="true"/>
          <p:nvPr/>
        </p:nvSpPr>
        <p:spPr>
          <a:xfrm>
            <a:off x="1595755" y="259397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2</a:t>
            </a:r>
            <a:endParaRPr lang="en-US" altLang="en-US" sz="1400" b="1"/>
          </a:p>
        </p:txBody>
      </p:sp>
      <p:sp>
        <p:nvSpPr>
          <p:cNvPr id="22" name="Text Box 21"/>
          <p:cNvSpPr txBox="true"/>
          <p:nvPr/>
        </p:nvSpPr>
        <p:spPr>
          <a:xfrm>
            <a:off x="1595755" y="319722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3</a:t>
            </a:r>
            <a:endParaRPr lang="en-US" altLang="en-US" sz="1400" b="1"/>
          </a:p>
        </p:txBody>
      </p:sp>
      <p:sp>
        <p:nvSpPr>
          <p:cNvPr id="23" name="Text Box 22"/>
          <p:cNvSpPr txBox="true"/>
          <p:nvPr/>
        </p:nvSpPr>
        <p:spPr>
          <a:xfrm>
            <a:off x="1595755" y="3801745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4</a:t>
            </a:r>
            <a:endParaRPr lang="en-US" altLang="en-US"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Release</a:t>
            </a:r>
            <a:r>
              <a:rPr lang="zh-CN" altLang="en-US" b="1"/>
              <a:t>时的</a:t>
            </a:r>
            <a:r>
              <a:rPr lang="en-US" altLang="zh-CN" b="1"/>
              <a:t>partition</a:t>
            </a:r>
            <a:r>
              <a:rPr lang="zh-CN" altLang="en-US" b="1"/>
              <a:t>文件变化</a:t>
            </a:r>
            <a:endParaRPr lang="zh-CN" altLang="en-US" b="1"/>
          </a:p>
        </p:txBody>
      </p:sp>
      <p:sp>
        <p:nvSpPr>
          <p:cNvPr id="5" name="Rectangle 4"/>
          <p:cNvSpPr/>
          <p:nvPr/>
        </p:nvSpPr>
        <p:spPr>
          <a:xfrm>
            <a:off x="2713355" y="1947545"/>
            <a:ext cx="3486150" cy="408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/>
              <a:t>写入</a:t>
            </a:r>
            <a:r>
              <a:rPr lang="en-US" altLang="zh-CN" sz="1600" b="1"/>
              <a:t>release</a:t>
            </a:r>
            <a:r>
              <a:rPr lang="zh-CN" altLang="en-US" sz="1600" b="1"/>
              <a:t>标记到</a:t>
            </a:r>
            <a:r>
              <a:rPr lang="en-US" altLang="zh-CN" sz="1600" b="1"/>
              <a:t>keep array</a:t>
            </a:r>
            <a:r>
              <a:rPr lang="zh-CN" altLang="en-US" sz="1600" b="1"/>
              <a:t>段</a:t>
            </a:r>
            <a:endParaRPr lang="zh-CN" altLang="en-US" sz="1600" b="1"/>
          </a:p>
        </p:txBody>
      </p:sp>
      <p:sp>
        <p:nvSpPr>
          <p:cNvPr id="19" name="Rectangle 18"/>
          <p:cNvSpPr/>
          <p:nvPr/>
        </p:nvSpPr>
        <p:spPr>
          <a:xfrm>
            <a:off x="2442845" y="1647825"/>
            <a:ext cx="75565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1595755" y="1998980"/>
            <a:ext cx="847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step 1</a:t>
            </a:r>
            <a:endParaRPr lang="en-US" altLang="en-US" sz="1400" b="1"/>
          </a:p>
        </p:txBody>
      </p:sp>
      <p:sp>
        <p:nvSpPr>
          <p:cNvPr id="17" name="Rectangle 16"/>
          <p:cNvSpPr/>
          <p:nvPr/>
        </p:nvSpPr>
        <p:spPr>
          <a:xfrm>
            <a:off x="9467850" y="3750945"/>
            <a:ext cx="1477645" cy="4089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sz="1600" b="1">
                <a:sym typeface="+mn-ea"/>
              </a:rPr>
              <a:t>release</a:t>
            </a:r>
            <a:r>
              <a:rPr lang="zh-CN" altLang="en-US" sz="1600" b="1"/>
              <a:t>成功</a:t>
            </a:r>
            <a:endParaRPr lang="zh-CN" sz="1600" b="1"/>
          </a:p>
        </p:txBody>
      </p:sp>
      <p:sp>
        <p:nvSpPr>
          <p:cNvPr id="2" name="Rectangle 1"/>
          <p:cNvSpPr/>
          <p:nvPr/>
        </p:nvSpPr>
        <p:spPr>
          <a:xfrm>
            <a:off x="9467850" y="1948180"/>
            <a:ext cx="1477645" cy="40894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sz="1600" b="1"/>
              <a:t>release</a:t>
            </a:r>
            <a:r>
              <a:rPr lang="zh-CN" altLang="en-US" sz="1600" b="1"/>
              <a:t>失败</a:t>
            </a:r>
            <a:endParaRPr lang="zh-CN" altLang="en-US" sz="1600" b="1"/>
          </a:p>
        </p:txBody>
      </p:sp>
      <p:cxnSp>
        <p:nvCxnSpPr>
          <p:cNvPr id="6" name="Straight Arrow Connector 5"/>
          <p:cNvCxnSpPr>
            <a:stCxn id="5" idx="3"/>
            <a:endCxn id="2" idx="1"/>
          </p:cNvCxnSpPr>
          <p:nvPr/>
        </p:nvCxnSpPr>
        <p:spPr>
          <a:xfrm>
            <a:off x="6199505" y="2152015"/>
            <a:ext cx="3268345" cy="635"/>
          </a:xfrm>
          <a:prstGeom prst="straightConnector1">
            <a:avLst/>
          </a:prstGeom>
          <a:ln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3"/>
            <a:endCxn id="17" idx="1"/>
          </p:cNvCxnSpPr>
          <p:nvPr/>
        </p:nvCxnSpPr>
        <p:spPr>
          <a:xfrm>
            <a:off x="6199505" y="2152015"/>
            <a:ext cx="3268345" cy="1803400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7332980" y="1845310"/>
            <a:ext cx="62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</a:rPr>
              <a:t>失败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738505" y="38290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大容量文件的整理－</a:t>
            </a:r>
            <a:r>
              <a:rPr lang="en-US" altLang="zh-CN" b="1"/>
              <a:t>trim</a:t>
            </a:r>
            <a:r>
              <a:rPr lang="zh-CN" altLang="en-US" b="1"/>
              <a:t>操作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1680845" y="1085850"/>
            <a:ext cx="88392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600" b="1"/>
              <a:t>当某个</a:t>
            </a:r>
            <a:r>
              <a:rPr lang="en-US" altLang="zh-CN" sz="1600" b="1"/>
              <a:t>partition</a:t>
            </a:r>
            <a:r>
              <a:rPr lang="zh-CN" altLang="en-US" sz="1600" b="1"/>
              <a:t>的数据占满</a:t>
            </a:r>
            <a:r>
              <a:rPr lang="en-US" altLang="zh-CN" sz="1600" b="1"/>
              <a:t>volume</a:t>
            </a:r>
            <a:r>
              <a:rPr lang="zh-CN" altLang="en-US" sz="1600" b="1"/>
              <a:t>所能容纳的量，且</a:t>
            </a:r>
            <a:r>
              <a:rPr lang="zh-CN" altLang="en-US" sz="1600" b="1">
                <a:solidFill>
                  <a:srgbClr val="00B050"/>
                </a:solidFill>
              </a:rPr>
              <a:t>超过</a:t>
            </a:r>
            <a:r>
              <a:rPr lang="en-US" altLang="zh-CN" sz="1600" b="1">
                <a:solidFill>
                  <a:srgbClr val="00B050"/>
                </a:solidFill>
              </a:rPr>
              <a:t>90%</a:t>
            </a:r>
            <a:r>
              <a:rPr lang="zh-CN" altLang="en-US" sz="1600" b="1"/>
              <a:t>的数据已被</a:t>
            </a:r>
            <a:r>
              <a:rPr lang="en-US" altLang="zh-CN" sz="1600" b="1"/>
              <a:t>release,</a:t>
            </a:r>
            <a:r>
              <a:rPr lang="zh-CN" altLang="en-US" sz="1600" b="1"/>
              <a:t>那么将会在适时情况下，触发该</a:t>
            </a:r>
            <a:r>
              <a:rPr lang="en-US" altLang="zh-CN" sz="1600" b="1"/>
              <a:t>partition</a:t>
            </a:r>
            <a:r>
              <a:rPr lang="zh-CN" altLang="en-US" sz="1600" b="1"/>
              <a:t>文件的</a:t>
            </a:r>
            <a:r>
              <a:rPr lang="en-US" altLang="zh-CN" sz="1600" b="1"/>
              <a:t>trim</a:t>
            </a:r>
            <a:r>
              <a:rPr lang="zh-CN" altLang="en-US" sz="1600" b="1"/>
              <a:t>操作。</a:t>
            </a:r>
            <a:endParaRPr lang="zh-CN" altLang="en-US" sz="1600" b="1"/>
          </a:p>
          <a:p>
            <a:pPr indent="457200" fontAlgn="auto"/>
            <a:endParaRPr lang="zh-CN" altLang="en-US" sz="1600" b="1"/>
          </a:p>
          <a:p>
            <a:pPr indent="457200" fontAlgn="auto"/>
            <a:r>
              <a:rPr lang="en-US" altLang="zh-CN" sz="1600" b="1"/>
              <a:t>trim</a:t>
            </a:r>
            <a:r>
              <a:rPr lang="zh-CN" altLang="en-US" sz="1600" b="1"/>
              <a:t>操作跟</a:t>
            </a:r>
            <a:r>
              <a:rPr lang="en-US" altLang="zh-CN" sz="1600" b="1"/>
              <a:t>keep</a:t>
            </a:r>
            <a:r>
              <a:rPr lang="zh-CN" altLang="en-US" sz="1600" b="1"/>
              <a:t>，</a:t>
            </a:r>
            <a:r>
              <a:rPr lang="en-US" altLang="zh-CN" sz="1600" b="1"/>
              <a:t>release</a:t>
            </a:r>
            <a:r>
              <a:rPr lang="zh-CN" altLang="en-US" sz="1600" b="1"/>
              <a:t>操作是互斥的。</a:t>
            </a:r>
            <a:r>
              <a:rPr lang="en-US" altLang="zh-CN" sz="1600" b="1"/>
              <a:t>trim</a:t>
            </a:r>
            <a:r>
              <a:rPr lang="zh-CN" altLang="en-US" sz="1600" b="1"/>
              <a:t>过程中，</a:t>
            </a:r>
            <a:r>
              <a:rPr lang="en-US" altLang="zh-CN" sz="1600" b="1"/>
              <a:t>keep/release</a:t>
            </a:r>
            <a:r>
              <a:rPr lang="zh-CN" altLang="en-US" sz="1600" b="1"/>
              <a:t>无法写入数据。但并不影响实际的调用结果。</a:t>
            </a:r>
            <a:r>
              <a:rPr lang="en-US" altLang="zh-CN" sz="1600" b="1"/>
              <a:t>trim</a:t>
            </a:r>
            <a:r>
              <a:rPr lang="zh-CN" altLang="en-US" sz="1600" b="1"/>
              <a:t>由程序自动完成，无需主动调用。</a:t>
            </a:r>
            <a:endParaRPr lang="zh-C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Presentation</Application>
  <PresentationFormat>宽屏</PresentationFormat>
  <Paragraphs>230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微软雅黑</vt:lpstr>
      <vt:lpstr>Noto Sans CJK SC</vt:lpstr>
      <vt:lpstr>宋体</vt:lpstr>
      <vt:lpstr>Arial Unicode MS</vt:lpstr>
      <vt:lpstr>Arial Black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166</cp:revision>
  <dcterms:created xsi:type="dcterms:W3CDTF">2020-09-17T07:30:22Z</dcterms:created>
  <dcterms:modified xsi:type="dcterms:W3CDTF">2020-09-17T07:30:22Z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