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handoutMasterIdLst>
    <p:handoutMasterId r:id="rId4"/>
  </p:handoutMasterIdLst>
  <p:sldIdLst>
    <p:sldId id="259" r:id="rId2"/>
  </p:sldIdLst>
  <p:sldSz cx="16256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5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68" autoAdjust="0"/>
    <p:restoredTop sz="86418"/>
  </p:normalViewPr>
  <p:slideViewPr>
    <p:cSldViewPr snapToObjects="1">
      <p:cViewPr>
        <p:scale>
          <a:sx n="76" d="100"/>
          <a:sy n="76" d="100"/>
        </p:scale>
        <p:origin x="536" y="432"/>
      </p:cViewPr>
      <p:guideLst>
        <p:guide orient="horz" pos="2880"/>
        <p:guide pos="5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99" d="100"/>
          <a:sy n="99" d="100"/>
        </p:scale>
        <p:origin x="4272" y="184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2B3FCA-F813-EC4F-A1C0-26F20BAC87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9153B4-B6A6-704E-9306-2CF2C75166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C57DF8-9E8F-3944-B8E0-9FEDB5AA519F}" type="datetimeFigureOut">
              <a:rPr lang="en-US" smtClean="0"/>
              <a:t>1/25/19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A226D8-AAED-CB4C-A3A6-69F8AACF75D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ABA57A-23FA-B649-ADAB-AC342349255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85DEC4-1E94-EC49-AA90-B385187D4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490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4F1AD4-B6DD-6847-B384-0866E1E7BB2E}" type="datetimeFigureOut">
              <a:rPr lang="en-US" smtClean="0"/>
              <a:t>1/24/19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43C5FC-C0BF-464F-9E47-E6554C6CA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28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43C5FC-C0BF-464F-9E47-E6554C6CAA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118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000" y="1496484"/>
            <a:ext cx="121920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4802717"/>
            <a:ext cx="12192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1D83E-A37D-442F-80F9-391640578AF1}" type="datetimeFigureOut">
              <a:rPr lang="en-US" smtClean="0"/>
              <a:t>1/24/19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FA48B-BB4F-4AD7-B6F2-C68AA6683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58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1D83E-A37D-442F-80F9-391640578AF1}" type="datetimeFigureOut">
              <a:rPr lang="en-US" smtClean="0"/>
              <a:t>1/24/19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FA48B-BB4F-4AD7-B6F2-C68AA6683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21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3200" y="486834"/>
            <a:ext cx="350520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486834"/>
            <a:ext cx="10312400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1D83E-A37D-442F-80F9-391640578AF1}" type="datetimeFigureOut">
              <a:rPr lang="en-US" smtClean="0"/>
              <a:t>1/24/19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FA48B-BB4F-4AD7-B6F2-C68AA6683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04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1D83E-A37D-442F-80F9-391640578AF1}" type="datetimeFigureOut">
              <a:rPr lang="en-US" smtClean="0"/>
              <a:t>1/24/19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FA48B-BB4F-4AD7-B6F2-C68AA6683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41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133" y="2279652"/>
            <a:ext cx="140208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133" y="6119285"/>
            <a:ext cx="140208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1D83E-A37D-442F-80F9-391640578AF1}" type="datetimeFigureOut">
              <a:rPr lang="en-US" smtClean="0"/>
              <a:t>1/24/19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FA48B-BB4F-4AD7-B6F2-C68AA6683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28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434167"/>
            <a:ext cx="690880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2434167"/>
            <a:ext cx="690880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1D83E-A37D-442F-80F9-391640578AF1}" type="datetimeFigureOut">
              <a:rPr lang="en-US" smtClean="0"/>
              <a:t>1/24/19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FA48B-BB4F-4AD7-B6F2-C68AA6683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068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486834"/>
            <a:ext cx="140208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718" y="2241551"/>
            <a:ext cx="6877049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718" y="3340100"/>
            <a:ext cx="6877049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0" y="2241551"/>
            <a:ext cx="691091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0" y="3340100"/>
            <a:ext cx="6910917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1D83E-A37D-442F-80F9-391640578AF1}" type="datetimeFigureOut">
              <a:rPr lang="en-US" smtClean="0"/>
              <a:t>1/24/19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FA48B-BB4F-4AD7-B6F2-C68AA6683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5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1D83E-A37D-442F-80F9-391640578AF1}" type="datetimeFigureOut">
              <a:rPr lang="en-US" smtClean="0"/>
              <a:t>1/24/19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FA48B-BB4F-4AD7-B6F2-C68AA6683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7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1D83E-A37D-442F-80F9-391640578AF1}" type="datetimeFigureOut">
              <a:rPr lang="en-US" smtClean="0"/>
              <a:t>1/24/19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FA48B-BB4F-4AD7-B6F2-C68AA6683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487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917" y="1316567"/>
            <a:ext cx="82296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1D83E-A37D-442F-80F9-391640578AF1}" type="datetimeFigureOut">
              <a:rPr lang="en-US" smtClean="0"/>
              <a:t>1/24/19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FA48B-BB4F-4AD7-B6F2-C68AA6683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6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0917" y="1316567"/>
            <a:ext cx="82296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1D83E-A37D-442F-80F9-391640578AF1}" type="datetimeFigureOut">
              <a:rPr lang="en-US" smtClean="0"/>
              <a:t>1/24/19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FA48B-BB4F-4AD7-B6F2-C68AA6683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560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600" y="486834"/>
            <a:ext cx="140208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2434167"/>
            <a:ext cx="140208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6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1D83E-A37D-442F-80F9-391640578AF1}" type="datetimeFigureOut">
              <a:rPr lang="en-US" smtClean="0"/>
              <a:t>1/24/19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4800" y="8475134"/>
            <a:ext cx="5486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FA48B-BB4F-4AD7-B6F2-C68AA6683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263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Box 268"/>
          <p:cNvSpPr txBox="1"/>
          <p:nvPr/>
        </p:nvSpPr>
        <p:spPr>
          <a:xfrm>
            <a:off x="5447751" y="478743"/>
            <a:ext cx="52884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PandaSat</a:t>
            </a: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 CONOPS</a:t>
            </a:r>
          </a:p>
        </p:txBody>
      </p:sp>
      <p:sp>
        <p:nvSpPr>
          <p:cNvPr id="52" name="Shape 774"/>
          <p:cNvSpPr/>
          <p:nvPr/>
        </p:nvSpPr>
        <p:spPr>
          <a:xfrm>
            <a:off x="5975601" y="1037411"/>
            <a:ext cx="10005097" cy="7927077"/>
          </a:xfrm>
          <a:prstGeom prst="rect">
            <a:avLst/>
          </a:prstGeom>
          <a:noFill/>
          <a:ln w="19050" cap="flat" cmpd="sng">
            <a:solidFill>
              <a:schemeClr val="bg1">
                <a:lumMod val="75000"/>
              </a:schemeClr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4473" tIns="94473" rIns="94473" bIns="94473" anchor="t" anchorCtr="0">
            <a:noAutofit/>
          </a:bodyPr>
          <a:lstStyle/>
          <a:p>
            <a:endParaRPr sz="1859" i="1">
              <a:solidFill>
                <a:srgbClr val="999999"/>
              </a:solidFill>
            </a:endParaRPr>
          </a:p>
        </p:txBody>
      </p:sp>
      <p:cxnSp>
        <p:nvCxnSpPr>
          <p:cNvPr id="5" name="Shape 786"/>
          <p:cNvCxnSpPr>
            <a:stCxn id="7" idx="3"/>
            <a:endCxn id="10" idx="1"/>
          </p:cNvCxnSpPr>
          <p:nvPr/>
        </p:nvCxnSpPr>
        <p:spPr>
          <a:xfrm>
            <a:off x="2121099" y="2194069"/>
            <a:ext cx="175132" cy="0"/>
          </a:xfrm>
          <a:prstGeom prst="straightConnector1">
            <a:avLst/>
          </a:prstGeom>
          <a:noFill/>
          <a:ln w="28575" cap="flat" cmpd="sng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</p:cxnSp>
      <p:cxnSp>
        <p:nvCxnSpPr>
          <p:cNvPr id="12" name="Shape 786"/>
          <p:cNvCxnSpPr>
            <a:stCxn id="10" idx="3"/>
            <a:endCxn id="9" idx="1"/>
          </p:cNvCxnSpPr>
          <p:nvPr/>
        </p:nvCxnSpPr>
        <p:spPr>
          <a:xfrm>
            <a:off x="3913535" y="2194069"/>
            <a:ext cx="175132" cy="0"/>
          </a:xfrm>
          <a:prstGeom prst="straightConnector1">
            <a:avLst/>
          </a:prstGeom>
          <a:noFill/>
          <a:ln w="28575" cap="flat" cmpd="sng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</p:cxnSp>
      <p:sp>
        <p:nvSpPr>
          <p:cNvPr id="27" name="Shape 774"/>
          <p:cNvSpPr/>
          <p:nvPr/>
        </p:nvSpPr>
        <p:spPr>
          <a:xfrm>
            <a:off x="369750" y="1549755"/>
            <a:ext cx="5515202" cy="1335720"/>
          </a:xfrm>
          <a:prstGeom prst="rect">
            <a:avLst/>
          </a:prstGeom>
          <a:noFill/>
          <a:ln w="19050" cap="flat" cmpd="sng">
            <a:solidFill>
              <a:schemeClr val="bg1">
                <a:lumMod val="75000"/>
              </a:schemeClr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4473" tIns="94473" rIns="94473" bIns="94473" anchor="t" anchorCtr="0">
            <a:noAutofit/>
          </a:bodyPr>
          <a:lstStyle/>
          <a:p>
            <a:endParaRPr sz="1859" i="1">
              <a:solidFill>
                <a:srgbClr val="999999"/>
              </a:solidFill>
            </a:endParaRPr>
          </a:p>
        </p:txBody>
      </p:sp>
      <p:sp>
        <p:nvSpPr>
          <p:cNvPr id="28" name="Shape 802"/>
          <p:cNvSpPr txBox="1"/>
          <p:nvPr/>
        </p:nvSpPr>
        <p:spPr>
          <a:xfrm>
            <a:off x="356196" y="1198786"/>
            <a:ext cx="2661746" cy="334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473" tIns="94473" rIns="94473" bIns="94473" anchor="ctr" anchorCtr="0">
            <a:noAutofit/>
          </a:bodyPr>
          <a:lstStyle/>
          <a:p>
            <a:pPr lvl="0"/>
            <a:r>
              <a:rPr lang="en-US" sz="1859" i="1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</a:rPr>
              <a:t>Early Mission Operations</a:t>
            </a:r>
            <a:endParaRPr sz="1859" dirty="0">
              <a:solidFill>
                <a:schemeClr val="bg1">
                  <a:lumMod val="65000"/>
                </a:schemeClr>
              </a:solidFill>
              <a:highlight>
                <a:srgbClr val="FFFFFF"/>
              </a:highlight>
            </a:endParaRPr>
          </a:p>
        </p:txBody>
      </p:sp>
      <p:sp>
        <p:nvSpPr>
          <p:cNvPr id="73" name="Shape 802"/>
          <p:cNvSpPr txBox="1"/>
          <p:nvPr/>
        </p:nvSpPr>
        <p:spPr>
          <a:xfrm>
            <a:off x="11262460" y="624064"/>
            <a:ext cx="2099041" cy="33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473" tIns="94473" rIns="94473" bIns="94473" anchor="ctr" anchorCtr="0">
            <a:noAutofit/>
          </a:bodyPr>
          <a:lstStyle/>
          <a:p>
            <a:pPr lvl="0"/>
            <a:r>
              <a:rPr lang="en-US" sz="1859" i="1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</a:rPr>
              <a:t>Baseline Operations </a:t>
            </a:r>
            <a:endParaRPr sz="1859" dirty="0">
              <a:solidFill>
                <a:schemeClr val="bg1">
                  <a:lumMod val="65000"/>
                </a:schemeClr>
              </a:solidFill>
              <a:highlight>
                <a:srgbClr val="FFFFFF"/>
              </a:highlight>
            </a:endParaRPr>
          </a:p>
        </p:txBody>
      </p:sp>
      <p:cxnSp>
        <p:nvCxnSpPr>
          <p:cNvPr id="76" name="Shape 786"/>
          <p:cNvCxnSpPr>
            <a:cxnSpLocks/>
            <a:stCxn id="112" idx="2"/>
            <a:endCxn id="114" idx="0"/>
          </p:cNvCxnSpPr>
          <p:nvPr/>
        </p:nvCxnSpPr>
        <p:spPr>
          <a:xfrm>
            <a:off x="14653011" y="2683704"/>
            <a:ext cx="0" cy="232112"/>
          </a:xfrm>
          <a:prstGeom prst="straightConnector1">
            <a:avLst/>
          </a:prstGeom>
          <a:noFill/>
          <a:ln w="28575" cap="flat" cmpd="sng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</p:cxnSp>
      <p:cxnSp>
        <p:nvCxnSpPr>
          <p:cNvPr id="84" name="Shape 786"/>
          <p:cNvCxnSpPr>
            <a:stCxn id="114" idx="2"/>
            <a:endCxn id="115" idx="0"/>
          </p:cNvCxnSpPr>
          <p:nvPr/>
        </p:nvCxnSpPr>
        <p:spPr>
          <a:xfrm>
            <a:off x="14653011" y="3896348"/>
            <a:ext cx="5645" cy="243604"/>
          </a:xfrm>
          <a:prstGeom prst="straightConnector1">
            <a:avLst/>
          </a:prstGeom>
          <a:noFill/>
          <a:ln w="28575" cap="flat" cmpd="sng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6" name="Shape 775"/>
              <p:cNvSpPr/>
              <p:nvPr/>
            </p:nvSpPr>
            <p:spPr>
              <a:xfrm>
                <a:off x="369750" y="6882394"/>
                <a:ext cx="1973213" cy="92329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spcFirstLastPara="1" wrap="square" lIns="94473" tIns="94473" rIns="94473" bIns="94473" anchor="ctr" anchorCtr="0">
                <a:noAutofit/>
              </a:bodyPr>
              <a:lstStyle/>
              <a:p>
                <a:r>
                  <a:rPr lang="en-US" sz="1600" b="1" dirty="0"/>
                  <a:t>Watchdog Timer</a:t>
                </a:r>
              </a:p>
              <a:p>
                <a:r>
                  <a:rPr lang="en-US" sz="1111" dirty="0"/>
                  <a:t>Interrupt every </a:t>
                </a:r>
                <a14:m>
                  <m:oMath xmlns:m="http://schemas.openxmlformats.org/officeDocument/2006/math">
                    <m:r>
                      <a:rPr lang="en-US" sz="1111" i="1">
                        <a:latin typeface="Cambria Math" panose="02040503050406030204" pitchFamily="18" charset="0"/>
                      </a:rPr>
                      <m:t>~1 </m:t>
                    </m:r>
                    <m:r>
                      <a:rPr lang="en-US" sz="1111" i="1">
                        <a:latin typeface="Cambria Math" panose="02040503050406030204" pitchFamily="18" charset="0"/>
                      </a:rPr>
                      <m:t>𝑠𝑒𝑐</m:t>
                    </m:r>
                  </m:oMath>
                </a14:m>
                <a:endParaRPr lang="en-US" sz="1111" dirty="0"/>
              </a:p>
              <a:p>
                <a:r>
                  <a:rPr lang="en-US" sz="1111" dirty="0"/>
                  <a:t>Triggers reset if no response</a:t>
                </a:r>
              </a:p>
            </p:txBody>
          </p:sp>
        </mc:Choice>
        <mc:Fallback>
          <p:sp>
            <p:nvSpPr>
              <p:cNvPr id="166" name="Shape 7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50" y="6882394"/>
                <a:ext cx="1973213" cy="9232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Shape 786"/>
          <p:cNvCxnSpPr>
            <a:cxnSpLocks/>
            <a:stCxn id="115" idx="2"/>
            <a:endCxn id="120" idx="0"/>
          </p:cNvCxnSpPr>
          <p:nvPr/>
        </p:nvCxnSpPr>
        <p:spPr>
          <a:xfrm>
            <a:off x="14658656" y="5190265"/>
            <a:ext cx="766" cy="209826"/>
          </a:xfrm>
          <a:prstGeom prst="straightConnector1">
            <a:avLst/>
          </a:prstGeom>
          <a:noFill/>
          <a:ln w="28575" cap="flat" cmpd="sng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</p:cxnSp>
      <p:cxnSp>
        <p:nvCxnSpPr>
          <p:cNvPr id="128" name="Shape 786"/>
          <p:cNvCxnSpPr>
            <a:cxnSpLocks/>
            <a:stCxn id="120" idx="2"/>
            <a:endCxn id="121" idx="0"/>
          </p:cNvCxnSpPr>
          <p:nvPr/>
        </p:nvCxnSpPr>
        <p:spPr>
          <a:xfrm>
            <a:off x="14659422" y="6579330"/>
            <a:ext cx="1457" cy="188914"/>
          </a:xfrm>
          <a:prstGeom prst="straightConnector1">
            <a:avLst/>
          </a:prstGeom>
          <a:noFill/>
          <a:ln w="28575" cap="flat" cmpd="sng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</p:cxnSp>
      <p:cxnSp>
        <p:nvCxnSpPr>
          <p:cNvPr id="145" name="Shape 786"/>
          <p:cNvCxnSpPr>
            <a:stCxn id="133" idx="1"/>
            <a:endCxn id="143" idx="2"/>
          </p:cNvCxnSpPr>
          <p:nvPr/>
        </p:nvCxnSpPr>
        <p:spPr>
          <a:xfrm rot="10800000">
            <a:off x="9681781" y="7818558"/>
            <a:ext cx="1651156" cy="452247"/>
          </a:xfrm>
          <a:prstGeom prst="bentConnector2">
            <a:avLst/>
          </a:prstGeom>
          <a:noFill/>
          <a:ln w="28575" cap="flat" cmpd="sng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</p:cxnSp>
      <p:cxnSp>
        <p:nvCxnSpPr>
          <p:cNvPr id="146" name="Shape 786"/>
          <p:cNvCxnSpPr>
            <a:cxnSpLocks/>
            <a:stCxn id="121" idx="1"/>
            <a:endCxn id="143" idx="3"/>
          </p:cNvCxnSpPr>
          <p:nvPr/>
        </p:nvCxnSpPr>
        <p:spPr>
          <a:xfrm flipH="1">
            <a:off x="10335386" y="7293401"/>
            <a:ext cx="3671888" cy="0"/>
          </a:xfrm>
          <a:prstGeom prst="straightConnector1">
            <a:avLst/>
          </a:prstGeom>
          <a:noFill/>
          <a:ln w="28575" cap="flat" cmpd="sng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</p:cxnSp>
      <p:cxnSp>
        <p:nvCxnSpPr>
          <p:cNvPr id="149" name="Shape 786"/>
          <p:cNvCxnSpPr>
            <a:cxnSpLocks/>
            <a:stCxn id="143" idx="0"/>
            <a:endCxn id="103" idx="2"/>
          </p:cNvCxnSpPr>
          <p:nvPr/>
        </p:nvCxnSpPr>
        <p:spPr>
          <a:xfrm rot="16200000" flipV="1">
            <a:off x="6093684" y="3180147"/>
            <a:ext cx="4051014" cy="312518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</p:cxnSp>
      <p:sp>
        <p:nvSpPr>
          <p:cNvPr id="161" name="TextBox 160"/>
          <p:cNvSpPr txBox="1"/>
          <p:nvPr/>
        </p:nvSpPr>
        <p:spPr>
          <a:xfrm>
            <a:off x="8388304" y="6984268"/>
            <a:ext cx="523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YES</a:t>
            </a:r>
          </a:p>
        </p:txBody>
      </p:sp>
      <p:sp>
        <p:nvSpPr>
          <p:cNvPr id="7" name="Shape 780"/>
          <p:cNvSpPr/>
          <p:nvPr/>
        </p:nvSpPr>
        <p:spPr>
          <a:xfrm>
            <a:off x="484013" y="1689956"/>
            <a:ext cx="1637087" cy="1008226"/>
          </a:xfrm>
          <a:prstGeom prst="roundRect">
            <a:avLst>
              <a:gd name="adj" fmla="val 29808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4473" tIns="94473" rIns="94473" bIns="94473" anchor="t" anchorCtr="0">
            <a:noAutofit/>
          </a:bodyPr>
          <a:lstStyle/>
          <a:p>
            <a:pPr algn="ctr"/>
            <a:endParaRPr lang="en-US" sz="1240" dirty="0">
              <a:solidFill>
                <a:schemeClr val="dk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4013" y="1921937"/>
            <a:ext cx="1637087" cy="54027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lvl="0" algn="ctr"/>
            <a:r>
              <a:rPr lang="en-US" b="1" dirty="0"/>
              <a:t>Launch</a:t>
            </a:r>
          </a:p>
          <a:p>
            <a:pPr lvl="0" algn="ctr"/>
            <a:r>
              <a:rPr lang="en-US" sz="1111" i="1" dirty="0"/>
              <a:t>Deployment from ???</a:t>
            </a:r>
            <a:endParaRPr lang="en-US" sz="1111" dirty="0"/>
          </a:p>
        </p:txBody>
      </p:sp>
      <p:sp>
        <p:nvSpPr>
          <p:cNvPr id="9" name="Shape 775"/>
          <p:cNvSpPr/>
          <p:nvPr/>
        </p:nvSpPr>
        <p:spPr>
          <a:xfrm>
            <a:off x="4088668" y="1703803"/>
            <a:ext cx="1629553" cy="9805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4473" tIns="94473" rIns="94473" bIns="94473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1600" b="1" dirty="0">
                <a:solidFill>
                  <a:schemeClr val="dk1"/>
                </a:solidFill>
              </a:rPr>
              <a:t>Deploy Antenna</a:t>
            </a:r>
            <a:endParaRPr sz="1600" b="1" dirty="0">
              <a:solidFill>
                <a:schemeClr val="dk1"/>
              </a:solidFill>
            </a:endParaRPr>
          </a:p>
          <a:p>
            <a:pPr algn="ctr">
              <a:buClr>
                <a:schemeClr val="dk1"/>
              </a:buClr>
              <a:buSzPts val="1100"/>
            </a:pPr>
            <a:r>
              <a:rPr lang="en-US" sz="1111" dirty="0">
                <a:solidFill>
                  <a:schemeClr val="dk1"/>
                </a:solidFill>
              </a:rPr>
              <a:t>1) Check battery voltage</a:t>
            </a:r>
          </a:p>
          <a:p>
            <a:pPr algn="ctr">
              <a:buClr>
                <a:schemeClr val="dk1"/>
              </a:buClr>
              <a:buSzPts val="1100"/>
            </a:pPr>
            <a:r>
              <a:rPr lang="en-US" sz="1111" dirty="0">
                <a:solidFill>
                  <a:schemeClr val="dk1"/>
                </a:solidFill>
              </a:rPr>
              <a:t>2) Deploy Antenna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hape 775"/>
              <p:cNvSpPr/>
              <p:nvPr/>
            </p:nvSpPr>
            <p:spPr>
              <a:xfrm>
                <a:off x="2296231" y="1703806"/>
                <a:ext cx="1617304" cy="98052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spcFirstLastPara="1" wrap="square" lIns="94473" tIns="94473" rIns="94473" bIns="94473" anchor="ctr" anchorCtr="0">
                <a:noAutofit/>
              </a:bodyPr>
              <a:lstStyle/>
              <a:p>
                <a:pPr algn="ctr">
                  <a:buClr>
                    <a:schemeClr val="dk1"/>
                  </a:buClr>
                  <a:buSzPts val="1100"/>
                </a:pPr>
                <a:r>
                  <a:rPr lang="en-US" b="1" dirty="0">
                    <a:solidFill>
                      <a:schemeClr val="dk1"/>
                    </a:solidFill>
                  </a:rPr>
                  <a:t>Hold</a:t>
                </a:r>
                <a:endParaRPr lang="en-US" sz="1600" b="1" dirty="0">
                  <a:solidFill>
                    <a:schemeClr val="dk1"/>
                  </a:solidFill>
                </a:endParaRPr>
              </a:p>
              <a:p>
                <a:pPr algn="ctr"/>
                <a:r>
                  <a:rPr lang="en-US" sz="1111" dirty="0">
                    <a:solidFill>
                      <a:schemeClr val="dk1"/>
                    </a:solidFill>
                  </a:rPr>
                  <a:t>Initial boot and hold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1000" b="1" i="1">
                          <a:latin typeface="Cambria Math" panose="02040503050406030204" pitchFamily="18" charset="0"/>
                        </a:rPr>
                        <m:t>𝟒𝟓</m:t>
                      </m:r>
                      <m:r>
                        <a:rPr lang="en-US" sz="10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00" b="1" i="1">
                          <a:latin typeface="Cambria Math" panose="02040503050406030204" pitchFamily="18" charset="0"/>
                        </a:rPr>
                        <m:t>𝒎𝒊𝒏𝒔</m:t>
                      </m:r>
                    </m:oMath>
                  </m:oMathPara>
                </a14:m>
                <a:endParaRPr lang="en-US" sz="1000" b="1" i="1" dirty="0"/>
              </a:p>
            </p:txBody>
          </p:sp>
        </mc:Choice>
        <mc:Fallback xmlns="">
          <p:sp>
            <p:nvSpPr>
              <p:cNvPr id="10" name="Shape 7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231" y="1703806"/>
                <a:ext cx="1617304" cy="9805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/>
              <p:cNvSpPr txBox="1"/>
              <p:nvPr/>
            </p:nvSpPr>
            <p:spPr>
              <a:xfrm>
                <a:off x="11413929" y="1981298"/>
                <a:ext cx="636448" cy="43088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i="1" dirty="0"/>
                  <a:t>Every</a:t>
                </a:r>
                <a:r>
                  <a:rPr lang="en-US" sz="1100" b="1" dirty="0"/>
                  <a:t> </a:t>
                </a:r>
                <a14:m>
                  <m:oMath xmlns:m="http://schemas.openxmlformats.org/officeDocument/2006/math">
                    <m:r>
                      <a:rPr lang="en-US" sz="1100" b="1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11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1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100" b="1" i="1">
                        <a:latin typeface="Cambria Math" panose="02040503050406030204" pitchFamily="18" charset="0"/>
                      </a:rPr>
                      <m:t>𝒎𝒊𝒏</m:t>
                    </m:r>
                  </m:oMath>
                </a14:m>
                <a:endParaRPr lang="en-US" sz="1100" b="1" i="1" dirty="0"/>
              </a:p>
            </p:txBody>
          </p:sp>
        </mc:Choice>
        <mc:Fallback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3929" y="1981298"/>
                <a:ext cx="636448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Shape 775"/>
          <p:cNvSpPr/>
          <p:nvPr/>
        </p:nvSpPr>
        <p:spPr>
          <a:xfrm>
            <a:off x="7562583" y="2413647"/>
            <a:ext cx="1445958" cy="9805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4473" tIns="94473" rIns="94473" bIns="94473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1600" b="1" dirty="0">
                <a:solidFill>
                  <a:schemeClr val="dk1"/>
                </a:solidFill>
              </a:rPr>
              <a:t>Sleep</a:t>
            </a:r>
          </a:p>
          <a:p>
            <a:pPr algn="ctr">
              <a:buClr>
                <a:schemeClr val="dk1"/>
              </a:buClr>
              <a:buSzPts val="1100"/>
            </a:pPr>
            <a:r>
              <a:rPr lang="en-US" sz="1111" dirty="0">
                <a:solidFill>
                  <a:schemeClr val="dk1"/>
                </a:solidFill>
              </a:rPr>
              <a:t>Minimal power mode</a:t>
            </a:r>
          </a:p>
          <a:p>
            <a:pPr algn="ctr">
              <a:buClr>
                <a:schemeClr val="dk1"/>
              </a:buClr>
              <a:buSzPts val="1100"/>
            </a:pPr>
            <a:r>
              <a:rPr lang="en-US" sz="1111" dirty="0">
                <a:solidFill>
                  <a:schemeClr val="dk1"/>
                </a:solidFill>
              </a:rPr>
              <a:t>Batteries charging</a:t>
            </a:r>
            <a:endParaRPr sz="1111" dirty="0">
              <a:solidFill>
                <a:schemeClr val="dk1"/>
              </a:solidFill>
            </a:endParaRPr>
          </a:p>
        </p:txBody>
      </p:sp>
      <p:sp>
        <p:nvSpPr>
          <p:cNvPr id="121" name="Flowchart: Decision 120"/>
          <p:cNvSpPr/>
          <p:nvPr/>
        </p:nvSpPr>
        <p:spPr>
          <a:xfrm>
            <a:off x="14007274" y="6768244"/>
            <a:ext cx="1307210" cy="1050313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12" name="Shape 775"/>
          <p:cNvSpPr/>
          <p:nvPr/>
        </p:nvSpPr>
        <p:spPr>
          <a:xfrm>
            <a:off x="13838234" y="1703172"/>
            <a:ext cx="1629553" cy="9805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4473" tIns="94473" rIns="94473" bIns="94473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1600" b="1" dirty="0">
                <a:solidFill>
                  <a:schemeClr val="dk1"/>
                </a:solidFill>
              </a:rPr>
              <a:t>Beacon</a:t>
            </a:r>
          </a:p>
          <a:p>
            <a:pPr algn="ctr">
              <a:buClr>
                <a:schemeClr val="dk1"/>
              </a:buClr>
              <a:buSzPts val="1100"/>
            </a:pPr>
            <a:r>
              <a:rPr lang="en-US" sz="1111" dirty="0">
                <a:solidFill>
                  <a:schemeClr val="dk1"/>
                </a:solidFill>
              </a:rPr>
              <a:t>1) Gather &amp; store data</a:t>
            </a:r>
          </a:p>
          <a:p>
            <a:pPr algn="ctr">
              <a:buClr>
                <a:schemeClr val="dk1"/>
              </a:buClr>
              <a:buSzPts val="1100"/>
            </a:pPr>
            <a:r>
              <a:rPr lang="en-US" sz="1111" dirty="0">
                <a:solidFill>
                  <a:schemeClr val="dk1"/>
                </a:solidFill>
              </a:rPr>
              <a:t>2) Beacon to ground station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13679086" y="6768244"/>
            <a:ext cx="523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NO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2991156" y="4391980"/>
            <a:ext cx="523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NO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14870093" y="7664668"/>
            <a:ext cx="523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YES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14725584" y="5112060"/>
            <a:ext cx="523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YES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Shape 775"/>
              <p:cNvSpPr/>
              <p:nvPr/>
            </p:nvSpPr>
            <p:spPr>
              <a:xfrm>
                <a:off x="13838234" y="2915816"/>
                <a:ext cx="1629553" cy="98053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spcFirstLastPara="1" wrap="square" lIns="94473" tIns="94473" rIns="94473" bIns="94473" anchor="ctr" anchorCtr="0">
                <a:noAutofit/>
              </a:bodyPr>
              <a:lstStyle/>
              <a:p>
                <a:pPr algn="ctr">
                  <a:buClr>
                    <a:schemeClr val="dk1"/>
                  </a:buClr>
                  <a:buSzPts val="1100"/>
                </a:pPr>
                <a:r>
                  <a:rPr lang="en-US" b="1" dirty="0">
                    <a:solidFill>
                      <a:schemeClr val="dk1"/>
                    </a:solidFill>
                  </a:rPr>
                  <a:t>Listen</a:t>
                </a:r>
              </a:p>
              <a:p>
                <a:pPr algn="ctr">
                  <a:buClr>
                    <a:schemeClr val="dk1"/>
                  </a:buClr>
                  <a:buSzPts val="1100"/>
                </a:pPr>
                <a:r>
                  <a:rPr lang="en-US" sz="1111" dirty="0">
                    <a:solidFill>
                      <a:schemeClr val="dk1"/>
                    </a:solidFill>
                  </a:rPr>
                  <a:t>Listen for uplink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1000" b="1" i="1">
                          <a:latin typeface="Cambria Math" panose="02040503050406030204" pitchFamily="18" charset="0"/>
                        </a:rPr>
                        <m:t>𝟏𝟓</m:t>
                      </m:r>
                      <m:r>
                        <a:rPr lang="en-US" sz="10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00" b="1" i="1">
                          <a:latin typeface="Cambria Math" panose="02040503050406030204" pitchFamily="18" charset="0"/>
                        </a:rPr>
                        <m:t>𝒔𝒆𝒄𝒔</m:t>
                      </m:r>
                    </m:oMath>
                  </m:oMathPara>
                </a14:m>
                <a:endParaRPr lang="en-US" sz="1000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4" name="Shape 7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8234" y="2915816"/>
                <a:ext cx="1629553" cy="9805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Flowchart: Decision 114"/>
          <p:cNvSpPr/>
          <p:nvPr/>
        </p:nvSpPr>
        <p:spPr>
          <a:xfrm>
            <a:off x="14005051" y="4139952"/>
            <a:ext cx="1307210" cy="1050313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Uplink?</a:t>
            </a:r>
          </a:p>
        </p:txBody>
      </p:sp>
      <p:sp>
        <p:nvSpPr>
          <p:cNvPr id="120" name="Shape 775"/>
          <p:cNvSpPr/>
          <p:nvPr/>
        </p:nvSpPr>
        <p:spPr>
          <a:xfrm>
            <a:off x="13844645" y="5400091"/>
            <a:ext cx="1629553" cy="11792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4473" tIns="94473" rIns="94473" bIns="94473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b="1" dirty="0">
                <a:solidFill>
                  <a:schemeClr val="dk1"/>
                </a:solidFill>
              </a:rPr>
              <a:t>Process Uplink</a:t>
            </a:r>
          </a:p>
          <a:p>
            <a:pPr algn="ctr">
              <a:buClr>
                <a:schemeClr val="dk1"/>
              </a:buClr>
              <a:buSzPts val="1100"/>
            </a:pPr>
            <a:r>
              <a:rPr lang="en-US" sz="1000" dirty="0">
                <a:solidFill>
                  <a:schemeClr val="dk1"/>
                </a:solidFill>
              </a:rPr>
              <a:t>Ability to:</a:t>
            </a:r>
          </a:p>
          <a:p>
            <a:pPr algn="ctr">
              <a:buClr>
                <a:schemeClr val="dk1"/>
              </a:buClr>
              <a:buSzPts val="1100"/>
            </a:pPr>
            <a:r>
              <a:rPr lang="en-US" sz="1000" dirty="0">
                <a:solidFill>
                  <a:schemeClr val="dk1"/>
                </a:solidFill>
              </a:rPr>
              <a:t>Switch operating mode</a:t>
            </a:r>
          </a:p>
          <a:p>
            <a:pPr algn="ctr">
              <a:buClr>
                <a:schemeClr val="dk1"/>
              </a:buClr>
              <a:buSzPts val="1100"/>
            </a:pPr>
            <a:r>
              <a:rPr lang="en-US" sz="1000" dirty="0">
                <a:solidFill>
                  <a:schemeClr val="dk1"/>
                </a:solidFill>
              </a:rPr>
              <a:t>Request downlink</a:t>
            </a:r>
            <a:endParaRPr lang="en-US" sz="1000" dirty="0"/>
          </a:p>
          <a:p>
            <a:pPr algn="ctr">
              <a:buClr>
                <a:schemeClr val="dk1"/>
              </a:buClr>
              <a:buSzPts val="1100"/>
            </a:pPr>
            <a:r>
              <a:rPr lang="en-US" sz="1000" dirty="0">
                <a:solidFill>
                  <a:schemeClr val="dk1"/>
                </a:solidFill>
              </a:rPr>
              <a:t>Flash from MRAM</a:t>
            </a:r>
          </a:p>
          <a:p>
            <a:pPr algn="ctr">
              <a:buClr>
                <a:schemeClr val="dk1"/>
              </a:buClr>
              <a:buSzPts val="1100"/>
            </a:pPr>
            <a:r>
              <a:rPr lang="en-US" sz="1000" dirty="0">
                <a:solidFill>
                  <a:schemeClr val="dk1"/>
                </a:solidFill>
              </a:rPr>
              <a:t>Send acknowledgement 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4026455" y="7052210"/>
            <a:ext cx="1273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Downlink Requested?</a:t>
            </a:r>
            <a:endParaRPr lang="en-US" sz="1400" dirty="0"/>
          </a:p>
        </p:txBody>
      </p:sp>
      <p:sp>
        <p:nvSpPr>
          <p:cNvPr id="133" name="Shape 775"/>
          <p:cNvSpPr/>
          <p:nvPr/>
        </p:nvSpPr>
        <p:spPr>
          <a:xfrm>
            <a:off x="11332937" y="7780538"/>
            <a:ext cx="1629553" cy="9805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4473" tIns="94473" rIns="94473" bIns="94473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b="1" dirty="0">
                <a:solidFill>
                  <a:schemeClr val="dk1"/>
                </a:solidFill>
              </a:rPr>
              <a:t>Downlink</a:t>
            </a:r>
          </a:p>
          <a:p>
            <a:pPr algn="ctr">
              <a:buClr>
                <a:schemeClr val="dk1"/>
              </a:buClr>
              <a:buSzPts val="1100"/>
            </a:pPr>
            <a:r>
              <a:rPr lang="en-US" sz="1111" dirty="0">
                <a:solidFill>
                  <a:schemeClr val="dk1"/>
                </a:solidFill>
              </a:rPr>
              <a:t>Downlink requested information</a:t>
            </a:r>
          </a:p>
        </p:txBody>
      </p:sp>
      <p:sp>
        <p:nvSpPr>
          <p:cNvPr id="143" name="Flowchart: Decision 142"/>
          <p:cNvSpPr/>
          <p:nvPr/>
        </p:nvSpPr>
        <p:spPr>
          <a:xfrm>
            <a:off x="9028176" y="6768244"/>
            <a:ext cx="1307210" cy="1050313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9064059" y="7111045"/>
            <a:ext cx="1273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Payload Operation Scheduled?</a:t>
            </a:r>
            <a:endParaRPr lang="en-US" sz="1400" dirty="0"/>
          </a:p>
        </p:txBody>
      </p:sp>
      <p:sp>
        <p:nvSpPr>
          <p:cNvPr id="243" name="TextBox 242"/>
          <p:cNvSpPr txBox="1"/>
          <p:nvPr/>
        </p:nvSpPr>
        <p:spPr>
          <a:xfrm>
            <a:off x="9171381" y="5989710"/>
            <a:ext cx="523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NO</a:t>
            </a:r>
          </a:p>
        </p:txBody>
      </p:sp>
      <p:grpSp>
        <p:nvGrpSpPr>
          <p:cNvPr id="261" name="Group 260"/>
          <p:cNvGrpSpPr/>
          <p:nvPr/>
        </p:nvGrpSpPr>
        <p:grpSpPr>
          <a:xfrm>
            <a:off x="677492" y="244056"/>
            <a:ext cx="2435464" cy="526649"/>
            <a:chOff x="10771346" y="-124359"/>
            <a:chExt cx="2164088" cy="509829"/>
          </a:xfrm>
        </p:grpSpPr>
        <p:sp>
          <p:nvSpPr>
            <p:cNvPr id="263" name="Rectangle 262"/>
            <p:cNvSpPr/>
            <p:nvPr/>
          </p:nvSpPr>
          <p:spPr>
            <a:xfrm>
              <a:off x="10771346" y="-124359"/>
              <a:ext cx="2153057" cy="50982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4984" tIns="52493" rIns="104984" bIns="5249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66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10903034" y="-124359"/>
              <a:ext cx="2032400" cy="490588"/>
              <a:chOff x="9173261" y="-106129"/>
              <a:chExt cx="2032400" cy="490588"/>
            </a:xfrm>
          </p:grpSpPr>
          <p:cxnSp>
            <p:nvCxnSpPr>
              <p:cNvPr id="265" name="Shape 786"/>
              <p:cNvCxnSpPr/>
              <p:nvPr/>
            </p:nvCxnSpPr>
            <p:spPr>
              <a:xfrm flipV="1">
                <a:off x="9173261" y="43939"/>
                <a:ext cx="490501" cy="1876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266" name="TextBox 265"/>
              <p:cNvSpPr txBox="1"/>
              <p:nvPr/>
            </p:nvSpPr>
            <p:spPr>
              <a:xfrm>
                <a:off x="9640383" y="-106129"/>
                <a:ext cx="1431271" cy="277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64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Ground command</a:t>
                </a:r>
              </a:p>
            </p:txBody>
          </p:sp>
          <p:cxnSp>
            <p:nvCxnSpPr>
              <p:cNvPr id="267" name="Shape 786"/>
              <p:cNvCxnSpPr/>
              <p:nvPr/>
            </p:nvCxnSpPr>
            <p:spPr>
              <a:xfrm flipV="1">
                <a:off x="9173261" y="252408"/>
                <a:ext cx="490501" cy="1876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206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268" name="TextBox 267"/>
              <p:cNvSpPr txBox="1"/>
              <p:nvPr/>
            </p:nvSpPr>
            <p:spPr>
              <a:xfrm>
                <a:off x="9636491" y="106748"/>
                <a:ext cx="1569170" cy="277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64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Automatic operation</a:t>
                </a:r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12371442" y="1671587"/>
            <a:ext cx="1307210" cy="1050313"/>
            <a:chOff x="8596981" y="2766494"/>
            <a:chExt cx="1307210" cy="1050313"/>
          </a:xfrm>
        </p:grpSpPr>
        <p:sp>
          <p:nvSpPr>
            <p:cNvPr id="90" name="Flowchart: Decision 89"/>
            <p:cNvSpPr/>
            <p:nvPr/>
          </p:nvSpPr>
          <p:spPr>
            <a:xfrm>
              <a:off x="8596981" y="2766494"/>
              <a:ext cx="1307210" cy="1050313"/>
            </a:xfrm>
            <a:prstGeom prst="flowChartDecision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8619405" y="3091594"/>
              <a:ext cx="12734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Battery Voltage above threshold?</a:t>
              </a:r>
              <a:endParaRPr lang="en-US" sz="1400" dirty="0"/>
            </a:p>
          </p:txBody>
        </p:sp>
      </p:grpSp>
      <p:cxnSp>
        <p:nvCxnSpPr>
          <p:cNvPr id="93" name="Elbow Connector 30"/>
          <p:cNvCxnSpPr>
            <a:stCxn id="91" idx="3"/>
            <a:endCxn id="112" idx="1"/>
          </p:cNvCxnSpPr>
          <p:nvPr/>
        </p:nvCxnSpPr>
        <p:spPr>
          <a:xfrm flipV="1">
            <a:off x="13667329" y="2193438"/>
            <a:ext cx="170905" cy="3304"/>
          </a:xfrm>
          <a:prstGeom prst="straightConnector1">
            <a:avLst/>
          </a:prstGeom>
          <a:noFill/>
          <a:ln w="28575" cap="flat" cmpd="sng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</p:cxnSp>
      <p:cxnSp>
        <p:nvCxnSpPr>
          <p:cNvPr id="100" name="Shape 786"/>
          <p:cNvCxnSpPr>
            <a:cxnSpLocks/>
            <a:stCxn id="90" idx="2"/>
            <a:endCxn id="103" idx="2"/>
          </p:cNvCxnSpPr>
          <p:nvPr/>
        </p:nvCxnSpPr>
        <p:spPr>
          <a:xfrm rot="5400000" flipH="1">
            <a:off x="9788489" y="-514658"/>
            <a:ext cx="4670" cy="6468446"/>
          </a:xfrm>
          <a:prstGeom prst="bentConnector3">
            <a:avLst>
              <a:gd name="adj1" fmla="val -32815161"/>
            </a:avLst>
          </a:prstGeom>
          <a:noFill/>
          <a:ln w="28575" cap="flat" cmpd="sng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</p:cxnSp>
      <p:sp>
        <p:nvSpPr>
          <p:cNvPr id="102" name="TextBox 101"/>
          <p:cNvSpPr txBox="1"/>
          <p:nvPr/>
        </p:nvSpPr>
        <p:spPr>
          <a:xfrm>
            <a:off x="12581903" y="2837885"/>
            <a:ext cx="523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NO</a:t>
            </a:r>
          </a:p>
        </p:txBody>
      </p:sp>
      <p:sp>
        <p:nvSpPr>
          <p:cNvPr id="56" name="Shape 775">
            <a:extLst>
              <a:ext uri="{FF2B5EF4-FFF2-40B4-BE49-F238E27FC236}">
                <a16:creationId xmlns:a16="http://schemas.microsoft.com/office/drawing/2014/main" id="{91E292F7-C071-B242-A2BE-980619C081EE}"/>
              </a:ext>
            </a:extLst>
          </p:cNvPr>
          <p:cNvSpPr/>
          <p:nvPr/>
        </p:nvSpPr>
        <p:spPr>
          <a:xfrm>
            <a:off x="9264625" y="1067321"/>
            <a:ext cx="1629553" cy="9805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4473" tIns="94473" rIns="94473" bIns="94473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1600" b="1" dirty="0">
                <a:solidFill>
                  <a:schemeClr val="dk1"/>
                </a:solidFill>
              </a:rPr>
              <a:t>Detumble</a:t>
            </a:r>
          </a:p>
          <a:p>
            <a:pPr algn="ctr">
              <a:buClr>
                <a:schemeClr val="dk1"/>
              </a:buClr>
              <a:buSzPts val="1100"/>
            </a:pPr>
            <a:r>
              <a:rPr lang="en-US" sz="1111" dirty="0">
                <a:solidFill>
                  <a:schemeClr val="dk1"/>
                </a:solidFill>
              </a:rPr>
              <a:t>Magnetorquers on</a:t>
            </a:r>
            <a:endParaRPr sz="1111" dirty="0">
              <a:solidFill>
                <a:schemeClr val="dk1"/>
              </a:solidFill>
            </a:endParaRPr>
          </a:p>
        </p:txBody>
      </p:sp>
      <p:sp>
        <p:nvSpPr>
          <p:cNvPr id="150" name="Shape 775">
            <a:extLst>
              <a:ext uri="{FF2B5EF4-FFF2-40B4-BE49-F238E27FC236}">
                <a16:creationId xmlns:a16="http://schemas.microsoft.com/office/drawing/2014/main" id="{610FCC08-9854-0141-9AB6-8B749D3D1060}"/>
              </a:ext>
            </a:extLst>
          </p:cNvPr>
          <p:cNvSpPr/>
          <p:nvPr/>
        </p:nvSpPr>
        <p:spPr>
          <a:xfrm>
            <a:off x="2824869" y="6795824"/>
            <a:ext cx="1901060" cy="9805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4473" tIns="94473" rIns="94473" bIns="94473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1600" b="1" dirty="0">
                <a:solidFill>
                  <a:schemeClr val="dk1"/>
                </a:solidFill>
              </a:rPr>
              <a:t>Payload On</a:t>
            </a:r>
          </a:p>
          <a:p>
            <a:pPr algn="ctr">
              <a:buClr>
                <a:schemeClr val="dk1"/>
              </a:buClr>
              <a:buSzPts val="1100"/>
            </a:pPr>
            <a:r>
              <a:rPr lang="en-US" sz="1111" dirty="0">
                <a:solidFill>
                  <a:schemeClr val="dk1"/>
                </a:solidFill>
              </a:rPr>
              <a:t>SDR and Raspberry Pi</a:t>
            </a:r>
            <a:endParaRPr sz="1111" dirty="0">
              <a:solidFill>
                <a:schemeClr val="dk1"/>
              </a:solidFill>
            </a:endParaRPr>
          </a:p>
        </p:txBody>
      </p:sp>
      <p:cxnSp>
        <p:nvCxnSpPr>
          <p:cNvPr id="151" name="Shape 786">
            <a:extLst>
              <a:ext uri="{FF2B5EF4-FFF2-40B4-BE49-F238E27FC236}">
                <a16:creationId xmlns:a16="http://schemas.microsoft.com/office/drawing/2014/main" id="{1195A93D-E273-D147-AA11-7929D9AD010A}"/>
              </a:ext>
            </a:extLst>
          </p:cNvPr>
          <p:cNvCxnSpPr>
            <a:cxnSpLocks/>
            <a:stCxn id="143" idx="1"/>
            <a:endCxn id="293" idx="3"/>
          </p:cNvCxnSpPr>
          <p:nvPr/>
        </p:nvCxnSpPr>
        <p:spPr>
          <a:xfrm flipH="1" flipV="1">
            <a:off x="7895075" y="7287202"/>
            <a:ext cx="1133101" cy="6199"/>
          </a:xfrm>
          <a:prstGeom prst="straightConnector1">
            <a:avLst/>
          </a:prstGeom>
          <a:noFill/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</p:cxnSp>
      <p:sp>
        <p:nvSpPr>
          <p:cNvPr id="152" name="Shape 775">
            <a:extLst>
              <a:ext uri="{FF2B5EF4-FFF2-40B4-BE49-F238E27FC236}">
                <a16:creationId xmlns:a16="http://schemas.microsoft.com/office/drawing/2014/main" id="{E731B028-124A-E54B-8513-EFD05637502E}"/>
              </a:ext>
            </a:extLst>
          </p:cNvPr>
          <p:cNvSpPr/>
          <p:nvPr/>
        </p:nvSpPr>
        <p:spPr>
          <a:xfrm>
            <a:off x="2824869" y="4909825"/>
            <a:ext cx="1901060" cy="9805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4473" tIns="94473" rIns="94473" bIns="94473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1600" b="1" dirty="0">
                <a:solidFill>
                  <a:schemeClr val="dk1"/>
                </a:solidFill>
              </a:rPr>
              <a:t>Process and Store Data</a:t>
            </a:r>
          </a:p>
          <a:p>
            <a:pPr algn="ctr">
              <a:buClr>
                <a:schemeClr val="dk1"/>
              </a:buClr>
              <a:buSzPts val="1100"/>
            </a:pPr>
            <a:r>
              <a:rPr lang="en-US" sz="1111" dirty="0">
                <a:solidFill>
                  <a:schemeClr val="dk1"/>
                </a:solidFill>
              </a:rPr>
              <a:t>From payload</a:t>
            </a:r>
            <a:endParaRPr sz="1111" dirty="0">
              <a:solidFill>
                <a:schemeClr val="dk1"/>
              </a:solidFill>
            </a:endParaRPr>
          </a:p>
        </p:txBody>
      </p:sp>
      <p:cxnSp>
        <p:nvCxnSpPr>
          <p:cNvPr id="153" name="Shape 786">
            <a:extLst>
              <a:ext uri="{FF2B5EF4-FFF2-40B4-BE49-F238E27FC236}">
                <a16:creationId xmlns:a16="http://schemas.microsoft.com/office/drawing/2014/main" id="{B14B594C-E3CB-6D4A-901F-9D44C83EE474}"/>
              </a:ext>
            </a:extLst>
          </p:cNvPr>
          <p:cNvCxnSpPr>
            <a:cxnSpLocks/>
            <a:stCxn id="150" idx="0"/>
            <a:endCxn id="152" idx="2"/>
          </p:cNvCxnSpPr>
          <p:nvPr/>
        </p:nvCxnSpPr>
        <p:spPr>
          <a:xfrm flipV="1">
            <a:off x="3775399" y="5890357"/>
            <a:ext cx="0" cy="905467"/>
          </a:xfrm>
          <a:prstGeom prst="straightConnector1">
            <a:avLst/>
          </a:prstGeom>
          <a:noFill/>
          <a:ln w="28575" cap="flat" cmpd="sng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</p:cxnSp>
      <p:cxnSp>
        <p:nvCxnSpPr>
          <p:cNvPr id="155" name="Shape 786">
            <a:extLst>
              <a:ext uri="{FF2B5EF4-FFF2-40B4-BE49-F238E27FC236}">
                <a16:creationId xmlns:a16="http://schemas.microsoft.com/office/drawing/2014/main" id="{8CDD41A7-F263-4F45-86AD-C7DDED96A7A3}"/>
              </a:ext>
            </a:extLst>
          </p:cNvPr>
          <p:cNvCxnSpPr>
            <a:cxnSpLocks/>
            <a:stCxn id="152" idx="0"/>
            <a:endCxn id="103" idx="2"/>
          </p:cNvCxnSpPr>
          <p:nvPr/>
        </p:nvCxnSpPr>
        <p:spPr>
          <a:xfrm rot="5400000" flipH="1" flipV="1">
            <a:off x="4069703" y="2422927"/>
            <a:ext cx="2192595" cy="2781202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</p:cxnSp>
      <p:sp>
        <p:nvSpPr>
          <p:cNvPr id="158" name="Shape 774">
            <a:extLst>
              <a:ext uri="{FF2B5EF4-FFF2-40B4-BE49-F238E27FC236}">
                <a16:creationId xmlns:a16="http://schemas.microsoft.com/office/drawing/2014/main" id="{6DF11AB6-9B9E-084F-8E92-D36BC889118E}"/>
              </a:ext>
            </a:extLst>
          </p:cNvPr>
          <p:cNvSpPr/>
          <p:nvPr/>
        </p:nvSpPr>
        <p:spPr>
          <a:xfrm>
            <a:off x="2501935" y="4662026"/>
            <a:ext cx="2584194" cy="3310420"/>
          </a:xfrm>
          <a:prstGeom prst="rect">
            <a:avLst/>
          </a:prstGeom>
          <a:noFill/>
          <a:ln w="19050" cap="flat" cmpd="sng">
            <a:solidFill>
              <a:schemeClr val="bg1">
                <a:lumMod val="75000"/>
              </a:schemeClr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4473" tIns="94473" rIns="94473" bIns="94473" anchor="t" anchorCtr="0">
            <a:noAutofit/>
          </a:bodyPr>
          <a:lstStyle/>
          <a:p>
            <a:endParaRPr sz="1859" i="1">
              <a:solidFill>
                <a:srgbClr val="999999"/>
              </a:solidFill>
            </a:endParaRPr>
          </a:p>
        </p:txBody>
      </p:sp>
      <p:sp>
        <p:nvSpPr>
          <p:cNvPr id="159" name="Shape 802">
            <a:extLst>
              <a:ext uri="{FF2B5EF4-FFF2-40B4-BE49-F238E27FC236}">
                <a16:creationId xmlns:a16="http://schemas.microsoft.com/office/drawing/2014/main" id="{FF1E2AFE-317B-3D4E-BD8F-9FCFA4C04E1D}"/>
              </a:ext>
            </a:extLst>
          </p:cNvPr>
          <p:cNvSpPr txBox="1"/>
          <p:nvPr/>
        </p:nvSpPr>
        <p:spPr>
          <a:xfrm>
            <a:off x="1070753" y="4255559"/>
            <a:ext cx="2661746" cy="334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473" tIns="94473" rIns="94473" bIns="94473" anchor="ctr" anchorCtr="0">
            <a:noAutofit/>
          </a:bodyPr>
          <a:lstStyle/>
          <a:p>
            <a:pPr lvl="0"/>
            <a:r>
              <a:rPr lang="en-US" sz="1859" i="1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</a:rPr>
              <a:t>Payload Operations</a:t>
            </a:r>
            <a:endParaRPr sz="1859" dirty="0">
              <a:solidFill>
                <a:schemeClr val="bg1">
                  <a:lumMod val="65000"/>
                </a:schemeClr>
              </a:solidFill>
              <a:highlight>
                <a:srgbClr val="FFFFFF"/>
              </a:highlight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C1E9B322-6FE1-6847-8BF1-5B687050B994}"/>
              </a:ext>
            </a:extLst>
          </p:cNvPr>
          <p:cNvGrpSpPr/>
          <p:nvPr/>
        </p:nvGrpSpPr>
        <p:grpSpPr>
          <a:xfrm>
            <a:off x="5993313" y="1666917"/>
            <a:ext cx="1126575" cy="1050313"/>
            <a:chOff x="8596981" y="2766494"/>
            <a:chExt cx="1307210" cy="1050313"/>
          </a:xfrm>
        </p:grpSpPr>
        <p:sp>
          <p:nvSpPr>
            <p:cNvPr id="103" name="Flowchart: Decision 89">
              <a:extLst>
                <a:ext uri="{FF2B5EF4-FFF2-40B4-BE49-F238E27FC236}">
                  <a16:creationId xmlns:a16="http://schemas.microsoft.com/office/drawing/2014/main" id="{B64E92FA-E404-DD47-9ABE-2284C09B19FC}"/>
                </a:ext>
              </a:extLst>
            </p:cNvPr>
            <p:cNvSpPr/>
            <p:nvPr/>
          </p:nvSpPr>
          <p:spPr>
            <a:xfrm>
              <a:off x="8596981" y="2766494"/>
              <a:ext cx="1307210" cy="1050313"/>
            </a:xfrm>
            <a:prstGeom prst="flowChartDecision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F5906C2-FB4A-114E-A2B7-220C5E5388B2}"/>
                </a:ext>
              </a:extLst>
            </p:cNvPr>
            <p:cNvSpPr txBox="1"/>
            <p:nvPr/>
          </p:nvSpPr>
          <p:spPr>
            <a:xfrm>
              <a:off x="8618256" y="3169809"/>
              <a:ext cx="12734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Tumbling too fast?</a:t>
              </a:r>
              <a:endParaRPr lang="en-US" sz="1400" dirty="0"/>
            </a:p>
          </p:txBody>
        </p:sp>
      </p:grpSp>
      <p:cxnSp>
        <p:nvCxnSpPr>
          <p:cNvPr id="106" name="Shape 786">
            <a:extLst>
              <a:ext uri="{FF2B5EF4-FFF2-40B4-BE49-F238E27FC236}">
                <a16:creationId xmlns:a16="http://schemas.microsoft.com/office/drawing/2014/main" id="{00D11DED-241F-B240-9B48-AE5E02EBA6F8}"/>
              </a:ext>
            </a:extLst>
          </p:cNvPr>
          <p:cNvCxnSpPr>
            <a:cxnSpLocks/>
            <a:stCxn id="9" idx="3"/>
            <a:endCxn id="105" idx="1"/>
          </p:cNvCxnSpPr>
          <p:nvPr/>
        </p:nvCxnSpPr>
        <p:spPr>
          <a:xfrm flipV="1">
            <a:off x="5718221" y="2193343"/>
            <a:ext cx="293427" cy="726"/>
          </a:xfrm>
          <a:prstGeom prst="straightConnector1">
            <a:avLst/>
          </a:prstGeom>
          <a:noFill/>
          <a:ln w="28575" cap="flat" cmpd="sng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</p:cxnSp>
      <p:cxnSp>
        <p:nvCxnSpPr>
          <p:cNvPr id="108" name="Shape 786">
            <a:extLst>
              <a:ext uri="{FF2B5EF4-FFF2-40B4-BE49-F238E27FC236}">
                <a16:creationId xmlns:a16="http://schemas.microsoft.com/office/drawing/2014/main" id="{DC8B5028-EA0B-E74A-A8CC-3C6E56670F88}"/>
              </a:ext>
            </a:extLst>
          </p:cNvPr>
          <p:cNvCxnSpPr>
            <a:cxnSpLocks/>
            <a:stCxn id="103" idx="3"/>
            <a:endCxn id="110" idx="1"/>
          </p:cNvCxnSpPr>
          <p:nvPr/>
        </p:nvCxnSpPr>
        <p:spPr>
          <a:xfrm flipV="1">
            <a:off x="7119888" y="1562568"/>
            <a:ext cx="511838" cy="629506"/>
          </a:xfrm>
          <a:prstGeom prst="bentConnector3">
            <a:avLst>
              <a:gd name="adj1" fmla="val 54971"/>
            </a:avLst>
          </a:prstGeom>
          <a:noFill/>
          <a:ln w="28575" cap="flat" cmpd="sng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</p:cxn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9DB12795-596C-6D46-836D-0E8E364A11CE}"/>
              </a:ext>
            </a:extLst>
          </p:cNvPr>
          <p:cNvGrpSpPr/>
          <p:nvPr/>
        </p:nvGrpSpPr>
        <p:grpSpPr>
          <a:xfrm>
            <a:off x="7631726" y="1037411"/>
            <a:ext cx="1328787" cy="1050313"/>
            <a:chOff x="8596981" y="2766494"/>
            <a:chExt cx="1328787" cy="1050313"/>
          </a:xfrm>
        </p:grpSpPr>
        <p:sp>
          <p:nvSpPr>
            <p:cNvPr id="110" name="Flowchart: Decision 89">
              <a:extLst>
                <a:ext uri="{FF2B5EF4-FFF2-40B4-BE49-F238E27FC236}">
                  <a16:creationId xmlns:a16="http://schemas.microsoft.com/office/drawing/2014/main" id="{25ACC8FA-275A-5346-9CEC-95E714F92A38}"/>
                </a:ext>
              </a:extLst>
            </p:cNvPr>
            <p:cNvSpPr/>
            <p:nvPr/>
          </p:nvSpPr>
          <p:spPr>
            <a:xfrm>
              <a:off x="8596981" y="2766494"/>
              <a:ext cx="1307210" cy="1050313"/>
            </a:xfrm>
            <a:prstGeom prst="flowChartDecision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C57F78D-9D34-C44F-992A-BC12BBF9E917}"/>
                </a:ext>
              </a:extLst>
            </p:cNvPr>
            <p:cNvSpPr txBox="1"/>
            <p:nvPr/>
          </p:nvSpPr>
          <p:spPr>
            <a:xfrm>
              <a:off x="8652305" y="3086577"/>
              <a:ext cx="12734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Battery voltage above threshold?</a:t>
              </a:r>
              <a:endParaRPr lang="en-US" sz="1400" dirty="0"/>
            </a:p>
          </p:txBody>
        </p:sp>
      </p:grpSp>
      <p:cxnSp>
        <p:nvCxnSpPr>
          <p:cNvPr id="113" name="Elbow Connector 30">
            <a:extLst>
              <a:ext uri="{FF2B5EF4-FFF2-40B4-BE49-F238E27FC236}">
                <a16:creationId xmlns:a16="http://schemas.microsoft.com/office/drawing/2014/main" id="{1F2B8126-DD0E-3D42-986D-C9E0B79EF314}"/>
              </a:ext>
            </a:extLst>
          </p:cNvPr>
          <p:cNvCxnSpPr>
            <a:cxnSpLocks/>
            <a:stCxn id="110" idx="2"/>
            <a:endCxn id="107" idx="0"/>
          </p:cNvCxnSpPr>
          <p:nvPr/>
        </p:nvCxnSpPr>
        <p:spPr>
          <a:xfrm>
            <a:off x="8285331" y="2087724"/>
            <a:ext cx="231" cy="325923"/>
          </a:xfrm>
          <a:prstGeom prst="straightConnector1">
            <a:avLst/>
          </a:prstGeom>
          <a:noFill/>
          <a:ln w="28575" cap="flat" cmpd="sng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</p:cxnSp>
      <p:cxnSp>
        <p:nvCxnSpPr>
          <p:cNvPr id="137" name="Shape 786">
            <a:extLst>
              <a:ext uri="{FF2B5EF4-FFF2-40B4-BE49-F238E27FC236}">
                <a16:creationId xmlns:a16="http://schemas.microsoft.com/office/drawing/2014/main" id="{20EF1F5E-CE19-4A49-A250-E44E927E94B7}"/>
              </a:ext>
            </a:extLst>
          </p:cNvPr>
          <p:cNvCxnSpPr>
            <a:cxnSpLocks/>
            <a:stCxn id="105" idx="3"/>
            <a:endCxn id="107" idx="1"/>
          </p:cNvCxnSpPr>
          <p:nvPr/>
        </p:nvCxnSpPr>
        <p:spPr>
          <a:xfrm>
            <a:off x="7109139" y="2193343"/>
            <a:ext cx="453444" cy="710570"/>
          </a:xfrm>
          <a:prstGeom prst="bentConnector3">
            <a:avLst>
              <a:gd name="adj1" fmla="val 65394"/>
            </a:avLst>
          </a:prstGeom>
          <a:noFill/>
          <a:ln w="28575" cap="flat" cmpd="sng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</p:cxnSp>
      <p:cxnSp>
        <p:nvCxnSpPr>
          <p:cNvPr id="154" name="Shape 786">
            <a:extLst>
              <a:ext uri="{FF2B5EF4-FFF2-40B4-BE49-F238E27FC236}">
                <a16:creationId xmlns:a16="http://schemas.microsoft.com/office/drawing/2014/main" id="{9AE11DDA-D082-854D-8C73-9C78BC90929B}"/>
              </a:ext>
            </a:extLst>
          </p:cNvPr>
          <p:cNvCxnSpPr>
            <a:cxnSpLocks/>
            <a:stCxn id="107" idx="3"/>
            <a:endCxn id="58" idx="1"/>
          </p:cNvCxnSpPr>
          <p:nvPr/>
        </p:nvCxnSpPr>
        <p:spPr>
          <a:xfrm flipV="1">
            <a:off x="9008541" y="2196742"/>
            <a:ext cx="2405388" cy="707171"/>
          </a:xfrm>
          <a:prstGeom prst="bentConnector3">
            <a:avLst>
              <a:gd name="adj1" fmla="val 89175"/>
            </a:avLst>
          </a:prstGeom>
          <a:noFill/>
          <a:ln w="28575" cap="flat" cmpd="sng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</p:cxnSp>
      <p:cxnSp>
        <p:nvCxnSpPr>
          <p:cNvPr id="156" name="Shape 786">
            <a:extLst>
              <a:ext uri="{FF2B5EF4-FFF2-40B4-BE49-F238E27FC236}">
                <a16:creationId xmlns:a16="http://schemas.microsoft.com/office/drawing/2014/main" id="{ABA81229-53AA-694C-80C0-42E8373C5630}"/>
              </a:ext>
            </a:extLst>
          </p:cNvPr>
          <p:cNvCxnSpPr>
            <a:cxnSpLocks/>
            <a:stCxn id="56" idx="3"/>
            <a:endCxn id="58" idx="1"/>
          </p:cNvCxnSpPr>
          <p:nvPr/>
        </p:nvCxnSpPr>
        <p:spPr>
          <a:xfrm>
            <a:off x="10894178" y="1557587"/>
            <a:ext cx="519751" cy="639155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</p:cxnSp>
      <p:cxnSp>
        <p:nvCxnSpPr>
          <p:cNvPr id="163" name="Shape 786">
            <a:extLst>
              <a:ext uri="{FF2B5EF4-FFF2-40B4-BE49-F238E27FC236}">
                <a16:creationId xmlns:a16="http://schemas.microsoft.com/office/drawing/2014/main" id="{EEA9A700-B900-3043-BFC2-4FC100EF3ABB}"/>
              </a:ext>
            </a:extLst>
          </p:cNvPr>
          <p:cNvCxnSpPr>
            <a:cxnSpLocks/>
            <a:stCxn id="58" idx="3"/>
            <a:endCxn id="91" idx="1"/>
          </p:cNvCxnSpPr>
          <p:nvPr/>
        </p:nvCxnSpPr>
        <p:spPr>
          <a:xfrm>
            <a:off x="12050377" y="2196742"/>
            <a:ext cx="343489" cy="0"/>
          </a:xfrm>
          <a:prstGeom prst="straightConnector1">
            <a:avLst/>
          </a:prstGeom>
          <a:noFill/>
          <a:ln w="28575" cap="flat" cmpd="sng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</p:cxnSp>
      <p:cxnSp>
        <p:nvCxnSpPr>
          <p:cNvPr id="171" name="Shape 786">
            <a:extLst>
              <a:ext uri="{FF2B5EF4-FFF2-40B4-BE49-F238E27FC236}">
                <a16:creationId xmlns:a16="http://schemas.microsoft.com/office/drawing/2014/main" id="{99755286-ADFF-AE48-805E-0D7CEA063AA2}"/>
              </a:ext>
            </a:extLst>
          </p:cNvPr>
          <p:cNvCxnSpPr>
            <a:cxnSpLocks/>
            <a:stCxn id="111" idx="3"/>
            <a:endCxn id="56" idx="1"/>
          </p:cNvCxnSpPr>
          <p:nvPr/>
        </p:nvCxnSpPr>
        <p:spPr>
          <a:xfrm>
            <a:off x="8960513" y="1557549"/>
            <a:ext cx="304112" cy="38"/>
          </a:xfrm>
          <a:prstGeom prst="straightConnector1">
            <a:avLst/>
          </a:prstGeom>
          <a:noFill/>
          <a:ln w="28575" cap="flat" cmpd="sng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</p:cxnSp>
      <p:sp>
        <p:nvSpPr>
          <p:cNvPr id="207" name="TextBox 206">
            <a:extLst>
              <a:ext uri="{FF2B5EF4-FFF2-40B4-BE49-F238E27FC236}">
                <a16:creationId xmlns:a16="http://schemas.microsoft.com/office/drawing/2014/main" id="{7553C332-3795-0D46-A5DE-9E68A7F5CD01}"/>
              </a:ext>
            </a:extLst>
          </p:cNvPr>
          <p:cNvSpPr txBox="1"/>
          <p:nvPr/>
        </p:nvSpPr>
        <p:spPr>
          <a:xfrm>
            <a:off x="8280683" y="2075648"/>
            <a:ext cx="523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NO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B7970489-CFBB-F644-AEBA-AA9DD322FF8C}"/>
              </a:ext>
            </a:extLst>
          </p:cNvPr>
          <p:cNvSpPr txBox="1"/>
          <p:nvPr/>
        </p:nvSpPr>
        <p:spPr>
          <a:xfrm>
            <a:off x="8778981" y="1225621"/>
            <a:ext cx="523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YES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3A804E02-7B61-5D4F-AD55-4D95F6B36ADA}"/>
              </a:ext>
            </a:extLst>
          </p:cNvPr>
          <p:cNvSpPr txBox="1"/>
          <p:nvPr/>
        </p:nvSpPr>
        <p:spPr>
          <a:xfrm>
            <a:off x="13361502" y="1748881"/>
            <a:ext cx="523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YES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FF1753FA-2184-A244-B425-8058F8F176F7}"/>
              </a:ext>
            </a:extLst>
          </p:cNvPr>
          <p:cNvSpPr txBox="1"/>
          <p:nvPr/>
        </p:nvSpPr>
        <p:spPr>
          <a:xfrm>
            <a:off x="6967526" y="2374563"/>
            <a:ext cx="523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NO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3BA75BF1-F5D8-2E47-9982-37B2B7AAD391}"/>
              </a:ext>
            </a:extLst>
          </p:cNvPr>
          <p:cNvSpPr txBox="1"/>
          <p:nvPr/>
        </p:nvSpPr>
        <p:spPr>
          <a:xfrm>
            <a:off x="6912201" y="1635547"/>
            <a:ext cx="523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YES</a:t>
            </a:r>
          </a:p>
        </p:txBody>
      </p:sp>
      <p:cxnSp>
        <p:nvCxnSpPr>
          <p:cNvPr id="228" name="Shape 786">
            <a:extLst>
              <a:ext uri="{FF2B5EF4-FFF2-40B4-BE49-F238E27FC236}">
                <a16:creationId xmlns:a16="http://schemas.microsoft.com/office/drawing/2014/main" id="{DA459D78-5E05-D049-8782-468710E1BEB4}"/>
              </a:ext>
            </a:extLst>
          </p:cNvPr>
          <p:cNvCxnSpPr>
            <a:cxnSpLocks/>
            <a:stCxn id="115" idx="1"/>
            <a:endCxn id="143" idx="3"/>
          </p:cNvCxnSpPr>
          <p:nvPr/>
        </p:nvCxnSpPr>
        <p:spPr>
          <a:xfrm rot="10800000" flipV="1">
            <a:off x="10335387" y="4665109"/>
            <a:ext cx="3669665" cy="2628292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</p:cxnSp>
      <p:cxnSp>
        <p:nvCxnSpPr>
          <p:cNvPr id="280" name="Shape 786">
            <a:extLst>
              <a:ext uri="{FF2B5EF4-FFF2-40B4-BE49-F238E27FC236}">
                <a16:creationId xmlns:a16="http://schemas.microsoft.com/office/drawing/2014/main" id="{F5664EA1-C1A8-F24A-9E28-B554B9853C72}"/>
              </a:ext>
            </a:extLst>
          </p:cNvPr>
          <p:cNvCxnSpPr>
            <a:cxnSpLocks/>
            <a:stCxn id="121" idx="2"/>
            <a:endCxn id="133" idx="3"/>
          </p:cNvCxnSpPr>
          <p:nvPr/>
        </p:nvCxnSpPr>
        <p:spPr>
          <a:xfrm rot="5400000">
            <a:off x="13585562" y="7195486"/>
            <a:ext cx="452247" cy="1698389"/>
          </a:xfrm>
          <a:prstGeom prst="bentConnector2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</p:cxn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E150B3B0-1116-6F46-9861-5A981EBB561B}"/>
              </a:ext>
            </a:extLst>
          </p:cNvPr>
          <p:cNvGrpSpPr/>
          <p:nvPr/>
        </p:nvGrpSpPr>
        <p:grpSpPr>
          <a:xfrm>
            <a:off x="6599188" y="6762047"/>
            <a:ext cx="1307210" cy="1050313"/>
            <a:chOff x="8596981" y="2766494"/>
            <a:chExt cx="1307210" cy="1050313"/>
          </a:xfrm>
        </p:grpSpPr>
        <p:sp>
          <p:nvSpPr>
            <p:cNvPr id="292" name="Flowchart: Decision 89">
              <a:extLst>
                <a:ext uri="{FF2B5EF4-FFF2-40B4-BE49-F238E27FC236}">
                  <a16:creationId xmlns:a16="http://schemas.microsoft.com/office/drawing/2014/main" id="{7B1F01B9-7093-264F-94E8-60B25E8CBD52}"/>
                </a:ext>
              </a:extLst>
            </p:cNvPr>
            <p:cNvSpPr/>
            <p:nvPr/>
          </p:nvSpPr>
          <p:spPr>
            <a:xfrm>
              <a:off x="8596981" y="2766494"/>
              <a:ext cx="1307210" cy="1050313"/>
            </a:xfrm>
            <a:prstGeom prst="flowChartDecision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DB131F33-038E-4B4D-A235-6BC8EFFE57B7}"/>
                </a:ext>
              </a:extLst>
            </p:cNvPr>
            <p:cNvSpPr txBox="1"/>
            <p:nvPr/>
          </p:nvSpPr>
          <p:spPr>
            <a:xfrm>
              <a:off x="8619405" y="3091594"/>
              <a:ext cx="12734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Battery Voltage above threshold?</a:t>
              </a:r>
              <a:endParaRPr lang="en-US" sz="1400" dirty="0"/>
            </a:p>
          </p:txBody>
        </p:sp>
      </p:grpSp>
      <p:cxnSp>
        <p:nvCxnSpPr>
          <p:cNvPr id="295" name="Shape 786">
            <a:extLst>
              <a:ext uri="{FF2B5EF4-FFF2-40B4-BE49-F238E27FC236}">
                <a16:creationId xmlns:a16="http://schemas.microsoft.com/office/drawing/2014/main" id="{2ECB3D2F-805B-A943-8B29-99F55F81DCB9}"/>
              </a:ext>
            </a:extLst>
          </p:cNvPr>
          <p:cNvCxnSpPr>
            <a:cxnSpLocks/>
            <a:stCxn id="293" idx="1"/>
            <a:endCxn id="150" idx="3"/>
          </p:cNvCxnSpPr>
          <p:nvPr/>
        </p:nvCxnSpPr>
        <p:spPr>
          <a:xfrm flipH="1" flipV="1">
            <a:off x="4725929" y="7286090"/>
            <a:ext cx="1895683" cy="1112"/>
          </a:xfrm>
          <a:prstGeom prst="straightConnector1">
            <a:avLst/>
          </a:prstGeom>
          <a:noFill/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</p:cxnSp>
      <p:sp>
        <p:nvSpPr>
          <p:cNvPr id="299" name="TextBox 298">
            <a:extLst>
              <a:ext uri="{FF2B5EF4-FFF2-40B4-BE49-F238E27FC236}">
                <a16:creationId xmlns:a16="http://schemas.microsoft.com/office/drawing/2014/main" id="{20FB08CC-BF99-FB47-A5F2-3815B8FD34CE}"/>
              </a:ext>
            </a:extLst>
          </p:cNvPr>
          <p:cNvSpPr txBox="1"/>
          <p:nvPr/>
        </p:nvSpPr>
        <p:spPr>
          <a:xfrm>
            <a:off x="5975601" y="6898321"/>
            <a:ext cx="523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YES</a:t>
            </a:r>
          </a:p>
        </p:txBody>
      </p:sp>
      <p:cxnSp>
        <p:nvCxnSpPr>
          <p:cNvPr id="300" name="Shape 786">
            <a:extLst>
              <a:ext uri="{FF2B5EF4-FFF2-40B4-BE49-F238E27FC236}">
                <a16:creationId xmlns:a16="http://schemas.microsoft.com/office/drawing/2014/main" id="{6962C93B-539B-2A46-8081-292061DAD38F}"/>
              </a:ext>
            </a:extLst>
          </p:cNvPr>
          <p:cNvCxnSpPr>
            <a:cxnSpLocks/>
            <a:stCxn id="292" idx="0"/>
            <a:endCxn id="103" idx="2"/>
          </p:cNvCxnSpPr>
          <p:nvPr/>
        </p:nvCxnSpPr>
        <p:spPr>
          <a:xfrm rot="16200000" flipV="1">
            <a:off x="4882289" y="4391543"/>
            <a:ext cx="4044817" cy="696192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270608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13327</TotalTime>
  <Words>154</Words>
  <Application>Microsoft Macintosh PowerPoint</Application>
  <PresentationFormat>Custom</PresentationFormat>
  <Paragraphs>62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Cambria Math</vt:lpstr>
      <vt:lpstr>Office Theme</vt:lpstr>
      <vt:lpstr>PowerPoint Presentation</vt:lpstr>
    </vt:vector>
  </TitlesOfParts>
  <Company>Code R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KickSat Conops</dc:title>
  <dc:creator>candre1</dc:creator>
  <cp:lastModifiedBy>Cameron McMillan</cp:lastModifiedBy>
  <cp:revision>93</cp:revision>
  <dcterms:created xsi:type="dcterms:W3CDTF">2018-07-10T00:11:38Z</dcterms:created>
  <dcterms:modified xsi:type="dcterms:W3CDTF">2019-01-25T23:24:33Z</dcterms:modified>
</cp:coreProperties>
</file>