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1625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 autoAdjust="0"/>
    <p:restoredTop sz="86418"/>
  </p:normalViewPr>
  <p:slideViewPr>
    <p:cSldViewPr snapToObjects="1">
      <p:cViewPr>
        <p:scale>
          <a:sx n="78" d="100"/>
          <a:sy n="78" d="100"/>
        </p:scale>
        <p:origin x="392" y="352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2B3FCA-F813-EC4F-A1C0-26F20BAC87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153B4-B6A6-704E-9306-2CF2C75166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57DF8-9E8F-3944-B8E0-9FEDB5AA519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226D8-AAED-CB4C-A3A6-69F8AACF75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BA57A-23FA-B649-ADAB-AC34234925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5DEC4-1E94-EC49-AA90-B385187D4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49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F1AD4-B6DD-6847-B384-0866E1E7BB2E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3C5FC-C0BF-464F-9E47-E6554C6CA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2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43C5FC-C0BF-464F-9E47-E6554C6CAA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1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5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2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6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1/23/19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8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6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1D83E-A37D-442F-80F9-391640578AF1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6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Box 268"/>
          <p:cNvSpPr txBox="1"/>
          <p:nvPr/>
        </p:nvSpPr>
        <p:spPr>
          <a:xfrm>
            <a:off x="5447751" y="478743"/>
            <a:ext cx="5288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PandaSat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 CONOPS</a:t>
            </a:r>
          </a:p>
        </p:txBody>
      </p:sp>
      <p:sp>
        <p:nvSpPr>
          <p:cNvPr id="52" name="Shape 774"/>
          <p:cNvSpPr/>
          <p:nvPr/>
        </p:nvSpPr>
        <p:spPr>
          <a:xfrm>
            <a:off x="8031212" y="1549755"/>
            <a:ext cx="7949485" cy="6991379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4473" tIns="94473" rIns="94473" bIns="94473" anchor="t" anchorCtr="0">
            <a:noAutofit/>
          </a:bodyPr>
          <a:lstStyle/>
          <a:p>
            <a:endParaRPr sz="1859" i="1">
              <a:solidFill>
                <a:srgbClr val="999999"/>
              </a:solidFill>
            </a:endParaRPr>
          </a:p>
        </p:txBody>
      </p:sp>
      <p:cxnSp>
        <p:nvCxnSpPr>
          <p:cNvPr id="5" name="Shape 786"/>
          <p:cNvCxnSpPr>
            <a:stCxn id="7" idx="3"/>
            <a:endCxn id="10" idx="1"/>
          </p:cNvCxnSpPr>
          <p:nvPr/>
        </p:nvCxnSpPr>
        <p:spPr>
          <a:xfrm>
            <a:off x="2121099" y="2194069"/>
            <a:ext cx="175132" cy="0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2" name="Shape 786"/>
          <p:cNvCxnSpPr>
            <a:stCxn id="10" idx="3"/>
            <a:endCxn id="9" idx="1"/>
          </p:cNvCxnSpPr>
          <p:nvPr/>
        </p:nvCxnSpPr>
        <p:spPr>
          <a:xfrm>
            <a:off x="3913535" y="2194069"/>
            <a:ext cx="175132" cy="0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sp>
        <p:nvSpPr>
          <p:cNvPr id="27" name="Shape 774"/>
          <p:cNvSpPr/>
          <p:nvPr/>
        </p:nvSpPr>
        <p:spPr>
          <a:xfrm>
            <a:off x="369750" y="1549755"/>
            <a:ext cx="5515202" cy="1335720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4473" tIns="94473" rIns="94473" bIns="94473" anchor="t" anchorCtr="0">
            <a:noAutofit/>
          </a:bodyPr>
          <a:lstStyle/>
          <a:p>
            <a:endParaRPr sz="1859" i="1">
              <a:solidFill>
                <a:srgbClr val="999999"/>
              </a:solidFill>
            </a:endParaRPr>
          </a:p>
        </p:txBody>
      </p:sp>
      <p:sp>
        <p:nvSpPr>
          <p:cNvPr id="28" name="Shape 802"/>
          <p:cNvSpPr txBox="1"/>
          <p:nvPr/>
        </p:nvSpPr>
        <p:spPr>
          <a:xfrm>
            <a:off x="356196" y="1198786"/>
            <a:ext cx="2661746" cy="33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lvl="0"/>
            <a:r>
              <a:rPr lang="en-US" sz="1859" i="1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Early Mission Operations</a:t>
            </a:r>
            <a:endParaRPr sz="1859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</p:txBody>
      </p:sp>
      <p:sp>
        <p:nvSpPr>
          <p:cNvPr id="73" name="Shape 802"/>
          <p:cNvSpPr txBox="1"/>
          <p:nvPr/>
        </p:nvSpPr>
        <p:spPr>
          <a:xfrm>
            <a:off x="8204227" y="938892"/>
            <a:ext cx="1659226" cy="33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lvl="0"/>
            <a:r>
              <a:rPr lang="en-US" sz="1859" i="1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Standby</a:t>
            </a:r>
            <a:endParaRPr sz="1859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</p:txBody>
      </p:sp>
      <p:cxnSp>
        <p:nvCxnSpPr>
          <p:cNvPr id="76" name="Shape 786"/>
          <p:cNvCxnSpPr>
            <a:cxnSpLocks/>
            <a:stCxn id="95" idx="2"/>
            <a:endCxn id="114" idx="0"/>
          </p:cNvCxnSpPr>
          <p:nvPr/>
        </p:nvCxnSpPr>
        <p:spPr>
          <a:xfrm>
            <a:off x="14904813" y="2722531"/>
            <a:ext cx="2928" cy="177289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84" name="Shape 786"/>
          <p:cNvCxnSpPr>
            <a:stCxn id="114" idx="2"/>
            <a:endCxn id="115" idx="0"/>
          </p:cNvCxnSpPr>
          <p:nvPr/>
        </p:nvCxnSpPr>
        <p:spPr>
          <a:xfrm flipH="1">
            <a:off x="14907633" y="3880352"/>
            <a:ext cx="108" cy="137299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Shape 775"/>
              <p:cNvSpPr/>
              <p:nvPr/>
            </p:nvSpPr>
            <p:spPr>
              <a:xfrm>
                <a:off x="369750" y="6882394"/>
                <a:ext cx="2233468" cy="9232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4473" tIns="94473" rIns="94473" bIns="94473" anchor="ctr" anchorCtr="0">
                <a:noAutofit/>
              </a:bodyPr>
              <a:lstStyle/>
              <a:p>
                <a:r>
                  <a:rPr lang="en-US" sz="1600" b="1" dirty="0"/>
                  <a:t>Watchdog Timer</a:t>
                </a:r>
              </a:p>
              <a:p>
                <a:r>
                  <a:rPr lang="en-US" sz="1111" dirty="0"/>
                  <a:t>Interrupt every </a:t>
                </a:r>
                <a14:m>
                  <m:oMath xmlns:m="http://schemas.openxmlformats.org/officeDocument/2006/math">
                    <m:r>
                      <a:rPr lang="en-US" sz="1111" i="1">
                        <a:latin typeface="Cambria Math" panose="02040503050406030204" pitchFamily="18" charset="0"/>
                      </a:rPr>
                      <m:t>~1 </m:t>
                    </m:r>
                    <m:r>
                      <a:rPr lang="en-US" sz="1111" i="1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endParaRPr lang="en-US" sz="1111" dirty="0"/>
              </a:p>
              <a:p>
                <a:r>
                  <a:rPr lang="en-US" sz="1111" dirty="0"/>
                  <a:t>Triggers reset if no response</a:t>
                </a:r>
              </a:p>
            </p:txBody>
          </p:sp>
        </mc:Choice>
        <mc:Fallback>
          <p:sp>
            <p:nvSpPr>
              <p:cNvPr id="166" name="Shape 7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0" y="6882394"/>
                <a:ext cx="2233468" cy="9232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Elbow Connector 30"/>
          <p:cNvCxnSpPr>
            <a:stCxn id="107" idx="3"/>
            <a:endCxn id="90" idx="1"/>
          </p:cNvCxnSpPr>
          <p:nvPr/>
        </p:nvCxnSpPr>
        <p:spPr>
          <a:xfrm>
            <a:off x="9794882" y="2194070"/>
            <a:ext cx="1036566" cy="3305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17" name="Shape 786"/>
          <p:cNvCxnSpPr>
            <a:cxnSpLocks/>
          </p:cNvCxnSpPr>
          <p:nvPr/>
        </p:nvCxnSpPr>
        <p:spPr>
          <a:xfrm rot="10800000">
            <a:off x="8980995" y="2634784"/>
            <a:ext cx="5273921" cy="1858473"/>
          </a:xfrm>
          <a:prstGeom prst="bentConnector2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27" name="Shape 786"/>
          <p:cNvCxnSpPr>
            <a:stCxn id="115" idx="2"/>
            <a:endCxn id="120" idx="0"/>
          </p:cNvCxnSpPr>
          <p:nvPr/>
        </p:nvCxnSpPr>
        <p:spPr>
          <a:xfrm>
            <a:off x="14907633" y="5067964"/>
            <a:ext cx="108" cy="136939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28" name="Shape 786"/>
          <p:cNvCxnSpPr>
            <a:stCxn id="120" idx="2"/>
            <a:endCxn id="121" idx="0"/>
          </p:cNvCxnSpPr>
          <p:nvPr/>
        </p:nvCxnSpPr>
        <p:spPr>
          <a:xfrm flipH="1">
            <a:off x="14907633" y="6185435"/>
            <a:ext cx="108" cy="114757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34" name="Shape 786"/>
          <p:cNvCxnSpPr>
            <a:stCxn id="121" idx="2"/>
            <a:endCxn id="133" idx="0"/>
          </p:cNvCxnSpPr>
          <p:nvPr/>
        </p:nvCxnSpPr>
        <p:spPr>
          <a:xfrm>
            <a:off x="14907633" y="7350505"/>
            <a:ext cx="108" cy="126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45" name="Shape 786"/>
          <p:cNvCxnSpPr>
            <a:stCxn id="133" idx="1"/>
            <a:endCxn id="143" idx="2"/>
          </p:cNvCxnSpPr>
          <p:nvPr/>
        </p:nvCxnSpPr>
        <p:spPr>
          <a:xfrm rot="10800000">
            <a:off x="9955590" y="7344040"/>
            <a:ext cx="4137375" cy="623318"/>
          </a:xfrm>
          <a:prstGeom prst="bentConnector2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46" name="Shape 786"/>
          <p:cNvCxnSpPr>
            <a:cxnSpLocks/>
            <a:stCxn id="121" idx="1"/>
            <a:endCxn id="143" idx="3"/>
          </p:cNvCxnSpPr>
          <p:nvPr/>
        </p:nvCxnSpPr>
        <p:spPr>
          <a:xfrm flipH="1" flipV="1">
            <a:off x="10609194" y="6818884"/>
            <a:ext cx="3644834" cy="6465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49" name="Shape 786"/>
          <p:cNvCxnSpPr>
            <a:stCxn id="143" idx="0"/>
            <a:endCxn id="107" idx="2"/>
          </p:cNvCxnSpPr>
          <p:nvPr/>
        </p:nvCxnSpPr>
        <p:spPr>
          <a:xfrm rot="16200000" flipV="1">
            <a:off x="7663152" y="4001290"/>
            <a:ext cx="3609392" cy="97548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sp>
        <p:nvSpPr>
          <p:cNvPr id="161" name="TextBox 160"/>
          <p:cNvSpPr txBox="1"/>
          <p:nvPr/>
        </p:nvSpPr>
        <p:spPr>
          <a:xfrm>
            <a:off x="8643979" y="6489068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YES</a:t>
            </a:r>
          </a:p>
        </p:txBody>
      </p:sp>
      <p:sp>
        <p:nvSpPr>
          <p:cNvPr id="7" name="Shape 780"/>
          <p:cNvSpPr/>
          <p:nvPr/>
        </p:nvSpPr>
        <p:spPr>
          <a:xfrm>
            <a:off x="484013" y="1689956"/>
            <a:ext cx="1637087" cy="1008226"/>
          </a:xfrm>
          <a:prstGeom prst="roundRect">
            <a:avLst>
              <a:gd name="adj" fmla="val 29808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4473" tIns="94473" rIns="94473" bIns="94473" anchor="t" anchorCtr="0">
            <a:noAutofit/>
          </a:bodyPr>
          <a:lstStyle/>
          <a:p>
            <a:pPr algn="ctr"/>
            <a:endParaRPr lang="en-US" sz="1240" dirty="0">
              <a:solidFill>
                <a:schemeClr val="dk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4013" y="1921937"/>
            <a:ext cx="1637087" cy="54027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0" algn="ctr"/>
            <a:r>
              <a:rPr lang="en-US" b="1" dirty="0"/>
              <a:t>Launch</a:t>
            </a:r>
          </a:p>
          <a:p>
            <a:pPr lvl="0" algn="ctr"/>
            <a:r>
              <a:rPr lang="en-US" sz="1111" i="1" dirty="0"/>
              <a:t>Deployment from ???</a:t>
            </a:r>
            <a:endParaRPr lang="en-US" sz="1111" dirty="0"/>
          </a:p>
        </p:txBody>
      </p:sp>
      <p:sp>
        <p:nvSpPr>
          <p:cNvPr id="9" name="Shape 775"/>
          <p:cNvSpPr/>
          <p:nvPr/>
        </p:nvSpPr>
        <p:spPr>
          <a:xfrm>
            <a:off x="4088668" y="1703803"/>
            <a:ext cx="1629553" cy="980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dk1"/>
                </a:solidFill>
              </a:rPr>
              <a:t>Deploy Antenna</a:t>
            </a:r>
            <a:endParaRPr sz="1600" b="1" dirty="0">
              <a:solidFill>
                <a:schemeClr val="dk1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sz="1111" dirty="0">
                <a:solidFill>
                  <a:schemeClr val="dk1"/>
                </a:solidFill>
              </a:rPr>
              <a:t>1) Check battery voltage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111" dirty="0">
                <a:solidFill>
                  <a:schemeClr val="dk1"/>
                </a:solidFill>
              </a:rPr>
              <a:t>2) Deploy Antenna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hape 775"/>
              <p:cNvSpPr/>
              <p:nvPr/>
            </p:nvSpPr>
            <p:spPr>
              <a:xfrm>
                <a:off x="2296231" y="1703806"/>
                <a:ext cx="1617304" cy="9805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4473" tIns="94473" rIns="94473" bIns="94473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-US" b="1" dirty="0">
                    <a:solidFill>
                      <a:schemeClr val="dk1"/>
                    </a:solidFill>
                  </a:rPr>
                  <a:t>Hold</a:t>
                </a:r>
                <a:endParaRPr lang="en-US" sz="1600" b="1" dirty="0">
                  <a:solidFill>
                    <a:schemeClr val="dk1"/>
                  </a:solidFill>
                </a:endParaRPr>
              </a:p>
              <a:p>
                <a:pPr algn="ctr"/>
                <a:r>
                  <a:rPr lang="en-US" sz="1111" dirty="0">
                    <a:solidFill>
                      <a:schemeClr val="dk1"/>
                    </a:solidFill>
                  </a:rPr>
                  <a:t>Initial boot and 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𝒎𝒊𝒏𝒔</m:t>
                      </m:r>
                    </m:oMath>
                  </m:oMathPara>
                </a14:m>
                <a:endParaRPr lang="en-US" sz="1000" b="1" i="1" dirty="0"/>
              </a:p>
            </p:txBody>
          </p:sp>
        </mc:Choice>
        <mc:Fallback>
          <p:sp>
            <p:nvSpPr>
              <p:cNvPr id="10" name="Shape 7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231" y="1703806"/>
                <a:ext cx="1617304" cy="980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9931348" y="1978626"/>
                <a:ext cx="636448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i="1" dirty="0"/>
                  <a:t>Every</a:t>
                </a:r>
                <a:r>
                  <a:rPr lang="en-US" sz="1100" b="1" dirty="0"/>
                  <a:t>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1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1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1" i="1">
                        <a:latin typeface="Cambria Math" panose="02040503050406030204" pitchFamily="18" charset="0"/>
                      </a:rPr>
                      <m:t>𝒎𝒊𝒏</m:t>
                    </m:r>
                  </m:oMath>
                </a14:m>
                <a:endParaRPr lang="en-US" sz="1100" b="1" i="1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348" y="1978626"/>
                <a:ext cx="63644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Shape 775"/>
          <p:cNvSpPr/>
          <p:nvPr/>
        </p:nvSpPr>
        <p:spPr>
          <a:xfrm>
            <a:off x="8165330" y="1703803"/>
            <a:ext cx="1629553" cy="9805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dk1"/>
                </a:solidFill>
              </a:rPr>
              <a:t>Sleep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111" dirty="0">
                <a:solidFill>
                  <a:schemeClr val="dk1"/>
                </a:solidFill>
              </a:rPr>
              <a:t>Minimal power mode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111" dirty="0">
                <a:solidFill>
                  <a:schemeClr val="dk1"/>
                </a:solidFill>
              </a:rPr>
              <a:t>Batteries charging</a:t>
            </a:r>
            <a:endParaRPr sz="1111" dirty="0">
              <a:solidFill>
                <a:schemeClr val="dk1"/>
              </a:solidFill>
            </a:endParaRPr>
          </a:p>
        </p:txBody>
      </p:sp>
      <p:sp>
        <p:nvSpPr>
          <p:cNvPr id="121" name="Flowchart: Decision 120"/>
          <p:cNvSpPr/>
          <p:nvPr/>
        </p:nvSpPr>
        <p:spPr>
          <a:xfrm>
            <a:off x="14254028" y="6300192"/>
            <a:ext cx="1307210" cy="1050313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2" name="Shape 775"/>
          <p:cNvSpPr/>
          <p:nvPr/>
        </p:nvSpPr>
        <p:spPr>
          <a:xfrm>
            <a:off x="12298240" y="1703803"/>
            <a:ext cx="1629553" cy="9805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dk1"/>
                </a:solidFill>
              </a:rPr>
              <a:t>Beacon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111" dirty="0">
                <a:solidFill>
                  <a:schemeClr val="dk1"/>
                </a:solidFill>
              </a:rPr>
              <a:t>1) Gather &amp; store data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111" dirty="0">
                <a:solidFill>
                  <a:schemeClr val="dk1"/>
                </a:solidFill>
              </a:rPr>
              <a:t>2) Beacon to ground station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3934761" y="6488568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3924644" y="4203117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4947699" y="7206607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YES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4981259" y="4901829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Shape 775"/>
              <p:cNvSpPr/>
              <p:nvPr/>
            </p:nvSpPr>
            <p:spPr>
              <a:xfrm>
                <a:off x="14092964" y="2899820"/>
                <a:ext cx="1629553" cy="9805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4473" tIns="94473" rIns="94473" bIns="94473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-US" b="1" dirty="0">
                    <a:solidFill>
                      <a:schemeClr val="dk1"/>
                    </a:solidFill>
                  </a:rPr>
                  <a:t>Listen</a:t>
                </a:r>
              </a:p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-US" sz="1111" dirty="0">
                    <a:solidFill>
                      <a:schemeClr val="dk1"/>
                    </a:solidFill>
                  </a:rPr>
                  <a:t>Listen for uplink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𝒔𝒆𝒄𝒔</m:t>
                      </m:r>
                    </m:oMath>
                  </m:oMathPara>
                </a14:m>
                <a:endParaRPr lang="en-US" sz="10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4" name="Shape 7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2964" y="2899820"/>
                <a:ext cx="1629553" cy="9805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Flowchart: Decision 114"/>
          <p:cNvSpPr/>
          <p:nvPr/>
        </p:nvSpPr>
        <p:spPr>
          <a:xfrm>
            <a:off x="14254028" y="4017651"/>
            <a:ext cx="1307210" cy="1050313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Uplink?</a:t>
            </a:r>
          </a:p>
        </p:txBody>
      </p:sp>
      <p:sp>
        <p:nvSpPr>
          <p:cNvPr id="120" name="Shape 775"/>
          <p:cNvSpPr/>
          <p:nvPr/>
        </p:nvSpPr>
        <p:spPr>
          <a:xfrm>
            <a:off x="14092964" y="5204903"/>
            <a:ext cx="1629553" cy="9805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dk1"/>
                </a:solidFill>
              </a:rPr>
              <a:t>Process Uplink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dk1"/>
                </a:solidFill>
              </a:rPr>
              <a:t>Ability to: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dk1"/>
                </a:solidFill>
              </a:rPr>
              <a:t>Switch operating mode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dk1"/>
                </a:solidFill>
              </a:rPr>
              <a:t>Request downlink</a:t>
            </a:r>
            <a:endParaRPr lang="en-US" sz="1000" dirty="0"/>
          </a:p>
          <a:p>
            <a:pPr algn="ctr"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dk1"/>
                </a:solidFill>
              </a:rPr>
              <a:t>Flash from MRAM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4262271" y="6622890"/>
            <a:ext cx="1273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Downlink Requested?</a:t>
            </a:r>
            <a:endParaRPr lang="en-US" sz="1400" dirty="0"/>
          </a:p>
        </p:txBody>
      </p:sp>
      <p:sp>
        <p:nvSpPr>
          <p:cNvPr id="133" name="Shape 775"/>
          <p:cNvSpPr/>
          <p:nvPr/>
        </p:nvSpPr>
        <p:spPr>
          <a:xfrm>
            <a:off x="14092964" y="7477092"/>
            <a:ext cx="1629553" cy="9805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dk1"/>
                </a:solidFill>
              </a:rPr>
              <a:t>Downlink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111" dirty="0">
                <a:solidFill>
                  <a:schemeClr val="dk1"/>
                </a:solidFill>
              </a:rPr>
              <a:t>Downlink requested information</a:t>
            </a:r>
          </a:p>
        </p:txBody>
      </p:sp>
      <p:sp>
        <p:nvSpPr>
          <p:cNvPr id="143" name="Flowchart: Decision 142"/>
          <p:cNvSpPr/>
          <p:nvPr/>
        </p:nvSpPr>
        <p:spPr>
          <a:xfrm>
            <a:off x="9301984" y="6293727"/>
            <a:ext cx="1307210" cy="1050313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327488" y="6614431"/>
            <a:ext cx="1273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Payload Operation Requested?</a:t>
            </a:r>
            <a:endParaRPr lang="en-US" sz="1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9539610" y="5982147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</a:t>
            </a:r>
          </a:p>
        </p:txBody>
      </p:sp>
      <p:grpSp>
        <p:nvGrpSpPr>
          <p:cNvPr id="261" name="Group 260"/>
          <p:cNvGrpSpPr/>
          <p:nvPr/>
        </p:nvGrpSpPr>
        <p:grpSpPr>
          <a:xfrm>
            <a:off x="677492" y="244056"/>
            <a:ext cx="2435464" cy="526649"/>
            <a:chOff x="10771346" y="-124359"/>
            <a:chExt cx="2164088" cy="509829"/>
          </a:xfrm>
        </p:grpSpPr>
        <p:sp>
          <p:nvSpPr>
            <p:cNvPr id="263" name="Rectangle 262"/>
            <p:cNvSpPr/>
            <p:nvPr/>
          </p:nvSpPr>
          <p:spPr>
            <a:xfrm>
              <a:off x="10771346" y="-124359"/>
              <a:ext cx="2153057" cy="509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4984" tIns="52493" rIns="104984" bIns="52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66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10903034" y="-124359"/>
              <a:ext cx="2032400" cy="490588"/>
              <a:chOff x="9173261" y="-106129"/>
              <a:chExt cx="2032400" cy="490588"/>
            </a:xfrm>
          </p:grpSpPr>
          <p:cxnSp>
            <p:nvCxnSpPr>
              <p:cNvPr id="265" name="Shape 786"/>
              <p:cNvCxnSpPr/>
              <p:nvPr/>
            </p:nvCxnSpPr>
            <p:spPr>
              <a:xfrm flipV="1">
                <a:off x="9173261" y="43939"/>
                <a:ext cx="490501" cy="187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66" name="TextBox 265"/>
              <p:cNvSpPr txBox="1"/>
              <p:nvPr/>
            </p:nvSpPr>
            <p:spPr>
              <a:xfrm>
                <a:off x="9640383" y="-106129"/>
                <a:ext cx="1431271" cy="277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64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Ground command</a:t>
                </a:r>
              </a:p>
            </p:txBody>
          </p:sp>
          <p:cxnSp>
            <p:nvCxnSpPr>
              <p:cNvPr id="267" name="Shape 786"/>
              <p:cNvCxnSpPr/>
              <p:nvPr/>
            </p:nvCxnSpPr>
            <p:spPr>
              <a:xfrm flipV="1">
                <a:off x="9173261" y="252408"/>
                <a:ext cx="490501" cy="187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206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68" name="TextBox 267"/>
              <p:cNvSpPr txBox="1"/>
              <p:nvPr/>
            </p:nvSpPr>
            <p:spPr>
              <a:xfrm>
                <a:off x="9636491" y="106748"/>
                <a:ext cx="1569170" cy="277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64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Automatic operation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0831448" y="1672218"/>
            <a:ext cx="1307210" cy="1050313"/>
            <a:chOff x="8596981" y="2766494"/>
            <a:chExt cx="1307210" cy="1050313"/>
          </a:xfrm>
        </p:grpSpPr>
        <p:sp>
          <p:nvSpPr>
            <p:cNvPr id="90" name="Flowchart: Decision 89"/>
            <p:cNvSpPr/>
            <p:nvPr/>
          </p:nvSpPr>
          <p:spPr>
            <a:xfrm>
              <a:off x="8596981" y="2766494"/>
              <a:ext cx="1307210" cy="1050313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619405" y="3091594"/>
              <a:ext cx="12734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Battery Voltage above Threshold?</a:t>
              </a:r>
              <a:endParaRPr lang="en-US" sz="1400" dirty="0"/>
            </a:p>
          </p:txBody>
        </p:sp>
      </p:grpSp>
      <p:cxnSp>
        <p:nvCxnSpPr>
          <p:cNvPr id="93" name="Elbow Connector 30"/>
          <p:cNvCxnSpPr>
            <a:stCxn id="91" idx="3"/>
            <a:endCxn id="112" idx="1"/>
          </p:cNvCxnSpPr>
          <p:nvPr/>
        </p:nvCxnSpPr>
        <p:spPr>
          <a:xfrm flipV="1">
            <a:off x="12127335" y="2194070"/>
            <a:ext cx="170904" cy="3303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sp>
        <p:nvSpPr>
          <p:cNvPr id="98" name="TextBox 97"/>
          <p:cNvSpPr txBox="1"/>
          <p:nvPr/>
        </p:nvSpPr>
        <p:spPr>
          <a:xfrm>
            <a:off x="11856281" y="1808379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YES</a:t>
            </a:r>
          </a:p>
        </p:txBody>
      </p:sp>
      <p:cxnSp>
        <p:nvCxnSpPr>
          <p:cNvPr id="100" name="Shape 786"/>
          <p:cNvCxnSpPr>
            <a:stCxn id="90" idx="2"/>
            <a:endCxn id="107" idx="2"/>
          </p:cNvCxnSpPr>
          <p:nvPr/>
        </p:nvCxnSpPr>
        <p:spPr>
          <a:xfrm rot="5400000" flipH="1">
            <a:off x="10213483" y="1450961"/>
            <a:ext cx="38195" cy="2504947"/>
          </a:xfrm>
          <a:prstGeom prst="bentConnector3">
            <a:avLst>
              <a:gd name="adj1" fmla="val -598508"/>
            </a:avLst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sp>
        <p:nvSpPr>
          <p:cNvPr id="102" name="TextBox 101"/>
          <p:cNvSpPr txBox="1"/>
          <p:nvPr/>
        </p:nvSpPr>
        <p:spPr>
          <a:xfrm>
            <a:off x="11490603" y="2582074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56" name="Shape 775">
            <a:extLst>
              <a:ext uri="{FF2B5EF4-FFF2-40B4-BE49-F238E27FC236}">
                <a16:creationId xmlns:a16="http://schemas.microsoft.com/office/drawing/2014/main" id="{91E292F7-C071-B242-A2BE-980619C081EE}"/>
              </a:ext>
            </a:extLst>
          </p:cNvPr>
          <p:cNvSpPr/>
          <p:nvPr/>
        </p:nvSpPr>
        <p:spPr>
          <a:xfrm>
            <a:off x="6146059" y="1701809"/>
            <a:ext cx="1629553" cy="9805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dk1"/>
                </a:solidFill>
              </a:rPr>
              <a:t>Detumble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111" dirty="0">
                <a:solidFill>
                  <a:schemeClr val="dk1"/>
                </a:solidFill>
              </a:rPr>
              <a:t>Magnetorquers on</a:t>
            </a:r>
            <a:endParaRPr sz="1111" dirty="0">
              <a:solidFill>
                <a:schemeClr val="dk1"/>
              </a:solidFill>
            </a:endParaRPr>
          </a:p>
        </p:txBody>
      </p:sp>
      <p:cxnSp>
        <p:nvCxnSpPr>
          <p:cNvPr id="68" name="Shape 786">
            <a:extLst>
              <a:ext uri="{FF2B5EF4-FFF2-40B4-BE49-F238E27FC236}">
                <a16:creationId xmlns:a16="http://schemas.microsoft.com/office/drawing/2014/main" id="{C4994F29-BAD6-234D-878D-379E3E545A2D}"/>
              </a:ext>
            </a:extLst>
          </p:cNvPr>
          <p:cNvCxnSpPr>
            <a:cxnSpLocks/>
            <a:stCxn id="56" idx="3"/>
            <a:endCxn id="107" idx="1"/>
          </p:cNvCxnSpPr>
          <p:nvPr/>
        </p:nvCxnSpPr>
        <p:spPr>
          <a:xfrm>
            <a:off x="7775612" y="2192075"/>
            <a:ext cx="389718" cy="1994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Elbow Connector 30">
            <a:extLst>
              <a:ext uri="{FF2B5EF4-FFF2-40B4-BE49-F238E27FC236}">
                <a16:creationId xmlns:a16="http://schemas.microsoft.com/office/drawing/2014/main" id="{4A07E41B-061F-2B45-AB6F-345427C7ED03}"/>
              </a:ext>
            </a:extLst>
          </p:cNvPr>
          <p:cNvCxnSpPr>
            <a:cxnSpLocks/>
            <a:stCxn id="9" idx="3"/>
            <a:endCxn id="56" idx="1"/>
          </p:cNvCxnSpPr>
          <p:nvPr/>
        </p:nvCxnSpPr>
        <p:spPr>
          <a:xfrm flipV="1">
            <a:off x="5718221" y="2192075"/>
            <a:ext cx="427838" cy="1994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D942BF4-31DD-544E-A0F3-3F92E6EB9B44}"/>
              </a:ext>
            </a:extLst>
          </p:cNvPr>
          <p:cNvGrpSpPr/>
          <p:nvPr/>
        </p:nvGrpSpPr>
        <p:grpSpPr>
          <a:xfrm>
            <a:off x="14251208" y="1672218"/>
            <a:ext cx="1307210" cy="1050313"/>
            <a:chOff x="8596981" y="2766494"/>
            <a:chExt cx="1307210" cy="1050313"/>
          </a:xfrm>
        </p:grpSpPr>
        <p:sp>
          <p:nvSpPr>
            <p:cNvPr id="95" name="Flowchart: Decision 89">
              <a:extLst>
                <a:ext uri="{FF2B5EF4-FFF2-40B4-BE49-F238E27FC236}">
                  <a16:creationId xmlns:a16="http://schemas.microsoft.com/office/drawing/2014/main" id="{85423FBA-2544-6940-B3D7-D70523A75574}"/>
                </a:ext>
              </a:extLst>
            </p:cNvPr>
            <p:cNvSpPr/>
            <p:nvPr/>
          </p:nvSpPr>
          <p:spPr>
            <a:xfrm>
              <a:off x="8596981" y="2766494"/>
              <a:ext cx="1307210" cy="1050313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AE87BD3-26FB-5D44-AF0C-E68A9DA70D7A}"/>
                </a:ext>
              </a:extLst>
            </p:cNvPr>
            <p:cNvSpPr txBox="1"/>
            <p:nvPr/>
          </p:nvSpPr>
          <p:spPr>
            <a:xfrm>
              <a:off x="8630728" y="3163240"/>
              <a:ext cx="12734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Tumbling too fast?</a:t>
              </a:r>
              <a:endParaRPr lang="en-US" sz="1400" dirty="0"/>
            </a:p>
          </p:txBody>
        </p:sp>
      </p:grpSp>
      <p:cxnSp>
        <p:nvCxnSpPr>
          <p:cNvPr id="97" name="Elbow Connector 30">
            <a:extLst>
              <a:ext uri="{FF2B5EF4-FFF2-40B4-BE49-F238E27FC236}">
                <a16:creationId xmlns:a16="http://schemas.microsoft.com/office/drawing/2014/main" id="{5BD95F10-5495-BB4A-97D9-19410AC3DD8B}"/>
              </a:ext>
            </a:extLst>
          </p:cNvPr>
          <p:cNvCxnSpPr>
            <a:cxnSpLocks/>
            <a:stCxn id="112" idx="3"/>
            <a:endCxn id="96" idx="1"/>
          </p:cNvCxnSpPr>
          <p:nvPr/>
        </p:nvCxnSpPr>
        <p:spPr>
          <a:xfrm flipV="1">
            <a:off x="13927793" y="2192075"/>
            <a:ext cx="357162" cy="1994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01" name="Shape 786">
            <a:extLst>
              <a:ext uri="{FF2B5EF4-FFF2-40B4-BE49-F238E27FC236}">
                <a16:creationId xmlns:a16="http://schemas.microsoft.com/office/drawing/2014/main" id="{D3615B5C-2D62-E645-AF40-8557D9034593}"/>
              </a:ext>
            </a:extLst>
          </p:cNvPr>
          <p:cNvCxnSpPr>
            <a:cxnSpLocks/>
            <a:stCxn id="95" idx="0"/>
            <a:endCxn id="56" idx="0"/>
          </p:cNvCxnSpPr>
          <p:nvPr/>
        </p:nvCxnSpPr>
        <p:spPr>
          <a:xfrm rot="16200000" flipH="1" flipV="1">
            <a:off x="10918029" y="-2284976"/>
            <a:ext cx="29591" cy="7943977"/>
          </a:xfrm>
          <a:prstGeom prst="bentConnector3">
            <a:avLst>
              <a:gd name="adj1" fmla="val -1139157"/>
            </a:avLst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89E1FFA-DC4F-AF4B-B5EE-2493D066930B}"/>
              </a:ext>
            </a:extLst>
          </p:cNvPr>
          <p:cNvSpPr txBox="1"/>
          <p:nvPr/>
        </p:nvSpPr>
        <p:spPr>
          <a:xfrm>
            <a:off x="14262271" y="1029224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YES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8A422B0-5345-8442-A2A2-495DBA43AF50}"/>
              </a:ext>
            </a:extLst>
          </p:cNvPr>
          <p:cNvSpPr txBox="1"/>
          <p:nvPr/>
        </p:nvSpPr>
        <p:spPr>
          <a:xfrm>
            <a:off x="14972585" y="2637798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50" name="Shape 775">
            <a:extLst>
              <a:ext uri="{FF2B5EF4-FFF2-40B4-BE49-F238E27FC236}">
                <a16:creationId xmlns:a16="http://schemas.microsoft.com/office/drawing/2014/main" id="{610FCC08-9854-0141-9AB6-8B749D3D1060}"/>
              </a:ext>
            </a:extLst>
          </p:cNvPr>
          <p:cNvSpPr/>
          <p:nvPr/>
        </p:nvSpPr>
        <p:spPr>
          <a:xfrm>
            <a:off x="5506860" y="6331850"/>
            <a:ext cx="1901060" cy="9805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dk1"/>
                </a:solidFill>
              </a:rPr>
              <a:t>Payload On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111" dirty="0">
                <a:solidFill>
                  <a:schemeClr val="dk1"/>
                </a:solidFill>
              </a:rPr>
              <a:t>SDR and Raspberry Pi</a:t>
            </a:r>
            <a:endParaRPr sz="1111" dirty="0">
              <a:solidFill>
                <a:schemeClr val="dk1"/>
              </a:solidFill>
            </a:endParaRPr>
          </a:p>
        </p:txBody>
      </p:sp>
      <p:cxnSp>
        <p:nvCxnSpPr>
          <p:cNvPr id="151" name="Shape 786">
            <a:extLst>
              <a:ext uri="{FF2B5EF4-FFF2-40B4-BE49-F238E27FC236}">
                <a16:creationId xmlns:a16="http://schemas.microsoft.com/office/drawing/2014/main" id="{1195A93D-E273-D147-AA11-7929D9AD010A}"/>
              </a:ext>
            </a:extLst>
          </p:cNvPr>
          <p:cNvCxnSpPr>
            <a:cxnSpLocks/>
            <a:stCxn id="144" idx="1"/>
            <a:endCxn id="150" idx="3"/>
          </p:cNvCxnSpPr>
          <p:nvPr/>
        </p:nvCxnSpPr>
        <p:spPr>
          <a:xfrm flipH="1">
            <a:off x="7407920" y="6814486"/>
            <a:ext cx="1919568" cy="763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sp>
        <p:nvSpPr>
          <p:cNvPr id="152" name="Shape 775">
            <a:extLst>
              <a:ext uri="{FF2B5EF4-FFF2-40B4-BE49-F238E27FC236}">
                <a16:creationId xmlns:a16="http://schemas.microsoft.com/office/drawing/2014/main" id="{E731B028-124A-E54B-8513-EFD05637502E}"/>
              </a:ext>
            </a:extLst>
          </p:cNvPr>
          <p:cNvSpPr/>
          <p:nvPr/>
        </p:nvSpPr>
        <p:spPr>
          <a:xfrm>
            <a:off x="5506860" y="4357005"/>
            <a:ext cx="1901060" cy="9805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dk1"/>
                </a:solidFill>
              </a:rPr>
              <a:t>Process and Store Data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111" dirty="0">
                <a:solidFill>
                  <a:schemeClr val="dk1"/>
                </a:solidFill>
              </a:rPr>
              <a:t>From payload</a:t>
            </a:r>
            <a:endParaRPr sz="1111" dirty="0">
              <a:solidFill>
                <a:schemeClr val="dk1"/>
              </a:solidFill>
            </a:endParaRPr>
          </a:p>
        </p:txBody>
      </p:sp>
      <p:cxnSp>
        <p:nvCxnSpPr>
          <p:cNvPr id="153" name="Shape 786">
            <a:extLst>
              <a:ext uri="{FF2B5EF4-FFF2-40B4-BE49-F238E27FC236}">
                <a16:creationId xmlns:a16="http://schemas.microsoft.com/office/drawing/2014/main" id="{B14B594C-E3CB-6D4A-901F-9D44C83EE474}"/>
              </a:ext>
            </a:extLst>
          </p:cNvPr>
          <p:cNvCxnSpPr>
            <a:cxnSpLocks/>
            <a:stCxn id="150" idx="0"/>
            <a:endCxn id="152" idx="2"/>
          </p:cNvCxnSpPr>
          <p:nvPr/>
        </p:nvCxnSpPr>
        <p:spPr>
          <a:xfrm flipV="1">
            <a:off x="6457390" y="5337537"/>
            <a:ext cx="0" cy="994313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55" name="Shape 786">
            <a:extLst>
              <a:ext uri="{FF2B5EF4-FFF2-40B4-BE49-F238E27FC236}">
                <a16:creationId xmlns:a16="http://schemas.microsoft.com/office/drawing/2014/main" id="{8CDD41A7-F263-4F45-86AD-C7DDED96A7A3}"/>
              </a:ext>
            </a:extLst>
          </p:cNvPr>
          <p:cNvCxnSpPr>
            <a:cxnSpLocks/>
            <a:stCxn id="152" idx="0"/>
            <a:endCxn id="107" idx="2"/>
          </p:cNvCxnSpPr>
          <p:nvPr/>
        </p:nvCxnSpPr>
        <p:spPr>
          <a:xfrm rot="5400000" flipH="1" flipV="1">
            <a:off x="6882413" y="2259312"/>
            <a:ext cx="1672670" cy="252271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sp>
        <p:nvSpPr>
          <p:cNvPr id="158" name="Shape 774">
            <a:extLst>
              <a:ext uri="{FF2B5EF4-FFF2-40B4-BE49-F238E27FC236}">
                <a16:creationId xmlns:a16="http://schemas.microsoft.com/office/drawing/2014/main" id="{6DF11AB6-9B9E-084F-8E92-D36BC889118E}"/>
              </a:ext>
            </a:extLst>
          </p:cNvPr>
          <p:cNvSpPr/>
          <p:nvPr/>
        </p:nvSpPr>
        <p:spPr>
          <a:xfrm>
            <a:off x="5183926" y="4109205"/>
            <a:ext cx="2584194" cy="3405179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4473" tIns="94473" rIns="94473" bIns="94473" anchor="t" anchorCtr="0">
            <a:noAutofit/>
          </a:bodyPr>
          <a:lstStyle/>
          <a:p>
            <a:endParaRPr sz="1859" i="1">
              <a:solidFill>
                <a:srgbClr val="999999"/>
              </a:solidFill>
            </a:endParaRPr>
          </a:p>
        </p:txBody>
      </p:sp>
      <p:sp>
        <p:nvSpPr>
          <p:cNvPr id="159" name="Shape 802">
            <a:extLst>
              <a:ext uri="{FF2B5EF4-FFF2-40B4-BE49-F238E27FC236}">
                <a16:creationId xmlns:a16="http://schemas.microsoft.com/office/drawing/2014/main" id="{FF1E2AFE-317B-3D4E-BD8F-9FCFA4C04E1D}"/>
              </a:ext>
            </a:extLst>
          </p:cNvPr>
          <p:cNvSpPr txBox="1"/>
          <p:nvPr/>
        </p:nvSpPr>
        <p:spPr>
          <a:xfrm>
            <a:off x="3752744" y="3702739"/>
            <a:ext cx="2661746" cy="33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lvl="0"/>
            <a:r>
              <a:rPr lang="en-US" sz="1859" i="1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Payload Operations</a:t>
            </a:r>
            <a:endParaRPr sz="1859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</p:txBody>
      </p:sp>
      <p:sp>
        <p:nvSpPr>
          <p:cNvPr id="160" name="Shape 774">
            <a:extLst>
              <a:ext uri="{FF2B5EF4-FFF2-40B4-BE49-F238E27FC236}">
                <a16:creationId xmlns:a16="http://schemas.microsoft.com/office/drawing/2014/main" id="{60EB8D3F-ECA9-3345-82CF-9F5D76036C98}"/>
              </a:ext>
            </a:extLst>
          </p:cNvPr>
          <p:cNvSpPr/>
          <p:nvPr/>
        </p:nvSpPr>
        <p:spPr>
          <a:xfrm>
            <a:off x="6041635" y="1533622"/>
            <a:ext cx="1880777" cy="1351853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4473" tIns="94473" rIns="94473" bIns="94473" anchor="t" anchorCtr="0">
            <a:noAutofit/>
          </a:bodyPr>
          <a:lstStyle/>
          <a:p>
            <a:endParaRPr sz="1859" i="1">
              <a:solidFill>
                <a:srgbClr val="999999"/>
              </a:solidFill>
            </a:endParaRPr>
          </a:p>
        </p:txBody>
      </p:sp>
      <p:sp>
        <p:nvSpPr>
          <p:cNvPr id="162" name="Shape 802">
            <a:extLst>
              <a:ext uri="{FF2B5EF4-FFF2-40B4-BE49-F238E27FC236}">
                <a16:creationId xmlns:a16="http://schemas.microsoft.com/office/drawing/2014/main" id="{D0AA67B4-2DFE-3146-899C-3238F29EF31A}"/>
              </a:ext>
            </a:extLst>
          </p:cNvPr>
          <p:cNvSpPr txBox="1"/>
          <p:nvPr/>
        </p:nvSpPr>
        <p:spPr>
          <a:xfrm>
            <a:off x="6064480" y="1232277"/>
            <a:ext cx="827708" cy="308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lvl="0"/>
            <a:r>
              <a:rPr lang="en-US" sz="1859" i="1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ADCS</a:t>
            </a:r>
            <a:endParaRPr sz="1859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70608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11869</TotalTime>
  <Words>139</Words>
  <Application>Microsoft Macintosh PowerPoint</Application>
  <PresentationFormat>Custom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Cambria Math</vt:lpstr>
      <vt:lpstr>Office Theme</vt:lpstr>
      <vt:lpstr>PowerPoint Presentation</vt:lpstr>
    </vt:vector>
  </TitlesOfParts>
  <Company>Code 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KickSat Conops</dc:title>
  <dc:creator>candre1</dc:creator>
  <cp:lastModifiedBy>Cameron McMillan</cp:lastModifiedBy>
  <cp:revision>85</cp:revision>
  <dcterms:created xsi:type="dcterms:W3CDTF">2018-07-10T00:11:38Z</dcterms:created>
  <dcterms:modified xsi:type="dcterms:W3CDTF">2019-01-23T20:05:09Z</dcterms:modified>
</cp:coreProperties>
</file>