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GB" sz="2000" dirty="0"/>
              <a:t>A246</a:t>
            </a:r>
            <a:r>
              <a:rPr lang="en-US" sz="2000" dirty="0"/>
              <a:t>                                Name of Student Presenting: </a:t>
            </a:r>
            <a:r>
              <a:rPr lang="en-GB" sz="2000" dirty="0"/>
              <a:t>Tilakeaswar </a:t>
            </a:r>
            <a:r>
              <a:rPr lang="en-GB" sz="2000" dirty="0" err="1"/>
              <a:t>Balamurugan</a:t>
            </a:r>
            <a:endParaRPr lang="en-GB" sz="2000" dirty="0"/>
          </a:p>
          <a:p>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226711" cy="736245"/>
          </a:xfrm>
        </p:spPr>
        <p:txBody>
          <a:bodyPr/>
          <a:lstStyle/>
          <a:p>
            <a:r>
              <a:rPr lang="en-GB" dirty="0"/>
              <a:t>7COM1079-2024  Student Group No:   A246        Names of Student Attendees : Tilakeaswar Balamurugan</a:t>
            </a:r>
          </a:p>
          <a:p>
            <a:r>
              <a:rPr lang="en-GB" dirty="0"/>
              <a:t>							       Abinaya Sri Arunkumar</a:t>
            </a:r>
          </a:p>
          <a:p>
            <a:r>
              <a:rPr lang="en-GB" dirty="0"/>
              <a:t>							      John Paul Chirstopher Yesudian</a:t>
            </a:r>
          </a:p>
          <a:p>
            <a:r>
              <a:rPr lang="en-GB" dirty="0"/>
              <a:t>							      Vishnuvardhan Parasuraman</a:t>
            </a:r>
          </a:p>
          <a:p>
            <a:r>
              <a:rPr lang="en-GB" dirty="0"/>
              <a:t>							      Mahesh </a:t>
            </a:r>
            <a:r>
              <a:rPr lang="en-GB" dirty="0" err="1"/>
              <a:t>Ramasubramanian</a:t>
            </a:r>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65289" y="5549918"/>
            <a:ext cx="9769418" cy="230832"/>
          </a:xfrm>
        </p:spPr>
        <p:txBody>
          <a:bodyPr/>
          <a:lstStyle/>
          <a:p>
            <a:pPr algn="r"/>
            <a:r>
              <a:rPr lang="en-GB" dirty="0"/>
              <a:t>Dimension : 2166 x 7</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US" dirty="0"/>
              <a:t>Research Question</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pic>
        <p:nvPicPr>
          <p:cNvPr id="6" name="Picture 5" descr="A number of numbers and letters&#10;&#10;Description automatically generated with medium confidence">
            <a:extLst>
              <a:ext uri="{FF2B5EF4-FFF2-40B4-BE49-F238E27FC236}">
                <a16:creationId xmlns:a16="http://schemas.microsoft.com/office/drawing/2014/main" id="{026C393E-F2AF-5C71-3C2E-889DE5322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89" y="1192666"/>
            <a:ext cx="5598797" cy="1224737"/>
          </a:xfrm>
          <a:prstGeom prst="rect">
            <a:avLst/>
          </a:prstGeom>
        </p:spPr>
      </p:pic>
      <p:pic>
        <p:nvPicPr>
          <p:cNvPr id="8" name="Picture 7" descr="A computer screen shot of a code&#10;&#10;Description automatically generated">
            <a:extLst>
              <a:ext uri="{FF2B5EF4-FFF2-40B4-BE49-F238E27FC236}">
                <a16:creationId xmlns:a16="http://schemas.microsoft.com/office/drawing/2014/main" id="{2DFDFAAF-FB7C-32CC-483F-CD3206A4563C}"/>
              </a:ext>
            </a:extLst>
          </p:cNvPr>
          <p:cNvPicPr>
            <a:picLocks noChangeAspect="1"/>
          </p:cNvPicPr>
          <p:nvPr/>
        </p:nvPicPr>
        <p:blipFill>
          <a:blip r:embed="rId3">
            <a:extLst>
              <a:ext uri="{28A0092B-C50C-407E-A947-70E740481C1C}">
                <a14:useLocalDpi xmlns:a14="http://schemas.microsoft.com/office/drawing/2010/main" val="0"/>
              </a:ext>
            </a:extLst>
          </a:blip>
          <a:srcRect t="3394" b="5015"/>
          <a:stretch/>
        </p:blipFill>
        <p:spPr>
          <a:xfrm>
            <a:off x="7072110" y="2033013"/>
            <a:ext cx="3662597" cy="1710663"/>
          </a:xfrm>
          <a:prstGeom prst="rect">
            <a:avLst/>
          </a:prstGeom>
        </p:spPr>
      </p:pic>
      <p:pic>
        <p:nvPicPr>
          <p:cNvPr id="12" name="Picture 11" descr="A close-up of numbers&#10;&#10;Description automatically generated">
            <a:extLst>
              <a:ext uri="{FF2B5EF4-FFF2-40B4-BE49-F238E27FC236}">
                <a16:creationId xmlns:a16="http://schemas.microsoft.com/office/drawing/2014/main" id="{0424E0D8-500E-AAB3-1D48-ECCD0ADBB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89" y="3755571"/>
            <a:ext cx="7297420" cy="1494652"/>
          </a:xfrm>
          <a:prstGeom prst="rect">
            <a:avLst/>
          </a:prstGeom>
        </p:spPr>
      </p:pic>
      <p:cxnSp>
        <p:nvCxnSpPr>
          <p:cNvPr id="16" name="Connector: Elbow 15">
            <a:extLst>
              <a:ext uri="{FF2B5EF4-FFF2-40B4-BE49-F238E27FC236}">
                <a16:creationId xmlns:a16="http://schemas.microsoft.com/office/drawing/2014/main" id="{62B81CC2-4152-48AA-7495-CFC333012573}"/>
              </a:ext>
            </a:extLst>
          </p:cNvPr>
          <p:cNvCxnSpPr>
            <a:cxnSpLocks/>
            <a:stCxn id="6" idx="3"/>
            <a:endCxn id="8" idx="0"/>
          </p:cNvCxnSpPr>
          <p:nvPr/>
        </p:nvCxnSpPr>
        <p:spPr>
          <a:xfrm>
            <a:off x="6564086" y="1805035"/>
            <a:ext cx="2339323" cy="227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4925D30-4AFB-F1FA-FABA-CDFD522D29B4}"/>
              </a:ext>
            </a:extLst>
          </p:cNvPr>
          <p:cNvCxnSpPr>
            <a:cxnSpLocks/>
            <a:stCxn id="8" idx="2"/>
            <a:endCxn id="12" idx="3"/>
          </p:cNvCxnSpPr>
          <p:nvPr/>
        </p:nvCxnSpPr>
        <p:spPr>
          <a:xfrm rot="5400000">
            <a:off x="8203449" y="3802936"/>
            <a:ext cx="759221" cy="6407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2AFE6-B17F-1C2C-96D5-2C8572B3009E}"/>
              </a:ext>
            </a:extLst>
          </p:cNvPr>
          <p:cNvSpPr txBox="1"/>
          <p:nvPr/>
        </p:nvSpPr>
        <p:spPr>
          <a:xfrm>
            <a:off x="7456651" y="1423111"/>
            <a:ext cx="2467407" cy="369332"/>
          </a:xfrm>
          <a:prstGeom prst="rect">
            <a:avLst/>
          </a:prstGeom>
          <a:noFill/>
        </p:spPr>
        <p:txBody>
          <a:bodyPr wrap="none" rtlCol="0">
            <a:spAutoFit/>
          </a:bodyPr>
          <a:lstStyle/>
          <a:p>
            <a:r>
              <a:rPr lang="en-GB" dirty="0"/>
              <a:t>Creating SMA Column</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accent2">
                    <a:lumMod val="60000"/>
                    <a:lumOff val="40000"/>
                  </a:schemeClr>
                </a:solidFill>
              </a:rPr>
              <a:t>:  </a:t>
            </a:r>
            <a:r>
              <a:rPr lang="en-US" sz="1600" dirty="0">
                <a:solidFill>
                  <a:srgbClr val="FF0000"/>
                </a:solidFill>
              </a:rPr>
              <a:t> </a:t>
            </a:r>
            <a:r>
              <a:rPr lang="en-US" sz="2400" dirty="0">
                <a:solidFill>
                  <a:schemeClr val="accent2">
                    <a:lumMod val="60000"/>
                    <a:lumOff val="40000"/>
                  </a:schemeClr>
                </a:solidFill>
              </a:rPr>
              <a:t>(DS327- 005380.KS)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877088" cy="961072"/>
          </a:xfrm>
        </p:spPr>
        <p:txBody>
          <a:bodyPr/>
          <a:lstStyle/>
          <a:p>
            <a:r>
              <a:rPr lang="en-GB" dirty="0"/>
              <a:t>7COM1079-2024  Student Group No: A246                 Names of Student Group Attendees: Abinaya Sri Arunkumar							                                         John Paul Chirstopher Yesudian							                        Vishnuvardhan Parasuraman							                        Mahesh Ramasubramania</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785994" y="1752094"/>
            <a:ext cx="10974945" cy="269918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Hyundai's stock data provides insights into Global financial market Analysis.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CLOSE (SIMPLE MOVING AVERAGE)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INTERVAL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VOLUME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A246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8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Simple Moving Average of Close</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8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Volume</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br>
              <a:rPr lang="en-IE" sz="2800" dirty="0">
                <a:effectLst/>
                <a:latin typeface="Calibri" panose="020F0502020204030204" pitchFamily="34" charset="0"/>
                <a:ea typeface="Calibri" panose="020F0502020204030204" pitchFamily="34" charset="0"/>
                <a:cs typeface="Times New Roman" panose="02020603050405020304" pitchFamily="18" charset="0"/>
              </a:rPr>
            </a:b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62962" y="1799410"/>
            <a:ext cx="10406581" cy="1391600"/>
          </a:xfrm>
        </p:spPr>
        <p:txBody>
          <a:bodyPr vert="horz" lIns="0" tIns="0" rIns="0" bIns="0" rtlCol="0" anchor="t">
            <a:noAutofit/>
          </a:bodyPr>
          <a:lstStyle/>
          <a:p>
            <a:pPr algn="just">
              <a:lnSpc>
                <a:spcPct val="100000"/>
              </a:lnSpc>
            </a:pPr>
            <a:r>
              <a:rPr lang="en-GB" sz="2400" dirty="0">
                <a:solidFill>
                  <a:schemeClr val="accent2">
                    <a:lumMod val="75000"/>
                  </a:schemeClr>
                </a:solidFill>
                <a:latin typeface="+mj-lt"/>
                <a:cs typeface="Arial"/>
              </a:rPr>
              <a:t>Null Hypothesis (H</a:t>
            </a:r>
            <a:r>
              <a:rPr lang="en-GB" sz="2400" baseline="-25000" dirty="0">
                <a:solidFill>
                  <a:schemeClr val="accent2">
                    <a:lumMod val="75000"/>
                  </a:schemeClr>
                </a:solidFill>
                <a:latin typeface="+mj-lt"/>
                <a:cs typeface="Arial"/>
              </a:rPr>
              <a:t>0</a:t>
            </a:r>
            <a:r>
              <a:rPr lang="en-GB" sz="2400" dirty="0">
                <a:solidFill>
                  <a:schemeClr val="accent2">
                    <a:lumMod val="75000"/>
                  </a:schemeClr>
                </a:solidFill>
                <a:latin typeface="+mj-lt"/>
                <a:cs typeface="Arial"/>
              </a:rPr>
              <a:t>): There Is No Correlation Between </a:t>
            </a:r>
            <a:r>
              <a:rPr lang="en-US" sz="2400" dirty="0">
                <a:solidFill>
                  <a:schemeClr val="accent2">
                    <a:lumMod val="75000"/>
                  </a:schemeClr>
                </a:solidFill>
                <a:latin typeface="+mj-lt"/>
                <a:cs typeface="Calibri"/>
              </a:rPr>
              <a:t>VOLUME</a:t>
            </a:r>
            <a:r>
              <a:rPr lang="en-GB" sz="2400" dirty="0">
                <a:solidFill>
                  <a:schemeClr val="accent2">
                    <a:lumMod val="75000"/>
                  </a:schemeClr>
                </a:solidFill>
                <a:latin typeface="+mj-lt"/>
                <a:cs typeface="Arial"/>
              </a:rPr>
              <a:t> And SIMPLE MOVING AVERAGE.</a:t>
            </a:r>
          </a:p>
          <a:p>
            <a:pPr algn="just">
              <a:lnSpc>
                <a:spcPct val="100000"/>
              </a:lnSpc>
            </a:pPr>
            <a:endParaRPr lang="en-GB" sz="2400" dirty="0">
              <a:solidFill>
                <a:schemeClr val="accent2">
                  <a:lumMod val="75000"/>
                </a:schemeClr>
              </a:solidFill>
              <a:latin typeface="+mj-lt"/>
              <a:cs typeface="Arial"/>
            </a:endParaRPr>
          </a:p>
          <a:p>
            <a:pPr algn="just">
              <a:lnSpc>
                <a:spcPct val="100000"/>
              </a:lnSpc>
            </a:pPr>
            <a:r>
              <a:rPr lang="en-GB" sz="2400" dirty="0">
                <a:solidFill>
                  <a:schemeClr val="accent2">
                    <a:lumMod val="75000"/>
                  </a:schemeClr>
                </a:solidFill>
                <a:latin typeface="+mj-lt"/>
                <a:cs typeface="Arial"/>
              </a:rPr>
              <a:t>Alt Hypothesis (H</a:t>
            </a:r>
            <a:r>
              <a:rPr lang="en-GB" sz="2400" baseline="-25000" dirty="0">
                <a:solidFill>
                  <a:schemeClr val="accent2">
                    <a:lumMod val="75000"/>
                  </a:schemeClr>
                </a:solidFill>
                <a:latin typeface="+mj-lt"/>
                <a:cs typeface="Arial"/>
              </a:rPr>
              <a:t>1</a:t>
            </a:r>
            <a:r>
              <a:rPr lang="en-GB" sz="2400" dirty="0">
                <a:solidFill>
                  <a:schemeClr val="accent2">
                    <a:lumMod val="75000"/>
                  </a:schemeClr>
                </a:solidFill>
                <a:latin typeface="+mj-lt"/>
                <a:cs typeface="Arial"/>
              </a:rPr>
              <a:t>): There Is A Correlation Between </a:t>
            </a:r>
            <a:r>
              <a:rPr lang="en-GB" sz="2400" dirty="0">
                <a:solidFill>
                  <a:schemeClr val="accent2">
                    <a:lumMod val="75000"/>
                  </a:schemeClr>
                </a:solidFill>
                <a:latin typeface="+mj-lt"/>
                <a:cs typeface="Calibri"/>
              </a:rPr>
              <a:t>VOLUME</a:t>
            </a:r>
            <a:r>
              <a:rPr lang="en-GB" sz="2400" dirty="0">
                <a:solidFill>
                  <a:schemeClr val="accent2">
                    <a:lumMod val="75000"/>
                  </a:schemeClr>
                </a:solidFill>
                <a:latin typeface="+mj-lt"/>
                <a:cs typeface="Arial"/>
              </a:rPr>
              <a:t> And </a:t>
            </a:r>
            <a:r>
              <a:rPr lang="en-GB" sz="2400" dirty="0">
                <a:solidFill>
                  <a:schemeClr val="accent2">
                    <a:lumMod val="75000"/>
                  </a:schemeClr>
                </a:solidFill>
                <a:cs typeface="Arial"/>
              </a:rPr>
              <a:t>SIMPLE MOVING AVERAGE</a:t>
            </a:r>
            <a:r>
              <a:rPr lang="en-GB" sz="2400" dirty="0">
                <a:solidFill>
                  <a:schemeClr val="accent2">
                    <a:lumMod val="75000"/>
                  </a:schemeClr>
                </a:solidFill>
                <a:latin typeface="+mj-lt"/>
                <a:cs typeface="Arial"/>
              </a:rPr>
              <a:t>.</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10995</TotalTime>
  <Words>714</Words>
  <Application>Microsoft Office PowerPoint</Application>
  <PresentationFormat>Widescreen</PresentationFormat>
  <Paragraphs>38</Paragraphs>
  <Slides>6</Slides>
  <Notes>3</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vt:lpstr>
      <vt:lpstr>PowerPoint Presentation</vt:lpstr>
      <vt:lpstr> This dataset is interesting to us because Hyundai's stock data provides insights into Global financial market Analysis.   Our  Independent variable is CLOSE (SIMPLE MOVING AVERAGE)                    This  Independent variable datatype is : INTERVAL Our Dependent variable is: VOLUME                    This Dependent variable datatype is  : INTERVAL</vt:lpstr>
      <vt:lpstr>Interval/Ordinal vs Interval/Ordinal: “Is there a correlation between Simple Moving Average of Close and Volume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Tilakeaswar Balamurugan [Student-PECS]</cp:lastModifiedBy>
  <cp:revision>246</cp:revision>
  <dcterms:created xsi:type="dcterms:W3CDTF">2019-10-01T08:37:56Z</dcterms:created>
  <dcterms:modified xsi:type="dcterms:W3CDTF">2024-11-11T12:16:24Z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