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337" r:id="rId5"/>
    <p:sldId id="289" r:id="rId6"/>
    <p:sldId id="339" r:id="rId7"/>
    <p:sldId id="329" r:id="rId8"/>
    <p:sldId id="336" r:id="rId9"/>
    <p:sldId id="33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59" d="100"/>
          <a:sy n="59" d="100"/>
        </p:scale>
        <p:origin x="540" y="5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11/11/2024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11/11/2024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6</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A29D8FC-E32A-5566-0930-02B99F5763A6}"/>
              </a:ext>
            </a:extLst>
          </p:cNvPr>
          <p:cNvSpPr>
            <a:spLocks noGrp="1"/>
          </p:cNvSpPr>
          <p:nvPr>
            <p:ph type="subTitle" idx="1"/>
          </p:nvPr>
        </p:nvSpPr>
        <p:spPr>
          <a:xfrm>
            <a:off x="952800" y="699736"/>
            <a:ext cx="10273911" cy="533111"/>
          </a:xfrm>
        </p:spPr>
        <p:txBody>
          <a:bodyPr/>
          <a:lstStyle/>
          <a:p>
            <a:r>
              <a:rPr lang="en-GB" dirty="0"/>
              <a:t>Instructions for the Research Question Demos</a:t>
            </a:r>
          </a:p>
        </p:txBody>
      </p:sp>
      <p:sp>
        <p:nvSpPr>
          <p:cNvPr id="4" name="Slide Number Placeholder 3">
            <a:extLst>
              <a:ext uri="{FF2B5EF4-FFF2-40B4-BE49-F238E27FC236}">
                <a16:creationId xmlns:a16="http://schemas.microsoft.com/office/drawing/2014/main" id="{E143B824-C7FA-8427-0A8B-E8B5D7787B83}"/>
              </a:ext>
            </a:extLst>
          </p:cNvPr>
          <p:cNvSpPr>
            <a:spLocks noGrp="1"/>
          </p:cNvSpPr>
          <p:nvPr>
            <p:ph type="sldNum" sz="quarter" idx="12"/>
          </p:nvPr>
        </p:nvSpPr>
        <p:spPr/>
        <p:txBody>
          <a:bodyPr/>
          <a:lstStyle/>
          <a:p>
            <a:fld id="{E4D355CA-84B7-41B1-B164-8BB439CC7C6B}" type="slidenum">
              <a:rPr lang="en-GB" smtClean="0"/>
              <a:pPr/>
              <a:t>1</a:t>
            </a:fld>
            <a:endParaRPr lang="en-GB" dirty="0"/>
          </a:p>
        </p:txBody>
      </p:sp>
      <p:sp>
        <p:nvSpPr>
          <p:cNvPr id="6" name="TextBox 5">
            <a:extLst>
              <a:ext uri="{FF2B5EF4-FFF2-40B4-BE49-F238E27FC236}">
                <a16:creationId xmlns:a16="http://schemas.microsoft.com/office/drawing/2014/main" id="{6DD9461E-8553-F8C3-E23F-FB71330E931F}"/>
              </a:ext>
            </a:extLst>
          </p:cNvPr>
          <p:cNvSpPr txBox="1"/>
          <p:nvPr/>
        </p:nvSpPr>
        <p:spPr>
          <a:xfrm>
            <a:off x="388578" y="1310979"/>
            <a:ext cx="11486747" cy="4801314"/>
          </a:xfrm>
          <a:prstGeom prst="rect">
            <a:avLst/>
          </a:prstGeom>
          <a:solidFill>
            <a:schemeClr val="bg1"/>
          </a:solidFill>
        </p:spPr>
        <p:txBody>
          <a:bodyPr wrap="square" rtlCol="0">
            <a:spAutoFit/>
          </a:bodyPr>
          <a:lstStyle/>
          <a:p>
            <a:r>
              <a:rPr lang="en-GB" dirty="0"/>
              <a:t>You have 3 minutes to present – be ready to share your screen, practice first. We can only offer you one opportunity to present so please make the most of it.</a:t>
            </a:r>
          </a:p>
          <a:p>
            <a:endParaRPr lang="en-GB" dirty="0"/>
          </a:p>
          <a:p>
            <a:r>
              <a:rPr lang="en-GB" dirty="0">
                <a:solidFill>
                  <a:srgbClr val="FF0000"/>
                </a:solidFill>
              </a:rPr>
              <a:t>Research Questions are dependent on the variables and datatypes you have in your chosen dataset. Before going ahead with defining your Research Question, your dataset DSXXXX must match your assigned Dataset, I.e., did you check the dataset assignment list on Slack (Announcements)? Your group number must be assigned to the dataset you are referencing here.</a:t>
            </a:r>
          </a:p>
          <a:p>
            <a:endParaRPr lang="en-GB" dirty="0"/>
          </a:p>
          <a:p>
            <a:r>
              <a:rPr lang="en-GB" dirty="0"/>
              <a:t>The next few slides give you three alternatives for how to define your research question and hypotheses.  You will select only one type of research question. Before presenting DELETE all the texts that are either instructions or options you do not use (including this slide).   You can then enlarge your selection.</a:t>
            </a:r>
          </a:p>
          <a:p>
            <a:r>
              <a:rPr lang="en-GB" dirty="0"/>
              <a:t>We will send you instructions as to how to sign up.  Sign up early. When the space runs out, we cannot issue any further. DO NOT SIGN UP unless you can attend.  All the group members should attend but select one person to present.</a:t>
            </a:r>
          </a:p>
          <a:p>
            <a:r>
              <a:rPr lang="en-GB" b="1" i="1" dirty="0"/>
              <a:t>We look forward to giving you feedback.  You will not be graded on this presentation but if you do not attend and you booked a space you are preventing someone else presenting and are going against our module values</a:t>
            </a:r>
            <a:r>
              <a:rPr lang="en-GB" dirty="0"/>
              <a:t>.  This will be reflected in your peer evaluation.</a:t>
            </a:r>
          </a:p>
        </p:txBody>
      </p:sp>
    </p:spTree>
    <p:extLst>
      <p:ext uri="{BB962C8B-B14F-4D97-AF65-F5344CB8AC3E}">
        <p14:creationId xmlns:p14="http://schemas.microsoft.com/office/powerpoint/2010/main" val="384748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t>
            </a:r>
            <a:r>
              <a:rPr lang="en-GB" sz="2000" dirty="0"/>
              <a:t>A246</a:t>
            </a:r>
            <a:r>
              <a:rPr lang="en-US" sz="2000" dirty="0"/>
              <a:t>                                Name of Student Presenting: </a:t>
            </a:r>
            <a:r>
              <a:rPr lang="en-GB" sz="2000" dirty="0"/>
              <a:t>Tilakeaswar </a:t>
            </a:r>
            <a:r>
              <a:rPr lang="en-GB" sz="2000" dirty="0" err="1"/>
              <a:t>Balamurugan</a:t>
            </a:r>
            <a:endParaRPr lang="en-GB" sz="2000" dirty="0"/>
          </a:p>
          <a:p>
            <a:endParaRPr lang="en-US" sz="2000" dirty="0"/>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1226711" cy="736245"/>
          </a:xfrm>
        </p:spPr>
        <p:txBody>
          <a:bodyPr/>
          <a:lstStyle/>
          <a:p>
            <a:r>
              <a:rPr lang="en-GB" dirty="0"/>
              <a:t>7COM1079-2024  Student Group No:   A246        Names of Student Attendees : Tilakeaswar Balamurugan</a:t>
            </a:r>
          </a:p>
          <a:p>
            <a:r>
              <a:rPr lang="en-GB" dirty="0"/>
              <a:t>							       Abinaya Sri Arunkumar</a:t>
            </a:r>
          </a:p>
          <a:p>
            <a:r>
              <a:rPr lang="en-GB" dirty="0"/>
              <a:t>							      John Paul Chirstopher Yesudian</a:t>
            </a:r>
          </a:p>
          <a:p>
            <a:r>
              <a:rPr lang="en-GB" dirty="0"/>
              <a:t>							      Vishnuvardhan Parasuraman</a:t>
            </a:r>
          </a:p>
          <a:p>
            <a:r>
              <a:rPr lang="en-GB" dirty="0"/>
              <a:t>							      Mahesh </a:t>
            </a:r>
            <a:r>
              <a:rPr lang="en-GB" dirty="0" err="1"/>
              <a:t>Ramasubramanian</a:t>
            </a:r>
            <a:endParaRPr lang="en-GB" dirty="0"/>
          </a:p>
          <a:p>
            <a:endParaRPr lang="en-GB" dirty="0"/>
          </a:p>
        </p:txBody>
      </p:sp>
    </p:spTree>
    <p:extLst>
      <p:ext uri="{BB962C8B-B14F-4D97-AF65-F5344CB8AC3E}">
        <p14:creationId xmlns:p14="http://schemas.microsoft.com/office/powerpoint/2010/main" val="414853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EDF47CE-5D5A-6104-A73A-4C8E09C48DA4}"/>
              </a:ext>
            </a:extLst>
          </p:cNvPr>
          <p:cNvSpPr>
            <a:spLocks noGrp="1"/>
          </p:cNvSpPr>
          <p:nvPr>
            <p:ph type="subTitle" idx="1"/>
          </p:nvPr>
        </p:nvSpPr>
        <p:spPr>
          <a:xfrm>
            <a:off x="965289" y="5549918"/>
            <a:ext cx="9769418" cy="230832"/>
          </a:xfrm>
        </p:spPr>
        <p:txBody>
          <a:bodyPr/>
          <a:lstStyle/>
          <a:p>
            <a:pPr algn="r"/>
            <a:r>
              <a:rPr lang="en-GB" dirty="0"/>
              <a:t>Dimension : 2166 x 7</a:t>
            </a:r>
          </a:p>
        </p:txBody>
      </p:sp>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p:txBody>
          <a:bodyPr/>
          <a:lstStyle/>
          <a:p>
            <a:r>
              <a:rPr lang="en-US" dirty="0"/>
              <a:t>Research Question</a:t>
            </a:r>
            <a:endParaRPr lang="en-GB" dirty="0"/>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3</a:t>
            </a:fld>
            <a:endParaRPr lang="en-GB" dirty="0"/>
          </a:p>
        </p:txBody>
      </p:sp>
      <p:pic>
        <p:nvPicPr>
          <p:cNvPr id="6" name="Picture 5" descr="A number of numbers and letters&#10;&#10;Description automatically generated with medium confidence">
            <a:extLst>
              <a:ext uri="{FF2B5EF4-FFF2-40B4-BE49-F238E27FC236}">
                <a16:creationId xmlns:a16="http://schemas.microsoft.com/office/drawing/2014/main" id="{026C393E-F2AF-5C71-3C2E-889DE5322E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289" y="1192666"/>
            <a:ext cx="5598797" cy="1224737"/>
          </a:xfrm>
          <a:prstGeom prst="rect">
            <a:avLst/>
          </a:prstGeom>
        </p:spPr>
      </p:pic>
      <p:pic>
        <p:nvPicPr>
          <p:cNvPr id="8" name="Picture 7" descr="A computer screen shot of a code&#10;&#10;Description automatically generated">
            <a:extLst>
              <a:ext uri="{FF2B5EF4-FFF2-40B4-BE49-F238E27FC236}">
                <a16:creationId xmlns:a16="http://schemas.microsoft.com/office/drawing/2014/main" id="{2DFDFAAF-FB7C-32CC-483F-CD3206A4563C}"/>
              </a:ext>
            </a:extLst>
          </p:cNvPr>
          <p:cNvPicPr>
            <a:picLocks noChangeAspect="1"/>
          </p:cNvPicPr>
          <p:nvPr/>
        </p:nvPicPr>
        <p:blipFill>
          <a:blip r:embed="rId3">
            <a:extLst>
              <a:ext uri="{28A0092B-C50C-407E-A947-70E740481C1C}">
                <a14:useLocalDpi xmlns:a14="http://schemas.microsoft.com/office/drawing/2010/main" val="0"/>
              </a:ext>
            </a:extLst>
          </a:blip>
          <a:srcRect t="3394" b="5015"/>
          <a:stretch/>
        </p:blipFill>
        <p:spPr>
          <a:xfrm>
            <a:off x="7072110" y="2033013"/>
            <a:ext cx="3662597" cy="1710663"/>
          </a:xfrm>
          <a:prstGeom prst="rect">
            <a:avLst/>
          </a:prstGeom>
        </p:spPr>
      </p:pic>
      <p:pic>
        <p:nvPicPr>
          <p:cNvPr id="12" name="Picture 11" descr="A close-up of numbers&#10;&#10;Description automatically generated">
            <a:extLst>
              <a:ext uri="{FF2B5EF4-FFF2-40B4-BE49-F238E27FC236}">
                <a16:creationId xmlns:a16="http://schemas.microsoft.com/office/drawing/2014/main" id="{0424E0D8-500E-AAB3-1D48-ECCD0ADBBA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289" y="3755571"/>
            <a:ext cx="7297420" cy="1494652"/>
          </a:xfrm>
          <a:prstGeom prst="rect">
            <a:avLst/>
          </a:prstGeom>
        </p:spPr>
      </p:pic>
      <p:cxnSp>
        <p:nvCxnSpPr>
          <p:cNvPr id="16" name="Connector: Elbow 15">
            <a:extLst>
              <a:ext uri="{FF2B5EF4-FFF2-40B4-BE49-F238E27FC236}">
                <a16:creationId xmlns:a16="http://schemas.microsoft.com/office/drawing/2014/main" id="{62B81CC2-4152-48AA-7495-CFC333012573}"/>
              </a:ext>
            </a:extLst>
          </p:cNvPr>
          <p:cNvCxnSpPr>
            <a:cxnSpLocks/>
            <a:stCxn id="6" idx="3"/>
            <a:endCxn id="8" idx="0"/>
          </p:cNvCxnSpPr>
          <p:nvPr/>
        </p:nvCxnSpPr>
        <p:spPr>
          <a:xfrm>
            <a:off x="6564086" y="1805035"/>
            <a:ext cx="2339323" cy="2279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84925D30-4AFB-F1FA-FABA-CDFD522D29B4}"/>
              </a:ext>
            </a:extLst>
          </p:cNvPr>
          <p:cNvCxnSpPr>
            <a:cxnSpLocks/>
            <a:stCxn id="8" idx="2"/>
            <a:endCxn id="12" idx="3"/>
          </p:cNvCxnSpPr>
          <p:nvPr/>
        </p:nvCxnSpPr>
        <p:spPr>
          <a:xfrm rot="5400000">
            <a:off x="8203449" y="3802936"/>
            <a:ext cx="759221" cy="6407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A32AFE6-B17F-1C2C-96D5-2C8572B3009E}"/>
              </a:ext>
            </a:extLst>
          </p:cNvPr>
          <p:cNvSpPr txBox="1"/>
          <p:nvPr/>
        </p:nvSpPr>
        <p:spPr>
          <a:xfrm>
            <a:off x="7456651" y="1423111"/>
            <a:ext cx="2467407" cy="369332"/>
          </a:xfrm>
          <a:prstGeom prst="rect">
            <a:avLst/>
          </a:prstGeom>
          <a:noFill/>
        </p:spPr>
        <p:txBody>
          <a:bodyPr wrap="none" rtlCol="0">
            <a:spAutoFit/>
          </a:bodyPr>
          <a:lstStyle/>
          <a:p>
            <a:r>
              <a:rPr lang="en-GB" dirty="0"/>
              <a:t>Creating SMA Column</a:t>
            </a:r>
          </a:p>
        </p:txBody>
      </p:sp>
    </p:spTree>
    <p:extLst>
      <p:ext uri="{BB962C8B-B14F-4D97-AF65-F5344CB8AC3E}">
        <p14:creationId xmlns:p14="http://schemas.microsoft.com/office/powerpoint/2010/main" val="849753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chemeClr val="accent2">
                    <a:lumMod val="60000"/>
                    <a:lumOff val="40000"/>
                  </a:schemeClr>
                </a:solidFill>
              </a:rPr>
              <a:t>:  </a:t>
            </a:r>
            <a:r>
              <a:rPr lang="en-US" sz="1600" dirty="0">
                <a:solidFill>
                  <a:srgbClr val="FF0000"/>
                </a:solidFill>
              </a:rPr>
              <a:t> </a:t>
            </a:r>
            <a:r>
              <a:rPr lang="en-US" sz="2400" dirty="0">
                <a:solidFill>
                  <a:schemeClr val="accent2">
                    <a:lumMod val="60000"/>
                    <a:lumOff val="40000"/>
                  </a:schemeClr>
                </a:solidFill>
              </a:rPr>
              <a:t>(DS327- 005380.KS)</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10877088" cy="961072"/>
          </a:xfrm>
        </p:spPr>
        <p:txBody>
          <a:bodyPr/>
          <a:lstStyle/>
          <a:p>
            <a:r>
              <a:rPr lang="en-GB" dirty="0"/>
              <a:t>7COM1079-2024  Student Group No: A246                 Names of Student Group Attendees: Abinaya Sri Arunkumar							                                         John Paul Chirstopher Yesudian							                        Vishnuvardhan Parasuraman							                        Mahesh Ramasubramania</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785994" y="1752094"/>
            <a:ext cx="10974945" cy="2699181"/>
          </a:xfrm>
        </p:spPr>
        <p:txBody>
          <a:bodyPr>
            <a:noAutofit/>
          </a:bodyPr>
          <a:lstStyle/>
          <a:p>
            <a:pPr>
              <a:lnSpc>
                <a:spcPct val="100000"/>
              </a:lnSpc>
            </a:pPr>
            <a:br>
              <a:rPr lang="en-US" sz="2400" b="0" dirty="0">
                <a:latin typeface="Calibri"/>
                <a:cs typeface="Calibri"/>
              </a:rPr>
            </a:br>
            <a:r>
              <a:rPr lang="en-US" sz="2400" b="0" dirty="0">
                <a:latin typeface="Calibri"/>
                <a:cs typeface="Calibri"/>
              </a:rPr>
              <a:t>This dataset is interesting to us because Hyundai's stock data provides insights into Global financial market Analysis.</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CLOSE (SIMPLE MOVING AVERAGE)</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 INTERVAL</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VOLUME</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 INTERVAL</a:t>
            </a:r>
            <a:endParaRPr lang="en-US" sz="2400" b="0" dirty="0">
              <a:solidFill>
                <a:srgbClr val="FF0000"/>
              </a:solidFill>
              <a:latin typeface="Calibri"/>
              <a:cs typeface="Calibri"/>
            </a:endParaRPr>
          </a:p>
        </p:txBody>
      </p:sp>
    </p:spTree>
    <p:extLst>
      <p:ext uri="{BB962C8B-B14F-4D97-AF65-F5344CB8AC3E}">
        <p14:creationId xmlns:p14="http://schemas.microsoft.com/office/powerpoint/2010/main" val="171800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A246 </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2678085"/>
          </a:xfrm>
        </p:spPr>
        <p:txBody>
          <a:bodyPr>
            <a:noAutofit/>
          </a:bodyPr>
          <a:lstStyle/>
          <a:p>
            <a:pPr>
              <a:lnSpc>
                <a:spcPct val="100000"/>
              </a:lnSpc>
            </a:pPr>
            <a:r>
              <a:rPr lang="en-IE" sz="2800" b="0" dirty="0">
                <a:effectLst/>
                <a:latin typeface="Calibri" panose="020F0502020204030204" pitchFamily="34" charset="0"/>
                <a:ea typeface="Calibri" panose="020F0502020204030204" pitchFamily="34" charset="0"/>
                <a:cs typeface="Times New Roman" panose="02020603050405020304" pitchFamily="18" charset="0"/>
              </a:rPr>
              <a:t>Interval/Ordinal vs Interval/Ordinal: “Is there a correlation between </a:t>
            </a:r>
            <a:r>
              <a:rPr lang="en-IE" sz="2800" dirty="0">
                <a:solidFill>
                  <a:srgbClr val="0070C0"/>
                </a:solidFill>
                <a:latin typeface="Calibri" panose="020F0502020204030204" pitchFamily="34" charset="0"/>
                <a:ea typeface="Calibri" panose="020F0502020204030204" pitchFamily="34" charset="0"/>
                <a:cs typeface="Times New Roman" panose="02020603050405020304" pitchFamily="18" charset="0"/>
              </a:rPr>
              <a:t>Simple Moving Average of Close</a:t>
            </a:r>
            <a:r>
              <a:rPr lang="en-IE" sz="28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E" sz="2800" b="0" dirty="0">
                <a:effectLst/>
                <a:latin typeface="Calibri" panose="020F0502020204030204" pitchFamily="34" charset="0"/>
                <a:ea typeface="Calibri" panose="020F0502020204030204" pitchFamily="34" charset="0"/>
                <a:cs typeface="Times New Roman" panose="02020603050405020304" pitchFamily="18" charset="0"/>
              </a:rPr>
              <a:t>and </a:t>
            </a:r>
            <a:r>
              <a:rPr lang="en-IE" sz="2800" dirty="0">
                <a:solidFill>
                  <a:srgbClr val="0070C0"/>
                </a:solidFill>
                <a:latin typeface="Calibri" panose="020F0502020204030204" pitchFamily="34" charset="0"/>
                <a:ea typeface="Calibri" panose="020F0502020204030204" pitchFamily="34" charset="0"/>
                <a:cs typeface="Times New Roman" panose="02020603050405020304" pitchFamily="18" charset="0"/>
              </a:rPr>
              <a:t>Volume</a:t>
            </a:r>
            <a:r>
              <a:rPr lang="en-IE" sz="28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br>
              <a:rPr lang="en-IE" sz="2800" dirty="0">
                <a:effectLst/>
                <a:latin typeface="Calibri" panose="020F0502020204030204" pitchFamily="34" charset="0"/>
                <a:ea typeface="Calibri" panose="020F0502020204030204" pitchFamily="34" charset="0"/>
                <a:cs typeface="Times New Roman" panose="02020603050405020304" pitchFamily="18" charset="0"/>
              </a:rPr>
            </a:br>
            <a:br>
              <a:rPr lang="en-GB" sz="2800" dirty="0">
                <a:effectLst/>
                <a:latin typeface="Calibri" panose="020F0502020204030204" pitchFamily="34" charset="0"/>
                <a:ea typeface="Calibri" panose="020F0502020204030204" pitchFamily="34" charset="0"/>
                <a:cs typeface="Times New Roman" panose="02020603050405020304" pitchFamily="18" charset="0"/>
              </a:rPr>
            </a:br>
            <a:endParaRPr lang="en-GB" sz="28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862962" y="1799410"/>
            <a:ext cx="10406581" cy="1391600"/>
          </a:xfrm>
        </p:spPr>
        <p:txBody>
          <a:bodyPr vert="horz" lIns="0" tIns="0" rIns="0" bIns="0" rtlCol="0" anchor="t">
            <a:noAutofit/>
          </a:bodyPr>
          <a:lstStyle/>
          <a:p>
            <a:pPr algn="just">
              <a:lnSpc>
                <a:spcPct val="100000"/>
              </a:lnSpc>
            </a:pPr>
            <a:r>
              <a:rPr lang="en-GB" sz="2400" dirty="0">
                <a:solidFill>
                  <a:schemeClr val="accent2">
                    <a:lumMod val="75000"/>
                  </a:schemeClr>
                </a:solidFill>
                <a:latin typeface="+mj-lt"/>
                <a:cs typeface="Arial"/>
              </a:rPr>
              <a:t>Null Hypothesis (H</a:t>
            </a:r>
            <a:r>
              <a:rPr lang="en-GB" sz="2400" baseline="-25000" dirty="0">
                <a:solidFill>
                  <a:schemeClr val="accent2">
                    <a:lumMod val="75000"/>
                  </a:schemeClr>
                </a:solidFill>
                <a:latin typeface="+mj-lt"/>
                <a:cs typeface="Arial"/>
              </a:rPr>
              <a:t>0</a:t>
            </a:r>
            <a:r>
              <a:rPr lang="en-GB" sz="2400" dirty="0">
                <a:solidFill>
                  <a:schemeClr val="accent2">
                    <a:lumMod val="75000"/>
                  </a:schemeClr>
                </a:solidFill>
                <a:latin typeface="+mj-lt"/>
                <a:cs typeface="Arial"/>
              </a:rPr>
              <a:t>): There Is No Correlation Between </a:t>
            </a:r>
            <a:r>
              <a:rPr lang="en-US" sz="2400" dirty="0">
                <a:solidFill>
                  <a:schemeClr val="accent2">
                    <a:lumMod val="75000"/>
                  </a:schemeClr>
                </a:solidFill>
                <a:latin typeface="+mj-lt"/>
                <a:cs typeface="Calibri"/>
              </a:rPr>
              <a:t>VOLUME</a:t>
            </a:r>
            <a:r>
              <a:rPr lang="en-GB" sz="2400" dirty="0">
                <a:solidFill>
                  <a:schemeClr val="accent2">
                    <a:lumMod val="75000"/>
                  </a:schemeClr>
                </a:solidFill>
                <a:latin typeface="+mj-lt"/>
                <a:cs typeface="Arial"/>
              </a:rPr>
              <a:t> And </a:t>
            </a:r>
            <a:r>
              <a:rPr lang="en-US" sz="2400" dirty="0">
                <a:solidFill>
                  <a:schemeClr val="accent2">
                    <a:lumMod val="75000"/>
                  </a:schemeClr>
                </a:solidFill>
                <a:latin typeface="+mj-lt"/>
                <a:cs typeface="Calibri"/>
              </a:rPr>
              <a:t>INTERVAL</a:t>
            </a:r>
            <a:r>
              <a:rPr lang="en-GB" sz="2400" dirty="0">
                <a:solidFill>
                  <a:schemeClr val="accent2">
                    <a:lumMod val="75000"/>
                  </a:schemeClr>
                </a:solidFill>
                <a:latin typeface="+mj-lt"/>
                <a:cs typeface="Arial"/>
              </a:rPr>
              <a:t>.</a:t>
            </a:r>
          </a:p>
          <a:p>
            <a:pPr algn="just">
              <a:lnSpc>
                <a:spcPct val="100000"/>
              </a:lnSpc>
            </a:pPr>
            <a:endParaRPr lang="en-GB" sz="2400" dirty="0">
              <a:solidFill>
                <a:schemeClr val="accent2">
                  <a:lumMod val="75000"/>
                </a:schemeClr>
              </a:solidFill>
              <a:latin typeface="+mj-lt"/>
              <a:cs typeface="Arial"/>
            </a:endParaRPr>
          </a:p>
          <a:p>
            <a:pPr algn="just">
              <a:lnSpc>
                <a:spcPct val="100000"/>
              </a:lnSpc>
            </a:pPr>
            <a:r>
              <a:rPr lang="en-GB" sz="2400" dirty="0">
                <a:solidFill>
                  <a:schemeClr val="accent2">
                    <a:lumMod val="75000"/>
                  </a:schemeClr>
                </a:solidFill>
                <a:latin typeface="+mj-lt"/>
                <a:cs typeface="Arial"/>
              </a:rPr>
              <a:t>Alt Hypothesis (H</a:t>
            </a:r>
            <a:r>
              <a:rPr lang="en-GB" sz="2400" baseline="-25000" dirty="0">
                <a:solidFill>
                  <a:schemeClr val="accent2">
                    <a:lumMod val="75000"/>
                  </a:schemeClr>
                </a:solidFill>
                <a:latin typeface="+mj-lt"/>
                <a:cs typeface="Arial"/>
              </a:rPr>
              <a:t>1</a:t>
            </a:r>
            <a:r>
              <a:rPr lang="en-GB" sz="2400" dirty="0">
                <a:solidFill>
                  <a:schemeClr val="accent2">
                    <a:lumMod val="75000"/>
                  </a:schemeClr>
                </a:solidFill>
                <a:latin typeface="+mj-lt"/>
                <a:cs typeface="Arial"/>
              </a:rPr>
              <a:t>): There Is A Correlation Between </a:t>
            </a:r>
            <a:r>
              <a:rPr lang="en-GB" sz="2400" dirty="0">
                <a:solidFill>
                  <a:schemeClr val="accent2">
                    <a:lumMod val="75000"/>
                  </a:schemeClr>
                </a:solidFill>
                <a:latin typeface="+mj-lt"/>
                <a:cs typeface="Calibri"/>
              </a:rPr>
              <a:t>VOLUME</a:t>
            </a:r>
            <a:r>
              <a:rPr lang="en-GB" sz="2400" dirty="0">
                <a:solidFill>
                  <a:schemeClr val="accent2">
                    <a:lumMod val="75000"/>
                  </a:schemeClr>
                </a:solidFill>
                <a:latin typeface="+mj-lt"/>
                <a:cs typeface="Arial"/>
              </a:rPr>
              <a:t> And </a:t>
            </a:r>
            <a:r>
              <a:rPr lang="en-US" sz="2400" dirty="0">
                <a:solidFill>
                  <a:schemeClr val="accent2">
                    <a:lumMod val="75000"/>
                  </a:schemeClr>
                </a:solidFill>
                <a:latin typeface="+mj-lt"/>
                <a:cs typeface="Calibri"/>
              </a:rPr>
              <a:t>INTERVAL</a:t>
            </a:r>
            <a:r>
              <a:rPr lang="en-GB" sz="2400" dirty="0">
                <a:solidFill>
                  <a:schemeClr val="accent2">
                    <a:lumMod val="75000"/>
                  </a:schemeClr>
                </a:solidFill>
                <a:latin typeface="+mj-lt"/>
                <a:cs typeface="Arial"/>
              </a:rPr>
              <a:t>.</a:t>
            </a: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10995</TotalTime>
  <Words>710</Words>
  <Application>Microsoft Office PowerPoint</Application>
  <PresentationFormat>Widescreen</PresentationFormat>
  <Paragraphs>38</Paragraphs>
  <Slides>6</Slides>
  <Notes>3</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Herts Theme</vt:lpstr>
      <vt:lpstr>PowerPoint Presentation</vt:lpstr>
      <vt:lpstr>Research Question –  Tutorial Presentation for Feedback Date:  </vt:lpstr>
      <vt:lpstr>PowerPoint Presentation</vt:lpstr>
      <vt:lpstr> This dataset is interesting to us because Hyundai's stock data provides insights into Global financial market Analysis.   Our  Independent variable is CLOSE (SIMPLE MOVING AVERAGE)                    This  Independent variable datatype is : INTERVAL Our Dependent variable is: VOLUME                    This Dependent variable datatype is  : INTERVAL</vt:lpstr>
      <vt:lpstr>Interval/Ordinal vs Interval/Ordinal: “Is there a correlation between Simple Moving Average of Close and Volume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Abinaya Sri Arunkumar</cp:lastModifiedBy>
  <cp:revision>245</cp:revision>
  <dcterms:created xsi:type="dcterms:W3CDTF">2019-10-01T08:37:56Z</dcterms:created>
  <dcterms:modified xsi:type="dcterms:W3CDTF">2024-11-11T00:40:31Z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