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337" r:id="rId5"/>
    <p:sldId id="289" r:id="rId6"/>
    <p:sldId id="339" r:id="rId7"/>
    <p:sldId id="329" r:id="rId8"/>
    <p:sldId id="336" r:id="rId9"/>
    <p:sldId id="33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71" d="100"/>
          <a:sy n="71" d="100"/>
        </p:scale>
        <p:origin x="808" y="5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xmlns=""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10/11/2024</a:t>
            </a:fld>
            <a:endParaRPr lang="en-GB"/>
          </a:p>
        </p:txBody>
      </p:sp>
      <p:sp>
        <p:nvSpPr>
          <p:cNvPr id="4" name="Footer Placeholder 3">
            <a:extLst>
              <a:ext uri="{FF2B5EF4-FFF2-40B4-BE49-F238E27FC236}">
                <a16:creationId xmlns:a16="http://schemas.microsoft.com/office/drawing/2014/main" xmlns=""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xmlns=""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10/11/2024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6</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xmlns=""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xmlns=""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xmlns=""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xmlns=""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xmlns=""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xmlns=""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xmlns=""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xmlns=""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xmlns=""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xmlns=""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xmlns=""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xmlns=""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xmlns=""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xmlns=""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xmlns=""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xmlns=""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xmlns=""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xmlns=""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xmlns=""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xmlns=""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xmlns=""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xmlns=""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xmlns=""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xmlns=""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xmlns=""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xmlns=""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xmlns=""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xmlns=""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xmlns=""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xmlns=""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xmlns=""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xmlns=""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xmlns=""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A29D8FC-E32A-5566-0930-02B99F5763A6}"/>
              </a:ext>
            </a:extLst>
          </p:cNvPr>
          <p:cNvSpPr>
            <a:spLocks noGrp="1"/>
          </p:cNvSpPr>
          <p:nvPr>
            <p:ph type="subTitle" idx="1"/>
          </p:nvPr>
        </p:nvSpPr>
        <p:spPr>
          <a:xfrm>
            <a:off x="952800" y="699736"/>
            <a:ext cx="10273911" cy="533111"/>
          </a:xfrm>
        </p:spPr>
        <p:txBody>
          <a:bodyPr/>
          <a:lstStyle/>
          <a:p>
            <a:r>
              <a:rPr lang="en-GB" dirty="0"/>
              <a:t>Instructions for the Research Question Demos</a:t>
            </a:r>
          </a:p>
        </p:txBody>
      </p:sp>
      <p:sp>
        <p:nvSpPr>
          <p:cNvPr id="4" name="Slide Number Placeholder 3">
            <a:extLst>
              <a:ext uri="{FF2B5EF4-FFF2-40B4-BE49-F238E27FC236}">
                <a16:creationId xmlns:a16="http://schemas.microsoft.com/office/drawing/2014/main" xmlns=""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xmlns="" id="{6DD9461E-8553-F8C3-E23F-FB71330E931F}"/>
              </a:ext>
            </a:extLst>
          </p:cNvPr>
          <p:cNvSpPr txBox="1"/>
          <p:nvPr/>
        </p:nvSpPr>
        <p:spPr>
          <a:xfrm>
            <a:off x="388578" y="1310979"/>
            <a:ext cx="11486747" cy="4801314"/>
          </a:xfrm>
          <a:prstGeom prst="rect">
            <a:avLst/>
          </a:prstGeom>
          <a:solidFill>
            <a:schemeClr val="bg1"/>
          </a:solidFill>
        </p:spPr>
        <p:txBody>
          <a:bodyPr wrap="square" rtlCol="0">
            <a:spAutoFit/>
          </a:bodyPr>
          <a:lstStyle/>
          <a:p>
            <a:r>
              <a:rPr lang="en-GB" dirty="0"/>
              <a:t>You have 3 minutes to present – be ready to share your screen, practice first. We can only offer you one opportunity to present so please make the most of it.</a:t>
            </a:r>
          </a:p>
          <a:p>
            <a:endParaRPr lang="en-GB" dirty="0"/>
          </a:p>
          <a:p>
            <a:r>
              <a:rPr lang="en-GB" dirty="0">
                <a:solidFill>
                  <a:srgbClr val="FF0000"/>
                </a:solidFill>
              </a:rPr>
              <a:t>Research Questions are dependent on the variables and datatypes you have in your chosen dataset. Before going ahead with defining your Research Question, your dataset DSXXXX must match your assigned Dataset, I.e., did you check the dataset assignment list on Slack (Announcements)? Your group number must be assigned to the dataset you are referencing here.</a:t>
            </a:r>
          </a:p>
          <a:p>
            <a:endParaRPr lang="en-GB" dirty="0"/>
          </a:p>
          <a:p>
            <a:r>
              <a:rPr lang="en-GB" dirty="0"/>
              <a:t>The next few slides give you three alternatives for how to define your research question and hypotheses.  You will select only one type of research question. Before presenting DELETE all the texts that are either instructions or options you do not use (including this slide).   You can then enlarge your selection.</a:t>
            </a:r>
          </a:p>
          <a:p>
            <a:r>
              <a:rPr lang="en-GB" dirty="0"/>
              <a:t>We will send you instructions as to how to sign up.  Sign up early. When the space runs out, we cannot issue any further. DO NOT SIGN UP unless you can attend.  All the group members should attend but select one person to present.</a:t>
            </a:r>
          </a:p>
          <a:p>
            <a:r>
              <a:rPr lang="en-GB" b="1" i="1" dirty="0"/>
              <a:t>We look forward to giving you feedback.  You will not be graded on this presentation but if you do not attend and you booked a space you are preventing someone else presenting and are going against our module values</a:t>
            </a:r>
            <a:r>
              <a:rPr lang="en-GB" dirty="0"/>
              <a:t>.  This will be reflected in your peer evaluation.</a:t>
            </a:r>
          </a:p>
        </p:txBody>
      </p:sp>
    </p:spTree>
    <p:extLst>
      <p:ext uri="{BB962C8B-B14F-4D97-AF65-F5344CB8AC3E}">
        <p14:creationId xmlns:p14="http://schemas.microsoft.com/office/powerpoint/2010/main" val="3847483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a:t>
            </a:r>
            <a:r>
              <a:rPr lang="en-US" sz="8000" dirty="0"/>
              <a:t/>
            </a:r>
            <a:br>
              <a:rPr lang="en-US" sz="8000" dirty="0"/>
            </a:br>
            <a:endParaRPr lang="en-US" dirty="0"/>
          </a:p>
        </p:txBody>
      </p:sp>
      <p:sp>
        <p:nvSpPr>
          <p:cNvPr id="3" name="Subtitle 2">
            <a:extLst>
              <a:ext uri="{FF2B5EF4-FFF2-40B4-BE49-F238E27FC236}">
                <a16:creationId xmlns:a16="http://schemas.microsoft.com/office/drawing/2014/main" xmlns="" id="{8275DA97-5166-7F4B-BC83-F50AC8BEDCD7}"/>
              </a:ext>
            </a:extLst>
          </p:cNvPr>
          <p:cNvSpPr>
            <a:spLocks noGrp="1"/>
          </p:cNvSpPr>
          <p:nvPr>
            <p:ph type="subTitle" idx="1"/>
          </p:nvPr>
        </p:nvSpPr>
        <p:spPr/>
        <p:txBody>
          <a:bodyPr/>
          <a:lstStyle/>
          <a:p>
            <a:r>
              <a:rPr lang="en-US" sz="2000" dirty="0"/>
              <a:t>Group Name: </a:t>
            </a:r>
            <a:r>
              <a:rPr lang="en-GB" sz="2000" dirty="0"/>
              <a:t>A246</a:t>
            </a:r>
            <a:r>
              <a:rPr lang="en-US" sz="2000" dirty="0" smtClean="0"/>
              <a:t>                                Name </a:t>
            </a:r>
            <a:r>
              <a:rPr lang="en-US" sz="2000" dirty="0"/>
              <a:t>of Student </a:t>
            </a:r>
            <a:r>
              <a:rPr lang="en-US" sz="2000" dirty="0" smtClean="0"/>
              <a:t>Presenting: </a:t>
            </a:r>
            <a:r>
              <a:rPr lang="en-GB" sz="2000" dirty="0" smtClean="0"/>
              <a:t>Tilakeaswar </a:t>
            </a:r>
            <a:r>
              <a:rPr lang="en-GB" sz="2000" dirty="0" err="1" smtClean="0"/>
              <a:t>Balamurugan</a:t>
            </a:r>
            <a:endParaRPr lang="en-GB" sz="2000" dirty="0"/>
          </a:p>
          <a:p>
            <a:endParaRPr lang="en-US" sz="2000" dirty="0"/>
          </a:p>
        </p:txBody>
      </p:sp>
      <p:sp>
        <p:nvSpPr>
          <p:cNvPr id="4" name="Footer Placeholder 3">
            <a:extLst>
              <a:ext uri="{FF2B5EF4-FFF2-40B4-BE49-F238E27FC236}">
                <a16:creationId xmlns:a16="http://schemas.microsoft.com/office/drawing/2014/main" xmlns="" id="{6E7F4D14-5620-EC41-A86C-6CC3CFD691B4}"/>
              </a:ext>
            </a:extLst>
          </p:cNvPr>
          <p:cNvSpPr>
            <a:spLocks noGrp="1"/>
          </p:cNvSpPr>
          <p:nvPr>
            <p:ph type="ftr" sz="quarter" idx="11"/>
          </p:nvPr>
        </p:nvSpPr>
        <p:spPr>
          <a:xfrm>
            <a:off x="965289" y="274320"/>
            <a:ext cx="11226711" cy="736245"/>
          </a:xfrm>
        </p:spPr>
        <p:txBody>
          <a:bodyPr/>
          <a:lstStyle/>
          <a:p>
            <a:r>
              <a:rPr lang="en-GB" dirty="0"/>
              <a:t>7COM1079-2024  Student Group No:   A246        Names of Student Attendees : Tilakeaswar Balamurugan</a:t>
            </a:r>
          </a:p>
          <a:p>
            <a:r>
              <a:rPr lang="en-GB" dirty="0"/>
              <a:t>							       Abinaya Sri Arunkumar</a:t>
            </a:r>
          </a:p>
          <a:p>
            <a:r>
              <a:rPr lang="en-GB" dirty="0"/>
              <a:t>							      John Paul Chirstopher Yesudian</a:t>
            </a:r>
          </a:p>
          <a:p>
            <a:r>
              <a:rPr lang="en-GB" dirty="0"/>
              <a:t>							      Vishnuvardhan Parasuraman</a:t>
            </a:r>
          </a:p>
          <a:p>
            <a:r>
              <a:rPr lang="en-GB" dirty="0"/>
              <a:t>							      Mahesh </a:t>
            </a:r>
            <a:r>
              <a:rPr lang="en-GB" dirty="0" err="1"/>
              <a:t>Ramasubramanian</a:t>
            </a:r>
            <a:endParaRPr lang="en-GB" dirty="0"/>
          </a:p>
          <a:p>
            <a:endParaRPr lang="en-GB" dirty="0"/>
          </a:p>
        </p:txBody>
      </p:sp>
    </p:spTree>
    <p:extLst>
      <p:ext uri="{BB962C8B-B14F-4D97-AF65-F5344CB8AC3E}">
        <p14:creationId xmlns:p14="http://schemas.microsoft.com/office/powerpoint/2010/main" val="4148532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EDF47CE-5D5A-6104-A73A-4C8E09C48DA4}"/>
              </a:ext>
            </a:extLst>
          </p:cNvPr>
          <p:cNvSpPr>
            <a:spLocks noGrp="1"/>
          </p:cNvSpPr>
          <p:nvPr>
            <p:ph type="subTitle" idx="1"/>
          </p:nvPr>
        </p:nvSpPr>
        <p:spPr>
          <a:xfrm>
            <a:off x="954000" y="2019168"/>
            <a:ext cx="9769418" cy="230832"/>
          </a:xfrm>
        </p:spPr>
        <p:txBody>
          <a:bodyPr/>
          <a:lstStyle/>
          <a:p>
            <a:r>
              <a:rPr lang="en-GB" dirty="0"/>
              <a:t>Include a snippet of your dataset, to include </a:t>
            </a:r>
          </a:p>
          <a:p>
            <a:pPr marL="742950" indent="-742950">
              <a:buAutoNum type="arabicPeriod"/>
            </a:pPr>
            <a:r>
              <a:rPr lang="en-GB" dirty="0"/>
              <a:t>The columns/variables you are using in your research question</a:t>
            </a:r>
          </a:p>
          <a:p>
            <a:pPr marL="742950" indent="-742950">
              <a:buAutoNum type="arabicPeriod"/>
            </a:pPr>
            <a:r>
              <a:rPr lang="en-GB" dirty="0"/>
              <a:t>At least 5 rows of the data</a:t>
            </a:r>
          </a:p>
          <a:p>
            <a:pPr marL="742950" indent="-742950">
              <a:buAutoNum type="arabicPeriod"/>
            </a:pPr>
            <a:r>
              <a:rPr lang="en-GB" dirty="0"/>
              <a:t>Tell us how many rows your dataset has.</a:t>
            </a:r>
          </a:p>
        </p:txBody>
      </p:sp>
      <p:sp>
        <p:nvSpPr>
          <p:cNvPr id="3" name="Footer Placeholder 2">
            <a:extLst>
              <a:ext uri="{FF2B5EF4-FFF2-40B4-BE49-F238E27FC236}">
                <a16:creationId xmlns:a16="http://schemas.microsoft.com/office/drawing/2014/main" xmlns="" id="{E6EB5BD4-BD08-7B73-D9D9-2582DDE1B3D9}"/>
              </a:ext>
            </a:extLst>
          </p:cNvPr>
          <p:cNvSpPr>
            <a:spLocks noGrp="1"/>
          </p:cNvSpPr>
          <p:nvPr>
            <p:ph type="ftr" sz="quarter" idx="11"/>
          </p:nvPr>
        </p:nvSpPr>
        <p:spPr/>
        <p:txBody>
          <a:bodyPr/>
          <a:lstStyle/>
          <a:p>
            <a:r>
              <a:rPr lang="en-US" dirty="0"/>
              <a:t>Research Question</a:t>
            </a:r>
            <a:endParaRPr lang="en-GB" dirty="0"/>
          </a:p>
        </p:txBody>
      </p:sp>
      <p:sp>
        <p:nvSpPr>
          <p:cNvPr id="4" name="Slide Number Placeholder 3">
            <a:extLst>
              <a:ext uri="{FF2B5EF4-FFF2-40B4-BE49-F238E27FC236}">
                <a16:creationId xmlns:a16="http://schemas.microsoft.com/office/drawing/2014/main" xmlns="" id="{D1098E3C-BAB5-8478-26BA-5CDF4FAEFC64}"/>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Tree>
    <p:extLst>
      <p:ext uri="{BB962C8B-B14F-4D97-AF65-F5344CB8AC3E}">
        <p14:creationId xmlns:p14="http://schemas.microsoft.com/office/powerpoint/2010/main" val="849753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chemeClr val="accent2">
                    <a:lumMod val="60000"/>
                    <a:lumOff val="40000"/>
                  </a:schemeClr>
                </a:solidFill>
              </a:rPr>
              <a:t>:  </a:t>
            </a:r>
            <a:r>
              <a:rPr lang="en-US" sz="1600" dirty="0">
                <a:solidFill>
                  <a:srgbClr val="FF0000"/>
                </a:solidFill>
              </a:rPr>
              <a:t> </a:t>
            </a:r>
            <a:r>
              <a:rPr lang="en-US" sz="2400" dirty="0" smtClean="0">
                <a:solidFill>
                  <a:schemeClr val="accent2">
                    <a:lumMod val="60000"/>
                    <a:lumOff val="40000"/>
                  </a:schemeClr>
                </a:solidFill>
              </a:rPr>
              <a:t>(DS327- </a:t>
            </a:r>
            <a:r>
              <a:rPr lang="en-US" sz="2400" dirty="0" smtClean="0">
                <a:solidFill>
                  <a:schemeClr val="accent2">
                    <a:lumMod val="60000"/>
                    <a:lumOff val="40000"/>
                  </a:schemeClr>
                </a:solidFill>
              </a:rPr>
              <a:t>005380.KS</a:t>
            </a:r>
            <a:r>
              <a:rPr lang="en-US" sz="2400" dirty="0">
                <a:solidFill>
                  <a:schemeClr val="accent2">
                    <a:lumMod val="60000"/>
                    <a:lumOff val="40000"/>
                  </a:schemeClr>
                </a:solidFill>
              </a:rPr>
              <a:t>)</a:t>
            </a:r>
            <a:endParaRPr lang="en-US" sz="2400" dirty="0">
              <a:solidFill>
                <a:schemeClr val="accent2">
                  <a:lumMod val="60000"/>
                  <a:lumOff val="40000"/>
                </a:schemeClr>
              </a:solidFill>
            </a:endParaRPr>
          </a:p>
        </p:txBody>
      </p:sp>
      <p:sp>
        <p:nvSpPr>
          <p:cNvPr id="3" name="Footer Placeholder 2">
            <a:extLst>
              <a:ext uri="{FF2B5EF4-FFF2-40B4-BE49-F238E27FC236}">
                <a16:creationId xmlns:a16="http://schemas.microsoft.com/office/drawing/2014/main" xmlns="" id="{00EBC183-8AA5-EC44-9987-D65F5C1892A1}"/>
              </a:ext>
            </a:extLst>
          </p:cNvPr>
          <p:cNvSpPr>
            <a:spLocks noGrp="1"/>
          </p:cNvSpPr>
          <p:nvPr>
            <p:ph type="ftr" sz="quarter" idx="11"/>
          </p:nvPr>
        </p:nvSpPr>
        <p:spPr>
          <a:xfrm>
            <a:off x="965288" y="791022"/>
            <a:ext cx="10877088" cy="961072"/>
          </a:xfrm>
        </p:spPr>
        <p:txBody>
          <a:bodyPr/>
          <a:lstStyle/>
          <a:p>
            <a:r>
              <a:rPr lang="en-GB" dirty="0"/>
              <a:t>7COM1079-2024  Student Group No: </a:t>
            </a:r>
            <a:r>
              <a:rPr lang="en-GB" dirty="0"/>
              <a:t>A246                 </a:t>
            </a:r>
            <a:r>
              <a:rPr lang="en-GB" dirty="0"/>
              <a:t>Names of Student Group Attendees: </a:t>
            </a:r>
            <a:r>
              <a:rPr lang="en-GB" dirty="0"/>
              <a:t>Abinaya Sri Arunkumar							     </a:t>
            </a:r>
            <a:r>
              <a:rPr lang="en-GB" dirty="0" smtClean="0"/>
              <a:t>                                    </a:t>
            </a:r>
            <a:r>
              <a:rPr lang="en-GB" dirty="0"/>
              <a:t>John Paul Chirstopher Yesudian							  </a:t>
            </a:r>
            <a:r>
              <a:rPr lang="en-GB" dirty="0" smtClean="0"/>
              <a:t>                      </a:t>
            </a:r>
            <a:r>
              <a:rPr lang="en-GB" dirty="0"/>
              <a:t>Vishnuvardhan Parasuraman							     </a:t>
            </a:r>
            <a:r>
              <a:rPr lang="en-GB" dirty="0" smtClean="0"/>
              <a:t>                   </a:t>
            </a:r>
            <a:r>
              <a:rPr lang="en-GB" dirty="0"/>
              <a:t>Mahesh Ramasubramania</a:t>
            </a:r>
            <a:endParaRPr lang="en-GB" dirty="0"/>
          </a:p>
        </p:txBody>
      </p:sp>
      <p:sp>
        <p:nvSpPr>
          <p:cNvPr id="4" name="Slide Number Placeholder 3">
            <a:extLst>
              <a:ext uri="{FF2B5EF4-FFF2-40B4-BE49-F238E27FC236}">
                <a16:creationId xmlns:a16="http://schemas.microsoft.com/office/drawing/2014/main" xmlns=""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xmlns="" id="{B3FA3829-F12C-214D-8FBA-7E1A740F65CA}"/>
              </a:ext>
            </a:extLst>
          </p:cNvPr>
          <p:cNvSpPr>
            <a:spLocks noGrp="1"/>
          </p:cNvSpPr>
          <p:nvPr>
            <p:ph type="ctrTitle"/>
          </p:nvPr>
        </p:nvSpPr>
        <p:spPr>
          <a:xfrm>
            <a:off x="785994" y="1752094"/>
            <a:ext cx="10974945" cy="2699181"/>
          </a:xfrm>
        </p:spPr>
        <p:txBody>
          <a:bodyPr>
            <a:noAutofit/>
          </a:bodyPr>
          <a:lstStyle/>
          <a:p>
            <a:pPr>
              <a:lnSpc>
                <a:spcPct val="100000"/>
              </a:lnSpc>
            </a:pPr>
            <a:r>
              <a:rPr lang="en-US" sz="2400" b="0" dirty="0" smtClean="0">
                <a:latin typeface="Calibri"/>
                <a:cs typeface="Calibri"/>
              </a:rPr>
              <a:t/>
            </a:r>
            <a:br>
              <a:rPr lang="en-US" sz="2400" b="0" dirty="0" smtClean="0">
                <a:latin typeface="Calibri"/>
                <a:cs typeface="Calibri"/>
              </a:rPr>
            </a:br>
            <a:r>
              <a:rPr lang="en-US" sz="2400" b="0" dirty="0" smtClean="0">
                <a:latin typeface="Calibri"/>
                <a:cs typeface="Calibri"/>
              </a:rPr>
              <a:t>This </a:t>
            </a:r>
            <a:r>
              <a:rPr lang="en-US" sz="2400" b="0" dirty="0">
                <a:latin typeface="Calibri"/>
                <a:cs typeface="Calibri"/>
              </a:rPr>
              <a:t>dataset is interesting to us because Hyundai's stock data provides insights into </a:t>
            </a:r>
            <a:r>
              <a:rPr lang="en-US" sz="2400" b="0" dirty="0">
                <a:latin typeface="Calibri"/>
                <a:cs typeface="Calibri"/>
              </a:rPr>
              <a:t>G</a:t>
            </a:r>
            <a:r>
              <a:rPr lang="en-US" sz="2400" b="0" dirty="0" smtClean="0">
                <a:latin typeface="Calibri"/>
                <a:cs typeface="Calibri"/>
              </a:rPr>
              <a:t>lobal </a:t>
            </a:r>
            <a:r>
              <a:rPr lang="en-US" sz="2400" b="0" dirty="0">
                <a:latin typeface="Calibri"/>
                <a:cs typeface="Calibri"/>
              </a:rPr>
              <a:t>financial market </a:t>
            </a:r>
            <a:r>
              <a:rPr lang="en-US" sz="2400" b="0" dirty="0">
                <a:latin typeface="Calibri"/>
                <a:cs typeface="Calibri"/>
              </a:rPr>
              <a:t>A</a:t>
            </a:r>
            <a:r>
              <a:rPr lang="en-US" sz="2400" b="0" dirty="0" smtClean="0">
                <a:latin typeface="Calibri"/>
                <a:cs typeface="Calibri"/>
              </a:rPr>
              <a:t>nalysis</a:t>
            </a:r>
            <a:r>
              <a:rPr lang="en-US" sz="2400" b="0" dirty="0">
                <a:latin typeface="Calibri"/>
                <a:cs typeface="Calibri"/>
              </a:rPr>
              <a:t>.</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a:t>
            </a:r>
            <a:r>
              <a:rPr lang="en-US" sz="2400" b="0" dirty="0" smtClean="0">
                <a:latin typeface="Calibri"/>
                <a:cs typeface="Calibri"/>
              </a:rPr>
              <a:t>is CLOSE</a:t>
            </a:r>
            <a:r>
              <a:rPr lang="en-US" sz="2400" b="0" dirty="0" smtClean="0">
                <a:latin typeface="Calibri"/>
                <a:cs typeface="Calibri"/>
              </a:rPr>
              <a:t> (SIMPLE MOVING AVERAGE)</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a:t>
            </a:r>
            <a:r>
              <a:rPr lang="en-US" sz="2400" b="0" dirty="0">
                <a:latin typeface="Calibri"/>
                <a:cs typeface="Calibri"/>
              </a:rPr>
              <a:t>:</a:t>
            </a:r>
            <a:r>
              <a:rPr lang="en-US" sz="2400" b="0" dirty="0" smtClean="0">
                <a:latin typeface="Calibri"/>
                <a:cs typeface="Calibri"/>
              </a:rPr>
              <a:t> INTERVAL</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smtClean="0">
                <a:latin typeface="Calibri"/>
                <a:cs typeface="Calibri"/>
              </a:rPr>
              <a:t>VOLUME</a:t>
            </a:r>
            <a:r>
              <a:rPr lang="en-US" sz="2400" b="0" dirty="0">
                <a:latin typeface="Calibri" panose="020F0502020204030204" pitchFamily="34" charset="0"/>
                <a:cs typeface="Calibri" panose="020F0502020204030204" pitchFamily="34" charset="0"/>
              </a:rPr>
              <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a:t>
            </a:r>
            <a:r>
              <a:rPr lang="en-US" sz="2400" b="0" dirty="0" smtClean="0">
                <a:latin typeface="Calibri"/>
                <a:cs typeface="Calibri"/>
              </a:rPr>
              <a:t>: </a:t>
            </a:r>
            <a:r>
              <a:rPr lang="en-US" sz="2400" b="0" dirty="0">
                <a:latin typeface="Calibri"/>
                <a:cs typeface="Calibri"/>
              </a:rPr>
              <a:t>INTERVAL</a:t>
            </a:r>
            <a:endParaRPr lang="en-US" sz="2400" b="0" dirty="0">
              <a:solidFill>
                <a:srgbClr val="FF0000"/>
              </a:solidFill>
              <a:latin typeface="Calibri"/>
              <a:cs typeface="Calibri"/>
            </a:endParaRPr>
          </a:p>
        </p:txBody>
      </p:sp>
    </p:spTree>
    <p:extLst>
      <p:ext uri="{BB962C8B-B14F-4D97-AF65-F5344CB8AC3E}">
        <p14:creationId xmlns:p14="http://schemas.microsoft.com/office/powerpoint/2010/main" val="17180049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a:t>
            </a:r>
            <a:r>
              <a:rPr lang="en-GB" dirty="0" smtClean="0"/>
              <a:t>is</a:t>
            </a:r>
            <a:endParaRPr lang="en-GB" sz="1800" dirty="0">
              <a:solidFill>
                <a:srgbClr val="FF0000"/>
              </a:solidFill>
            </a:endParaRPr>
          </a:p>
        </p:txBody>
      </p:sp>
      <p:sp>
        <p:nvSpPr>
          <p:cNvPr id="3" name="Footer Placeholder 2">
            <a:extLst>
              <a:ext uri="{FF2B5EF4-FFF2-40B4-BE49-F238E27FC236}">
                <a16:creationId xmlns:a16="http://schemas.microsoft.com/office/drawing/2014/main" xmlns="" id="{3C4D431B-7665-75B0-2D73-5BD588DCB766}"/>
              </a:ext>
            </a:extLst>
          </p:cNvPr>
          <p:cNvSpPr>
            <a:spLocks noGrp="1"/>
          </p:cNvSpPr>
          <p:nvPr>
            <p:ph type="ftr" sz="quarter" idx="11"/>
          </p:nvPr>
        </p:nvSpPr>
        <p:spPr/>
        <p:txBody>
          <a:bodyPr/>
          <a:lstStyle/>
          <a:p>
            <a:r>
              <a:rPr lang="en-GB" dirty="0"/>
              <a:t>PRE 7COM1079-2024  Student Group No: </a:t>
            </a:r>
            <a:r>
              <a:rPr lang="en-GB" dirty="0"/>
              <a:t>A246 </a:t>
            </a:r>
            <a:endParaRPr lang="en-GB" dirty="0"/>
          </a:p>
        </p:txBody>
      </p:sp>
      <p:sp>
        <p:nvSpPr>
          <p:cNvPr id="4" name="Slide Number Placeholder 3">
            <a:extLst>
              <a:ext uri="{FF2B5EF4-FFF2-40B4-BE49-F238E27FC236}">
                <a16:creationId xmlns:a16="http://schemas.microsoft.com/office/drawing/2014/main" xmlns=""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xmlns=""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simple moving average of Close </a:t>
            </a:r>
            <a:r>
              <a:rPr lang="en-IE" sz="2400" b="0" dirty="0" smtClean="0">
                <a:effectLst/>
                <a:latin typeface="Calibri" panose="020F0502020204030204" pitchFamily="34" charset="0"/>
                <a:ea typeface="Calibri" panose="020F0502020204030204" pitchFamily="34" charset="0"/>
                <a:cs typeface="Times New Roman" panose="02020603050405020304" pitchFamily="18" charset="0"/>
              </a:rPr>
              <a:t>and </a:t>
            </a:r>
            <a:r>
              <a:rPr lang="en-IE" sz="2400" b="0" dirty="0" smtClean="0">
                <a:solidFill>
                  <a:srgbClr val="0070C0"/>
                </a:solidFill>
                <a:latin typeface="Calibri" panose="020F0502020204030204" pitchFamily="34" charset="0"/>
                <a:ea typeface="Calibri" panose="020F0502020204030204" pitchFamily="34" charset="0"/>
                <a:cs typeface="Times New Roman" panose="02020603050405020304" pitchFamily="18" charset="0"/>
              </a:rPr>
              <a:t>volume </a:t>
            </a:r>
            <a:r>
              <a:rPr lang="en-IE" sz="2400" dirty="0">
                <a:effectLst/>
                <a:latin typeface="Calibri" panose="020F0502020204030204" pitchFamily="34" charset="0"/>
                <a:ea typeface="Calibri" panose="020F0502020204030204" pitchFamily="34" charset="0"/>
                <a:cs typeface="Times New Roman" panose="02020603050405020304" pitchFamily="18" charset="0"/>
              </a:rPr>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r>
              <a:rPr lang="en-GB" sz="2400" dirty="0">
                <a:effectLst/>
                <a:latin typeface="Calibri" panose="020F0502020204030204" pitchFamily="34" charset="0"/>
                <a:ea typeface="Calibri" panose="020F0502020204030204" pitchFamily="34" charset="0"/>
                <a:cs typeface="Times New Roman" panose="02020603050405020304" pitchFamily="18" charset="0"/>
              </a:rPr>
              <a:t/>
            </a: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xmlns="" id="{6B64221B-D6D4-E382-A91A-99FF908D5475}"/>
              </a:ext>
            </a:extLst>
          </p:cNvPr>
          <p:cNvSpPr>
            <a:spLocks noGrp="1"/>
          </p:cNvSpPr>
          <p:nvPr>
            <p:ph type="subTitle" idx="1"/>
          </p:nvPr>
        </p:nvSpPr>
        <p:spPr>
          <a:xfrm>
            <a:off x="862962" y="1799410"/>
            <a:ext cx="10406581" cy="1391600"/>
          </a:xfrm>
        </p:spPr>
        <p:txBody>
          <a:bodyPr vert="horz" lIns="0" tIns="0" rIns="0" bIns="0" rtlCol="0" anchor="t">
            <a:noAutofit/>
          </a:bodyPr>
          <a:lstStyle/>
          <a:p>
            <a:pPr marL="457200" indent="-457200">
              <a:lnSpc>
                <a:spcPct val="100000"/>
              </a:lnSpc>
              <a:buAutoNum type="arabicPeriod"/>
            </a:pPr>
            <a:r>
              <a:rPr lang="en-GB" sz="2000" b="0" dirty="0" smtClean="0">
                <a:latin typeface="Arial"/>
                <a:cs typeface="Arial"/>
              </a:rPr>
              <a:t>Null </a:t>
            </a:r>
            <a:r>
              <a:rPr lang="en-GB" sz="2000" b="0" dirty="0">
                <a:latin typeface="Arial"/>
                <a:cs typeface="Arial"/>
              </a:rPr>
              <a:t>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smtClean="0">
                <a:solidFill>
                  <a:schemeClr val="accent2">
                    <a:lumMod val="60000"/>
                    <a:lumOff val="40000"/>
                  </a:schemeClr>
                </a:solidFill>
                <a:latin typeface="Arial"/>
                <a:cs typeface="Arial"/>
              </a:rPr>
              <a:t>Null </a:t>
            </a:r>
            <a:r>
              <a:rPr lang="en-GB" sz="2000" b="0" dirty="0">
                <a:solidFill>
                  <a:schemeClr val="accent2">
                    <a:lumMod val="60000"/>
                    <a:lumOff val="40000"/>
                  </a:schemeClr>
                </a:solidFill>
                <a:latin typeface="Arial"/>
                <a:cs typeface="Arial"/>
              </a:rPr>
              <a:t>hypothesis (H</a:t>
            </a:r>
            <a:r>
              <a:rPr lang="en-GB" sz="2000" b="0" baseline="-25000" dirty="0">
                <a:solidFill>
                  <a:schemeClr val="accent2">
                    <a:lumMod val="60000"/>
                    <a:lumOff val="40000"/>
                  </a:schemeClr>
                </a:solidFill>
                <a:latin typeface="Arial"/>
                <a:cs typeface="Arial"/>
              </a:rPr>
              <a:t>0</a:t>
            </a:r>
            <a:r>
              <a:rPr lang="en-GB" sz="2000" b="0" dirty="0">
                <a:solidFill>
                  <a:schemeClr val="accent2">
                    <a:lumMod val="60000"/>
                    <a:lumOff val="40000"/>
                  </a:schemeClr>
                </a:solidFill>
                <a:latin typeface="Arial"/>
                <a:cs typeface="Arial"/>
              </a:rPr>
              <a:t>): There is </a:t>
            </a:r>
            <a:r>
              <a:rPr lang="en-GB" sz="2000" dirty="0">
                <a:solidFill>
                  <a:schemeClr val="accent2">
                    <a:lumMod val="60000"/>
                    <a:lumOff val="40000"/>
                  </a:schemeClr>
                </a:solidFill>
                <a:latin typeface="Arial"/>
                <a:cs typeface="Arial"/>
              </a:rPr>
              <a:t>no</a:t>
            </a:r>
            <a:r>
              <a:rPr lang="en-GB" sz="2000" b="0" dirty="0">
                <a:solidFill>
                  <a:schemeClr val="accent2">
                    <a:lumMod val="60000"/>
                    <a:lumOff val="40000"/>
                  </a:schemeClr>
                </a:solidFill>
                <a:latin typeface="Arial"/>
                <a:cs typeface="Arial"/>
              </a:rPr>
              <a:t> correlation between </a:t>
            </a:r>
            <a:r>
              <a:rPr lang="en-US" sz="2000" b="0" dirty="0" smtClean="0">
                <a:solidFill>
                  <a:schemeClr val="accent2">
                    <a:lumMod val="60000"/>
                    <a:lumOff val="40000"/>
                  </a:schemeClr>
                </a:solidFill>
                <a:latin typeface="Calibri"/>
                <a:cs typeface="Calibri"/>
              </a:rPr>
              <a:t>VOLUME</a:t>
            </a:r>
            <a:r>
              <a:rPr lang="en-GB" sz="2000" b="0" dirty="0" smtClean="0">
                <a:solidFill>
                  <a:schemeClr val="accent2">
                    <a:lumMod val="60000"/>
                    <a:lumOff val="40000"/>
                  </a:schemeClr>
                </a:solidFill>
                <a:latin typeface="Arial"/>
                <a:cs typeface="Arial"/>
              </a:rPr>
              <a:t> </a:t>
            </a:r>
            <a:r>
              <a:rPr lang="en-GB" sz="2000" b="0" dirty="0" smtClean="0">
                <a:solidFill>
                  <a:schemeClr val="accent2">
                    <a:lumMod val="60000"/>
                    <a:lumOff val="40000"/>
                  </a:schemeClr>
                </a:solidFill>
                <a:latin typeface="Arial"/>
                <a:cs typeface="Arial"/>
              </a:rPr>
              <a:t>and </a:t>
            </a:r>
            <a:r>
              <a:rPr lang="en-US" sz="2000" b="0" dirty="0" smtClean="0">
                <a:solidFill>
                  <a:schemeClr val="accent2">
                    <a:lumMod val="60000"/>
                    <a:lumOff val="40000"/>
                  </a:schemeClr>
                </a:solidFill>
                <a:latin typeface="Calibri"/>
                <a:cs typeface="Calibri"/>
              </a:rPr>
              <a:t>INTERVAL</a:t>
            </a:r>
            <a:r>
              <a:rPr lang="en-GB" sz="2000" b="0" dirty="0" smtClean="0">
                <a:solidFill>
                  <a:schemeClr val="accent2">
                    <a:lumMod val="60000"/>
                    <a:lumOff val="40000"/>
                  </a:schemeClr>
                </a:solidFill>
                <a:latin typeface="Arial"/>
                <a:cs typeface="Arial"/>
              </a:rPr>
              <a:t>.</a:t>
            </a:r>
            <a:endParaRPr lang="en-GB" sz="2000" b="0" dirty="0">
              <a:solidFill>
                <a:schemeClr val="accent2">
                  <a:lumMod val="60000"/>
                  <a:lumOff val="40000"/>
                </a:schemeClr>
              </a:solidFill>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a:t>
            </a:r>
            <a:r>
              <a:rPr lang="en-GB" sz="2000" b="0" dirty="0" smtClean="0">
                <a:latin typeface="Arial"/>
                <a:cs typeface="Arial"/>
              </a:rPr>
              <a:t>copy </a:t>
            </a:r>
            <a:r>
              <a:rPr lang="en-GB" sz="2000" b="0" dirty="0">
                <a:latin typeface="Arial"/>
                <a:cs typeface="Arial"/>
              </a:rPr>
              <a:t>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chemeClr val="accent2">
                    <a:lumMod val="60000"/>
                    <a:lumOff val="40000"/>
                  </a:schemeClr>
                </a:solidFill>
                <a:latin typeface="Arial"/>
                <a:cs typeface="Arial"/>
              </a:rPr>
              <a:t>Alt hypothesis (H</a:t>
            </a:r>
            <a:r>
              <a:rPr lang="en-GB" sz="2000" b="0" baseline="-25000" dirty="0">
                <a:solidFill>
                  <a:schemeClr val="accent2">
                    <a:lumMod val="60000"/>
                    <a:lumOff val="40000"/>
                  </a:schemeClr>
                </a:solidFill>
                <a:latin typeface="Arial"/>
                <a:cs typeface="Arial"/>
              </a:rPr>
              <a:t>1</a:t>
            </a:r>
            <a:r>
              <a:rPr lang="en-GB" sz="2000" b="0" dirty="0">
                <a:solidFill>
                  <a:schemeClr val="accent2">
                    <a:lumMod val="60000"/>
                    <a:lumOff val="40000"/>
                  </a:schemeClr>
                </a:solidFill>
                <a:latin typeface="Arial"/>
                <a:cs typeface="Arial"/>
              </a:rPr>
              <a:t>): There is </a:t>
            </a:r>
            <a:r>
              <a:rPr lang="en-GB" sz="2000" dirty="0">
                <a:solidFill>
                  <a:schemeClr val="accent2">
                    <a:lumMod val="60000"/>
                    <a:lumOff val="40000"/>
                  </a:schemeClr>
                </a:solidFill>
                <a:latin typeface="Arial"/>
                <a:cs typeface="Arial"/>
              </a:rPr>
              <a:t>a</a:t>
            </a:r>
            <a:r>
              <a:rPr lang="en-GB" sz="2000" b="0" dirty="0">
                <a:solidFill>
                  <a:schemeClr val="accent2">
                    <a:lumMod val="60000"/>
                    <a:lumOff val="40000"/>
                  </a:schemeClr>
                </a:solidFill>
                <a:latin typeface="Arial"/>
                <a:cs typeface="Arial"/>
              </a:rPr>
              <a:t> correlation between </a:t>
            </a:r>
            <a:r>
              <a:rPr lang="en-GB" sz="2000" b="0" dirty="0">
                <a:solidFill>
                  <a:schemeClr val="accent2">
                    <a:lumMod val="60000"/>
                    <a:lumOff val="40000"/>
                  </a:schemeClr>
                </a:solidFill>
                <a:latin typeface="Calibri"/>
                <a:cs typeface="Calibri"/>
              </a:rPr>
              <a:t>VOLUME</a:t>
            </a:r>
            <a:r>
              <a:rPr lang="en-GB" sz="2000" b="0" dirty="0" smtClean="0">
                <a:solidFill>
                  <a:schemeClr val="accent2">
                    <a:lumMod val="60000"/>
                    <a:lumOff val="40000"/>
                  </a:schemeClr>
                </a:solidFill>
                <a:latin typeface="Arial"/>
                <a:cs typeface="Arial"/>
              </a:rPr>
              <a:t> and </a:t>
            </a:r>
            <a:r>
              <a:rPr lang="en-US" sz="2000" b="0" dirty="0" smtClean="0">
                <a:solidFill>
                  <a:schemeClr val="accent2">
                    <a:lumMod val="60000"/>
                    <a:lumOff val="40000"/>
                  </a:schemeClr>
                </a:solidFill>
                <a:latin typeface="Calibri"/>
                <a:cs typeface="Calibri"/>
              </a:rPr>
              <a:t>INTERVAL</a:t>
            </a:r>
            <a:r>
              <a:rPr lang="en-GB" sz="2000" b="0" dirty="0" smtClean="0">
                <a:solidFill>
                  <a:schemeClr val="accent2">
                    <a:lumMod val="60000"/>
                    <a:lumOff val="40000"/>
                  </a:schemeClr>
                </a:solidFill>
                <a:latin typeface="Arial"/>
                <a:cs typeface="Arial"/>
              </a:rPr>
              <a:t>.</a:t>
            </a:r>
            <a:endParaRPr lang="en-GB" sz="2000" b="0" dirty="0">
              <a:solidFill>
                <a:schemeClr val="accent2">
                  <a:lumMod val="60000"/>
                  <a:lumOff val="40000"/>
                </a:schemeClr>
              </a:solidFill>
              <a:latin typeface="Arial"/>
              <a:cs typeface="Arial"/>
            </a:endParaRPr>
          </a:p>
        </p:txBody>
      </p:sp>
      <p:sp>
        <p:nvSpPr>
          <p:cNvPr id="4" name="Slide Number Placeholder 3">
            <a:extLst>
              <a:ext uri="{FF2B5EF4-FFF2-40B4-BE49-F238E27FC236}">
                <a16:creationId xmlns:a16="http://schemas.microsoft.com/office/drawing/2014/main" xmlns=""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10987</TotalTime>
  <Words>649</Words>
  <Application>Microsoft Office PowerPoint</Application>
  <PresentationFormat>Widescreen</PresentationFormat>
  <Paragraphs>41</Paragraphs>
  <Slides>6</Slides>
  <Notes>3</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Times New Roman</vt:lpstr>
      <vt:lpstr>Herts Theme</vt:lpstr>
      <vt:lpstr>PowerPoint Presentation</vt:lpstr>
      <vt:lpstr>Research Question –  Tutorial Presentation for Feedback Date:  </vt:lpstr>
      <vt:lpstr>PowerPoint Presentation</vt:lpstr>
      <vt:lpstr> This dataset is interesting to us because Hyundai's stock data provides insights into Global financial market Analysis.   Our  Independent variable is CLOSE (SIMPLE MOVING AVERAGE)                    This  Independent variable datatype is : INTERVAL Our Dependent variable is: VOLUME                    This Dependent variable datatype is  : INTERVAL</vt:lpstr>
      <vt:lpstr>Template 1: Interval/Ordinal vs Interval/Ordinal: “Is there a correlation between simple moving average of Close and volume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Microsoft account</cp:lastModifiedBy>
  <cp:revision>244</cp:revision>
  <dcterms:created xsi:type="dcterms:W3CDTF">2019-10-01T08:37:56Z</dcterms:created>
  <dcterms:modified xsi:type="dcterms:W3CDTF">2024-11-10T23:52:54Z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