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106" d="100"/>
          <a:sy n="106" d="100"/>
        </p:scale>
        <p:origin x="1278" y="150"/>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08/11/2024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08/11/2024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1226711" cy="736245"/>
          </a:xfrm>
        </p:spPr>
        <p:txBody>
          <a:bodyPr/>
          <a:lstStyle/>
          <a:p>
            <a:r>
              <a:rPr lang="en-GB" dirty="0"/>
              <a:t>7COM1079-2024  Student Group No:   A246        Names of Student Attendees : </a:t>
            </a:r>
            <a:r>
              <a:rPr lang="en-GB" dirty="0" err="1"/>
              <a:t>Tilakeaswar</a:t>
            </a:r>
            <a:r>
              <a:rPr lang="en-GB" dirty="0"/>
              <a:t> Balamurugan</a:t>
            </a:r>
          </a:p>
          <a:p>
            <a:r>
              <a:rPr lang="en-GB" dirty="0"/>
              <a:t>							       Abinaya Sri Arunkumar</a:t>
            </a:r>
          </a:p>
          <a:p>
            <a:r>
              <a:rPr lang="en-GB" dirty="0"/>
              <a:t>							      John Paul </a:t>
            </a:r>
            <a:r>
              <a:rPr lang="en-GB" dirty="0" err="1"/>
              <a:t>Chirstopher</a:t>
            </a:r>
            <a:r>
              <a:rPr lang="en-GB" dirty="0"/>
              <a:t> </a:t>
            </a:r>
            <a:r>
              <a:rPr lang="en-GB" dirty="0" err="1"/>
              <a:t>Yesudian</a:t>
            </a:r>
            <a:endParaRPr lang="en-GB" dirty="0"/>
          </a:p>
          <a:p>
            <a:r>
              <a:rPr lang="en-GB" dirty="0"/>
              <a:t>							      Vishnuvardhan Parasuraman</a:t>
            </a:r>
          </a:p>
          <a:p>
            <a:r>
              <a:rPr lang="en-GB" dirty="0"/>
              <a:t>							      Mahesh </a:t>
            </a:r>
            <a:r>
              <a:rPr lang="en-GB" dirty="0" err="1"/>
              <a:t>Ramasubramanian</a:t>
            </a:r>
            <a:endParaRPr lang="en-GB" dirty="0"/>
          </a:p>
          <a:p>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954000" y="2019168"/>
            <a:ext cx="9769418" cy="230832"/>
          </a:xfrm>
        </p:spPr>
        <p:txBody>
          <a:bodyPr/>
          <a:lstStyle/>
          <a:p>
            <a:r>
              <a:rPr lang="en-GB" dirty="0"/>
              <a:t>Include a snippet of your dataset, to include </a:t>
            </a:r>
          </a:p>
          <a:p>
            <a:pPr marL="742950" indent="-742950">
              <a:buAutoNum type="arabicPeriod"/>
            </a:pPr>
            <a:r>
              <a:rPr lang="en-GB" dirty="0"/>
              <a:t>The columns/variables you are using in your research question</a:t>
            </a:r>
          </a:p>
          <a:p>
            <a:pPr marL="742950" indent="-742950">
              <a:buAutoNum type="arabicPeriod"/>
            </a:pPr>
            <a:r>
              <a:rPr lang="en-GB" dirty="0"/>
              <a:t>At least 5 rows of the data</a:t>
            </a:r>
          </a:p>
          <a:p>
            <a:pPr marL="742950" indent="-742950">
              <a:buAutoNum type="arabicPeriod"/>
            </a:pPr>
            <a:r>
              <a:rPr lang="en-GB" dirty="0"/>
              <a:t>Tell us how many rows your dataset has.</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Tree>
    <p:extLst>
      <p:ext uri="{BB962C8B-B14F-4D97-AF65-F5344CB8AC3E}">
        <p14:creationId xmlns:p14="http://schemas.microsoft.com/office/powerpoint/2010/main" val="849753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(replace this text with your DSXXX number and filename)</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a:t>
            </a:r>
            <a:r>
              <a:rPr lang="en-US" sz="2400" b="0" dirty="0">
                <a:solidFill>
                  <a:srgbClr val="FF0000"/>
                </a:solidFill>
                <a:latin typeface="Calibri"/>
                <a:cs typeface="Calibri"/>
              </a:rPr>
              <a:t>(one sentence):</a:t>
            </a:r>
            <a:br>
              <a:rPr lang="en-US" sz="2400" b="0" dirty="0">
                <a:latin typeface="Calibri" panose="020F0502020204030204" pitchFamily="34" charset="0"/>
                <a:cs typeface="Calibri" panose="020F0502020204030204" pitchFamily="34" charset="0"/>
              </a:rPr>
            </a:br>
            <a:br>
              <a:rPr lang="en-US" sz="2400" b="0" dirty="0">
                <a:latin typeface="Calibri" panose="020F0502020204030204" pitchFamily="34" charset="0"/>
                <a:cs typeface="Calibri" panose="020F0502020204030204" pitchFamily="34" charset="0"/>
              </a:rPr>
            </a:br>
            <a:r>
              <a:rPr lang="en-US" sz="2400" b="0" i="1" dirty="0">
                <a:solidFill>
                  <a:schemeClr val="accent2">
                    <a:lumMod val="75000"/>
                  </a:schemeClr>
                </a:solidFill>
                <a:latin typeface="Calibri"/>
                <a:cs typeface="Calibri"/>
              </a:rPr>
              <a:t>From the column headings in your dataset choose ONE independent * and ONE dependent variable .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a:solidFill>
                  <a:srgbClr val="FF0000"/>
                </a:solidFill>
                <a:latin typeface="Calibri"/>
                <a:cs typeface="Calibri"/>
              </a:rPr>
              <a:t>the variable that remains constant /could cause an effect  on dep var)</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a:t>
            </a:r>
            <a:r>
              <a:rPr lang="en-US" sz="2400" b="0" dirty="0">
                <a:solidFill>
                  <a:srgbClr val="FF0000"/>
                </a:solidFill>
                <a:latin typeface="Calibri"/>
                <a:cs typeface="Calibri"/>
              </a:rPr>
              <a:t>Nominal/categorial  OR Ordinal OR Interval/measurement data.</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(your outcome variable that answers your RQ)</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Nominal/categorial  OR Ordinal OR Interval/measurement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r>
              <a:rPr lang="en-GB" sz="1800" dirty="0">
                <a:solidFill>
                  <a:srgbClr val="FF0000"/>
                </a:solidFill>
              </a:rPr>
              <a:t>Choose ONE of the three templates below replacing the blue text with your variables – then add hypotheses as shown in next slide:</a:t>
            </a: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interval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or</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ordinal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Nominal. data “Is there a difference in the mean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interval variable </a:t>
            </a:r>
            <a:r>
              <a:rPr lang="en-IE" sz="2400" b="0" dirty="0">
                <a:solidFill>
                  <a:srgbClr val="0070C0"/>
                </a:solidFill>
                <a:latin typeface="Calibri" panose="020F0502020204030204" pitchFamily="34" charset="0"/>
                <a:ea typeface="Calibri" panose="020F0502020204030204" pitchFamily="34" charset="0"/>
                <a:cs typeface="Times New Roman" panose="02020603050405020304" pitchFamily="18" charset="0"/>
              </a:rPr>
              <a:t> </a:t>
            </a:r>
            <a:r>
              <a:rPr lang="en-IE" sz="2400" b="0" dirty="0">
                <a:latin typeface="Calibri" panose="020F0502020204030204" pitchFamily="34" charset="0"/>
                <a:ea typeface="Calibri" panose="020F0502020204030204" pitchFamily="34" charset="0"/>
                <a:cs typeface="Times New Roman" panose="02020603050405020304" pitchFamily="18" charset="0"/>
              </a:rPr>
              <a:t>or</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 dependent ordinal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and [independent nominal variable?]</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t>
            </a:r>
            <a:br>
              <a:rPr lang="en-GB" sz="2400" b="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b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n-IE"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Nominal vs Nominal  data (frequencies):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Is there a difference in proportions of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between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[independent nominal variable]?”</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
        <p:nvSpPr>
          <p:cNvPr id="7" name="TextBox 6">
            <a:extLst>
              <a:ext uri="{FF2B5EF4-FFF2-40B4-BE49-F238E27FC236}">
                <a16:creationId xmlns:a16="http://schemas.microsoft.com/office/drawing/2014/main" id="{F7FEA660-7B39-BC91-3B96-7298CCF66DE1}"/>
              </a:ext>
            </a:extLst>
          </p:cNvPr>
          <p:cNvSpPr txBox="1"/>
          <p:nvPr/>
        </p:nvSpPr>
        <p:spPr>
          <a:xfrm>
            <a:off x="623945" y="5297755"/>
            <a:ext cx="11440040" cy="1477328"/>
          </a:xfrm>
          <a:prstGeom prst="rect">
            <a:avLst/>
          </a:prstGeom>
          <a:solidFill>
            <a:schemeClr val="bg1">
              <a:lumMod val="95000"/>
            </a:schemeClr>
          </a:solidFill>
        </p:spPr>
        <p:txBody>
          <a:bodyPr wrap="square" lIns="91440" tIns="45720" rIns="91440" bIns="45720" rtlCol="0" anchor="t">
            <a:spAutoFit/>
          </a:bodyPr>
          <a:lstStyle/>
          <a:p>
            <a:r>
              <a:rPr lang="en-GB" baseline="30000" dirty="0"/>
              <a:t>1</a:t>
            </a:r>
            <a:r>
              <a:rPr lang="en-GB" b="1" dirty="0">
                <a:latin typeface="Calibri"/>
                <a:cs typeface="Calibri"/>
              </a:rPr>
              <a:t>Correlation</a:t>
            </a:r>
            <a:r>
              <a:rPr lang="en-GB" dirty="0"/>
              <a:t> (</a:t>
            </a:r>
            <a:r>
              <a:rPr lang="en-IE" sz="1800" dirty="0">
                <a:effectLst/>
                <a:latin typeface="Calibri"/>
                <a:ea typeface="Calibri" panose="020F0502020204030204" pitchFamily="34" charset="0"/>
                <a:cs typeface="Times New Roman"/>
              </a:rPr>
              <a:t>Analysis of how </a:t>
            </a:r>
            <a:r>
              <a:rPr lang="en-IE" sz="1800" dirty="0">
                <a:solidFill>
                  <a:srgbClr val="FF0000"/>
                </a:solidFill>
                <a:effectLst/>
                <a:latin typeface="Calibri"/>
                <a:ea typeface="Calibri" panose="020F0502020204030204" pitchFamily="34" charset="0"/>
                <a:cs typeface="Times New Roman"/>
              </a:rPr>
              <a:t>ordinal</a:t>
            </a:r>
            <a:r>
              <a:rPr lang="en-IE" dirty="0">
                <a:solidFill>
                  <a:srgbClr val="FF0000"/>
                </a:solidFill>
                <a:latin typeface="Calibri"/>
                <a:ea typeface="Calibri" panose="020F0502020204030204" pitchFamily="34" charset="0"/>
                <a:cs typeface="Times New Roman"/>
              </a:rPr>
              <a:t>/</a:t>
            </a:r>
            <a:r>
              <a:rPr lang="en-IE" sz="1800" dirty="0">
                <a:solidFill>
                  <a:srgbClr val="FF0000"/>
                </a:solidFill>
                <a:effectLst/>
                <a:latin typeface="Calibri"/>
                <a:ea typeface="Calibri" panose="020F0502020204030204" pitchFamily="34" charset="0"/>
                <a:cs typeface="Times New Roman"/>
              </a:rPr>
              <a:t>interval </a:t>
            </a:r>
            <a:r>
              <a:rPr lang="en-IE" sz="1800" dirty="0">
                <a:solidFill>
                  <a:srgbClr val="00B050"/>
                </a:solidFill>
                <a:effectLst/>
                <a:latin typeface="Calibri"/>
                <a:ea typeface="Calibri" panose="020F0502020204030204" pitchFamily="34" charset="0"/>
                <a:cs typeface="Times New Roman"/>
              </a:rPr>
              <a:t>dependent var</a:t>
            </a:r>
            <a:r>
              <a:rPr lang="en-IE" sz="1800" dirty="0">
                <a:effectLst/>
                <a:latin typeface="Calibri"/>
                <a:ea typeface="Calibri" panose="020F0502020204030204" pitchFamily="34" charset="0"/>
                <a:cs typeface="Times New Roman"/>
              </a:rPr>
              <a:t> </a:t>
            </a:r>
            <a:r>
              <a:rPr lang="en-IE" dirty="0">
                <a:latin typeface="Calibri"/>
                <a:ea typeface="Calibri" panose="020F0502020204030204" pitchFamily="34" charset="0"/>
                <a:cs typeface="Times New Roman"/>
              </a:rPr>
              <a:t>correlates </a:t>
            </a:r>
            <a:r>
              <a:rPr lang="en-IE" sz="1800" dirty="0">
                <a:effectLst/>
                <a:latin typeface="Calibri"/>
                <a:ea typeface="Calibri" panose="020F0502020204030204" pitchFamily="34" charset="0"/>
                <a:cs typeface="Times New Roman"/>
              </a:rPr>
              <a:t>to an </a:t>
            </a:r>
            <a:r>
              <a:rPr lang="en-IE" sz="1800" dirty="0">
                <a:solidFill>
                  <a:srgbClr val="FF0000"/>
                </a:solidFill>
                <a:effectLst/>
                <a:latin typeface="Calibri"/>
                <a:ea typeface="Calibri" panose="020F0502020204030204" pitchFamily="34" charset="0"/>
                <a:cs typeface="Times New Roman"/>
              </a:rPr>
              <a:t>ordinal/interval </a:t>
            </a:r>
            <a:r>
              <a:rPr lang="en-IE" sz="1800" dirty="0">
                <a:solidFill>
                  <a:srgbClr val="00B050"/>
                </a:solidFill>
                <a:effectLst/>
                <a:latin typeface="Calibri"/>
                <a:ea typeface="Calibri" panose="020F0502020204030204" pitchFamily="34" charset="0"/>
                <a:cs typeface="Times New Roman"/>
              </a:rPr>
              <a:t>independent variable)</a:t>
            </a:r>
            <a:endParaRPr lang="en-GB" dirty="0">
              <a:latin typeface="Calibri"/>
              <a:cs typeface="Times New Roman"/>
            </a:endParaRP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2</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means</a:t>
            </a:r>
            <a:r>
              <a:rPr lang="en-IE" sz="1800" dirty="0">
                <a:effectLst/>
                <a:latin typeface="Calibri" panose="020F0502020204030204" pitchFamily="34" charset="0"/>
                <a:ea typeface="Calibri" panose="020F0502020204030204" pitchFamily="34" charset="0"/>
                <a:cs typeface="Times New Roman" panose="02020603050405020304" pitchFamily="18" charset="0"/>
              </a:rPr>
              <a:t> (or medians): Analysis of the difference between the mean (or median) value of a characteristic shared by members of two different populations.</a:t>
            </a:r>
          </a:p>
          <a:p>
            <a:r>
              <a:rPr lang="en-IE" sz="1800" b="1" baseline="30000" dirty="0">
                <a:effectLst/>
                <a:latin typeface="Calibri" panose="020F0502020204030204" pitchFamily="34" charset="0"/>
                <a:ea typeface="Calibri" panose="020F0502020204030204" pitchFamily="34" charset="0"/>
                <a:cs typeface="Times New Roman" panose="02020603050405020304" pitchFamily="18" charset="0"/>
              </a:rPr>
              <a:t>3</a:t>
            </a:r>
            <a:r>
              <a:rPr lang="en-IE" sz="1800" b="1" dirty="0">
                <a:effectLst/>
                <a:latin typeface="Calibri" panose="020F0502020204030204" pitchFamily="34" charset="0"/>
                <a:ea typeface="Calibri" panose="020F0502020204030204" pitchFamily="34" charset="0"/>
                <a:cs typeface="Times New Roman" panose="02020603050405020304" pitchFamily="18" charset="0"/>
              </a:rPr>
              <a:t>Comparison of proportions:</a:t>
            </a:r>
            <a:r>
              <a:rPr lang="en-IE" sz="1800" dirty="0">
                <a:effectLst/>
                <a:latin typeface="Calibri" panose="020F0502020204030204" pitchFamily="34" charset="0"/>
                <a:ea typeface="Calibri" panose="020F0502020204030204" pitchFamily="34" charset="0"/>
                <a:cs typeface="Times New Roman" panose="02020603050405020304" pitchFamily="18" charset="0"/>
              </a:rPr>
              <a:t> Analysis of the difference in proportions of a characteristic shared by members of two different populations. </a:t>
            </a:r>
            <a:endParaRPr lang="en-GB" dirty="0"/>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a:t>
            </a:r>
            <a:r>
              <a:rPr lang="en-GB" sz="2400" dirty="0">
                <a:latin typeface="Calibri"/>
                <a:cs typeface="Calibri"/>
              </a:rPr>
              <a:t>Your wording will come directly from your RQ</a:t>
            </a:r>
            <a:r>
              <a:rPr lang="en-GB" sz="2400" b="0" dirty="0">
                <a:latin typeface="Calibri"/>
                <a:cs typeface="Calibri"/>
              </a:rPr>
              <a:t>. This is the formal way of reporting the results of your inferential test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so you write one of the following: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mean/median of the [dependent variable] between/among [subsets of the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proportions(s)of [subset(s) of dependent variable] between/among [subsets of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[dependent variable] and [independent variable].</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so you copy what you wrote for the Null hypothesis but remove the ‘no’ and replace with ‘</a:t>
            </a:r>
            <a:r>
              <a:rPr lang="en-GB" sz="2000" dirty="0">
                <a:latin typeface="Arial"/>
                <a:cs typeface="Arial"/>
              </a:rPr>
              <a:t>a’  </a:t>
            </a:r>
            <a:r>
              <a:rPr lang="en-GB" sz="2000" b="0" dirty="0">
                <a:latin typeface="Arial"/>
                <a:cs typeface="Arial"/>
              </a:rPr>
              <a:t>For example:</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[dependent variable] and [independent variable].</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10917</TotalTime>
  <Words>1247</Words>
  <Application>Microsoft Office PowerPoint</Application>
  <PresentationFormat>Widescreen</PresentationFormat>
  <Paragraphs>49</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PowerPoint Presentation</vt:lpstr>
      <vt:lpstr>Research Question –  Tutorial Presentation for Feedback Date:  </vt:lpstr>
      <vt:lpstr>PowerPoint Presentation</vt:lpstr>
      <vt:lpstr>This dataset is interesting to us because (one sentence):  From the column headings in your dataset choose ONE independent * and ONE dependent variable .  Our  Independent variable is: (the variable that remains constant /could cause an effect  on dep var)                    This  Independent variable datatype is (select one): Nominal/categorial  OR Ordinal OR Interval/measurement data. Our Dependent variable is: (your outcome variable that answers your RQ)                    This Dependent variable datatype is  (select one): Nominal/categorial  OR Ordinal OR Interval/measurement data</vt:lpstr>
      <vt:lpstr>Template 1: Interval/Ordinal vs Interval/Ordinal: “Is there a correlation between [dependent interval or ordinal variable] and [independent interval or ordinal variable?]”.   Template2 :Interval/Ordinal vs Nominal. data “Is there a difference in the mean of [dependent interval variable  or  dependent ordinal variable] between [independent nominal variable] and [independent nominal variable?]”.  Template 3:  Nominal vs Nominal  data (frequencies): “Is there a difference in proportions of [dependent nominal variable] between [independent nominal variable] and [independent nominal variable]?”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Abinaya Sri Arunkumar [Student-PECS]</cp:lastModifiedBy>
  <cp:revision>233</cp:revision>
  <dcterms:created xsi:type="dcterms:W3CDTF">2019-10-01T08:37:56Z</dcterms:created>
  <dcterms:modified xsi:type="dcterms:W3CDTF">2024-11-08T14:23:36Z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