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39" r:id="rId6"/>
    <p:sldId id="329" r:id="rId7"/>
    <p:sldId id="336" r:id="rId8"/>
    <p:sldId id="33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20" autoAdjust="0"/>
    <p:restoredTop sz="96327"/>
  </p:normalViewPr>
  <p:slideViewPr>
    <p:cSldViewPr snapToGrid="0" showGuides="1">
      <p:cViewPr>
        <p:scale>
          <a:sx n="92" d="100"/>
          <a:sy n="92" d="100"/>
        </p:scale>
        <p:origin x="-725" y="-58"/>
      </p:cViewPr>
      <p:guideLst>
        <p:guide orient="horz" pos="2160"/>
        <p:guide orient="horz" pos="3249"/>
        <p:guide orient="horz" pos="1380"/>
        <p:guide pos="3840"/>
        <p:guide pos="7068"/>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xmlns=""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21/11/2024</a:t>
            </a:fld>
            <a:endParaRPr lang="en-GB"/>
          </a:p>
        </p:txBody>
      </p:sp>
      <p:sp>
        <p:nvSpPr>
          <p:cNvPr id="4" name="Footer Placeholder 3">
            <a:extLst>
              <a:ext uri="{FF2B5EF4-FFF2-40B4-BE49-F238E27FC236}">
                <a16:creationId xmlns:a16="http://schemas.microsoft.com/office/drawing/2014/main" xmlns=""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xmlns=""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21/11/2024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370952-48CC-46D7-9FCD-59FAD40CC025}" type="slidenum">
              <a:rPr lang="en-GB" smtClean="0"/>
              <a:pPr/>
              <a:t>1</a:t>
            </a:fld>
            <a:endParaRPr lang="en-GB"/>
          </a:p>
        </p:txBody>
      </p:sp>
    </p:spTree>
    <p:extLst>
      <p:ext uri="{BB962C8B-B14F-4D97-AF65-F5344CB8AC3E}">
        <p14:creationId xmlns:p14="http://schemas.microsoft.com/office/powerpoint/2010/main" val="3802366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xmlns=""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xmlns=""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xmlns=""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xmlns=""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xmlns=""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xmlns=""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xmlns=""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xmlns=""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xmlns=""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xmlns=""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xmlns=""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xmlns=""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xmlns=""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xmlns=""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xmlns=""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xmlns=""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xmlns=""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xmlns=""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xmlns=""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xmlns=""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xmlns=""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xmlns=""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xmlns=""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xmlns=""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xmlns=""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xmlns=""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xmlns="">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xmlns=""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xmlns=""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xmlns=""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xmlns=""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xmlns=""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xmlns=""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xmlns=""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xmlns=""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xmlns=""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xmlns=""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xmlns=""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xmlns=""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xmlns=""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xmlns=""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xmlns=""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xmlns=""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xmlns=""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xmlns=""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xmlns=""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xmlns=""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xmlns=""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xmlns=""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xmlns=""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40AEE4-CC66-FE42-B0C3-2CC7AFD37D1C}"/>
              </a:ext>
            </a:extLst>
          </p:cNvPr>
          <p:cNvSpPr>
            <a:spLocks noGrp="1"/>
          </p:cNvSpPr>
          <p:nvPr>
            <p:ph type="ctrTitle"/>
          </p:nvPr>
        </p:nvSpPr>
        <p:spPr>
          <a:xfrm>
            <a:off x="845934" y="2042161"/>
            <a:ext cx="10031157" cy="2029096"/>
          </a:xfrm>
        </p:spPr>
        <p:txBody>
          <a:bodyPr>
            <a:normAutofit fontScale="90000"/>
          </a:bodyPr>
          <a:lstStyle/>
          <a:p>
            <a:pPr>
              <a:lnSpc>
                <a:spcPct val="100000"/>
              </a:lnSpc>
            </a:pPr>
            <a:r>
              <a:rPr lang="en-US" sz="4400" dirty="0"/>
              <a:t>Research </a:t>
            </a:r>
            <a:r>
              <a:rPr lang="en-US" sz="4400" dirty="0" smtClean="0"/>
              <a:t>Question </a:t>
            </a:r>
            <a:r>
              <a:rPr lang="en-US" dirty="0" smtClean="0"/>
              <a:t>– </a:t>
            </a:r>
            <a:r>
              <a:rPr lang="en-US" sz="4000" dirty="0" smtClean="0"/>
              <a:t>What is the correlation between the unemployment rate and various factors such as city</a:t>
            </a:r>
            <a:r>
              <a:rPr lang="en-US" sz="4000" dirty="0"/>
              <a:t>, state, and year</a:t>
            </a:r>
            <a:r>
              <a:rPr lang="en-US" sz="4000" dirty="0" smtClean="0"/>
              <a:t>?</a:t>
            </a:r>
            <a:br>
              <a:rPr lang="en-US" sz="4000" dirty="0" smtClean="0"/>
            </a:br>
            <a:r>
              <a:rPr lang="en-US" sz="4000" dirty="0"/>
              <a:t/>
            </a:r>
            <a:br>
              <a:rPr lang="en-US" sz="4000" dirty="0"/>
            </a:br>
            <a:r>
              <a:rPr lang="en-US" sz="2200" dirty="0"/>
              <a:t>Date:  </a:t>
            </a:r>
            <a:r>
              <a:rPr lang="en-US" sz="2200" dirty="0" smtClean="0"/>
              <a:t>21/11/2024</a:t>
            </a:r>
            <a:endParaRPr lang="en-US" dirty="0"/>
          </a:p>
        </p:txBody>
      </p:sp>
      <p:sp>
        <p:nvSpPr>
          <p:cNvPr id="3" name="Subtitle 2">
            <a:extLst>
              <a:ext uri="{FF2B5EF4-FFF2-40B4-BE49-F238E27FC236}">
                <a16:creationId xmlns:a16="http://schemas.microsoft.com/office/drawing/2014/main" xmlns="" id="{8275DA97-5166-7F4B-BC83-F50AC8BEDCD7}"/>
              </a:ext>
            </a:extLst>
          </p:cNvPr>
          <p:cNvSpPr>
            <a:spLocks noGrp="1"/>
          </p:cNvSpPr>
          <p:nvPr>
            <p:ph type="subTitle" idx="1"/>
          </p:nvPr>
        </p:nvSpPr>
        <p:spPr>
          <a:xfrm>
            <a:off x="954000" y="1497874"/>
            <a:ext cx="10031156" cy="513806"/>
          </a:xfrm>
        </p:spPr>
        <p:txBody>
          <a:bodyPr/>
          <a:lstStyle/>
          <a:p>
            <a:r>
              <a:rPr lang="en-US" sz="2000" dirty="0" smtClean="0"/>
              <a:t>Group </a:t>
            </a:r>
            <a:r>
              <a:rPr lang="en-US" sz="2000" dirty="0"/>
              <a:t>Name:  </a:t>
            </a:r>
            <a:r>
              <a:rPr lang="en-US" sz="2000" dirty="0" smtClean="0"/>
              <a:t>A282                                                 </a:t>
            </a:r>
            <a:r>
              <a:rPr lang="en-US" sz="2000" dirty="0"/>
              <a:t>Name of Student </a:t>
            </a:r>
            <a:r>
              <a:rPr lang="en-US" sz="2000" dirty="0" smtClean="0"/>
              <a:t>Presenting: GUDEPU VINAY</a:t>
            </a:r>
          </a:p>
          <a:p>
            <a:endParaRPr lang="en-US" sz="2000" dirty="0"/>
          </a:p>
        </p:txBody>
      </p:sp>
      <p:sp>
        <p:nvSpPr>
          <p:cNvPr id="4" name="Footer Placeholder 3">
            <a:extLst>
              <a:ext uri="{FF2B5EF4-FFF2-40B4-BE49-F238E27FC236}">
                <a16:creationId xmlns:a16="http://schemas.microsoft.com/office/drawing/2014/main" xmlns="" id="{6E7F4D14-5620-EC41-A86C-6CC3CFD691B4}"/>
              </a:ext>
            </a:extLst>
          </p:cNvPr>
          <p:cNvSpPr>
            <a:spLocks noGrp="1"/>
          </p:cNvSpPr>
          <p:nvPr>
            <p:ph type="ftr" sz="quarter" idx="11"/>
          </p:nvPr>
        </p:nvSpPr>
        <p:spPr>
          <a:xfrm>
            <a:off x="898788" y="166255"/>
            <a:ext cx="10455567" cy="1122218"/>
          </a:xfrm>
        </p:spPr>
        <p:txBody>
          <a:bodyPr/>
          <a:lstStyle/>
          <a:p>
            <a:r>
              <a:rPr lang="en-GB" dirty="0" smtClean="0"/>
              <a:t>7COM1079-2024  Student Group No:   A282                 Names of Student Attendees : 	</a:t>
            </a:r>
            <a:r>
              <a:rPr lang="en-US" dirty="0"/>
              <a:t>M</a:t>
            </a:r>
            <a:r>
              <a:rPr lang="en-US" dirty="0" smtClean="0"/>
              <a:t>ahesh </a:t>
            </a:r>
            <a:r>
              <a:rPr lang="en-US" dirty="0" err="1" smtClean="0"/>
              <a:t>gangshettiwar</a:t>
            </a:r>
            <a:endParaRPr lang="en-US" dirty="0" smtClean="0"/>
          </a:p>
          <a:p>
            <a:r>
              <a:rPr lang="en-US" dirty="0" smtClean="0"/>
              <a:t>                                                                                                                                            </a:t>
            </a:r>
            <a:r>
              <a:rPr lang="en-US" dirty="0" err="1" smtClean="0"/>
              <a:t>gudepu</a:t>
            </a:r>
            <a:r>
              <a:rPr lang="en-US" dirty="0" smtClean="0"/>
              <a:t> </a:t>
            </a:r>
            <a:r>
              <a:rPr lang="en-US" dirty="0" err="1" smtClean="0"/>
              <a:t>vinay</a:t>
            </a:r>
            <a:r>
              <a:rPr lang="en-US" dirty="0" smtClean="0"/>
              <a:t>     </a:t>
            </a:r>
          </a:p>
          <a:p>
            <a:r>
              <a:rPr lang="en-US" dirty="0" smtClean="0"/>
              <a:t>                                                                                                                                            </a:t>
            </a:r>
            <a:r>
              <a:rPr lang="en-US" dirty="0" err="1" smtClean="0"/>
              <a:t>Karthhik</a:t>
            </a:r>
            <a:r>
              <a:rPr lang="en-US" dirty="0" smtClean="0"/>
              <a:t> </a:t>
            </a:r>
            <a:r>
              <a:rPr lang="en-US" dirty="0"/>
              <a:t>Krishnan</a:t>
            </a:r>
          </a:p>
          <a:p>
            <a:r>
              <a:rPr lang="en-US" dirty="0" smtClean="0"/>
              <a:t>                                                                                                                                            </a:t>
            </a:r>
            <a:r>
              <a:rPr lang="en-US" dirty="0" err="1" smtClean="0"/>
              <a:t>Arshad</a:t>
            </a:r>
            <a:r>
              <a:rPr lang="en-US" dirty="0" smtClean="0"/>
              <a:t> </a:t>
            </a:r>
            <a:r>
              <a:rPr lang="en-US" dirty="0" err="1"/>
              <a:t>Abdulkhader</a:t>
            </a:r>
            <a:endParaRPr lang="en-US" dirty="0" smtClean="0"/>
          </a:p>
          <a:p>
            <a:r>
              <a:rPr lang="en-US" dirty="0"/>
              <a:t>  </a:t>
            </a:r>
            <a:r>
              <a:rPr lang="en-US" dirty="0" smtClean="0"/>
              <a:t>                                                                                                                                          </a:t>
            </a:r>
            <a:r>
              <a:rPr lang="en-US" dirty="0" err="1" smtClean="0"/>
              <a:t>Mujahid</a:t>
            </a:r>
            <a:r>
              <a:rPr lang="en-US" dirty="0" smtClean="0"/>
              <a:t> </a:t>
            </a:r>
            <a:r>
              <a:rPr lang="en-US" dirty="0" err="1" smtClean="0"/>
              <a:t>Ikram</a:t>
            </a:r>
            <a:endParaRPr lang="en-US" dirty="0" smtClean="0"/>
          </a:p>
          <a:p>
            <a:endParaRPr lang="en-US" dirty="0" smtClean="0"/>
          </a:p>
          <a:p>
            <a:r>
              <a:rPr lang="en-US" dirty="0" smtClean="0"/>
              <a:t>                                                                                                                                             </a:t>
            </a:r>
          </a:p>
          <a:p>
            <a:endParaRPr lang="en-US" dirty="0" smtClean="0"/>
          </a:p>
          <a:p>
            <a:r>
              <a:rPr lang="en-US" dirty="0" smtClean="0"/>
              <a:t> </a:t>
            </a:r>
          </a:p>
          <a:p>
            <a:r>
              <a:rPr lang="en-GB" dirty="0"/>
              <a:t>	</a:t>
            </a:r>
            <a:r>
              <a:rPr lang="en-GB" dirty="0" smtClean="0"/>
              <a:t>		</a:t>
            </a:r>
            <a:endParaRPr lang="en-GB" sz="3600" dirty="0" smtClean="0"/>
          </a:p>
          <a:p>
            <a:r>
              <a:rPr lang="en-GB" sz="3600" dirty="0" smtClean="0"/>
              <a:t>					</a:t>
            </a:r>
            <a:endParaRPr lang="en-GB" sz="2800" dirty="0" smtClean="0"/>
          </a:p>
          <a:p>
            <a:endParaRPr lang="en-GB" dirty="0"/>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6EDF47CE-5D5A-6104-A73A-4C8E09C48DA4}"/>
              </a:ext>
            </a:extLst>
          </p:cNvPr>
          <p:cNvSpPr>
            <a:spLocks noGrp="1"/>
          </p:cNvSpPr>
          <p:nvPr>
            <p:ph type="subTitle" idx="1"/>
          </p:nvPr>
        </p:nvSpPr>
        <p:spPr>
          <a:xfrm>
            <a:off x="954000" y="791022"/>
            <a:ext cx="9877484" cy="829960"/>
          </a:xfrm>
        </p:spPr>
        <p:txBody>
          <a:bodyPr/>
          <a:lstStyle/>
          <a:p>
            <a:pPr algn="ctr"/>
            <a:r>
              <a:rPr lang="en-GB" dirty="0"/>
              <a:t>Snippet of our dataset </a:t>
            </a:r>
            <a:r>
              <a:rPr lang="en-GB" dirty="0" smtClean="0"/>
              <a:t>(</a:t>
            </a:r>
            <a:r>
              <a:rPr lang="en-US" dirty="0" err="1" smtClean="0">
                <a:solidFill>
                  <a:schemeClr val="tx1"/>
                </a:solidFill>
              </a:rPr>
              <a:t>unemployment_rate</a:t>
            </a:r>
            <a:r>
              <a:rPr lang="en-GB" dirty="0" smtClean="0"/>
              <a:t>)</a:t>
            </a:r>
          </a:p>
          <a:p>
            <a:pPr algn="ctr"/>
            <a:endParaRPr lang="en-GB" dirty="0"/>
          </a:p>
          <a:p>
            <a:pPr algn="ctr"/>
            <a:endParaRPr lang="en-GB" dirty="0" smtClean="0"/>
          </a:p>
          <a:p>
            <a:pPr algn="ctr"/>
            <a:endParaRPr lang="en-GB" dirty="0" smtClean="0"/>
          </a:p>
          <a:p>
            <a:pPr algn="ctr"/>
            <a:endParaRPr lang="en-GB" dirty="0"/>
          </a:p>
          <a:p>
            <a:pPr algn="ctr"/>
            <a:endParaRPr lang="en-GB" dirty="0" smtClean="0"/>
          </a:p>
          <a:p>
            <a:pPr algn="ctr"/>
            <a:endParaRPr lang="en-GB" dirty="0"/>
          </a:p>
          <a:p>
            <a:pPr algn="ctr"/>
            <a:endParaRPr lang="en-GB" dirty="0" smtClean="0"/>
          </a:p>
          <a:p>
            <a:pPr algn="ctr"/>
            <a:endParaRPr lang="en-GB" dirty="0"/>
          </a:p>
        </p:txBody>
      </p:sp>
      <p:sp>
        <p:nvSpPr>
          <p:cNvPr id="3" name="Footer Placeholder 2">
            <a:extLst>
              <a:ext uri="{FF2B5EF4-FFF2-40B4-BE49-F238E27FC236}">
                <a16:creationId xmlns:a16="http://schemas.microsoft.com/office/drawing/2014/main" xmlns="" id="{E6EB5BD4-BD08-7B73-D9D9-2582DDE1B3D9}"/>
              </a:ext>
            </a:extLst>
          </p:cNvPr>
          <p:cNvSpPr>
            <a:spLocks noGrp="1"/>
          </p:cNvSpPr>
          <p:nvPr>
            <p:ph type="ftr" sz="quarter" idx="11"/>
          </p:nvPr>
        </p:nvSpPr>
        <p:spPr>
          <a:xfrm rot="10800000" flipV="1">
            <a:off x="814646" y="1845426"/>
            <a:ext cx="9734203" cy="1612669"/>
          </a:xfrm>
        </p:spPr>
        <p:txBody>
          <a:bodyPr/>
          <a:lstStyle/>
          <a:p>
            <a:endParaRPr lang="en-GB" dirty="0"/>
          </a:p>
        </p:txBody>
      </p:sp>
      <p:sp>
        <p:nvSpPr>
          <p:cNvPr id="4" name="Slide Number Placeholder 3">
            <a:extLst>
              <a:ext uri="{FF2B5EF4-FFF2-40B4-BE49-F238E27FC236}">
                <a16:creationId xmlns:a16="http://schemas.microsoft.com/office/drawing/2014/main" xmlns=""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700" y="1446416"/>
            <a:ext cx="10981112" cy="3773978"/>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7D9D8228-727F-1E46-B5AD-91D158B8255E}"/>
              </a:ext>
            </a:extLst>
          </p:cNvPr>
          <p:cNvSpPr>
            <a:spLocks noGrp="1"/>
          </p:cNvSpPr>
          <p:nvPr>
            <p:ph type="subTitle" idx="1"/>
          </p:nvPr>
        </p:nvSpPr>
        <p:spPr>
          <a:xfrm>
            <a:off x="965288" y="1297576"/>
            <a:ext cx="10110240" cy="575539"/>
          </a:xfrm>
        </p:spPr>
        <p:txBody>
          <a:bodyPr vert="horz" lIns="0" tIns="0" rIns="0" bIns="0" rtlCol="0" anchor="t">
            <a:noAutofit/>
          </a:bodyPr>
          <a:lstStyle/>
          <a:p>
            <a:r>
              <a:rPr lang="en-US" sz="3200" dirty="0"/>
              <a:t>Dataset </a:t>
            </a:r>
            <a:r>
              <a:rPr lang="en-US" sz="3200" dirty="0">
                <a:solidFill>
                  <a:srgbClr val="203232"/>
                </a:solidFill>
              </a:rPr>
              <a:t>ID</a:t>
            </a:r>
            <a:r>
              <a:rPr lang="en-US" sz="2400" dirty="0">
                <a:solidFill>
                  <a:schemeClr val="tx1"/>
                </a:solidFill>
              </a:rPr>
              <a:t>: </a:t>
            </a:r>
            <a:r>
              <a:rPr lang="en-US" sz="2400" dirty="0" smtClean="0">
                <a:solidFill>
                  <a:schemeClr val="tx1"/>
                </a:solidFill>
              </a:rPr>
              <a:t>DS237(</a:t>
            </a:r>
            <a:r>
              <a:rPr lang="en-US" sz="2800" dirty="0" smtClean="0">
                <a:solidFill>
                  <a:schemeClr val="tx1"/>
                </a:solidFill>
              </a:rPr>
              <a:t>unemployment rate</a:t>
            </a:r>
            <a:r>
              <a:rPr lang="en-US" sz="2400" dirty="0">
                <a:solidFill>
                  <a:schemeClr val="tx1"/>
                </a:solidFill>
              </a:rPr>
              <a:t>)</a:t>
            </a:r>
            <a:endParaRPr lang="en-US" sz="2400" dirty="0">
              <a:solidFill>
                <a:schemeClr val="tx1"/>
              </a:solidFill>
            </a:endParaRPr>
          </a:p>
        </p:txBody>
      </p:sp>
      <p:sp>
        <p:nvSpPr>
          <p:cNvPr id="4" name="Slide Number Placeholder 3">
            <a:extLst>
              <a:ext uri="{FF2B5EF4-FFF2-40B4-BE49-F238E27FC236}">
                <a16:creationId xmlns:a16="http://schemas.microsoft.com/office/drawing/2014/main" xmlns=""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xmlns="" id="{B3FA3829-F12C-214D-8FBA-7E1A740F65CA}"/>
              </a:ext>
            </a:extLst>
          </p:cNvPr>
          <p:cNvSpPr>
            <a:spLocks noGrp="1"/>
          </p:cNvSpPr>
          <p:nvPr>
            <p:ph type="ctrTitle"/>
          </p:nvPr>
        </p:nvSpPr>
        <p:spPr>
          <a:xfrm>
            <a:off x="965288" y="1698305"/>
            <a:ext cx="10974945" cy="3414022"/>
          </a:xfrm>
        </p:spPr>
        <p:txBody>
          <a:bodyPr>
            <a:noAutofit/>
          </a:bodyPr>
          <a:lstStyle/>
          <a:p>
            <a:pPr>
              <a:lnSpc>
                <a:spcPct val="100000"/>
              </a:lnSpc>
            </a:pPr>
            <a:r>
              <a:rPr lang="en-US" sz="2800" b="0" dirty="0">
                <a:latin typeface="Calibri"/>
                <a:cs typeface="Calibri"/>
              </a:rPr>
              <a:t> The reason for choosing this dataset/topic could be to analyze trends, patterns, and factors influencing unemployment rates. This helps in understanding economic conditions, making policy decisions, or identifying areas requiring intervention for job creation.</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800" b="0" dirty="0">
                <a:latin typeface="Calibri"/>
                <a:cs typeface="Calibri"/>
              </a:rPr>
              <a:t>Our  Independent variable is: </a:t>
            </a:r>
            <a:r>
              <a:rPr lang="en-US" sz="2800" b="0" dirty="0" err="1" smtClean="0">
                <a:latin typeface="Calibri"/>
                <a:cs typeface="Calibri"/>
              </a:rPr>
              <a:t>city,state,year,month</a:t>
            </a:r>
            <a:r>
              <a:rPr lang="en-US" sz="2800" b="0" dirty="0" smtClean="0">
                <a:latin typeface="Calibri"/>
                <a:cs typeface="Calibri"/>
              </a:rPr>
              <a:t>.</a:t>
            </a:r>
            <a:r>
              <a:rPr lang="en-US" sz="2800" b="0" dirty="0">
                <a:latin typeface="Calibri" panose="020F0502020204030204" pitchFamily="34" charset="0"/>
                <a:cs typeface="Calibri" panose="020F0502020204030204" pitchFamily="34" charset="0"/>
              </a:rPr>
              <a:t/>
            </a:r>
            <a:br>
              <a:rPr lang="en-US" sz="2800" b="0" dirty="0">
                <a:latin typeface="Calibri" panose="020F0502020204030204" pitchFamily="34" charset="0"/>
                <a:cs typeface="Calibri" panose="020F0502020204030204" pitchFamily="34" charset="0"/>
              </a:rPr>
            </a:br>
            <a:r>
              <a:rPr lang="en-US" sz="2800" b="0" dirty="0">
                <a:solidFill>
                  <a:srgbClr val="FF0000"/>
                </a:solidFill>
                <a:latin typeface="Calibri"/>
                <a:cs typeface="Calibri"/>
              </a:rPr>
              <a:t>                   </a:t>
            </a:r>
            <a:r>
              <a:rPr lang="en-US" sz="2800" b="0" dirty="0">
                <a:latin typeface="Calibri"/>
                <a:cs typeface="Calibri"/>
              </a:rPr>
              <a:t>This  Independent variable datatype is : </a:t>
            </a:r>
            <a:r>
              <a:rPr lang="en-US" sz="2800" b="0" dirty="0" smtClean="0">
                <a:latin typeface="Calibri"/>
                <a:cs typeface="Calibri"/>
              </a:rPr>
              <a:t>Interval</a:t>
            </a:r>
            <a:r>
              <a:rPr lang="en-US" sz="2800" b="0" dirty="0">
                <a:latin typeface="Calibri" panose="020F0502020204030204" pitchFamily="34" charset="0"/>
                <a:cs typeface="Calibri" panose="020F0502020204030204" pitchFamily="34" charset="0"/>
              </a:rPr>
              <a:t/>
            </a:r>
            <a:br>
              <a:rPr lang="en-US" sz="2800" b="0" dirty="0">
                <a:latin typeface="Calibri" panose="020F0502020204030204" pitchFamily="34" charset="0"/>
                <a:cs typeface="Calibri" panose="020F0502020204030204" pitchFamily="34" charset="0"/>
              </a:rPr>
            </a:br>
            <a:r>
              <a:rPr lang="en-US" sz="2800" b="0" dirty="0">
                <a:latin typeface="Calibri"/>
                <a:cs typeface="Calibri"/>
              </a:rPr>
              <a:t>Our Dependent variable is: </a:t>
            </a:r>
            <a:r>
              <a:rPr lang="en-US" sz="2800" b="0" dirty="0" smtClean="0">
                <a:latin typeface="Calibri"/>
                <a:cs typeface="Calibri"/>
              </a:rPr>
              <a:t>unemployment rate .</a:t>
            </a:r>
            <a:r>
              <a:rPr lang="en-US" sz="2800" b="0" dirty="0">
                <a:latin typeface="Calibri" panose="020F0502020204030204" pitchFamily="34" charset="0"/>
                <a:cs typeface="Calibri" panose="020F0502020204030204" pitchFamily="34" charset="0"/>
              </a:rPr>
              <a:t/>
            </a:r>
            <a:br>
              <a:rPr lang="en-US" sz="2800" b="0" dirty="0">
                <a:latin typeface="Calibri" panose="020F0502020204030204" pitchFamily="34" charset="0"/>
                <a:cs typeface="Calibri" panose="020F0502020204030204" pitchFamily="34" charset="0"/>
              </a:rPr>
            </a:br>
            <a:r>
              <a:rPr lang="en-US" sz="2800" b="0" dirty="0">
                <a:solidFill>
                  <a:srgbClr val="FF0000"/>
                </a:solidFill>
                <a:latin typeface="Calibri"/>
                <a:cs typeface="Calibri"/>
              </a:rPr>
              <a:t>                   </a:t>
            </a:r>
            <a:r>
              <a:rPr lang="en-US" sz="2800" b="0" dirty="0">
                <a:latin typeface="Calibri"/>
                <a:cs typeface="Calibri"/>
              </a:rPr>
              <a:t>This Dependent variable datatype is : Interval</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8E3CD731-5ACF-B002-247D-243F6E2149EC}"/>
              </a:ext>
            </a:extLst>
          </p:cNvPr>
          <p:cNvSpPr>
            <a:spLocks noGrp="1"/>
          </p:cNvSpPr>
          <p:nvPr>
            <p:ph type="subTitle" idx="1"/>
          </p:nvPr>
        </p:nvSpPr>
        <p:spPr>
          <a:xfrm>
            <a:off x="915412" y="1496772"/>
            <a:ext cx="9753625" cy="230832"/>
          </a:xfrm>
        </p:spPr>
        <p:txBody>
          <a:bodyPr>
            <a:noAutofit/>
          </a:bodyPr>
          <a:lstStyle/>
          <a:p>
            <a:pPr>
              <a:spcAft>
                <a:spcPts val="0"/>
              </a:spcAft>
            </a:pPr>
            <a:r>
              <a:rPr lang="en-GB" sz="3200" dirty="0"/>
              <a:t>Our Research Question is: </a:t>
            </a:r>
            <a:endParaRPr lang="en-GB" sz="3200" dirty="0" smtClean="0"/>
          </a:p>
          <a:p>
            <a:pPr>
              <a:spcAft>
                <a:spcPts val="0"/>
              </a:spcAft>
            </a:pPr>
            <a:endParaRPr lang="en-GB" sz="3200" dirty="0" smtClean="0"/>
          </a:p>
          <a:p>
            <a:pPr>
              <a:spcAft>
                <a:spcPts val="0"/>
              </a:spcAft>
            </a:pPr>
            <a:endParaRPr lang="en-GB" sz="3200" dirty="0"/>
          </a:p>
          <a:p>
            <a:pPr algn="just">
              <a:spcAft>
                <a:spcPts val="0"/>
              </a:spcAft>
            </a:pPr>
            <a:r>
              <a:rPr lang="en-GB" sz="3200" dirty="0" smtClean="0">
                <a:solidFill>
                  <a:schemeClr val="tx1"/>
                </a:solidFill>
              </a:rPr>
              <a:t> </a:t>
            </a:r>
            <a:r>
              <a:rPr lang="en-US" sz="3200" dirty="0">
                <a:solidFill>
                  <a:schemeClr val="tx1"/>
                </a:solidFill>
              </a:rPr>
              <a:t>What is the correlation between the </a:t>
            </a:r>
            <a:r>
              <a:rPr lang="en-US" sz="3200" dirty="0" smtClean="0">
                <a:solidFill>
                  <a:schemeClr val="tx1"/>
                </a:solidFill>
              </a:rPr>
              <a:t>unemployment</a:t>
            </a:r>
          </a:p>
          <a:p>
            <a:pPr algn="just">
              <a:spcAft>
                <a:spcPts val="0"/>
              </a:spcAft>
            </a:pPr>
            <a:r>
              <a:rPr lang="en-US" sz="3200" dirty="0" smtClean="0">
                <a:solidFill>
                  <a:schemeClr val="tx1"/>
                </a:solidFill>
              </a:rPr>
              <a:t> rate </a:t>
            </a:r>
            <a:r>
              <a:rPr lang="en-US" sz="3200" dirty="0">
                <a:solidFill>
                  <a:schemeClr val="tx1"/>
                </a:solidFill>
              </a:rPr>
              <a:t>and various factors such as city, state, and year?</a:t>
            </a:r>
            <a:endParaRPr lang="en-GB" sz="3200" dirty="0">
              <a:solidFill>
                <a:schemeClr val="tx1"/>
              </a:solidFill>
            </a:endParaRPr>
          </a:p>
        </p:txBody>
      </p:sp>
      <p:sp>
        <p:nvSpPr>
          <p:cNvPr id="3" name="Footer Placeholder 2">
            <a:extLst>
              <a:ext uri="{FF2B5EF4-FFF2-40B4-BE49-F238E27FC236}">
                <a16:creationId xmlns:a16="http://schemas.microsoft.com/office/drawing/2014/main" xmlns="" id="{3C4D431B-7665-75B0-2D73-5BD588DCB766}"/>
              </a:ext>
            </a:extLst>
          </p:cNvPr>
          <p:cNvSpPr>
            <a:spLocks noGrp="1"/>
          </p:cNvSpPr>
          <p:nvPr>
            <p:ph type="ftr" sz="quarter" idx="11"/>
          </p:nvPr>
        </p:nvSpPr>
        <p:spPr/>
        <p:txBody>
          <a:bodyPr/>
          <a:lstStyle/>
          <a:p>
            <a:r>
              <a:rPr lang="en-GB" dirty="0"/>
              <a:t>PRE 7COM1079-2024  Student Group No:  </a:t>
            </a:r>
            <a:r>
              <a:rPr lang="en-GB" dirty="0" smtClean="0"/>
              <a:t>A282</a:t>
            </a:r>
            <a:endParaRPr lang="en-GB" dirty="0"/>
          </a:p>
        </p:txBody>
      </p:sp>
      <p:sp>
        <p:nvSpPr>
          <p:cNvPr id="4" name="Slide Number Placeholder 3">
            <a:extLst>
              <a:ext uri="{FF2B5EF4-FFF2-40B4-BE49-F238E27FC236}">
                <a16:creationId xmlns:a16="http://schemas.microsoft.com/office/drawing/2014/main" xmlns=""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6B64221B-D6D4-E382-A91A-99FF908D5475}"/>
              </a:ext>
            </a:extLst>
          </p:cNvPr>
          <p:cNvSpPr>
            <a:spLocks noGrp="1"/>
          </p:cNvSpPr>
          <p:nvPr>
            <p:ph type="subTitle" idx="1"/>
          </p:nvPr>
        </p:nvSpPr>
        <p:spPr>
          <a:xfrm>
            <a:off x="557078" y="284375"/>
            <a:ext cx="10406581" cy="1391600"/>
          </a:xfrm>
        </p:spPr>
        <p:txBody>
          <a:bodyPr vert="horz" lIns="0" tIns="0" rIns="0" bIns="0" rtlCol="0" anchor="t">
            <a:noAutofit/>
          </a:bodyPr>
          <a:lstStyle/>
          <a:p>
            <a:pPr marL="457200" indent="-457200">
              <a:lnSpc>
                <a:spcPct val="100000"/>
              </a:lnSpc>
              <a:buAutoNum type="arabicPeriod"/>
            </a:pPr>
            <a:endParaRPr lang="en-GB" sz="2800" b="0" dirty="0">
              <a:latin typeface="Arial"/>
              <a:cs typeface="Arial"/>
            </a:endParaRPr>
          </a:p>
          <a:p>
            <a:pPr marL="457200" indent="-457200">
              <a:lnSpc>
                <a:spcPct val="100000"/>
              </a:lnSpc>
              <a:buAutoNum type="arabicPeriod"/>
            </a:pPr>
            <a:endParaRPr lang="en-GB" sz="2800" b="0" dirty="0">
              <a:latin typeface="Arial"/>
              <a:cs typeface="Arial"/>
            </a:endParaRPr>
          </a:p>
          <a:p>
            <a:pPr marL="457200" indent="-457200">
              <a:lnSpc>
                <a:spcPct val="100000"/>
              </a:lnSpc>
              <a:buAutoNum type="arabicPeriod"/>
            </a:pPr>
            <a:r>
              <a:rPr lang="en-GB" sz="2800" b="0" dirty="0">
                <a:latin typeface="Arial"/>
                <a:cs typeface="Arial"/>
              </a:rPr>
              <a:t>Null hypothesis (H</a:t>
            </a:r>
            <a:r>
              <a:rPr lang="en-GB" sz="2800" b="0" baseline="-25000" dirty="0">
                <a:latin typeface="Arial"/>
                <a:cs typeface="Arial"/>
              </a:rPr>
              <a:t>0</a:t>
            </a:r>
            <a:r>
              <a:rPr lang="en-GB" sz="2800" b="0" dirty="0">
                <a:latin typeface="Arial"/>
                <a:cs typeface="Arial"/>
              </a:rPr>
              <a:t>): </a:t>
            </a:r>
          </a:p>
          <a:p>
            <a:pPr>
              <a:lnSpc>
                <a:spcPct val="100000"/>
              </a:lnSpc>
            </a:pPr>
            <a:r>
              <a:rPr lang="en-GB" sz="2800" b="0" dirty="0" smtClean="0">
                <a:solidFill>
                  <a:schemeClr val="tx1"/>
                </a:solidFill>
                <a:latin typeface="Arial"/>
                <a:cs typeface="Arial"/>
              </a:rPr>
              <a:t> </a:t>
            </a:r>
            <a:r>
              <a:rPr lang="en-US" sz="2800" b="0" dirty="0">
                <a:solidFill>
                  <a:schemeClr val="tx1"/>
                </a:solidFill>
                <a:cs typeface="Arial"/>
              </a:rPr>
              <a:t>There doesn't appear to be a strong connection between the unemployment rate and factors like city, state, or year.</a:t>
            </a:r>
            <a:endParaRPr lang="en-GB" sz="2800" b="0" dirty="0">
              <a:solidFill>
                <a:schemeClr val="tx1"/>
              </a:solidFill>
              <a:latin typeface="Arial"/>
              <a:cs typeface="Arial"/>
            </a:endParaRPr>
          </a:p>
          <a:p>
            <a:pPr>
              <a:lnSpc>
                <a:spcPct val="100000"/>
              </a:lnSpc>
            </a:pPr>
            <a:endParaRPr lang="en-GB" sz="2800" b="0" dirty="0">
              <a:solidFill>
                <a:schemeClr val="tx1"/>
              </a:solidFill>
              <a:latin typeface="Arial"/>
              <a:cs typeface="Arial"/>
            </a:endParaRPr>
          </a:p>
          <a:p>
            <a:pPr>
              <a:lnSpc>
                <a:spcPct val="100000"/>
              </a:lnSpc>
            </a:pPr>
            <a:r>
              <a:rPr lang="en-GB" sz="2800" b="0" dirty="0">
                <a:latin typeface="Arial"/>
                <a:cs typeface="Arial"/>
              </a:rPr>
              <a:t>2. Alternative hypothesis (H</a:t>
            </a:r>
            <a:r>
              <a:rPr lang="en-GB" sz="2800" b="0" baseline="-25000" dirty="0">
                <a:latin typeface="Arial"/>
                <a:cs typeface="Arial"/>
              </a:rPr>
              <a:t>1</a:t>
            </a:r>
            <a:r>
              <a:rPr lang="en-GB" sz="2800" b="0" dirty="0">
                <a:latin typeface="Arial"/>
                <a:cs typeface="Arial"/>
              </a:rPr>
              <a:t>):  </a:t>
            </a:r>
          </a:p>
          <a:p>
            <a:pPr>
              <a:lnSpc>
                <a:spcPct val="100000"/>
              </a:lnSpc>
            </a:pPr>
            <a:r>
              <a:rPr lang="en-GB" sz="2800" b="0" dirty="0" smtClean="0">
                <a:solidFill>
                  <a:schemeClr val="tx1"/>
                </a:solidFill>
                <a:latin typeface="Arial"/>
                <a:cs typeface="Arial"/>
              </a:rPr>
              <a:t> </a:t>
            </a:r>
            <a:r>
              <a:rPr lang="en-US" sz="2800" b="0" dirty="0">
                <a:solidFill>
                  <a:schemeClr val="tx1"/>
                </a:solidFill>
                <a:cs typeface="Arial"/>
              </a:rPr>
              <a:t>A clear correlation exists between the unemployment rate and factors like city, state, and year.</a:t>
            </a:r>
            <a:endParaRPr lang="en-GB" sz="2800" b="0" dirty="0">
              <a:solidFill>
                <a:schemeClr val="tx1"/>
              </a:solidFill>
              <a:latin typeface="Arial"/>
              <a:cs typeface="Arial"/>
            </a:endParaRPr>
          </a:p>
        </p:txBody>
      </p:sp>
      <p:sp>
        <p:nvSpPr>
          <p:cNvPr id="4" name="Slide Number Placeholder 3">
            <a:extLst>
              <a:ext uri="{FF2B5EF4-FFF2-40B4-BE49-F238E27FC236}">
                <a16:creationId xmlns:a16="http://schemas.microsoft.com/office/drawing/2014/main" xmlns=""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11042</TotalTime>
  <Words>331</Words>
  <Application>Microsoft Office PowerPoint</Application>
  <PresentationFormat>Custom</PresentationFormat>
  <Paragraphs>46</Paragraphs>
  <Slides>5</Slides>
  <Notes>4</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Herts Theme</vt:lpstr>
      <vt:lpstr>Research Question – What is the correlation between the unemployment rate and various factors such as city, state, and year?  Date:  21/11/2024</vt:lpstr>
      <vt:lpstr>PowerPoint Presentation</vt:lpstr>
      <vt:lpstr> The reason for choosing this dataset/topic could be to analyze trends, patterns, and factors influencing unemployment rates. This helps in understanding economic conditions, making policy decisions, or identifying areas requiring intervention for job creation.  Our  Independent variable is: city,state,year,month.                    This  Independent variable datatype is : Interval Our Dependent variable is: unemployment rate .                    This Dependent variable datatype is : Interval</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user</cp:lastModifiedBy>
  <cp:revision>243</cp:revision>
  <dcterms:created xsi:type="dcterms:W3CDTF">2019-10-01T08:37:56Z</dcterms:created>
  <dcterms:modified xsi:type="dcterms:W3CDTF">2024-11-21T19:47:43Z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