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371f52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371f52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fb870c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fb870c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385d91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385d91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4371f52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4371f52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4371f52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4371f52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b56907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1b56907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002/ana.243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437" y="870575"/>
            <a:ext cx="1993125" cy="23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7200" y="310750"/>
            <a:ext cx="228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Sample Input Data</a:t>
            </a:r>
            <a:endParaRPr b="1"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407200" y="3439700"/>
            <a:ext cx="730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Type:</a:t>
            </a:r>
            <a:r>
              <a:rPr lang="en"/>
              <a:t>    Gray Matter (Segmented and normalized MRI Image)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Dimension: </a:t>
            </a:r>
            <a:r>
              <a:rPr lang="en"/>
              <a:t>189 * 157 pixels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No. of images:</a:t>
            </a:r>
            <a:r>
              <a:rPr lang="en"/>
              <a:t>  500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5" y="785825"/>
            <a:ext cx="8966576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03625" y="192875"/>
            <a:ext cx="669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CNN Architecture 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42875"/>
            <a:ext cx="8520600" cy="4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Chronological age Vs. Predicted age</a:t>
            </a:r>
            <a:r>
              <a:rPr lang="en"/>
              <a:t> 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011475" y="921550"/>
            <a:ext cx="266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202122"/>
                </a:solidFill>
                <a:highlight>
                  <a:srgbClr val="FFFFFF"/>
                </a:highlight>
              </a:rPr>
              <a:t>Pearson R: </a:t>
            </a:r>
            <a:r>
              <a:rPr i="1" lang="en" sz="1800">
                <a:solidFill>
                  <a:srgbClr val="202122"/>
                </a:solidFill>
                <a:highlight>
                  <a:srgbClr val="FFFFFF"/>
                </a:highlight>
              </a:rPr>
              <a:t>0.895</a:t>
            </a:r>
            <a:endParaRPr i="1"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202122"/>
                </a:solidFill>
                <a:highlight>
                  <a:srgbClr val="FFFFFF"/>
                </a:highlight>
              </a:rPr>
              <a:t>R</a:t>
            </a:r>
            <a:r>
              <a:rPr b="1" baseline="30000" i="1" lang="en" sz="1800">
                <a:solidFill>
                  <a:srgbClr val="202122"/>
                </a:solidFill>
                <a:highlight>
                  <a:srgbClr val="FFFFFF"/>
                </a:highlight>
              </a:rPr>
              <a:t>2</a:t>
            </a:r>
            <a:r>
              <a:rPr b="1" i="1" lang="en" sz="1800"/>
              <a:t> score: </a:t>
            </a:r>
            <a:r>
              <a:rPr i="1" lang="en" sz="1800"/>
              <a:t>0.7963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MAE: 2.4844 years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No. of test data: </a:t>
            </a:r>
            <a:r>
              <a:rPr i="1" lang="en" sz="1800"/>
              <a:t>100</a:t>
            </a:r>
            <a:endParaRPr i="1" sz="1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832238"/>
            <a:ext cx="46958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275" y="578675"/>
            <a:ext cx="4150026" cy="38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76" y="578674"/>
            <a:ext cx="4006925" cy="37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460775"/>
            <a:ext cx="85206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Research by James H. Cole et.al</a:t>
            </a:r>
            <a:r>
              <a:rPr lang="en"/>
              <a:t>  </a:t>
            </a:r>
            <a:r>
              <a:rPr lang="en" sz="1600"/>
              <a:t>[1]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Machine Learning model: </a:t>
            </a:r>
            <a:r>
              <a:rPr lang="en" sz="1400">
                <a:solidFill>
                  <a:srgbClr val="1C1D1E"/>
                </a:solidFill>
                <a:highlight>
                  <a:srgbClr val="FFFFFF"/>
                </a:highlight>
              </a:rPr>
              <a:t>Gaussian Processes Regression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No. of training data:</a:t>
            </a:r>
            <a:r>
              <a:rPr lang="en" sz="1400"/>
              <a:t> 1,600 approx.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Input data:</a:t>
            </a:r>
            <a:r>
              <a:rPr lang="en" sz="1400"/>
              <a:t> Gray Matter MRI images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02122"/>
                </a:solidFill>
                <a:highlight>
                  <a:srgbClr val="FFFFFF"/>
                </a:highlight>
              </a:rPr>
              <a:t>R score = 0.931</a:t>
            </a:r>
            <a:endParaRPr b="1" i="1"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02122"/>
                </a:solidFill>
                <a:highlight>
                  <a:srgbClr val="FFFFFF"/>
                </a:highlight>
              </a:rPr>
              <a:t>R</a:t>
            </a:r>
            <a:r>
              <a:rPr b="1" baseline="30000" i="1" lang="en" sz="1400">
                <a:solidFill>
                  <a:srgbClr val="202122"/>
                </a:solidFill>
                <a:highlight>
                  <a:srgbClr val="FFFFFF"/>
                </a:highlight>
              </a:rPr>
              <a:t>2</a:t>
            </a:r>
            <a:r>
              <a:rPr b="1" i="1" lang="en" sz="1400">
                <a:solidFill>
                  <a:schemeClr val="dk1"/>
                </a:solidFill>
              </a:rPr>
              <a:t> score</a:t>
            </a:r>
            <a:r>
              <a:rPr lang="en" sz="1400">
                <a:solidFill>
                  <a:srgbClr val="1C1D1E"/>
                </a:solidFill>
                <a:highlight>
                  <a:srgbClr val="FFFFFF"/>
                </a:highlight>
              </a:rPr>
              <a:t> = 0.867</a:t>
            </a:r>
            <a:endParaRPr sz="14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C1D1E"/>
                </a:solidFill>
                <a:highlight>
                  <a:srgbClr val="FFFFFF"/>
                </a:highlight>
              </a:rPr>
              <a:t>MAE</a:t>
            </a:r>
            <a:r>
              <a:rPr lang="en" sz="1400">
                <a:solidFill>
                  <a:srgbClr val="1C1D1E"/>
                </a:solidFill>
                <a:highlight>
                  <a:srgbClr val="FFFFFF"/>
                </a:highlight>
              </a:rPr>
              <a:t> = 5.80 years</a:t>
            </a:r>
            <a:endParaRPr sz="14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D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C1D1E"/>
              </a:solidFill>
              <a:highlight>
                <a:srgbClr val="FFFFFF"/>
              </a:highlight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3716" r="0" t="2391"/>
          <a:stretch/>
        </p:blipFill>
        <p:spPr>
          <a:xfrm>
            <a:off x="5470925" y="964400"/>
            <a:ext cx="3050626" cy="3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503625"/>
            <a:ext cx="85206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Possible measures to increase accuracy</a:t>
            </a:r>
            <a:r>
              <a:rPr b="1" lang="en"/>
              <a:t>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Increase the amount of input data,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of fMRI images,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of White Matter images, etc.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53650" y="450050"/>
            <a:ext cx="689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1D1E"/>
                </a:solidFill>
                <a:highlight>
                  <a:srgbClr val="FFFFFF"/>
                </a:highlight>
              </a:rPr>
              <a:t>[1]</a:t>
            </a:r>
            <a:r>
              <a:rPr lang="en">
                <a:solidFill>
                  <a:srgbClr val="1C1D1E"/>
                </a:solidFill>
                <a:highlight>
                  <a:srgbClr val="FFFFFF"/>
                </a:highlight>
              </a:rPr>
              <a:t>   Cole, J.H., Leech, R., Sharp, D.J. and (2015), Prediction of brain age suggests accelerated atrophy after traumatic brain injury. Ann Neurol., 77: 571-581. </a:t>
            </a:r>
            <a:r>
              <a:rPr lang="en">
                <a:solidFill>
                  <a:srgbClr val="00527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https://doi.org/10.1002/ana.24367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