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82" r:id="rId3"/>
    <p:sldId id="434" r:id="rId4"/>
    <p:sldId id="435" r:id="rId5"/>
    <p:sldId id="436" r:id="rId6"/>
    <p:sldId id="439" r:id="rId7"/>
    <p:sldId id="438"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16" r:id="rId25"/>
    <p:sldId id="417"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756">
          <p15:clr>
            <a:srgbClr val="A4A3A4"/>
          </p15:clr>
        </p15:guide>
        <p15:guide id="2" orient="horz" pos="437">
          <p15:clr>
            <a:srgbClr val="A4A3A4"/>
          </p15:clr>
        </p15:guide>
        <p15:guide id="3" orient="horz" pos="4170">
          <p15:clr>
            <a:srgbClr val="A4A3A4"/>
          </p15:clr>
        </p15:guide>
        <p15:guide id="4" orient="horz" pos="1564">
          <p15:clr>
            <a:srgbClr val="A4A3A4"/>
          </p15:clr>
        </p15:guide>
        <p15:guide id="5" pos="5592">
          <p15:clr>
            <a:srgbClr val="A4A3A4"/>
          </p15:clr>
        </p15:guide>
        <p15:guide id="6" pos="144">
          <p15:clr>
            <a:srgbClr val="A4A3A4"/>
          </p15:clr>
        </p15:guide>
        <p15:guide id="7" pos="1105">
          <p15:clr>
            <a:srgbClr val="A4A3A4"/>
          </p15:clr>
        </p15:guide>
        <p15:guide id="8" pos="96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0FF"/>
    <a:srgbClr val="0000FF"/>
    <a:srgbClr val="CC00CC"/>
    <a:srgbClr val="00547E"/>
    <a:srgbClr val="B36005"/>
    <a:srgbClr val="984807"/>
    <a:srgbClr val="F79646"/>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0591" autoAdjust="0"/>
  </p:normalViewPr>
  <p:slideViewPr>
    <p:cSldViewPr snapToGrid="0">
      <p:cViewPr>
        <p:scale>
          <a:sx n="80" d="100"/>
          <a:sy n="80" d="100"/>
        </p:scale>
        <p:origin x="-1363" y="-72"/>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10194"/>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p:scale>
          <a:sx n="106" d="100"/>
          <a:sy n="106" d="100"/>
        </p:scale>
        <p:origin x="1518" y="-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3564965-BF81-45F0-B1B0-694A54ACCB4C}" type="datetimeFigureOut">
              <a:rPr lang="en-US"/>
              <a:pPr>
                <a:defRPr/>
              </a:pPr>
              <a:t>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75F1432-7706-4BED-9935-E40095BA745E}" type="slidenum">
              <a:rPr lang="en-US" altLang="en-US"/>
              <a:pPr>
                <a:defRPr/>
              </a:pPr>
              <a:t>‹#›</a:t>
            </a:fld>
            <a:endParaRPr lang="en-US" altLang="en-US"/>
          </a:p>
        </p:txBody>
      </p:sp>
    </p:spTree>
    <p:extLst>
      <p:ext uri="{BB962C8B-B14F-4D97-AF65-F5344CB8AC3E}">
        <p14:creationId xmlns:p14="http://schemas.microsoft.com/office/powerpoint/2010/main" val="376252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2AA54F7-8EB0-4084-AC80-D51E5A6F63F3}" type="datetimeFigureOut">
              <a:rPr lang="en-US"/>
              <a:pPr>
                <a:defRPr/>
              </a:pPr>
              <a:t>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31B18B2-3D80-4D2C-9FEC-9B50DADD91DC}" type="slidenum">
              <a:rPr lang="en-US" altLang="en-US"/>
              <a:pPr>
                <a:defRPr/>
              </a:pPr>
              <a:t>‹#›</a:t>
            </a:fld>
            <a:endParaRPr lang="en-US" altLang="en-US"/>
          </a:p>
        </p:txBody>
      </p:sp>
    </p:spTree>
    <p:extLst>
      <p:ext uri="{BB962C8B-B14F-4D97-AF65-F5344CB8AC3E}">
        <p14:creationId xmlns:p14="http://schemas.microsoft.com/office/powerpoint/2010/main" val="1145928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D3F283-BCF4-44C2-89C6-B34249417CD5}"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88359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SNN - </a:t>
            </a:r>
            <a:r>
              <a:rPr lang="en-US" sz="1900" dirty="0" smtClean="0">
                <a:latin typeface="+mn-lt"/>
              </a:rPr>
              <a:t>It manages the metadata for the Name Node. In the sense, it reads the information written in edit logs (by Name Node) and creates an updated file of current cluster</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a:t>
            </a:fld>
            <a:endParaRPr lang="en-US" altLang="en-US"/>
          </a:p>
        </p:txBody>
      </p:sp>
    </p:spTree>
    <p:extLst>
      <p:ext uri="{BB962C8B-B14F-4D97-AF65-F5344CB8AC3E}">
        <p14:creationId xmlns:p14="http://schemas.microsoft.com/office/powerpoint/2010/main" val="307153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B02C53-1199-4A50-B049-7C80C89E7E0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5227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1B18B2-3D80-4D2C-9FEC-9B50DADD91D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910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that is beyond</a:t>
            </a:r>
            <a:r>
              <a:rPr lang="en-US" baseline="0" dirty="0" smtClean="0"/>
              <a:t> to storage capacity and beyond to the processing power</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90% of the world’s data was generated in the last few years </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Volume:</a:t>
            </a:r>
            <a:r>
              <a:rPr lang="en-US" sz="1200" b="0" i="0" kern="1200" dirty="0" smtClean="0">
                <a:solidFill>
                  <a:schemeClr val="tx1"/>
                </a:solidFill>
                <a:effectLst/>
                <a:latin typeface="+mn-lt"/>
                <a:ea typeface="+mn-ea"/>
                <a:cs typeface="+mn-cs"/>
              </a:rPr>
              <a:t> Da</a:t>
            </a:r>
            <a:r>
              <a:rPr lang="en-US" sz="1200" b="0" i="0" kern="1200" baseline="0" dirty="0" smtClean="0">
                <a:solidFill>
                  <a:schemeClr val="tx1"/>
                </a:solidFill>
                <a:effectLst/>
                <a:latin typeface="+mn-lt"/>
                <a:ea typeface="+mn-ea"/>
                <a:cs typeface="+mn-cs"/>
              </a:rPr>
              <a:t>ta Quantity-</a:t>
            </a:r>
            <a:r>
              <a:rPr lang="en-US" sz="1200" b="0" i="0" kern="1200" dirty="0" smtClean="0">
                <a:solidFill>
                  <a:schemeClr val="tx1"/>
                </a:solidFill>
                <a:effectLst/>
                <a:latin typeface="+mn-lt"/>
                <a:ea typeface="+mn-ea"/>
                <a:cs typeface="+mn-cs"/>
              </a:rPr>
              <a:t>Data is rapidly</a:t>
            </a:r>
            <a:r>
              <a:rPr lang="en-US" sz="1200" b="0" i="0" kern="1200" baseline="0" dirty="0" smtClean="0">
                <a:solidFill>
                  <a:schemeClr val="tx1"/>
                </a:solidFill>
                <a:effectLst/>
                <a:latin typeface="+mn-lt"/>
                <a:ea typeface="+mn-ea"/>
                <a:cs typeface="+mn-cs"/>
              </a:rPr>
              <a:t> increasing </a:t>
            </a:r>
          </a:p>
          <a:p>
            <a:pPr fontAlgn="base"/>
            <a:r>
              <a:rPr lang="en-US" sz="1200" b="1" i="0" kern="1200" dirty="0" smtClean="0">
                <a:solidFill>
                  <a:schemeClr val="tx1"/>
                </a:solidFill>
                <a:effectLst/>
                <a:latin typeface="+mn-lt"/>
                <a:ea typeface="+mn-ea"/>
                <a:cs typeface="+mn-cs"/>
              </a:rPr>
              <a:t>Velocity:</a:t>
            </a:r>
            <a:r>
              <a:rPr lang="en-US" sz="1200" b="0" i="0" kern="1200" dirty="0" smtClean="0">
                <a:solidFill>
                  <a:schemeClr val="tx1"/>
                </a:solidFill>
                <a:effectLst/>
                <a:latin typeface="+mn-lt"/>
                <a:ea typeface="+mn-ea"/>
                <a:cs typeface="+mn-cs"/>
              </a:rPr>
              <a:t> Data speed -Sometimes 2 minutes is too late. For time critical applications where Time is the core factor such that catching the frauds, catching the hackers, running status of train, big data must be used as it streams into your enterprise in order to maximize its value. Not only is the volume of data large, it is arriving ever more rapidly.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Scrutinize 5 million trade events created each day to identify potential fraud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Analyze 500 million daily call detail records in real-time to predict customer churn faster "machine data" generated on the factory floor or trading data generated by financial markets.</a:t>
            </a:r>
          </a:p>
          <a:p>
            <a:pPr fontAlgn="base"/>
            <a:r>
              <a:rPr lang="en-US" sz="1200" b="1" i="0" kern="1200" dirty="0" smtClean="0">
                <a:solidFill>
                  <a:schemeClr val="tx1"/>
                </a:solidFill>
                <a:effectLst/>
                <a:latin typeface="+mn-lt"/>
                <a:ea typeface="+mn-ea"/>
                <a:cs typeface="+mn-cs"/>
              </a:rPr>
              <a:t>Variety:</a:t>
            </a:r>
            <a:r>
              <a:rPr lang="en-US" sz="1200" b="0" i="0" kern="1200" dirty="0" smtClean="0">
                <a:solidFill>
                  <a:schemeClr val="tx1"/>
                </a:solidFill>
                <a:effectLst/>
                <a:latin typeface="+mn-lt"/>
                <a:ea typeface="+mn-ea"/>
                <a:cs typeface="+mn-cs"/>
              </a:rPr>
              <a:t> Data Types -Big data includes both structured and unstructured data such as text, sensor data, audio, video, click streams, log files and more. New insights are found when analyzing these data types together.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Monitor 100's of live video feeds from surveillance cameras to target points of interest Exploit the 80% data growth in images, video and documents to improve customer satisfaction.</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a:t>
            </a:r>
            <a:r>
              <a:rPr lang="en-US" baseline="0" dirty="0" smtClean="0"/>
              <a:t> – In Traditional approach data were store under RDBMS or data warehouses managed by Data Centers under high reliable systems</a:t>
            </a:r>
          </a:p>
          <a:p>
            <a:r>
              <a:rPr lang="en-US" baseline="0" dirty="0" smtClean="0"/>
              <a:t>Processing – Fetch data from Data Centers and apply client program to process the data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defRPr/>
            </a:lvl1pPr>
          </a:lstStyle>
          <a:p>
            <a:pPr>
              <a:defRPr/>
            </a:pPr>
            <a:fld id="{059D58EC-36FE-4A92-B5C4-B5B35AA74618}" type="slidenum">
              <a:rPr lang="en-US" altLang="en-US"/>
              <a:pPr>
                <a:defRPr/>
              </a:pPr>
              <a:t>‹#›</a:t>
            </a:fld>
            <a:endParaRPr lang="en-US" altLang="en-US"/>
          </a:p>
        </p:txBody>
      </p:sp>
    </p:spTree>
    <p:extLst>
      <p:ext uri="{BB962C8B-B14F-4D97-AF65-F5344CB8AC3E}">
        <p14:creationId xmlns:p14="http://schemas.microsoft.com/office/powerpoint/2010/main" val="21858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BA318F7F-BCB4-42BD-A092-8A271583E50E}" type="slidenum">
              <a:rPr lang="en-US" altLang="en-US"/>
              <a:pPr>
                <a:defRPr/>
              </a:pPr>
              <a:t>‹#›</a:t>
            </a:fld>
            <a:endParaRPr lang="en-US" altLang="en-US"/>
          </a:p>
        </p:txBody>
      </p:sp>
    </p:spTree>
    <p:extLst>
      <p:ext uri="{BB962C8B-B14F-4D97-AF65-F5344CB8AC3E}">
        <p14:creationId xmlns:p14="http://schemas.microsoft.com/office/powerpoint/2010/main" val="258115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defRPr/>
            </a:pPr>
            <a:r>
              <a:rPr lang="en-US" altLang="en-US"/>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smtClean="0">
                <a:solidFill>
                  <a:srgbClr val="262626"/>
                </a:solidFill>
                <a:cs typeface="Arial"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17EC2B04-927C-447E-80C1-352D33A458BA}" type="slidenum">
              <a:rPr lang="en-US" altLang="en-US"/>
              <a:pPr>
                <a:defRPr/>
              </a:pPr>
              <a:t>‹#›</a:t>
            </a:fld>
            <a:endParaRPr lang="en-US" altLang="en-US"/>
          </a:p>
        </p:txBody>
      </p:sp>
    </p:spTree>
    <p:extLst>
      <p:ext uri="{BB962C8B-B14F-4D97-AF65-F5344CB8AC3E}">
        <p14:creationId xmlns:p14="http://schemas.microsoft.com/office/powerpoint/2010/main" val="2949733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defRPr/>
            </a:lvl1pPr>
          </a:lstStyle>
          <a:p>
            <a:pPr>
              <a:defRPr/>
            </a:pPr>
            <a:fld id="{C4284680-6D7E-4C3D-A783-57FF43911C34}" type="slidenum">
              <a:rPr lang="en-US" altLang="en-US"/>
              <a:pPr>
                <a:defRPr/>
              </a:pPr>
              <a:t>‹#›</a:t>
            </a:fld>
            <a:endParaRPr lang="en-US" altLang="en-US"/>
          </a:p>
        </p:txBody>
      </p:sp>
    </p:spTree>
    <p:extLst>
      <p:ext uri="{BB962C8B-B14F-4D97-AF65-F5344CB8AC3E}">
        <p14:creationId xmlns:p14="http://schemas.microsoft.com/office/powerpoint/2010/main" val="349156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endParaRPr lang="en-US" altLang="en-US" sz="1600">
              <a:solidFill>
                <a:srgbClr val="262626"/>
              </a:solidFill>
              <a:latin typeface="Microsoft Sans Serif" panose="020B0604020202020204" pitchFamily="34" charset="0"/>
              <a:ea typeface="Kozuka Gothic Pro L" pitchFamily="34" charset="-128"/>
              <a:cs typeface="Microsoft Sans Serif" panose="020B0604020202020204"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defRPr/>
            </a:lvl1pPr>
          </a:lstStyle>
          <a:p>
            <a:pPr>
              <a:defRPr/>
            </a:pPr>
            <a:fld id="{491D8161-0874-48BD-82C8-838F23B0438B}" type="slidenum">
              <a:rPr lang="en-US" altLang="en-US"/>
              <a:pPr>
                <a:defRPr/>
              </a:pPr>
              <a:t>‹#›</a:t>
            </a:fld>
            <a:endParaRPr lang="en-US" altLang="en-US"/>
          </a:p>
        </p:txBody>
      </p:sp>
    </p:spTree>
    <p:extLst>
      <p:ext uri="{BB962C8B-B14F-4D97-AF65-F5344CB8AC3E}">
        <p14:creationId xmlns:p14="http://schemas.microsoft.com/office/powerpoint/2010/main" val="3756407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9975602C-8AEB-4B45-810C-F648DF0EE954}" type="slidenum">
              <a:rPr lang="en-US" altLang="en-US"/>
              <a:pPr>
                <a:defRPr/>
              </a:pPr>
              <a:t>‹#›</a:t>
            </a:fld>
            <a:endParaRPr lang="en-US" altLang="en-US"/>
          </a:p>
        </p:txBody>
      </p:sp>
    </p:spTree>
    <p:extLst>
      <p:ext uri="{BB962C8B-B14F-4D97-AF65-F5344CB8AC3E}">
        <p14:creationId xmlns:p14="http://schemas.microsoft.com/office/powerpoint/2010/main" val="71908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BB1E339-EB56-4196-B6B6-8BF893CF5A92}" type="slidenum">
              <a:rPr lang="en-US" altLang="en-US"/>
              <a:pPr>
                <a:defRPr/>
              </a:pPr>
              <a:t>‹#›</a:t>
            </a:fld>
            <a:endParaRPr lang="en-US" altLang="en-US"/>
          </a:p>
        </p:txBody>
      </p:sp>
    </p:spTree>
    <p:extLst>
      <p:ext uri="{BB962C8B-B14F-4D97-AF65-F5344CB8AC3E}">
        <p14:creationId xmlns:p14="http://schemas.microsoft.com/office/powerpoint/2010/main" val="39049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0332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atin typeface="Arial" pitchFamily="34" charset="0"/>
              </a:defRPr>
            </a:lvl1pPr>
          </a:lstStyle>
          <a:p>
            <a:pPr>
              <a:defRPr/>
            </a:pPr>
            <a:fld id="{B165C385-AB63-4FC0-A6B3-891E02DDC212}" type="datetimeFigureOut">
              <a:rPr lang="en-US"/>
              <a:pPr>
                <a:defRPr/>
              </a:pPr>
              <a:t>1/21/2017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427EEB-1A10-4EB2-80F6-58BABB6E5162}" type="slidenum">
              <a:rPr lang="en-US" altLang="en-US"/>
              <a:pPr>
                <a:defRPr/>
              </a:pPr>
              <a:t>‹#›</a:t>
            </a:fld>
            <a:endParaRPr lang="en-US" altLang="en-US"/>
          </a:p>
        </p:txBody>
      </p:sp>
    </p:spTree>
    <p:extLst>
      <p:ext uri="{BB962C8B-B14F-4D97-AF65-F5344CB8AC3E}">
        <p14:creationId xmlns:p14="http://schemas.microsoft.com/office/powerpoint/2010/main" val="3525153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hangingPunct="1">
              <a:defRPr>
                <a:latin typeface="Arial" pitchFamily="34" charset="0"/>
              </a:defRPr>
            </a:lvl1pPr>
          </a:lstStyle>
          <a:p>
            <a:pPr>
              <a:defRPr/>
            </a:pPr>
            <a:fld id="{A5DDA4A7-AAB6-4E0A-B3A8-A79BFDFF8089}" type="datetimeFigureOut">
              <a:rPr lang="en-US"/>
              <a:pPr>
                <a:defRPr/>
              </a:pPr>
              <a:t>1/21/2017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hangingPunct="1">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F025BD3-6957-49D6-BE94-A8FA389056EB}" type="slidenum">
              <a:rPr lang="en-US" altLang="en-US"/>
              <a:pPr>
                <a:defRPr/>
              </a:pPr>
              <a:t>‹#›</a:t>
            </a:fld>
            <a:endParaRPr lang="en-US" altLang="en-US"/>
          </a:p>
        </p:txBody>
      </p:sp>
    </p:spTree>
    <p:extLst>
      <p:ext uri="{BB962C8B-B14F-4D97-AF65-F5344CB8AC3E}">
        <p14:creationId xmlns:p14="http://schemas.microsoft.com/office/powerpoint/2010/main" val="30245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D00BA3BA-696B-4B52-ACDA-29D03C0DFAD7}" type="slidenum">
              <a:rPr lang="en-US" altLang="en-US"/>
              <a:pPr>
                <a:defRPr/>
              </a:pPr>
              <a:t>‹#›</a:t>
            </a:fld>
            <a:endParaRPr lang="en-US" altLang="en-US"/>
          </a:p>
        </p:txBody>
      </p:sp>
    </p:spTree>
    <p:extLst>
      <p:ext uri="{BB962C8B-B14F-4D97-AF65-F5344CB8AC3E}">
        <p14:creationId xmlns:p14="http://schemas.microsoft.com/office/powerpoint/2010/main" val="35375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D805426-35C2-4A2D-9912-428D51A10BE6}" type="slidenum">
              <a:rPr lang="en-US" altLang="en-US"/>
              <a:pPr>
                <a:defRPr/>
              </a:pPr>
              <a:t>‹#›</a:t>
            </a:fld>
            <a:endParaRPr lang="en-US" altLang="en-US"/>
          </a:p>
        </p:txBody>
      </p:sp>
    </p:spTree>
    <p:extLst>
      <p:ext uri="{BB962C8B-B14F-4D97-AF65-F5344CB8AC3E}">
        <p14:creationId xmlns:p14="http://schemas.microsoft.com/office/powerpoint/2010/main" val="17752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defRPr/>
            </a:lvl1pPr>
          </a:lstStyle>
          <a:p>
            <a:pPr>
              <a:defRPr/>
            </a:pPr>
            <a:fld id="{C6AB5869-E1C2-4E7B-B5C8-3785BFFC478E}" type="slidenum">
              <a:rPr lang="en-US" altLang="en-US"/>
              <a:pPr>
                <a:defRPr/>
              </a:pPr>
              <a:t>‹#›</a:t>
            </a:fld>
            <a:endParaRPr lang="en-US" altLang="en-US"/>
          </a:p>
        </p:txBody>
      </p:sp>
    </p:spTree>
    <p:extLst>
      <p:ext uri="{BB962C8B-B14F-4D97-AF65-F5344CB8AC3E}">
        <p14:creationId xmlns:p14="http://schemas.microsoft.com/office/powerpoint/2010/main" val="257123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2A2CD8DE-910D-405E-935D-83CF697BC15A}" type="slidenum">
              <a:rPr lang="en-US" altLang="en-US"/>
              <a:pPr>
                <a:defRPr/>
              </a:pPr>
              <a:t>‹#›</a:t>
            </a:fld>
            <a:endParaRPr lang="en-US" altLang="en-US"/>
          </a:p>
        </p:txBody>
      </p:sp>
    </p:spTree>
    <p:extLst>
      <p:ext uri="{BB962C8B-B14F-4D97-AF65-F5344CB8AC3E}">
        <p14:creationId xmlns:p14="http://schemas.microsoft.com/office/powerpoint/2010/main" val="296049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9092834-B335-49B2-8E5B-FB6AB02C6DE8}" type="slidenum">
              <a:rPr lang="en-US" altLang="en-US"/>
              <a:pPr>
                <a:defRPr/>
              </a:pPr>
              <a:t>‹#›</a:t>
            </a:fld>
            <a:endParaRPr lang="en-US" altLang="en-US"/>
          </a:p>
        </p:txBody>
      </p:sp>
    </p:spTree>
    <p:extLst>
      <p:ext uri="{BB962C8B-B14F-4D97-AF65-F5344CB8AC3E}">
        <p14:creationId xmlns:p14="http://schemas.microsoft.com/office/powerpoint/2010/main" val="295345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9E58B812-BD44-4DE0-B849-31334F682505}" type="slidenum">
              <a:rPr lang="en-US" altLang="en-US"/>
              <a:pPr>
                <a:defRPr/>
              </a:pPr>
              <a:t>‹#›</a:t>
            </a:fld>
            <a:endParaRPr lang="en-US" altLang="en-US"/>
          </a:p>
        </p:txBody>
      </p:sp>
    </p:spTree>
    <p:extLst>
      <p:ext uri="{BB962C8B-B14F-4D97-AF65-F5344CB8AC3E}">
        <p14:creationId xmlns:p14="http://schemas.microsoft.com/office/powerpoint/2010/main" val="188661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6AFFFA-E980-418C-9614-B6F04E3D2278}" type="slidenum">
              <a:rPr lang="en-US" altLang="en-US"/>
              <a:pPr>
                <a:defRPr/>
              </a:pPr>
              <a:t>‹#›</a:t>
            </a:fld>
            <a:endParaRPr lang="en-US" altLang="en-US"/>
          </a:p>
        </p:txBody>
      </p:sp>
    </p:spTree>
    <p:extLst>
      <p:ext uri="{BB962C8B-B14F-4D97-AF65-F5344CB8AC3E}">
        <p14:creationId xmlns:p14="http://schemas.microsoft.com/office/powerpoint/2010/main" val="13803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2F23578B-C8D1-4EEB-92F1-C65AA52BF854}" type="slidenum">
              <a:rPr lang="en-US" altLang="en-US"/>
              <a:pPr>
                <a:defRPr/>
              </a:pPr>
              <a:t>‹#›</a:t>
            </a:fld>
            <a:endParaRPr lang="en-US" altLang="en-US"/>
          </a:p>
        </p:txBody>
      </p:sp>
    </p:spTree>
    <p:extLst>
      <p:ext uri="{BB962C8B-B14F-4D97-AF65-F5344CB8AC3E}">
        <p14:creationId xmlns:p14="http://schemas.microsoft.com/office/powerpoint/2010/main" val="14376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262626"/>
                </a:solidFill>
                <a:cs typeface="Arial" panose="020B0604020202020204" pitchFamily="34" charset="0"/>
              </a:defRPr>
            </a:lvl1pPr>
          </a:lstStyle>
          <a:p>
            <a:pPr>
              <a:defRPr/>
            </a:pPr>
            <a:fld id="{6E52A79B-6F66-4667-A53F-3EF4292D83F8}" type="slidenum">
              <a:rPr lang="en-US" altLang="en-US"/>
              <a:pPr>
                <a:defRPr/>
              </a:pPr>
              <a:t>‹#›</a:t>
            </a:fld>
            <a:endParaRPr lang="en-US" altLang="en-US"/>
          </a:p>
        </p:txBody>
      </p:sp>
      <p:sp>
        <p:nvSpPr>
          <p:cNvPr id="102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pic>
        <p:nvPicPr>
          <p:cNvPr id="1030" name="Picture 2" descr="F:\Vitthal_Share\Misc\Cybage Logo\Cybage Logo.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76" r:id="rId1"/>
    <p:sldLayoutId id="2147485377" r:id="rId2"/>
    <p:sldLayoutId id="2147485378" r:id="rId3"/>
    <p:sldLayoutId id="2147485379" r:id="rId4"/>
    <p:sldLayoutId id="2147485380" r:id="rId5"/>
    <p:sldLayoutId id="2147485381" r:id="rId6"/>
    <p:sldLayoutId id="2147485382" r:id="rId7"/>
    <p:sldLayoutId id="2147485383" r:id="rId8"/>
    <p:sldLayoutId id="2147485384" r:id="rId9"/>
    <p:sldLayoutId id="2147485385" r:id="rId10"/>
    <p:sldLayoutId id="2147485386" r:id="rId11"/>
    <p:sldLayoutId id="2147485387" r:id="rId12"/>
    <p:sldLayoutId id="2147485388" r:id="rId13"/>
    <p:sldLayoutId id="2147485389" r:id="rId14"/>
    <p:sldLayoutId id="2147485390" r:id="rId15"/>
    <p:sldLayoutId id="2147485391" r:id="rId16"/>
    <p:sldLayoutId id="2147485392" r:id="rId17"/>
    <p:sldLayoutId id="2147485393"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dirty="0" smtClean="0"/>
              <a:t>I</a:t>
            </a:r>
            <a:r>
              <a:rPr lang="en-US" altLang="en-US" sz="3100" dirty="0" smtClean="0"/>
              <a:t>ntroduction to </a:t>
            </a:r>
            <a:r>
              <a:rPr lang="en-US" altLang="en-US" sz="3100" dirty="0" smtClean="0"/>
              <a:t>Hadoop</a:t>
            </a:r>
            <a:r>
              <a:rPr lang="en-US" altLang="en-US" dirty="0" smtClean="0"/>
              <a:t/>
            </a:r>
            <a:br>
              <a:rPr lang="en-US" altLang="en-US" dirty="0" smtClean="0"/>
            </a:br>
            <a:r>
              <a:rPr lang="en-US" altLang="en-US" sz="1600" dirty="0" smtClean="0"/>
              <a:t/>
            </a:r>
            <a:br>
              <a:rPr lang="en-US" altLang="en-US" sz="1600" dirty="0" smtClean="0"/>
            </a:br>
            <a:endParaRPr lang="en-US" altLang="en-US" dirty="0" smtClean="0"/>
          </a:p>
        </p:txBody>
      </p:sp>
      <p:sp>
        <p:nvSpPr>
          <p:cNvPr id="2253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058AC8-DC89-4320-8019-8C4F5790C03E}" type="slidenum">
              <a:rPr lang="en-US" altLang="en-US" smtClean="0">
                <a:solidFill>
                  <a:srgbClr val="262626"/>
                </a:solidFill>
              </a:rPr>
              <a:pPr/>
              <a:t>1</a:t>
            </a:fld>
            <a:endParaRPr lang="en-US" altLang="en-US" smtClean="0">
              <a:solidFill>
                <a:srgbClr val="262626"/>
              </a:solidFill>
            </a:endParaRPr>
          </a:p>
        </p:txBody>
      </p:sp>
      <p:sp>
        <p:nvSpPr>
          <p:cNvPr id="22532" name="TextBox 3"/>
          <p:cNvSpPr txBox="1">
            <a:spLocks noChangeArrowheads="1"/>
          </p:cNvSpPr>
          <p:nvPr/>
        </p:nvSpPr>
        <p:spPr bwMode="auto">
          <a:xfrm>
            <a:off x="1658938" y="5380038"/>
            <a:ext cx="642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14450" algn="l"/>
                <a:tab pos="3028950" algn="l"/>
                <a:tab pos="4457700" algn="l"/>
              </a:tabLst>
              <a:defRPr>
                <a:solidFill>
                  <a:schemeClr val="tx1"/>
                </a:solidFill>
                <a:latin typeface="Arial" panose="020B0604020202020204" pitchFamily="34" charset="0"/>
              </a:defRPr>
            </a:lvl1pPr>
            <a:lvl2pPr marL="742950" indent="-285750">
              <a:tabLst>
                <a:tab pos="1314450" algn="l"/>
                <a:tab pos="3028950" algn="l"/>
                <a:tab pos="4457700" algn="l"/>
              </a:tabLst>
              <a:defRPr>
                <a:solidFill>
                  <a:schemeClr val="tx1"/>
                </a:solidFill>
                <a:latin typeface="Arial" panose="020B0604020202020204" pitchFamily="34" charset="0"/>
              </a:defRPr>
            </a:lvl2pPr>
            <a:lvl3pPr marL="1143000" indent="-228600">
              <a:tabLst>
                <a:tab pos="1314450" algn="l"/>
                <a:tab pos="3028950" algn="l"/>
                <a:tab pos="4457700" algn="l"/>
              </a:tabLst>
              <a:defRPr>
                <a:solidFill>
                  <a:schemeClr val="tx1"/>
                </a:solidFill>
                <a:latin typeface="Arial" panose="020B0604020202020204" pitchFamily="34" charset="0"/>
              </a:defRPr>
            </a:lvl3pPr>
            <a:lvl4pPr marL="1600200" indent="-228600">
              <a:tabLst>
                <a:tab pos="1314450" algn="l"/>
                <a:tab pos="3028950" algn="l"/>
                <a:tab pos="4457700" algn="l"/>
              </a:tabLst>
              <a:defRPr>
                <a:solidFill>
                  <a:schemeClr val="tx1"/>
                </a:solidFill>
                <a:latin typeface="Arial" panose="020B0604020202020204" pitchFamily="34" charset="0"/>
              </a:defRPr>
            </a:lvl4pPr>
            <a:lvl5pPr marL="2057400" indent="-228600">
              <a:tabLst>
                <a:tab pos="1314450" algn="l"/>
                <a:tab pos="3028950" algn="l"/>
                <a:tab pos="44577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9pPr>
          </a:lstStyle>
          <a:p>
            <a:pPr eaLnBrk="1" hangingPunct="1"/>
            <a:r>
              <a:rPr lang="en-US" altLang="en-US" dirty="0">
                <a:solidFill>
                  <a:schemeClr val="bg1"/>
                </a:solidFill>
              </a:rPr>
              <a:t>Authored by	</a:t>
            </a:r>
            <a:r>
              <a:rPr lang="en-US" altLang="en-US" dirty="0" smtClean="0">
                <a:solidFill>
                  <a:schemeClr val="bg1"/>
                </a:solidFill>
              </a:rPr>
              <a:t>:</a:t>
            </a:r>
            <a:r>
              <a:rPr lang="en-US" altLang="en-US" dirty="0" err="1" smtClean="0">
                <a:solidFill>
                  <a:schemeClr val="bg1"/>
                </a:solidFill>
              </a:rPr>
              <a:t>Shalaj</a:t>
            </a:r>
            <a:r>
              <a:rPr lang="en-US" altLang="en-US" dirty="0" smtClean="0">
                <a:solidFill>
                  <a:schemeClr val="bg1"/>
                </a:solidFill>
              </a:rPr>
              <a:t> </a:t>
            </a:r>
            <a:r>
              <a:rPr lang="en-US" altLang="en-US" dirty="0" err="1" smtClean="0">
                <a:solidFill>
                  <a:schemeClr val="bg1"/>
                </a:solidFill>
              </a:rPr>
              <a:t>Shukla</a:t>
            </a:r>
            <a:r>
              <a:rPr lang="en-US" altLang="en-US" dirty="0">
                <a:solidFill>
                  <a:schemeClr val="bg1"/>
                </a:solidFill>
              </a:rPr>
              <a:t>	Presented by	</a:t>
            </a:r>
            <a:r>
              <a:rPr lang="en-US" altLang="en-US" dirty="0" smtClean="0">
                <a:solidFill>
                  <a:schemeClr val="bg1"/>
                </a:solidFill>
              </a:rPr>
              <a:t>:</a:t>
            </a:r>
            <a:r>
              <a:rPr lang="en-US" altLang="en-US" dirty="0" err="1" smtClean="0">
                <a:solidFill>
                  <a:schemeClr val="bg1"/>
                </a:solidFill>
              </a:rPr>
              <a:t>Shalaj</a:t>
            </a:r>
            <a:r>
              <a:rPr lang="en-US" altLang="en-US" dirty="0" smtClean="0">
                <a:solidFill>
                  <a:schemeClr val="bg1"/>
                </a:solidFill>
              </a:rPr>
              <a:t> </a:t>
            </a:r>
            <a:r>
              <a:rPr lang="en-US" altLang="en-US" dirty="0" err="1" smtClean="0">
                <a:solidFill>
                  <a:schemeClr val="bg1"/>
                </a:solidFill>
              </a:rPr>
              <a:t>Shukla</a:t>
            </a:r>
            <a:endParaRPr lang="en-US"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1.x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10</a:t>
            </a:fld>
            <a:endParaRPr lang="en-US" altLang="en-US"/>
          </a:p>
        </p:txBody>
      </p:sp>
      <p:pic>
        <p:nvPicPr>
          <p:cNvPr id="3076" name="Picture 4" descr="https://technocents.files.wordpress.com/2014/04/hdf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041" y="2801407"/>
            <a:ext cx="7463727" cy="294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10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11</a:t>
            </a:fld>
            <a:endParaRPr lang="en-US" altLang="en-US"/>
          </a:p>
        </p:txBody>
      </p:sp>
      <p:sp>
        <p:nvSpPr>
          <p:cNvPr id="6" name="Rectangle 5"/>
          <p:cNvSpPr/>
          <p:nvPr/>
        </p:nvSpPr>
        <p:spPr>
          <a:xfrm>
            <a:off x="762000" y="2490676"/>
            <a:ext cx="7340599" cy="2215991"/>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Name Node</a:t>
            </a:r>
            <a:r>
              <a:rPr lang="en-US" b="1" dirty="0"/>
              <a:t>:</a:t>
            </a:r>
          </a:p>
          <a:p>
            <a:pPr marL="742950" lvl="1" indent="-285750">
              <a:buFont typeface="Arial" pitchFamily="34" charset="0"/>
              <a:buChar char="•"/>
            </a:pPr>
            <a:r>
              <a:rPr lang="en-US" sz="1900" dirty="0" smtClean="0">
                <a:latin typeface="+mn-lt"/>
              </a:rPr>
              <a:t>Stores </a:t>
            </a:r>
            <a:r>
              <a:rPr lang="en-US" sz="1900" dirty="0">
                <a:latin typeface="+mn-lt"/>
              </a:rPr>
              <a:t>metadata for the files, like the directory structure </a:t>
            </a:r>
            <a:r>
              <a:rPr lang="en-US" sz="1900" dirty="0">
                <a:latin typeface="+mn-lt"/>
              </a:rPr>
              <a:t>, permission, ownership, last modified time etc.</a:t>
            </a:r>
            <a:endParaRPr lang="en-US" sz="1900" dirty="0">
              <a:latin typeface="+mn-lt"/>
            </a:endParaRPr>
          </a:p>
          <a:p>
            <a:pPr marL="742950" lvl="1" indent="-285750">
              <a:buFont typeface="Arial" pitchFamily="34" charset="0"/>
              <a:buChar char="•"/>
            </a:pPr>
            <a:r>
              <a:rPr lang="en-US" sz="1900" dirty="0" smtClean="0">
                <a:latin typeface="+mn-lt"/>
              </a:rPr>
              <a:t>The server holding the </a:t>
            </a:r>
            <a:r>
              <a:rPr lang="en-US" sz="1900" dirty="0" err="1" smtClean="0">
                <a:latin typeface="+mn-lt"/>
              </a:rPr>
              <a:t>NameNode</a:t>
            </a:r>
            <a:r>
              <a:rPr lang="en-US" sz="1900" dirty="0" smtClean="0">
                <a:latin typeface="+mn-lt"/>
              </a:rPr>
              <a:t> instance is quite crucial, as it is Single point of Failure. </a:t>
            </a:r>
            <a:endParaRPr lang="en-US" sz="1900" dirty="0">
              <a:latin typeface="+mn-lt"/>
            </a:endParaRPr>
          </a:p>
          <a:p>
            <a:pPr marL="742950" lvl="1" indent="-285750">
              <a:buFont typeface="Arial" pitchFamily="34" charset="0"/>
              <a:buChar char="•"/>
            </a:pPr>
            <a:r>
              <a:rPr lang="en-US" sz="1900" dirty="0" smtClean="0">
                <a:latin typeface="+mn-lt"/>
              </a:rPr>
              <a:t>Handles </a:t>
            </a:r>
            <a:r>
              <a:rPr lang="en-US" sz="1900" dirty="0">
                <a:latin typeface="+mn-lt"/>
              </a:rPr>
              <a:t>creation of more replica blocks when necessary after a </a:t>
            </a:r>
            <a:r>
              <a:rPr lang="en-US" sz="1900" dirty="0" smtClean="0">
                <a:latin typeface="+mn-lt"/>
              </a:rPr>
              <a:t>Data Node </a:t>
            </a:r>
            <a:r>
              <a:rPr lang="en-US" sz="1900" dirty="0">
                <a:latin typeface="+mn-lt"/>
              </a:rPr>
              <a:t>failure</a:t>
            </a:r>
          </a:p>
        </p:txBody>
      </p:sp>
      <p:sp>
        <p:nvSpPr>
          <p:cNvPr id="8" name="Rectangle 7"/>
          <p:cNvSpPr/>
          <p:nvPr/>
        </p:nvSpPr>
        <p:spPr>
          <a:xfrm>
            <a:off x="761998" y="4805012"/>
            <a:ext cx="7340599" cy="1923604"/>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Secondary Name Node</a:t>
            </a:r>
            <a:r>
              <a:rPr lang="en-US" b="1" dirty="0" smtClean="0"/>
              <a:t>:</a:t>
            </a:r>
          </a:p>
          <a:p>
            <a:pPr marL="800100" lvl="1" indent="-342900">
              <a:buFont typeface="Arial" pitchFamily="34" charset="0"/>
              <a:buChar char="•"/>
            </a:pPr>
            <a:r>
              <a:rPr lang="en-US" sz="1900" dirty="0">
                <a:latin typeface="+mn-lt"/>
              </a:rPr>
              <a:t>One misinterpretation from name is “This is a backup Name Node” but </a:t>
            </a:r>
            <a:r>
              <a:rPr lang="en-US" sz="1900" b="1" dirty="0">
                <a:latin typeface="+mn-lt"/>
              </a:rPr>
              <a:t>IT IS NOT</a:t>
            </a:r>
            <a:r>
              <a:rPr lang="en-US" sz="1900" dirty="0">
                <a:latin typeface="+mn-lt"/>
              </a:rPr>
              <a:t>!!!!!</a:t>
            </a:r>
          </a:p>
          <a:p>
            <a:pPr marL="800100" lvl="1" indent="-342900">
              <a:buFont typeface="Arial" pitchFamily="34" charset="0"/>
              <a:buChar char="•"/>
            </a:pPr>
            <a:r>
              <a:rPr lang="en-US" sz="1900" dirty="0" smtClean="0">
                <a:latin typeface="+mn-lt"/>
              </a:rPr>
              <a:t>SNN is responsible for </a:t>
            </a:r>
            <a:r>
              <a:rPr lang="en-US" sz="1900" b="1" dirty="0" smtClean="0">
                <a:latin typeface="+mn-lt"/>
              </a:rPr>
              <a:t>performing periodic checkpoints. </a:t>
            </a:r>
            <a:r>
              <a:rPr lang="en-US" sz="1900" dirty="0" smtClean="0">
                <a:latin typeface="+mn-lt"/>
              </a:rPr>
              <a:t>So in the event of Name node failure, we can restart name node using the check point</a:t>
            </a:r>
            <a:endParaRPr lang="en-US" sz="1900" b="1" dirty="0">
              <a:latin typeface="+mn-lt"/>
            </a:endParaRPr>
          </a:p>
        </p:txBody>
      </p:sp>
    </p:spTree>
    <p:extLst>
      <p:ext uri="{BB962C8B-B14F-4D97-AF65-F5344CB8AC3E}">
        <p14:creationId xmlns:p14="http://schemas.microsoft.com/office/powerpoint/2010/main" val="27994957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12</a:t>
            </a:fld>
            <a:endParaRPr lang="en-US" altLang="en-US"/>
          </a:p>
        </p:txBody>
      </p:sp>
      <p:sp>
        <p:nvSpPr>
          <p:cNvPr id="6" name="Rectangle 5"/>
          <p:cNvSpPr/>
          <p:nvPr/>
        </p:nvSpPr>
        <p:spPr>
          <a:xfrm>
            <a:off x="762000" y="2490676"/>
            <a:ext cx="7340599" cy="3370153"/>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Data Node</a:t>
            </a:r>
            <a:r>
              <a:rPr lang="en-US" b="1" dirty="0"/>
              <a:t>:</a:t>
            </a:r>
          </a:p>
          <a:p>
            <a:endParaRPr lang="en-US" dirty="0"/>
          </a:p>
          <a:p>
            <a:pPr marL="742950" lvl="1" indent="-285750">
              <a:buFont typeface="Arial" pitchFamily="34" charset="0"/>
              <a:buChar char="•"/>
            </a:pPr>
            <a:r>
              <a:rPr lang="en-US" sz="1900" dirty="0">
                <a:latin typeface="+mn-lt"/>
              </a:rPr>
              <a:t>There are many instances of this process running on various slave nodes(referred as Data nodes)</a:t>
            </a:r>
          </a:p>
          <a:p>
            <a:pPr marL="742950" lvl="1" indent="-285750">
              <a:buFont typeface="Arial" pitchFamily="34" charset="0"/>
              <a:buChar char="•"/>
            </a:pPr>
            <a:r>
              <a:rPr lang="en-US" sz="1900" dirty="0">
                <a:latin typeface="+mn-lt"/>
              </a:rPr>
              <a:t>It is responsible for storing the individual file blocks on the slave nodes in Hadoop </a:t>
            </a:r>
            <a:r>
              <a:rPr lang="en-US" sz="1900" dirty="0" smtClean="0">
                <a:latin typeface="+mn-lt"/>
              </a:rPr>
              <a:t>cluster</a:t>
            </a:r>
          </a:p>
          <a:p>
            <a:pPr marL="742950" lvl="1" indent="-285750">
              <a:buFont typeface="Arial" pitchFamily="34" charset="0"/>
              <a:buChar char="•"/>
            </a:pPr>
            <a:r>
              <a:rPr lang="en-US" sz="1900" dirty="0">
                <a:latin typeface="+mn-lt"/>
              </a:rPr>
              <a:t>Based on the replication factor, a single block is replicated in multiple slave </a:t>
            </a:r>
            <a:r>
              <a:rPr lang="en-US" sz="1900" dirty="0" smtClean="0">
                <a:latin typeface="+mn-lt"/>
              </a:rPr>
              <a:t>nodes </a:t>
            </a:r>
            <a:r>
              <a:rPr lang="en-US" sz="1900" dirty="0">
                <a:latin typeface="+mn-lt"/>
              </a:rPr>
              <a:t>to prevent the data loss</a:t>
            </a:r>
          </a:p>
          <a:p>
            <a:pPr marL="742950" lvl="1" indent="-285750">
              <a:buFont typeface="Arial" pitchFamily="34" charset="0"/>
              <a:buChar char="•"/>
            </a:pPr>
            <a:r>
              <a:rPr lang="en-US" sz="1900" dirty="0">
                <a:latin typeface="+mn-lt"/>
              </a:rPr>
              <a:t>This process periodically sends heart </a:t>
            </a:r>
            <a:r>
              <a:rPr lang="en-US" sz="1900" dirty="0" smtClean="0">
                <a:latin typeface="+mn-lt"/>
              </a:rPr>
              <a:t>beat </a:t>
            </a:r>
            <a:r>
              <a:rPr lang="en-US" sz="1900" dirty="0">
                <a:latin typeface="+mn-lt"/>
              </a:rPr>
              <a:t>to Name Node to make Name Node aware that slave process is running</a:t>
            </a:r>
            <a:endParaRPr lang="en-US" sz="1900" dirty="0" smtClean="0">
              <a:latin typeface="+mn-lt"/>
            </a:endParaRPr>
          </a:p>
          <a:p>
            <a:pPr marL="742950" lvl="1" indent="-285750">
              <a:buFont typeface="Arial" pitchFamily="34" charset="0"/>
              <a:buChar char="•"/>
            </a:pPr>
            <a:r>
              <a:rPr lang="en-US" sz="1900" dirty="0" smtClean="0">
                <a:latin typeface="+mn-lt"/>
              </a:rPr>
              <a:t>Send block reports to Name Node.</a:t>
            </a:r>
            <a:endParaRPr lang="en-US" sz="1900" dirty="0">
              <a:latin typeface="+mn-lt"/>
            </a:endParaRPr>
          </a:p>
        </p:txBody>
      </p:sp>
    </p:spTree>
    <p:extLst>
      <p:ext uri="{BB962C8B-B14F-4D97-AF65-F5344CB8AC3E}">
        <p14:creationId xmlns:p14="http://schemas.microsoft.com/office/powerpoint/2010/main" val="9622734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ircle(in)">
                                      <p:cBhvr>
                                        <p:cTn id="7" dur="2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ircle(in)">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ircle(in)">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ircle(in)">
                                      <p:cBhvr>
                                        <p:cTn id="2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Configuration files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13</a:t>
            </a:fld>
            <a:endParaRPr lang="en-US" altLang="en-US"/>
          </a:p>
        </p:txBody>
      </p:sp>
      <p:sp>
        <p:nvSpPr>
          <p:cNvPr id="6" name="Rectangle 5"/>
          <p:cNvSpPr/>
          <p:nvPr/>
        </p:nvSpPr>
        <p:spPr>
          <a:xfrm>
            <a:off x="762000" y="2490676"/>
            <a:ext cx="7340599" cy="2862322"/>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core-site.xml</a:t>
            </a:r>
          </a:p>
          <a:p>
            <a:pPr marL="800100" lvl="1" indent="-342900">
              <a:buFont typeface="Arial" pitchFamily="34" charset="0"/>
              <a:buChar char="•"/>
            </a:pPr>
            <a:r>
              <a:rPr lang="en-US" sz="1900" dirty="0" smtClean="0">
                <a:latin typeface="+mn-lt"/>
                <a:cs typeface="Arial" pitchFamily="34" charset="0"/>
              </a:rPr>
              <a:t>Name </a:t>
            </a:r>
            <a:r>
              <a:rPr lang="en-US" sz="1900" dirty="0">
                <a:latin typeface="+mn-lt"/>
                <a:cs typeface="Arial" pitchFamily="34" charset="0"/>
              </a:rPr>
              <a:t>Node </a:t>
            </a:r>
            <a:r>
              <a:rPr lang="en-US" sz="1900" dirty="0" smtClean="0">
                <a:latin typeface="+mn-lt"/>
                <a:cs typeface="Arial" pitchFamily="34" charset="0"/>
              </a:rPr>
              <a:t>address (</a:t>
            </a:r>
            <a:r>
              <a:rPr lang="en-US" sz="1900" dirty="0" err="1" smtClean="0">
                <a:latin typeface="+mn-lt"/>
                <a:cs typeface="Arial" pitchFamily="34" charset="0"/>
              </a:rPr>
              <a:t>fs.defaultFS</a:t>
            </a:r>
            <a:r>
              <a:rPr lang="en-US" sz="1900" dirty="0" smtClean="0">
                <a:latin typeface="+mn-lt"/>
                <a:cs typeface="Arial" pitchFamily="34" charset="0"/>
              </a:rPr>
              <a:t> )</a:t>
            </a:r>
          </a:p>
          <a:p>
            <a:pPr marL="800100" lvl="1" indent="-342900">
              <a:buFont typeface="Arial" pitchFamily="34" charset="0"/>
              <a:buChar char="•"/>
            </a:pPr>
            <a:r>
              <a:rPr lang="en-US" sz="1900" dirty="0" smtClean="0">
                <a:latin typeface="+mn-lt"/>
                <a:cs typeface="Arial" pitchFamily="34" charset="0"/>
              </a:rPr>
              <a:t>Block </a:t>
            </a:r>
            <a:r>
              <a:rPr lang="en-US" sz="1900" dirty="0">
                <a:latin typeface="+mn-lt"/>
                <a:cs typeface="Arial" pitchFamily="34" charset="0"/>
              </a:rPr>
              <a:t>size (</a:t>
            </a:r>
            <a:r>
              <a:rPr lang="en-US" sz="1900" dirty="0" err="1" smtClean="0">
                <a:latin typeface="+mn-lt"/>
                <a:cs typeface="Arial" pitchFamily="34" charset="0"/>
              </a:rPr>
              <a:t>file.blocksize</a:t>
            </a:r>
            <a:r>
              <a:rPr lang="en-US" sz="1900" dirty="0" smtClean="0">
                <a:latin typeface="+mn-lt"/>
                <a:cs typeface="Arial" pitchFamily="34" charset="0"/>
              </a:rPr>
              <a:t>)</a:t>
            </a:r>
          </a:p>
          <a:p>
            <a:pPr marL="800100" lvl="1" indent="-342900">
              <a:buFont typeface="Arial" pitchFamily="34" charset="0"/>
              <a:buChar char="•"/>
            </a:pPr>
            <a:r>
              <a:rPr lang="en-US" sz="1900" dirty="0" smtClean="0">
                <a:latin typeface="+mn-lt"/>
                <a:cs typeface="Arial" pitchFamily="34" charset="0"/>
              </a:rPr>
              <a:t>Replication </a:t>
            </a:r>
            <a:r>
              <a:rPr lang="en-US" sz="1900" dirty="0">
                <a:latin typeface="+mn-lt"/>
                <a:cs typeface="Arial" pitchFamily="34" charset="0"/>
              </a:rPr>
              <a:t>factor (</a:t>
            </a:r>
            <a:r>
              <a:rPr lang="en-US" sz="1900" dirty="0" err="1" smtClean="0">
                <a:latin typeface="+mn-lt"/>
                <a:cs typeface="Arial" pitchFamily="34" charset="0"/>
              </a:rPr>
              <a:t>file.replication</a:t>
            </a:r>
            <a:r>
              <a:rPr lang="en-US" sz="1900" dirty="0" smtClean="0">
                <a:latin typeface="+mn-lt"/>
                <a:cs typeface="Arial" pitchFamily="34" charset="0"/>
              </a:rPr>
              <a:t>)</a:t>
            </a:r>
          </a:p>
          <a:p>
            <a:pPr marL="342900" indent="-342900">
              <a:buFont typeface="Arial" pitchFamily="34" charset="0"/>
              <a:buChar char="•"/>
            </a:pPr>
            <a:r>
              <a:rPr lang="en-US" sz="2400" dirty="0" smtClean="0">
                <a:latin typeface="+mn-lt"/>
                <a:cs typeface="Arial" pitchFamily="34" charset="0"/>
              </a:rPr>
              <a:t>hdfs-site.xml</a:t>
            </a:r>
          </a:p>
          <a:p>
            <a:pPr marL="800100" lvl="1" indent="-342900">
              <a:buFont typeface="Arial" pitchFamily="34" charset="0"/>
              <a:buChar char="•"/>
            </a:pPr>
            <a:r>
              <a:rPr lang="en-US" sz="1900" dirty="0" smtClean="0">
                <a:latin typeface="+mn-lt"/>
                <a:cs typeface="Arial" pitchFamily="34" charset="0"/>
              </a:rPr>
              <a:t>Name node directory</a:t>
            </a:r>
          </a:p>
          <a:p>
            <a:pPr marL="800100" lvl="1" indent="-342900">
              <a:buFont typeface="Arial" pitchFamily="34" charset="0"/>
              <a:buChar char="•"/>
            </a:pPr>
            <a:r>
              <a:rPr lang="en-US" sz="1900" dirty="0" smtClean="0">
                <a:latin typeface="+mn-lt"/>
                <a:cs typeface="Arial" pitchFamily="34" charset="0"/>
              </a:rPr>
              <a:t>Data node directory</a:t>
            </a:r>
          </a:p>
          <a:p>
            <a:endParaRPr lang="en-US" dirty="0"/>
          </a:p>
          <a:p>
            <a:pPr marL="742950" lvl="1" indent="-285750">
              <a:buFont typeface="Arial" pitchFamily="34" charset="0"/>
              <a:buChar char="•"/>
            </a:pPr>
            <a:endParaRPr lang="en-US" sz="1900" dirty="0">
              <a:latin typeface="+mn-lt"/>
            </a:endParaRPr>
          </a:p>
        </p:txBody>
      </p:sp>
    </p:spTree>
    <p:extLst>
      <p:ext uri="{BB962C8B-B14F-4D97-AF65-F5344CB8AC3E}">
        <p14:creationId xmlns:p14="http://schemas.microsoft.com/office/powerpoint/2010/main" val="13885240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14</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282975"/>
            <a:ext cx="7981950" cy="433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0715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15</a:t>
            </a:fld>
            <a:endParaRPr lang="en-US" altLang="en-US"/>
          </a:p>
        </p:txBody>
      </p:sp>
      <p:sp>
        <p:nvSpPr>
          <p:cNvPr id="5" name="Rectangle 4"/>
          <p:cNvSpPr/>
          <p:nvPr/>
        </p:nvSpPr>
        <p:spPr>
          <a:xfrm>
            <a:off x="476250" y="2632055"/>
            <a:ext cx="7867650" cy="3077766"/>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Job </a:t>
            </a:r>
            <a:r>
              <a:rPr lang="en-US" sz="2400" dirty="0" smtClean="0">
                <a:latin typeface="+mn-lt"/>
                <a:cs typeface="Arial" pitchFamily="34" charset="0"/>
              </a:rPr>
              <a:t>Tracker:</a:t>
            </a:r>
            <a:endParaRPr lang="en-US" sz="2400" dirty="0">
              <a:latin typeface="+mn-lt"/>
              <a:cs typeface="Arial" pitchFamily="34" charset="0"/>
            </a:endParaRPr>
          </a:p>
          <a:p>
            <a:endParaRPr lang="en-US" dirty="0"/>
          </a:p>
          <a:p>
            <a:pPr marL="742950" lvl="1" indent="-285750">
              <a:buFont typeface="Arial" pitchFamily="34" charset="0"/>
              <a:buChar char="•"/>
            </a:pPr>
            <a:r>
              <a:rPr lang="en-US" sz="1900" dirty="0">
                <a:latin typeface="+mn-lt"/>
              </a:rPr>
              <a:t>Only one instance of this process runs on a master node same as Name Node</a:t>
            </a:r>
          </a:p>
          <a:p>
            <a:pPr marL="742950" lvl="1" indent="-285750">
              <a:buFont typeface="Arial" pitchFamily="34" charset="0"/>
              <a:buChar char="•"/>
            </a:pPr>
            <a:r>
              <a:rPr lang="en-US" sz="1900" dirty="0">
                <a:latin typeface="+mn-lt"/>
              </a:rPr>
              <a:t>Any </a:t>
            </a:r>
            <a:r>
              <a:rPr lang="en-US" sz="1900" dirty="0" err="1">
                <a:latin typeface="+mn-lt"/>
              </a:rPr>
              <a:t>MapReduce</a:t>
            </a:r>
            <a:r>
              <a:rPr lang="en-US" sz="1900" dirty="0">
                <a:latin typeface="+mn-lt"/>
              </a:rPr>
              <a:t> job is submitted to Job Tracker first</a:t>
            </a:r>
          </a:p>
          <a:p>
            <a:pPr marL="742950" lvl="1" indent="-285750">
              <a:buFont typeface="Arial" pitchFamily="34" charset="0"/>
              <a:buChar char="•"/>
            </a:pPr>
            <a:r>
              <a:rPr lang="en-US" sz="1900" dirty="0" smtClean="0">
                <a:latin typeface="+mn-lt"/>
              </a:rPr>
              <a:t>Job Tracker checks for the location various file blocks used in </a:t>
            </a:r>
            <a:r>
              <a:rPr lang="en-US" sz="1900" dirty="0" err="1" smtClean="0">
                <a:latin typeface="+mn-lt"/>
              </a:rPr>
              <a:t>MapReduce</a:t>
            </a:r>
            <a:r>
              <a:rPr lang="en-US" sz="1900" dirty="0" smtClean="0">
                <a:latin typeface="+mn-lt"/>
              </a:rPr>
              <a:t> processing </a:t>
            </a:r>
          </a:p>
          <a:p>
            <a:pPr marL="742950" lvl="1" indent="-285750">
              <a:buFont typeface="Arial" pitchFamily="34" charset="0"/>
              <a:buChar char="•"/>
            </a:pPr>
            <a:r>
              <a:rPr lang="en-US" sz="1900" dirty="0" smtClean="0">
                <a:latin typeface="+mn-lt"/>
              </a:rPr>
              <a:t>Than </a:t>
            </a:r>
            <a:r>
              <a:rPr lang="en-US" sz="1900" dirty="0">
                <a:latin typeface="+mn-lt"/>
              </a:rPr>
              <a:t>it initiates the separate tasks on various Data Nodes(where blocks are present) by communicating with Task Tracker </a:t>
            </a:r>
            <a:r>
              <a:rPr lang="en-US" sz="1900" dirty="0" smtClean="0">
                <a:latin typeface="+mn-lt"/>
              </a:rPr>
              <a:t>Daemons</a:t>
            </a:r>
          </a:p>
          <a:p>
            <a:pPr marL="742950" lvl="1" indent="-285750">
              <a:buFont typeface="Arial" pitchFamily="34" charset="0"/>
              <a:buChar char="•"/>
            </a:pPr>
            <a:r>
              <a:rPr lang="en-US" sz="1900" dirty="0" smtClean="0">
                <a:latin typeface="+mn-lt"/>
              </a:rPr>
              <a:t>It does resource management, job management and log management</a:t>
            </a:r>
            <a:endParaRPr lang="en-US" sz="1900" dirty="0">
              <a:latin typeface="+mn-lt"/>
            </a:endParaRPr>
          </a:p>
        </p:txBody>
      </p:sp>
    </p:spTree>
    <p:extLst>
      <p:ext uri="{BB962C8B-B14F-4D97-AF65-F5344CB8AC3E}">
        <p14:creationId xmlns:p14="http://schemas.microsoft.com/office/powerpoint/2010/main" val="1183272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16</a:t>
            </a:fld>
            <a:endParaRPr lang="en-US" altLang="en-US"/>
          </a:p>
        </p:txBody>
      </p:sp>
      <p:sp>
        <p:nvSpPr>
          <p:cNvPr id="5" name="Rectangle 4"/>
          <p:cNvSpPr/>
          <p:nvPr/>
        </p:nvSpPr>
        <p:spPr>
          <a:xfrm>
            <a:off x="476250" y="2632055"/>
            <a:ext cx="7867650" cy="3754874"/>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Task </a:t>
            </a:r>
            <a:r>
              <a:rPr lang="en-US" sz="2400" dirty="0" smtClean="0">
                <a:latin typeface="+mn-lt"/>
                <a:cs typeface="Arial" pitchFamily="34" charset="0"/>
              </a:rPr>
              <a:t>Tracker:</a:t>
            </a:r>
            <a:endParaRPr lang="en-US" sz="2400" dirty="0">
              <a:latin typeface="+mn-lt"/>
              <a:cs typeface="Arial" pitchFamily="34" charset="0"/>
            </a:endParaRPr>
          </a:p>
          <a:p>
            <a:pPr marL="342900" indent="-342900">
              <a:buFont typeface="Arial" pitchFamily="34" charset="0"/>
              <a:buChar char="•"/>
            </a:pPr>
            <a:endParaRPr lang="en-US" sz="2400" dirty="0" smtClean="0">
              <a:latin typeface="+mn-lt"/>
              <a:cs typeface="Arial" pitchFamily="34" charset="0"/>
            </a:endParaRPr>
          </a:p>
          <a:p>
            <a:pPr marL="800100" lvl="1" indent="-342900">
              <a:buFont typeface="Arial" pitchFamily="34" charset="0"/>
              <a:buChar char="•"/>
            </a:pPr>
            <a:r>
              <a:rPr lang="en-US" sz="1900" dirty="0">
                <a:latin typeface="+mn-lt"/>
                <a:cs typeface="Arial" pitchFamily="34" charset="0"/>
              </a:rPr>
              <a:t>This process has multiple instances running on the slave </a:t>
            </a:r>
            <a:r>
              <a:rPr lang="en-US" sz="1900" dirty="0" smtClean="0">
                <a:latin typeface="+mn-lt"/>
                <a:cs typeface="Arial" pitchFamily="34" charset="0"/>
              </a:rPr>
              <a:t>nodes </a:t>
            </a:r>
          </a:p>
          <a:p>
            <a:pPr marL="800100" lvl="1" indent="-342900">
              <a:buFont typeface="Arial" pitchFamily="34" charset="0"/>
              <a:buChar char="•"/>
            </a:pPr>
            <a:r>
              <a:rPr lang="en-US" sz="1900" dirty="0" smtClean="0">
                <a:latin typeface="+mn-lt"/>
                <a:cs typeface="Arial" pitchFamily="34" charset="0"/>
              </a:rPr>
              <a:t>It receives the job information from Job Tracker daemon and initiates a task on that slave node</a:t>
            </a:r>
          </a:p>
          <a:p>
            <a:pPr marL="800100" lvl="1" indent="-342900">
              <a:buFont typeface="Arial" pitchFamily="34" charset="0"/>
              <a:buChar char="•"/>
            </a:pPr>
            <a:r>
              <a:rPr lang="en-US" sz="1900" dirty="0" smtClean="0">
                <a:latin typeface="+mn-lt"/>
                <a:cs typeface="Arial" pitchFamily="34" charset="0"/>
              </a:rPr>
              <a:t>They are responsible for running the map and reduce tasks as instructed by Job tracker</a:t>
            </a:r>
          </a:p>
          <a:p>
            <a:pPr marL="800100" lvl="1" indent="-342900">
              <a:buFont typeface="Arial" pitchFamily="34" charset="0"/>
              <a:buChar char="•"/>
            </a:pPr>
            <a:r>
              <a:rPr lang="en-US" sz="1900" dirty="0" smtClean="0">
                <a:latin typeface="+mn-lt"/>
                <a:cs typeface="Arial" pitchFamily="34" charset="0"/>
              </a:rPr>
              <a:t>In </a:t>
            </a:r>
            <a:r>
              <a:rPr lang="en-US" sz="1900" dirty="0">
                <a:latin typeface="+mn-lt"/>
                <a:cs typeface="Arial" pitchFamily="34" charset="0"/>
              </a:rPr>
              <a:t>most of the cases, Task Tracker initiates the task on the same node where there physical data block is present</a:t>
            </a:r>
          </a:p>
          <a:p>
            <a:pPr marL="800100" lvl="1" indent="-342900">
              <a:buFont typeface="Arial" pitchFamily="34" charset="0"/>
              <a:buChar char="•"/>
            </a:pPr>
            <a:r>
              <a:rPr lang="en-US" sz="1900" dirty="0">
                <a:latin typeface="+mn-lt"/>
                <a:cs typeface="Arial" pitchFamily="34" charset="0"/>
              </a:rPr>
              <a:t>Same as Data Node daemon, this process also periodically sends heart bits to Job Tracker to make Job Tracker aware that slave process is running</a:t>
            </a:r>
            <a:endParaRPr lang="en-US" sz="1900" dirty="0">
              <a:latin typeface="+mn-lt"/>
            </a:endParaRPr>
          </a:p>
        </p:txBody>
      </p:sp>
    </p:spTree>
    <p:extLst>
      <p:ext uri="{BB962C8B-B14F-4D97-AF65-F5344CB8AC3E}">
        <p14:creationId xmlns:p14="http://schemas.microsoft.com/office/powerpoint/2010/main" val="35528937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Configuration file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17</a:t>
            </a:fld>
            <a:endParaRPr lang="en-US" altLang="en-US"/>
          </a:p>
        </p:txBody>
      </p:sp>
      <p:sp>
        <p:nvSpPr>
          <p:cNvPr id="6" name="Rectangle 5"/>
          <p:cNvSpPr/>
          <p:nvPr/>
        </p:nvSpPr>
        <p:spPr>
          <a:xfrm>
            <a:off x="762000" y="2490676"/>
            <a:ext cx="7340599" cy="2200602"/>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Mapred-site.xml</a:t>
            </a:r>
          </a:p>
          <a:p>
            <a:pPr marL="800100" lvl="1" indent="-342900">
              <a:buFont typeface="Arial" pitchFamily="34" charset="0"/>
              <a:buChar char="•"/>
            </a:pPr>
            <a:r>
              <a:rPr lang="en-US" sz="1900" dirty="0" smtClean="0">
                <a:latin typeface="+mn-lt"/>
                <a:cs typeface="Arial" pitchFamily="34" charset="0"/>
              </a:rPr>
              <a:t>Job tracker configuration</a:t>
            </a:r>
          </a:p>
          <a:p>
            <a:pPr marL="800100" lvl="1" indent="-342900">
              <a:buFont typeface="Arial" pitchFamily="34" charset="0"/>
              <a:buChar char="•"/>
            </a:pPr>
            <a:r>
              <a:rPr lang="en-US" sz="1900" dirty="0" smtClean="0">
                <a:latin typeface="+mn-lt"/>
                <a:cs typeface="Arial" pitchFamily="34" charset="0"/>
              </a:rPr>
              <a:t>Task tracker configuration</a:t>
            </a:r>
          </a:p>
          <a:p>
            <a:pPr marL="800100" lvl="1" indent="-342900">
              <a:buFont typeface="Arial" pitchFamily="34" charset="0"/>
              <a:buChar char="•"/>
            </a:pPr>
            <a:r>
              <a:rPr lang="en-US" sz="1900" dirty="0" smtClean="0">
                <a:latin typeface="+mn-lt"/>
                <a:cs typeface="Arial" pitchFamily="34" charset="0"/>
              </a:rPr>
              <a:t>Job level configuration</a:t>
            </a:r>
          </a:p>
          <a:p>
            <a:pPr marL="800100" lvl="1" indent="-342900">
              <a:buFont typeface="Arial" pitchFamily="34" charset="0"/>
              <a:buChar char="•"/>
            </a:pPr>
            <a:endParaRPr lang="en-US" sz="1900" dirty="0" smtClean="0">
              <a:latin typeface="+mn-lt"/>
              <a:cs typeface="Arial" pitchFamily="34" charset="0"/>
            </a:endParaRPr>
          </a:p>
          <a:p>
            <a:endParaRPr lang="en-US" dirty="0"/>
          </a:p>
          <a:p>
            <a:pPr marL="742950" lvl="1" indent="-285750">
              <a:buFont typeface="Arial" pitchFamily="34" charset="0"/>
              <a:buChar char="•"/>
            </a:pPr>
            <a:endParaRPr lang="en-US" sz="1900" dirty="0">
              <a:latin typeface="+mn-lt"/>
            </a:endParaRPr>
          </a:p>
        </p:txBody>
      </p:sp>
    </p:spTree>
    <p:extLst>
      <p:ext uri="{BB962C8B-B14F-4D97-AF65-F5344CB8AC3E}">
        <p14:creationId xmlns:p14="http://schemas.microsoft.com/office/powerpoint/2010/main" val="1123142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Word Count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18</a:t>
            </a:fld>
            <a:endParaRPr lang="en-US"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654299"/>
            <a:ext cx="7823200" cy="328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885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1.x Limitations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19</a:t>
            </a:fld>
            <a:endParaRPr lang="en-US" altLang="en-US"/>
          </a:p>
        </p:txBody>
      </p:sp>
      <p:sp>
        <p:nvSpPr>
          <p:cNvPr id="5" name="Rectangle 4"/>
          <p:cNvSpPr/>
          <p:nvPr/>
        </p:nvSpPr>
        <p:spPr>
          <a:xfrm>
            <a:off x="428626" y="2574221"/>
            <a:ext cx="8829674" cy="1554272"/>
          </a:xfrm>
          <a:prstGeom prst="rect">
            <a:avLst/>
          </a:prstGeom>
        </p:spPr>
        <p:txBody>
          <a:bodyPr wrap="square">
            <a:spAutoFit/>
          </a:bodyPr>
          <a:lstStyle/>
          <a:p>
            <a:pPr marL="285750" indent="-285750">
              <a:buFont typeface="Arial" pitchFamily="34" charset="0"/>
              <a:buChar char="•"/>
            </a:pPr>
            <a:r>
              <a:rPr lang="en-US" sz="1900" dirty="0" smtClean="0">
                <a:latin typeface="+mn-lt"/>
              </a:rPr>
              <a:t>Major </a:t>
            </a:r>
            <a:r>
              <a:rPr lang="en-US" sz="1900" dirty="0">
                <a:latin typeface="+mn-lt"/>
              </a:rPr>
              <a:t>drawback of Hadoop 1.x Architecture is Single Point of Failure as there is no backup Name Node.</a:t>
            </a:r>
          </a:p>
          <a:p>
            <a:pPr marL="285750" indent="-285750">
              <a:buFont typeface="Arial" pitchFamily="34" charset="0"/>
              <a:buChar char="•"/>
            </a:pPr>
            <a:r>
              <a:rPr lang="en-US" sz="1900" dirty="0">
                <a:latin typeface="+mn-lt"/>
              </a:rPr>
              <a:t>Job scheduling, resource management and job monitoring are being done by </a:t>
            </a:r>
            <a:r>
              <a:rPr lang="en-US" sz="1900" dirty="0" smtClean="0">
                <a:latin typeface="+mn-lt"/>
              </a:rPr>
              <a:t>single Job Tracker.</a:t>
            </a:r>
            <a:endParaRPr lang="en-US" sz="1900" dirty="0">
              <a:latin typeface="+mn-lt"/>
            </a:endParaRPr>
          </a:p>
          <a:p>
            <a:pPr marL="285750" indent="-285750">
              <a:buFont typeface="Arial" pitchFamily="34" charset="0"/>
              <a:buChar char="•"/>
            </a:pPr>
            <a:r>
              <a:rPr lang="en-US" sz="1900" dirty="0" smtClean="0">
                <a:latin typeface="+mn-lt"/>
              </a:rPr>
              <a:t>It understand only Map reduce job</a:t>
            </a:r>
            <a:endParaRPr lang="en-US" sz="1900" dirty="0">
              <a:latin typeface="+mn-lt"/>
            </a:endParaRPr>
          </a:p>
        </p:txBody>
      </p:sp>
    </p:spTree>
    <p:extLst>
      <p:ext uri="{BB962C8B-B14F-4D97-AF65-F5344CB8AC3E}">
        <p14:creationId xmlns:p14="http://schemas.microsoft.com/office/powerpoint/2010/main" val="30064333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pPr marL="457200" indent="-457200">
              <a:buFont typeface="Arial" panose="020B0604020202020204" pitchFamily="34" charset="0"/>
              <a:buChar char="•"/>
            </a:pPr>
            <a:r>
              <a:rPr lang="en-US" sz="3200" dirty="0" smtClean="0">
                <a:solidFill>
                  <a:schemeClr val="tx1"/>
                </a:solidFill>
                <a:latin typeface="+mn-lt"/>
              </a:rPr>
              <a:t>What is Big Data</a:t>
            </a:r>
            <a:endParaRPr lang="en-US" sz="3200" dirty="0" smtClean="0">
              <a:solidFill>
                <a:schemeClr val="tx1"/>
              </a:solidFill>
              <a:latin typeface="+mn-lt"/>
            </a:endParaRPr>
          </a:p>
          <a:p>
            <a:pPr marL="457200" indent="-457200">
              <a:buFont typeface="Arial" panose="020B0604020202020204" pitchFamily="34" charset="0"/>
              <a:buChar char="•"/>
            </a:pPr>
            <a:r>
              <a:rPr lang="en-US" sz="3200" dirty="0" smtClean="0">
                <a:solidFill>
                  <a:schemeClr val="tx1"/>
                </a:solidFill>
                <a:latin typeface="+mn-lt"/>
              </a:rPr>
              <a:t>Big Data Challenges</a:t>
            </a:r>
          </a:p>
          <a:p>
            <a:pPr marL="457200" indent="-457200">
              <a:buFont typeface="Arial" panose="020B0604020202020204" pitchFamily="34" charset="0"/>
              <a:buChar char="•"/>
            </a:pPr>
            <a:r>
              <a:rPr lang="en-US" sz="3200" dirty="0" smtClean="0">
                <a:solidFill>
                  <a:schemeClr val="tx1"/>
                </a:solidFill>
                <a:latin typeface="+mn-lt"/>
              </a:rPr>
              <a:t>History</a:t>
            </a:r>
            <a:endParaRPr lang="en-US" sz="3200" dirty="0" smtClean="0">
              <a:solidFill>
                <a:schemeClr val="tx1"/>
              </a:solidFill>
              <a:latin typeface="+mn-lt"/>
            </a:endParaRPr>
          </a:p>
        </p:txBody>
      </p:sp>
      <p:sp>
        <p:nvSpPr>
          <p:cNvPr id="4" name="Title 3"/>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pPr>
              <a:defRPr/>
            </a:pPr>
            <a:fld id="{D00BA3BA-696B-4B52-ACDA-29D03C0DFAD7}" type="slidenum">
              <a:rPr lang="en-US" altLang="en-US" smtClean="0"/>
              <a:pPr>
                <a:defRPr/>
              </a:pPr>
              <a:t>2</a:t>
            </a:fld>
            <a:endParaRPr lang="en-US" altLang="en-US"/>
          </a:p>
        </p:txBody>
      </p:sp>
    </p:spTree>
    <p:extLst>
      <p:ext uri="{BB962C8B-B14F-4D97-AF65-F5344CB8AC3E}">
        <p14:creationId xmlns:p14="http://schemas.microsoft.com/office/powerpoint/2010/main" val="31426722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2.x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20</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26664779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21</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30540306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MR1 </a:t>
            </a:r>
            <a:r>
              <a:rPr lang="en-US" dirty="0" err="1" smtClean="0"/>
              <a:t>Vs</a:t>
            </a:r>
            <a:r>
              <a:rPr lang="en-US" dirty="0" smtClean="0"/>
              <a:t>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22</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16087461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23</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29044946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Any Questions?</a:t>
            </a:r>
          </a:p>
        </p:txBody>
      </p:sp>
      <p:sp>
        <p:nvSpPr>
          <p:cNvPr id="522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D0C2FF1-65BE-4114-BA6C-FA37F470A59C}"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60667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Thank you!</a:t>
            </a:r>
          </a:p>
        </p:txBody>
      </p:sp>
      <p:sp>
        <p:nvSpPr>
          <p:cNvPr id="5427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B47D3EA9-024B-4695-B001-BEABF5E1EC16}"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25</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460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a:solidFill>
                  <a:schemeClr val="tx1"/>
                </a:solidFill>
                <a:latin typeface="+mn-lt"/>
              </a:rPr>
              <a:t>Big Data is a collection of large datasets that cannot be processed using traditional computing techniques. </a:t>
            </a:r>
            <a:endParaRPr lang="en-US" sz="2400" dirty="0" smtClean="0">
              <a:solidFill>
                <a:schemeClr val="tx1"/>
              </a:solidFill>
              <a:latin typeface="+mn-lt"/>
            </a:endParaRPr>
          </a:p>
          <a:p>
            <a:pPr marL="285750" indent="-285750">
              <a:buFont typeface="Arial" panose="020B0604020202020204" pitchFamily="34" charset="0"/>
              <a:buChar char="•"/>
            </a:pPr>
            <a:r>
              <a:rPr lang="en-US" sz="2400" dirty="0" smtClean="0">
                <a:solidFill>
                  <a:schemeClr val="tx1"/>
                </a:solidFill>
                <a:latin typeface="+mn-lt"/>
              </a:rPr>
              <a:t>Data that would take too much time and cost too much money to load into a relational database for analysis</a:t>
            </a:r>
          </a:p>
          <a:p>
            <a:pPr marL="285750" indent="-285750">
              <a:buFont typeface="Arial" panose="020B0604020202020204" pitchFamily="34" charset="0"/>
              <a:buChar char="•"/>
            </a:pPr>
            <a:r>
              <a:rPr lang="en-US" sz="2400" dirty="0" smtClean="0">
                <a:solidFill>
                  <a:schemeClr val="tx1"/>
                </a:solidFill>
                <a:latin typeface="+mn-lt"/>
              </a:rPr>
              <a:t>Big data doesn’t refer to specific quantity, the term is often used when speaking about terabytes ,petabytes and </a:t>
            </a:r>
            <a:r>
              <a:rPr lang="en-US" sz="2400" dirty="0" err="1" smtClean="0">
                <a:solidFill>
                  <a:schemeClr val="tx1"/>
                </a:solidFill>
                <a:latin typeface="+mn-lt"/>
              </a:rPr>
              <a:t>exabytes</a:t>
            </a:r>
            <a:r>
              <a:rPr lang="en-US" sz="2400" dirty="0" smtClean="0">
                <a:solidFill>
                  <a:schemeClr val="tx1"/>
                </a:solidFill>
                <a:latin typeface="+mn-lt"/>
              </a:rPr>
              <a:t> of data</a:t>
            </a:r>
            <a:endParaRPr lang="en-US" sz="2400" dirty="0" smtClean="0">
              <a:solidFill>
                <a:schemeClr val="tx1"/>
              </a:solidFill>
              <a:latin typeface="+mn-lt"/>
            </a:endParaRP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a:t>
            </a:fld>
            <a:endParaRPr lang="en-US" altLang="en-US"/>
          </a:p>
        </p:txBody>
      </p:sp>
    </p:spTree>
    <p:extLst>
      <p:ext uri="{BB962C8B-B14F-4D97-AF65-F5344CB8AC3E}">
        <p14:creationId xmlns:p14="http://schemas.microsoft.com/office/powerpoint/2010/main" val="19145148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Comes under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Social Media Data</a:t>
            </a:r>
          </a:p>
          <a:p>
            <a:pPr marL="285750" indent="-285750">
              <a:buFont typeface="Arial" panose="020B0604020202020204" pitchFamily="34" charset="0"/>
              <a:buChar char="•"/>
            </a:pPr>
            <a:r>
              <a:rPr lang="en-US" sz="2400" dirty="0" smtClean="0">
                <a:solidFill>
                  <a:schemeClr val="tx1"/>
                </a:solidFill>
                <a:latin typeface="+mn-lt"/>
              </a:rPr>
              <a:t>CCTV Data</a:t>
            </a:r>
          </a:p>
          <a:p>
            <a:pPr marL="285750" indent="-285750">
              <a:buFont typeface="Arial" panose="020B0604020202020204" pitchFamily="34" charset="0"/>
              <a:buChar char="•"/>
            </a:pPr>
            <a:r>
              <a:rPr lang="en-US" sz="2400" dirty="0" smtClean="0">
                <a:solidFill>
                  <a:schemeClr val="tx1"/>
                </a:solidFill>
                <a:latin typeface="+mn-lt"/>
              </a:rPr>
              <a:t>Stock Exchange Data</a:t>
            </a:r>
          </a:p>
          <a:p>
            <a:pPr marL="285750" indent="-285750">
              <a:buFont typeface="Arial" panose="020B0604020202020204" pitchFamily="34" charset="0"/>
              <a:buChar char="•"/>
            </a:pPr>
            <a:r>
              <a:rPr lang="en-US" sz="2400" dirty="0" smtClean="0">
                <a:solidFill>
                  <a:schemeClr val="tx1"/>
                </a:solidFill>
                <a:latin typeface="+mn-lt"/>
              </a:rPr>
              <a:t>Search Engine Data</a:t>
            </a:r>
          </a:p>
          <a:p>
            <a:pPr marL="285750" indent="-285750">
              <a:buFont typeface="Arial" panose="020B0604020202020204" pitchFamily="34" charset="0"/>
              <a:buChar char="•"/>
            </a:pPr>
            <a:r>
              <a:rPr lang="en-US" sz="2400" dirty="0" smtClean="0">
                <a:solidFill>
                  <a:schemeClr val="tx1"/>
                </a:solidFill>
                <a:latin typeface="+mn-lt"/>
              </a:rPr>
              <a:t>Sensors Data</a:t>
            </a:r>
          </a:p>
          <a:p>
            <a:pPr marL="285750" indent="-285750">
              <a:buFont typeface="Arial" panose="020B0604020202020204" pitchFamily="34" charset="0"/>
              <a:buChar char="•"/>
            </a:pPr>
            <a:r>
              <a:rPr lang="en-US" sz="2400" dirty="0" smtClean="0">
                <a:solidFill>
                  <a:schemeClr val="tx1"/>
                </a:solidFill>
                <a:latin typeface="+mn-lt"/>
              </a:rPr>
              <a:t>Online Shopping Data</a:t>
            </a:r>
          </a:p>
          <a:p>
            <a:pPr marL="285750" indent="-285750">
              <a:buFont typeface="Arial" panose="020B0604020202020204" pitchFamily="34" charset="0"/>
              <a:buChar char="•"/>
            </a:pPr>
            <a:r>
              <a:rPr lang="en-US" sz="2400" dirty="0" smtClean="0">
                <a:solidFill>
                  <a:schemeClr val="tx1"/>
                </a:solidFill>
                <a:latin typeface="+mn-lt"/>
              </a:rPr>
              <a:t>And many more</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a:t>
            </a:fld>
            <a:endParaRPr lang="en-US" altLang="en-US"/>
          </a:p>
        </p:txBody>
      </p:sp>
    </p:spTree>
    <p:extLst>
      <p:ext uri="{BB962C8B-B14F-4D97-AF65-F5344CB8AC3E}">
        <p14:creationId xmlns:p14="http://schemas.microsoft.com/office/powerpoint/2010/main" val="31096049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Characteristics (3 </a:t>
            </a:r>
            <a:r>
              <a:rPr lang="en-US" dirty="0" err="1" smtClean="0"/>
              <a:t>Vs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5</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7" y="2279871"/>
            <a:ext cx="20859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322" y="2271920"/>
            <a:ext cx="20574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950" y="2271920"/>
            <a:ext cx="21145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802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circle(in)">
                                      <p:cBhvr>
                                        <p:cTn id="17"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Challenges</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How To Store Big Data</a:t>
            </a:r>
          </a:p>
          <a:p>
            <a:pPr marL="514350" lvl="1" indent="-285750">
              <a:buFont typeface="Arial" panose="020B0604020202020204" pitchFamily="34" charset="0"/>
              <a:buChar char="•"/>
            </a:pPr>
            <a:r>
              <a:rPr lang="en-US" sz="1900" dirty="0">
                <a:solidFill>
                  <a:schemeClr val="tx1"/>
                </a:solidFill>
                <a:latin typeface="+mn-lt"/>
              </a:rPr>
              <a:t> </a:t>
            </a:r>
            <a:r>
              <a:rPr lang="en-US" sz="1900" dirty="0" smtClean="0">
                <a:solidFill>
                  <a:schemeClr val="tx1"/>
                </a:solidFill>
                <a:latin typeface="+mn-lt"/>
              </a:rPr>
              <a:t>How to store big data beyond capacity of disk space</a:t>
            </a:r>
          </a:p>
          <a:p>
            <a:pPr marL="285750" indent="-285750">
              <a:buFont typeface="Arial" panose="020B0604020202020204" pitchFamily="34" charset="0"/>
              <a:buChar char="•"/>
            </a:pPr>
            <a:r>
              <a:rPr lang="en-US" sz="2400" dirty="0" smtClean="0">
                <a:solidFill>
                  <a:schemeClr val="tx1"/>
                </a:solidFill>
                <a:latin typeface="+mn-lt"/>
              </a:rPr>
              <a:t>How To Process Big Data</a:t>
            </a:r>
          </a:p>
          <a:p>
            <a:pPr marL="514350" lvl="1" indent="-285750">
              <a:buFont typeface="Arial" panose="020B0604020202020204" pitchFamily="34" charset="0"/>
              <a:buChar char="•"/>
            </a:pPr>
            <a:r>
              <a:rPr lang="en-US" sz="1900" dirty="0" smtClean="0">
                <a:solidFill>
                  <a:schemeClr val="tx1"/>
                </a:solidFill>
                <a:latin typeface="+mn-lt"/>
              </a:rPr>
              <a:t>How to Process big data with reasonable cost and time?</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6</a:t>
            </a:fld>
            <a:endParaRPr lang="en-US" altLang="en-US"/>
          </a:p>
        </p:txBody>
      </p:sp>
    </p:spTree>
    <p:extLst>
      <p:ext uri="{BB962C8B-B14F-4D97-AF65-F5344CB8AC3E}">
        <p14:creationId xmlns:p14="http://schemas.microsoft.com/office/powerpoint/2010/main" val="38171180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7</a:t>
            </a:fld>
            <a:endParaRPr lang="en-US" altLang="en-US"/>
          </a:p>
        </p:txBody>
      </p:sp>
      <p:sp>
        <p:nvSpPr>
          <p:cNvPr id="7" name="TextBox 6"/>
          <p:cNvSpPr txBox="1"/>
          <p:nvPr/>
        </p:nvSpPr>
        <p:spPr>
          <a:xfrm>
            <a:off x="1121539" y="3023685"/>
            <a:ext cx="914400" cy="369332"/>
          </a:xfrm>
          <a:prstGeom prst="rect">
            <a:avLst/>
          </a:prstGeom>
          <a:noFill/>
        </p:spPr>
        <p:txBody>
          <a:bodyPr wrap="square" rtlCol="0">
            <a:spAutoFit/>
          </a:bodyPr>
          <a:lstStyle/>
          <a:p>
            <a:r>
              <a:rPr lang="en-US" b="1" dirty="0" smtClean="0">
                <a:solidFill>
                  <a:srgbClr val="0070C0"/>
                </a:solidFill>
              </a:rPr>
              <a:t>2003</a:t>
            </a:r>
            <a:endParaRPr lang="en-US" b="1" dirty="0">
              <a:solidFill>
                <a:srgbClr val="0070C0"/>
              </a:solidFill>
            </a:endParaRPr>
          </a:p>
        </p:txBody>
      </p:sp>
      <p:sp>
        <p:nvSpPr>
          <p:cNvPr id="8" name="TextBox 7"/>
          <p:cNvSpPr txBox="1"/>
          <p:nvPr/>
        </p:nvSpPr>
        <p:spPr>
          <a:xfrm>
            <a:off x="1121539" y="4156151"/>
            <a:ext cx="914400" cy="369332"/>
          </a:xfrm>
          <a:prstGeom prst="rect">
            <a:avLst/>
          </a:prstGeom>
          <a:noFill/>
        </p:spPr>
        <p:txBody>
          <a:bodyPr wrap="square" rtlCol="0">
            <a:spAutoFit/>
          </a:bodyPr>
          <a:lstStyle/>
          <a:p>
            <a:r>
              <a:rPr lang="en-US" b="1" dirty="0" smtClean="0">
                <a:solidFill>
                  <a:srgbClr val="00B050"/>
                </a:solidFill>
              </a:rPr>
              <a:t>2004</a:t>
            </a:r>
            <a:endParaRPr lang="en-US" b="1" dirty="0">
              <a:solidFill>
                <a:srgbClr val="00B050"/>
              </a:solidFill>
            </a:endParaRPr>
          </a:p>
        </p:txBody>
      </p:sp>
      <p:sp>
        <p:nvSpPr>
          <p:cNvPr id="6" name="Rectangle 5"/>
          <p:cNvSpPr/>
          <p:nvPr/>
        </p:nvSpPr>
        <p:spPr>
          <a:xfrm>
            <a:off x="2108824" y="2826460"/>
            <a:ext cx="4283509" cy="7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Distributed file system – </a:t>
            </a:r>
            <a:r>
              <a:rPr lang="en-US" dirty="0" smtClean="0">
                <a:solidFill>
                  <a:schemeClr val="bg1"/>
                </a:solidFill>
              </a:rPr>
              <a:t>Google File System</a:t>
            </a:r>
            <a:endParaRPr lang="en-US" dirty="0">
              <a:solidFill>
                <a:schemeClr val="bg1"/>
              </a:solidFill>
            </a:endParaRPr>
          </a:p>
        </p:txBody>
      </p:sp>
      <p:sp>
        <p:nvSpPr>
          <p:cNvPr id="19" name="Rectangle 18"/>
          <p:cNvSpPr/>
          <p:nvPr/>
        </p:nvSpPr>
        <p:spPr>
          <a:xfrm>
            <a:off x="2108825" y="4143592"/>
            <a:ext cx="4283508" cy="7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Distributed </a:t>
            </a:r>
            <a:r>
              <a:rPr lang="en-US" dirty="0" smtClean="0">
                <a:solidFill>
                  <a:schemeClr val="bg1"/>
                </a:solidFill>
              </a:rPr>
              <a:t>Processing </a:t>
            </a:r>
            <a:r>
              <a:rPr lang="en-US" dirty="0">
                <a:solidFill>
                  <a:schemeClr val="bg1"/>
                </a:solidFill>
              </a:rPr>
              <a:t>– </a:t>
            </a:r>
            <a:r>
              <a:rPr lang="en-US" dirty="0" smtClean="0">
                <a:solidFill>
                  <a:schemeClr val="bg1"/>
                </a:solidFill>
              </a:rPr>
              <a:t>Map Reduce</a:t>
            </a:r>
            <a:endParaRPr lang="en-US" dirty="0">
              <a:solidFill>
                <a:schemeClr val="bg1"/>
              </a:solidFill>
            </a:endParaRPr>
          </a:p>
        </p:txBody>
      </p:sp>
    </p:spTree>
    <p:extLst>
      <p:ext uri="{BB962C8B-B14F-4D97-AF65-F5344CB8AC3E}">
        <p14:creationId xmlns:p14="http://schemas.microsoft.com/office/powerpoint/2010/main" val="17164447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Developers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8</a:t>
            </a:fld>
            <a:endParaRPr lang="en-US" altLang="en-US"/>
          </a:p>
        </p:txBody>
      </p:sp>
      <p:pic>
        <p:nvPicPr>
          <p:cNvPr id="1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635" t="12286" r="24349" b="37429"/>
          <a:stretch/>
        </p:blipFill>
        <p:spPr bwMode="auto">
          <a:xfrm>
            <a:off x="82826" y="2459603"/>
            <a:ext cx="2100943" cy="2873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2826" y="5355203"/>
            <a:ext cx="2100943" cy="369332"/>
          </a:xfrm>
          <a:prstGeom prst="rect">
            <a:avLst/>
          </a:prstGeom>
          <a:noFill/>
        </p:spPr>
        <p:txBody>
          <a:bodyPr wrap="square" rtlCol="0">
            <a:spAutoFit/>
          </a:bodyPr>
          <a:lstStyle/>
          <a:p>
            <a:pPr algn="ctr"/>
            <a:r>
              <a:rPr lang="en-US" dirty="0" smtClean="0"/>
              <a:t>Doug Cutting</a:t>
            </a:r>
            <a:endParaRPr lang="en-US" dirty="0"/>
          </a:p>
        </p:txBody>
      </p:sp>
      <p:sp>
        <p:nvSpPr>
          <p:cNvPr id="14" name="TextBox 13"/>
          <p:cNvSpPr txBox="1"/>
          <p:nvPr/>
        </p:nvSpPr>
        <p:spPr>
          <a:xfrm>
            <a:off x="2520845" y="3510770"/>
            <a:ext cx="5943600" cy="2031325"/>
          </a:xfrm>
          <a:prstGeom prst="rect">
            <a:avLst/>
          </a:prstGeom>
          <a:noFill/>
        </p:spPr>
        <p:txBody>
          <a:bodyPr wrap="square" rtlCol="0">
            <a:spAutoFit/>
          </a:bodyPr>
          <a:lstStyle/>
          <a:p>
            <a:r>
              <a:rPr lang="en-US" b="1" dirty="0" smtClean="0">
                <a:solidFill>
                  <a:srgbClr val="00B050"/>
                </a:solidFill>
              </a:rPr>
              <a:t>2005</a:t>
            </a:r>
            <a:r>
              <a:rPr lang="en-US" dirty="0" smtClean="0"/>
              <a:t>: </a:t>
            </a:r>
            <a:r>
              <a:rPr lang="en-US" dirty="0" smtClean="0"/>
              <a:t>Using the solution provided by Google ,Doug </a:t>
            </a:r>
            <a:r>
              <a:rPr lang="en-US" dirty="0" smtClean="0"/>
              <a:t>Cutting and </a:t>
            </a:r>
            <a:r>
              <a:rPr lang="en-US" dirty="0"/>
              <a:t> Michael J. </a:t>
            </a:r>
            <a:r>
              <a:rPr lang="en-US" dirty="0" err="1" smtClean="0"/>
              <a:t>Cafarella</a:t>
            </a:r>
            <a:r>
              <a:rPr lang="en-US" dirty="0" smtClean="0"/>
              <a:t> developed </a:t>
            </a:r>
            <a:r>
              <a:rPr lang="en-US" dirty="0" smtClean="0"/>
              <a:t>an open source project Hadoop</a:t>
            </a:r>
          </a:p>
          <a:p>
            <a:r>
              <a:rPr lang="en-US" dirty="0"/>
              <a:t>The project was funded by Yahoo.</a:t>
            </a:r>
          </a:p>
          <a:p>
            <a:r>
              <a:rPr lang="en-US" b="1" dirty="0">
                <a:solidFill>
                  <a:srgbClr val="00B050"/>
                </a:solidFill>
              </a:rPr>
              <a:t>2006</a:t>
            </a:r>
            <a:r>
              <a:rPr lang="en-US" dirty="0"/>
              <a:t>: Yahoo gave the project to Apache </a:t>
            </a:r>
          </a:p>
          <a:p>
            <a:r>
              <a:rPr lang="en-US" dirty="0"/>
              <a:t>Software Foundation.</a:t>
            </a:r>
          </a:p>
          <a:p>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4449" y="2428818"/>
            <a:ext cx="4419611" cy="1045238"/>
          </a:xfrm>
          <a:prstGeom prst="rect">
            <a:avLst/>
          </a:prstGeom>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820" y="5290959"/>
            <a:ext cx="2501338" cy="5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008" y="5957238"/>
            <a:ext cx="2496712" cy="4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580262" y="5290959"/>
            <a:ext cx="3633745"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file system – GFS</a:t>
            </a:r>
            <a:endParaRPr lang="en-US" dirty="0">
              <a:solidFill>
                <a:schemeClr val="tx1"/>
              </a:solidFill>
            </a:endParaRPr>
          </a:p>
        </p:txBody>
      </p:sp>
      <p:sp>
        <p:nvSpPr>
          <p:cNvPr id="22" name="Rectangle 21"/>
          <p:cNvSpPr/>
          <p:nvPr/>
        </p:nvSpPr>
        <p:spPr>
          <a:xfrm>
            <a:off x="2580260" y="5914133"/>
            <a:ext cx="3633747"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Processing– Map Reduce</a:t>
            </a:r>
            <a:endParaRPr lang="en-US" dirty="0">
              <a:solidFill>
                <a:schemeClr val="tx1"/>
              </a:solidFill>
            </a:endParaRPr>
          </a:p>
        </p:txBody>
      </p:sp>
    </p:spTree>
    <p:extLst>
      <p:ext uri="{BB962C8B-B14F-4D97-AF65-F5344CB8AC3E}">
        <p14:creationId xmlns:p14="http://schemas.microsoft.com/office/powerpoint/2010/main" val="22613462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ircle(in)">
                                      <p:cBhvr>
                                        <p:cTn id="41" dur="2000"/>
                                        <p:tgtEl>
                                          <p:spTgt spid="20"/>
                                        </p:tgtEl>
                                      </p:cBhvr>
                                    </p:animEffect>
                                  </p:childTnLst>
                                </p:cTn>
                              </p:par>
                              <p:par>
                                <p:cTn id="42" presetID="6" presetClass="entr" presetSubtype="16"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circle(in)">
                                      <p:cBhvr>
                                        <p:cTn id="44" dur="2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 Component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9</a:t>
            </a:fld>
            <a:endParaRPr lang="en-US" altLang="en-US"/>
          </a:p>
        </p:txBody>
      </p:sp>
      <p:sp>
        <p:nvSpPr>
          <p:cNvPr id="18" name="Text Placeholder 2"/>
          <p:cNvSpPr>
            <a:spLocks noGrp="1"/>
          </p:cNvSpPr>
          <p:nvPr>
            <p:ph type="body" sz="half" idx="2"/>
          </p:nvPr>
        </p:nvSpPr>
        <p:spPr>
          <a:xfrm>
            <a:off x="1136783" y="2603067"/>
            <a:ext cx="7269734" cy="3612070"/>
          </a:xfrm>
        </p:spPr>
        <p:txBody>
          <a:bodyPr/>
          <a:lstStyle/>
          <a:p>
            <a:pPr marL="285750" indent="-285750">
              <a:buFont typeface="Arial" panose="020B0604020202020204" pitchFamily="34" charset="0"/>
              <a:buChar char="•"/>
            </a:pPr>
            <a:r>
              <a:rPr lang="en-US" sz="2400" dirty="0" smtClean="0">
                <a:solidFill>
                  <a:schemeClr val="tx1"/>
                </a:solidFill>
                <a:latin typeface="+mn-lt"/>
              </a:rPr>
              <a:t>Hadoop Distributed File System</a:t>
            </a:r>
            <a:endParaRPr lang="en-US" sz="2400" dirty="0">
              <a:solidFill>
                <a:schemeClr val="tx1"/>
              </a:solidFill>
              <a:latin typeface="+mn-lt"/>
            </a:endParaRPr>
          </a:p>
          <a:p>
            <a:pPr marL="514350" lvl="1" indent="-285750">
              <a:buFont typeface="Arial" panose="020B0604020202020204" pitchFamily="34" charset="0"/>
              <a:buChar char="•"/>
            </a:pPr>
            <a:r>
              <a:rPr lang="en-US" sz="1900" dirty="0"/>
              <a:t>HDFS is a </a:t>
            </a:r>
            <a:r>
              <a:rPr lang="en-US" sz="1900" dirty="0" smtClean="0"/>
              <a:t>file system </a:t>
            </a:r>
            <a:r>
              <a:rPr lang="en-US" sz="1900" dirty="0"/>
              <a:t>designed for storing very large files with streaming data </a:t>
            </a:r>
            <a:r>
              <a:rPr lang="en-US" sz="1900" dirty="0"/>
              <a:t>access patterns</a:t>
            </a:r>
            <a:r>
              <a:rPr lang="en-US" sz="1900" dirty="0"/>
              <a:t>, running on clusters of commodity hardware.</a:t>
            </a:r>
          </a:p>
          <a:p>
            <a:pPr marL="285750" indent="-285750">
              <a:buFont typeface="Arial" panose="020B0604020202020204" pitchFamily="34" charset="0"/>
              <a:buChar char="•"/>
            </a:pPr>
            <a:r>
              <a:rPr lang="en-US" sz="2400" dirty="0" smtClean="0">
                <a:solidFill>
                  <a:schemeClr val="tx1"/>
                </a:solidFill>
                <a:latin typeface="+mn-lt"/>
              </a:rPr>
              <a:t>Map </a:t>
            </a:r>
            <a:r>
              <a:rPr lang="en-US" sz="2400" dirty="0">
                <a:solidFill>
                  <a:schemeClr val="tx1"/>
                </a:solidFill>
                <a:latin typeface="+mn-lt"/>
              </a:rPr>
              <a:t>Reduce </a:t>
            </a:r>
            <a:endParaRPr lang="en-US" sz="2400" dirty="0" smtClean="0">
              <a:solidFill>
                <a:schemeClr val="tx1"/>
              </a:solidFill>
              <a:latin typeface="+mn-lt"/>
            </a:endParaRPr>
          </a:p>
          <a:p>
            <a:pPr marL="514350" lvl="1" indent="-285750">
              <a:buFont typeface="Arial" panose="020B0604020202020204" pitchFamily="34" charset="0"/>
              <a:buChar char="•"/>
            </a:pPr>
            <a:r>
              <a:rPr lang="en-US" sz="1900" dirty="0" err="1" smtClean="0"/>
              <a:t>MapReduce</a:t>
            </a:r>
            <a:r>
              <a:rPr lang="en-US" sz="1900" dirty="0" smtClean="0"/>
              <a:t> </a:t>
            </a:r>
            <a:r>
              <a:rPr lang="en-US" sz="1900" dirty="0"/>
              <a:t>is a Distributed Data Processing or Batch Processing Programming Model. Like HDFS, </a:t>
            </a:r>
            <a:r>
              <a:rPr lang="en-US" sz="1900" dirty="0" err="1"/>
              <a:t>MapReduce</a:t>
            </a:r>
            <a:r>
              <a:rPr lang="en-US" sz="1900" dirty="0"/>
              <a:t> component also uses Commodity Hardware to process “High Volume of Variety of Data at High Velocity Rate” in a reliable and fault-tolerant manner</a:t>
            </a:r>
            <a:r>
              <a:rPr lang="en-US" sz="1900" dirty="0" smtClean="0"/>
              <a:t>.</a:t>
            </a:r>
          </a:p>
          <a:p>
            <a:pPr marL="514350" lvl="1" indent="-285750">
              <a:buFont typeface="Arial" panose="020B0604020202020204" pitchFamily="34" charset="0"/>
              <a:buChar char="•"/>
            </a:pPr>
            <a:r>
              <a:rPr lang="en-US" sz="1900" dirty="0" smtClean="0"/>
              <a:t>Hadoop has a master/slave architecture both storage and processing</a:t>
            </a:r>
            <a:endParaRPr lang="en-US" sz="1900" dirty="0"/>
          </a:p>
        </p:txBody>
      </p:sp>
    </p:spTree>
    <p:extLst>
      <p:ext uri="{BB962C8B-B14F-4D97-AF65-F5344CB8AC3E}">
        <p14:creationId xmlns:p14="http://schemas.microsoft.com/office/powerpoint/2010/main" val="16908099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 calcmode="lin" valueType="num">
                                      <p:cBhvr>
                                        <p:cTn id="12"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p:cTn id="19"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8">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xEl>
                                              <p:pRg st="3" end="3"/>
                                            </p:txEl>
                                          </p:spTgt>
                                        </p:tgtEl>
                                        <p:attrNameLst>
                                          <p:attrName>style.visibility</p:attrName>
                                        </p:attrNameLst>
                                      </p:cBhvr>
                                      <p:to>
                                        <p:strVal val="visible"/>
                                      </p:to>
                                    </p:set>
                                    <p:anim calcmode="lin" valueType="num">
                                      <p:cBhvr>
                                        <p:cTn id="24"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8">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xEl>
                                              <p:pRg st="4" end="4"/>
                                            </p:txEl>
                                          </p:spTgt>
                                        </p:tgtEl>
                                        <p:attrNameLst>
                                          <p:attrName>style.visibility</p:attrName>
                                        </p:attrNameLst>
                                      </p:cBhvr>
                                      <p:to>
                                        <p:strVal val="visible"/>
                                      </p:to>
                                    </p:set>
                                    <p:anim calcmode="lin" valueType="num">
                                      <p:cBhvr>
                                        <p:cTn id="29"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70552</TotalTime>
  <Words>893</Words>
  <Application>Microsoft Office PowerPoint</Application>
  <PresentationFormat>On-screen Show (4:3)</PresentationFormat>
  <Paragraphs>164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Hadoop  </vt:lpstr>
      <vt:lpstr>Agenda</vt:lpstr>
      <vt:lpstr>What is Big Data</vt:lpstr>
      <vt:lpstr>What Comes under Big Data</vt:lpstr>
      <vt:lpstr>Big Data Characteristics (3 Vs)</vt:lpstr>
      <vt:lpstr>Big Data Challenges</vt:lpstr>
      <vt:lpstr>History</vt:lpstr>
      <vt:lpstr>Hadoop Developers</vt:lpstr>
      <vt:lpstr>Hadoop Core Component</vt:lpstr>
      <vt:lpstr>HDFS 1.x Architecture</vt:lpstr>
      <vt:lpstr>HDFS - Services</vt:lpstr>
      <vt:lpstr>HDFS - Services</vt:lpstr>
      <vt:lpstr>HDFS Configuration files</vt:lpstr>
      <vt:lpstr>Map Reduce Architecture</vt:lpstr>
      <vt:lpstr>Map Reduce - Services</vt:lpstr>
      <vt:lpstr>Map Reduce -Services</vt:lpstr>
      <vt:lpstr>Mapreduce Configuration file</vt:lpstr>
      <vt:lpstr>Map Reduce Word Count</vt:lpstr>
      <vt:lpstr>Hadoop 1.x Limitations</vt:lpstr>
      <vt:lpstr>Hadoop 2.x Architecture</vt:lpstr>
      <vt:lpstr>YARN Architecture</vt:lpstr>
      <vt:lpstr>MR1 Vs MR2</vt:lpstr>
      <vt:lpstr>Hadoop Distributions</vt:lpstr>
      <vt:lpstr>Any 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pallavis</cp:lastModifiedBy>
  <cp:revision>1337</cp:revision>
  <dcterms:created xsi:type="dcterms:W3CDTF">2009-07-20T04:26:09Z</dcterms:created>
  <dcterms:modified xsi:type="dcterms:W3CDTF">2017-01-21T21:25:58Z</dcterms:modified>
</cp:coreProperties>
</file>