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7" r:id="rId2"/>
    <p:sldId id="282" r:id="rId3"/>
    <p:sldId id="434" r:id="rId4"/>
    <p:sldId id="435" r:id="rId5"/>
    <p:sldId id="436" r:id="rId6"/>
    <p:sldId id="439" r:id="rId7"/>
    <p:sldId id="438" r:id="rId8"/>
    <p:sldId id="440" r:id="rId9"/>
    <p:sldId id="441" r:id="rId10"/>
    <p:sldId id="442" r:id="rId11"/>
    <p:sldId id="443" r:id="rId12"/>
    <p:sldId id="444" r:id="rId13"/>
    <p:sldId id="445" r:id="rId14"/>
    <p:sldId id="446" r:id="rId15"/>
    <p:sldId id="447" r:id="rId16"/>
    <p:sldId id="448" r:id="rId17"/>
    <p:sldId id="449" r:id="rId18"/>
    <p:sldId id="450" r:id="rId19"/>
    <p:sldId id="451" r:id="rId20"/>
    <p:sldId id="452" r:id="rId21"/>
    <p:sldId id="453" r:id="rId22"/>
    <p:sldId id="454" r:id="rId23"/>
    <p:sldId id="456" r:id="rId24"/>
    <p:sldId id="457" r:id="rId25"/>
    <p:sldId id="458" r:id="rId26"/>
    <p:sldId id="455" r:id="rId27"/>
    <p:sldId id="416" r:id="rId28"/>
    <p:sldId id="417" r:id="rId2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3756">
          <p15:clr>
            <a:srgbClr val="A4A3A4"/>
          </p15:clr>
        </p15:guide>
        <p15:guide id="2" orient="horz" pos="437">
          <p15:clr>
            <a:srgbClr val="A4A3A4"/>
          </p15:clr>
        </p15:guide>
        <p15:guide id="3" orient="horz" pos="4170">
          <p15:clr>
            <a:srgbClr val="A4A3A4"/>
          </p15:clr>
        </p15:guide>
        <p15:guide id="4" orient="horz" pos="1564">
          <p15:clr>
            <a:srgbClr val="A4A3A4"/>
          </p15:clr>
        </p15:guide>
        <p15:guide id="5" pos="5592">
          <p15:clr>
            <a:srgbClr val="A4A3A4"/>
          </p15:clr>
        </p15:guide>
        <p15:guide id="6" pos="144">
          <p15:clr>
            <a:srgbClr val="A4A3A4"/>
          </p15:clr>
        </p15:guide>
        <p15:guide id="7" pos="1105">
          <p15:clr>
            <a:srgbClr val="A4A3A4"/>
          </p15:clr>
        </p15:guide>
        <p15:guide id="8" pos="964">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4807"/>
    <a:srgbClr val="D1F0FF"/>
    <a:srgbClr val="0000FF"/>
    <a:srgbClr val="CC00CC"/>
    <a:srgbClr val="00547E"/>
    <a:srgbClr val="B36005"/>
    <a:srgbClr val="F79646"/>
    <a:srgbClr val="FEE1C2"/>
    <a:srgbClr val="000000"/>
    <a:srgbClr val="DDF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05" autoAdjust="0"/>
    <p:restoredTop sz="87575" autoAdjust="0"/>
  </p:normalViewPr>
  <p:slideViewPr>
    <p:cSldViewPr snapToGrid="0">
      <p:cViewPr>
        <p:scale>
          <a:sx n="90" d="100"/>
          <a:sy n="90" d="100"/>
        </p:scale>
        <p:origin x="-1056" y="461"/>
      </p:cViewPr>
      <p:guideLst>
        <p:guide orient="horz" pos="3756"/>
        <p:guide orient="horz" pos="437"/>
        <p:guide orient="horz" pos="4170"/>
        <p:guide orient="horz" pos="1564"/>
        <p:guide pos="5592"/>
        <p:guide pos="144"/>
        <p:guide pos="1105"/>
        <p:guide pos="964"/>
      </p:guideLst>
    </p:cSldViewPr>
  </p:slideViewPr>
  <p:outlineViewPr>
    <p:cViewPr>
      <p:scale>
        <a:sx n="33" d="100"/>
        <a:sy n="33" d="100"/>
      </p:scale>
      <p:origin x="0" y="-10194"/>
    </p:cViewPr>
  </p:outlineViewPr>
  <p:notesTextViewPr>
    <p:cViewPr>
      <p:scale>
        <a:sx n="150" d="100"/>
        <a:sy n="150" d="100"/>
      </p:scale>
      <p:origin x="0" y="0"/>
    </p:cViewPr>
  </p:notesTextViewPr>
  <p:sorterViewPr>
    <p:cViewPr varScale="1">
      <p:scale>
        <a:sx n="1" d="1"/>
        <a:sy n="1" d="1"/>
      </p:scale>
      <p:origin x="0" y="0"/>
    </p:cViewPr>
  </p:sorterViewPr>
  <p:notesViewPr>
    <p:cSldViewPr snapToGrid="0">
      <p:cViewPr>
        <p:scale>
          <a:sx n="106" d="100"/>
          <a:sy n="106" d="100"/>
        </p:scale>
        <p:origin x="1518" y="-5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C3564965-BF81-45F0-B1B0-694A54ACCB4C}" type="datetimeFigureOut">
              <a:rPr lang="en-US"/>
              <a:pPr>
                <a:defRPr/>
              </a:pPr>
              <a:t>1/22/2017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C75F1432-7706-4BED-9935-E40095BA745E}" type="slidenum">
              <a:rPr lang="en-US" altLang="en-US"/>
              <a:pPr>
                <a:defRPr/>
              </a:pPr>
              <a:t>‹#›</a:t>
            </a:fld>
            <a:endParaRPr lang="en-US" altLang="en-US"/>
          </a:p>
        </p:txBody>
      </p:sp>
    </p:spTree>
    <p:extLst>
      <p:ext uri="{BB962C8B-B14F-4D97-AF65-F5344CB8AC3E}">
        <p14:creationId xmlns:p14="http://schemas.microsoft.com/office/powerpoint/2010/main" val="37625252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62AA54F7-8EB0-4084-AC80-D51E5A6F63F3}" type="datetimeFigureOut">
              <a:rPr lang="en-US"/>
              <a:pPr>
                <a:defRPr/>
              </a:pPr>
              <a:t>1/22/2017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A31B18B2-3D80-4D2C-9FEC-9B50DADD91DC}" type="slidenum">
              <a:rPr lang="en-US" altLang="en-US"/>
              <a:pPr>
                <a:defRPr/>
              </a:pPr>
              <a:t>‹#›</a:t>
            </a:fld>
            <a:endParaRPr lang="en-US" altLang="en-US"/>
          </a:p>
        </p:txBody>
      </p:sp>
    </p:spTree>
    <p:extLst>
      <p:ext uri="{BB962C8B-B14F-4D97-AF65-F5344CB8AC3E}">
        <p14:creationId xmlns:p14="http://schemas.microsoft.com/office/powerpoint/2010/main" val="11459284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FD3F283-BCF4-44C2-89C6-B34249417CD5}" type="slidenum">
              <a:rPr lang="en-US" altLang="en-US" smtClean="0"/>
              <a:pPr>
                <a:spcBef>
                  <a:spcPct val="0"/>
                </a:spcBef>
              </a:pPr>
              <a:t>1</a:t>
            </a:fld>
            <a:endParaRPr lang="en-US" altLang="en-US" smtClean="0"/>
          </a:p>
        </p:txBody>
      </p:sp>
    </p:spTree>
    <p:extLst>
      <p:ext uri="{BB962C8B-B14F-4D97-AF65-F5344CB8AC3E}">
        <p14:creationId xmlns:p14="http://schemas.microsoft.com/office/powerpoint/2010/main" val="883596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10</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t>SNN - </a:t>
            </a:r>
            <a:r>
              <a:rPr lang="en-US" sz="1900" dirty="0" smtClean="0">
                <a:latin typeface="+mn-lt"/>
              </a:rPr>
              <a:t>It manages the metadata for the Name Node. In the sense, it reads the information written in edit logs (by Name Node) and creates an updated file of current cluster</a:t>
            </a:r>
          </a:p>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11</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12</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13</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14</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15</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16</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dk1"/>
                </a:solidFill>
                <a:latin typeface="+mn-lt"/>
                <a:ea typeface="+mn-ea"/>
                <a:cs typeface="+mn-cs"/>
              </a:rPr>
              <a:t>mapred.job.tracker</a:t>
            </a:r>
            <a:r>
              <a:rPr lang="en-US" sz="1200" kern="1200" dirty="0" smtClean="0">
                <a:solidFill>
                  <a:schemeClr val="dk1"/>
                </a:solidFill>
                <a:latin typeface="+mn-lt"/>
                <a:ea typeface="+mn-ea"/>
                <a:cs typeface="+mn-cs"/>
              </a:rPr>
              <a:t> -- </a:t>
            </a:r>
            <a:r>
              <a:rPr lang="en-US" sz="1200" dirty="0" smtClean="0"/>
              <a:t>&lt;</a:t>
            </a:r>
            <a:r>
              <a:rPr lang="en-US" sz="1200" dirty="0" err="1" smtClean="0"/>
              <a:t>ip_address</a:t>
            </a:r>
            <a:r>
              <a:rPr lang="en-US" sz="1200" dirty="0" smtClean="0"/>
              <a:t>&gt;:8021</a:t>
            </a:r>
            <a:r>
              <a:rPr lang="en-US" sz="1200" baseline="0" dirty="0" smtClean="0"/>
              <a:t> -- </a:t>
            </a:r>
            <a:r>
              <a:rPr lang="en-US" sz="1200" dirty="0" smtClean="0"/>
              <a:t>Job Tracker </a:t>
            </a:r>
            <a:r>
              <a:rPr lang="en-US" sz="1200" dirty="0" err="1" smtClean="0"/>
              <a:t>ip</a:t>
            </a:r>
            <a:r>
              <a:rPr lang="en-US" sz="1200" dirty="0" smtClean="0"/>
              <a:t> address</a:t>
            </a:r>
            <a:r>
              <a:rPr lang="en-US" sz="1200" baseline="0" dirty="0" smtClean="0"/>
              <a:t> and port number</a:t>
            </a:r>
            <a:endParaRPr lang="en-US"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dk1"/>
                </a:solidFill>
                <a:latin typeface="+mn-lt"/>
                <a:ea typeface="+mn-ea"/>
                <a:cs typeface="+mn-cs"/>
              </a:rPr>
              <a:t>mapred.job.tracker.http.address</a:t>
            </a:r>
            <a:r>
              <a:rPr lang="en-US" sz="1200" kern="1200" baseline="0" dirty="0" smtClean="0">
                <a:solidFill>
                  <a:schemeClr val="tx1"/>
                </a:solidFill>
                <a:latin typeface="+mn-lt"/>
                <a:ea typeface="+mn-ea"/>
                <a:cs typeface="+mn-cs"/>
              </a:rPr>
              <a:t> -- </a:t>
            </a:r>
            <a:r>
              <a:rPr lang="en-US" sz="1200" dirty="0" smtClean="0"/>
              <a:t>&lt;</a:t>
            </a:r>
            <a:r>
              <a:rPr lang="en-US" sz="1200" dirty="0" err="1" smtClean="0"/>
              <a:t>ip_address</a:t>
            </a:r>
            <a:r>
              <a:rPr lang="en-US" sz="1200" dirty="0" smtClean="0"/>
              <a:t>&gt;:50030 --</a:t>
            </a:r>
            <a:r>
              <a:rPr lang="en-US" sz="1200" baseline="0" dirty="0" smtClean="0"/>
              <a:t> </a:t>
            </a:r>
            <a:r>
              <a:rPr lang="en-US" sz="1200" dirty="0" smtClean="0"/>
              <a:t>Job tracker web UI </a:t>
            </a:r>
            <a:r>
              <a:rPr lang="en-US" sz="1200" dirty="0" err="1" smtClean="0"/>
              <a:t>ip</a:t>
            </a:r>
            <a:r>
              <a:rPr lang="en-US" sz="1200" dirty="0" smtClean="0"/>
              <a:t> address and port</a:t>
            </a:r>
            <a:r>
              <a:rPr lang="en-US" sz="1200" baseline="0" dirty="0" smtClean="0"/>
              <a:t> number</a:t>
            </a:r>
            <a:endParaRPr lang="en-US"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dk1"/>
                </a:solidFill>
                <a:latin typeface="+mn-lt"/>
                <a:ea typeface="+mn-ea"/>
                <a:cs typeface="+mn-cs"/>
              </a:rPr>
              <a:t>mapred.tasktracker.map.tasks.maximum</a:t>
            </a:r>
            <a:r>
              <a:rPr lang="en-US" sz="1200" kern="1200" baseline="0" dirty="0" smtClean="0">
                <a:solidFill>
                  <a:schemeClr val="tx1"/>
                </a:solidFill>
                <a:latin typeface="+mn-lt"/>
                <a:ea typeface="+mn-ea"/>
                <a:cs typeface="+mn-cs"/>
              </a:rPr>
              <a:t> -- </a:t>
            </a:r>
            <a:r>
              <a:rPr lang="en-US" sz="1200" dirty="0" smtClean="0"/>
              <a:t>Maximum Map slots per task tracker</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dk1"/>
                </a:solidFill>
                <a:latin typeface="+mn-lt"/>
                <a:ea typeface="+mn-ea"/>
                <a:cs typeface="+mn-cs"/>
              </a:rPr>
              <a:t>mapred.tasktracker.reduce.tasks.maximum</a:t>
            </a:r>
            <a:r>
              <a:rPr lang="en-US" sz="1200" kern="1200" baseline="0" dirty="0" smtClean="0">
                <a:solidFill>
                  <a:schemeClr val="tx1"/>
                </a:solidFill>
                <a:latin typeface="+mn-lt"/>
                <a:ea typeface="+mn-ea"/>
                <a:cs typeface="+mn-cs"/>
              </a:rPr>
              <a:t> -- </a:t>
            </a:r>
            <a:r>
              <a:rPr lang="en-US" sz="1200" dirty="0" smtClean="0"/>
              <a:t>Maximum</a:t>
            </a:r>
            <a:r>
              <a:rPr lang="en-US" sz="1200" baseline="0" dirty="0" smtClean="0"/>
              <a:t> </a:t>
            </a:r>
            <a:r>
              <a:rPr lang="en-US" sz="1200" dirty="0" smtClean="0"/>
              <a:t>Reduce slots per task</a:t>
            </a:r>
            <a:r>
              <a:rPr lang="en-US" sz="1200" baseline="0" dirty="0" smtClean="0"/>
              <a:t> tracker</a:t>
            </a:r>
            <a:endParaRPr lang="en-US"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17</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18</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19</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2</a:t>
            </a:fld>
            <a:endParaRPr lang="en-US" altLang="en-US"/>
          </a:p>
        </p:txBody>
      </p:sp>
    </p:spTree>
    <p:extLst>
      <p:ext uri="{BB962C8B-B14F-4D97-AF65-F5344CB8AC3E}">
        <p14:creationId xmlns:p14="http://schemas.microsoft.com/office/powerpoint/2010/main" val="30715316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20</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21</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22</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23</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24</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25</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26</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0B02C53-1199-4A50-B049-7C80C89E7E0A}"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315227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31B18B2-3D80-4D2C-9FEC-9B50DADD91DC}"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19107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that is beyond</a:t>
            </a:r>
            <a:r>
              <a:rPr lang="en-US" baseline="0" dirty="0" smtClean="0"/>
              <a:t> to storage capacity and beyond to the processing power</a:t>
            </a:r>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3</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90% of the world’s data was generated in the last few years </a:t>
            </a:r>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4</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Volume:</a:t>
            </a:r>
            <a:r>
              <a:rPr lang="en-US" sz="1200" b="0" i="0" kern="1200" dirty="0" smtClean="0">
                <a:solidFill>
                  <a:schemeClr val="tx1"/>
                </a:solidFill>
                <a:effectLst/>
                <a:latin typeface="+mn-lt"/>
                <a:ea typeface="+mn-ea"/>
                <a:cs typeface="+mn-cs"/>
              </a:rPr>
              <a:t> Da</a:t>
            </a:r>
            <a:r>
              <a:rPr lang="en-US" sz="1200" b="0" i="0" kern="1200" baseline="0" dirty="0" smtClean="0">
                <a:solidFill>
                  <a:schemeClr val="tx1"/>
                </a:solidFill>
                <a:effectLst/>
                <a:latin typeface="+mn-lt"/>
                <a:ea typeface="+mn-ea"/>
                <a:cs typeface="+mn-cs"/>
              </a:rPr>
              <a:t>ta Quantity-</a:t>
            </a:r>
            <a:r>
              <a:rPr lang="en-US" sz="1200" b="0" i="0" kern="1200" dirty="0" smtClean="0">
                <a:solidFill>
                  <a:schemeClr val="tx1"/>
                </a:solidFill>
                <a:effectLst/>
                <a:latin typeface="+mn-lt"/>
                <a:ea typeface="+mn-ea"/>
                <a:cs typeface="+mn-cs"/>
              </a:rPr>
              <a:t>Data is rapidly</a:t>
            </a:r>
            <a:r>
              <a:rPr lang="en-US" sz="1200" b="0" i="0" kern="1200" baseline="0" dirty="0" smtClean="0">
                <a:solidFill>
                  <a:schemeClr val="tx1"/>
                </a:solidFill>
                <a:effectLst/>
                <a:latin typeface="+mn-lt"/>
                <a:ea typeface="+mn-ea"/>
                <a:cs typeface="+mn-cs"/>
              </a:rPr>
              <a:t> increasing </a:t>
            </a:r>
          </a:p>
          <a:p>
            <a:pPr fontAlgn="base"/>
            <a:r>
              <a:rPr lang="en-US" sz="1200" b="1" i="0" kern="1200" dirty="0" smtClean="0">
                <a:solidFill>
                  <a:schemeClr val="tx1"/>
                </a:solidFill>
                <a:effectLst/>
                <a:latin typeface="+mn-lt"/>
                <a:ea typeface="+mn-ea"/>
                <a:cs typeface="+mn-cs"/>
              </a:rPr>
              <a:t>Velocity:</a:t>
            </a:r>
            <a:r>
              <a:rPr lang="en-US" sz="1200" b="0" i="0" kern="1200" dirty="0" smtClean="0">
                <a:solidFill>
                  <a:schemeClr val="tx1"/>
                </a:solidFill>
                <a:effectLst/>
                <a:latin typeface="+mn-lt"/>
                <a:ea typeface="+mn-ea"/>
                <a:cs typeface="+mn-cs"/>
              </a:rPr>
              <a:t> Data speed -Sometimes 2 minutes is too late. For time critical applications where Time is the core factor such that catching the frauds, catching the hackers, running status of train, big data must be used as it streams into your enterprise in order to maximize its value. Not only is the volume of data large, it is arriving ever more rapidly.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Scrutinize 5 million trade events created each day to identify potential fraud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Analyze 500 million daily call detail records in real-time to predict customer churn faster "machine data" generated on the factory floor or trading data generated by financial markets.</a:t>
            </a:r>
          </a:p>
          <a:p>
            <a:pPr fontAlgn="base"/>
            <a:r>
              <a:rPr lang="en-US" sz="1200" b="1" i="0" kern="1200" dirty="0" smtClean="0">
                <a:solidFill>
                  <a:schemeClr val="tx1"/>
                </a:solidFill>
                <a:effectLst/>
                <a:latin typeface="+mn-lt"/>
                <a:ea typeface="+mn-ea"/>
                <a:cs typeface="+mn-cs"/>
              </a:rPr>
              <a:t>Variety:</a:t>
            </a:r>
            <a:r>
              <a:rPr lang="en-US" sz="1200" b="0" i="0" kern="1200" dirty="0" smtClean="0">
                <a:solidFill>
                  <a:schemeClr val="tx1"/>
                </a:solidFill>
                <a:effectLst/>
                <a:latin typeface="+mn-lt"/>
                <a:ea typeface="+mn-ea"/>
                <a:cs typeface="+mn-cs"/>
              </a:rPr>
              <a:t> Data Types -Big data includes both structured and unstructured data such as text, sensor data, audio, video, click streams, log files and more. New insights are found when analyzing these data types together.</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Example:</a:t>
            </a:r>
            <a:r>
              <a:rPr lang="en-US" sz="1200" b="0" i="0" kern="1200" dirty="0" smtClean="0">
                <a:solidFill>
                  <a:schemeClr val="tx1"/>
                </a:solidFill>
                <a:effectLst/>
                <a:latin typeface="+mn-lt"/>
                <a:ea typeface="+mn-ea"/>
                <a:cs typeface="+mn-cs"/>
              </a:rPr>
              <a:t> Monitor 100's of live video feeds from surveillance cameras to target points of interest Exploit the 80% data growth in images, video and documents to improve customer satisfaction.</a:t>
            </a:r>
          </a:p>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5</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Storage</a:t>
            </a:r>
            <a:r>
              <a:rPr lang="en-US" baseline="0" dirty="0" smtClean="0"/>
              <a:t> – In Traditional approach data were store under RDBMS or data warehouses managed by Data Centers under high reliable systems</a:t>
            </a:r>
          </a:p>
          <a:p>
            <a:r>
              <a:rPr lang="en-US" baseline="0" dirty="0" smtClean="0"/>
              <a:t>Processing – Fetch data from Data Centers and apply client program to process the data</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6</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7</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8</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1B18B2-3D80-4D2C-9FEC-9B50DADD91DC}" type="slidenum">
              <a:rPr lang="en-US" altLang="en-US" smtClean="0"/>
              <a:pPr>
                <a:defRPr/>
              </a:pPr>
              <a:t>9</a:t>
            </a:fld>
            <a:endParaRPr lang="en-US" altLang="en-US"/>
          </a:p>
        </p:txBody>
      </p:sp>
    </p:spTree>
    <p:extLst>
      <p:ext uri="{BB962C8B-B14F-4D97-AF65-F5344CB8AC3E}">
        <p14:creationId xmlns:p14="http://schemas.microsoft.com/office/powerpoint/2010/main" val="30078836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 Option A">
    <p:spTree>
      <p:nvGrpSpPr>
        <p:cNvPr id="1" name=""/>
        <p:cNvGrpSpPr/>
        <p:nvPr/>
      </p:nvGrpSpPr>
      <p:grpSpPr>
        <a:xfrm>
          <a:off x="0" y="0"/>
          <a:ext cx="0" cy="0"/>
          <a:chOff x="0" y="0"/>
          <a:chExt cx="0" cy="0"/>
        </a:xfrm>
      </p:grpSpPr>
      <p:pic>
        <p:nvPicPr>
          <p:cNvPr id="3" name="Picture 6" descr="ist2_10207284-potter-makes-a-jug-out-of-clay.jpg"/>
          <p:cNvPicPr>
            <a:picLocks noChangeAspect="1"/>
          </p:cNvPicPr>
          <p:nvPr userDrawn="1"/>
        </p:nvPicPr>
        <p:blipFill>
          <a:blip r:embed="rId2">
            <a:extLst>
              <a:ext uri="{28A0092B-C50C-407E-A947-70E740481C1C}">
                <a14:useLocalDpi xmlns:a14="http://schemas.microsoft.com/office/drawing/2010/main" val="0"/>
              </a:ext>
            </a:extLst>
          </a:blip>
          <a:srcRect b="128"/>
          <a:stretch>
            <a:fillRect/>
          </a:stretch>
        </p:blipFill>
        <p:spPr bwMode="auto">
          <a:xfrm>
            <a:off x="0" y="693738"/>
            <a:ext cx="9153525" cy="616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4354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userDrawn="1"/>
        </p:nvSpPr>
        <p:spPr>
          <a:xfrm>
            <a:off x="1520825" y="44354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userDrawn="1"/>
        </p:nvSpPr>
        <p:spPr>
          <a:xfrm>
            <a:off x="0" y="0"/>
            <a:ext cx="9144000" cy="693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defRPr/>
            </a:pPr>
            <a:r>
              <a:rPr lang="en-US" altLang="en-US" sz="900">
                <a:solidFill>
                  <a:srgbClr val="0075B0"/>
                </a:solidFill>
                <a:ea typeface="Kozuka Gothic Pro R" pitchFamily="34" charset="-128"/>
                <a:cs typeface="Arial" panose="020B0604020202020204" pitchFamily="34" charset="0"/>
              </a:rPr>
              <a:t>www.cybage.com</a:t>
            </a:r>
          </a:p>
        </p:txBody>
      </p:sp>
      <p:pic>
        <p:nvPicPr>
          <p:cNvPr id="8" name="Picture 2" descr="F:\Vitthal_Share\Misc\Cybage Logo\Cybage 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112000" y="190500"/>
            <a:ext cx="1752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962650"/>
            <a:ext cx="9153525" cy="89535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1" name="TextBox 10"/>
          <p:cNvSpPr txBox="1">
            <a:spLocks noChangeArrowheads="1"/>
          </p:cNvSpPr>
          <p:nvPr userDrawn="1"/>
        </p:nvSpPr>
        <p:spPr bwMode="auto">
          <a:xfrm>
            <a:off x="1665288" y="5995988"/>
            <a:ext cx="7212012" cy="322262"/>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750" dirty="0" smtClean="0">
                <a:solidFill>
                  <a:schemeClr val="tx1">
                    <a:lumMod val="85000"/>
                    <a:lumOff val="15000"/>
                  </a:schemeClr>
                </a:solidFill>
              </a:rPr>
              <a:t>This presentation is the intellectual property of </a:t>
            </a:r>
            <a:r>
              <a:rPr lang="en-US" sz="750" dirty="0" err="1" smtClean="0">
                <a:solidFill>
                  <a:schemeClr val="tx1">
                    <a:lumMod val="85000"/>
                    <a:lumOff val="15000"/>
                  </a:schemeClr>
                </a:solidFill>
              </a:rPr>
              <a:t>Cybage</a:t>
            </a:r>
            <a:r>
              <a:rPr lang="en-US" sz="750" dirty="0" smtClean="0">
                <a:solidFill>
                  <a:schemeClr val="tx1">
                    <a:lumMod val="85000"/>
                    <a:lumOff val="15000"/>
                  </a:schemeClr>
                </a:solidFill>
              </a:rPr>
              <a:t> Software Pvt. Ltd. and is meant for the usage of the intended </a:t>
            </a:r>
            <a:r>
              <a:rPr lang="en-US" sz="750" dirty="0" err="1" smtClean="0">
                <a:solidFill>
                  <a:schemeClr val="tx1">
                    <a:lumMod val="85000"/>
                    <a:lumOff val="15000"/>
                  </a:schemeClr>
                </a:solidFill>
              </a:rPr>
              <a:t>Cybage</a:t>
            </a:r>
            <a:r>
              <a:rPr lang="en-US" sz="750" dirty="0" smtClean="0">
                <a:solidFill>
                  <a:schemeClr val="tx1">
                    <a:lumMod val="85000"/>
                    <a:lumOff val="15000"/>
                  </a:schemeClr>
                </a:solidFill>
              </a:rPr>
              <a:t> employee/s for training purpose only.</a:t>
            </a:r>
            <a:br>
              <a:rPr lang="en-US" sz="750" dirty="0" smtClean="0">
                <a:solidFill>
                  <a:schemeClr val="tx1">
                    <a:lumMod val="85000"/>
                    <a:lumOff val="15000"/>
                  </a:schemeClr>
                </a:solidFill>
              </a:rPr>
            </a:br>
            <a:r>
              <a:rPr lang="en-US" sz="750" dirty="0" smtClean="0">
                <a:solidFill>
                  <a:schemeClr val="tx1">
                    <a:lumMod val="85000"/>
                    <a:lumOff val="15000"/>
                  </a:schemeClr>
                </a:solidFill>
              </a:rPr>
              <a:t>This should not be used for any other purpose or reproduced in any other form without written permission and consent of the concerned authorities.</a:t>
            </a:r>
          </a:p>
        </p:txBody>
      </p:sp>
      <p:sp>
        <p:nvSpPr>
          <p:cNvPr id="12"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tx1">
                    <a:lumMod val="85000"/>
                    <a:lumOff val="15000"/>
                  </a:schemeClr>
                </a:solidFill>
                <a:cs typeface="Arial" pitchFamily="34" charset="0"/>
              </a:rPr>
              <a:t>Copyright © 2011. Cybage Software Pvt. Ltd. All Rights Reserved. Cybage Confidential.</a:t>
            </a:r>
          </a:p>
        </p:txBody>
      </p:sp>
      <p:sp>
        <p:nvSpPr>
          <p:cNvPr id="10" name="Title 1"/>
          <p:cNvSpPr>
            <a:spLocks noGrp="1"/>
          </p:cNvSpPr>
          <p:nvPr>
            <p:ph type="title"/>
          </p:nvPr>
        </p:nvSpPr>
        <p:spPr>
          <a:xfrm>
            <a:off x="1658112" y="48502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3" name="Slide Number Placeholder 5"/>
          <p:cNvSpPr>
            <a:spLocks noGrp="1"/>
          </p:cNvSpPr>
          <p:nvPr>
            <p:ph type="sldNum" sz="quarter" idx="10"/>
          </p:nvPr>
        </p:nvSpPr>
        <p:spPr/>
        <p:txBody>
          <a:bodyPr/>
          <a:lstStyle>
            <a:lvl1pPr>
              <a:defRPr/>
            </a:lvl1pPr>
          </a:lstStyle>
          <a:p>
            <a:pPr>
              <a:defRPr/>
            </a:pPr>
            <a:fld id="{059D58EC-36FE-4A92-B5C4-B5B35AA74618}" type="slidenum">
              <a:rPr lang="en-US" altLang="en-US"/>
              <a:pPr>
                <a:defRPr/>
              </a:pPr>
              <a:t>‹#›</a:t>
            </a:fld>
            <a:endParaRPr lang="en-US" altLang="en-US"/>
          </a:p>
        </p:txBody>
      </p:sp>
    </p:spTree>
    <p:extLst>
      <p:ext uri="{BB962C8B-B14F-4D97-AF65-F5344CB8AC3E}">
        <p14:creationId xmlns:p14="http://schemas.microsoft.com/office/powerpoint/2010/main" val="218584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ro Slide with Text - Option I">
    <p:spTree>
      <p:nvGrpSpPr>
        <p:cNvPr id="1" name=""/>
        <p:cNvGrpSpPr/>
        <p:nvPr/>
      </p:nvGrpSpPr>
      <p:grpSpPr>
        <a:xfrm>
          <a:off x="0" y="0"/>
          <a:ext cx="0" cy="0"/>
          <a:chOff x="0" y="0"/>
          <a:chExt cx="0" cy="0"/>
        </a:xfrm>
      </p:grpSpPr>
      <p:sp>
        <p:nvSpPr>
          <p:cNvPr id="4" name="Rectangle 3"/>
          <p:cNvSpPr/>
          <p:nvPr userDrawn="1"/>
        </p:nvSpPr>
        <p:spPr>
          <a:xfrm>
            <a:off x="-6350" y="693738"/>
            <a:ext cx="9144000" cy="6164262"/>
          </a:xfrm>
          <a:prstGeom prst="rect">
            <a:avLst/>
          </a:prstGeom>
          <a:blipFill dpi="0" rotWithShape="1">
            <a:blip r:embed="rId2">
              <a:alphaModFix amt="4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tx1">
                    <a:lumMod val="85000"/>
                    <a:lumOff val="15000"/>
                  </a:schemeClr>
                </a:solidFill>
                <a:cs typeface="Arial" pitchFamily="34" charset="0"/>
              </a:rPr>
              <a:t>Copyright © 2011. Cybage Software Pvt. Ltd. All Rights Reserved. Cybage Confidential.</a:t>
            </a:r>
          </a:p>
        </p:txBody>
      </p:sp>
      <p:sp>
        <p:nvSpPr>
          <p:cNvPr id="6" name="Rectangle 5"/>
          <p:cNvSpPr/>
          <p:nvPr userDrawn="1"/>
        </p:nvSpPr>
        <p:spPr>
          <a:xfrm>
            <a:off x="-6350" y="693738"/>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p:cNvSpPr/>
          <p:nvPr userDrawn="1"/>
        </p:nvSpPr>
        <p:spPr>
          <a:xfrm>
            <a:off x="1514475" y="693738"/>
            <a:ext cx="762952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7" name="Title 1"/>
          <p:cNvSpPr>
            <a:spLocks noGrp="1"/>
          </p:cNvSpPr>
          <p:nvPr>
            <p:ph type="title"/>
          </p:nvPr>
        </p:nvSpPr>
        <p:spPr>
          <a:xfrm>
            <a:off x="1658112" y="1116433"/>
            <a:ext cx="7304913"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defRPr/>
            </a:lvl1pPr>
          </a:lstStyle>
          <a:p>
            <a:pPr>
              <a:defRPr/>
            </a:pPr>
            <a:fld id="{BA318F7F-BCB4-42BD-A092-8A271583E50E}" type="slidenum">
              <a:rPr lang="en-US" altLang="en-US"/>
              <a:pPr>
                <a:defRPr/>
              </a:pPr>
              <a:t>‹#›</a:t>
            </a:fld>
            <a:endParaRPr lang="en-US" altLang="en-US"/>
          </a:p>
        </p:txBody>
      </p:sp>
    </p:spTree>
    <p:extLst>
      <p:ext uri="{BB962C8B-B14F-4D97-AF65-F5344CB8AC3E}">
        <p14:creationId xmlns:p14="http://schemas.microsoft.com/office/powerpoint/2010/main" val="2581154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pic>
        <p:nvPicPr>
          <p:cNvPr id="3" name="Picture 6" descr="Main _CY_image_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27525" y="669925"/>
            <a:ext cx="4816475" cy="61880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11"/>
          <p:cNvSpPr>
            <a:spLocks noChangeArrowheads="1"/>
          </p:cNvSpPr>
          <p:nvPr userDrawn="1"/>
        </p:nvSpPr>
        <p:spPr bwMode="auto">
          <a:xfrm>
            <a:off x="1651000" y="2573338"/>
            <a:ext cx="6762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6213" indent="-176213"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Arial" panose="020B0604020202020204" pitchFamily="34" charset="0"/>
              <a:buChar char="•"/>
              <a:defRPr/>
            </a:pPr>
            <a:r>
              <a:rPr lang="en-US" altLang="en-US"/>
              <a:t>  Click to edit Master text styles</a:t>
            </a:r>
          </a:p>
        </p:txBody>
      </p:sp>
      <p:sp>
        <p:nvSpPr>
          <p:cNvPr id="7" name="Footer Placeholder 3"/>
          <p:cNvSpPr txBox="1">
            <a:spLocks noGrp="1"/>
          </p:cNvSpPr>
          <p:nvPr userDrawn="1"/>
        </p:nvSpPr>
        <p:spPr bwMode="auto">
          <a:xfrm>
            <a:off x="5705475" y="6499225"/>
            <a:ext cx="3257550"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600" smtClean="0">
                <a:solidFill>
                  <a:srgbClr val="262626"/>
                </a:solidFill>
                <a:cs typeface="Arial" charset="0"/>
              </a:rPr>
              <a:t>Copyright © 2011. Cybage Software Pvt. Ltd. All Rights Reserved. Cybage Confidential.</a:t>
            </a:r>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defRPr/>
            </a:lvl1pPr>
          </a:lstStyle>
          <a:p>
            <a:pPr>
              <a:defRPr/>
            </a:pPr>
            <a:fld id="{17EC2B04-927C-447E-80C1-352D33A458BA}" type="slidenum">
              <a:rPr lang="en-US" altLang="en-US"/>
              <a:pPr>
                <a:defRPr/>
              </a:pPr>
              <a:t>‹#›</a:t>
            </a:fld>
            <a:endParaRPr lang="en-US" altLang="en-US"/>
          </a:p>
        </p:txBody>
      </p:sp>
    </p:spTree>
    <p:extLst>
      <p:ext uri="{BB962C8B-B14F-4D97-AF65-F5344CB8AC3E}">
        <p14:creationId xmlns:p14="http://schemas.microsoft.com/office/powerpoint/2010/main" val="2949733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_A">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6" name="Picture 8" descr="F:\Vitthal_Share\PPTs\Images\iStock_000000199967Small_01.jpg"/>
          <p:cNvPicPr>
            <a:picLocks noChangeAspect="1" noChangeArrowheads="1"/>
          </p:cNvPicPr>
          <p:nvPr userDrawn="1"/>
        </p:nvPicPr>
        <p:blipFill>
          <a:blip r:embed="rId2">
            <a:extLst>
              <a:ext uri="{28A0092B-C50C-407E-A947-70E740481C1C}">
                <a14:useLocalDpi xmlns:a14="http://schemas.microsoft.com/office/drawing/2010/main" val="0"/>
              </a:ext>
            </a:extLst>
          </a:blip>
          <a:srcRect r="2231" b="8846"/>
          <a:stretch>
            <a:fillRect/>
          </a:stretch>
        </p:blipFill>
        <p:spPr bwMode="auto">
          <a:xfrm>
            <a:off x="2463800" y="2852738"/>
            <a:ext cx="6680200" cy="400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tx1">
                    <a:lumMod val="85000"/>
                    <a:lumOff val="15000"/>
                  </a:schemeClr>
                </a:solidFill>
                <a:cs typeface="Arial" pitchFamily="34" charset="0"/>
              </a:rPr>
              <a:t>Copyright © 2011. Cybage Software Pvt. Ltd. All Rights Reserved. Cybage Confidential.</a:t>
            </a:r>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8" name="Text Placeholder 3"/>
          <p:cNvSpPr>
            <a:spLocks noGrp="1"/>
          </p:cNvSpPr>
          <p:nvPr>
            <p:ph type="body" sz="half" idx="2"/>
          </p:nvPr>
        </p:nvSpPr>
        <p:spPr>
          <a:xfrm>
            <a:off x="1645666" y="2578970"/>
            <a:ext cx="7269734" cy="3612070"/>
          </a:xfrm>
          <a:prstGeom prst="rect">
            <a:avLst/>
          </a:prstGeom>
        </p:spPr>
        <p:txBody>
          <a:bodyPr/>
          <a:lstStyle>
            <a:lvl1pPr marL="228600" marR="0" indent="-228600" algn="l" defTabSz="914400" rtl="0" eaLnBrk="0" fontAlgn="base" latinLnBrk="0" hangingPunct="0">
              <a:lnSpc>
                <a:spcPct val="100000"/>
              </a:lnSpc>
              <a:spcBef>
                <a:spcPct val="20000"/>
              </a:spcBef>
              <a:spcAft>
                <a:spcPct val="0"/>
              </a:spcAft>
              <a:buClrTx/>
              <a:buSzTx/>
              <a:buFont typeface="Arial" pitchFamily="34" charset="0"/>
              <a:buChar char="•"/>
              <a:tabLst/>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tabLst>
                <a:tab pos="1144588" algn="l"/>
              </a:tabLst>
              <a:defRPr sz="1600"/>
            </a:lvl3pPr>
            <a:lvl4pPr marL="1371600" indent="0">
              <a:buNone/>
              <a:defRPr sz="14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2"/>
            <a:r>
              <a:rPr lang="en-US" dirty="0" smtClean="0"/>
              <a:t>Click to edit Master text styles</a:t>
            </a:r>
          </a:p>
          <a:p>
            <a:pPr lvl="2"/>
            <a:r>
              <a:rPr lang="en-US" dirty="0" smtClean="0"/>
              <a:t>Click to edit Master text styles</a:t>
            </a:r>
          </a:p>
          <a:p>
            <a:pPr lvl="3"/>
            <a:r>
              <a:rPr lang="en-US" dirty="0" smtClean="0"/>
              <a:t>Click to edit Master text styles</a:t>
            </a:r>
          </a:p>
          <a:p>
            <a:pPr lvl="0"/>
            <a:endParaRPr lang="en-US" dirty="0" smtClean="0"/>
          </a:p>
        </p:txBody>
      </p:sp>
      <p:sp>
        <p:nvSpPr>
          <p:cNvPr id="8" name="Slide Number Placeholder 5"/>
          <p:cNvSpPr>
            <a:spLocks noGrp="1"/>
          </p:cNvSpPr>
          <p:nvPr>
            <p:ph type="sldNum" sz="quarter" idx="10"/>
          </p:nvPr>
        </p:nvSpPr>
        <p:spPr/>
        <p:txBody>
          <a:bodyPr/>
          <a:lstStyle>
            <a:lvl1pPr>
              <a:defRPr/>
            </a:lvl1pPr>
          </a:lstStyle>
          <a:p>
            <a:pPr>
              <a:defRPr/>
            </a:pPr>
            <a:fld id="{C4284680-6D7E-4C3D-A783-57FF43911C34}" type="slidenum">
              <a:rPr lang="en-US" altLang="en-US"/>
              <a:pPr>
                <a:defRPr/>
              </a:pPr>
              <a:t>‹#›</a:t>
            </a:fld>
            <a:endParaRPr lang="en-US" altLang="en-US"/>
          </a:p>
        </p:txBody>
      </p:sp>
    </p:spTree>
    <p:extLst>
      <p:ext uri="{BB962C8B-B14F-4D97-AF65-F5344CB8AC3E}">
        <p14:creationId xmlns:p14="http://schemas.microsoft.com/office/powerpoint/2010/main" val="3491566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tro Slide with Text - Option J">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1633538" y="1892300"/>
            <a:ext cx="62912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defRPr/>
            </a:pPr>
            <a:endParaRPr lang="en-US" altLang="en-US" sz="1600">
              <a:solidFill>
                <a:srgbClr val="262626"/>
              </a:solidFill>
              <a:latin typeface="Microsoft Sans Serif" panose="020B0604020202020204" pitchFamily="34" charset="0"/>
              <a:ea typeface="Kozuka Gothic Pro L" pitchFamily="34" charset="-128"/>
              <a:cs typeface="Microsoft Sans Serif" panose="020B0604020202020204" pitchFamily="34" charset="0"/>
            </a:endParaRPr>
          </a:p>
        </p:txBody>
      </p:sp>
      <p:sp>
        <p:nvSpPr>
          <p:cNvPr id="5" name="Rectangle 4"/>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4844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5"/>
          <p:cNvSpPr>
            <a:spLocks noGrp="1"/>
          </p:cNvSpPr>
          <p:nvPr>
            <p:ph type="sldNum" sz="quarter" idx="10"/>
          </p:nvPr>
        </p:nvSpPr>
        <p:spPr/>
        <p:txBody>
          <a:bodyPr/>
          <a:lstStyle>
            <a:lvl1pPr>
              <a:defRPr/>
            </a:lvl1pPr>
          </a:lstStyle>
          <a:p>
            <a:pPr>
              <a:defRPr/>
            </a:pPr>
            <a:fld id="{491D8161-0874-48BD-82C8-838F23B0438B}" type="slidenum">
              <a:rPr lang="en-US" altLang="en-US"/>
              <a:pPr>
                <a:defRPr/>
              </a:pPr>
              <a:t>‹#›</a:t>
            </a:fld>
            <a:endParaRPr lang="en-US" altLang="en-US"/>
          </a:p>
        </p:txBody>
      </p:sp>
    </p:spTree>
    <p:extLst>
      <p:ext uri="{BB962C8B-B14F-4D97-AF65-F5344CB8AC3E}">
        <p14:creationId xmlns:p14="http://schemas.microsoft.com/office/powerpoint/2010/main" val="3756407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Slide / Content / Bullet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0"/>
          </p:nvPr>
        </p:nvSpPr>
        <p:spPr/>
        <p:txBody>
          <a:bodyPr/>
          <a:lstStyle>
            <a:lvl1pPr>
              <a:defRPr/>
            </a:lvl1pPr>
          </a:lstStyle>
          <a:p>
            <a:pPr>
              <a:defRPr/>
            </a:pPr>
            <a:fld id="{9975602C-8AEB-4B45-810C-F648DF0EE954}" type="slidenum">
              <a:rPr lang="en-US" altLang="en-US"/>
              <a:pPr>
                <a:defRPr/>
              </a:pPr>
              <a:t>‹#›</a:t>
            </a:fld>
            <a:endParaRPr lang="en-US" altLang="en-US"/>
          </a:p>
        </p:txBody>
      </p:sp>
    </p:spTree>
    <p:extLst>
      <p:ext uri="{BB962C8B-B14F-4D97-AF65-F5344CB8AC3E}">
        <p14:creationId xmlns:p14="http://schemas.microsoft.com/office/powerpoint/2010/main" val="719082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BBB1E339-EB56-4196-B6B6-8BF893CF5A92}" type="slidenum">
              <a:rPr lang="en-US" altLang="en-US"/>
              <a:pPr>
                <a:defRPr/>
              </a:pPr>
              <a:t>‹#›</a:t>
            </a:fld>
            <a:endParaRPr lang="en-US" altLang="en-US"/>
          </a:p>
        </p:txBody>
      </p:sp>
    </p:spTree>
    <p:extLst>
      <p:ext uri="{BB962C8B-B14F-4D97-AF65-F5344CB8AC3E}">
        <p14:creationId xmlns:p14="http://schemas.microsoft.com/office/powerpoint/2010/main" val="390496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slide with image">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lum bright="2000" contrast="-10000"/>
            <a:extLst>
              <a:ext uri="{28A0092B-C50C-407E-A947-70E740481C1C}">
                <a14:useLocalDpi xmlns:a14="http://schemas.microsoft.com/office/drawing/2010/main" val="0"/>
              </a:ext>
            </a:extLst>
          </a:blip>
          <a:srcRect r="1123" b="1221"/>
          <a:stretch>
            <a:fillRect/>
          </a:stretch>
        </p:blipFill>
        <p:spPr bwMode="auto">
          <a:xfrm>
            <a:off x="0" y="693738"/>
            <a:ext cx="9144000" cy="616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0332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eaLnBrk="1" hangingPunct="1">
              <a:defRPr>
                <a:latin typeface="Arial" pitchFamily="34" charset="0"/>
              </a:defRPr>
            </a:lvl1pPr>
          </a:lstStyle>
          <a:p>
            <a:pPr>
              <a:defRPr/>
            </a:pPr>
            <a:fld id="{B165C385-AB63-4FC0-A6B3-891E02DDC212}" type="datetimeFigureOut">
              <a:rPr lang="en-US"/>
              <a:pPr>
                <a:defRPr/>
              </a:pPr>
              <a:t>1/22/2017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eaLnBrk="1" hangingPunct="1">
              <a:defRPr>
                <a:latin typeface="Arial"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D427EEB-1A10-4EB2-80F6-58BABB6E5162}" type="slidenum">
              <a:rPr lang="en-US" altLang="en-US"/>
              <a:pPr>
                <a:defRPr/>
              </a:pPr>
              <a:t>‹#›</a:t>
            </a:fld>
            <a:endParaRPr lang="en-US" altLang="en-US"/>
          </a:p>
        </p:txBody>
      </p:sp>
    </p:spTree>
    <p:extLst>
      <p:ext uri="{BB962C8B-B14F-4D97-AF65-F5344CB8AC3E}">
        <p14:creationId xmlns:p14="http://schemas.microsoft.com/office/powerpoint/2010/main" val="3525153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eaLnBrk="1" hangingPunct="1">
              <a:defRPr>
                <a:latin typeface="Arial" pitchFamily="34" charset="0"/>
              </a:defRPr>
            </a:lvl1pPr>
          </a:lstStyle>
          <a:p>
            <a:pPr>
              <a:defRPr/>
            </a:pPr>
            <a:fld id="{A5DDA4A7-AAB6-4E0A-B3A8-A79BFDFF8089}" type="datetimeFigureOut">
              <a:rPr lang="en-US"/>
              <a:pPr>
                <a:defRPr/>
              </a:pPr>
              <a:t>1/22/2017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eaLnBrk="1" hangingPunct="1">
              <a:defRPr>
                <a:latin typeface="Arial"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0F025BD3-6957-49D6-BE94-A8FA389056EB}" type="slidenum">
              <a:rPr lang="en-US" altLang="en-US"/>
              <a:pPr>
                <a:defRPr/>
              </a:pPr>
              <a:t>‹#›</a:t>
            </a:fld>
            <a:endParaRPr lang="en-US" altLang="en-US"/>
          </a:p>
        </p:txBody>
      </p:sp>
    </p:spTree>
    <p:extLst>
      <p:ext uri="{BB962C8B-B14F-4D97-AF65-F5344CB8AC3E}">
        <p14:creationId xmlns:p14="http://schemas.microsoft.com/office/powerpoint/2010/main" val="3024550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ocument History">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D00BA3BA-696B-4B52-ACDA-29D03C0DFAD7}" type="slidenum">
              <a:rPr lang="en-US" altLang="en-US"/>
              <a:pPr>
                <a:defRPr/>
              </a:pPr>
              <a:t>‹#›</a:t>
            </a:fld>
            <a:endParaRPr lang="en-US" altLang="en-US"/>
          </a:p>
        </p:txBody>
      </p:sp>
    </p:spTree>
    <p:extLst>
      <p:ext uri="{BB962C8B-B14F-4D97-AF65-F5344CB8AC3E}">
        <p14:creationId xmlns:p14="http://schemas.microsoft.com/office/powerpoint/2010/main" val="3537598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urse structure">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1D805426-35C2-4A2D-9912-428D51A10BE6}" type="slidenum">
              <a:rPr lang="en-US" altLang="en-US"/>
              <a:pPr>
                <a:defRPr/>
              </a:pPr>
              <a:t>‹#›</a:t>
            </a:fld>
            <a:endParaRPr lang="en-US" altLang="en-US"/>
          </a:p>
        </p:txBody>
      </p:sp>
    </p:spTree>
    <p:extLst>
      <p:ext uri="{BB962C8B-B14F-4D97-AF65-F5344CB8AC3E}">
        <p14:creationId xmlns:p14="http://schemas.microsoft.com/office/powerpoint/2010/main" val="177523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blography">
    <p:spTree>
      <p:nvGrpSpPr>
        <p:cNvPr id="1" name=""/>
        <p:cNvGrpSpPr/>
        <p:nvPr/>
      </p:nvGrpSpPr>
      <p:grpSpPr>
        <a:xfrm>
          <a:off x="0" y="0"/>
          <a:ext cx="0" cy="0"/>
          <a:chOff x="0" y="0"/>
          <a:chExt cx="0" cy="0"/>
        </a:xfrm>
      </p:grpSpPr>
      <p:pic>
        <p:nvPicPr>
          <p:cNvPr id="3" name="Picture 6" descr="ist2_12259679-books-and-compute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83250" y="2544763"/>
            <a:ext cx="3473450" cy="422433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5435600" y="2395538"/>
            <a:ext cx="3611563" cy="4230687"/>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defRPr/>
            </a:pPr>
            <a:r>
              <a:rPr lang="en-US" altLang="en-US" sz="900">
                <a:solidFill>
                  <a:srgbClr val="0075B0"/>
                </a:solidFill>
                <a:ea typeface="Kozuka Gothic Pro R" pitchFamily="34" charset="-128"/>
                <a:cs typeface="Arial" panose="020B0604020202020204" pitchFamily="34" charset="0"/>
              </a:rPr>
              <a:t>www.cybage.com</a:t>
            </a:r>
          </a:p>
        </p:txBody>
      </p:sp>
      <p:sp>
        <p:nvSpPr>
          <p:cNvPr id="8"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tx1">
                    <a:lumMod val="85000"/>
                    <a:lumOff val="15000"/>
                  </a:schemeClr>
                </a:solidFill>
                <a:cs typeface="Arial" pitchFamily="34" charset="0"/>
              </a:rPr>
              <a:t>Copyright © 2011. Cybage 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9" name="Slide Number Placeholder 5"/>
          <p:cNvSpPr>
            <a:spLocks noGrp="1"/>
          </p:cNvSpPr>
          <p:nvPr>
            <p:ph type="sldNum" sz="quarter" idx="10"/>
          </p:nvPr>
        </p:nvSpPr>
        <p:spPr/>
        <p:txBody>
          <a:bodyPr/>
          <a:lstStyle>
            <a:lvl1pPr>
              <a:defRPr/>
            </a:lvl1pPr>
          </a:lstStyle>
          <a:p>
            <a:pPr>
              <a:defRPr/>
            </a:pPr>
            <a:fld id="{C6AB5869-E1C2-4E7B-B5C8-3785BFFC478E}" type="slidenum">
              <a:rPr lang="en-US" altLang="en-US"/>
              <a:pPr>
                <a:defRPr/>
              </a:pPr>
              <a:t>‹#›</a:t>
            </a:fld>
            <a:endParaRPr lang="en-US" altLang="en-US"/>
          </a:p>
        </p:txBody>
      </p:sp>
    </p:spTree>
    <p:extLst>
      <p:ext uri="{BB962C8B-B14F-4D97-AF65-F5344CB8AC3E}">
        <p14:creationId xmlns:p14="http://schemas.microsoft.com/office/powerpoint/2010/main" val="2571232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estions">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5" name="Picture 11" descr="iStock_000008998403X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91075" y="3300413"/>
            <a:ext cx="4124325" cy="3094037"/>
          </a:xfrm>
          <a:prstGeom prst="rect">
            <a:avLst/>
          </a:prstGeom>
          <a:noFill/>
          <a:ln>
            <a:noFill/>
          </a:ln>
          <a:effectLst>
            <a:softEdge rad="1270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2A2CD8DE-910D-405E-935D-83CF697BC15A}" type="slidenum">
              <a:rPr lang="en-US" altLang="en-US"/>
              <a:pPr>
                <a:defRPr/>
              </a:pPr>
              <a:t>‹#›</a:t>
            </a:fld>
            <a:endParaRPr lang="en-US" altLang="en-US"/>
          </a:p>
        </p:txBody>
      </p:sp>
    </p:spTree>
    <p:extLst>
      <p:ext uri="{BB962C8B-B14F-4D97-AF65-F5344CB8AC3E}">
        <p14:creationId xmlns:p14="http://schemas.microsoft.com/office/powerpoint/2010/main" val="2960495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 Slide - Option D">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tx1">
                    <a:lumMod val="85000"/>
                    <a:lumOff val="15000"/>
                  </a:schemeClr>
                </a:solidFill>
                <a:cs typeface="Arial" pitchFamily="34" charset="0"/>
              </a:rPr>
              <a:t>Copyright © 2011. Cybage 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99092834-B335-49B2-8E5B-FB6AB02C6DE8}" type="slidenum">
              <a:rPr lang="en-US" altLang="en-US"/>
              <a:pPr>
                <a:defRPr/>
              </a:pPr>
              <a:t>‹#›</a:t>
            </a:fld>
            <a:endParaRPr lang="en-US" altLang="en-US"/>
          </a:p>
        </p:txBody>
      </p:sp>
    </p:spTree>
    <p:extLst>
      <p:ext uri="{BB962C8B-B14F-4D97-AF65-F5344CB8AC3E}">
        <p14:creationId xmlns:p14="http://schemas.microsoft.com/office/powerpoint/2010/main" val="2953455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 Slide - Option E">
    <p:spTree>
      <p:nvGrpSpPr>
        <p:cNvPr id="1" name=""/>
        <p:cNvGrpSpPr/>
        <p:nvPr/>
      </p:nvGrpSpPr>
      <p:grpSpPr>
        <a:xfrm>
          <a:off x="0" y="0"/>
          <a:ext cx="0" cy="0"/>
          <a:chOff x="0" y="0"/>
          <a:chExt cx="0" cy="0"/>
        </a:xfrm>
      </p:grpSpPr>
      <p:sp>
        <p:nvSpPr>
          <p:cNvPr id="3" name="Rectangle 2"/>
          <p:cNvSpPr/>
          <p:nvPr userDrawn="1"/>
        </p:nvSpPr>
        <p:spPr>
          <a:xfrm>
            <a:off x="0" y="44354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44354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1" name="Title 1"/>
          <p:cNvSpPr>
            <a:spLocks noGrp="1"/>
          </p:cNvSpPr>
          <p:nvPr>
            <p:ph type="title"/>
          </p:nvPr>
        </p:nvSpPr>
        <p:spPr>
          <a:xfrm>
            <a:off x="1658112" y="4860012"/>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9E58B812-BD44-4DE0-B849-31334F682505}" type="slidenum">
              <a:rPr lang="en-US" altLang="en-US"/>
              <a:pPr>
                <a:defRPr/>
              </a:pPr>
              <a:t>‹#›</a:t>
            </a:fld>
            <a:endParaRPr lang="en-US" altLang="en-US"/>
          </a:p>
        </p:txBody>
      </p:sp>
    </p:spTree>
    <p:extLst>
      <p:ext uri="{BB962C8B-B14F-4D97-AF65-F5344CB8AC3E}">
        <p14:creationId xmlns:p14="http://schemas.microsoft.com/office/powerpoint/2010/main" val="1886611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ro Slide - Option F">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F26AFFFA-E980-418C-9614-B6F04E3D2278}" type="slidenum">
              <a:rPr lang="en-US" altLang="en-US"/>
              <a:pPr>
                <a:defRPr/>
              </a:pPr>
              <a:t>‹#›</a:t>
            </a:fld>
            <a:endParaRPr lang="en-US" altLang="en-US"/>
          </a:p>
        </p:txBody>
      </p:sp>
    </p:spTree>
    <p:extLst>
      <p:ext uri="{BB962C8B-B14F-4D97-AF65-F5344CB8AC3E}">
        <p14:creationId xmlns:p14="http://schemas.microsoft.com/office/powerpoint/2010/main" val="138036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tro Slide - Option H">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4"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0"/>
          </p:nvPr>
        </p:nvSpPr>
        <p:spPr/>
        <p:txBody>
          <a:bodyPr/>
          <a:lstStyle>
            <a:lvl1pPr>
              <a:defRPr/>
            </a:lvl1pPr>
          </a:lstStyle>
          <a:p>
            <a:pPr>
              <a:defRPr/>
            </a:pPr>
            <a:fld id="{2F23578B-C8D1-4EEB-92F1-C65AA52BF854}" type="slidenum">
              <a:rPr lang="en-US" altLang="en-US"/>
              <a:pPr>
                <a:defRPr/>
              </a:pPr>
              <a:t>‹#›</a:t>
            </a:fld>
            <a:endParaRPr lang="en-US" altLang="en-US"/>
          </a:p>
        </p:txBody>
      </p:sp>
    </p:spTree>
    <p:extLst>
      <p:ext uri="{BB962C8B-B14F-4D97-AF65-F5344CB8AC3E}">
        <p14:creationId xmlns:p14="http://schemas.microsoft.com/office/powerpoint/2010/main" val="1437649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0" y="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eaLnBrk="1" fontAlgn="auto" hangingPunct="1">
              <a:spcBef>
                <a:spcPts val="0"/>
              </a:spcBef>
              <a:spcAft>
                <a:spcPts val="0"/>
              </a:spcAft>
              <a:defRPr/>
            </a:pPr>
            <a:r>
              <a:rPr lang="en-US" sz="550" dirty="0">
                <a:solidFill>
                  <a:schemeClr val="tx1">
                    <a:lumMod val="85000"/>
                    <a:lumOff val="15000"/>
                  </a:schemeClr>
                </a:solidFill>
                <a:cs typeface="Arial" pitchFamily="34" charset="0"/>
              </a:rPr>
              <a:t>Copyright © 2011. Cybage Software Pvt. Ltd. All Rights Reserved. Cybage Confidential.</a:t>
            </a:r>
          </a:p>
        </p:txBody>
      </p:sp>
      <p:sp>
        <p:nvSpPr>
          <p:cNvPr id="6" name="Slide Number Placeholder 5"/>
          <p:cNvSpPr>
            <a:spLocks noGrp="1"/>
          </p:cNvSpPr>
          <p:nvPr>
            <p:ph type="sldNum" sz="quarter" idx="4"/>
          </p:nvPr>
        </p:nvSpPr>
        <p:spPr>
          <a:xfrm>
            <a:off x="128588" y="6392863"/>
            <a:ext cx="493712"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000">
                <a:solidFill>
                  <a:srgbClr val="262626"/>
                </a:solidFill>
                <a:cs typeface="Arial" panose="020B0604020202020204" pitchFamily="34" charset="0"/>
              </a:defRPr>
            </a:lvl1pPr>
          </a:lstStyle>
          <a:p>
            <a:pPr>
              <a:defRPr/>
            </a:pPr>
            <a:fld id="{6E52A79B-6F66-4667-A53F-3EF4292D83F8}" type="slidenum">
              <a:rPr lang="en-US" altLang="en-US"/>
              <a:pPr>
                <a:defRPr/>
              </a:pPr>
              <a:t>‹#›</a:t>
            </a:fld>
            <a:endParaRPr lang="en-US" altLang="en-US"/>
          </a:p>
        </p:txBody>
      </p:sp>
      <p:sp>
        <p:nvSpPr>
          <p:cNvPr id="1029"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defRPr/>
            </a:pPr>
            <a:r>
              <a:rPr lang="en-US" altLang="en-US" sz="900">
                <a:solidFill>
                  <a:srgbClr val="0075B0"/>
                </a:solidFill>
                <a:ea typeface="Kozuka Gothic Pro R" pitchFamily="34" charset="-128"/>
                <a:cs typeface="Arial" panose="020B0604020202020204" pitchFamily="34" charset="0"/>
              </a:rPr>
              <a:t>www.cybage.com</a:t>
            </a:r>
          </a:p>
        </p:txBody>
      </p:sp>
      <p:pic>
        <p:nvPicPr>
          <p:cNvPr id="1030" name="Picture 2" descr="F:\Vitthal_Share\Misc\Cybage Logo\Cybage Logo.png"/>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7112000" y="190500"/>
            <a:ext cx="1752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76" r:id="rId1"/>
    <p:sldLayoutId id="2147485377" r:id="rId2"/>
    <p:sldLayoutId id="2147485378" r:id="rId3"/>
    <p:sldLayoutId id="2147485379" r:id="rId4"/>
    <p:sldLayoutId id="2147485380" r:id="rId5"/>
    <p:sldLayoutId id="2147485381" r:id="rId6"/>
    <p:sldLayoutId id="2147485382" r:id="rId7"/>
    <p:sldLayoutId id="2147485383" r:id="rId8"/>
    <p:sldLayoutId id="2147485384" r:id="rId9"/>
    <p:sldLayoutId id="2147485385" r:id="rId10"/>
    <p:sldLayoutId id="2147485386" r:id="rId11"/>
    <p:sldLayoutId id="2147485387" r:id="rId12"/>
    <p:sldLayoutId id="2147485388" r:id="rId13"/>
    <p:sldLayoutId id="2147485389" r:id="rId14"/>
    <p:sldLayoutId id="2147485390" r:id="rId15"/>
    <p:sldLayoutId id="2147485391" r:id="rId16"/>
    <p:sldLayoutId id="2147485392" r:id="rId17"/>
    <p:sldLayoutId id="2147485393" r:id="rId18"/>
  </p:sldLayoutIdLst>
  <p:hf hdr="0" ftr="0" dt="0"/>
  <p:txStyles>
    <p:titleStyle>
      <a:lvl1pPr algn="ctr" rtl="0" eaLnBrk="0" fontAlgn="base" hangingPunct="0">
        <a:spcBef>
          <a:spcPct val="0"/>
        </a:spcBef>
        <a:spcAft>
          <a:spcPct val="0"/>
        </a:spcAft>
        <a:defRPr sz="3000" kern="1200">
          <a:solidFill>
            <a:schemeClr val="tx1"/>
          </a:solidFill>
          <a:latin typeface="+mj-lt"/>
          <a:ea typeface="+mj-ea"/>
          <a:cs typeface="+mj-cs"/>
        </a:defRPr>
      </a:lvl1pPr>
      <a:lvl2pPr algn="ctr" rtl="0" eaLnBrk="0" fontAlgn="base" hangingPunct="0">
        <a:spcBef>
          <a:spcPct val="0"/>
        </a:spcBef>
        <a:spcAft>
          <a:spcPct val="0"/>
        </a:spcAft>
        <a:defRPr sz="3000">
          <a:solidFill>
            <a:schemeClr val="tx1"/>
          </a:solidFill>
          <a:latin typeface="Calibri" pitchFamily="34" charset="0"/>
        </a:defRPr>
      </a:lvl2pPr>
      <a:lvl3pPr algn="ctr" rtl="0" eaLnBrk="0" fontAlgn="base" hangingPunct="0">
        <a:spcBef>
          <a:spcPct val="0"/>
        </a:spcBef>
        <a:spcAft>
          <a:spcPct val="0"/>
        </a:spcAft>
        <a:defRPr sz="3000">
          <a:solidFill>
            <a:schemeClr val="tx1"/>
          </a:solidFill>
          <a:latin typeface="Calibri" pitchFamily="34" charset="0"/>
        </a:defRPr>
      </a:lvl3pPr>
      <a:lvl4pPr algn="ctr" rtl="0" eaLnBrk="0" fontAlgn="base" hangingPunct="0">
        <a:spcBef>
          <a:spcPct val="0"/>
        </a:spcBef>
        <a:spcAft>
          <a:spcPct val="0"/>
        </a:spcAft>
        <a:defRPr sz="3000">
          <a:solidFill>
            <a:schemeClr val="tx1"/>
          </a:solidFill>
          <a:latin typeface="Calibri" pitchFamily="34" charset="0"/>
        </a:defRPr>
      </a:lvl4pPr>
      <a:lvl5pPr algn="ctr" rtl="0" eaLnBrk="0" fontAlgn="base" hangingPunct="0">
        <a:spcBef>
          <a:spcPct val="0"/>
        </a:spcBef>
        <a:spcAft>
          <a:spcPct val="0"/>
        </a:spcAft>
        <a:defRPr sz="3000">
          <a:solidFill>
            <a:schemeClr val="tx1"/>
          </a:solidFill>
          <a:latin typeface="Calibri" pitchFamily="34" charset="0"/>
        </a:defRPr>
      </a:lvl5pPr>
      <a:lvl6pPr marL="457200" algn="ctr" rtl="0" fontAlgn="base">
        <a:spcBef>
          <a:spcPct val="0"/>
        </a:spcBef>
        <a:spcAft>
          <a:spcPct val="0"/>
        </a:spcAft>
        <a:defRPr sz="3000">
          <a:solidFill>
            <a:schemeClr val="tx1"/>
          </a:solidFill>
          <a:latin typeface="Calibri" pitchFamily="34" charset="0"/>
        </a:defRPr>
      </a:lvl6pPr>
      <a:lvl7pPr marL="914400" algn="ctr" rtl="0" fontAlgn="base">
        <a:spcBef>
          <a:spcPct val="0"/>
        </a:spcBef>
        <a:spcAft>
          <a:spcPct val="0"/>
        </a:spcAft>
        <a:defRPr sz="3000">
          <a:solidFill>
            <a:schemeClr val="tx1"/>
          </a:solidFill>
          <a:latin typeface="Calibri" pitchFamily="34" charset="0"/>
        </a:defRPr>
      </a:lvl7pPr>
      <a:lvl8pPr marL="1371600" algn="ctr" rtl="0" fontAlgn="base">
        <a:spcBef>
          <a:spcPct val="0"/>
        </a:spcBef>
        <a:spcAft>
          <a:spcPct val="0"/>
        </a:spcAft>
        <a:defRPr sz="3000">
          <a:solidFill>
            <a:schemeClr val="tx1"/>
          </a:solidFill>
          <a:latin typeface="Calibri" pitchFamily="34" charset="0"/>
        </a:defRPr>
      </a:lvl8pPr>
      <a:lvl9pPr marL="1828800" algn="ctr" rtl="0" fontAlgn="base">
        <a:spcBef>
          <a:spcPct val="0"/>
        </a:spcBef>
        <a:spcAft>
          <a:spcPct val="0"/>
        </a:spcAft>
        <a:defRPr sz="3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a:xfrm>
            <a:off x="1658938" y="4659313"/>
            <a:ext cx="7258050"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ts val="500"/>
              </a:spcBef>
              <a:spcAft>
                <a:spcPts val="500"/>
              </a:spcAft>
              <a:tabLst>
                <a:tab pos="1314450" algn="l"/>
              </a:tabLst>
            </a:pPr>
            <a:r>
              <a:rPr lang="en-US" altLang="en-US" dirty="0" smtClean="0"/>
              <a:t>I</a:t>
            </a:r>
            <a:r>
              <a:rPr lang="en-US" altLang="en-US" sz="3100" dirty="0" smtClean="0"/>
              <a:t>ntroduction to Hadoop</a:t>
            </a:r>
            <a:r>
              <a:rPr lang="en-US" altLang="en-US" dirty="0" smtClean="0"/>
              <a:t/>
            </a:r>
            <a:br>
              <a:rPr lang="en-US" altLang="en-US" dirty="0" smtClean="0"/>
            </a:br>
            <a:r>
              <a:rPr lang="en-US" altLang="en-US" sz="1600" dirty="0" smtClean="0"/>
              <a:t/>
            </a:r>
            <a:br>
              <a:rPr lang="en-US" altLang="en-US" sz="1600" dirty="0" smtClean="0"/>
            </a:br>
            <a:endParaRPr lang="en-US" altLang="en-US" dirty="0" smtClean="0"/>
          </a:p>
        </p:txBody>
      </p:sp>
      <p:sp>
        <p:nvSpPr>
          <p:cNvPr id="22531"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058AC8-DC89-4320-8019-8C4F5790C03E}" type="slidenum">
              <a:rPr lang="en-US" altLang="en-US" smtClean="0">
                <a:solidFill>
                  <a:srgbClr val="262626"/>
                </a:solidFill>
              </a:rPr>
              <a:pPr/>
              <a:t>1</a:t>
            </a:fld>
            <a:endParaRPr lang="en-US" altLang="en-US" smtClean="0">
              <a:solidFill>
                <a:srgbClr val="262626"/>
              </a:solidFill>
            </a:endParaRPr>
          </a:p>
        </p:txBody>
      </p:sp>
      <p:sp>
        <p:nvSpPr>
          <p:cNvPr id="22532" name="TextBox 3"/>
          <p:cNvSpPr txBox="1">
            <a:spLocks noChangeArrowheads="1"/>
          </p:cNvSpPr>
          <p:nvPr/>
        </p:nvSpPr>
        <p:spPr bwMode="auto">
          <a:xfrm>
            <a:off x="1658938" y="5380038"/>
            <a:ext cx="6429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314450" algn="l"/>
                <a:tab pos="3028950" algn="l"/>
                <a:tab pos="4457700" algn="l"/>
              </a:tabLst>
              <a:defRPr>
                <a:solidFill>
                  <a:schemeClr val="tx1"/>
                </a:solidFill>
                <a:latin typeface="Arial" panose="020B0604020202020204" pitchFamily="34" charset="0"/>
              </a:defRPr>
            </a:lvl1pPr>
            <a:lvl2pPr marL="742950" indent="-285750">
              <a:tabLst>
                <a:tab pos="1314450" algn="l"/>
                <a:tab pos="3028950" algn="l"/>
                <a:tab pos="4457700" algn="l"/>
              </a:tabLst>
              <a:defRPr>
                <a:solidFill>
                  <a:schemeClr val="tx1"/>
                </a:solidFill>
                <a:latin typeface="Arial" panose="020B0604020202020204" pitchFamily="34" charset="0"/>
              </a:defRPr>
            </a:lvl2pPr>
            <a:lvl3pPr marL="1143000" indent="-228600">
              <a:tabLst>
                <a:tab pos="1314450" algn="l"/>
                <a:tab pos="3028950" algn="l"/>
                <a:tab pos="4457700" algn="l"/>
              </a:tabLst>
              <a:defRPr>
                <a:solidFill>
                  <a:schemeClr val="tx1"/>
                </a:solidFill>
                <a:latin typeface="Arial" panose="020B0604020202020204" pitchFamily="34" charset="0"/>
              </a:defRPr>
            </a:lvl3pPr>
            <a:lvl4pPr marL="1600200" indent="-228600">
              <a:tabLst>
                <a:tab pos="1314450" algn="l"/>
                <a:tab pos="3028950" algn="l"/>
                <a:tab pos="4457700" algn="l"/>
              </a:tabLst>
              <a:defRPr>
                <a:solidFill>
                  <a:schemeClr val="tx1"/>
                </a:solidFill>
                <a:latin typeface="Arial" panose="020B0604020202020204" pitchFamily="34" charset="0"/>
              </a:defRPr>
            </a:lvl4pPr>
            <a:lvl5pPr marL="2057400" indent="-228600">
              <a:tabLst>
                <a:tab pos="1314450" algn="l"/>
                <a:tab pos="3028950" algn="l"/>
                <a:tab pos="44577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314450" algn="l"/>
                <a:tab pos="3028950" algn="l"/>
                <a:tab pos="44577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314450" algn="l"/>
                <a:tab pos="3028950" algn="l"/>
                <a:tab pos="44577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314450" algn="l"/>
                <a:tab pos="3028950" algn="l"/>
                <a:tab pos="44577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314450" algn="l"/>
                <a:tab pos="3028950" algn="l"/>
                <a:tab pos="4457700" algn="l"/>
              </a:tabLst>
              <a:defRPr>
                <a:solidFill>
                  <a:schemeClr val="tx1"/>
                </a:solidFill>
                <a:latin typeface="Arial" panose="020B0604020202020204" pitchFamily="34" charset="0"/>
              </a:defRPr>
            </a:lvl9pPr>
          </a:lstStyle>
          <a:p>
            <a:pPr eaLnBrk="1" hangingPunct="1"/>
            <a:r>
              <a:rPr lang="en-US" altLang="en-US" dirty="0">
                <a:solidFill>
                  <a:schemeClr val="bg1"/>
                </a:solidFill>
              </a:rPr>
              <a:t>Authored by	</a:t>
            </a:r>
            <a:r>
              <a:rPr lang="en-US" altLang="en-US" dirty="0" smtClean="0">
                <a:solidFill>
                  <a:schemeClr val="bg1"/>
                </a:solidFill>
              </a:rPr>
              <a:t>:</a:t>
            </a:r>
            <a:r>
              <a:rPr lang="en-US" altLang="en-US" dirty="0" err="1" smtClean="0">
                <a:solidFill>
                  <a:schemeClr val="bg1"/>
                </a:solidFill>
              </a:rPr>
              <a:t>Shalaj</a:t>
            </a:r>
            <a:r>
              <a:rPr lang="en-US" altLang="en-US" dirty="0" smtClean="0">
                <a:solidFill>
                  <a:schemeClr val="bg1"/>
                </a:solidFill>
              </a:rPr>
              <a:t> </a:t>
            </a:r>
            <a:r>
              <a:rPr lang="en-US" altLang="en-US" dirty="0" err="1" smtClean="0">
                <a:solidFill>
                  <a:schemeClr val="bg1"/>
                </a:solidFill>
              </a:rPr>
              <a:t>Shukla</a:t>
            </a:r>
            <a:r>
              <a:rPr lang="en-US" altLang="en-US" dirty="0">
                <a:solidFill>
                  <a:schemeClr val="bg1"/>
                </a:solidFill>
              </a:rPr>
              <a:t>	Presented by	</a:t>
            </a:r>
            <a:r>
              <a:rPr lang="en-US" altLang="en-US" dirty="0" smtClean="0">
                <a:solidFill>
                  <a:schemeClr val="bg1"/>
                </a:solidFill>
              </a:rPr>
              <a:t>:</a:t>
            </a:r>
            <a:r>
              <a:rPr lang="en-US" altLang="en-US" dirty="0" err="1" smtClean="0">
                <a:solidFill>
                  <a:schemeClr val="bg1"/>
                </a:solidFill>
              </a:rPr>
              <a:t>Shalaj</a:t>
            </a:r>
            <a:r>
              <a:rPr lang="en-US" altLang="en-US" dirty="0" smtClean="0">
                <a:solidFill>
                  <a:schemeClr val="bg1"/>
                </a:solidFill>
              </a:rPr>
              <a:t> </a:t>
            </a:r>
            <a:r>
              <a:rPr lang="en-US" altLang="en-US" dirty="0" err="1" smtClean="0">
                <a:solidFill>
                  <a:schemeClr val="bg1"/>
                </a:solidFill>
              </a:rPr>
              <a:t>Shukla</a:t>
            </a:r>
            <a:endParaRPr lang="en-US" alt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1.x Architecture</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10</a:t>
            </a:fld>
            <a:endParaRPr lang="en-US" altLang="en-US"/>
          </a:p>
        </p:txBody>
      </p:sp>
      <p:pic>
        <p:nvPicPr>
          <p:cNvPr id="3076" name="Picture 4" descr="https://technocents.files.wordpress.com/2014/04/hdfs-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0041" y="2801407"/>
            <a:ext cx="7463727" cy="2947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3410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a:t>
            </a:r>
            <a:r>
              <a:rPr lang="en-US" dirty="0" smtClean="0"/>
              <a:t>– Master Services</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11</a:t>
            </a:fld>
            <a:endParaRPr lang="en-US" altLang="en-US"/>
          </a:p>
        </p:txBody>
      </p:sp>
      <p:sp>
        <p:nvSpPr>
          <p:cNvPr id="6" name="Rectangle 5"/>
          <p:cNvSpPr/>
          <p:nvPr/>
        </p:nvSpPr>
        <p:spPr>
          <a:xfrm>
            <a:off x="762000" y="2490676"/>
            <a:ext cx="7340599" cy="2215991"/>
          </a:xfrm>
          <a:prstGeom prst="rect">
            <a:avLst/>
          </a:prstGeom>
        </p:spPr>
        <p:txBody>
          <a:bodyPr wrap="square">
            <a:spAutoFit/>
          </a:bodyPr>
          <a:lstStyle/>
          <a:p>
            <a:pPr marL="342900" indent="-342900">
              <a:buFont typeface="Arial" pitchFamily="34" charset="0"/>
              <a:buChar char="•"/>
            </a:pPr>
            <a:r>
              <a:rPr lang="en-US" sz="2400" dirty="0" smtClean="0">
                <a:latin typeface="+mn-lt"/>
                <a:cs typeface="Arial" pitchFamily="34" charset="0"/>
              </a:rPr>
              <a:t>Name Node</a:t>
            </a:r>
            <a:r>
              <a:rPr lang="en-US" b="1" dirty="0"/>
              <a:t>:</a:t>
            </a:r>
          </a:p>
          <a:p>
            <a:pPr marL="742950" lvl="1" indent="-285750">
              <a:buFont typeface="Arial" pitchFamily="34" charset="0"/>
              <a:buChar char="•"/>
            </a:pPr>
            <a:r>
              <a:rPr lang="en-US" sz="1900" dirty="0" smtClean="0">
                <a:latin typeface="+mn-lt"/>
              </a:rPr>
              <a:t>Stores </a:t>
            </a:r>
            <a:r>
              <a:rPr lang="en-US" sz="1900" dirty="0">
                <a:latin typeface="+mn-lt"/>
              </a:rPr>
              <a:t>metadata for the files, like the directory structure , permission, ownership, last modified time etc.</a:t>
            </a:r>
          </a:p>
          <a:p>
            <a:pPr marL="742950" lvl="1" indent="-285750">
              <a:buFont typeface="Arial" pitchFamily="34" charset="0"/>
              <a:buChar char="•"/>
            </a:pPr>
            <a:r>
              <a:rPr lang="en-US" sz="1900" dirty="0" smtClean="0">
                <a:latin typeface="+mn-lt"/>
              </a:rPr>
              <a:t>The server holding the </a:t>
            </a:r>
            <a:r>
              <a:rPr lang="en-US" sz="1900" dirty="0" err="1" smtClean="0">
                <a:latin typeface="+mn-lt"/>
              </a:rPr>
              <a:t>NameNode</a:t>
            </a:r>
            <a:r>
              <a:rPr lang="en-US" sz="1900" dirty="0" smtClean="0">
                <a:latin typeface="+mn-lt"/>
              </a:rPr>
              <a:t> instance is quite crucial, as it is Single point of Failure. </a:t>
            </a:r>
            <a:endParaRPr lang="en-US" sz="1900" dirty="0">
              <a:latin typeface="+mn-lt"/>
            </a:endParaRPr>
          </a:p>
          <a:p>
            <a:pPr marL="742950" lvl="1" indent="-285750">
              <a:buFont typeface="Arial" pitchFamily="34" charset="0"/>
              <a:buChar char="•"/>
            </a:pPr>
            <a:r>
              <a:rPr lang="en-US" sz="1900" dirty="0" smtClean="0">
                <a:latin typeface="+mn-lt"/>
              </a:rPr>
              <a:t>Handles </a:t>
            </a:r>
            <a:r>
              <a:rPr lang="en-US" sz="1900" dirty="0">
                <a:latin typeface="+mn-lt"/>
              </a:rPr>
              <a:t>creation of more replica blocks when necessary after a </a:t>
            </a:r>
            <a:r>
              <a:rPr lang="en-US" sz="1900" dirty="0" smtClean="0">
                <a:latin typeface="+mn-lt"/>
              </a:rPr>
              <a:t>Data Node </a:t>
            </a:r>
            <a:r>
              <a:rPr lang="en-US" sz="1900" dirty="0">
                <a:latin typeface="+mn-lt"/>
              </a:rPr>
              <a:t>failure</a:t>
            </a:r>
          </a:p>
        </p:txBody>
      </p:sp>
      <p:sp>
        <p:nvSpPr>
          <p:cNvPr id="8" name="Rectangle 7"/>
          <p:cNvSpPr/>
          <p:nvPr/>
        </p:nvSpPr>
        <p:spPr>
          <a:xfrm>
            <a:off x="761998" y="4805012"/>
            <a:ext cx="7340599" cy="1923604"/>
          </a:xfrm>
          <a:prstGeom prst="rect">
            <a:avLst/>
          </a:prstGeom>
        </p:spPr>
        <p:txBody>
          <a:bodyPr wrap="square">
            <a:spAutoFit/>
          </a:bodyPr>
          <a:lstStyle/>
          <a:p>
            <a:pPr marL="342900" indent="-342900">
              <a:buFont typeface="Arial" pitchFamily="34" charset="0"/>
              <a:buChar char="•"/>
            </a:pPr>
            <a:r>
              <a:rPr lang="en-US" sz="2400" dirty="0" smtClean="0">
                <a:latin typeface="+mn-lt"/>
                <a:cs typeface="Arial" pitchFamily="34" charset="0"/>
              </a:rPr>
              <a:t>Secondary Name Node</a:t>
            </a:r>
            <a:r>
              <a:rPr lang="en-US" b="1" dirty="0" smtClean="0"/>
              <a:t>:</a:t>
            </a:r>
          </a:p>
          <a:p>
            <a:pPr marL="800100" lvl="1" indent="-342900">
              <a:buFont typeface="Arial" pitchFamily="34" charset="0"/>
              <a:buChar char="•"/>
            </a:pPr>
            <a:r>
              <a:rPr lang="en-US" sz="1900" dirty="0">
                <a:latin typeface="+mn-lt"/>
              </a:rPr>
              <a:t>One misinterpretation from name is “This is a backup Name Node” but </a:t>
            </a:r>
            <a:r>
              <a:rPr lang="en-US" sz="1900" b="1" dirty="0">
                <a:latin typeface="+mn-lt"/>
              </a:rPr>
              <a:t>IT IS NOT</a:t>
            </a:r>
            <a:r>
              <a:rPr lang="en-US" sz="1900" dirty="0">
                <a:latin typeface="+mn-lt"/>
              </a:rPr>
              <a:t>!!!!!</a:t>
            </a:r>
          </a:p>
          <a:p>
            <a:pPr marL="800100" lvl="1" indent="-342900">
              <a:buFont typeface="Arial" pitchFamily="34" charset="0"/>
              <a:buChar char="•"/>
            </a:pPr>
            <a:r>
              <a:rPr lang="en-US" sz="1900" dirty="0" smtClean="0">
                <a:latin typeface="+mn-lt"/>
              </a:rPr>
              <a:t>SNN is responsible for </a:t>
            </a:r>
            <a:r>
              <a:rPr lang="en-US" sz="1900" b="1" dirty="0" smtClean="0">
                <a:latin typeface="+mn-lt"/>
              </a:rPr>
              <a:t>performing periodic checkpoints. </a:t>
            </a:r>
            <a:r>
              <a:rPr lang="en-US" sz="1900" dirty="0" smtClean="0">
                <a:latin typeface="+mn-lt"/>
              </a:rPr>
              <a:t>So in the event of Name node failure, we can restart name node using the check point</a:t>
            </a:r>
            <a:endParaRPr lang="en-US" sz="1900" b="1" dirty="0">
              <a:latin typeface="+mn-lt"/>
            </a:endParaRPr>
          </a:p>
        </p:txBody>
      </p:sp>
    </p:spTree>
    <p:extLst>
      <p:ext uri="{BB962C8B-B14F-4D97-AF65-F5344CB8AC3E}">
        <p14:creationId xmlns:p14="http://schemas.microsoft.com/office/powerpoint/2010/main" val="27994957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down)">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wipe(down)">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wipe(down)">
                                      <p:cBhvr>
                                        <p:cTn id="22" dur="5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wipe(down)">
                                      <p:cBhvr>
                                        <p:cTn id="2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a:t>
            </a:r>
            <a:r>
              <a:rPr lang="en-US" dirty="0" smtClean="0"/>
              <a:t>– Slave Service</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12</a:t>
            </a:fld>
            <a:endParaRPr lang="en-US" altLang="en-US"/>
          </a:p>
        </p:txBody>
      </p:sp>
      <p:sp>
        <p:nvSpPr>
          <p:cNvPr id="6" name="Rectangle 5"/>
          <p:cNvSpPr/>
          <p:nvPr/>
        </p:nvSpPr>
        <p:spPr>
          <a:xfrm>
            <a:off x="762000" y="2490676"/>
            <a:ext cx="7340599" cy="3370153"/>
          </a:xfrm>
          <a:prstGeom prst="rect">
            <a:avLst/>
          </a:prstGeom>
        </p:spPr>
        <p:txBody>
          <a:bodyPr wrap="square">
            <a:spAutoFit/>
          </a:bodyPr>
          <a:lstStyle/>
          <a:p>
            <a:pPr marL="342900" indent="-342900">
              <a:buFont typeface="Arial" pitchFamily="34" charset="0"/>
              <a:buChar char="•"/>
            </a:pPr>
            <a:r>
              <a:rPr lang="en-US" sz="2400" dirty="0" smtClean="0">
                <a:latin typeface="+mn-lt"/>
                <a:cs typeface="Arial" pitchFamily="34" charset="0"/>
              </a:rPr>
              <a:t>Data Node</a:t>
            </a:r>
            <a:r>
              <a:rPr lang="en-US" b="1" dirty="0"/>
              <a:t>:</a:t>
            </a:r>
          </a:p>
          <a:p>
            <a:endParaRPr lang="en-US" dirty="0"/>
          </a:p>
          <a:p>
            <a:pPr marL="742950" lvl="1" indent="-285750">
              <a:buFont typeface="Arial" pitchFamily="34" charset="0"/>
              <a:buChar char="•"/>
            </a:pPr>
            <a:r>
              <a:rPr lang="en-US" sz="1900" dirty="0">
                <a:latin typeface="+mn-lt"/>
              </a:rPr>
              <a:t>There are many instances of this process running on various slave nodes(referred as Data nodes)</a:t>
            </a:r>
          </a:p>
          <a:p>
            <a:pPr marL="742950" lvl="1" indent="-285750">
              <a:buFont typeface="Arial" pitchFamily="34" charset="0"/>
              <a:buChar char="•"/>
            </a:pPr>
            <a:r>
              <a:rPr lang="en-US" sz="1900" dirty="0">
                <a:latin typeface="+mn-lt"/>
              </a:rPr>
              <a:t>It is responsible for storing the individual file blocks on the slave nodes in Hadoop </a:t>
            </a:r>
            <a:r>
              <a:rPr lang="en-US" sz="1900" dirty="0" smtClean="0">
                <a:latin typeface="+mn-lt"/>
              </a:rPr>
              <a:t>cluster</a:t>
            </a:r>
          </a:p>
          <a:p>
            <a:pPr marL="742950" lvl="1" indent="-285750">
              <a:buFont typeface="Arial" pitchFamily="34" charset="0"/>
              <a:buChar char="•"/>
            </a:pPr>
            <a:r>
              <a:rPr lang="en-US" sz="1900" dirty="0">
                <a:latin typeface="+mn-lt"/>
              </a:rPr>
              <a:t>Based on the replication factor, a single block is replicated in multiple slave </a:t>
            </a:r>
            <a:r>
              <a:rPr lang="en-US" sz="1900" dirty="0" smtClean="0">
                <a:latin typeface="+mn-lt"/>
              </a:rPr>
              <a:t>nodes </a:t>
            </a:r>
            <a:r>
              <a:rPr lang="en-US" sz="1900" dirty="0">
                <a:latin typeface="+mn-lt"/>
              </a:rPr>
              <a:t>to prevent the data loss</a:t>
            </a:r>
          </a:p>
          <a:p>
            <a:pPr marL="742950" lvl="1" indent="-285750">
              <a:buFont typeface="Arial" pitchFamily="34" charset="0"/>
              <a:buChar char="•"/>
            </a:pPr>
            <a:r>
              <a:rPr lang="en-US" sz="1900" dirty="0">
                <a:latin typeface="+mn-lt"/>
              </a:rPr>
              <a:t>This process periodically sends heart </a:t>
            </a:r>
            <a:r>
              <a:rPr lang="en-US" sz="1900" dirty="0" smtClean="0">
                <a:latin typeface="+mn-lt"/>
              </a:rPr>
              <a:t>beat </a:t>
            </a:r>
            <a:r>
              <a:rPr lang="en-US" sz="1900" dirty="0">
                <a:latin typeface="+mn-lt"/>
              </a:rPr>
              <a:t>to Name Node to make Name Node aware that slave process is running</a:t>
            </a:r>
            <a:endParaRPr lang="en-US" sz="1900" dirty="0" smtClean="0">
              <a:latin typeface="+mn-lt"/>
            </a:endParaRPr>
          </a:p>
          <a:p>
            <a:pPr marL="742950" lvl="1" indent="-285750">
              <a:buFont typeface="Arial" pitchFamily="34" charset="0"/>
              <a:buChar char="•"/>
            </a:pPr>
            <a:r>
              <a:rPr lang="en-US" sz="1900" dirty="0" smtClean="0">
                <a:latin typeface="+mn-lt"/>
              </a:rPr>
              <a:t>Send block reports to Name Node.</a:t>
            </a:r>
            <a:endParaRPr lang="en-US" sz="1900" dirty="0">
              <a:latin typeface="+mn-lt"/>
            </a:endParaRPr>
          </a:p>
        </p:txBody>
      </p:sp>
    </p:spTree>
    <p:extLst>
      <p:ext uri="{BB962C8B-B14F-4D97-AF65-F5344CB8AC3E}">
        <p14:creationId xmlns:p14="http://schemas.microsoft.com/office/powerpoint/2010/main" val="9622734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circle(in)">
                                      <p:cBhvr>
                                        <p:cTn id="7" dur="20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circle(in)">
                                      <p:cBhvr>
                                        <p:cTn id="12" dur="20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circle(in)">
                                      <p:cBhvr>
                                        <p:cTn id="17" dur="20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circle(in)">
                                      <p:cBhvr>
                                        <p:cTn id="22" dur="20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circle(in)">
                                      <p:cBhvr>
                                        <p:cTn id="27" dur="2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Configuration files</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13</a:t>
            </a:fld>
            <a:endParaRPr lang="en-US" altLang="en-US"/>
          </a:p>
        </p:txBody>
      </p:sp>
      <p:sp>
        <p:nvSpPr>
          <p:cNvPr id="6" name="Rectangle 5"/>
          <p:cNvSpPr/>
          <p:nvPr/>
        </p:nvSpPr>
        <p:spPr>
          <a:xfrm>
            <a:off x="762000" y="2490676"/>
            <a:ext cx="7340599" cy="2862322"/>
          </a:xfrm>
          <a:prstGeom prst="rect">
            <a:avLst/>
          </a:prstGeom>
        </p:spPr>
        <p:txBody>
          <a:bodyPr wrap="square">
            <a:spAutoFit/>
          </a:bodyPr>
          <a:lstStyle/>
          <a:p>
            <a:pPr marL="342900" indent="-342900">
              <a:buFont typeface="Arial" pitchFamily="34" charset="0"/>
              <a:buChar char="•"/>
            </a:pPr>
            <a:r>
              <a:rPr lang="en-US" sz="2400" dirty="0" smtClean="0">
                <a:latin typeface="+mn-lt"/>
                <a:cs typeface="Arial" pitchFamily="34" charset="0"/>
              </a:rPr>
              <a:t>core-site.xml</a:t>
            </a:r>
          </a:p>
          <a:p>
            <a:pPr marL="800100" lvl="1" indent="-342900">
              <a:buFont typeface="Arial" pitchFamily="34" charset="0"/>
              <a:buChar char="•"/>
            </a:pPr>
            <a:r>
              <a:rPr lang="en-US" sz="1900" dirty="0" smtClean="0">
                <a:latin typeface="+mn-lt"/>
                <a:cs typeface="Arial" pitchFamily="34" charset="0"/>
              </a:rPr>
              <a:t>Name </a:t>
            </a:r>
            <a:r>
              <a:rPr lang="en-US" sz="1900" dirty="0">
                <a:latin typeface="+mn-lt"/>
                <a:cs typeface="Arial" pitchFamily="34" charset="0"/>
              </a:rPr>
              <a:t>Node </a:t>
            </a:r>
            <a:r>
              <a:rPr lang="en-US" sz="1900" dirty="0" smtClean="0">
                <a:latin typeface="+mn-lt"/>
                <a:cs typeface="Arial" pitchFamily="34" charset="0"/>
              </a:rPr>
              <a:t>address (</a:t>
            </a:r>
            <a:r>
              <a:rPr lang="en-US" sz="1900" dirty="0" err="1" smtClean="0">
                <a:latin typeface="+mn-lt"/>
                <a:cs typeface="Arial" pitchFamily="34" charset="0"/>
              </a:rPr>
              <a:t>fs.defaultFS</a:t>
            </a:r>
            <a:r>
              <a:rPr lang="en-US" sz="1900" dirty="0" smtClean="0">
                <a:latin typeface="+mn-lt"/>
                <a:cs typeface="Arial" pitchFamily="34" charset="0"/>
              </a:rPr>
              <a:t> )</a:t>
            </a:r>
          </a:p>
          <a:p>
            <a:pPr marL="342900" indent="-342900">
              <a:buFont typeface="Arial" pitchFamily="34" charset="0"/>
              <a:buChar char="•"/>
            </a:pPr>
            <a:r>
              <a:rPr lang="en-US" sz="2400" dirty="0" smtClean="0">
                <a:latin typeface="+mn-lt"/>
                <a:cs typeface="Arial" pitchFamily="34" charset="0"/>
              </a:rPr>
              <a:t>hdfs-site.xml</a:t>
            </a:r>
          </a:p>
          <a:p>
            <a:pPr marL="800100" lvl="1" indent="-342900">
              <a:buFont typeface="Arial" pitchFamily="34" charset="0"/>
              <a:buChar char="•"/>
            </a:pPr>
            <a:r>
              <a:rPr lang="en-US" sz="1900" dirty="0">
                <a:cs typeface="Arial" pitchFamily="34" charset="0"/>
              </a:rPr>
              <a:t>Block size (</a:t>
            </a:r>
            <a:r>
              <a:rPr lang="en-US" sz="1900" dirty="0" err="1">
                <a:cs typeface="Arial" pitchFamily="34" charset="0"/>
              </a:rPr>
              <a:t>dfs.blocksize</a:t>
            </a:r>
            <a:r>
              <a:rPr lang="en-US" sz="1900" dirty="0">
                <a:cs typeface="Arial" pitchFamily="34" charset="0"/>
              </a:rPr>
              <a:t>)</a:t>
            </a:r>
          </a:p>
          <a:p>
            <a:pPr marL="800100" lvl="1" indent="-342900">
              <a:buFont typeface="Arial" pitchFamily="34" charset="0"/>
              <a:buChar char="•"/>
            </a:pPr>
            <a:r>
              <a:rPr lang="en-US" sz="1900" dirty="0">
                <a:cs typeface="Arial" pitchFamily="34" charset="0"/>
              </a:rPr>
              <a:t>Replication factor (</a:t>
            </a:r>
            <a:r>
              <a:rPr lang="en-US" sz="1900" dirty="0" err="1">
                <a:cs typeface="Arial" pitchFamily="34" charset="0"/>
              </a:rPr>
              <a:t>dfs.replication</a:t>
            </a:r>
            <a:r>
              <a:rPr lang="en-US" sz="1900" dirty="0">
                <a:cs typeface="Arial" pitchFamily="34" charset="0"/>
              </a:rPr>
              <a:t>)</a:t>
            </a:r>
          </a:p>
          <a:p>
            <a:pPr marL="800100" lvl="1" indent="-342900">
              <a:buFont typeface="Arial" pitchFamily="34" charset="0"/>
              <a:buChar char="•"/>
            </a:pPr>
            <a:r>
              <a:rPr lang="en-US" sz="1900" dirty="0">
                <a:latin typeface="+mn-lt"/>
                <a:cs typeface="Arial" pitchFamily="34" charset="0"/>
              </a:rPr>
              <a:t>Name node directory (</a:t>
            </a:r>
            <a:r>
              <a:rPr lang="en-US" sz="1900" dirty="0" err="1" smtClean="0">
                <a:latin typeface="+mn-lt"/>
                <a:cs typeface="Arial" pitchFamily="34" charset="0"/>
              </a:rPr>
              <a:t>dfs.namenode.name.dir</a:t>
            </a:r>
            <a:r>
              <a:rPr lang="en-US" sz="1900" dirty="0" smtClean="0">
                <a:latin typeface="+mn-lt"/>
                <a:cs typeface="Arial" pitchFamily="34" charset="0"/>
              </a:rPr>
              <a:t>)</a:t>
            </a:r>
            <a:endParaRPr lang="en-US" sz="1900" dirty="0" smtClean="0">
              <a:latin typeface="+mn-lt"/>
              <a:cs typeface="Arial" pitchFamily="34" charset="0"/>
            </a:endParaRPr>
          </a:p>
          <a:p>
            <a:pPr marL="800100" lvl="1" indent="-342900">
              <a:buFont typeface="Arial" pitchFamily="34" charset="0"/>
              <a:buChar char="•"/>
            </a:pPr>
            <a:r>
              <a:rPr lang="en-US" sz="1900" dirty="0" smtClean="0">
                <a:latin typeface="+mn-lt"/>
                <a:cs typeface="Arial" pitchFamily="34" charset="0"/>
              </a:rPr>
              <a:t>Data </a:t>
            </a:r>
            <a:r>
              <a:rPr lang="en-US" sz="1900" dirty="0" smtClean="0">
                <a:latin typeface="+mn-lt"/>
                <a:cs typeface="Arial" pitchFamily="34" charset="0"/>
              </a:rPr>
              <a:t>node </a:t>
            </a:r>
            <a:r>
              <a:rPr lang="en-US" sz="1900" dirty="0">
                <a:latin typeface="+mn-lt"/>
                <a:cs typeface="Arial" pitchFamily="34" charset="0"/>
              </a:rPr>
              <a:t>directory (</a:t>
            </a:r>
            <a:r>
              <a:rPr lang="en-US" sz="1900" dirty="0" err="1" smtClean="0">
                <a:latin typeface="+mn-lt"/>
                <a:cs typeface="Arial" pitchFamily="34" charset="0"/>
              </a:rPr>
              <a:t>dfs.datanode.data.dir</a:t>
            </a:r>
            <a:r>
              <a:rPr lang="en-US" sz="1900" dirty="0" smtClean="0">
                <a:latin typeface="+mn-lt"/>
                <a:cs typeface="Arial" pitchFamily="34" charset="0"/>
              </a:rPr>
              <a:t>)</a:t>
            </a:r>
            <a:endParaRPr lang="en-US" sz="1900" dirty="0" smtClean="0">
              <a:latin typeface="+mn-lt"/>
              <a:cs typeface="Arial" pitchFamily="34" charset="0"/>
            </a:endParaRPr>
          </a:p>
          <a:p>
            <a:endParaRPr lang="en-US" dirty="0"/>
          </a:p>
          <a:p>
            <a:pPr marL="742950" lvl="1" indent="-285750">
              <a:buFont typeface="Arial" pitchFamily="34" charset="0"/>
              <a:buChar char="•"/>
            </a:pPr>
            <a:endParaRPr lang="en-US" sz="1900" dirty="0">
              <a:latin typeface="+mn-lt"/>
            </a:endParaRPr>
          </a:p>
        </p:txBody>
      </p:sp>
    </p:spTree>
    <p:extLst>
      <p:ext uri="{BB962C8B-B14F-4D97-AF65-F5344CB8AC3E}">
        <p14:creationId xmlns:p14="http://schemas.microsoft.com/office/powerpoint/2010/main" val="13885240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Architecture</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14</a:t>
            </a:fld>
            <a:endParaRPr lang="en-US" alt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2282975"/>
            <a:ext cx="7981950" cy="433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70715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a:t>
            </a:r>
            <a:r>
              <a:rPr lang="en-US" dirty="0" smtClean="0"/>
              <a:t>– Maste</a:t>
            </a:r>
            <a:r>
              <a:rPr lang="en-US" dirty="0" smtClean="0"/>
              <a:t>r </a:t>
            </a:r>
            <a:r>
              <a:rPr lang="en-US" dirty="0" smtClean="0"/>
              <a:t>Service</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15</a:t>
            </a:fld>
            <a:endParaRPr lang="en-US" altLang="en-US"/>
          </a:p>
        </p:txBody>
      </p:sp>
      <p:sp>
        <p:nvSpPr>
          <p:cNvPr id="5" name="Rectangle 4"/>
          <p:cNvSpPr/>
          <p:nvPr/>
        </p:nvSpPr>
        <p:spPr>
          <a:xfrm>
            <a:off x="476250" y="2632055"/>
            <a:ext cx="7867650" cy="3077766"/>
          </a:xfrm>
          <a:prstGeom prst="rect">
            <a:avLst/>
          </a:prstGeom>
        </p:spPr>
        <p:txBody>
          <a:bodyPr wrap="square">
            <a:spAutoFit/>
          </a:bodyPr>
          <a:lstStyle/>
          <a:p>
            <a:pPr marL="342900" indent="-342900">
              <a:buFont typeface="Arial" pitchFamily="34" charset="0"/>
              <a:buChar char="•"/>
            </a:pPr>
            <a:r>
              <a:rPr lang="en-US" sz="2400" dirty="0">
                <a:latin typeface="+mn-lt"/>
                <a:cs typeface="Arial" pitchFamily="34" charset="0"/>
              </a:rPr>
              <a:t>Job </a:t>
            </a:r>
            <a:r>
              <a:rPr lang="en-US" sz="2400" dirty="0" smtClean="0">
                <a:latin typeface="+mn-lt"/>
                <a:cs typeface="Arial" pitchFamily="34" charset="0"/>
              </a:rPr>
              <a:t>Tracker:</a:t>
            </a:r>
            <a:endParaRPr lang="en-US" sz="2400" dirty="0">
              <a:latin typeface="+mn-lt"/>
              <a:cs typeface="Arial" pitchFamily="34" charset="0"/>
            </a:endParaRPr>
          </a:p>
          <a:p>
            <a:endParaRPr lang="en-US" dirty="0"/>
          </a:p>
          <a:p>
            <a:pPr marL="742950" lvl="1" indent="-285750">
              <a:buFont typeface="Arial" pitchFamily="34" charset="0"/>
              <a:buChar char="•"/>
            </a:pPr>
            <a:r>
              <a:rPr lang="en-US" sz="1900" dirty="0">
                <a:latin typeface="+mn-lt"/>
              </a:rPr>
              <a:t>Only one instance of this process runs on a master node same as Name Node</a:t>
            </a:r>
          </a:p>
          <a:p>
            <a:pPr marL="742950" lvl="1" indent="-285750">
              <a:buFont typeface="Arial" pitchFamily="34" charset="0"/>
              <a:buChar char="•"/>
            </a:pPr>
            <a:r>
              <a:rPr lang="en-US" sz="1900" dirty="0">
                <a:latin typeface="+mn-lt"/>
              </a:rPr>
              <a:t>Any </a:t>
            </a:r>
            <a:r>
              <a:rPr lang="en-US" sz="1900" dirty="0" err="1">
                <a:latin typeface="+mn-lt"/>
              </a:rPr>
              <a:t>MapReduce</a:t>
            </a:r>
            <a:r>
              <a:rPr lang="en-US" sz="1900" dirty="0">
                <a:latin typeface="+mn-lt"/>
              </a:rPr>
              <a:t> job is submitted to Job Tracker first</a:t>
            </a:r>
          </a:p>
          <a:p>
            <a:pPr marL="742950" lvl="1" indent="-285750">
              <a:buFont typeface="Arial" pitchFamily="34" charset="0"/>
              <a:buChar char="•"/>
            </a:pPr>
            <a:r>
              <a:rPr lang="en-US" sz="1900" dirty="0" smtClean="0">
                <a:latin typeface="+mn-lt"/>
              </a:rPr>
              <a:t>Job Tracker checks for the location various file blocks used in </a:t>
            </a:r>
            <a:r>
              <a:rPr lang="en-US" sz="1900" dirty="0" err="1" smtClean="0">
                <a:latin typeface="+mn-lt"/>
              </a:rPr>
              <a:t>MapReduce</a:t>
            </a:r>
            <a:r>
              <a:rPr lang="en-US" sz="1900" dirty="0" smtClean="0">
                <a:latin typeface="+mn-lt"/>
              </a:rPr>
              <a:t> processing </a:t>
            </a:r>
          </a:p>
          <a:p>
            <a:pPr marL="742950" lvl="1" indent="-285750">
              <a:buFont typeface="Arial" pitchFamily="34" charset="0"/>
              <a:buChar char="•"/>
            </a:pPr>
            <a:r>
              <a:rPr lang="en-US" sz="1900" dirty="0" smtClean="0">
                <a:latin typeface="+mn-lt"/>
              </a:rPr>
              <a:t>Than </a:t>
            </a:r>
            <a:r>
              <a:rPr lang="en-US" sz="1900" dirty="0">
                <a:latin typeface="+mn-lt"/>
              </a:rPr>
              <a:t>it initiates the separate tasks on various Data Nodes(where blocks are present) by communicating with Task Tracker </a:t>
            </a:r>
            <a:r>
              <a:rPr lang="en-US" sz="1900" dirty="0" smtClean="0">
                <a:latin typeface="+mn-lt"/>
              </a:rPr>
              <a:t>Daemons</a:t>
            </a:r>
          </a:p>
          <a:p>
            <a:pPr marL="742950" lvl="1" indent="-285750">
              <a:buFont typeface="Arial" pitchFamily="34" charset="0"/>
              <a:buChar char="•"/>
            </a:pPr>
            <a:r>
              <a:rPr lang="en-US" sz="1900" dirty="0" smtClean="0">
                <a:latin typeface="+mn-lt"/>
              </a:rPr>
              <a:t>It does resource management, job management and log management</a:t>
            </a:r>
            <a:endParaRPr lang="en-US" sz="1900" dirty="0">
              <a:latin typeface="+mn-lt"/>
            </a:endParaRPr>
          </a:p>
        </p:txBody>
      </p:sp>
    </p:spTree>
    <p:extLst>
      <p:ext uri="{BB962C8B-B14F-4D97-AF65-F5344CB8AC3E}">
        <p14:creationId xmlns:p14="http://schemas.microsoft.com/office/powerpoint/2010/main" val="11832724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fade">
                                      <p:cBhvr>
                                        <p:cTn id="14" dur="1000"/>
                                        <p:tgtEl>
                                          <p:spTgt spid="5">
                                            <p:txEl>
                                              <p:pRg st="3" end="3"/>
                                            </p:txEl>
                                          </p:spTgt>
                                        </p:tgtEl>
                                      </p:cBhvr>
                                    </p:animEffect>
                                    <p:anim calcmode="lin" valueType="num">
                                      <p:cBhvr>
                                        <p:cTn id="1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1000"/>
                                        <p:tgtEl>
                                          <p:spTgt spid="5">
                                            <p:txEl>
                                              <p:pRg st="5" end="5"/>
                                            </p:txEl>
                                          </p:spTgt>
                                        </p:tgtEl>
                                      </p:cBhvr>
                                    </p:animEffect>
                                    <p:anim calcmode="lin" valueType="num">
                                      <p:cBhvr>
                                        <p:cTn id="29"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000"/>
                                        <p:tgtEl>
                                          <p:spTgt spid="5">
                                            <p:txEl>
                                              <p:pRg st="6" end="6"/>
                                            </p:txEl>
                                          </p:spTgt>
                                        </p:tgtEl>
                                      </p:cBhvr>
                                    </p:animEffect>
                                    <p:anim calcmode="lin" valueType="num">
                                      <p:cBhvr>
                                        <p:cTn id="3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a:t>
            </a:r>
            <a:r>
              <a:rPr lang="en-US" dirty="0" smtClean="0"/>
              <a:t>– Slave Service</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16</a:t>
            </a:fld>
            <a:endParaRPr lang="en-US" altLang="en-US"/>
          </a:p>
        </p:txBody>
      </p:sp>
      <p:sp>
        <p:nvSpPr>
          <p:cNvPr id="5" name="Rectangle 4"/>
          <p:cNvSpPr/>
          <p:nvPr/>
        </p:nvSpPr>
        <p:spPr>
          <a:xfrm>
            <a:off x="476250" y="2632055"/>
            <a:ext cx="7867650" cy="3754874"/>
          </a:xfrm>
          <a:prstGeom prst="rect">
            <a:avLst/>
          </a:prstGeom>
        </p:spPr>
        <p:txBody>
          <a:bodyPr wrap="square">
            <a:spAutoFit/>
          </a:bodyPr>
          <a:lstStyle/>
          <a:p>
            <a:pPr marL="342900" indent="-342900">
              <a:buFont typeface="Arial" pitchFamily="34" charset="0"/>
              <a:buChar char="•"/>
            </a:pPr>
            <a:r>
              <a:rPr lang="en-US" sz="2400" dirty="0">
                <a:latin typeface="+mn-lt"/>
                <a:cs typeface="Arial" pitchFamily="34" charset="0"/>
              </a:rPr>
              <a:t>Task </a:t>
            </a:r>
            <a:r>
              <a:rPr lang="en-US" sz="2400" dirty="0" smtClean="0">
                <a:latin typeface="+mn-lt"/>
                <a:cs typeface="Arial" pitchFamily="34" charset="0"/>
              </a:rPr>
              <a:t>Tracker:</a:t>
            </a:r>
            <a:endParaRPr lang="en-US" sz="2400" dirty="0">
              <a:latin typeface="+mn-lt"/>
              <a:cs typeface="Arial" pitchFamily="34" charset="0"/>
            </a:endParaRPr>
          </a:p>
          <a:p>
            <a:pPr marL="342900" indent="-342900">
              <a:buFont typeface="Arial" pitchFamily="34" charset="0"/>
              <a:buChar char="•"/>
            </a:pPr>
            <a:endParaRPr lang="en-US" sz="2400" dirty="0" smtClean="0">
              <a:latin typeface="+mn-lt"/>
              <a:cs typeface="Arial" pitchFamily="34" charset="0"/>
            </a:endParaRPr>
          </a:p>
          <a:p>
            <a:pPr marL="800100" lvl="1" indent="-342900">
              <a:buFont typeface="Arial" pitchFamily="34" charset="0"/>
              <a:buChar char="•"/>
            </a:pPr>
            <a:r>
              <a:rPr lang="en-US" sz="1900" dirty="0">
                <a:latin typeface="+mn-lt"/>
                <a:cs typeface="Arial" pitchFamily="34" charset="0"/>
              </a:rPr>
              <a:t>This process has multiple instances running on the slave </a:t>
            </a:r>
            <a:r>
              <a:rPr lang="en-US" sz="1900" dirty="0" smtClean="0">
                <a:latin typeface="+mn-lt"/>
                <a:cs typeface="Arial" pitchFamily="34" charset="0"/>
              </a:rPr>
              <a:t>nodes </a:t>
            </a:r>
          </a:p>
          <a:p>
            <a:pPr marL="800100" lvl="1" indent="-342900">
              <a:buFont typeface="Arial" pitchFamily="34" charset="0"/>
              <a:buChar char="•"/>
            </a:pPr>
            <a:r>
              <a:rPr lang="en-US" sz="1900" dirty="0" smtClean="0">
                <a:latin typeface="+mn-lt"/>
                <a:cs typeface="Arial" pitchFamily="34" charset="0"/>
              </a:rPr>
              <a:t>It receives the job information from Job Tracker daemon and initiates a task on that slave node</a:t>
            </a:r>
          </a:p>
          <a:p>
            <a:pPr marL="800100" lvl="1" indent="-342900">
              <a:buFont typeface="Arial" pitchFamily="34" charset="0"/>
              <a:buChar char="•"/>
            </a:pPr>
            <a:r>
              <a:rPr lang="en-US" sz="1900" dirty="0" smtClean="0">
                <a:latin typeface="+mn-lt"/>
                <a:cs typeface="Arial" pitchFamily="34" charset="0"/>
              </a:rPr>
              <a:t>They are responsible for running the map and reduce tasks as instructed by Job tracker</a:t>
            </a:r>
          </a:p>
          <a:p>
            <a:pPr marL="800100" lvl="1" indent="-342900">
              <a:buFont typeface="Arial" pitchFamily="34" charset="0"/>
              <a:buChar char="•"/>
            </a:pPr>
            <a:r>
              <a:rPr lang="en-US" sz="1900" dirty="0" smtClean="0">
                <a:latin typeface="+mn-lt"/>
                <a:cs typeface="Arial" pitchFamily="34" charset="0"/>
              </a:rPr>
              <a:t>In </a:t>
            </a:r>
            <a:r>
              <a:rPr lang="en-US" sz="1900" dirty="0">
                <a:latin typeface="+mn-lt"/>
                <a:cs typeface="Arial" pitchFamily="34" charset="0"/>
              </a:rPr>
              <a:t>most of the cases, Task Tracker initiates the task on the same node where there physical data block is present</a:t>
            </a:r>
          </a:p>
          <a:p>
            <a:pPr marL="800100" lvl="1" indent="-342900">
              <a:buFont typeface="Arial" pitchFamily="34" charset="0"/>
              <a:buChar char="•"/>
            </a:pPr>
            <a:r>
              <a:rPr lang="en-US" sz="1900" dirty="0">
                <a:latin typeface="+mn-lt"/>
                <a:cs typeface="Arial" pitchFamily="34" charset="0"/>
              </a:rPr>
              <a:t>Same as Data Node daemon, this process also periodically sends heart bits to Job Tracker to make Job Tracker aware that slave process is running</a:t>
            </a:r>
            <a:endParaRPr lang="en-US" sz="1900" dirty="0">
              <a:latin typeface="+mn-lt"/>
            </a:endParaRPr>
          </a:p>
        </p:txBody>
      </p:sp>
    </p:spTree>
    <p:extLst>
      <p:ext uri="{BB962C8B-B14F-4D97-AF65-F5344CB8AC3E}">
        <p14:creationId xmlns:p14="http://schemas.microsoft.com/office/powerpoint/2010/main" val="35528937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arn(inVertic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arn(inVertic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arn(inVertical)">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arn(inVertical)">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arn(inVertical)">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Configuration file</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17</a:t>
            </a:fld>
            <a:endParaRPr lang="en-US" altLang="en-US"/>
          </a:p>
        </p:txBody>
      </p:sp>
      <p:sp>
        <p:nvSpPr>
          <p:cNvPr id="6" name="Rectangle 5"/>
          <p:cNvSpPr/>
          <p:nvPr/>
        </p:nvSpPr>
        <p:spPr>
          <a:xfrm>
            <a:off x="762000" y="2490676"/>
            <a:ext cx="7340599" cy="1923604"/>
          </a:xfrm>
          <a:prstGeom prst="rect">
            <a:avLst/>
          </a:prstGeom>
        </p:spPr>
        <p:txBody>
          <a:bodyPr wrap="square">
            <a:spAutoFit/>
          </a:bodyPr>
          <a:lstStyle/>
          <a:p>
            <a:pPr marL="342900" indent="-342900">
              <a:buFont typeface="Arial" pitchFamily="34" charset="0"/>
              <a:buChar char="•"/>
            </a:pPr>
            <a:r>
              <a:rPr lang="en-US" sz="2400" dirty="0" smtClean="0">
                <a:latin typeface="+mn-lt"/>
                <a:cs typeface="Arial" pitchFamily="34" charset="0"/>
              </a:rPr>
              <a:t>Mapred-site.xml</a:t>
            </a:r>
          </a:p>
          <a:p>
            <a:pPr marL="800100" lvl="1" indent="-342900">
              <a:buFont typeface="Arial" pitchFamily="34" charset="0"/>
              <a:buChar char="•"/>
            </a:pPr>
            <a:r>
              <a:rPr lang="en-US" sz="1900" dirty="0" err="1" smtClean="0">
                <a:latin typeface="+mn-lt"/>
                <a:cs typeface="Arial" pitchFamily="34" charset="0"/>
              </a:rPr>
              <a:t>mapred.job.tracker</a:t>
            </a:r>
            <a:endParaRPr lang="en-US" sz="1900" dirty="0" smtClean="0">
              <a:latin typeface="+mn-lt"/>
              <a:cs typeface="Arial" pitchFamily="34" charset="0"/>
            </a:endParaRPr>
          </a:p>
          <a:p>
            <a:pPr marL="800100" lvl="1" indent="-342900">
              <a:buFont typeface="Arial" pitchFamily="34" charset="0"/>
              <a:buChar char="•"/>
            </a:pPr>
            <a:r>
              <a:rPr lang="en-US" sz="1900" dirty="0" err="1" smtClean="0">
                <a:latin typeface="+mn-lt"/>
                <a:cs typeface="Arial" pitchFamily="34" charset="0"/>
              </a:rPr>
              <a:t>mapred.job.tracker.http.address</a:t>
            </a:r>
            <a:endParaRPr lang="en-US" sz="1900" dirty="0">
              <a:latin typeface="+mn-lt"/>
              <a:cs typeface="Arial" pitchFamily="34" charset="0"/>
            </a:endParaRPr>
          </a:p>
          <a:p>
            <a:pPr marL="800100" lvl="1" indent="-342900">
              <a:buFont typeface="Arial" pitchFamily="34" charset="0"/>
              <a:buChar char="•"/>
            </a:pPr>
            <a:r>
              <a:rPr lang="en-US" sz="1900" dirty="0" err="1">
                <a:latin typeface="+mn-lt"/>
                <a:cs typeface="Arial" pitchFamily="34" charset="0"/>
              </a:rPr>
              <a:t>mapred.tasktracker.map.tasks.maximum</a:t>
            </a:r>
            <a:endParaRPr lang="en-US" sz="1900" dirty="0">
              <a:latin typeface="+mn-lt"/>
              <a:cs typeface="Arial" pitchFamily="34" charset="0"/>
            </a:endParaRPr>
          </a:p>
          <a:p>
            <a:pPr marL="800100" lvl="1" indent="-342900">
              <a:buFont typeface="Arial" pitchFamily="34" charset="0"/>
              <a:buChar char="•"/>
            </a:pPr>
            <a:r>
              <a:rPr lang="en-US" sz="1900" dirty="0" err="1">
                <a:latin typeface="+mn-lt"/>
                <a:cs typeface="Arial" pitchFamily="34" charset="0"/>
              </a:rPr>
              <a:t>mapred.tasktracker.reduce.tasks.maximum</a:t>
            </a:r>
            <a:endParaRPr lang="en-US" sz="1900" dirty="0">
              <a:latin typeface="+mn-lt"/>
              <a:cs typeface="Arial" pitchFamily="34" charset="0"/>
            </a:endParaRPr>
          </a:p>
          <a:p>
            <a:pPr marL="800100" lvl="1" indent="-342900">
              <a:buFont typeface="Arial" pitchFamily="34" charset="0"/>
              <a:buChar char="•"/>
            </a:pPr>
            <a:endParaRPr lang="en-US" sz="1900" dirty="0" smtClean="0">
              <a:latin typeface="+mn-lt"/>
              <a:cs typeface="Arial" pitchFamily="34" charset="0"/>
            </a:endParaRPr>
          </a:p>
        </p:txBody>
      </p:sp>
    </p:spTree>
    <p:extLst>
      <p:ext uri="{BB962C8B-B14F-4D97-AF65-F5344CB8AC3E}">
        <p14:creationId xmlns:p14="http://schemas.microsoft.com/office/powerpoint/2010/main" val="1123142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Word Count</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18</a:t>
            </a:fld>
            <a:endParaRPr lang="en-US" alt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950" y="2654299"/>
            <a:ext cx="7823200" cy="328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4885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1.x Limitations</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19</a:t>
            </a:fld>
            <a:endParaRPr lang="en-US" altLang="en-US"/>
          </a:p>
        </p:txBody>
      </p:sp>
      <p:sp>
        <p:nvSpPr>
          <p:cNvPr id="5" name="Rectangle 4"/>
          <p:cNvSpPr/>
          <p:nvPr/>
        </p:nvSpPr>
        <p:spPr>
          <a:xfrm>
            <a:off x="428626" y="2574221"/>
            <a:ext cx="8829674" cy="1846659"/>
          </a:xfrm>
          <a:prstGeom prst="rect">
            <a:avLst/>
          </a:prstGeom>
        </p:spPr>
        <p:txBody>
          <a:bodyPr wrap="square">
            <a:spAutoFit/>
          </a:bodyPr>
          <a:lstStyle/>
          <a:p>
            <a:pPr marL="285750" indent="-285750">
              <a:buFont typeface="Arial" pitchFamily="34" charset="0"/>
              <a:buChar char="•"/>
            </a:pPr>
            <a:r>
              <a:rPr lang="en-US" sz="1900" dirty="0" smtClean="0">
                <a:latin typeface="+mn-lt"/>
              </a:rPr>
              <a:t>Major </a:t>
            </a:r>
            <a:r>
              <a:rPr lang="en-US" sz="1900" dirty="0">
                <a:latin typeface="+mn-lt"/>
              </a:rPr>
              <a:t>drawback of Hadoop 1.x Architecture is Single Point of Failure as there is no backup Name Node.</a:t>
            </a:r>
          </a:p>
          <a:p>
            <a:pPr marL="285750" indent="-285750">
              <a:buFont typeface="Arial" pitchFamily="34" charset="0"/>
              <a:buChar char="•"/>
            </a:pPr>
            <a:r>
              <a:rPr lang="en-US" sz="1900" dirty="0">
                <a:latin typeface="+mn-lt"/>
              </a:rPr>
              <a:t>Job scheduling, resource management and job monitoring are being done by </a:t>
            </a:r>
            <a:r>
              <a:rPr lang="en-US" sz="1900" dirty="0" smtClean="0">
                <a:latin typeface="+mn-lt"/>
              </a:rPr>
              <a:t>single </a:t>
            </a:r>
            <a:r>
              <a:rPr lang="en-US" sz="1900" dirty="0" smtClean="0">
                <a:latin typeface="+mn-lt"/>
              </a:rPr>
              <a:t>Job </a:t>
            </a:r>
            <a:r>
              <a:rPr lang="en-US" sz="1900" dirty="0" smtClean="0">
                <a:latin typeface="+mn-lt"/>
              </a:rPr>
              <a:t>Tracker</a:t>
            </a:r>
            <a:r>
              <a:rPr lang="en-US" sz="1900" dirty="0" smtClean="0">
                <a:latin typeface="+mn-lt"/>
              </a:rPr>
              <a:t>.</a:t>
            </a:r>
          </a:p>
          <a:p>
            <a:pPr marL="285750" indent="-285750">
              <a:buFont typeface="Arial" pitchFamily="34" charset="0"/>
              <a:buChar char="•"/>
            </a:pPr>
            <a:r>
              <a:rPr lang="en-US" sz="1900" dirty="0">
                <a:latin typeface="+mn-lt"/>
              </a:rPr>
              <a:t>Under utilization </a:t>
            </a:r>
            <a:r>
              <a:rPr lang="en-US" sz="1900" dirty="0" smtClean="0">
                <a:latin typeface="+mn-lt"/>
              </a:rPr>
              <a:t>of </a:t>
            </a:r>
            <a:r>
              <a:rPr lang="en-US" sz="1900" dirty="0">
                <a:latin typeface="+mn-lt"/>
              </a:rPr>
              <a:t>resources as mappers and reducers are pre-configured</a:t>
            </a:r>
          </a:p>
          <a:p>
            <a:pPr marL="285750" indent="-285750">
              <a:buFont typeface="Arial" pitchFamily="34" charset="0"/>
              <a:buChar char="•"/>
            </a:pPr>
            <a:r>
              <a:rPr lang="en-US" sz="1900" dirty="0" smtClean="0">
                <a:latin typeface="+mn-lt"/>
              </a:rPr>
              <a:t>Tightly coupled with Map </a:t>
            </a:r>
            <a:r>
              <a:rPr lang="en-US" sz="1900" dirty="0" smtClean="0">
                <a:latin typeface="+mn-lt"/>
              </a:rPr>
              <a:t>reduce job</a:t>
            </a:r>
            <a:endParaRPr lang="en-US" sz="1900" dirty="0">
              <a:latin typeface="+mn-lt"/>
            </a:endParaRPr>
          </a:p>
        </p:txBody>
      </p:sp>
    </p:spTree>
    <p:extLst>
      <p:ext uri="{BB962C8B-B14F-4D97-AF65-F5344CB8AC3E}">
        <p14:creationId xmlns:p14="http://schemas.microsoft.com/office/powerpoint/2010/main" val="30064333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p:txBody>
          <a:bodyPr/>
          <a:lstStyle/>
          <a:p>
            <a:pPr marL="457200" indent="-457200">
              <a:buFont typeface="Arial" panose="020B0604020202020204" pitchFamily="34" charset="0"/>
              <a:buChar char="•"/>
            </a:pPr>
            <a:r>
              <a:rPr lang="en-US" sz="3200" dirty="0" smtClean="0">
                <a:solidFill>
                  <a:schemeClr val="tx1"/>
                </a:solidFill>
                <a:latin typeface="+mn-lt"/>
              </a:rPr>
              <a:t>What is Big Data</a:t>
            </a:r>
          </a:p>
          <a:p>
            <a:pPr marL="457200" indent="-457200">
              <a:buFont typeface="Arial" panose="020B0604020202020204" pitchFamily="34" charset="0"/>
              <a:buChar char="•"/>
            </a:pPr>
            <a:r>
              <a:rPr lang="en-US" sz="3200" dirty="0" smtClean="0">
                <a:solidFill>
                  <a:schemeClr val="tx1"/>
                </a:solidFill>
                <a:latin typeface="+mn-lt"/>
              </a:rPr>
              <a:t>Big Data Challenges</a:t>
            </a:r>
          </a:p>
          <a:p>
            <a:pPr marL="457200" indent="-457200">
              <a:buFont typeface="Arial" panose="020B0604020202020204" pitchFamily="34" charset="0"/>
              <a:buChar char="•"/>
            </a:pPr>
            <a:r>
              <a:rPr lang="en-US" sz="3200" dirty="0" smtClean="0">
                <a:solidFill>
                  <a:schemeClr val="tx1"/>
                </a:solidFill>
                <a:latin typeface="+mn-lt"/>
              </a:rPr>
              <a:t>History</a:t>
            </a:r>
          </a:p>
        </p:txBody>
      </p:sp>
      <p:sp>
        <p:nvSpPr>
          <p:cNvPr id="4" name="Title 3"/>
          <p:cNvSpPr>
            <a:spLocks noGrp="1"/>
          </p:cNvSpPr>
          <p:nvPr>
            <p:ph type="title"/>
          </p:nvPr>
        </p:nvSpPr>
        <p:spPr/>
        <p:txBody>
          <a:bodyPr/>
          <a:lstStyle/>
          <a:p>
            <a:r>
              <a:rPr lang="en-US" dirty="0" smtClean="0"/>
              <a:t>Agenda</a:t>
            </a:r>
            <a:endParaRPr lang="en-US" dirty="0"/>
          </a:p>
        </p:txBody>
      </p:sp>
      <p:sp>
        <p:nvSpPr>
          <p:cNvPr id="3" name="Slide Number Placeholder 2"/>
          <p:cNvSpPr>
            <a:spLocks noGrp="1"/>
          </p:cNvSpPr>
          <p:nvPr>
            <p:ph type="sldNum" sz="quarter" idx="10"/>
          </p:nvPr>
        </p:nvSpPr>
        <p:spPr/>
        <p:txBody>
          <a:bodyPr/>
          <a:lstStyle/>
          <a:p>
            <a:pPr>
              <a:defRPr/>
            </a:pPr>
            <a:fld id="{D00BA3BA-696B-4B52-ACDA-29D03C0DFAD7}" type="slidenum">
              <a:rPr lang="en-US" altLang="en-US" smtClean="0"/>
              <a:pPr>
                <a:defRPr/>
              </a:pPr>
              <a:t>2</a:t>
            </a:fld>
            <a:endParaRPr lang="en-US" altLang="en-US"/>
          </a:p>
        </p:txBody>
      </p:sp>
    </p:spTree>
    <p:extLst>
      <p:ext uri="{BB962C8B-B14F-4D97-AF65-F5344CB8AC3E}">
        <p14:creationId xmlns:p14="http://schemas.microsoft.com/office/powerpoint/2010/main" val="31426722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2.x Architecture</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20</a:t>
            </a:fld>
            <a:endParaRPr lang="en-US" altLang="en-US"/>
          </a:p>
        </p:txBody>
      </p:sp>
      <p:sp>
        <p:nvSpPr>
          <p:cNvPr id="5" name="Rectangle 4"/>
          <p:cNvSpPr/>
          <p:nvPr/>
        </p:nvSpPr>
        <p:spPr>
          <a:xfrm>
            <a:off x="428626" y="2574221"/>
            <a:ext cx="8829674" cy="384721"/>
          </a:xfrm>
          <a:prstGeom prst="rect">
            <a:avLst/>
          </a:prstGeom>
        </p:spPr>
        <p:txBody>
          <a:bodyPr wrap="square">
            <a:spAutoFit/>
          </a:bodyPr>
          <a:lstStyle/>
          <a:p>
            <a:pPr marL="285750" indent="-285750">
              <a:buFont typeface="Arial" pitchFamily="34" charset="0"/>
              <a:buChar char="•"/>
            </a:pPr>
            <a:r>
              <a:rPr lang="en-US" sz="1900" dirty="0" smtClean="0">
                <a:latin typeface="+mn-lt"/>
              </a:rPr>
              <a:t>TBD</a:t>
            </a:r>
            <a:endParaRPr lang="en-US" sz="1900" dirty="0">
              <a:latin typeface="+mn-lt"/>
            </a:endParaRPr>
          </a:p>
        </p:txBody>
      </p:sp>
    </p:spTree>
    <p:extLst>
      <p:ext uri="{BB962C8B-B14F-4D97-AF65-F5344CB8AC3E}">
        <p14:creationId xmlns:p14="http://schemas.microsoft.com/office/powerpoint/2010/main" val="26664779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YARN Architecture</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21</a:t>
            </a:fld>
            <a:endParaRPr lang="en-US" altLang="en-US"/>
          </a:p>
        </p:txBody>
      </p:sp>
      <p:sp>
        <p:nvSpPr>
          <p:cNvPr id="5" name="Rectangle 4"/>
          <p:cNvSpPr/>
          <p:nvPr/>
        </p:nvSpPr>
        <p:spPr>
          <a:xfrm>
            <a:off x="428626" y="2574221"/>
            <a:ext cx="8829674" cy="384721"/>
          </a:xfrm>
          <a:prstGeom prst="rect">
            <a:avLst/>
          </a:prstGeom>
        </p:spPr>
        <p:txBody>
          <a:bodyPr wrap="square">
            <a:spAutoFit/>
          </a:bodyPr>
          <a:lstStyle/>
          <a:p>
            <a:pPr marL="285750" indent="-285750">
              <a:buFont typeface="Arial" pitchFamily="34" charset="0"/>
              <a:buChar char="•"/>
            </a:pPr>
            <a:r>
              <a:rPr lang="en-US" sz="1900" dirty="0" smtClean="0">
                <a:latin typeface="+mn-lt"/>
              </a:rPr>
              <a:t>TBD</a:t>
            </a:r>
            <a:endParaRPr lang="en-US" sz="1900" dirty="0">
              <a:latin typeface="+mn-lt"/>
            </a:endParaRPr>
          </a:p>
        </p:txBody>
      </p:sp>
    </p:spTree>
    <p:extLst>
      <p:ext uri="{BB962C8B-B14F-4D97-AF65-F5344CB8AC3E}">
        <p14:creationId xmlns:p14="http://schemas.microsoft.com/office/powerpoint/2010/main" val="30540306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157" y="1188222"/>
            <a:ext cx="7257288" cy="566610"/>
          </a:xfrm>
        </p:spPr>
        <p:txBody>
          <a:bodyPr/>
          <a:lstStyle/>
          <a:p>
            <a:r>
              <a:rPr lang="en-US" dirty="0" smtClean="0"/>
              <a:t>MR1 </a:t>
            </a:r>
            <a:r>
              <a:rPr lang="en-US" dirty="0" err="1" smtClean="0"/>
              <a:t>Vs</a:t>
            </a:r>
            <a:r>
              <a:rPr lang="en-US" dirty="0" smtClean="0"/>
              <a:t> </a:t>
            </a:r>
            <a:r>
              <a:rPr lang="en-US" dirty="0" smtClean="0"/>
              <a:t>MR2</a:t>
            </a:r>
            <a:endParaRPr lang="en-US" dirty="0"/>
          </a:p>
        </p:txBody>
      </p:sp>
      <p:sp>
        <p:nvSpPr>
          <p:cNvPr id="4" name="Slide Number Placeholder 3"/>
          <p:cNvSpPr>
            <a:spLocks noGrp="1"/>
          </p:cNvSpPr>
          <p:nvPr>
            <p:ph type="sldNum" sz="quarter" idx="10"/>
          </p:nvPr>
        </p:nvSpPr>
        <p:spPr>
          <a:xfrm>
            <a:off x="266982" y="6343515"/>
            <a:ext cx="493712" cy="365125"/>
          </a:xfrm>
        </p:spPr>
        <p:txBody>
          <a:bodyPr/>
          <a:lstStyle/>
          <a:p>
            <a:pPr>
              <a:defRPr/>
            </a:pPr>
            <a:fld id="{2F23578B-C8D1-4EEB-92F1-C65AA52BF854}" type="slidenum">
              <a:rPr lang="en-US" altLang="en-US" smtClean="0"/>
              <a:pPr>
                <a:defRPr/>
              </a:pPr>
              <a:t>22</a:t>
            </a:fld>
            <a:endParaRPr lang="en-US" altLang="en-US" dirty="0"/>
          </a:p>
        </p:txBody>
      </p:sp>
      <p:sp>
        <p:nvSpPr>
          <p:cNvPr id="5" name="Rectangle 4"/>
          <p:cNvSpPr/>
          <p:nvPr/>
        </p:nvSpPr>
        <p:spPr>
          <a:xfrm>
            <a:off x="266982" y="2383371"/>
            <a:ext cx="3532528" cy="677108"/>
          </a:xfrm>
          <a:prstGeom prst="rect">
            <a:avLst/>
          </a:prstGeom>
        </p:spPr>
        <p:txBody>
          <a:bodyPr wrap="square">
            <a:spAutoFit/>
          </a:bodyPr>
          <a:lstStyle/>
          <a:p>
            <a:pPr marL="285750" indent="-285750">
              <a:buFont typeface="Arial" pitchFamily="34" charset="0"/>
              <a:buChar char="•"/>
            </a:pPr>
            <a:r>
              <a:rPr lang="en-US" sz="1900" dirty="0">
                <a:latin typeface="+mn-lt"/>
              </a:rPr>
              <a:t>Hadoop Cluster – Processing </a:t>
            </a:r>
            <a:r>
              <a:rPr lang="en-US" sz="1900" dirty="0" smtClean="0">
                <a:latin typeface="+mn-lt"/>
              </a:rPr>
              <a:t> (</a:t>
            </a:r>
            <a:r>
              <a:rPr lang="en-US" sz="1900" dirty="0">
                <a:latin typeface="+mn-lt"/>
              </a:rPr>
              <a:t>MRv1/Classic)</a:t>
            </a:r>
            <a:endParaRPr lang="en-US" sz="1900" dirty="0">
              <a:latin typeface="+mn-lt"/>
            </a:endParaRPr>
          </a:p>
        </p:txBody>
      </p:sp>
      <p:grpSp>
        <p:nvGrpSpPr>
          <p:cNvPr id="34" name="Group 33"/>
          <p:cNvGrpSpPr/>
          <p:nvPr/>
        </p:nvGrpSpPr>
        <p:grpSpPr>
          <a:xfrm>
            <a:off x="1219200" y="1754832"/>
            <a:ext cx="7924800" cy="4953000"/>
            <a:chOff x="1828800" y="1524000"/>
            <a:chExt cx="5389991" cy="4953000"/>
          </a:xfrm>
        </p:grpSpPr>
        <p:sp>
          <p:nvSpPr>
            <p:cNvPr id="35" name="Rectangle 34"/>
            <p:cNvSpPr/>
            <p:nvPr/>
          </p:nvSpPr>
          <p:spPr>
            <a:xfrm>
              <a:off x="4114801" y="3733800"/>
              <a:ext cx="699052" cy="83820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6019800" y="2027238"/>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6019800" y="32004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6019800" y="44196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6019800" y="56388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1828800" y="3581400"/>
              <a:ext cx="1524000" cy="1447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1905000" y="2971800"/>
              <a:ext cx="1371600" cy="369332"/>
            </a:xfrm>
            <a:prstGeom prst="rect">
              <a:avLst/>
            </a:prstGeom>
            <a:noFill/>
          </p:spPr>
          <p:txBody>
            <a:bodyPr wrap="square" rtlCol="0">
              <a:spAutoFit/>
            </a:bodyPr>
            <a:lstStyle/>
            <a:p>
              <a:r>
                <a:rPr lang="en-US" dirty="0" smtClean="0">
                  <a:latin typeface="+mn-lt"/>
                </a:rPr>
                <a:t>Gateway</a:t>
              </a:r>
              <a:endParaRPr lang="en-US" dirty="0">
                <a:latin typeface="+mn-lt"/>
              </a:endParaRPr>
            </a:p>
          </p:txBody>
        </p:sp>
        <p:sp>
          <p:nvSpPr>
            <p:cNvPr id="42" name="TextBox 41"/>
            <p:cNvSpPr txBox="1"/>
            <p:nvPr/>
          </p:nvSpPr>
          <p:spPr>
            <a:xfrm>
              <a:off x="4114800" y="3341132"/>
              <a:ext cx="914400" cy="276999"/>
            </a:xfrm>
            <a:prstGeom prst="rect">
              <a:avLst/>
            </a:prstGeom>
            <a:noFill/>
          </p:spPr>
          <p:txBody>
            <a:bodyPr wrap="square" rtlCol="0">
              <a:spAutoFit/>
            </a:bodyPr>
            <a:lstStyle/>
            <a:p>
              <a:r>
                <a:rPr lang="en-US" sz="1200" dirty="0" smtClean="0">
                  <a:latin typeface="+mn-lt"/>
                </a:rPr>
                <a:t>Job Tracker</a:t>
              </a:r>
              <a:endParaRPr lang="en-US" sz="1200" dirty="0">
                <a:latin typeface="+mn-lt"/>
              </a:endParaRPr>
            </a:p>
          </p:txBody>
        </p:sp>
        <p:sp>
          <p:nvSpPr>
            <p:cNvPr id="43" name="TextBox 42"/>
            <p:cNvSpPr txBox="1"/>
            <p:nvPr/>
          </p:nvSpPr>
          <p:spPr>
            <a:xfrm>
              <a:off x="5943600" y="1524000"/>
              <a:ext cx="1275191" cy="461665"/>
            </a:xfrm>
            <a:prstGeom prst="rect">
              <a:avLst/>
            </a:prstGeom>
            <a:noFill/>
          </p:spPr>
          <p:txBody>
            <a:bodyPr wrap="square" rtlCol="0">
              <a:spAutoFit/>
            </a:bodyPr>
            <a:lstStyle/>
            <a:p>
              <a:r>
                <a:rPr lang="en-US" sz="1200" dirty="0" smtClean="0">
                  <a:latin typeface="+mn-lt"/>
                </a:rPr>
                <a:t>Slaves (</a:t>
              </a:r>
              <a:r>
                <a:rPr lang="en-US" sz="1200" dirty="0" err="1" smtClean="0">
                  <a:latin typeface="+mn-lt"/>
                </a:rPr>
                <a:t>Datanodes</a:t>
              </a:r>
              <a:r>
                <a:rPr lang="en-US" sz="1200" dirty="0" smtClean="0">
                  <a:latin typeface="+mn-lt"/>
                </a:rPr>
                <a:t> and </a:t>
              </a:r>
              <a:r>
                <a:rPr lang="en-US" sz="1200" dirty="0" err="1" smtClean="0">
                  <a:latin typeface="+mn-lt"/>
                </a:rPr>
                <a:t>Tasktrackers</a:t>
              </a:r>
              <a:r>
                <a:rPr lang="en-US" sz="1200" dirty="0" smtClean="0">
                  <a:latin typeface="+mn-lt"/>
                </a:rPr>
                <a:t>)</a:t>
              </a:r>
              <a:endParaRPr lang="en-US" sz="1200" dirty="0">
                <a:latin typeface="+mn-lt"/>
              </a:endParaRPr>
            </a:p>
          </p:txBody>
        </p:sp>
      </p:grpSp>
      <p:sp>
        <p:nvSpPr>
          <p:cNvPr id="44" name="Oval 43"/>
          <p:cNvSpPr/>
          <p:nvPr/>
        </p:nvSpPr>
        <p:spPr>
          <a:xfrm>
            <a:off x="1524000" y="4117032"/>
            <a:ext cx="838200" cy="304800"/>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1</a:t>
            </a:r>
            <a:endParaRPr lang="en-US" dirty="0">
              <a:solidFill>
                <a:schemeClr val="tx1"/>
              </a:solidFill>
            </a:endParaRPr>
          </a:p>
        </p:txBody>
      </p:sp>
      <p:sp>
        <p:nvSpPr>
          <p:cNvPr id="45" name="Oval 44"/>
          <p:cNvSpPr/>
          <p:nvPr/>
        </p:nvSpPr>
        <p:spPr>
          <a:xfrm>
            <a:off x="4513729" y="4053024"/>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6995160" y="2330109"/>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dirty="0">
              <a:solidFill>
                <a:schemeClr val="tx1"/>
              </a:solidFill>
            </a:endParaRPr>
          </a:p>
        </p:txBody>
      </p:sp>
      <p:sp>
        <p:nvSpPr>
          <p:cNvPr id="47" name="Oval 46"/>
          <p:cNvSpPr/>
          <p:nvPr/>
        </p:nvSpPr>
        <p:spPr>
          <a:xfrm>
            <a:off x="7011924" y="4773876"/>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sz="1200" dirty="0">
              <a:solidFill>
                <a:schemeClr val="tx1"/>
              </a:solidFill>
            </a:endParaRPr>
          </a:p>
        </p:txBody>
      </p:sp>
      <p:sp>
        <p:nvSpPr>
          <p:cNvPr id="48" name="Rectangle 47"/>
          <p:cNvSpPr/>
          <p:nvPr/>
        </p:nvSpPr>
        <p:spPr>
          <a:xfrm>
            <a:off x="7693780" y="2330109"/>
            <a:ext cx="394223" cy="217572"/>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7693779" y="4773876"/>
            <a:ext cx="394223" cy="217572"/>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4343398" y="2258070"/>
            <a:ext cx="2438401" cy="738664"/>
          </a:xfrm>
          <a:prstGeom prst="rect">
            <a:avLst/>
          </a:prstGeom>
          <a:noFill/>
        </p:spPr>
        <p:txBody>
          <a:bodyPr wrap="square" rtlCol="0">
            <a:spAutoFit/>
          </a:bodyPr>
          <a:lstStyle/>
          <a:p>
            <a:pPr marL="285750" indent="-285750">
              <a:buFont typeface="Arial" charset="0"/>
              <a:buChar char="•"/>
            </a:pPr>
            <a:r>
              <a:rPr lang="en-US" sz="1400" dirty="0" smtClean="0">
                <a:latin typeface="+mn-lt"/>
              </a:rPr>
              <a:t>Two data sets</a:t>
            </a:r>
          </a:p>
          <a:p>
            <a:pPr marL="285750" indent="-285750">
              <a:buFont typeface="Arial" charset="0"/>
              <a:buChar char="•"/>
            </a:pPr>
            <a:r>
              <a:rPr lang="en-US" sz="1400" dirty="0" smtClean="0">
                <a:latin typeface="+mn-lt"/>
              </a:rPr>
              <a:t>One with 2 files/blocks</a:t>
            </a:r>
          </a:p>
          <a:p>
            <a:pPr marL="285750" indent="-285750">
              <a:buFont typeface="Arial" charset="0"/>
              <a:buChar char="•"/>
            </a:pPr>
            <a:r>
              <a:rPr lang="en-US" sz="1400" dirty="0" smtClean="0">
                <a:latin typeface="+mn-lt"/>
              </a:rPr>
              <a:t>Another with 4 files/blocks</a:t>
            </a:r>
            <a:endParaRPr lang="en-US" sz="1400" dirty="0">
              <a:latin typeface="+mn-lt"/>
            </a:endParaRPr>
          </a:p>
        </p:txBody>
      </p:sp>
      <p:sp>
        <p:nvSpPr>
          <p:cNvPr id="51" name="TextBox 50"/>
          <p:cNvSpPr txBox="1"/>
          <p:nvPr/>
        </p:nvSpPr>
        <p:spPr>
          <a:xfrm>
            <a:off x="1219200" y="5333255"/>
            <a:ext cx="2438401" cy="523220"/>
          </a:xfrm>
          <a:prstGeom prst="rect">
            <a:avLst/>
          </a:prstGeom>
          <a:noFill/>
        </p:spPr>
        <p:txBody>
          <a:bodyPr wrap="square" rtlCol="0">
            <a:spAutoFit/>
          </a:bodyPr>
          <a:lstStyle/>
          <a:p>
            <a:pPr marL="285750" indent="-285750">
              <a:buFont typeface="Arial" charset="0"/>
              <a:buChar char="•"/>
            </a:pPr>
            <a:r>
              <a:rPr lang="en-US" sz="1400" dirty="0" smtClean="0">
                <a:latin typeface="+mn-lt"/>
              </a:rPr>
              <a:t>Job is submitted to process the data</a:t>
            </a:r>
            <a:endParaRPr lang="en-US" sz="1400" dirty="0">
              <a:latin typeface="+mn-lt"/>
            </a:endParaRPr>
          </a:p>
        </p:txBody>
      </p:sp>
      <p:cxnSp>
        <p:nvCxnSpPr>
          <p:cNvPr id="52" name="Straight Arrow Connector 51"/>
          <p:cNvCxnSpPr>
            <a:stCxn id="44" idx="6"/>
            <a:endCxn id="45" idx="2"/>
          </p:cNvCxnSpPr>
          <p:nvPr/>
        </p:nvCxnSpPr>
        <p:spPr>
          <a:xfrm flipV="1">
            <a:off x="2362200" y="4171896"/>
            <a:ext cx="2151529" cy="975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3902604" y="4955077"/>
            <a:ext cx="2438401" cy="954107"/>
          </a:xfrm>
          <a:prstGeom prst="rect">
            <a:avLst/>
          </a:prstGeom>
          <a:noFill/>
        </p:spPr>
        <p:txBody>
          <a:bodyPr wrap="square" rtlCol="0">
            <a:spAutoFit/>
          </a:bodyPr>
          <a:lstStyle/>
          <a:p>
            <a:pPr marL="285750" indent="-285750">
              <a:buFont typeface="Arial" charset="0"/>
              <a:buChar char="•"/>
            </a:pPr>
            <a:r>
              <a:rPr lang="en-US" sz="1400" dirty="0" smtClean="0">
                <a:latin typeface="+mn-lt"/>
              </a:rPr>
              <a:t>Request have gone to job tracker</a:t>
            </a:r>
          </a:p>
          <a:p>
            <a:pPr marL="285750" indent="-285750">
              <a:buFont typeface="Arial" charset="0"/>
              <a:buChar char="•"/>
            </a:pPr>
            <a:r>
              <a:rPr lang="en-US" sz="1400" dirty="0" smtClean="0">
                <a:latin typeface="+mn-lt"/>
              </a:rPr>
              <a:t>Job submitted and monitored</a:t>
            </a:r>
          </a:p>
        </p:txBody>
      </p:sp>
      <p:cxnSp>
        <p:nvCxnSpPr>
          <p:cNvPr id="54" name="Straight Arrow Connector 53"/>
          <p:cNvCxnSpPr>
            <a:stCxn id="45" idx="6"/>
            <a:endCxn id="46" idx="2"/>
          </p:cNvCxnSpPr>
          <p:nvPr/>
        </p:nvCxnSpPr>
        <p:spPr>
          <a:xfrm flipV="1">
            <a:off x="5085229" y="2448981"/>
            <a:ext cx="1909931" cy="17229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45" idx="6"/>
            <a:endCxn id="47" idx="2"/>
          </p:cNvCxnSpPr>
          <p:nvPr/>
        </p:nvCxnSpPr>
        <p:spPr>
          <a:xfrm>
            <a:off x="5085229" y="4171896"/>
            <a:ext cx="1926695" cy="7208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1828800" y="5909184"/>
            <a:ext cx="5317067" cy="954107"/>
          </a:xfrm>
          <a:prstGeom prst="rect">
            <a:avLst/>
          </a:prstGeom>
          <a:noFill/>
        </p:spPr>
        <p:txBody>
          <a:bodyPr wrap="square" rtlCol="0">
            <a:spAutoFit/>
          </a:bodyPr>
          <a:lstStyle/>
          <a:p>
            <a:pPr marL="285750" indent="-285750">
              <a:buFont typeface="Arial" charset="0"/>
              <a:buChar char="•"/>
            </a:pPr>
            <a:r>
              <a:rPr lang="en-US" sz="1400" dirty="0" smtClean="0">
                <a:latin typeface="+mn-lt"/>
              </a:rPr>
              <a:t>2 map tasks are created where data is stored (data locality)</a:t>
            </a:r>
          </a:p>
          <a:p>
            <a:pPr marL="285750" indent="-285750">
              <a:buFont typeface="Arial" charset="0"/>
              <a:buChar char="•"/>
            </a:pPr>
            <a:r>
              <a:rPr lang="en-US" sz="1400" dirty="0" smtClean="0">
                <a:latin typeface="+mn-lt"/>
              </a:rPr>
              <a:t>Map tasks are created to read data from HDFS and perform row level transformations</a:t>
            </a:r>
          </a:p>
          <a:p>
            <a:pPr marL="285750" indent="-285750">
              <a:buFont typeface="Arial" charset="0"/>
              <a:buChar char="•"/>
            </a:pPr>
            <a:r>
              <a:rPr lang="en-US" sz="1400" dirty="0" smtClean="0">
                <a:latin typeface="+mn-lt"/>
              </a:rPr>
              <a:t>1 reduce task is created to aggregate the data</a:t>
            </a:r>
            <a:endParaRPr lang="en-US" sz="1400" dirty="0">
              <a:latin typeface="+mn-lt"/>
            </a:endParaRPr>
          </a:p>
        </p:txBody>
      </p:sp>
      <p:sp>
        <p:nvSpPr>
          <p:cNvPr id="57" name="Oval 56"/>
          <p:cNvSpPr/>
          <p:nvPr/>
        </p:nvSpPr>
        <p:spPr>
          <a:xfrm>
            <a:off x="6994220" y="3573726"/>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r</a:t>
            </a:r>
            <a:endParaRPr lang="en-US" sz="1200" dirty="0">
              <a:solidFill>
                <a:schemeClr val="tx1"/>
              </a:solidFill>
            </a:endParaRPr>
          </a:p>
        </p:txBody>
      </p:sp>
      <p:sp>
        <p:nvSpPr>
          <p:cNvPr id="58" name="Rectangle 57"/>
          <p:cNvSpPr/>
          <p:nvPr/>
        </p:nvSpPr>
        <p:spPr>
          <a:xfrm>
            <a:off x="7693779" y="2745432"/>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7693779" y="3899460"/>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p:cNvSpPr/>
          <p:nvPr/>
        </p:nvSpPr>
        <p:spPr>
          <a:xfrm>
            <a:off x="7679121" y="5168785"/>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ectangle 60"/>
          <p:cNvSpPr/>
          <p:nvPr/>
        </p:nvSpPr>
        <p:spPr>
          <a:xfrm>
            <a:off x="7693778" y="6403032"/>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87461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900" decel="100000" fill="hold"/>
                                        <p:tgtEl>
                                          <p:spTgt spid="3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500" fill="hold"/>
                                        <p:tgtEl>
                                          <p:spTgt spid="49"/>
                                        </p:tgtEl>
                                        <p:attrNameLst>
                                          <p:attrName>ppt_x</p:attrName>
                                        </p:attrNameLst>
                                      </p:cBhvr>
                                      <p:tavLst>
                                        <p:tav tm="0">
                                          <p:val>
                                            <p:strVal val="#ppt_x"/>
                                          </p:val>
                                        </p:tav>
                                        <p:tav tm="100000">
                                          <p:val>
                                            <p:strVal val="#ppt_x"/>
                                          </p:val>
                                        </p:tav>
                                      </p:tavLst>
                                    </p:anim>
                                    <p:anim calcmode="lin" valueType="num">
                                      <p:cBhvr additive="base">
                                        <p:cTn id="16" dur="500" fill="hold"/>
                                        <p:tgtEl>
                                          <p:spTgt spid="4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ppt_x"/>
                                          </p:val>
                                        </p:tav>
                                        <p:tav tm="100000">
                                          <p:val>
                                            <p:strVal val="#ppt_x"/>
                                          </p:val>
                                        </p:tav>
                                      </p:tavLst>
                                    </p:anim>
                                    <p:anim calcmode="lin" valueType="num">
                                      <p:cBhvr additive="base">
                                        <p:cTn id="2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1" nodeType="click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additive="base">
                                        <p:cTn id="25" dur="500" fill="hold"/>
                                        <p:tgtEl>
                                          <p:spTgt spid="61"/>
                                        </p:tgtEl>
                                        <p:attrNameLst>
                                          <p:attrName>ppt_x</p:attrName>
                                        </p:attrNameLst>
                                      </p:cBhvr>
                                      <p:tavLst>
                                        <p:tav tm="0">
                                          <p:val>
                                            <p:strVal val="#ppt_x"/>
                                          </p:val>
                                        </p:tav>
                                        <p:tav tm="100000">
                                          <p:val>
                                            <p:strVal val="#ppt_x"/>
                                          </p:val>
                                        </p:tav>
                                      </p:tavLst>
                                    </p:anim>
                                    <p:anim calcmode="lin" valueType="num">
                                      <p:cBhvr additive="base">
                                        <p:cTn id="26" dur="500" fill="hold"/>
                                        <p:tgtEl>
                                          <p:spTgt spid="61"/>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60"/>
                                        </p:tgtEl>
                                        <p:attrNameLst>
                                          <p:attrName>style.visibility</p:attrName>
                                        </p:attrNameLst>
                                      </p:cBhvr>
                                      <p:to>
                                        <p:strVal val="visible"/>
                                      </p:to>
                                    </p:set>
                                    <p:anim calcmode="lin" valueType="num">
                                      <p:cBhvr additive="base">
                                        <p:cTn id="29" dur="500" fill="hold"/>
                                        <p:tgtEl>
                                          <p:spTgt spid="60"/>
                                        </p:tgtEl>
                                        <p:attrNameLst>
                                          <p:attrName>ppt_x</p:attrName>
                                        </p:attrNameLst>
                                      </p:cBhvr>
                                      <p:tavLst>
                                        <p:tav tm="0">
                                          <p:val>
                                            <p:strVal val="#ppt_x"/>
                                          </p:val>
                                        </p:tav>
                                        <p:tav tm="100000">
                                          <p:val>
                                            <p:strVal val="#ppt_x"/>
                                          </p:val>
                                        </p:tav>
                                      </p:tavLst>
                                    </p:anim>
                                    <p:anim calcmode="lin" valueType="num">
                                      <p:cBhvr additive="base">
                                        <p:cTn id="30" dur="500" fill="hold"/>
                                        <p:tgtEl>
                                          <p:spTgt spid="60"/>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fill="hold"/>
                                        <p:tgtEl>
                                          <p:spTgt spid="59"/>
                                        </p:tgtEl>
                                        <p:attrNameLst>
                                          <p:attrName>ppt_x</p:attrName>
                                        </p:attrNameLst>
                                      </p:cBhvr>
                                      <p:tavLst>
                                        <p:tav tm="0">
                                          <p:val>
                                            <p:strVal val="#ppt_x"/>
                                          </p:val>
                                        </p:tav>
                                        <p:tav tm="100000">
                                          <p:val>
                                            <p:strVal val="#ppt_x"/>
                                          </p:val>
                                        </p:tav>
                                      </p:tavLst>
                                    </p:anim>
                                    <p:anim calcmode="lin" valueType="num">
                                      <p:cBhvr additive="base">
                                        <p:cTn id="34" dur="500" fill="hold"/>
                                        <p:tgtEl>
                                          <p:spTgt spid="59"/>
                                        </p:tgtEl>
                                        <p:attrNameLst>
                                          <p:attrName>ppt_y</p:attrName>
                                        </p:attrNameLst>
                                      </p:cBhvr>
                                      <p:tavLst>
                                        <p:tav tm="0">
                                          <p:val>
                                            <p:strVal val="1+#ppt_h/2"/>
                                          </p:val>
                                        </p:tav>
                                        <p:tav tm="100000">
                                          <p:val>
                                            <p:strVal val="#ppt_y"/>
                                          </p:val>
                                        </p:tav>
                                      </p:tavLst>
                                    </p:anim>
                                  </p:childTnLst>
                                </p:cTn>
                              </p:par>
                              <p:par>
                                <p:cTn id="35" presetID="2" presetClass="entr" presetSubtype="4" fill="hold" grpId="1" nodeType="with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anim calcmode="lin" valueType="num">
                                      <p:cBhvr additive="base">
                                        <p:cTn id="41" dur="500" fill="hold"/>
                                        <p:tgtEl>
                                          <p:spTgt spid="50"/>
                                        </p:tgtEl>
                                        <p:attrNameLst>
                                          <p:attrName>ppt_x</p:attrName>
                                        </p:attrNameLst>
                                      </p:cBhvr>
                                      <p:tavLst>
                                        <p:tav tm="0">
                                          <p:val>
                                            <p:strVal val="#ppt_x"/>
                                          </p:val>
                                        </p:tav>
                                        <p:tav tm="100000">
                                          <p:val>
                                            <p:strVal val="#ppt_x"/>
                                          </p:val>
                                        </p:tav>
                                      </p:tavLst>
                                    </p:anim>
                                    <p:anim calcmode="lin" valueType="num">
                                      <p:cBhvr additive="base">
                                        <p:cTn id="4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1000"/>
                                        <p:tgtEl>
                                          <p:spTgt spid="44"/>
                                        </p:tgtEl>
                                      </p:cBhvr>
                                    </p:animEffect>
                                    <p:anim calcmode="lin" valueType="num">
                                      <p:cBhvr>
                                        <p:cTn id="48" dur="1000" fill="hold"/>
                                        <p:tgtEl>
                                          <p:spTgt spid="44"/>
                                        </p:tgtEl>
                                        <p:attrNameLst>
                                          <p:attrName>ppt_x</p:attrName>
                                        </p:attrNameLst>
                                      </p:cBhvr>
                                      <p:tavLst>
                                        <p:tav tm="0">
                                          <p:val>
                                            <p:strVal val="#ppt_x"/>
                                          </p:val>
                                        </p:tav>
                                        <p:tav tm="100000">
                                          <p:val>
                                            <p:strVal val="#ppt_x"/>
                                          </p:val>
                                        </p:tav>
                                      </p:tavLst>
                                    </p:anim>
                                    <p:anim calcmode="lin" valueType="num">
                                      <p:cBhvr>
                                        <p:cTn id="49" dur="900" decel="100000" fill="hold"/>
                                        <p:tgtEl>
                                          <p:spTgt spid="44"/>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44"/>
                                        </p:tgtEl>
                                        <p:attrNameLst>
                                          <p:attrName>ppt_y</p:attrName>
                                        </p:attrNameLst>
                                      </p:cBhvr>
                                      <p:tavLst>
                                        <p:tav tm="0">
                                          <p:val>
                                            <p:strVal val="#ppt_y-.03"/>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anim calcmode="lin" valueType="num">
                                      <p:cBhvr additive="base">
                                        <p:cTn id="53" dur="500" fill="hold"/>
                                        <p:tgtEl>
                                          <p:spTgt spid="51"/>
                                        </p:tgtEl>
                                        <p:attrNameLst>
                                          <p:attrName>ppt_x</p:attrName>
                                        </p:attrNameLst>
                                      </p:cBhvr>
                                      <p:tavLst>
                                        <p:tav tm="0">
                                          <p:val>
                                            <p:strVal val="#ppt_x"/>
                                          </p:val>
                                        </p:tav>
                                        <p:tav tm="100000">
                                          <p:val>
                                            <p:strVal val="#ppt_x"/>
                                          </p:val>
                                        </p:tav>
                                      </p:tavLst>
                                    </p:anim>
                                    <p:anim calcmode="lin" valueType="num">
                                      <p:cBhvr additive="base">
                                        <p:cTn id="5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7" presetClass="entr" presetSubtype="0" fill="hold" grpId="0"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1000"/>
                                        <p:tgtEl>
                                          <p:spTgt spid="45"/>
                                        </p:tgtEl>
                                      </p:cBhvr>
                                    </p:animEffect>
                                    <p:anim calcmode="lin" valueType="num">
                                      <p:cBhvr>
                                        <p:cTn id="60" dur="1000" fill="hold"/>
                                        <p:tgtEl>
                                          <p:spTgt spid="45"/>
                                        </p:tgtEl>
                                        <p:attrNameLst>
                                          <p:attrName>ppt_x</p:attrName>
                                        </p:attrNameLst>
                                      </p:cBhvr>
                                      <p:tavLst>
                                        <p:tav tm="0">
                                          <p:val>
                                            <p:strVal val="#ppt_x"/>
                                          </p:val>
                                        </p:tav>
                                        <p:tav tm="100000">
                                          <p:val>
                                            <p:strVal val="#ppt_x"/>
                                          </p:val>
                                        </p:tav>
                                      </p:tavLst>
                                    </p:anim>
                                    <p:anim calcmode="lin" valueType="num">
                                      <p:cBhvr>
                                        <p:cTn id="61" dur="900" decel="100000" fill="hold"/>
                                        <p:tgtEl>
                                          <p:spTgt spid="45"/>
                                        </p:tgtEl>
                                        <p:attrNameLst>
                                          <p:attrName>ppt_y</p:attrName>
                                        </p:attrNameLst>
                                      </p:cBhvr>
                                      <p:tavLst>
                                        <p:tav tm="0">
                                          <p:val>
                                            <p:strVal val="#ppt_y+1"/>
                                          </p:val>
                                        </p:tav>
                                        <p:tav tm="100000">
                                          <p:val>
                                            <p:strVal val="#ppt_y-.03"/>
                                          </p:val>
                                        </p:tav>
                                      </p:tavLst>
                                    </p:anim>
                                    <p:anim calcmode="lin" valueType="num">
                                      <p:cBhvr>
                                        <p:cTn id="62" dur="100" accel="100000" fill="hold">
                                          <p:stCondLst>
                                            <p:cond delay="900"/>
                                          </p:stCondLst>
                                        </p:cTn>
                                        <p:tgtEl>
                                          <p:spTgt spid="45"/>
                                        </p:tgtEl>
                                        <p:attrNameLst>
                                          <p:attrName>ppt_y</p:attrName>
                                        </p:attrNameLst>
                                      </p:cBhvr>
                                      <p:tavLst>
                                        <p:tav tm="0">
                                          <p:val>
                                            <p:strVal val="#ppt_y-.03"/>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anim calcmode="lin" valueType="num">
                                      <p:cBhvr additive="base">
                                        <p:cTn id="65" dur="500" fill="hold"/>
                                        <p:tgtEl>
                                          <p:spTgt spid="53"/>
                                        </p:tgtEl>
                                        <p:attrNameLst>
                                          <p:attrName>ppt_x</p:attrName>
                                        </p:attrNameLst>
                                      </p:cBhvr>
                                      <p:tavLst>
                                        <p:tav tm="0">
                                          <p:val>
                                            <p:strVal val="#ppt_x"/>
                                          </p:val>
                                        </p:tav>
                                        <p:tav tm="100000">
                                          <p:val>
                                            <p:strVal val="#ppt_x"/>
                                          </p:val>
                                        </p:tav>
                                      </p:tavLst>
                                    </p:anim>
                                    <p:anim calcmode="lin" valueType="num">
                                      <p:cBhvr additive="base">
                                        <p:cTn id="66" dur="500" fill="hold"/>
                                        <p:tgtEl>
                                          <p:spTgt spid="53"/>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52"/>
                                        </p:tgtEl>
                                        <p:attrNameLst>
                                          <p:attrName>style.visibility</p:attrName>
                                        </p:attrNameLst>
                                      </p:cBhvr>
                                      <p:to>
                                        <p:strVal val="visible"/>
                                      </p:to>
                                    </p:set>
                                    <p:anim calcmode="lin" valueType="num">
                                      <p:cBhvr additive="base">
                                        <p:cTn id="69" dur="500" fill="hold"/>
                                        <p:tgtEl>
                                          <p:spTgt spid="52"/>
                                        </p:tgtEl>
                                        <p:attrNameLst>
                                          <p:attrName>ppt_x</p:attrName>
                                        </p:attrNameLst>
                                      </p:cBhvr>
                                      <p:tavLst>
                                        <p:tav tm="0">
                                          <p:val>
                                            <p:strVal val="#ppt_x"/>
                                          </p:val>
                                        </p:tav>
                                        <p:tav tm="100000">
                                          <p:val>
                                            <p:strVal val="#ppt_x"/>
                                          </p:val>
                                        </p:tav>
                                      </p:tavLst>
                                    </p:anim>
                                    <p:anim calcmode="lin" valueType="num">
                                      <p:cBhvr additive="base">
                                        <p:cTn id="7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37" presetClass="entr" presetSubtype="0" fill="hold" grpId="0" nodeType="click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fade">
                                      <p:cBhvr>
                                        <p:cTn id="75" dur="1000"/>
                                        <p:tgtEl>
                                          <p:spTgt spid="46"/>
                                        </p:tgtEl>
                                      </p:cBhvr>
                                    </p:animEffect>
                                    <p:anim calcmode="lin" valueType="num">
                                      <p:cBhvr>
                                        <p:cTn id="76" dur="1000" fill="hold"/>
                                        <p:tgtEl>
                                          <p:spTgt spid="46"/>
                                        </p:tgtEl>
                                        <p:attrNameLst>
                                          <p:attrName>ppt_x</p:attrName>
                                        </p:attrNameLst>
                                      </p:cBhvr>
                                      <p:tavLst>
                                        <p:tav tm="0">
                                          <p:val>
                                            <p:strVal val="#ppt_x"/>
                                          </p:val>
                                        </p:tav>
                                        <p:tav tm="100000">
                                          <p:val>
                                            <p:strVal val="#ppt_x"/>
                                          </p:val>
                                        </p:tav>
                                      </p:tavLst>
                                    </p:anim>
                                    <p:anim calcmode="lin" valueType="num">
                                      <p:cBhvr>
                                        <p:cTn id="77" dur="900" decel="100000" fill="hold"/>
                                        <p:tgtEl>
                                          <p:spTgt spid="46"/>
                                        </p:tgtEl>
                                        <p:attrNameLst>
                                          <p:attrName>ppt_y</p:attrName>
                                        </p:attrNameLst>
                                      </p:cBhvr>
                                      <p:tavLst>
                                        <p:tav tm="0">
                                          <p:val>
                                            <p:strVal val="#ppt_y+1"/>
                                          </p:val>
                                        </p:tav>
                                        <p:tav tm="100000">
                                          <p:val>
                                            <p:strVal val="#ppt_y-.03"/>
                                          </p:val>
                                        </p:tav>
                                      </p:tavLst>
                                    </p:anim>
                                    <p:anim calcmode="lin" valueType="num">
                                      <p:cBhvr>
                                        <p:cTn id="78" dur="100" accel="100000" fill="hold">
                                          <p:stCondLst>
                                            <p:cond delay="900"/>
                                          </p:stCondLst>
                                        </p:cTn>
                                        <p:tgtEl>
                                          <p:spTgt spid="46"/>
                                        </p:tgtEl>
                                        <p:attrNameLst>
                                          <p:attrName>ppt_y</p:attrName>
                                        </p:attrNameLst>
                                      </p:cBhvr>
                                      <p:tavLst>
                                        <p:tav tm="0">
                                          <p:val>
                                            <p:strVal val="#ppt_y-.03"/>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54"/>
                                        </p:tgtEl>
                                        <p:attrNameLst>
                                          <p:attrName>style.visibility</p:attrName>
                                        </p:attrNameLst>
                                      </p:cBhvr>
                                      <p:to>
                                        <p:strVal val="visible"/>
                                      </p:to>
                                    </p:set>
                                    <p:anim calcmode="lin" valueType="num">
                                      <p:cBhvr additive="base">
                                        <p:cTn id="81" dur="500" fill="hold"/>
                                        <p:tgtEl>
                                          <p:spTgt spid="54"/>
                                        </p:tgtEl>
                                        <p:attrNameLst>
                                          <p:attrName>ppt_x</p:attrName>
                                        </p:attrNameLst>
                                      </p:cBhvr>
                                      <p:tavLst>
                                        <p:tav tm="0">
                                          <p:val>
                                            <p:strVal val="#ppt_x"/>
                                          </p:val>
                                        </p:tav>
                                        <p:tav tm="100000">
                                          <p:val>
                                            <p:strVal val="#ppt_x"/>
                                          </p:val>
                                        </p:tav>
                                      </p:tavLst>
                                    </p:anim>
                                    <p:anim calcmode="lin" valueType="num">
                                      <p:cBhvr additive="base">
                                        <p:cTn id="82" dur="500" fill="hold"/>
                                        <p:tgtEl>
                                          <p:spTgt spid="54"/>
                                        </p:tgtEl>
                                        <p:attrNameLst>
                                          <p:attrName>ppt_y</p:attrName>
                                        </p:attrNameLst>
                                      </p:cBhvr>
                                      <p:tavLst>
                                        <p:tav tm="0">
                                          <p:val>
                                            <p:strVal val="1+#ppt_h/2"/>
                                          </p:val>
                                        </p:tav>
                                        <p:tav tm="100000">
                                          <p:val>
                                            <p:strVal val="#ppt_y"/>
                                          </p:val>
                                        </p:tav>
                                      </p:tavLst>
                                    </p:anim>
                                  </p:childTnLst>
                                </p:cTn>
                              </p:par>
                              <p:par>
                                <p:cTn id="83" presetID="37" presetClass="entr" presetSubtype="0"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animEffect transition="in" filter="fade">
                                      <p:cBhvr>
                                        <p:cTn id="85" dur="1000"/>
                                        <p:tgtEl>
                                          <p:spTgt spid="47"/>
                                        </p:tgtEl>
                                      </p:cBhvr>
                                    </p:animEffect>
                                    <p:anim calcmode="lin" valueType="num">
                                      <p:cBhvr>
                                        <p:cTn id="86" dur="1000" fill="hold"/>
                                        <p:tgtEl>
                                          <p:spTgt spid="47"/>
                                        </p:tgtEl>
                                        <p:attrNameLst>
                                          <p:attrName>ppt_x</p:attrName>
                                        </p:attrNameLst>
                                      </p:cBhvr>
                                      <p:tavLst>
                                        <p:tav tm="0">
                                          <p:val>
                                            <p:strVal val="#ppt_x"/>
                                          </p:val>
                                        </p:tav>
                                        <p:tav tm="100000">
                                          <p:val>
                                            <p:strVal val="#ppt_x"/>
                                          </p:val>
                                        </p:tav>
                                      </p:tavLst>
                                    </p:anim>
                                    <p:anim calcmode="lin" valueType="num">
                                      <p:cBhvr>
                                        <p:cTn id="87" dur="900" decel="100000" fill="hold"/>
                                        <p:tgtEl>
                                          <p:spTgt spid="47"/>
                                        </p:tgtEl>
                                        <p:attrNameLst>
                                          <p:attrName>ppt_y</p:attrName>
                                        </p:attrNameLst>
                                      </p:cBhvr>
                                      <p:tavLst>
                                        <p:tav tm="0">
                                          <p:val>
                                            <p:strVal val="#ppt_y+1"/>
                                          </p:val>
                                        </p:tav>
                                        <p:tav tm="100000">
                                          <p:val>
                                            <p:strVal val="#ppt_y-.03"/>
                                          </p:val>
                                        </p:tav>
                                      </p:tavLst>
                                    </p:anim>
                                    <p:anim calcmode="lin" valueType="num">
                                      <p:cBhvr>
                                        <p:cTn id="88" dur="100" accel="100000" fill="hold">
                                          <p:stCondLst>
                                            <p:cond delay="900"/>
                                          </p:stCondLst>
                                        </p:cTn>
                                        <p:tgtEl>
                                          <p:spTgt spid="47"/>
                                        </p:tgtEl>
                                        <p:attrNameLst>
                                          <p:attrName>ppt_y</p:attrName>
                                        </p:attrNameLst>
                                      </p:cBhvr>
                                      <p:tavLst>
                                        <p:tav tm="0">
                                          <p:val>
                                            <p:strVal val="#ppt_y-.03"/>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5"/>
                                        </p:tgtEl>
                                        <p:attrNameLst>
                                          <p:attrName>style.visibility</p:attrName>
                                        </p:attrNameLst>
                                      </p:cBhvr>
                                      <p:to>
                                        <p:strVal val="visible"/>
                                      </p:to>
                                    </p:set>
                                    <p:anim calcmode="lin" valueType="num">
                                      <p:cBhvr additive="base">
                                        <p:cTn id="91" dur="500" fill="hold"/>
                                        <p:tgtEl>
                                          <p:spTgt spid="55"/>
                                        </p:tgtEl>
                                        <p:attrNameLst>
                                          <p:attrName>ppt_x</p:attrName>
                                        </p:attrNameLst>
                                      </p:cBhvr>
                                      <p:tavLst>
                                        <p:tav tm="0">
                                          <p:val>
                                            <p:strVal val="#ppt_x"/>
                                          </p:val>
                                        </p:tav>
                                        <p:tav tm="100000">
                                          <p:val>
                                            <p:strVal val="#ppt_x"/>
                                          </p:val>
                                        </p:tav>
                                      </p:tavLst>
                                    </p:anim>
                                    <p:anim calcmode="lin" valueType="num">
                                      <p:cBhvr additive="base">
                                        <p:cTn id="9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37" presetClass="entr" presetSubtype="0" fill="hold" grpId="0" nodeType="clickEffect">
                                  <p:stCondLst>
                                    <p:cond delay="0"/>
                                  </p:stCondLst>
                                  <p:childTnLst>
                                    <p:set>
                                      <p:cBhvr>
                                        <p:cTn id="96" dur="1" fill="hold">
                                          <p:stCondLst>
                                            <p:cond delay="0"/>
                                          </p:stCondLst>
                                        </p:cTn>
                                        <p:tgtEl>
                                          <p:spTgt spid="57"/>
                                        </p:tgtEl>
                                        <p:attrNameLst>
                                          <p:attrName>style.visibility</p:attrName>
                                        </p:attrNameLst>
                                      </p:cBhvr>
                                      <p:to>
                                        <p:strVal val="visible"/>
                                      </p:to>
                                    </p:set>
                                    <p:animEffect transition="in" filter="fade">
                                      <p:cBhvr>
                                        <p:cTn id="97" dur="1000"/>
                                        <p:tgtEl>
                                          <p:spTgt spid="57"/>
                                        </p:tgtEl>
                                      </p:cBhvr>
                                    </p:animEffect>
                                    <p:anim calcmode="lin" valueType="num">
                                      <p:cBhvr>
                                        <p:cTn id="98" dur="1000" fill="hold"/>
                                        <p:tgtEl>
                                          <p:spTgt spid="57"/>
                                        </p:tgtEl>
                                        <p:attrNameLst>
                                          <p:attrName>ppt_x</p:attrName>
                                        </p:attrNameLst>
                                      </p:cBhvr>
                                      <p:tavLst>
                                        <p:tav tm="0">
                                          <p:val>
                                            <p:strVal val="#ppt_x"/>
                                          </p:val>
                                        </p:tav>
                                        <p:tav tm="100000">
                                          <p:val>
                                            <p:strVal val="#ppt_x"/>
                                          </p:val>
                                        </p:tav>
                                      </p:tavLst>
                                    </p:anim>
                                    <p:anim calcmode="lin" valueType="num">
                                      <p:cBhvr>
                                        <p:cTn id="99" dur="900" decel="100000" fill="hold"/>
                                        <p:tgtEl>
                                          <p:spTgt spid="57"/>
                                        </p:tgtEl>
                                        <p:attrNameLst>
                                          <p:attrName>ppt_y</p:attrName>
                                        </p:attrNameLst>
                                      </p:cBhvr>
                                      <p:tavLst>
                                        <p:tav tm="0">
                                          <p:val>
                                            <p:strVal val="#ppt_y+1"/>
                                          </p:val>
                                        </p:tav>
                                        <p:tav tm="100000">
                                          <p:val>
                                            <p:strVal val="#ppt_y-.03"/>
                                          </p:val>
                                        </p:tav>
                                      </p:tavLst>
                                    </p:anim>
                                    <p:anim calcmode="lin" valueType="num">
                                      <p:cBhvr>
                                        <p:cTn id="100" dur="100" accel="100000" fill="hold">
                                          <p:stCondLst>
                                            <p:cond delay="900"/>
                                          </p:stCondLst>
                                        </p:cTn>
                                        <p:tgtEl>
                                          <p:spTgt spid="57"/>
                                        </p:tgtEl>
                                        <p:attrNameLst>
                                          <p:attrName>ppt_y</p:attrName>
                                        </p:attrNameLst>
                                      </p:cBhvr>
                                      <p:tavLst>
                                        <p:tav tm="0">
                                          <p:val>
                                            <p:strVal val="#ppt_y-.03"/>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56"/>
                                        </p:tgtEl>
                                        <p:attrNameLst>
                                          <p:attrName>style.visibility</p:attrName>
                                        </p:attrNameLst>
                                      </p:cBhvr>
                                      <p:to>
                                        <p:strVal val="visible"/>
                                      </p:to>
                                    </p:set>
                                    <p:anim calcmode="lin" valueType="num">
                                      <p:cBhvr additive="base">
                                        <p:cTn id="103" dur="500" fill="hold"/>
                                        <p:tgtEl>
                                          <p:spTgt spid="56"/>
                                        </p:tgtEl>
                                        <p:attrNameLst>
                                          <p:attrName>ppt_x</p:attrName>
                                        </p:attrNameLst>
                                      </p:cBhvr>
                                      <p:tavLst>
                                        <p:tav tm="0">
                                          <p:val>
                                            <p:strVal val="#ppt_x"/>
                                          </p:val>
                                        </p:tav>
                                        <p:tav tm="100000">
                                          <p:val>
                                            <p:strVal val="#ppt_x"/>
                                          </p:val>
                                        </p:tav>
                                      </p:tavLst>
                                    </p:anim>
                                    <p:anim calcmode="lin" valueType="num">
                                      <p:cBhvr additive="base">
                                        <p:cTn id="104" dur="500" fill="hold"/>
                                        <p:tgtEl>
                                          <p:spTgt spid="56"/>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58"/>
                                        </p:tgtEl>
                                        <p:attrNameLst>
                                          <p:attrName>style.visibility</p:attrName>
                                        </p:attrNameLst>
                                      </p:cBhvr>
                                      <p:to>
                                        <p:strVal val="visible"/>
                                      </p:to>
                                    </p:set>
                                    <p:anim calcmode="lin" valueType="num">
                                      <p:cBhvr additive="base">
                                        <p:cTn id="107" dur="500" fill="hold"/>
                                        <p:tgtEl>
                                          <p:spTgt spid="58"/>
                                        </p:tgtEl>
                                        <p:attrNameLst>
                                          <p:attrName>ppt_x</p:attrName>
                                        </p:attrNameLst>
                                      </p:cBhvr>
                                      <p:tavLst>
                                        <p:tav tm="0">
                                          <p:val>
                                            <p:strVal val="#ppt_x"/>
                                          </p:val>
                                        </p:tav>
                                        <p:tav tm="100000">
                                          <p:val>
                                            <p:strVal val="#ppt_x"/>
                                          </p:val>
                                        </p:tav>
                                      </p:tavLst>
                                    </p:anim>
                                    <p:anim calcmode="lin" valueType="num">
                                      <p:cBhvr additive="base">
                                        <p:cTn id="108" dur="500" fill="hold"/>
                                        <p:tgtEl>
                                          <p:spTgt spid="58"/>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9"/>
                                        </p:tgtEl>
                                        <p:attrNameLst>
                                          <p:attrName>style.visibility</p:attrName>
                                        </p:attrNameLst>
                                      </p:cBhvr>
                                      <p:to>
                                        <p:strVal val="visible"/>
                                      </p:to>
                                    </p:set>
                                    <p:anim calcmode="lin" valueType="num">
                                      <p:cBhvr additive="base">
                                        <p:cTn id="111" dur="500" fill="hold"/>
                                        <p:tgtEl>
                                          <p:spTgt spid="59"/>
                                        </p:tgtEl>
                                        <p:attrNameLst>
                                          <p:attrName>ppt_x</p:attrName>
                                        </p:attrNameLst>
                                      </p:cBhvr>
                                      <p:tavLst>
                                        <p:tav tm="0">
                                          <p:val>
                                            <p:strVal val="#ppt_x"/>
                                          </p:val>
                                        </p:tav>
                                        <p:tav tm="100000">
                                          <p:val>
                                            <p:strVal val="#ppt_x"/>
                                          </p:val>
                                        </p:tav>
                                      </p:tavLst>
                                    </p:anim>
                                    <p:anim calcmode="lin" valueType="num">
                                      <p:cBhvr additive="base">
                                        <p:cTn id="112" dur="500" fill="hold"/>
                                        <p:tgtEl>
                                          <p:spTgt spid="59"/>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60"/>
                                        </p:tgtEl>
                                        <p:attrNameLst>
                                          <p:attrName>style.visibility</p:attrName>
                                        </p:attrNameLst>
                                      </p:cBhvr>
                                      <p:to>
                                        <p:strVal val="visible"/>
                                      </p:to>
                                    </p:set>
                                    <p:anim calcmode="lin" valueType="num">
                                      <p:cBhvr additive="base">
                                        <p:cTn id="115" dur="500" fill="hold"/>
                                        <p:tgtEl>
                                          <p:spTgt spid="60"/>
                                        </p:tgtEl>
                                        <p:attrNameLst>
                                          <p:attrName>ppt_x</p:attrName>
                                        </p:attrNameLst>
                                      </p:cBhvr>
                                      <p:tavLst>
                                        <p:tav tm="0">
                                          <p:val>
                                            <p:strVal val="#ppt_x"/>
                                          </p:val>
                                        </p:tav>
                                        <p:tav tm="100000">
                                          <p:val>
                                            <p:strVal val="#ppt_x"/>
                                          </p:val>
                                        </p:tav>
                                      </p:tavLst>
                                    </p:anim>
                                    <p:anim calcmode="lin" valueType="num">
                                      <p:cBhvr additive="base">
                                        <p:cTn id="116" dur="500" fill="hold"/>
                                        <p:tgtEl>
                                          <p:spTgt spid="60"/>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61"/>
                                        </p:tgtEl>
                                        <p:attrNameLst>
                                          <p:attrName>style.visibility</p:attrName>
                                        </p:attrNameLst>
                                      </p:cBhvr>
                                      <p:to>
                                        <p:strVal val="visible"/>
                                      </p:to>
                                    </p:set>
                                    <p:anim calcmode="lin" valueType="num">
                                      <p:cBhvr additive="base">
                                        <p:cTn id="119" dur="500" fill="hold"/>
                                        <p:tgtEl>
                                          <p:spTgt spid="61"/>
                                        </p:tgtEl>
                                        <p:attrNameLst>
                                          <p:attrName>ppt_x</p:attrName>
                                        </p:attrNameLst>
                                      </p:cBhvr>
                                      <p:tavLst>
                                        <p:tav tm="0">
                                          <p:val>
                                            <p:strVal val="#ppt_x"/>
                                          </p:val>
                                        </p:tav>
                                        <p:tav tm="100000">
                                          <p:val>
                                            <p:strVal val="#ppt_x"/>
                                          </p:val>
                                        </p:tav>
                                      </p:tavLst>
                                    </p:anim>
                                    <p:anim calcmode="lin" valueType="num">
                                      <p:cBhvr additive="base">
                                        <p:cTn id="120"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48" grpId="0" animBg="1"/>
      <p:bldP spid="49" grpId="0" animBg="1"/>
      <p:bldP spid="50" grpId="0"/>
      <p:bldP spid="51" grpId="0"/>
      <p:bldP spid="53" grpId="0"/>
      <p:bldP spid="56" grpId="0"/>
      <p:bldP spid="57" grpId="0" animBg="1"/>
      <p:bldP spid="58" grpId="0" animBg="1"/>
      <p:bldP spid="58" grpId="1" animBg="1"/>
      <p:bldP spid="59" grpId="0" animBg="1"/>
      <p:bldP spid="59" grpId="1" animBg="1"/>
      <p:bldP spid="60" grpId="0" animBg="1"/>
      <p:bldP spid="60" grpId="1" animBg="1"/>
      <p:bldP spid="61" grpId="0" animBg="1"/>
      <p:bldP spid="61"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MR1Vs MR2</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23</a:t>
            </a:fld>
            <a:endParaRPr lang="en-US" altLang="en-US"/>
          </a:p>
        </p:txBody>
      </p:sp>
      <p:grpSp>
        <p:nvGrpSpPr>
          <p:cNvPr id="44" name="Group 43"/>
          <p:cNvGrpSpPr/>
          <p:nvPr/>
        </p:nvGrpSpPr>
        <p:grpSpPr>
          <a:xfrm>
            <a:off x="1219199" y="1524000"/>
            <a:ext cx="7814733" cy="4953000"/>
            <a:chOff x="1828800" y="1524000"/>
            <a:chExt cx="5367462" cy="4953000"/>
          </a:xfrm>
        </p:grpSpPr>
        <p:sp>
          <p:nvSpPr>
            <p:cNvPr id="45" name="Rectangle 44"/>
            <p:cNvSpPr/>
            <p:nvPr/>
          </p:nvSpPr>
          <p:spPr>
            <a:xfrm>
              <a:off x="4114801" y="3733800"/>
              <a:ext cx="699052" cy="83820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6019800" y="2027238"/>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019800" y="32004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6019800" y="44196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6019800" y="56388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1828800" y="3581400"/>
              <a:ext cx="1524000" cy="1447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1905000" y="2971800"/>
              <a:ext cx="1371600" cy="369332"/>
            </a:xfrm>
            <a:prstGeom prst="rect">
              <a:avLst/>
            </a:prstGeom>
            <a:noFill/>
          </p:spPr>
          <p:txBody>
            <a:bodyPr wrap="square" rtlCol="0">
              <a:spAutoFit/>
            </a:bodyPr>
            <a:lstStyle/>
            <a:p>
              <a:r>
                <a:rPr lang="en-US" dirty="0" smtClean="0">
                  <a:latin typeface="+mn-lt"/>
                </a:rPr>
                <a:t>Gateway</a:t>
              </a:r>
              <a:endParaRPr lang="en-US" dirty="0">
                <a:latin typeface="+mn-lt"/>
              </a:endParaRPr>
            </a:p>
          </p:txBody>
        </p:sp>
        <p:sp>
          <p:nvSpPr>
            <p:cNvPr id="52" name="TextBox 51"/>
            <p:cNvSpPr txBox="1"/>
            <p:nvPr/>
          </p:nvSpPr>
          <p:spPr>
            <a:xfrm>
              <a:off x="5943600" y="1524000"/>
              <a:ext cx="1252662" cy="461665"/>
            </a:xfrm>
            <a:prstGeom prst="rect">
              <a:avLst/>
            </a:prstGeom>
            <a:noFill/>
          </p:spPr>
          <p:txBody>
            <a:bodyPr wrap="square" rtlCol="0">
              <a:spAutoFit/>
            </a:bodyPr>
            <a:lstStyle/>
            <a:p>
              <a:r>
                <a:rPr lang="en-US" sz="1200" dirty="0" smtClean="0">
                  <a:latin typeface="+mn-lt"/>
                </a:rPr>
                <a:t>Slaves (</a:t>
              </a:r>
              <a:r>
                <a:rPr lang="en-US" sz="1200" dirty="0" err="1" smtClean="0">
                  <a:latin typeface="+mn-lt"/>
                </a:rPr>
                <a:t>Datanodes</a:t>
              </a:r>
              <a:r>
                <a:rPr lang="en-US" sz="1200" dirty="0" smtClean="0">
                  <a:latin typeface="+mn-lt"/>
                </a:rPr>
                <a:t> and </a:t>
              </a:r>
              <a:r>
                <a:rPr lang="en-US" sz="1200" dirty="0" err="1" smtClean="0">
                  <a:latin typeface="+mn-lt"/>
                </a:rPr>
                <a:t>Tasktrackers</a:t>
              </a:r>
              <a:r>
                <a:rPr lang="en-US" sz="1200" dirty="0" smtClean="0">
                  <a:latin typeface="+mn-lt"/>
                </a:rPr>
                <a:t>)</a:t>
              </a:r>
              <a:endParaRPr lang="en-US" sz="1200" dirty="0">
                <a:latin typeface="+mn-lt"/>
              </a:endParaRPr>
            </a:p>
          </p:txBody>
        </p:sp>
      </p:grpSp>
      <p:sp>
        <p:nvSpPr>
          <p:cNvPr id="53" name="Oval 52"/>
          <p:cNvSpPr/>
          <p:nvPr/>
        </p:nvSpPr>
        <p:spPr>
          <a:xfrm>
            <a:off x="1524000" y="3886200"/>
            <a:ext cx="838200" cy="304800"/>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1</a:t>
            </a:r>
            <a:endParaRPr lang="en-US" dirty="0">
              <a:solidFill>
                <a:schemeClr val="tx1"/>
              </a:solidFill>
            </a:endParaRPr>
          </a:p>
        </p:txBody>
      </p:sp>
      <p:sp>
        <p:nvSpPr>
          <p:cNvPr id="54" name="Oval 53"/>
          <p:cNvSpPr/>
          <p:nvPr/>
        </p:nvSpPr>
        <p:spPr>
          <a:xfrm>
            <a:off x="4513729" y="3822192"/>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6995160" y="2099277"/>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dirty="0">
              <a:solidFill>
                <a:schemeClr val="tx1"/>
              </a:solidFill>
            </a:endParaRPr>
          </a:p>
        </p:txBody>
      </p:sp>
      <p:sp>
        <p:nvSpPr>
          <p:cNvPr id="56" name="Oval 55"/>
          <p:cNvSpPr/>
          <p:nvPr/>
        </p:nvSpPr>
        <p:spPr>
          <a:xfrm>
            <a:off x="7011924" y="4543044"/>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sz="1200" dirty="0">
              <a:solidFill>
                <a:schemeClr val="tx1"/>
              </a:solidFill>
            </a:endParaRPr>
          </a:p>
        </p:txBody>
      </p:sp>
      <p:sp>
        <p:nvSpPr>
          <p:cNvPr id="57" name="Rectangle 56"/>
          <p:cNvSpPr/>
          <p:nvPr/>
        </p:nvSpPr>
        <p:spPr>
          <a:xfrm>
            <a:off x="7693780" y="2099277"/>
            <a:ext cx="394223" cy="217572"/>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p:cNvSpPr/>
          <p:nvPr/>
        </p:nvSpPr>
        <p:spPr>
          <a:xfrm>
            <a:off x="7693779" y="4543044"/>
            <a:ext cx="394223" cy="217572"/>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1219200" y="5102423"/>
            <a:ext cx="2438401" cy="307777"/>
          </a:xfrm>
          <a:prstGeom prst="rect">
            <a:avLst/>
          </a:prstGeom>
          <a:noFill/>
        </p:spPr>
        <p:txBody>
          <a:bodyPr wrap="square" rtlCol="0">
            <a:spAutoFit/>
          </a:bodyPr>
          <a:lstStyle/>
          <a:p>
            <a:pPr marL="285750" indent="-285750">
              <a:buFont typeface="Arial" charset="0"/>
              <a:buChar char="•"/>
            </a:pPr>
            <a:r>
              <a:rPr lang="en-US" sz="1400" dirty="0" smtClean="0">
                <a:latin typeface="+mn-lt"/>
              </a:rPr>
              <a:t>One job is running</a:t>
            </a:r>
            <a:endParaRPr lang="en-US" sz="1400" dirty="0">
              <a:latin typeface="+mn-lt"/>
            </a:endParaRPr>
          </a:p>
        </p:txBody>
      </p:sp>
      <p:sp>
        <p:nvSpPr>
          <p:cNvPr id="60" name="Oval 59"/>
          <p:cNvSpPr/>
          <p:nvPr/>
        </p:nvSpPr>
        <p:spPr>
          <a:xfrm>
            <a:off x="6994220" y="3342894"/>
            <a:ext cx="571500"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r</a:t>
            </a:r>
            <a:endParaRPr lang="en-US" sz="1200" dirty="0">
              <a:solidFill>
                <a:schemeClr val="tx1"/>
              </a:solidFill>
            </a:endParaRPr>
          </a:p>
        </p:txBody>
      </p:sp>
      <p:sp>
        <p:nvSpPr>
          <p:cNvPr id="61" name="Rectangle 60"/>
          <p:cNvSpPr/>
          <p:nvPr/>
        </p:nvSpPr>
        <p:spPr>
          <a:xfrm>
            <a:off x="7693779" y="2514600"/>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7693779" y="3668628"/>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7679121" y="4937953"/>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7693778" y="6172200"/>
            <a:ext cx="394223"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1524000" y="4390679"/>
            <a:ext cx="838200" cy="304800"/>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2</a:t>
            </a:r>
            <a:endParaRPr lang="en-US" dirty="0">
              <a:solidFill>
                <a:schemeClr val="tx1"/>
              </a:solidFill>
            </a:endParaRPr>
          </a:p>
        </p:txBody>
      </p:sp>
      <p:sp>
        <p:nvSpPr>
          <p:cNvPr id="66" name="Oval 65"/>
          <p:cNvSpPr/>
          <p:nvPr/>
        </p:nvSpPr>
        <p:spPr>
          <a:xfrm>
            <a:off x="4499163" y="4182618"/>
            <a:ext cx="571500"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7011924" y="2507995"/>
            <a:ext cx="571500"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dirty="0">
              <a:solidFill>
                <a:schemeClr val="tx1"/>
              </a:solidFill>
            </a:endParaRPr>
          </a:p>
        </p:txBody>
      </p:sp>
      <p:sp>
        <p:nvSpPr>
          <p:cNvPr id="68" name="Oval 67"/>
          <p:cNvSpPr/>
          <p:nvPr/>
        </p:nvSpPr>
        <p:spPr>
          <a:xfrm>
            <a:off x="7015374" y="3699510"/>
            <a:ext cx="571500"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dirty="0">
              <a:solidFill>
                <a:schemeClr val="tx1"/>
              </a:solidFill>
            </a:endParaRPr>
          </a:p>
        </p:txBody>
      </p:sp>
      <p:sp>
        <p:nvSpPr>
          <p:cNvPr id="69" name="Oval 68"/>
          <p:cNvSpPr/>
          <p:nvPr/>
        </p:nvSpPr>
        <p:spPr>
          <a:xfrm>
            <a:off x="7009213" y="4925401"/>
            <a:ext cx="571500"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dirty="0">
              <a:solidFill>
                <a:schemeClr val="tx1"/>
              </a:solidFill>
            </a:endParaRPr>
          </a:p>
        </p:txBody>
      </p:sp>
      <p:sp>
        <p:nvSpPr>
          <p:cNvPr id="70" name="Oval 69"/>
          <p:cNvSpPr/>
          <p:nvPr/>
        </p:nvSpPr>
        <p:spPr>
          <a:xfrm>
            <a:off x="6994220" y="6147087"/>
            <a:ext cx="571500"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dirty="0">
              <a:solidFill>
                <a:schemeClr val="tx1"/>
              </a:solidFill>
            </a:endParaRPr>
          </a:p>
        </p:txBody>
      </p:sp>
      <p:sp>
        <p:nvSpPr>
          <p:cNvPr id="71" name="Oval 70"/>
          <p:cNvSpPr/>
          <p:nvPr/>
        </p:nvSpPr>
        <p:spPr>
          <a:xfrm>
            <a:off x="6994220" y="5761515"/>
            <a:ext cx="571500"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r</a:t>
            </a:r>
            <a:endParaRPr lang="en-US" dirty="0">
              <a:solidFill>
                <a:schemeClr val="tx1"/>
              </a:solidFill>
            </a:endParaRPr>
          </a:p>
        </p:txBody>
      </p:sp>
      <p:sp>
        <p:nvSpPr>
          <p:cNvPr id="72" name="TextBox 71"/>
          <p:cNvSpPr txBox="1"/>
          <p:nvPr/>
        </p:nvSpPr>
        <p:spPr>
          <a:xfrm>
            <a:off x="1219200" y="5404293"/>
            <a:ext cx="2438401" cy="307777"/>
          </a:xfrm>
          <a:prstGeom prst="rect">
            <a:avLst/>
          </a:prstGeom>
          <a:noFill/>
        </p:spPr>
        <p:txBody>
          <a:bodyPr wrap="square" rtlCol="0">
            <a:spAutoFit/>
          </a:bodyPr>
          <a:lstStyle/>
          <a:p>
            <a:pPr marL="285750" indent="-285750">
              <a:buFont typeface="Arial" charset="0"/>
              <a:buChar char="•"/>
            </a:pPr>
            <a:r>
              <a:rPr lang="en-US" sz="1400" dirty="0" smtClean="0">
                <a:latin typeface="+mn-lt"/>
              </a:rPr>
              <a:t>Second job is submitted</a:t>
            </a:r>
            <a:endParaRPr lang="en-US" sz="1400" dirty="0">
              <a:latin typeface="+mn-lt"/>
            </a:endParaRPr>
          </a:p>
        </p:txBody>
      </p:sp>
      <p:sp>
        <p:nvSpPr>
          <p:cNvPr id="73" name="TextBox 72"/>
          <p:cNvSpPr txBox="1"/>
          <p:nvPr/>
        </p:nvSpPr>
        <p:spPr>
          <a:xfrm>
            <a:off x="3874703" y="4760616"/>
            <a:ext cx="2588718" cy="954107"/>
          </a:xfrm>
          <a:prstGeom prst="rect">
            <a:avLst/>
          </a:prstGeom>
          <a:noFill/>
        </p:spPr>
        <p:txBody>
          <a:bodyPr wrap="square" rtlCol="0">
            <a:spAutoFit/>
          </a:bodyPr>
          <a:lstStyle/>
          <a:p>
            <a:pPr marL="285750" indent="-285750">
              <a:buFont typeface="Arial" charset="0"/>
              <a:buChar char="•"/>
            </a:pPr>
            <a:r>
              <a:rPr lang="en-US" sz="1400" dirty="0" smtClean="0">
                <a:latin typeface="+mn-lt"/>
              </a:rPr>
              <a:t>Job tracker will perform both resource management and monitors job management of all jobs</a:t>
            </a:r>
            <a:endParaRPr lang="en-US" sz="1400" dirty="0">
              <a:latin typeface="+mn-lt"/>
            </a:endParaRPr>
          </a:p>
        </p:txBody>
      </p:sp>
      <p:sp>
        <p:nvSpPr>
          <p:cNvPr id="74" name="Rectangle 73"/>
          <p:cNvSpPr/>
          <p:nvPr/>
        </p:nvSpPr>
        <p:spPr>
          <a:xfrm>
            <a:off x="266982" y="2383371"/>
            <a:ext cx="3532528" cy="677108"/>
          </a:xfrm>
          <a:prstGeom prst="rect">
            <a:avLst/>
          </a:prstGeom>
        </p:spPr>
        <p:txBody>
          <a:bodyPr wrap="square">
            <a:spAutoFit/>
          </a:bodyPr>
          <a:lstStyle/>
          <a:p>
            <a:pPr marL="285750" indent="-285750">
              <a:buFont typeface="Arial" pitchFamily="34" charset="0"/>
              <a:buChar char="•"/>
            </a:pPr>
            <a:r>
              <a:rPr lang="en-US" sz="1900" dirty="0">
                <a:latin typeface="+mn-lt"/>
              </a:rPr>
              <a:t>Hadoop Cluster – Processing </a:t>
            </a:r>
            <a:r>
              <a:rPr lang="en-US" sz="1900" dirty="0" smtClean="0">
                <a:latin typeface="+mn-lt"/>
              </a:rPr>
              <a:t> (</a:t>
            </a:r>
            <a:r>
              <a:rPr lang="en-US" sz="1900" dirty="0">
                <a:latin typeface="+mn-lt"/>
              </a:rPr>
              <a:t>MRv1/Classic)</a:t>
            </a:r>
            <a:endParaRPr lang="en-US" sz="1900" dirty="0">
              <a:latin typeface="+mn-lt"/>
            </a:endParaRPr>
          </a:p>
        </p:txBody>
      </p:sp>
    </p:spTree>
    <p:extLst>
      <p:ext uri="{BB962C8B-B14F-4D97-AF65-F5344CB8AC3E}">
        <p14:creationId xmlns:p14="http://schemas.microsoft.com/office/powerpoint/2010/main" val="18733024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900" decel="100000" fill="hold"/>
                                        <p:tgtEl>
                                          <p:spTgt spid="4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4"/>
                                        </p:tgtEl>
                                        <p:attrNameLst>
                                          <p:attrName>ppt_y</p:attrName>
                                        </p:attrNameLst>
                                      </p:cBhvr>
                                      <p:tavLst>
                                        <p:tav tm="0">
                                          <p:val>
                                            <p:strVal val="#ppt_y-.03"/>
                                          </p:val>
                                        </p:tav>
                                        <p:tav tm="100000">
                                          <p:val>
                                            <p:strVal val="#ppt_y"/>
                                          </p:val>
                                        </p:tav>
                                      </p:tavLst>
                                    </p:anim>
                                  </p:childTnLst>
                                </p:cTn>
                              </p:par>
                              <p:par>
                                <p:cTn id="11" presetID="2" presetClass="entr" presetSubtype="4"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ppt_x"/>
                                          </p:val>
                                        </p:tav>
                                        <p:tav tm="100000">
                                          <p:val>
                                            <p:strVal val="#ppt_x"/>
                                          </p:val>
                                        </p:tav>
                                      </p:tavLst>
                                    </p:anim>
                                    <p:anim calcmode="lin" valueType="num">
                                      <p:cBhvr additive="base">
                                        <p:cTn id="14" dur="500" fill="hold"/>
                                        <p:tgtEl>
                                          <p:spTgt spid="5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additive="base">
                                        <p:cTn id="17" dur="500" fill="hold"/>
                                        <p:tgtEl>
                                          <p:spTgt spid="57"/>
                                        </p:tgtEl>
                                        <p:attrNameLst>
                                          <p:attrName>ppt_x</p:attrName>
                                        </p:attrNameLst>
                                      </p:cBhvr>
                                      <p:tavLst>
                                        <p:tav tm="0">
                                          <p:val>
                                            <p:strVal val="#ppt_x"/>
                                          </p:val>
                                        </p:tav>
                                        <p:tav tm="100000">
                                          <p:val>
                                            <p:strVal val="#ppt_x"/>
                                          </p:val>
                                        </p:tav>
                                      </p:tavLst>
                                    </p:anim>
                                    <p:anim calcmode="lin" valueType="num">
                                      <p:cBhvr additive="base">
                                        <p:cTn id="18" dur="500" fill="hold"/>
                                        <p:tgtEl>
                                          <p:spTgt spid="57"/>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additive="base">
                                        <p:cTn id="21" dur="500" fill="hold"/>
                                        <p:tgtEl>
                                          <p:spTgt spid="64"/>
                                        </p:tgtEl>
                                        <p:attrNameLst>
                                          <p:attrName>ppt_x</p:attrName>
                                        </p:attrNameLst>
                                      </p:cBhvr>
                                      <p:tavLst>
                                        <p:tav tm="0">
                                          <p:val>
                                            <p:strVal val="#ppt_x"/>
                                          </p:val>
                                        </p:tav>
                                        <p:tav tm="100000">
                                          <p:val>
                                            <p:strVal val="#ppt_x"/>
                                          </p:val>
                                        </p:tav>
                                      </p:tavLst>
                                    </p:anim>
                                    <p:anim calcmode="lin" valueType="num">
                                      <p:cBhvr additive="base">
                                        <p:cTn id="22" dur="500" fill="hold"/>
                                        <p:tgtEl>
                                          <p:spTgt spid="6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63"/>
                                        </p:tgtEl>
                                        <p:attrNameLst>
                                          <p:attrName>style.visibility</p:attrName>
                                        </p:attrNameLst>
                                      </p:cBhvr>
                                      <p:to>
                                        <p:strVal val="visible"/>
                                      </p:to>
                                    </p:set>
                                    <p:anim calcmode="lin" valueType="num">
                                      <p:cBhvr additive="base">
                                        <p:cTn id="25" dur="500" fill="hold"/>
                                        <p:tgtEl>
                                          <p:spTgt spid="63"/>
                                        </p:tgtEl>
                                        <p:attrNameLst>
                                          <p:attrName>ppt_x</p:attrName>
                                        </p:attrNameLst>
                                      </p:cBhvr>
                                      <p:tavLst>
                                        <p:tav tm="0">
                                          <p:val>
                                            <p:strVal val="#ppt_x"/>
                                          </p:val>
                                        </p:tav>
                                        <p:tav tm="100000">
                                          <p:val>
                                            <p:strVal val="#ppt_x"/>
                                          </p:val>
                                        </p:tav>
                                      </p:tavLst>
                                    </p:anim>
                                    <p:anim calcmode="lin" valueType="num">
                                      <p:cBhvr additive="base">
                                        <p:cTn id="26" dur="500" fill="hold"/>
                                        <p:tgtEl>
                                          <p:spTgt spid="63"/>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62"/>
                                        </p:tgtEl>
                                        <p:attrNameLst>
                                          <p:attrName>style.visibility</p:attrName>
                                        </p:attrNameLst>
                                      </p:cBhvr>
                                      <p:to>
                                        <p:strVal val="visible"/>
                                      </p:to>
                                    </p:set>
                                    <p:anim calcmode="lin" valueType="num">
                                      <p:cBhvr additive="base">
                                        <p:cTn id="29" dur="500" fill="hold"/>
                                        <p:tgtEl>
                                          <p:spTgt spid="62"/>
                                        </p:tgtEl>
                                        <p:attrNameLst>
                                          <p:attrName>ppt_x</p:attrName>
                                        </p:attrNameLst>
                                      </p:cBhvr>
                                      <p:tavLst>
                                        <p:tav tm="0">
                                          <p:val>
                                            <p:strVal val="#ppt_x"/>
                                          </p:val>
                                        </p:tav>
                                        <p:tav tm="100000">
                                          <p:val>
                                            <p:strVal val="#ppt_x"/>
                                          </p:val>
                                        </p:tav>
                                      </p:tavLst>
                                    </p:anim>
                                    <p:anim calcmode="lin" valueType="num">
                                      <p:cBhvr additive="base">
                                        <p:cTn id="30" dur="500" fill="hold"/>
                                        <p:tgtEl>
                                          <p:spTgt spid="62"/>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61"/>
                                        </p:tgtEl>
                                        <p:attrNameLst>
                                          <p:attrName>style.visibility</p:attrName>
                                        </p:attrNameLst>
                                      </p:cBhvr>
                                      <p:to>
                                        <p:strVal val="visible"/>
                                      </p:to>
                                    </p:set>
                                    <p:anim calcmode="lin" valueType="num">
                                      <p:cBhvr additive="base">
                                        <p:cTn id="33" dur="500" fill="hold"/>
                                        <p:tgtEl>
                                          <p:spTgt spid="61"/>
                                        </p:tgtEl>
                                        <p:attrNameLst>
                                          <p:attrName>ppt_x</p:attrName>
                                        </p:attrNameLst>
                                      </p:cBhvr>
                                      <p:tavLst>
                                        <p:tav tm="0">
                                          <p:val>
                                            <p:strVal val="#ppt_x"/>
                                          </p:val>
                                        </p:tav>
                                        <p:tav tm="100000">
                                          <p:val>
                                            <p:strVal val="#ppt_x"/>
                                          </p:val>
                                        </p:tav>
                                      </p:tavLst>
                                    </p:anim>
                                    <p:anim calcmode="lin" valueType="num">
                                      <p:cBhvr additive="base">
                                        <p:cTn id="34" dur="500" fill="hold"/>
                                        <p:tgtEl>
                                          <p:spTgt spid="61"/>
                                        </p:tgtEl>
                                        <p:attrNameLst>
                                          <p:attrName>ppt_y</p:attrName>
                                        </p:attrNameLst>
                                      </p:cBhvr>
                                      <p:tavLst>
                                        <p:tav tm="0">
                                          <p:val>
                                            <p:strVal val="1+#ppt_h/2"/>
                                          </p:val>
                                        </p:tav>
                                        <p:tav tm="100000">
                                          <p:val>
                                            <p:strVal val="#ppt_y"/>
                                          </p:val>
                                        </p:tav>
                                      </p:tavLst>
                                    </p:anim>
                                  </p:childTnLst>
                                </p:cTn>
                              </p:par>
                              <p:par>
                                <p:cTn id="35" presetID="37"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1000"/>
                                        <p:tgtEl>
                                          <p:spTgt spid="53"/>
                                        </p:tgtEl>
                                      </p:cBhvr>
                                    </p:animEffect>
                                    <p:anim calcmode="lin" valueType="num">
                                      <p:cBhvr>
                                        <p:cTn id="38" dur="1000" fill="hold"/>
                                        <p:tgtEl>
                                          <p:spTgt spid="53"/>
                                        </p:tgtEl>
                                        <p:attrNameLst>
                                          <p:attrName>ppt_x</p:attrName>
                                        </p:attrNameLst>
                                      </p:cBhvr>
                                      <p:tavLst>
                                        <p:tav tm="0">
                                          <p:val>
                                            <p:strVal val="#ppt_x"/>
                                          </p:val>
                                        </p:tav>
                                        <p:tav tm="100000">
                                          <p:val>
                                            <p:strVal val="#ppt_x"/>
                                          </p:val>
                                        </p:tav>
                                      </p:tavLst>
                                    </p:anim>
                                    <p:anim calcmode="lin" valueType="num">
                                      <p:cBhvr>
                                        <p:cTn id="39" dur="900" decel="100000" fill="hold"/>
                                        <p:tgtEl>
                                          <p:spTgt spid="53"/>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53"/>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fade">
                                      <p:cBhvr>
                                        <p:cTn id="43" dur="1000"/>
                                        <p:tgtEl>
                                          <p:spTgt spid="54"/>
                                        </p:tgtEl>
                                      </p:cBhvr>
                                    </p:animEffect>
                                    <p:anim calcmode="lin" valueType="num">
                                      <p:cBhvr>
                                        <p:cTn id="44" dur="1000" fill="hold"/>
                                        <p:tgtEl>
                                          <p:spTgt spid="54"/>
                                        </p:tgtEl>
                                        <p:attrNameLst>
                                          <p:attrName>ppt_x</p:attrName>
                                        </p:attrNameLst>
                                      </p:cBhvr>
                                      <p:tavLst>
                                        <p:tav tm="0">
                                          <p:val>
                                            <p:strVal val="#ppt_x"/>
                                          </p:val>
                                        </p:tav>
                                        <p:tav tm="100000">
                                          <p:val>
                                            <p:strVal val="#ppt_x"/>
                                          </p:val>
                                        </p:tav>
                                      </p:tavLst>
                                    </p:anim>
                                    <p:anim calcmode="lin" valueType="num">
                                      <p:cBhvr>
                                        <p:cTn id="45" dur="900" decel="100000" fill="hold"/>
                                        <p:tgtEl>
                                          <p:spTgt spid="54"/>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54"/>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1000"/>
                                        <p:tgtEl>
                                          <p:spTgt spid="55"/>
                                        </p:tgtEl>
                                      </p:cBhvr>
                                    </p:animEffect>
                                    <p:anim calcmode="lin" valueType="num">
                                      <p:cBhvr>
                                        <p:cTn id="50" dur="1000" fill="hold"/>
                                        <p:tgtEl>
                                          <p:spTgt spid="55"/>
                                        </p:tgtEl>
                                        <p:attrNameLst>
                                          <p:attrName>ppt_x</p:attrName>
                                        </p:attrNameLst>
                                      </p:cBhvr>
                                      <p:tavLst>
                                        <p:tav tm="0">
                                          <p:val>
                                            <p:strVal val="#ppt_x"/>
                                          </p:val>
                                        </p:tav>
                                        <p:tav tm="100000">
                                          <p:val>
                                            <p:strVal val="#ppt_x"/>
                                          </p:val>
                                        </p:tav>
                                      </p:tavLst>
                                    </p:anim>
                                    <p:anim calcmode="lin" valueType="num">
                                      <p:cBhvr>
                                        <p:cTn id="51" dur="900" decel="100000" fill="hold"/>
                                        <p:tgtEl>
                                          <p:spTgt spid="55"/>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55"/>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1000"/>
                                        <p:tgtEl>
                                          <p:spTgt spid="56"/>
                                        </p:tgtEl>
                                      </p:cBhvr>
                                    </p:animEffect>
                                    <p:anim calcmode="lin" valueType="num">
                                      <p:cBhvr>
                                        <p:cTn id="56" dur="1000" fill="hold"/>
                                        <p:tgtEl>
                                          <p:spTgt spid="56"/>
                                        </p:tgtEl>
                                        <p:attrNameLst>
                                          <p:attrName>ppt_x</p:attrName>
                                        </p:attrNameLst>
                                      </p:cBhvr>
                                      <p:tavLst>
                                        <p:tav tm="0">
                                          <p:val>
                                            <p:strVal val="#ppt_x"/>
                                          </p:val>
                                        </p:tav>
                                        <p:tav tm="100000">
                                          <p:val>
                                            <p:strVal val="#ppt_x"/>
                                          </p:val>
                                        </p:tav>
                                      </p:tavLst>
                                    </p:anim>
                                    <p:anim calcmode="lin" valueType="num">
                                      <p:cBhvr>
                                        <p:cTn id="57" dur="900" decel="100000" fill="hold"/>
                                        <p:tgtEl>
                                          <p:spTgt spid="56"/>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56"/>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1000"/>
                                        <p:tgtEl>
                                          <p:spTgt spid="60"/>
                                        </p:tgtEl>
                                      </p:cBhvr>
                                    </p:animEffect>
                                    <p:anim calcmode="lin" valueType="num">
                                      <p:cBhvr>
                                        <p:cTn id="62" dur="1000" fill="hold"/>
                                        <p:tgtEl>
                                          <p:spTgt spid="60"/>
                                        </p:tgtEl>
                                        <p:attrNameLst>
                                          <p:attrName>ppt_x</p:attrName>
                                        </p:attrNameLst>
                                      </p:cBhvr>
                                      <p:tavLst>
                                        <p:tav tm="0">
                                          <p:val>
                                            <p:strVal val="#ppt_x"/>
                                          </p:val>
                                        </p:tav>
                                        <p:tav tm="100000">
                                          <p:val>
                                            <p:strVal val="#ppt_x"/>
                                          </p:val>
                                        </p:tav>
                                      </p:tavLst>
                                    </p:anim>
                                    <p:anim calcmode="lin" valueType="num">
                                      <p:cBhvr>
                                        <p:cTn id="63" dur="900" decel="100000" fill="hold"/>
                                        <p:tgtEl>
                                          <p:spTgt spid="60"/>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60"/>
                                        </p:tgtEl>
                                        <p:attrNameLst>
                                          <p:attrName>ppt_y</p:attrName>
                                        </p:attrNameLst>
                                      </p:cBhvr>
                                      <p:tavLst>
                                        <p:tav tm="0">
                                          <p:val>
                                            <p:strVal val="#ppt_y-.03"/>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anim calcmode="lin" valueType="num">
                                      <p:cBhvr additive="base">
                                        <p:cTn id="67" dur="500" fill="hold"/>
                                        <p:tgtEl>
                                          <p:spTgt spid="61"/>
                                        </p:tgtEl>
                                        <p:attrNameLst>
                                          <p:attrName>ppt_x</p:attrName>
                                        </p:attrNameLst>
                                      </p:cBhvr>
                                      <p:tavLst>
                                        <p:tav tm="0">
                                          <p:val>
                                            <p:strVal val="#ppt_x"/>
                                          </p:val>
                                        </p:tav>
                                        <p:tav tm="100000">
                                          <p:val>
                                            <p:strVal val="#ppt_x"/>
                                          </p:val>
                                        </p:tav>
                                      </p:tavLst>
                                    </p:anim>
                                    <p:anim calcmode="lin" valueType="num">
                                      <p:cBhvr additive="base">
                                        <p:cTn id="68" dur="500" fill="hold"/>
                                        <p:tgtEl>
                                          <p:spTgt spid="6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62"/>
                                        </p:tgtEl>
                                        <p:attrNameLst>
                                          <p:attrName>style.visibility</p:attrName>
                                        </p:attrNameLst>
                                      </p:cBhvr>
                                      <p:to>
                                        <p:strVal val="visible"/>
                                      </p:to>
                                    </p:set>
                                    <p:anim calcmode="lin" valueType="num">
                                      <p:cBhvr additive="base">
                                        <p:cTn id="71" dur="500" fill="hold"/>
                                        <p:tgtEl>
                                          <p:spTgt spid="62"/>
                                        </p:tgtEl>
                                        <p:attrNameLst>
                                          <p:attrName>ppt_x</p:attrName>
                                        </p:attrNameLst>
                                      </p:cBhvr>
                                      <p:tavLst>
                                        <p:tav tm="0">
                                          <p:val>
                                            <p:strVal val="#ppt_x"/>
                                          </p:val>
                                        </p:tav>
                                        <p:tav tm="100000">
                                          <p:val>
                                            <p:strVal val="#ppt_x"/>
                                          </p:val>
                                        </p:tav>
                                      </p:tavLst>
                                    </p:anim>
                                    <p:anim calcmode="lin" valueType="num">
                                      <p:cBhvr additive="base">
                                        <p:cTn id="72" dur="500" fill="hold"/>
                                        <p:tgtEl>
                                          <p:spTgt spid="62"/>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63"/>
                                        </p:tgtEl>
                                        <p:attrNameLst>
                                          <p:attrName>style.visibility</p:attrName>
                                        </p:attrNameLst>
                                      </p:cBhvr>
                                      <p:to>
                                        <p:strVal val="visible"/>
                                      </p:to>
                                    </p:set>
                                    <p:anim calcmode="lin" valueType="num">
                                      <p:cBhvr additive="base">
                                        <p:cTn id="75" dur="500" fill="hold"/>
                                        <p:tgtEl>
                                          <p:spTgt spid="63"/>
                                        </p:tgtEl>
                                        <p:attrNameLst>
                                          <p:attrName>ppt_x</p:attrName>
                                        </p:attrNameLst>
                                      </p:cBhvr>
                                      <p:tavLst>
                                        <p:tav tm="0">
                                          <p:val>
                                            <p:strVal val="#ppt_x"/>
                                          </p:val>
                                        </p:tav>
                                        <p:tav tm="100000">
                                          <p:val>
                                            <p:strVal val="#ppt_x"/>
                                          </p:val>
                                        </p:tav>
                                      </p:tavLst>
                                    </p:anim>
                                    <p:anim calcmode="lin" valueType="num">
                                      <p:cBhvr additive="base">
                                        <p:cTn id="76" dur="500" fill="hold"/>
                                        <p:tgtEl>
                                          <p:spTgt spid="6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anim calcmode="lin" valueType="num">
                                      <p:cBhvr additive="base">
                                        <p:cTn id="79" dur="500" fill="hold"/>
                                        <p:tgtEl>
                                          <p:spTgt spid="64"/>
                                        </p:tgtEl>
                                        <p:attrNameLst>
                                          <p:attrName>ppt_x</p:attrName>
                                        </p:attrNameLst>
                                      </p:cBhvr>
                                      <p:tavLst>
                                        <p:tav tm="0">
                                          <p:val>
                                            <p:strVal val="#ppt_x"/>
                                          </p:val>
                                        </p:tav>
                                        <p:tav tm="100000">
                                          <p:val>
                                            <p:strVal val="#ppt_x"/>
                                          </p:val>
                                        </p:tav>
                                      </p:tavLst>
                                    </p:anim>
                                    <p:anim calcmode="lin" valueType="num">
                                      <p:cBhvr additive="base">
                                        <p:cTn id="8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9"/>
                                        </p:tgtEl>
                                        <p:attrNameLst>
                                          <p:attrName>style.visibility</p:attrName>
                                        </p:attrNameLst>
                                      </p:cBhvr>
                                      <p:to>
                                        <p:strVal val="visible"/>
                                      </p:to>
                                    </p:set>
                                    <p:anim calcmode="lin" valueType="num">
                                      <p:cBhvr additive="base">
                                        <p:cTn id="85" dur="500" fill="hold"/>
                                        <p:tgtEl>
                                          <p:spTgt spid="59"/>
                                        </p:tgtEl>
                                        <p:attrNameLst>
                                          <p:attrName>ppt_x</p:attrName>
                                        </p:attrNameLst>
                                      </p:cBhvr>
                                      <p:tavLst>
                                        <p:tav tm="0">
                                          <p:val>
                                            <p:strVal val="#ppt_x"/>
                                          </p:val>
                                        </p:tav>
                                        <p:tav tm="100000">
                                          <p:val>
                                            <p:strVal val="#ppt_x"/>
                                          </p:val>
                                        </p:tav>
                                      </p:tavLst>
                                    </p:anim>
                                    <p:anim calcmode="lin" valueType="num">
                                      <p:cBhvr additive="base">
                                        <p:cTn id="86"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72"/>
                                        </p:tgtEl>
                                        <p:attrNameLst>
                                          <p:attrName>style.visibility</p:attrName>
                                        </p:attrNameLst>
                                      </p:cBhvr>
                                      <p:to>
                                        <p:strVal val="visible"/>
                                      </p:to>
                                    </p:set>
                                    <p:anim calcmode="lin" valueType="num">
                                      <p:cBhvr additive="base">
                                        <p:cTn id="91" dur="500" fill="hold"/>
                                        <p:tgtEl>
                                          <p:spTgt spid="72"/>
                                        </p:tgtEl>
                                        <p:attrNameLst>
                                          <p:attrName>ppt_x</p:attrName>
                                        </p:attrNameLst>
                                      </p:cBhvr>
                                      <p:tavLst>
                                        <p:tav tm="0">
                                          <p:val>
                                            <p:strVal val="#ppt_x"/>
                                          </p:val>
                                        </p:tav>
                                        <p:tav tm="100000">
                                          <p:val>
                                            <p:strVal val="#ppt_x"/>
                                          </p:val>
                                        </p:tav>
                                      </p:tavLst>
                                    </p:anim>
                                    <p:anim calcmode="lin" valueType="num">
                                      <p:cBhvr additive="base">
                                        <p:cTn id="92"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37" presetClass="entr" presetSubtype="0" fill="hold" grpId="0" nodeType="clickEffect">
                                  <p:stCondLst>
                                    <p:cond delay="0"/>
                                  </p:stCondLst>
                                  <p:childTnLst>
                                    <p:set>
                                      <p:cBhvr>
                                        <p:cTn id="96" dur="1" fill="hold">
                                          <p:stCondLst>
                                            <p:cond delay="0"/>
                                          </p:stCondLst>
                                        </p:cTn>
                                        <p:tgtEl>
                                          <p:spTgt spid="65"/>
                                        </p:tgtEl>
                                        <p:attrNameLst>
                                          <p:attrName>style.visibility</p:attrName>
                                        </p:attrNameLst>
                                      </p:cBhvr>
                                      <p:to>
                                        <p:strVal val="visible"/>
                                      </p:to>
                                    </p:set>
                                    <p:animEffect transition="in" filter="fade">
                                      <p:cBhvr>
                                        <p:cTn id="97" dur="1000"/>
                                        <p:tgtEl>
                                          <p:spTgt spid="65"/>
                                        </p:tgtEl>
                                      </p:cBhvr>
                                    </p:animEffect>
                                    <p:anim calcmode="lin" valueType="num">
                                      <p:cBhvr>
                                        <p:cTn id="98" dur="1000" fill="hold"/>
                                        <p:tgtEl>
                                          <p:spTgt spid="65"/>
                                        </p:tgtEl>
                                        <p:attrNameLst>
                                          <p:attrName>ppt_x</p:attrName>
                                        </p:attrNameLst>
                                      </p:cBhvr>
                                      <p:tavLst>
                                        <p:tav tm="0">
                                          <p:val>
                                            <p:strVal val="#ppt_x"/>
                                          </p:val>
                                        </p:tav>
                                        <p:tav tm="100000">
                                          <p:val>
                                            <p:strVal val="#ppt_x"/>
                                          </p:val>
                                        </p:tav>
                                      </p:tavLst>
                                    </p:anim>
                                    <p:anim calcmode="lin" valueType="num">
                                      <p:cBhvr>
                                        <p:cTn id="99" dur="900" decel="100000" fill="hold"/>
                                        <p:tgtEl>
                                          <p:spTgt spid="65"/>
                                        </p:tgtEl>
                                        <p:attrNameLst>
                                          <p:attrName>ppt_y</p:attrName>
                                        </p:attrNameLst>
                                      </p:cBhvr>
                                      <p:tavLst>
                                        <p:tav tm="0">
                                          <p:val>
                                            <p:strVal val="#ppt_y+1"/>
                                          </p:val>
                                        </p:tav>
                                        <p:tav tm="100000">
                                          <p:val>
                                            <p:strVal val="#ppt_y-.03"/>
                                          </p:val>
                                        </p:tav>
                                      </p:tavLst>
                                    </p:anim>
                                    <p:anim calcmode="lin" valueType="num">
                                      <p:cBhvr>
                                        <p:cTn id="100" dur="100" accel="100000" fill="hold">
                                          <p:stCondLst>
                                            <p:cond delay="900"/>
                                          </p:stCondLst>
                                        </p:cTn>
                                        <p:tgtEl>
                                          <p:spTgt spid="65"/>
                                        </p:tgtEl>
                                        <p:attrNameLst>
                                          <p:attrName>ppt_y</p:attrName>
                                        </p:attrNameLst>
                                      </p:cBhvr>
                                      <p:tavLst>
                                        <p:tav tm="0">
                                          <p:val>
                                            <p:strVal val="#ppt_y-.03"/>
                                          </p:val>
                                        </p:tav>
                                        <p:tav tm="100000">
                                          <p:val>
                                            <p:strVal val="#ppt_y"/>
                                          </p:val>
                                        </p:tav>
                                      </p:tavLst>
                                    </p:anim>
                                  </p:childTnLst>
                                </p:cTn>
                              </p:par>
                              <p:par>
                                <p:cTn id="101" presetID="37" presetClass="entr" presetSubtype="0" fill="hold" grpId="0" nodeType="withEffect">
                                  <p:stCondLst>
                                    <p:cond delay="0"/>
                                  </p:stCondLst>
                                  <p:childTnLst>
                                    <p:set>
                                      <p:cBhvr>
                                        <p:cTn id="102" dur="1" fill="hold">
                                          <p:stCondLst>
                                            <p:cond delay="0"/>
                                          </p:stCondLst>
                                        </p:cTn>
                                        <p:tgtEl>
                                          <p:spTgt spid="66"/>
                                        </p:tgtEl>
                                        <p:attrNameLst>
                                          <p:attrName>style.visibility</p:attrName>
                                        </p:attrNameLst>
                                      </p:cBhvr>
                                      <p:to>
                                        <p:strVal val="visible"/>
                                      </p:to>
                                    </p:set>
                                    <p:animEffect transition="in" filter="fade">
                                      <p:cBhvr>
                                        <p:cTn id="103" dur="1000"/>
                                        <p:tgtEl>
                                          <p:spTgt spid="66"/>
                                        </p:tgtEl>
                                      </p:cBhvr>
                                    </p:animEffect>
                                    <p:anim calcmode="lin" valueType="num">
                                      <p:cBhvr>
                                        <p:cTn id="104" dur="1000" fill="hold"/>
                                        <p:tgtEl>
                                          <p:spTgt spid="66"/>
                                        </p:tgtEl>
                                        <p:attrNameLst>
                                          <p:attrName>ppt_x</p:attrName>
                                        </p:attrNameLst>
                                      </p:cBhvr>
                                      <p:tavLst>
                                        <p:tav tm="0">
                                          <p:val>
                                            <p:strVal val="#ppt_x"/>
                                          </p:val>
                                        </p:tav>
                                        <p:tav tm="100000">
                                          <p:val>
                                            <p:strVal val="#ppt_x"/>
                                          </p:val>
                                        </p:tav>
                                      </p:tavLst>
                                    </p:anim>
                                    <p:anim calcmode="lin" valueType="num">
                                      <p:cBhvr>
                                        <p:cTn id="105" dur="900" decel="100000" fill="hold"/>
                                        <p:tgtEl>
                                          <p:spTgt spid="66"/>
                                        </p:tgtEl>
                                        <p:attrNameLst>
                                          <p:attrName>ppt_y</p:attrName>
                                        </p:attrNameLst>
                                      </p:cBhvr>
                                      <p:tavLst>
                                        <p:tav tm="0">
                                          <p:val>
                                            <p:strVal val="#ppt_y+1"/>
                                          </p:val>
                                        </p:tav>
                                        <p:tav tm="100000">
                                          <p:val>
                                            <p:strVal val="#ppt_y-.03"/>
                                          </p:val>
                                        </p:tav>
                                      </p:tavLst>
                                    </p:anim>
                                    <p:anim calcmode="lin" valueType="num">
                                      <p:cBhvr>
                                        <p:cTn id="106" dur="100" accel="100000" fill="hold">
                                          <p:stCondLst>
                                            <p:cond delay="900"/>
                                          </p:stCondLst>
                                        </p:cTn>
                                        <p:tgtEl>
                                          <p:spTgt spid="66"/>
                                        </p:tgtEl>
                                        <p:attrNameLst>
                                          <p:attrName>ppt_y</p:attrName>
                                        </p:attrNameLst>
                                      </p:cBhvr>
                                      <p:tavLst>
                                        <p:tav tm="0">
                                          <p:val>
                                            <p:strVal val="#ppt_y-.03"/>
                                          </p:val>
                                        </p:tav>
                                        <p:tav tm="100000">
                                          <p:val>
                                            <p:strVal val="#ppt_y"/>
                                          </p:val>
                                        </p:tav>
                                      </p:tavLst>
                                    </p:anim>
                                  </p:childTnLst>
                                </p:cTn>
                              </p:par>
                              <p:par>
                                <p:cTn id="107" presetID="37" presetClass="entr" presetSubtype="0" fill="hold" grpId="0" nodeType="with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fade">
                                      <p:cBhvr>
                                        <p:cTn id="109" dur="1000"/>
                                        <p:tgtEl>
                                          <p:spTgt spid="67"/>
                                        </p:tgtEl>
                                      </p:cBhvr>
                                    </p:animEffect>
                                    <p:anim calcmode="lin" valueType="num">
                                      <p:cBhvr>
                                        <p:cTn id="110" dur="1000" fill="hold"/>
                                        <p:tgtEl>
                                          <p:spTgt spid="67"/>
                                        </p:tgtEl>
                                        <p:attrNameLst>
                                          <p:attrName>ppt_x</p:attrName>
                                        </p:attrNameLst>
                                      </p:cBhvr>
                                      <p:tavLst>
                                        <p:tav tm="0">
                                          <p:val>
                                            <p:strVal val="#ppt_x"/>
                                          </p:val>
                                        </p:tav>
                                        <p:tav tm="100000">
                                          <p:val>
                                            <p:strVal val="#ppt_x"/>
                                          </p:val>
                                        </p:tav>
                                      </p:tavLst>
                                    </p:anim>
                                    <p:anim calcmode="lin" valueType="num">
                                      <p:cBhvr>
                                        <p:cTn id="111" dur="900" decel="100000" fill="hold"/>
                                        <p:tgtEl>
                                          <p:spTgt spid="67"/>
                                        </p:tgtEl>
                                        <p:attrNameLst>
                                          <p:attrName>ppt_y</p:attrName>
                                        </p:attrNameLst>
                                      </p:cBhvr>
                                      <p:tavLst>
                                        <p:tav tm="0">
                                          <p:val>
                                            <p:strVal val="#ppt_y+1"/>
                                          </p:val>
                                        </p:tav>
                                        <p:tav tm="100000">
                                          <p:val>
                                            <p:strVal val="#ppt_y-.03"/>
                                          </p:val>
                                        </p:tav>
                                      </p:tavLst>
                                    </p:anim>
                                    <p:anim calcmode="lin" valueType="num">
                                      <p:cBhvr>
                                        <p:cTn id="112" dur="100" accel="100000" fill="hold">
                                          <p:stCondLst>
                                            <p:cond delay="900"/>
                                          </p:stCondLst>
                                        </p:cTn>
                                        <p:tgtEl>
                                          <p:spTgt spid="67"/>
                                        </p:tgtEl>
                                        <p:attrNameLst>
                                          <p:attrName>ppt_y</p:attrName>
                                        </p:attrNameLst>
                                      </p:cBhvr>
                                      <p:tavLst>
                                        <p:tav tm="0">
                                          <p:val>
                                            <p:strVal val="#ppt_y-.03"/>
                                          </p:val>
                                        </p:tav>
                                        <p:tav tm="100000">
                                          <p:val>
                                            <p:strVal val="#ppt_y"/>
                                          </p:val>
                                        </p:tav>
                                      </p:tavLst>
                                    </p:anim>
                                  </p:childTnLst>
                                </p:cTn>
                              </p:par>
                              <p:par>
                                <p:cTn id="113" presetID="37" presetClass="entr" presetSubtype="0" fill="hold" grpId="0" nodeType="withEffect">
                                  <p:stCondLst>
                                    <p:cond delay="0"/>
                                  </p:stCondLst>
                                  <p:childTnLst>
                                    <p:set>
                                      <p:cBhvr>
                                        <p:cTn id="114" dur="1" fill="hold">
                                          <p:stCondLst>
                                            <p:cond delay="0"/>
                                          </p:stCondLst>
                                        </p:cTn>
                                        <p:tgtEl>
                                          <p:spTgt spid="68"/>
                                        </p:tgtEl>
                                        <p:attrNameLst>
                                          <p:attrName>style.visibility</p:attrName>
                                        </p:attrNameLst>
                                      </p:cBhvr>
                                      <p:to>
                                        <p:strVal val="visible"/>
                                      </p:to>
                                    </p:set>
                                    <p:animEffect transition="in" filter="fade">
                                      <p:cBhvr>
                                        <p:cTn id="115" dur="1000"/>
                                        <p:tgtEl>
                                          <p:spTgt spid="68"/>
                                        </p:tgtEl>
                                      </p:cBhvr>
                                    </p:animEffect>
                                    <p:anim calcmode="lin" valueType="num">
                                      <p:cBhvr>
                                        <p:cTn id="116" dur="1000" fill="hold"/>
                                        <p:tgtEl>
                                          <p:spTgt spid="68"/>
                                        </p:tgtEl>
                                        <p:attrNameLst>
                                          <p:attrName>ppt_x</p:attrName>
                                        </p:attrNameLst>
                                      </p:cBhvr>
                                      <p:tavLst>
                                        <p:tav tm="0">
                                          <p:val>
                                            <p:strVal val="#ppt_x"/>
                                          </p:val>
                                        </p:tav>
                                        <p:tav tm="100000">
                                          <p:val>
                                            <p:strVal val="#ppt_x"/>
                                          </p:val>
                                        </p:tav>
                                      </p:tavLst>
                                    </p:anim>
                                    <p:anim calcmode="lin" valueType="num">
                                      <p:cBhvr>
                                        <p:cTn id="117" dur="900" decel="100000" fill="hold"/>
                                        <p:tgtEl>
                                          <p:spTgt spid="68"/>
                                        </p:tgtEl>
                                        <p:attrNameLst>
                                          <p:attrName>ppt_y</p:attrName>
                                        </p:attrNameLst>
                                      </p:cBhvr>
                                      <p:tavLst>
                                        <p:tav tm="0">
                                          <p:val>
                                            <p:strVal val="#ppt_y+1"/>
                                          </p:val>
                                        </p:tav>
                                        <p:tav tm="100000">
                                          <p:val>
                                            <p:strVal val="#ppt_y-.03"/>
                                          </p:val>
                                        </p:tav>
                                      </p:tavLst>
                                    </p:anim>
                                    <p:anim calcmode="lin" valueType="num">
                                      <p:cBhvr>
                                        <p:cTn id="118" dur="100" accel="100000" fill="hold">
                                          <p:stCondLst>
                                            <p:cond delay="900"/>
                                          </p:stCondLst>
                                        </p:cTn>
                                        <p:tgtEl>
                                          <p:spTgt spid="68"/>
                                        </p:tgtEl>
                                        <p:attrNameLst>
                                          <p:attrName>ppt_y</p:attrName>
                                        </p:attrNameLst>
                                      </p:cBhvr>
                                      <p:tavLst>
                                        <p:tav tm="0">
                                          <p:val>
                                            <p:strVal val="#ppt_y-.03"/>
                                          </p:val>
                                        </p:tav>
                                        <p:tav tm="100000">
                                          <p:val>
                                            <p:strVal val="#ppt_y"/>
                                          </p:val>
                                        </p:tav>
                                      </p:tavLst>
                                    </p:anim>
                                  </p:childTnLst>
                                </p:cTn>
                              </p:par>
                              <p:par>
                                <p:cTn id="119" presetID="37" presetClass="entr" presetSubtype="0" fill="hold" grpId="0" nodeType="withEffect">
                                  <p:stCondLst>
                                    <p:cond delay="0"/>
                                  </p:stCondLst>
                                  <p:childTnLst>
                                    <p:set>
                                      <p:cBhvr>
                                        <p:cTn id="120" dur="1" fill="hold">
                                          <p:stCondLst>
                                            <p:cond delay="0"/>
                                          </p:stCondLst>
                                        </p:cTn>
                                        <p:tgtEl>
                                          <p:spTgt spid="69"/>
                                        </p:tgtEl>
                                        <p:attrNameLst>
                                          <p:attrName>style.visibility</p:attrName>
                                        </p:attrNameLst>
                                      </p:cBhvr>
                                      <p:to>
                                        <p:strVal val="visible"/>
                                      </p:to>
                                    </p:set>
                                    <p:animEffect transition="in" filter="fade">
                                      <p:cBhvr>
                                        <p:cTn id="121" dur="1000"/>
                                        <p:tgtEl>
                                          <p:spTgt spid="69"/>
                                        </p:tgtEl>
                                      </p:cBhvr>
                                    </p:animEffect>
                                    <p:anim calcmode="lin" valueType="num">
                                      <p:cBhvr>
                                        <p:cTn id="122" dur="1000" fill="hold"/>
                                        <p:tgtEl>
                                          <p:spTgt spid="69"/>
                                        </p:tgtEl>
                                        <p:attrNameLst>
                                          <p:attrName>ppt_x</p:attrName>
                                        </p:attrNameLst>
                                      </p:cBhvr>
                                      <p:tavLst>
                                        <p:tav tm="0">
                                          <p:val>
                                            <p:strVal val="#ppt_x"/>
                                          </p:val>
                                        </p:tav>
                                        <p:tav tm="100000">
                                          <p:val>
                                            <p:strVal val="#ppt_x"/>
                                          </p:val>
                                        </p:tav>
                                      </p:tavLst>
                                    </p:anim>
                                    <p:anim calcmode="lin" valueType="num">
                                      <p:cBhvr>
                                        <p:cTn id="123" dur="900" decel="100000" fill="hold"/>
                                        <p:tgtEl>
                                          <p:spTgt spid="69"/>
                                        </p:tgtEl>
                                        <p:attrNameLst>
                                          <p:attrName>ppt_y</p:attrName>
                                        </p:attrNameLst>
                                      </p:cBhvr>
                                      <p:tavLst>
                                        <p:tav tm="0">
                                          <p:val>
                                            <p:strVal val="#ppt_y+1"/>
                                          </p:val>
                                        </p:tav>
                                        <p:tav tm="100000">
                                          <p:val>
                                            <p:strVal val="#ppt_y-.03"/>
                                          </p:val>
                                        </p:tav>
                                      </p:tavLst>
                                    </p:anim>
                                    <p:anim calcmode="lin" valueType="num">
                                      <p:cBhvr>
                                        <p:cTn id="124" dur="100" accel="100000" fill="hold">
                                          <p:stCondLst>
                                            <p:cond delay="900"/>
                                          </p:stCondLst>
                                        </p:cTn>
                                        <p:tgtEl>
                                          <p:spTgt spid="69"/>
                                        </p:tgtEl>
                                        <p:attrNameLst>
                                          <p:attrName>ppt_y</p:attrName>
                                        </p:attrNameLst>
                                      </p:cBhvr>
                                      <p:tavLst>
                                        <p:tav tm="0">
                                          <p:val>
                                            <p:strVal val="#ppt_y-.03"/>
                                          </p:val>
                                        </p:tav>
                                        <p:tav tm="100000">
                                          <p:val>
                                            <p:strVal val="#ppt_y"/>
                                          </p:val>
                                        </p:tav>
                                      </p:tavLst>
                                    </p:anim>
                                  </p:childTnLst>
                                </p:cTn>
                              </p:par>
                              <p:par>
                                <p:cTn id="125" presetID="37" presetClass="entr" presetSubtype="0" fill="hold" grpId="0" nodeType="withEffect">
                                  <p:stCondLst>
                                    <p:cond delay="0"/>
                                  </p:stCondLst>
                                  <p:childTnLst>
                                    <p:set>
                                      <p:cBhvr>
                                        <p:cTn id="126" dur="1" fill="hold">
                                          <p:stCondLst>
                                            <p:cond delay="0"/>
                                          </p:stCondLst>
                                        </p:cTn>
                                        <p:tgtEl>
                                          <p:spTgt spid="70"/>
                                        </p:tgtEl>
                                        <p:attrNameLst>
                                          <p:attrName>style.visibility</p:attrName>
                                        </p:attrNameLst>
                                      </p:cBhvr>
                                      <p:to>
                                        <p:strVal val="visible"/>
                                      </p:to>
                                    </p:set>
                                    <p:animEffect transition="in" filter="fade">
                                      <p:cBhvr>
                                        <p:cTn id="127" dur="1000"/>
                                        <p:tgtEl>
                                          <p:spTgt spid="70"/>
                                        </p:tgtEl>
                                      </p:cBhvr>
                                    </p:animEffect>
                                    <p:anim calcmode="lin" valueType="num">
                                      <p:cBhvr>
                                        <p:cTn id="128" dur="1000" fill="hold"/>
                                        <p:tgtEl>
                                          <p:spTgt spid="70"/>
                                        </p:tgtEl>
                                        <p:attrNameLst>
                                          <p:attrName>ppt_x</p:attrName>
                                        </p:attrNameLst>
                                      </p:cBhvr>
                                      <p:tavLst>
                                        <p:tav tm="0">
                                          <p:val>
                                            <p:strVal val="#ppt_x"/>
                                          </p:val>
                                        </p:tav>
                                        <p:tav tm="100000">
                                          <p:val>
                                            <p:strVal val="#ppt_x"/>
                                          </p:val>
                                        </p:tav>
                                      </p:tavLst>
                                    </p:anim>
                                    <p:anim calcmode="lin" valueType="num">
                                      <p:cBhvr>
                                        <p:cTn id="129" dur="900" decel="100000" fill="hold"/>
                                        <p:tgtEl>
                                          <p:spTgt spid="70"/>
                                        </p:tgtEl>
                                        <p:attrNameLst>
                                          <p:attrName>ppt_y</p:attrName>
                                        </p:attrNameLst>
                                      </p:cBhvr>
                                      <p:tavLst>
                                        <p:tav tm="0">
                                          <p:val>
                                            <p:strVal val="#ppt_y+1"/>
                                          </p:val>
                                        </p:tav>
                                        <p:tav tm="100000">
                                          <p:val>
                                            <p:strVal val="#ppt_y-.03"/>
                                          </p:val>
                                        </p:tav>
                                      </p:tavLst>
                                    </p:anim>
                                    <p:anim calcmode="lin" valueType="num">
                                      <p:cBhvr>
                                        <p:cTn id="130" dur="100" accel="100000" fill="hold">
                                          <p:stCondLst>
                                            <p:cond delay="900"/>
                                          </p:stCondLst>
                                        </p:cTn>
                                        <p:tgtEl>
                                          <p:spTgt spid="70"/>
                                        </p:tgtEl>
                                        <p:attrNameLst>
                                          <p:attrName>ppt_y</p:attrName>
                                        </p:attrNameLst>
                                      </p:cBhvr>
                                      <p:tavLst>
                                        <p:tav tm="0">
                                          <p:val>
                                            <p:strVal val="#ppt_y-.03"/>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37" presetClass="entr" presetSubtype="0" fill="hold" grpId="0" nodeType="clickEffect">
                                  <p:stCondLst>
                                    <p:cond delay="0"/>
                                  </p:stCondLst>
                                  <p:childTnLst>
                                    <p:set>
                                      <p:cBhvr>
                                        <p:cTn id="134" dur="1" fill="hold">
                                          <p:stCondLst>
                                            <p:cond delay="0"/>
                                          </p:stCondLst>
                                        </p:cTn>
                                        <p:tgtEl>
                                          <p:spTgt spid="71"/>
                                        </p:tgtEl>
                                        <p:attrNameLst>
                                          <p:attrName>style.visibility</p:attrName>
                                        </p:attrNameLst>
                                      </p:cBhvr>
                                      <p:to>
                                        <p:strVal val="visible"/>
                                      </p:to>
                                    </p:set>
                                    <p:animEffect transition="in" filter="fade">
                                      <p:cBhvr>
                                        <p:cTn id="135" dur="1000"/>
                                        <p:tgtEl>
                                          <p:spTgt spid="71"/>
                                        </p:tgtEl>
                                      </p:cBhvr>
                                    </p:animEffect>
                                    <p:anim calcmode="lin" valueType="num">
                                      <p:cBhvr>
                                        <p:cTn id="136" dur="1000" fill="hold"/>
                                        <p:tgtEl>
                                          <p:spTgt spid="71"/>
                                        </p:tgtEl>
                                        <p:attrNameLst>
                                          <p:attrName>ppt_x</p:attrName>
                                        </p:attrNameLst>
                                      </p:cBhvr>
                                      <p:tavLst>
                                        <p:tav tm="0">
                                          <p:val>
                                            <p:strVal val="#ppt_x"/>
                                          </p:val>
                                        </p:tav>
                                        <p:tav tm="100000">
                                          <p:val>
                                            <p:strVal val="#ppt_x"/>
                                          </p:val>
                                        </p:tav>
                                      </p:tavLst>
                                    </p:anim>
                                    <p:anim calcmode="lin" valueType="num">
                                      <p:cBhvr>
                                        <p:cTn id="137" dur="900" decel="100000" fill="hold"/>
                                        <p:tgtEl>
                                          <p:spTgt spid="71"/>
                                        </p:tgtEl>
                                        <p:attrNameLst>
                                          <p:attrName>ppt_y</p:attrName>
                                        </p:attrNameLst>
                                      </p:cBhvr>
                                      <p:tavLst>
                                        <p:tav tm="0">
                                          <p:val>
                                            <p:strVal val="#ppt_y+1"/>
                                          </p:val>
                                        </p:tav>
                                        <p:tav tm="100000">
                                          <p:val>
                                            <p:strVal val="#ppt_y-.03"/>
                                          </p:val>
                                        </p:tav>
                                      </p:tavLst>
                                    </p:anim>
                                    <p:anim calcmode="lin" valueType="num">
                                      <p:cBhvr>
                                        <p:cTn id="138" dur="100" accel="100000" fill="hold">
                                          <p:stCondLst>
                                            <p:cond delay="900"/>
                                          </p:stCondLst>
                                        </p:cTn>
                                        <p:tgtEl>
                                          <p:spTgt spid="71"/>
                                        </p:tgtEl>
                                        <p:attrNameLst>
                                          <p:attrName>ppt_y</p:attrName>
                                        </p:attrNameLst>
                                      </p:cBhvr>
                                      <p:tavLst>
                                        <p:tav tm="0">
                                          <p:val>
                                            <p:strVal val="#ppt_y-.03"/>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grpId="0" nodeType="clickEffect">
                                  <p:stCondLst>
                                    <p:cond delay="0"/>
                                  </p:stCondLst>
                                  <p:childTnLst>
                                    <p:set>
                                      <p:cBhvr>
                                        <p:cTn id="142" dur="1" fill="hold">
                                          <p:stCondLst>
                                            <p:cond delay="0"/>
                                          </p:stCondLst>
                                        </p:cTn>
                                        <p:tgtEl>
                                          <p:spTgt spid="73"/>
                                        </p:tgtEl>
                                        <p:attrNameLst>
                                          <p:attrName>style.visibility</p:attrName>
                                        </p:attrNameLst>
                                      </p:cBhvr>
                                      <p:to>
                                        <p:strVal val="visible"/>
                                      </p:to>
                                    </p:set>
                                    <p:anim calcmode="lin" valueType="num">
                                      <p:cBhvr additive="base">
                                        <p:cTn id="143" dur="500" fill="hold"/>
                                        <p:tgtEl>
                                          <p:spTgt spid="73"/>
                                        </p:tgtEl>
                                        <p:attrNameLst>
                                          <p:attrName>ppt_x</p:attrName>
                                        </p:attrNameLst>
                                      </p:cBhvr>
                                      <p:tavLst>
                                        <p:tav tm="0">
                                          <p:val>
                                            <p:strVal val="#ppt_x"/>
                                          </p:val>
                                        </p:tav>
                                        <p:tav tm="100000">
                                          <p:val>
                                            <p:strVal val="#ppt_x"/>
                                          </p:val>
                                        </p:tav>
                                      </p:tavLst>
                                    </p:anim>
                                    <p:anim calcmode="lin" valueType="num">
                                      <p:cBhvr additive="base">
                                        <p:cTn id="144"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57" grpId="0" animBg="1"/>
      <p:bldP spid="58" grpId="0" animBg="1"/>
      <p:bldP spid="59" grpId="0"/>
      <p:bldP spid="60" grpId="0" animBg="1"/>
      <p:bldP spid="61" grpId="0" animBg="1"/>
      <p:bldP spid="61" grpId="1" animBg="1"/>
      <p:bldP spid="62" grpId="0" animBg="1"/>
      <p:bldP spid="62" grpId="1" animBg="1"/>
      <p:bldP spid="63" grpId="0" animBg="1"/>
      <p:bldP spid="63" grpId="1" animBg="1"/>
      <p:bldP spid="64" grpId="0" animBg="1"/>
      <p:bldP spid="64" grpId="1" animBg="1"/>
      <p:bldP spid="65" grpId="0" animBg="1"/>
      <p:bldP spid="66" grpId="0" animBg="1"/>
      <p:bldP spid="67" grpId="0" animBg="1"/>
      <p:bldP spid="68" grpId="0" animBg="1"/>
      <p:bldP spid="69" grpId="0" animBg="1"/>
      <p:bldP spid="70" grpId="0" animBg="1"/>
      <p:bldP spid="71" grpId="0" animBg="1"/>
      <p:bldP spid="72" grpId="0"/>
      <p:bldP spid="7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MR1Vs MR2</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24</a:t>
            </a:fld>
            <a:endParaRPr lang="en-US" altLang="en-US"/>
          </a:p>
        </p:txBody>
      </p:sp>
      <p:sp>
        <p:nvSpPr>
          <p:cNvPr id="74" name="Rectangle 73"/>
          <p:cNvSpPr/>
          <p:nvPr/>
        </p:nvSpPr>
        <p:spPr>
          <a:xfrm>
            <a:off x="266982" y="2323935"/>
            <a:ext cx="3532528" cy="677108"/>
          </a:xfrm>
          <a:prstGeom prst="rect">
            <a:avLst/>
          </a:prstGeom>
        </p:spPr>
        <p:txBody>
          <a:bodyPr wrap="square">
            <a:spAutoFit/>
          </a:bodyPr>
          <a:lstStyle/>
          <a:p>
            <a:pPr marL="285750" indent="-285750">
              <a:buFont typeface="Arial" pitchFamily="34" charset="0"/>
              <a:buChar char="•"/>
            </a:pPr>
            <a:r>
              <a:rPr lang="en-US" sz="1900" dirty="0">
                <a:latin typeface="+mn-lt"/>
              </a:rPr>
              <a:t>Hadoop Cluster – Processing </a:t>
            </a:r>
            <a:r>
              <a:rPr lang="en-US" sz="1900" dirty="0" smtClean="0">
                <a:latin typeface="+mn-lt"/>
              </a:rPr>
              <a:t> (MRv2 + YARN)</a:t>
            </a:r>
            <a:endParaRPr lang="en-US" sz="1900" dirty="0">
              <a:latin typeface="+mn-lt"/>
            </a:endParaRPr>
          </a:p>
        </p:txBody>
      </p:sp>
      <p:grpSp>
        <p:nvGrpSpPr>
          <p:cNvPr id="35" name="Group 34"/>
          <p:cNvGrpSpPr/>
          <p:nvPr/>
        </p:nvGrpSpPr>
        <p:grpSpPr>
          <a:xfrm>
            <a:off x="1118617" y="1695396"/>
            <a:ext cx="7603067" cy="4953000"/>
            <a:chOff x="1828800" y="1524000"/>
            <a:chExt cx="5181600" cy="4953000"/>
          </a:xfrm>
        </p:grpSpPr>
        <p:sp>
          <p:nvSpPr>
            <p:cNvPr id="36" name="Rectangle 35"/>
            <p:cNvSpPr/>
            <p:nvPr/>
          </p:nvSpPr>
          <p:spPr>
            <a:xfrm>
              <a:off x="4114801" y="3733800"/>
              <a:ext cx="699052" cy="83820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6019800" y="2027238"/>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6019800" y="32004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6019800" y="44196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6019800" y="56388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1828800" y="3581400"/>
              <a:ext cx="1524000" cy="990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1905000" y="2971800"/>
              <a:ext cx="1371600" cy="369332"/>
            </a:xfrm>
            <a:prstGeom prst="rect">
              <a:avLst/>
            </a:prstGeom>
            <a:noFill/>
          </p:spPr>
          <p:txBody>
            <a:bodyPr wrap="square" rtlCol="0">
              <a:spAutoFit/>
            </a:bodyPr>
            <a:lstStyle/>
            <a:p>
              <a:r>
                <a:rPr lang="en-US" dirty="0" smtClean="0">
                  <a:latin typeface="+mn-lt"/>
                </a:rPr>
                <a:t>Gateway</a:t>
              </a:r>
              <a:endParaRPr lang="en-US" dirty="0">
                <a:latin typeface="+mn-lt"/>
              </a:endParaRPr>
            </a:p>
          </p:txBody>
        </p:sp>
        <p:sp>
          <p:nvSpPr>
            <p:cNvPr id="43" name="TextBox 42"/>
            <p:cNvSpPr txBox="1"/>
            <p:nvPr/>
          </p:nvSpPr>
          <p:spPr>
            <a:xfrm>
              <a:off x="4025348" y="3341132"/>
              <a:ext cx="1212921" cy="276999"/>
            </a:xfrm>
            <a:prstGeom prst="rect">
              <a:avLst/>
            </a:prstGeom>
            <a:noFill/>
          </p:spPr>
          <p:txBody>
            <a:bodyPr wrap="square" rtlCol="0">
              <a:spAutoFit/>
            </a:bodyPr>
            <a:lstStyle/>
            <a:p>
              <a:r>
                <a:rPr lang="en-US" sz="1200" dirty="0" smtClean="0">
                  <a:latin typeface="+mn-lt"/>
                </a:rPr>
                <a:t>Resource Manager</a:t>
              </a:r>
              <a:endParaRPr lang="en-US" sz="1200" dirty="0">
                <a:latin typeface="+mn-lt"/>
              </a:endParaRPr>
            </a:p>
          </p:txBody>
        </p:sp>
        <p:sp>
          <p:nvSpPr>
            <p:cNvPr id="75" name="TextBox 74"/>
            <p:cNvSpPr txBox="1"/>
            <p:nvPr/>
          </p:nvSpPr>
          <p:spPr>
            <a:xfrm>
              <a:off x="5943600" y="1524000"/>
              <a:ext cx="1066800" cy="461665"/>
            </a:xfrm>
            <a:prstGeom prst="rect">
              <a:avLst/>
            </a:prstGeom>
            <a:noFill/>
          </p:spPr>
          <p:txBody>
            <a:bodyPr wrap="square" rtlCol="0">
              <a:spAutoFit/>
            </a:bodyPr>
            <a:lstStyle/>
            <a:p>
              <a:r>
                <a:rPr lang="en-US" sz="1200" dirty="0" smtClean="0">
                  <a:latin typeface="+mn-lt"/>
                </a:rPr>
                <a:t>Slaves (</a:t>
              </a:r>
              <a:r>
                <a:rPr lang="en-US" sz="1200" dirty="0" err="1" smtClean="0">
                  <a:latin typeface="+mn-lt"/>
                </a:rPr>
                <a:t>Datanodes</a:t>
              </a:r>
              <a:r>
                <a:rPr lang="en-US" sz="1200" dirty="0" smtClean="0">
                  <a:latin typeface="+mn-lt"/>
                </a:rPr>
                <a:t> and </a:t>
              </a:r>
              <a:r>
                <a:rPr lang="en-US" sz="1200" dirty="0" err="1" smtClean="0">
                  <a:latin typeface="+mn-lt"/>
                </a:rPr>
                <a:t>nodemanagers</a:t>
              </a:r>
              <a:r>
                <a:rPr lang="en-US" sz="1200" dirty="0" smtClean="0">
                  <a:latin typeface="+mn-lt"/>
                </a:rPr>
                <a:t>)</a:t>
              </a:r>
              <a:endParaRPr lang="en-US" sz="1200" dirty="0">
                <a:latin typeface="+mn-lt"/>
              </a:endParaRPr>
            </a:p>
          </p:txBody>
        </p:sp>
      </p:grpSp>
      <p:sp>
        <p:nvSpPr>
          <p:cNvPr id="76" name="Oval 75"/>
          <p:cNvSpPr/>
          <p:nvPr/>
        </p:nvSpPr>
        <p:spPr>
          <a:xfrm>
            <a:off x="1423418" y="4057596"/>
            <a:ext cx="909062" cy="304800"/>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1</a:t>
            </a:r>
            <a:endParaRPr lang="en-US" dirty="0">
              <a:solidFill>
                <a:schemeClr val="tx1"/>
              </a:solidFill>
            </a:endParaRPr>
          </a:p>
        </p:txBody>
      </p:sp>
      <p:sp>
        <p:nvSpPr>
          <p:cNvPr id="77" name="Oval 76"/>
          <p:cNvSpPr/>
          <p:nvPr/>
        </p:nvSpPr>
        <p:spPr>
          <a:xfrm>
            <a:off x="4413146" y="3993588"/>
            <a:ext cx="619815"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Oval 77"/>
          <p:cNvSpPr/>
          <p:nvPr/>
        </p:nvSpPr>
        <p:spPr>
          <a:xfrm>
            <a:off x="6894577" y="2270673"/>
            <a:ext cx="619815"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dirty="0">
              <a:solidFill>
                <a:schemeClr val="tx1"/>
              </a:solidFill>
            </a:endParaRPr>
          </a:p>
        </p:txBody>
      </p:sp>
      <p:sp>
        <p:nvSpPr>
          <p:cNvPr id="79" name="Oval 78"/>
          <p:cNvSpPr/>
          <p:nvPr/>
        </p:nvSpPr>
        <p:spPr>
          <a:xfrm>
            <a:off x="6911341" y="4714440"/>
            <a:ext cx="619815"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sz="1200" dirty="0">
              <a:solidFill>
                <a:schemeClr val="tx1"/>
              </a:solidFill>
            </a:endParaRPr>
          </a:p>
        </p:txBody>
      </p:sp>
      <p:sp>
        <p:nvSpPr>
          <p:cNvPr id="80" name="Rectangle 79"/>
          <p:cNvSpPr/>
          <p:nvPr/>
        </p:nvSpPr>
        <p:spPr>
          <a:xfrm>
            <a:off x="7593198" y="2270673"/>
            <a:ext cx="427551" cy="217572"/>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7593197" y="4714440"/>
            <a:ext cx="427551" cy="217572"/>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p:cNvSpPr txBox="1"/>
          <p:nvPr/>
        </p:nvSpPr>
        <p:spPr>
          <a:xfrm>
            <a:off x="4176373" y="2270673"/>
            <a:ext cx="2644546" cy="738664"/>
          </a:xfrm>
          <a:prstGeom prst="rect">
            <a:avLst/>
          </a:prstGeom>
          <a:noFill/>
        </p:spPr>
        <p:txBody>
          <a:bodyPr wrap="square" rtlCol="0">
            <a:spAutoFit/>
          </a:bodyPr>
          <a:lstStyle/>
          <a:p>
            <a:pPr marL="285750" indent="-285750">
              <a:buFont typeface="Arial" charset="0"/>
              <a:buChar char="•"/>
            </a:pPr>
            <a:r>
              <a:rPr lang="en-US" sz="1400" dirty="0" smtClean="0">
                <a:latin typeface="+mn-lt"/>
              </a:rPr>
              <a:t>Two data sets</a:t>
            </a:r>
          </a:p>
          <a:p>
            <a:pPr marL="285750" indent="-285750">
              <a:buFont typeface="Arial" charset="0"/>
              <a:buChar char="•"/>
            </a:pPr>
            <a:r>
              <a:rPr lang="en-US" sz="1400" dirty="0" smtClean="0">
                <a:latin typeface="+mn-lt"/>
              </a:rPr>
              <a:t>One with 2 files/blocks</a:t>
            </a:r>
          </a:p>
          <a:p>
            <a:pPr marL="285750" indent="-285750">
              <a:buFont typeface="Arial" charset="0"/>
              <a:buChar char="•"/>
            </a:pPr>
            <a:r>
              <a:rPr lang="en-US" sz="1400" dirty="0" smtClean="0">
                <a:latin typeface="+mn-lt"/>
              </a:rPr>
              <a:t>Another with 4 files/blocks</a:t>
            </a:r>
            <a:endParaRPr lang="en-US" sz="1400" dirty="0">
              <a:latin typeface="+mn-lt"/>
            </a:endParaRPr>
          </a:p>
        </p:txBody>
      </p:sp>
      <p:sp>
        <p:nvSpPr>
          <p:cNvPr id="83" name="TextBox 82"/>
          <p:cNvSpPr txBox="1"/>
          <p:nvPr/>
        </p:nvSpPr>
        <p:spPr>
          <a:xfrm>
            <a:off x="1118618" y="4913528"/>
            <a:ext cx="2644546" cy="523220"/>
          </a:xfrm>
          <a:prstGeom prst="rect">
            <a:avLst/>
          </a:prstGeom>
          <a:noFill/>
        </p:spPr>
        <p:txBody>
          <a:bodyPr wrap="square" rtlCol="0">
            <a:spAutoFit/>
          </a:bodyPr>
          <a:lstStyle/>
          <a:p>
            <a:pPr marL="285750" indent="-285750">
              <a:buFont typeface="Arial" charset="0"/>
              <a:buChar char="•"/>
            </a:pPr>
            <a:r>
              <a:rPr lang="en-US" sz="1400" dirty="0" smtClean="0">
                <a:latin typeface="+mn-lt"/>
              </a:rPr>
              <a:t>Job is submitted to process the data</a:t>
            </a:r>
            <a:endParaRPr lang="en-US" sz="1400" dirty="0">
              <a:latin typeface="+mn-lt"/>
            </a:endParaRPr>
          </a:p>
        </p:txBody>
      </p:sp>
      <p:cxnSp>
        <p:nvCxnSpPr>
          <p:cNvPr id="84" name="Straight Arrow Connector 83"/>
          <p:cNvCxnSpPr>
            <a:stCxn id="76" idx="6"/>
            <a:endCxn id="77" idx="2"/>
          </p:cNvCxnSpPr>
          <p:nvPr/>
        </p:nvCxnSpPr>
        <p:spPr>
          <a:xfrm flipV="1">
            <a:off x="2332480" y="4112460"/>
            <a:ext cx="2080666" cy="975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994131" y="5448067"/>
            <a:ext cx="5372802" cy="1200329"/>
          </a:xfrm>
          <a:prstGeom prst="rect">
            <a:avLst/>
          </a:prstGeom>
          <a:noFill/>
        </p:spPr>
        <p:txBody>
          <a:bodyPr wrap="square" rtlCol="0">
            <a:spAutoFit/>
          </a:bodyPr>
          <a:lstStyle/>
          <a:p>
            <a:pPr marL="285750" indent="-285750">
              <a:buFont typeface="Arial" charset="0"/>
              <a:buChar char="•"/>
            </a:pPr>
            <a:r>
              <a:rPr lang="en-US" sz="1200" dirty="0" smtClean="0">
                <a:latin typeface="+mn-lt"/>
              </a:rPr>
              <a:t>Request have gone to resource manager</a:t>
            </a:r>
          </a:p>
          <a:p>
            <a:pPr marL="285750" indent="-285750">
              <a:buFont typeface="Arial" charset="0"/>
              <a:buChar char="•"/>
            </a:pPr>
            <a:r>
              <a:rPr lang="en-US" sz="1200" dirty="0" smtClean="0">
                <a:latin typeface="+mn-lt"/>
              </a:rPr>
              <a:t>First application master will be created</a:t>
            </a:r>
          </a:p>
          <a:p>
            <a:pPr marL="285750" indent="-285750">
              <a:buFont typeface="Arial" charset="0"/>
              <a:buChar char="•"/>
            </a:pPr>
            <a:r>
              <a:rPr lang="en-US" sz="1200" dirty="0" smtClean="0">
                <a:latin typeface="+mn-lt"/>
              </a:rPr>
              <a:t>Application master will determine which nodes map and reduce tasks should be executed in “containers”</a:t>
            </a:r>
          </a:p>
          <a:p>
            <a:pPr marL="285750" indent="-285750">
              <a:buFont typeface="Arial" charset="0"/>
              <a:buChar char="•"/>
            </a:pPr>
            <a:r>
              <a:rPr lang="en-US" sz="1200" dirty="0" smtClean="0">
                <a:latin typeface="+mn-lt"/>
              </a:rPr>
              <a:t>Application master will take care of job management (unlike classic where job tracker does job management)</a:t>
            </a:r>
          </a:p>
        </p:txBody>
      </p:sp>
      <p:sp>
        <p:nvSpPr>
          <p:cNvPr id="86" name="Oval 85"/>
          <p:cNvSpPr/>
          <p:nvPr/>
        </p:nvSpPr>
        <p:spPr>
          <a:xfrm>
            <a:off x="6893637" y="3514290"/>
            <a:ext cx="619815"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r</a:t>
            </a:r>
            <a:endParaRPr lang="en-US" sz="1200" dirty="0">
              <a:solidFill>
                <a:schemeClr val="tx1"/>
              </a:solidFill>
            </a:endParaRPr>
          </a:p>
        </p:txBody>
      </p:sp>
      <p:sp>
        <p:nvSpPr>
          <p:cNvPr id="87" name="Rectangle 86"/>
          <p:cNvSpPr/>
          <p:nvPr/>
        </p:nvSpPr>
        <p:spPr>
          <a:xfrm>
            <a:off x="7593197" y="2685996"/>
            <a:ext cx="427551"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7593197" y="3840024"/>
            <a:ext cx="427551"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7578539" y="5109349"/>
            <a:ext cx="427551"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7593196" y="6343596"/>
            <a:ext cx="427551"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6911341" y="5899304"/>
            <a:ext cx="619815"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a:t>
            </a:r>
            <a:endParaRPr lang="en-US" sz="1200" dirty="0">
              <a:solidFill>
                <a:schemeClr val="tx1"/>
              </a:solidFill>
            </a:endParaRPr>
          </a:p>
        </p:txBody>
      </p:sp>
      <p:cxnSp>
        <p:nvCxnSpPr>
          <p:cNvPr id="92" name="Straight Arrow Connector 91"/>
          <p:cNvCxnSpPr>
            <a:stCxn id="77" idx="6"/>
            <a:endCxn id="91" idx="2"/>
          </p:cNvCxnSpPr>
          <p:nvPr/>
        </p:nvCxnSpPr>
        <p:spPr>
          <a:xfrm>
            <a:off x="5032961" y="4112460"/>
            <a:ext cx="1878380" cy="19057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3" name="Curved Connector 92"/>
          <p:cNvCxnSpPr>
            <a:stCxn id="91" idx="1"/>
            <a:endCxn id="79" idx="2"/>
          </p:cNvCxnSpPr>
          <p:nvPr/>
        </p:nvCxnSpPr>
        <p:spPr>
          <a:xfrm rot="16200000" flipV="1">
            <a:off x="6406322" y="5338332"/>
            <a:ext cx="1100809" cy="90770"/>
          </a:xfrm>
          <a:prstGeom prst="curvedConnector4">
            <a:avLst>
              <a:gd name="adj1" fmla="val -5436"/>
              <a:gd name="adj2" fmla="val 650328"/>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94" name="Curved Connector 93"/>
          <p:cNvCxnSpPr>
            <a:stCxn id="91" idx="2"/>
            <a:endCxn id="78" idx="2"/>
          </p:cNvCxnSpPr>
          <p:nvPr/>
        </p:nvCxnSpPr>
        <p:spPr>
          <a:xfrm rot="10800000">
            <a:off x="6894577" y="2389546"/>
            <a:ext cx="16764" cy="3628631"/>
          </a:xfrm>
          <a:prstGeom prst="curvedConnector3">
            <a:avLst>
              <a:gd name="adj1" fmla="val 1463636"/>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95" name="Curved Connector 94"/>
          <p:cNvCxnSpPr>
            <a:stCxn id="91" idx="2"/>
            <a:endCxn id="86" idx="2"/>
          </p:cNvCxnSpPr>
          <p:nvPr/>
        </p:nvCxnSpPr>
        <p:spPr>
          <a:xfrm rot="10800000">
            <a:off x="6893637" y="3633162"/>
            <a:ext cx="17704" cy="2385014"/>
          </a:xfrm>
          <a:prstGeom prst="curvedConnector3">
            <a:avLst>
              <a:gd name="adj1" fmla="val 1391234"/>
            </a:avLst>
          </a:prstGeom>
          <a:ln>
            <a:prstDash val="sysDot"/>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12211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900" decel="100000" fill="hold"/>
                                        <p:tgtEl>
                                          <p:spTgt spid="3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5"/>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1"/>
                                        </p:tgtEl>
                                        <p:attrNameLst>
                                          <p:attrName>style.visibility</p:attrName>
                                        </p:attrNameLst>
                                      </p:cBhvr>
                                      <p:to>
                                        <p:strVal val="visible"/>
                                      </p:to>
                                    </p:set>
                                    <p:anim calcmode="lin" valueType="num">
                                      <p:cBhvr additive="base">
                                        <p:cTn id="15" dur="500" fill="hold"/>
                                        <p:tgtEl>
                                          <p:spTgt spid="81"/>
                                        </p:tgtEl>
                                        <p:attrNameLst>
                                          <p:attrName>ppt_x</p:attrName>
                                        </p:attrNameLst>
                                      </p:cBhvr>
                                      <p:tavLst>
                                        <p:tav tm="0">
                                          <p:val>
                                            <p:strVal val="#ppt_x"/>
                                          </p:val>
                                        </p:tav>
                                        <p:tav tm="100000">
                                          <p:val>
                                            <p:strVal val="#ppt_x"/>
                                          </p:val>
                                        </p:tav>
                                      </p:tavLst>
                                    </p:anim>
                                    <p:anim calcmode="lin" valueType="num">
                                      <p:cBhvr additive="base">
                                        <p:cTn id="16" dur="500" fill="hold"/>
                                        <p:tgtEl>
                                          <p:spTgt spid="8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anim calcmode="lin" valueType="num">
                                      <p:cBhvr additive="base">
                                        <p:cTn id="19" dur="500" fill="hold"/>
                                        <p:tgtEl>
                                          <p:spTgt spid="80"/>
                                        </p:tgtEl>
                                        <p:attrNameLst>
                                          <p:attrName>ppt_x</p:attrName>
                                        </p:attrNameLst>
                                      </p:cBhvr>
                                      <p:tavLst>
                                        <p:tav tm="0">
                                          <p:val>
                                            <p:strVal val="#ppt_x"/>
                                          </p:val>
                                        </p:tav>
                                        <p:tav tm="100000">
                                          <p:val>
                                            <p:strVal val="#ppt_x"/>
                                          </p:val>
                                        </p:tav>
                                      </p:tavLst>
                                    </p:anim>
                                    <p:anim calcmode="lin" valueType="num">
                                      <p:cBhvr additive="base">
                                        <p:cTn id="20"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0"/>
                                        </p:tgtEl>
                                        <p:attrNameLst>
                                          <p:attrName>style.visibility</p:attrName>
                                        </p:attrNameLst>
                                      </p:cBhvr>
                                      <p:to>
                                        <p:strVal val="visible"/>
                                      </p:to>
                                    </p:set>
                                    <p:anim calcmode="lin" valueType="num">
                                      <p:cBhvr additive="base">
                                        <p:cTn id="25" dur="500" fill="hold"/>
                                        <p:tgtEl>
                                          <p:spTgt spid="90"/>
                                        </p:tgtEl>
                                        <p:attrNameLst>
                                          <p:attrName>ppt_x</p:attrName>
                                        </p:attrNameLst>
                                      </p:cBhvr>
                                      <p:tavLst>
                                        <p:tav tm="0">
                                          <p:val>
                                            <p:strVal val="#ppt_x"/>
                                          </p:val>
                                        </p:tav>
                                        <p:tav tm="100000">
                                          <p:val>
                                            <p:strVal val="#ppt_x"/>
                                          </p:val>
                                        </p:tav>
                                      </p:tavLst>
                                    </p:anim>
                                    <p:anim calcmode="lin" valueType="num">
                                      <p:cBhvr additive="base">
                                        <p:cTn id="26" dur="500" fill="hold"/>
                                        <p:tgtEl>
                                          <p:spTgt spid="9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9"/>
                                        </p:tgtEl>
                                        <p:attrNameLst>
                                          <p:attrName>style.visibility</p:attrName>
                                        </p:attrNameLst>
                                      </p:cBhvr>
                                      <p:to>
                                        <p:strVal val="visible"/>
                                      </p:to>
                                    </p:set>
                                    <p:anim calcmode="lin" valueType="num">
                                      <p:cBhvr additive="base">
                                        <p:cTn id="29" dur="500" fill="hold"/>
                                        <p:tgtEl>
                                          <p:spTgt spid="89"/>
                                        </p:tgtEl>
                                        <p:attrNameLst>
                                          <p:attrName>ppt_x</p:attrName>
                                        </p:attrNameLst>
                                      </p:cBhvr>
                                      <p:tavLst>
                                        <p:tav tm="0">
                                          <p:val>
                                            <p:strVal val="#ppt_x"/>
                                          </p:val>
                                        </p:tav>
                                        <p:tav tm="100000">
                                          <p:val>
                                            <p:strVal val="#ppt_x"/>
                                          </p:val>
                                        </p:tav>
                                      </p:tavLst>
                                    </p:anim>
                                    <p:anim calcmode="lin" valueType="num">
                                      <p:cBhvr additive="base">
                                        <p:cTn id="30" dur="500" fill="hold"/>
                                        <p:tgtEl>
                                          <p:spTgt spid="8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8"/>
                                        </p:tgtEl>
                                        <p:attrNameLst>
                                          <p:attrName>style.visibility</p:attrName>
                                        </p:attrNameLst>
                                      </p:cBhvr>
                                      <p:to>
                                        <p:strVal val="visible"/>
                                      </p:to>
                                    </p:set>
                                    <p:anim calcmode="lin" valueType="num">
                                      <p:cBhvr additive="base">
                                        <p:cTn id="33" dur="500" fill="hold"/>
                                        <p:tgtEl>
                                          <p:spTgt spid="88"/>
                                        </p:tgtEl>
                                        <p:attrNameLst>
                                          <p:attrName>ppt_x</p:attrName>
                                        </p:attrNameLst>
                                      </p:cBhvr>
                                      <p:tavLst>
                                        <p:tav tm="0">
                                          <p:val>
                                            <p:strVal val="#ppt_x"/>
                                          </p:val>
                                        </p:tav>
                                        <p:tav tm="100000">
                                          <p:val>
                                            <p:strVal val="#ppt_x"/>
                                          </p:val>
                                        </p:tav>
                                      </p:tavLst>
                                    </p:anim>
                                    <p:anim calcmode="lin" valueType="num">
                                      <p:cBhvr additive="base">
                                        <p:cTn id="34" dur="500" fill="hold"/>
                                        <p:tgtEl>
                                          <p:spTgt spid="8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7"/>
                                        </p:tgtEl>
                                        <p:attrNameLst>
                                          <p:attrName>style.visibility</p:attrName>
                                        </p:attrNameLst>
                                      </p:cBhvr>
                                      <p:to>
                                        <p:strVal val="visible"/>
                                      </p:to>
                                    </p:set>
                                    <p:anim calcmode="lin" valueType="num">
                                      <p:cBhvr additive="base">
                                        <p:cTn id="37" dur="500" fill="hold"/>
                                        <p:tgtEl>
                                          <p:spTgt spid="87"/>
                                        </p:tgtEl>
                                        <p:attrNameLst>
                                          <p:attrName>ppt_x</p:attrName>
                                        </p:attrNameLst>
                                      </p:cBhvr>
                                      <p:tavLst>
                                        <p:tav tm="0">
                                          <p:val>
                                            <p:strVal val="#ppt_x"/>
                                          </p:val>
                                        </p:tav>
                                        <p:tav tm="100000">
                                          <p:val>
                                            <p:strVal val="#ppt_x"/>
                                          </p:val>
                                        </p:tav>
                                      </p:tavLst>
                                    </p:anim>
                                    <p:anim calcmode="lin" valueType="num">
                                      <p:cBhvr additive="base">
                                        <p:cTn id="38" dur="500" fill="hold"/>
                                        <p:tgtEl>
                                          <p:spTgt spid="8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82"/>
                                        </p:tgtEl>
                                        <p:attrNameLst>
                                          <p:attrName>style.visibility</p:attrName>
                                        </p:attrNameLst>
                                      </p:cBhvr>
                                      <p:to>
                                        <p:strVal val="visible"/>
                                      </p:to>
                                    </p:set>
                                    <p:anim calcmode="lin" valueType="num">
                                      <p:cBhvr additive="base">
                                        <p:cTn id="41" dur="500" fill="hold"/>
                                        <p:tgtEl>
                                          <p:spTgt spid="82"/>
                                        </p:tgtEl>
                                        <p:attrNameLst>
                                          <p:attrName>ppt_x</p:attrName>
                                        </p:attrNameLst>
                                      </p:cBhvr>
                                      <p:tavLst>
                                        <p:tav tm="0">
                                          <p:val>
                                            <p:strVal val="#ppt_x"/>
                                          </p:val>
                                        </p:tav>
                                        <p:tav tm="100000">
                                          <p:val>
                                            <p:strVal val="#ppt_x"/>
                                          </p:val>
                                        </p:tav>
                                      </p:tavLst>
                                    </p:anim>
                                    <p:anim calcmode="lin" valueType="num">
                                      <p:cBhvr additive="base">
                                        <p:cTn id="42"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grpId="0" nodeType="clickEffect">
                                  <p:stCondLst>
                                    <p:cond delay="0"/>
                                  </p:stCondLst>
                                  <p:childTnLst>
                                    <p:set>
                                      <p:cBhvr>
                                        <p:cTn id="46" dur="1" fill="hold">
                                          <p:stCondLst>
                                            <p:cond delay="0"/>
                                          </p:stCondLst>
                                        </p:cTn>
                                        <p:tgtEl>
                                          <p:spTgt spid="76"/>
                                        </p:tgtEl>
                                        <p:attrNameLst>
                                          <p:attrName>style.visibility</p:attrName>
                                        </p:attrNameLst>
                                      </p:cBhvr>
                                      <p:to>
                                        <p:strVal val="visible"/>
                                      </p:to>
                                    </p:set>
                                    <p:animEffect transition="in" filter="fade">
                                      <p:cBhvr>
                                        <p:cTn id="47" dur="1000"/>
                                        <p:tgtEl>
                                          <p:spTgt spid="76"/>
                                        </p:tgtEl>
                                      </p:cBhvr>
                                    </p:animEffect>
                                    <p:anim calcmode="lin" valueType="num">
                                      <p:cBhvr>
                                        <p:cTn id="48" dur="1000" fill="hold"/>
                                        <p:tgtEl>
                                          <p:spTgt spid="76"/>
                                        </p:tgtEl>
                                        <p:attrNameLst>
                                          <p:attrName>ppt_x</p:attrName>
                                        </p:attrNameLst>
                                      </p:cBhvr>
                                      <p:tavLst>
                                        <p:tav tm="0">
                                          <p:val>
                                            <p:strVal val="#ppt_x"/>
                                          </p:val>
                                        </p:tav>
                                        <p:tav tm="100000">
                                          <p:val>
                                            <p:strVal val="#ppt_x"/>
                                          </p:val>
                                        </p:tav>
                                      </p:tavLst>
                                    </p:anim>
                                    <p:anim calcmode="lin" valueType="num">
                                      <p:cBhvr>
                                        <p:cTn id="49" dur="900" decel="100000" fill="hold"/>
                                        <p:tgtEl>
                                          <p:spTgt spid="76"/>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76"/>
                                        </p:tgtEl>
                                        <p:attrNameLst>
                                          <p:attrName>ppt_y</p:attrName>
                                        </p:attrNameLst>
                                      </p:cBhvr>
                                      <p:tavLst>
                                        <p:tav tm="0">
                                          <p:val>
                                            <p:strVal val="#ppt_y-.03"/>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83"/>
                                        </p:tgtEl>
                                        <p:attrNameLst>
                                          <p:attrName>style.visibility</p:attrName>
                                        </p:attrNameLst>
                                      </p:cBhvr>
                                      <p:to>
                                        <p:strVal val="visible"/>
                                      </p:to>
                                    </p:set>
                                    <p:anim calcmode="lin" valueType="num">
                                      <p:cBhvr additive="base">
                                        <p:cTn id="53" dur="500" fill="hold"/>
                                        <p:tgtEl>
                                          <p:spTgt spid="83"/>
                                        </p:tgtEl>
                                        <p:attrNameLst>
                                          <p:attrName>ppt_x</p:attrName>
                                        </p:attrNameLst>
                                      </p:cBhvr>
                                      <p:tavLst>
                                        <p:tav tm="0">
                                          <p:val>
                                            <p:strVal val="#ppt_x"/>
                                          </p:val>
                                        </p:tav>
                                        <p:tav tm="100000">
                                          <p:val>
                                            <p:strVal val="#ppt_x"/>
                                          </p:val>
                                        </p:tav>
                                      </p:tavLst>
                                    </p:anim>
                                    <p:anim calcmode="lin" valueType="num">
                                      <p:cBhvr additive="base">
                                        <p:cTn id="54"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7" presetClass="entr" presetSubtype="0" fill="hold" grpId="0" nodeType="click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1000"/>
                                        <p:tgtEl>
                                          <p:spTgt spid="77"/>
                                        </p:tgtEl>
                                      </p:cBhvr>
                                    </p:animEffect>
                                    <p:anim calcmode="lin" valueType="num">
                                      <p:cBhvr>
                                        <p:cTn id="60" dur="1000" fill="hold"/>
                                        <p:tgtEl>
                                          <p:spTgt spid="77"/>
                                        </p:tgtEl>
                                        <p:attrNameLst>
                                          <p:attrName>ppt_x</p:attrName>
                                        </p:attrNameLst>
                                      </p:cBhvr>
                                      <p:tavLst>
                                        <p:tav tm="0">
                                          <p:val>
                                            <p:strVal val="#ppt_x"/>
                                          </p:val>
                                        </p:tav>
                                        <p:tav tm="100000">
                                          <p:val>
                                            <p:strVal val="#ppt_x"/>
                                          </p:val>
                                        </p:tav>
                                      </p:tavLst>
                                    </p:anim>
                                    <p:anim calcmode="lin" valueType="num">
                                      <p:cBhvr>
                                        <p:cTn id="61" dur="900" decel="100000" fill="hold"/>
                                        <p:tgtEl>
                                          <p:spTgt spid="77"/>
                                        </p:tgtEl>
                                        <p:attrNameLst>
                                          <p:attrName>ppt_y</p:attrName>
                                        </p:attrNameLst>
                                      </p:cBhvr>
                                      <p:tavLst>
                                        <p:tav tm="0">
                                          <p:val>
                                            <p:strVal val="#ppt_y+1"/>
                                          </p:val>
                                        </p:tav>
                                        <p:tav tm="100000">
                                          <p:val>
                                            <p:strVal val="#ppt_y-.03"/>
                                          </p:val>
                                        </p:tav>
                                      </p:tavLst>
                                    </p:anim>
                                    <p:anim calcmode="lin" valueType="num">
                                      <p:cBhvr>
                                        <p:cTn id="62" dur="100" accel="100000" fill="hold">
                                          <p:stCondLst>
                                            <p:cond delay="900"/>
                                          </p:stCondLst>
                                        </p:cTn>
                                        <p:tgtEl>
                                          <p:spTgt spid="77"/>
                                        </p:tgtEl>
                                        <p:attrNameLst>
                                          <p:attrName>ppt_y</p:attrName>
                                        </p:attrNameLst>
                                      </p:cBhvr>
                                      <p:tavLst>
                                        <p:tav tm="0">
                                          <p:val>
                                            <p:strVal val="#ppt_y-.03"/>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84"/>
                                        </p:tgtEl>
                                        <p:attrNameLst>
                                          <p:attrName>style.visibility</p:attrName>
                                        </p:attrNameLst>
                                      </p:cBhvr>
                                      <p:to>
                                        <p:strVal val="visible"/>
                                      </p:to>
                                    </p:set>
                                    <p:anim calcmode="lin" valueType="num">
                                      <p:cBhvr additive="base">
                                        <p:cTn id="65" dur="500" fill="hold"/>
                                        <p:tgtEl>
                                          <p:spTgt spid="84"/>
                                        </p:tgtEl>
                                        <p:attrNameLst>
                                          <p:attrName>ppt_x</p:attrName>
                                        </p:attrNameLst>
                                      </p:cBhvr>
                                      <p:tavLst>
                                        <p:tav tm="0">
                                          <p:val>
                                            <p:strVal val="#ppt_x"/>
                                          </p:val>
                                        </p:tav>
                                        <p:tav tm="100000">
                                          <p:val>
                                            <p:strVal val="#ppt_x"/>
                                          </p:val>
                                        </p:tav>
                                      </p:tavLst>
                                    </p:anim>
                                    <p:anim calcmode="lin" valueType="num">
                                      <p:cBhvr additive="base">
                                        <p:cTn id="66"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92"/>
                                        </p:tgtEl>
                                        <p:attrNameLst>
                                          <p:attrName>style.visibility</p:attrName>
                                        </p:attrNameLst>
                                      </p:cBhvr>
                                      <p:to>
                                        <p:strVal val="visible"/>
                                      </p:to>
                                    </p:set>
                                    <p:anim calcmode="lin" valueType="num">
                                      <p:cBhvr additive="base">
                                        <p:cTn id="71" dur="500" fill="hold"/>
                                        <p:tgtEl>
                                          <p:spTgt spid="92"/>
                                        </p:tgtEl>
                                        <p:attrNameLst>
                                          <p:attrName>ppt_x</p:attrName>
                                        </p:attrNameLst>
                                      </p:cBhvr>
                                      <p:tavLst>
                                        <p:tav tm="0">
                                          <p:val>
                                            <p:strVal val="#ppt_x"/>
                                          </p:val>
                                        </p:tav>
                                        <p:tav tm="100000">
                                          <p:val>
                                            <p:strVal val="#ppt_x"/>
                                          </p:val>
                                        </p:tav>
                                      </p:tavLst>
                                    </p:anim>
                                    <p:anim calcmode="lin" valueType="num">
                                      <p:cBhvr additive="base">
                                        <p:cTn id="72" dur="500" fill="hold"/>
                                        <p:tgtEl>
                                          <p:spTgt spid="92"/>
                                        </p:tgtEl>
                                        <p:attrNameLst>
                                          <p:attrName>ppt_y</p:attrName>
                                        </p:attrNameLst>
                                      </p:cBhvr>
                                      <p:tavLst>
                                        <p:tav tm="0">
                                          <p:val>
                                            <p:strVal val="1+#ppt_h/2"/>
                                          </p:val>
                                        </p:tav>
                                        <p:tav tm="100000">
                                          <p:val>
                                            <p:strVal val="#ppt_y"/>
                                          </p:val>
                                        </p:tav>
                                      </p:tavLst>
                                    </p:anim>
                                  </p:childTnLst>
                                </p:cTn>
                              </p:par>
                              <p:par>
                                <p:cTn id="73" presetID="37" presetClass="entr" presetSubtype="0" fill="hold" grpId="0" nodeType="withEffect">
                                  <p:stCondLst>
                                    <p:cond delay="0"/>
                                  </p:stCondLst>
                                  <p:childTnLst>
                                    <p:set>
                                      <p:cBhvr>
                                        <p:cTn id="74" dur="1" fill="hold">
                                          <p:stCondLst>
                                            <p:cond delay="0"/>
                                          </p:stCondLst>
                                        </p:cTn>
                                        <p:tgtEl>
                                          <p:spTgt spid="91"/>
                                        </p:tgtEl>
                                        <p:attrNameLst>
                                          <p:attrName>style.visibility</p:attrName>
                                        </p:attrNameLst>
                                      </p:cBhvr>
                                      <p:to>
                                        <p:strVal val="visible"/>
                                      </p:to>
                                    </p:set>
                                    <p:animEffect transition="in" filter="fade">
                                      <p:cBhvr>
                                        <p:cTn id="75" dur="1000"/>
                                        <p:tgtEl>
                                          <p:spTgt spid="91"/>
                                        </p:tgtEl>
                                      </p:cBhvr>
                                    </p:animEffect>
                                    <p:anim calcmode="lin" valueType="num">
                                      <p:cBhvr>
                                        <p:cTn id="76" dur="1000" fill="hold"/>
                                        <p:tgtEl>
                                          <p:spTgt spid="91"/>
                                        </p:tgtEl>
                                        <p:attrNameLst>
                                          <p:attrName>ppt_x</p:attrName>
                                        </p:attrNameLst>
                                      </p:cBhvr>
                                      <p:tavLst>
                                        <p:tav tm="0">
                                          <p:val>
                                            <p:strVal val="#ppt_x"/>
                                          </p:val>
                                        </p:tav>
                                        <p:tav tm="100000">
                                          <p:val>
                                            <p:strVal val="#ppt_x"/>
                                          </p:val>
                                        </p:tav>
                                      </p:tavLst>
                                    </p:anim>
                                    <p:anim calcmode="lin" valueType="num">
                                      <p:cBhvr>
                                        <p:cTn id="77" dur="900" decel="100000" fill="hold"/>
                                        <p:tgtEl>
                                          <p:spTgt spid="91"/>
                                        </p:tgtEl>
                                        <p:attrNameLst>
                                          <p:attrName>ppt_y</p:attrName>
                                        </p:attrNameLst>
                                      </p:cBhvr>
                                      <p:tavLst>
                                        <p:tav tm="0">
                                          <p:val>
                                            <p:strVal val="#ppt_y+1"/>
                                          </p:val>
                                        </p:tav>
                                        <p:tav tm="100000">
                                          <p:val>
                                            <p:strVal val="#ppt_y-.03"/>
                                          </p:val>
                                        </p:tav>
                                      </p:tavLst>
                                    </p:anim>
                                    <p:anim calcmode="lin" valueType="num">
                                      <p:cBhvr>
                                        <p:cTn id="78" dur="100" accel="100000" fill="hold">
                                          <p:stCondLst>
                                            <p:cond delay="900"/>
                                          </p:stCondLst>
                                        </p:cTn>
                                        <p:tgtEl>
                                          <p:spTgt spid="91"/>
                                        </p:tgtEl>
                                        <p:attrNameLst>
                                          <p:attrName>ppt_y</p:attrName>
                                        </p:attrNameLst>
                                      </p:cBhvr>
                                      <p:tavLst>
                                        <p:tav tm="0">
                                          <p:val>
                                            <p:strVal val="#ppt_y-.03"/>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37" presetClass="entr" presetSubtype="0" fill="hold" grpId="0" nodeType="clickEffect">
                                  <p:stCondLst>
                                    <p:cond delay="0"/>
                                  </p:stCondLst>
                                  <p:childTnLst>
                                    <p:set>
                                      <p:cBhvr>
                                        <p:cTn id="82" dur="1" fill="hold">
                                          <p:stCondLst>
                                            <p:cond delay="0"/>
                                          </p:stCondLst>
                                        </p:cTn>
                                        <p:tgtEl>
                                          <p:spTgt spid="78"/>
                                        </p:tgtEl>
                                        <p:attrNameLst>
                                          <p:attrName>style.visibility</p:attrName>
                                        </p:attrNameLst>
                                      </p:cBhvr>
                                      <p:to>
                                        <p:strVal val="visible"/>
                                      </p:to>
                                    </p:set>
                                    <p:animEffect transition="in" filter="fade">
                                      <p:cBhvr>
                                        <p:cTn id="83" dur="1000"/>
                                        <p:tgtEl>
                                          <p:spTgt spid="78"/>
                                        </p:tgtEl>
                                      </p:cBhvr>
                                    </p:animEffect>
                                    <p:anim calcmode="lin" valueType="num">
                                      <p:cBhvr>
                                        <p:cTn id="84" dur="1000" fill="hold"/>
                                        <p:tgtEl>
                                          <p:spTgt spid="78"/>
                                        </p:tgtEl>
                                        <p:attrNameLst>
                                          <p:attrName>ppt_x</p:attrName>
                                        </p:attrNameLst>
                                      </p:cBhvr>
                                      <p:tavLst>
                                        <p:tav tm="0">
                                          <p:val>
                                            <p:strVal val="#ppt_x"/>
                                          </p:val>
                                        </p:tav>
                                        <p:tav tm="100000">
                                          <p:val>
                                            <p:strVal val="#ppt_x"/>
                                          </p:val>
                                        </p:tav>
                                      </p:tavLst>
                                    </p:anim>
                                    <p:anim calcmode="lin" valueType="num">
                                      <p:cBhvr>
                                        <p:cTn id="85" dur="900" decel="100000" fill="hold"/>
                                        <p:tgtEl>
                                          <p:spTgt spid="78"/>
                                        </p:tgtEl>
                                        <p:attrNameLst>
                                          <p:attrName>ppt_y</p:attrName>
                                        </p:attrNameLst>
                                      </p:cBhvr>
                                      <p:tavLst>
                                        <p:tav tm="0">
                                          <p:val>
                                            <p:strVal val="#ppt_y+1"/>
                                          </p:val>
                                        </p:tav>
                                        <p:tav tm="100000">
                                          <p:val>
                                            <p:strVal val="#ppt_y-.03"/>
                                          </p:val>
                                        </p:tav>
                                      </p:tavLst>
                                    </p:anim>
                                    <p:anim calcmode="lin" valueType="num">
                                      <p:cBhvr>
                                        <p:cTn id="86" dur="100" accel="100000" fill="hold">
                                          <p:stCondLst>
                                            <p:cond delay="900"/>
                                          </p:stCondLst>
                                        </p:cTn>
                                        <p:tgtEl>
                                          <p:spTgt spid="78"/>
                                        </p:tgtEl>
                                        <p:attrNameLst>
                                          <p:attrName>ppt_y</p:attrName>
                                        </p:attrNameLst>
                                      </p:cBhvr>
                                      <p:tavLst>
                                        <p:tav tm="0">
                                          <p:val>
                                            <p:strVal val="#ppt_y-.03"/>
                                          </p:val>
                                        </p:tav>
                                        <p:tav tm="100000">
                                          <p:val>
                                            <p:strVal val="#ppt_y"/>
                                          </p:val>
                                        </p:tav>
                                      </p:tavLst>
                                    </p:anim>
                                  </p:childTnLst>
                                </p:cTn>
                              </p:par>
                              <p:par>
                                <p:cTn id="87" presetID="37" presetClass="entr" presetSubtype="0" fill="hold" grpId="0" nodeType="withEffect">
                                  <p:stCondLst>
                                    <p:cond delay="0"/>
                                  </p:stCondLst>
                                  <p:childTnLst>
                                    <p:set>
                                      <p:cBhvr>
                                        <p:cTn id="88" dur="1" fill="hold">
                                          <p:stCondLst>
                                            <p:cond delay="0"/>
                                          </p:stCondLst>
                                        </p:cTn>
                                        <p:tgtEl>
                                          <p:spTgt spid="79"/>
                                        </p:tgtEl>
                                        <p:attrNameLst>
                                          <p:attrName>style.visibility</p:attrName>
                                        </p:attrNameLst>
                                      </p:cBhvr>
                                      <p:to>
                                        <p:strVal val="visible"/>
                                      </p:to>
                                    </p:set>
                                    <p:animEffect transition="in" filter="fade">
                                      <p:cBhvr>
                                        <p:cTn id="89" dur="1000"/>
                                        <p:tgtEl>
                                          <p:spTgt spid="79"/>
                                        </p:tgtEl>
                                      </p:cBhvr>
                                    </p:animEffect>
                                    <p:anim calcmode="lin" valueType="num">
                                      <p:cBhvr>
                                        <p:cTn id="90" dur="1000" fill="hold"/>
                                        <p:tgtEl>
                                          <p:spTgt spid="79"/>
                                        </p:tgtEl>
                                        <p:attrNameLst>
                                          <p:attrName>ppt_x</p:attrName>
                                        </p:attrNameLst>
                                      </p:cBhvr>
                                      <p:tavLst>
                                        <p:tav tm="0">
                                          <p:val>
                                            <p:strVal val="#ppt_x"/>
                                          </p:val>
                                        </p:tav>
                                        <p:tav tm="100000">
                                          <p:val>
                                            <p:strVal val="#ppt_x"/>
                                          </p:val>
                                        </p:tav>
                                      </p:tavLst>
                                    </p:anim>
                                    <p:anim calcmode="lin" valueType="num">
                                      <p:cBhvr>
                                        <p:cTn id="91" dur="900" decel="100000" fill="hold"/>
                                        <p:tgtEl>
                                          <p:spTgt spid="79"/>
                                        </p:tgtEl>
                                        <p:attrNameLst>
                                          <p:attrName>ppt_y</p:attrName>
                                        </p:attrNameLst>
                                      </p:cBhvr>
                                      <p:tavLst>
                                        <p:tav tm="0">
                                          <p:val>
                                            <p:strVal val="#ppt_y+1"/>
                                          </p:val>
                                        </p:tav>
                                        <p:tav tm="100000">
                                          <p:val>
                                            <p:strVal val="#ppt_y-.03"/>
                                          </p:val>
                                        </p:tav>
                                      </p:tavLst>
                                    </p:anim>
                                    <p:anim calcmode="lin" valueType="num">
                                      <p:cBhvr>
                                        <p:cTn id="92" dur="100" accel="100000" fill="hold">
                                          <p:stCondLst>
                                            <p:cond delay="900"/>
                                          </p:stCondLst>
                                        </p:cTn>
                                        <p:tgtEl>
                                          <p:spTgt spid="79"/>
                                        </p:tgtEl>
                                        <p:attrNameLst>
                                          <p:attrName>ppt_y</p:attrName>
                                        </p:attrNameLst>
                                      </p:cBhvr>
                                      <p:tavLst>
                                        <p:tav tm="0">
                                          <p:val>
                                            <p:strVal val="#ppt_y-.03"/>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37" presetClass="entr" presetSubtype="0" fill="hold" grpId="0" nodeType="clickEffect">
                                  <p:stCondLst>
                                    <p:cond delay="0"/>
                                  </p:stCondLst>
                                  <p:childTnLst>
                                    <p:set>
                                      <p:cBhvr>
                                        <p:cTn id="96" dur="1" fill="hold">
                                          <p:stCondLst>
                                            <p:cond delay="0"/>
                                          </p:stCondLst>
                                        </p:cTn>
                                        <p:tgtEl>
                                          <p:spTgt spid="86"/>
                                        </p:tgtEl>
                                        <p:attrNameLst>
                                          <p:attrName>style.visibility</p:attrName>
                                        </p:attrNameLst>
                                      </p:cBhvr>
                                      <p:to>
                                        <p:strVal val="visible"/>
                                      </p:to>
                                    </p:set>
                                    <p:animEffect transition="in" filter="fade">
                                      <p:cBhvr>
                                        <p:cTn id="97" dur="1000"/>
                                        <p:tgtEl>
                                          <p:spTgt spid="86"/>
                                        </p:tgtEl>
                                      </p:cBhvr>
                                    </p:animEffect>
                                    <p:anim calcmode="lin" valueType="num">
                                      <p:cBhvr>
                                        <p:cTn id="98" dur="1000" fill="hold"/>
                                        <p:tgtEl>
                                          <p:spTgt spid="86"/>
                                        </p:tgtEl>
                                        <p:attrNameLst>
                                          <p:attrName>ppt_x</p:attrName>
                                        </p:attrNameLst>
                                      </p:cBhvr>
                                      <p:tavLst>
                                        <p:tav tm="0">
                                          <p:val>
                                            <p:strVal val="#ppt_x"/>
                                          </p:val>
                                        </p:tav>
                                        <p:tav tm="100000">
                                          <p:val>
                                            <p:strVal val="#ppt_x"/>
                                          </p:val>
                                        </p:tav>
                                      </p:tavLst>
                                    </p:anim>
                                    <p:anim calcmode="lin" valueType="num">
                                      <p:cBhvr>
                                        <p:cTn id="99" dur="900" decel="100000" fill="hold"/>
                                        <p:tgtEl>
                                          <p:spTgt spid="86"/>
                                        </p:tgtEl>
                                        <p:attrNameLst>
                                          <p:attrName>ppt_y</p:attrName>
                                        </p:attrNameLst>
                                      </p:cBhvr>
                                      <p:tavLst>
                                        <p:tav tm="0">
                                          <p:val>
                                            <p:strVal val="#ppt_y+1"/>
                                          </p:val>
                                        </p:tav>
                                        <p:tav tm="100000">
                                          <p:val>
                                            <p:strVal val="#ppt_y-.03"/>
                                          </p:val>
                                        </p:tav>
                                      </p:tavLst>
                                    </p:anim>
                                    <p:anim calcmode="lin" valueType="num">
                                      <p:cBhvr>
                                        <p:cTn id="100" dur="100" accel="100000" fill="hold">
                                          <p:stCondLst>
                                            <p:cond delay="900"/>
                                          </p:stCondLst>
                                        </p:cTn>
                                        <p:tgtEl>
                                          <p:spTgt spid="86"/>
                                        </p:tgtEl>
                                        <p:attrNameLst>
                                          <p:attrName>ppt_y</p:attrName>
                                        </p:attrNameLst>
                                      </p:cBhvr>
                                      <p:tavLst>
                                        <p:tav tm="0">
                                          <p:val>
                                            <p:strVal val="#ppt_y-.03"/>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94"/>
                                        </p:tgtEl>
                                        <p:attrNameLst>
                                          <p:attrName>style.visibility</p:attrName>
                                        </p:attrNameLst>
                                      </p:cBhvr>
                                      <p:to>
                                        <p:strVal val="visible"/>
                                      </p:to>
                                    </p:set>
                                    <p:anim calcmode="lin" valueType="num">
                                      <p:cBhvr additive="base">
                                        <p:cTn id="103" dur="500" fill="hold"/>
                                        <p:tgtEl>
                                          <p:spTgt spid="94"/>
                                        </p:tgtEl>
                                        <p:attrNameLst>
                                          <p:attrName>ppt_x</p:attrName>
                                        </p:attrNameLst>
                                      </p:cBhvr>
                                      <p:tavLst>
                                        <p:tav tm="0">
                                          <p:val>
                                            <p:strVal val="#ppt_x"/>
                                          </p:val>
                                        </p:tav>
                                        <p:tav tm="100000">
                                          <p:val>
                                            <p:strVal val="#ppt_x"/>
                                          </p:val>
                                        </p:tav>
                                      </p:tavLst>
                                    </p:anim>
                                    <p:anim calcmode="lin" valueType="num">
                                      <p:cBhvr additive="base">
                                        <p:cTn id="104" dur="500" fill="hold"/>
                                        <p:tgtEl>
                                          <p:spTgt spid="94"/>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95"/>
                                        </p:tgtEl>
                                        <p:attrNameLst>
                                          <p:attrName>style.visibility</p:attrName>
                                        </p:attrNameLst>
                                      </p:cBhvr>
                                      <p:to>
                                        <p:strVal val="visible"/>
                                      </p:to>
                                    </p:set>
                                    <p:anim calcmode="lin" valueType="num">
                                      <p:cBhvr additive="base">
                                        <p:cTn id="107" dur="500" fill="hold"/>
                                        <p:tgtEl>
                                          <p:spTgt spid="95"/>
                                        </p:tgtEl>
                                        <p:attrNameLst>
                                          <p:attrName>ppt_x</p:attrName>
                                        </p:attrNameLst>
                                      </p:cBhvr>
                                      <p:tavLst>
                                        <p:tav tm="0">
                                          <p:val>
                                            <p:strVal val="#ppt_x"/>
                                          </p:val>
                                        </p:tav>
                                        <p:tav tm="100000">
                                          <p:val>
                                            <p:strVal val="#ppt_x"/>
                                          </p:val>
                                        </p:tav>
                                      </p:tavLst>
                                    </p:anim>
                                    <p:anim calcmode="lin" valueType="num">
                                      <p:cBhvr additive="base">
                                        <p:cTn id="108" dur="500" fill="hold"/>
                                        <p:tgtEl>
                                          <p:spTgt spid="95"/>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93"/>
                                        </p:tgtEl>
                                        <p:attrNameLst>
                                          <p:attrName>style.visibility</p:attrName>
                                        </p:attrNameLst>
                                      </p:cBhvr>
                                      <p:to>
                                        <p:strVal val="visible"/>
                                      </p:to>
                                    </p:set>
                                    <p:anim calcmode="lin" valueType="num">
                                      <p:cBhvr additive="base">
                                        <p:cTn id="111" dur="500" fill="hold"/>
                                        <p:tgtEl>
                                          <p:spTgt spid="93"/>
                                        </p:tgtEl>
                                        <p:attrNameLst>
                                          <p:attrName>ppt_x</p:attrName>
                                        </p:attrNameLst>
                                      </p:cBhvr>
                                      <p:tavLst>
                                        <p:tav tm="0">
                                          <p:val>
                                            <p:strVal val="#ppt_x"/>
                                          </p:val>
                                        </p:tav>
                                        <p:tav tm="100000">
                                          <p:val>
                                            <p:strVal val="#ppt_x"/>
                                          </p:val>
                                        </p:tav>
                                      </p:tavLst>
                                    </p:anim>
                                    <p:anim calcmode="lin" valueType="num">
                                      <p:cBhvr additive="base">
                                        <p:cTn id="112"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85"/>
                                        </p:tgtEl>
                                        <p:attrNameLst>
                                          <p:attrName>style.visibility</p:attrName>
                                        </p:attrNameLst>
                                      </p:cBhvr>
                                      <p:to>
                                        <p:strVal val="visible"/>
                                      </p:to>
                                    </p:set>
                                    <p:anim calcmode="lin" valueType="num">
                                      <p:cBhvr additive="base">
                                        <p:cTn id="117" dur="500" fill="hold"/>
                                        <p:tgtEl>
                                          <p:spTgt spid="85"/>
                                        </p:tgtEl>
                                        <p:attrNameLst>
                                          <p:attrName>ppt_x</p:attrName>
                                        </p:attrNameLst>
                                      </p:cBhvr>
                                      <p:tavLst>
                                        <p:tav tm="0">
                                          <p:val>
                                            <p:strVal val="#ppt_x"/>
                                          </p:val>
                                        </p:tav>
                                        <p:tav tm="100000">
                                          <p:val>
                                            <p:strVal val="#ppt_x"/>
                                          </p:val>
                                        </p:tav>
                                      </p:tavLst>
                                    </p:anim>
                                    <p:anim calcmode="lin" valueType="num">
                                      <p:cBhvr additive="base">
                                        <p:cTn id="118"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79" grpId="0" animBg="1"/>
      <p:bldP spid="80" grpId="0" animBg="1"/>
      <p:bldP spid="81" grpId="0" animBg="1"/>
      <p:bldP spid="82" grpId="0"/>
      <p:bldP spid="83" grpId="0"/>
      <p:bldP spid="85" grpId="0"/>
      <p:bldP spid="86" grpId="0" animBg="1"/>
      <p:bldP spid="87" grpId="0" animBg="1"/>
      <p:bldP spid="88" grpId="0" animBg="1"/>
      <p:bldP spid="89" grpId="0" animBg="1"/>
      <p:bldP spid="90" grpId="0" animBg="1"/>
      <p:bldP spid="9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MR1Vs MR2</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25</a:t>
            </a:fld>
            <a:endParaRPr lang="en-US" altLang="en-US"/>
          </a:p>
        </p:txBody>
      </p:sp>
      <p:sp>
        <p:nvSpPr>
          <p:cNvPr id="74" name="Rectangle 73"/>
          <p:cNvSpPr/>
          <p:nvPr/>
        </p:nvSpPr>
        <p:spPr>
          <a:xfrm>
            <a:off x="266982" y="2323935"/>
            <a:ext cx="3532528" cy="677108"/>
          </a:xfrm>
          <a:prstGeom prst="rect">
            <a:avLst/>
          </a:prstGeom>
        </p:spPr>
        <p:txBody>
          <a:bodyPr wrap="square">
            <a:spAutoFit/>
          </a:bodyPr>
          <a:lstStyle/>
          <a:p>
            <a:pPr marL="285750" indent="-285750">
              <a:buFont typeface="Arial" pitchFamily="34" charset="0"/>
              <a:buChar char="•"/>
            </a:pPr>
            <a:r>
              <a:rPr lang="en-US" sz="1900" dirty="0">
                <a:latin typeface="+mn-lt"/>
              </a:rPr>
              <a:t>Hadoop Cluster – Processing </a:t>
            </a:r>
            <a:r>
              <a:rPr lang="en-US" sz="1900" dirty="0" smtClean="0">
                <a:latin typeface="+mn-lt"/>
              </a:rPr>
              <a:t> (MRv2 + YARN)</a:t>
            </a:r>
            <a:endParaRPr lang="en-US" sz="1900" dirty="0">
              <a:latin typeface="+mn-lt"/>
            </a:endParaRPr>
          </a:p>
        </p:txBody>
      </p:sp>
      <p:grpSp>
        <p:nvGrpSpPr>
          <p:cNvPr id="44" name="Group 43"/>
          <p:cNvGrpSpPr/>
          <p:nvPr/>
        </p:nvGrpSpPr>
        <p:grpSpPr>
          <a:xfrm>
            <a:off x="1219200" y="1524000"/>
            <a:ext cx="7645400" cy="4953000"/>
            <a:chOff x="1828800" y="1524000"/>
            <a:chExt cx="5181600" cy="4953000"/>
          </a:xfrm>
        </p:grpSpPr>
        <p:sp>
          <p:nvSpPr>
            <p:cNvPr id="45" name="Rectangle 44"/>
            <p:cNvSpPr/>
            <p:nvPr/>
          </p:nvSpPr>
          <p:spPr>
            <a:xfrm>
              <a:off x="4114801" y="3733800"/>
              <a:ext cx="699052" cy="838200"/>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6019800" y="2027238"/>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6019800" y="32004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6019800" y="44196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6019800" y="5638800"/>
              <a:ext cx="914400" cy="838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1828800" y="3581400"/>
              <a:ext cx="1524000" cy="1447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p:cNvSpPr txBox="1"/>
            <p:nvPr/>
          </p:nvSpPr>
          <p:spPr>
            <a:xfrm>
              <a:off x="1905000" y="2971800"/>
              <a:ext cx="1371600" cy="369332"/>
            </a:xfrm>
            <a:prstGeom prst="rect">
              <a:avLst/>
            </a:prstGeom>
            <a:noFill/>
          </p:spPr>
          <p:txBody>
            <a:bodyPr wrap="square" rtlCol="0">
              <a:spAutoFit/>
            </a:bodyPr>
            <a:lstStyle/>
            <a:p>
              <a:r>
                <a:rPr lang="en-US" dirty="0" smtClean="0">
                  <a:latin typeface="+mn-lt"/>
                </a:rPr>
                <a:t>Gateway</a:t>
              </a:r>
              <a:endParaRPr lang="en-US" dirty="0">
                <a:latin typeface="+mn-lt"/>
              </a:endParaRPr>
            </a:p>
          </p:txBody>
        </p:sp>
        <p:sp>
          <p:nvSpPr>
            <p:cNvPr id="52" name="TextBox 51"/>
            <p:cNvSpPr txBox="1"/>
            <p:nvPr/>
          </p:nvSpPr>
          <p:spPr>
            <a:xfrm>
              <a:off x="4025348" y="3341132"/>
              <a:ext cx="1003852" cy="276999"/>
            </a:xfrm>
            <a:prstGeom prst="rect">
              <a:avLst/>
            </a:prstGeom>
            <a:noFill/>
          </p:spPr>
          <p:txBody>
            <a:bodyPr wrap="square" rtlCol="0">
              <a:spAutoFit/>
            </a:bodyPr>
            <a:lstStyle/>
            <a:p>
              <a:r>
                <a:rPr lang="en-US" sz="1200" dirty="0" smtClean="0">
                  <a:latin typeface="+mn-lt"/>
                </a:rPr>
                <a:t>Resource Manager</a:t>
              </a:r>
              <a:endParaRPr lang="en-US" sz="1200" dirty="0">
                <a:latin typeface="+mn-lt"/>
              </a:endParaRPr>
            </a:p>
          </p:txBody>
        </p:sp>
        <p:sp>
          <p:nvSpPr>
            <p:cNvPr id="53" name="TextBox 52"/>
            <p:cNvSpPr txBox="1"/>
            <p:nvPr/>
          </p:nvSpPr>
          <p:spPr>
            <a:xfrm>
              <a:off x="5943600" y="1524000"/>
              <a:ext cx="1066800" cy="461665"/>
            </a:xfrm>
            <a:prstGeom prst="rect">
              <a:avLst/>
            </a:prstGeom>
            <a:noFill/>
          </p:spPr>
          <p:txBody>
            <a:bodyPr wrap="square" rtlCol="0">
              <a:spAutoFit/>
            </a:bodyPr>
            <a:lstStyle/>
            <a:p>
              <a:r>
                <a:rPr lang="en-US" sz="1200" dirty="0" smtClean="0"/>
                <a:t>Slaves (</a:t>
              </a:r>
              <a:r>
                <a:rPr lang="en-US" sz="1200" dirty="0" err="1" smtClean="0"/>
                <a:t>Datanodes</a:t>
              </a:r>
              <a:r>
                <a:rPr lang="en-US" sz="1200" dirty="0" smtClean="0"/>
                <a:t> and </a:t>
              </a:r>
              <a:r>
                <a:rPr lang="en-US" sz="1200" dirty="0" err="1" smtClean="0"/>
                <a:t>nodemanagers</a:t>
              </a:r>
              <a:r>
                <a:rPr lang="en-US" sz="1200" dirty="0" smtClean="0"/>
                <a:t>)</a:t>
              </a:r>
              <a:endParaRPr lang="en-US" sz="1200" dirty="0"/>
            </a:p>
          </p:txBody>
        </p:sp>
      </p:grpSp>
      <p:sp>
        <p:nvSpPr>
          <p:cNvPr id="54" name="Oval 53"/>
          <p:cNvSpPr/>
          <p:nvPr/>
        </p:nvSpPr>
        <p:spPr>
          <a:xfrm>
            <a:off x="1523999" y="3886200"/>
            <a:ext cx="904295" cy="304800"/>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1</a:t>
            </a:r>
            <a:endParaRPr lang="en-US" dirty="0">
              <a:solidFill>
                <a:schemeClr val="tx1"/>
              </a:solidFill>
            </a:endParaRPr>
          </a:p>
        </p:txBody>
      </p:sp>
      <p:sp>
        <p:nvSpPr>
          <p:cNvPr id="55" name="Oval 54"/>
          <p:cNvSpPr/>
          <p:nvPr/>
        </p:nvSpPr>
        <p:spPr>
          <a:xfrm>
            <a:off x="4513728" y="3822192"/>
            <a:ext cx="616565"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6995159" y="2099277"/>
            <a:ext cx="616565"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dirty="0">
              <a:solidFill>
                <a:schemeClr val="tx1"/>
              </a:solidFill>
            </a:endParaRPr>
          </a:p>
        </p:txBody>
      </p:sp>
      <p:sp>
        <p:nvSpPr>
          <p:cNvPr id="57" name="Oval 56"/>
          <p:cNvSpPr/>
          <p:nvPr/>
        </p:nvSpPr>
        <p:spPr>
          <a:xfrm>
            <a:off x="7011923" y="4543044"/>
            <a:ext cx="616565"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sz="1200" dirty="0">
              <a:solidFill>
                <a:schemeClr val="tx1"/>
              </a:solidFill>
            </a:endParaRPr>
          </a:p>
        </p:txBody>
      </p:sp>
      <p:sp>
        <p:nvSpPr>
          <p:cNvPr id="58" name="Rectangle 57"/>
          <p:cNvSpPr/>
          <p:nvPr/>
        </p:nvSpPr>
        <p:spPr>
          <a:xfrm>
            <a:off x="7693780" y="2099277"/>
            <a:ext cx="425309" cy="217572"/>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7693779" y="4543044"/>
            <a:ext cx="425309" cy="217572"/>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TextBox 59"/>
          <p:cNvSpPr txBox="1"/>
          <p:nvPr/>
        </p:nvSpPr>
        <p:spPr>
          <a:xfrm>
            <a:off x="4318994" y="2328554"/>
            <a:ext cx="2630676" cy="738664"/>
          </a:xfrm>
          <a:prstGeom prst="rect">
            <a:avLst/>
          </a:prstGeom>
          <a:noFill/>
        </p:spPr>
        <p:txBody>
          <a:bodyPr wrap="square" rtlCol="0">
            <a:spAutoFit/>
          </a:bodyPr>
          <a:lstStyle/>
          <a:p>
            <a:pPr marL="285750" indent="-285750">
              <a:buFont typeface="Arial" charset="0"/>
              <a:buChar char="•"/>
            </a:pPr>
            <a:r>
              <a:rPr lang="en-US" sz="1400" dirty="0" smtClean="0">
                <a:latin typeface="+mn-lt"/>
              </a:rPr>
              <a:t>Two data sets</a:t>
            </a:r>
          </a:p>
          <a:p>
            <a:pPr marL="285750" indent="-285750">
              <a:buFont typeface="Arial" charset="0"/>
              <a:buChar char="•"/>
            </a:pPr>
            <a:r>
              <a:rPr lang="en-US" sz="1400" dirty="0" smtClean="0">
                <a:latin typeface="+mn-lt"/>
              </a:rPr>
              <a:t>One with 2 files/blocks</a:t>
            </a:r>
          </a:p>
          <a:p>
            <a:pPr marL="285750" indent="-285750">
              <a:buFont typeface="Arial" charset="0"/>
              <a:buChar char="•"/>
            </a:pPr>
            <a:r>
              <a:rPr lang="en-US" sz="1400" dirty="0" smtClean="0">
                <a:latin typeface="+mn-lt"/>
              </a:rPr>
              <a:t>Another with 4 files/blocks</a:t>
            </a:r>
            <a:endParaRPr lang="en-US" sz="1400" dirty="0">
              <a:latin typeface="+mn-lt"/>
            </a:endParaRPr>
          </a:p>
        </p:txBody>
      </p:sp>
      <p:sp>
        <p:nvSpPr>
          <p:cNvPr id="61" name="TextBox 60"/>
          <p:cNvSpPr txBox="1"/>
          <p:nvPr/>
        </p:nvSpPr>
        <p:spPr>
          <a:xfrm>
            <a:off x="1219200" y="5102423"/>
            <a:ext cx="2630676" cy="307777"/>
          </a:xfrm>
          <a:prstGeom prst="rect">
            <a:avLst/>
          </a:prstGeom>
          <a:noFill/>
        </p:spPr>
        <p:txBody>
          <a:bodyPr wrap="square" rtlCol="0">
            <a:spAutoFit/>
          </a:bodyPr>
          <a:lstStyle/>
          <a:p>
            <a:pPr marL="285750" indent="-285750">
              <a:buFont typeface="Arial" charset="0"/>
              <a:buChar char="•"/>
            </a:pPr>
            <a:r>
              <a:rPr lang="en-US" sz="1400" dirty="0" smtClean="0">
                <a:latin typeface="+mn-lt"/>
              </a:rPr>
              <a:t>One job is running</a:t>
            </a:r>
            <a:endParaRPr lang="en-US" sz="1400" dirty="0">
              <a:latin typeface="+mn-lt"/>
            </a:endParaRPr>
          </a:p>
        </p:txBody>
      </p:sp>
      <p:sp>
        <p:nvSpPr>
          <p:cNvPr id="62" name="Oval 61"/>
          <p:cNvSpPr/>
          <p:nvPr/>
        </p:nvSpPr>
        <p:spPr>
          <a:xfrm>
            <a:off x="6994219" y="3342894"/>
            <a:ext cx="616565"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r</a:t>
            </a:r>
            <a:endParaRPr lang="en-US" sz="1200" dirty="0">
              <a:solidFill>
                <a:schemeClr val="tx1"/>
              </a:solidFill>
            </a:endParaRPr>
          </a:p>
        </p:txBody>
      </p:sp>
      <p:sp>
        <p:nvSpPr>
          <p:cNvPr id="63" name="Rectangle 62"/>
          <p:cNvSpPr/>
          <p:nvPr/>
        </p:nvSpPr>
        <p:spPr>
          <a:xfrm>
            <a:off x="7693779" y="2514600"/>
            <a:ext cx="425309"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7693779" y="3668628"/>
            <a:ext cx="425309"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7679121" y="4937953"/>
            <a:ext cx="425309"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7693778" y="6172200"/>
            <a:ext cx="425309" cy="217572"/>
          </a:xfrm>
          <a:prstGeom prst="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7011923" y="5727908"/>
            <a:ext cx="616565" cy="237744"/>
          </a:xfrm>
          <a:prstGeom prst="ellipse">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a</a:t>
            </a:r>
            <a:endParaRPr lang="en-US" sz="1200" dirty="0">
              <a:solidFill>
                <a:schemeClr val="tx1"/>
              </a:solidFill>
            </a:endParaRPr>
          </a:p>
        </p:txBody>
      </p:sp>
      <p:sp>
        <p:nvSpPr>
          <p:cNvPr id="68" name="Oval 67"/>
          <p:cNvSpPr/>
          <p:nvPr/>
        </p:nvSpPr>
        <p:spPr>
          <a:xfrm>
            <a:off x="1523999" y="4357116"/>
            <a:ext cx="904295" cy="304800"/>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2</a:t>
            </a:r>
            <a:endParaRPr lang="en-US" dirty="0">
              <a:solidFill>
                <a:schemeClr val="tx1"/>
              </a:solidFill>
            </a:endParaRPr>
          </a:p>
        </p:txBody>
      </p:sp>
      <p:sp>
        <p:nvSpPr>
          <p:cNvPr id="69" name="Oval 68"/>
          <p:cNvSpPr/>
          <p:nvPr/>
        </p:nvSpPr>
        <p:spPr>
          <a:xfrm>
            <a:off x="4513728" y="4166616"/>
            <a:ext cx="616565"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6994219" y="2092027"/>
            <a:ext cx="616565"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a</a:t>
            </a:r>
            <a:endParaRPr lang="en-US" dirty="0">
              <a:solidFill>
                <a:schemeClr val="tx1"/>
              </a:solidFill>
            </a:endParaRPr>
          </a:p>
        </p:txBody>
      </p:sp>
      <p:sp>
        <p:nvSpPr>
          <p:cNvPr id="71" name="Oval 70"/>
          <p:cNvSpPr/>
          <p:nvPr/>
        </p:nvSpPr>
        <p:spPr>
          <a:xfrm>
            <a:off x="7036643" y="6152028"/>
            <a:ext cx="616565"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sz="1200" dirty="0">
              <a:solidFill>
                <a:schemeClr val="tx1"/>
              </a:solidFill>
            </a:endParaRPr>
          </a:p>
        </p:txBody>
      </p:sp>
      <p:sp>
        <p:nvSpPr>
          <p:cNvPr id="72" name="Oval 71"/>
          <p:cNvSpPr/>
          <p:nvPr/>
        </p:nvSpPr>
        <p:spPr>
          <a:xfrm>
            <a:off x="7036643" y="4925012"/>
            <a:ext cx="616565"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sz="1200" dirty="0">
              <a:solidFill>
                <a:schemeClr val="tx1"/>
              </a:solidFill>
            </a:endParaRPr>
          </a:p>
        </p:txBody>
      </p:sp>
      <p:sp>
        <p:nvSpPr>
          <p:cNvPr id="73" name="Oval 72"/>
          <p:cNvSpPr/>
          <p:nvPr/>
        </p:nvSpPr>
        <p:spPr>
          <a:xfrm>
            <a:off x="7036643" y="3677856"/>
            <a:ext cx="616565"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sz="1200" dirty="0">
              <a:solidFill>
                <a:schemeClr val="tx1"/>
              </a:solidFill>
            </a:endParaRPr>
          </a:p>
        </p:txBody>
      </p:sp>
      <p:sp>
        <p:nvSpPr>
          <p:cNvPr id="96" name="Oval 95"/>
          <p:cNvSpPr/>
          <p:nvPr/>
        </p:nvSpPr>
        <p:spPr>
          <a:xfrm>
            <a:off x="6994219" y="2490719"/>
            <a:ext cx="616565"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m</a:t>
            </a:r>
            <a:endParaRPr lang="en-US" sz="1200" dirty="0">
              <a:solidFill>
                <a:schemeClr val="tx1"/>
              </a:solidFill>
            </a:endParaRPr>
          </a:p>
        </p:txBody>
      </p:sp>
      <p:sp>
        <p:nvSpPr>
          <p:cNvPr id="97" name="Oval 96"/>
          <p:cNvSpPr/>
          <p:nvPr/>
        </p:nvSpPr>
        <p:spPr>
          <a:xfrm>
            <a:off x="7011923" y="4532958"/>
            <a:ext cx="616565" cy="237744"/>
          </a:xfrm>
          <a:prstGeom prst="ellipse">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r</a:t>
            </a:r>
            <a:endParaRPr lang="en-US" sz="1200" dirty="0">
              <a:solidFill>
                <a:schemeClr val="tx1"/>
              </a:solidFill>
            </a:endParaRPr>
          </a:p>
        </p:txBody>
      </p:sp>
    </p:spTree>
    <p:extLst>
      <p:ext uri="{BB962C8B-B14F-4D97-AF65-F5344CB8AC3E}">
        <p14:creationId xmlns:p14="http://schemas.microsoft.com/office/powerpoint/2010/main" val="29132941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900" decel="100000" fill="hold"/>
                                        <p:tgtEl>
                                          <p:spTgt spid="4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4"/>
                                        </p:tgtEl>
                                        <p:attrNameLst>
                                          <p:attrName>ppt_y</p:attrName>
                                        </p:attrNameLst>
                                      </p:cBhvr>
                                      <p:tavLst>
                                        <p:tav tm="0">
                                          <p:val>
                                            <p:strVal val="#ppt_y-.03"/>
                                          </p:val>
                                        </p:tav>
                                        <p:tav tm="100000">
                                          <p:val>
                                            <p:strVal val="#ppt_y"/>
                                          </p:val>
                                        </p:tav>
                                      </p:tavLst>
                                    </p:anim>
                                  </p:childTnLst>
                                </p:cTn>
                              </p:par>
                              <p:par>
                                <p:cTn id="11" presetID="2" presetClass="entr" presetSubtype="4"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500" fill="hold"/>
                                        <p:tgtEl>
                                          <p:spTgt spid="59"/>
                                        </p:tgtEl>
                                        <p:attrNameLst>
                                          <p:attrName>ppt_x</p:attrName>
                                        </p:attrNameLst>
                                      </p:cBhvr>
                                      <p:tavLst>
                                        <p:tav tm="0">
                                          <p:val>
                                            <p:strVal val="#ppt_x"/>
                                          </p:val>
                                        </p:tav>
                                        <p:tav tm="100000">
                                          <p:val>
                                            <p:strVal val="#ppt_x"/>
                                          </p:val>
                                        </p:tav>
                                      </p:tavLst>
                                    </p:anim>
                                    <p:anim calcmode="lin" valueType="num">
                                      <p:cBhvr additive="base">
                                        <p:cTn id="14" dur="500" fill="hold"/>
                                        <p:tgtEl>
                                          <p:spTgt spid="5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anim calcmode="lin" valueType="num">
                                      <p:cBhvr additive="base">
                                        <p:cTn id="17" dur="500" fill="hold"/>
                                        <p:tgtEl>
                                          <p:spTgt spid="58"/>
                                        </p:tgtEl>
                                        <p:attrNameLst>
                                          <p:attrName>ppt_x</p:attrName>
                                        </p:attrNameLst>
                                      </p:cBhvr>
                                      <p:tavLst>
                                        <p:tav tm="0">
                                          <p:val>
                                            <p:strVal val="#ppt_x"/>
                                          </p:val>
                                        </p:tav>
                                        <p:tav tm="100000">
                                          <p:val>
                                            <p:strVal val="#ppt_x"/>
                                          </p:val>
                                        </p:tav>
                                      </p:tavLst>
                                    </p:anim>
                                    <p:anim calcmode="lin" valueType="num">
                                      <p:cBhvr additive="base">
                                        <p:cTn id="18" dur="500" fill="hold"/>
                                        <p:tgtEl>
                                          <p:spTgt spid="5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anim calcmode="lin" valueType="num">
                                      <p:cBhvr additive="base">
                                        <p:cTn id="21" dur="500" fill="hold"/>
                                        <p:tgtEl>
                                          <p:spTgt spid="66"/>
                                        </p:tgtEl>
                                        <p:attrNameLst>
                                          <p:attrName>ppt_x</p:attrName>
                                        </p:attrNameLst>
                                      </p:cBhvr>
                                      <p:tavLst>
                                        <p:tav tm="0">
                                          <p:val>
                                            <p:strVal val="#ppt_x"/>
                                          </p:val>
                                        </p:tav>
                                        <p:tav tm="100000">
                                          <p:val>
                                            <p:strVal val="#ppt_x"/>
                                          </p:val>
                                        </p:tav>
                                      </p:tavLst>
                                    </p:anim>
                                    <p:anim calcmode="lin" valueType="num">
                                      <p:cBhvr additive="base">
                                        <p:cTn id="22" dur="500" fill="hold"/>
                                        <p:tgtEl>
                                          <p:spTgt spid="6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anim calcmode="lin" valueType="num">
                                      <p:cBhvr additive="base">
                                        <p:cTn id="25" dur="500" fill="hold"/>
                                        <p:tgtEl>
                                          <p:spTgt spid="65"/>
                                        </p:tgtEl>
                                        <p:attrNameLst>
                                          <p:attrName>ppt_x</p:attrName>
                                        </p:attrNameLst>
                                      </p:cBhvr>
                                      <p:tavLst>
                                        <p:tav tm="0">
                                          <p:val>
                                            <p:strVal val="#ppt_x"/>
                                          </p:val>
                                        </p:tav>
                                        <p:tav tm="100000">
                                          <p:val>
                                            <p:strVal val="#ppt_x"/>
                                          </p:val>
                                        </p:tav>
                                      </p:tavLst>
                                    </p:anim>
                                    <p:anim calcmode="lin" valueType="num">
                                      <p:cBhvr additive="base">
                                        <p:cTn id="26" dur="500" fill="hold"/>
                                        <p:tgtEl>
                                          <p:spTgt spid="6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anim calcmode="lin" valueType="num">
                                      <p:cBhvr additive="base">
                                        <p:cTn id="29" dur="500" fill="hold"/>
                                        <p:tgtEl>
                                          <p:spTgt spid="64"/>
                                        </p:tgtEl>
                                        <p:attrNameLst>
                                          <p:attrName>ppt_x</p:attrName>
                                        </p:attrNameLst>
                                      </p:cBhvr>
                                      <p:tavLst>
                                        <p:tav tm="0">
                                          <p:val>
                                            <p:strVal val="#ppt_x"/>
                                          </p:val>
                                        </p:tav>
                                        <p:tav tm="100000">
                                          <p:val>
                                            <p:strVal val="#ppt_x"/>
                                          </p:val>
                                        </p:tav>
                                      </p:tavLst>
                                    </p:anim>
                                    <p:anim calcmode="lin" valueType="num">
                                      <p:cBhvr additive="base">
                                        <p:cTn id="30" dur="500" fill="hold"/>
                                        <p:tgtEl>
                                          <p:spTgt spid="6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anim calcmode="lin" valueType="num">
                                      <p:cBhvr additive="base">
                                        <p:cTn id="33" dur="500" fill="hold"/>
                                        <p:tgtEl>
                                          <p:spTgt spid="63"/>
                                        </p:tgtEl>
                                        <p:attrNameLst>
                                          <p:attrName>ppt_x</p:attrName>
                                        </p:attrNameLst>
                                      </p:cBhvr>
                                      <p:tavLst>
                                        <p:tav tm="0">
                                          <p:val>
                                            <p:strVal val="#ppt_x"/>
                                          </p:val>
                                        </p:tav>
                                        <p:tav tm="100000">
                                          <p:val>
                                            <p:strVal val="#ppt_x"/>
                                          </p:val>
                                        </p:tav>
                                      </p:tavLst>
                                    </p:anim>
                                    <p:anim calcmode="lin" valueType="num">
                                      <p:cBhvr additive="base">
                                        <p:cTn id="34" dur="500" fill="hold"/>
                                        <p:tgtEl>
                                          <p:spTgt spid="6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anim calcmode="lin" valueType="num">
                                      <p:cBhvr additive="base">
                                        <p:cTn id="37" dur="500" fill="hold"/>
                                        <p:tgtEl>
                                          <p:spTgt spid="60"/>
                                        </p:tgtEl>
                                        <p:attrNameLst>
                                          <p:attrName>ppt_x</p:attrName>
                                        </p:attrNameLst>
                                      </p:cBhvr>
                                      <p:tavLst>
                                        <p:tav tm="0">
                                          <p:val>
                                            <p:strVal val="#ppt_x"/>
                                          </p:val>
                                        </p:tav>
                                        <p:tav tm="100000">
                                          <p:val>
                                            <p:strVal val="#ppt_x"/>
                                          </p:val>
                                        </p:tav>
                                      </p:tavLst>
                                    </p:anim>
                                    <p:anim calcmode="lin" valueType="num">
                                      <p:cBhvr additive="base">
                                        <p:cTn id="38" dur="500" fill="hold"/>
                                        <p:tgtEl>
                                          <p:spTgt spid="60"/>
                                        </p:tgtEl>
                                        <p:attrNameLst>
                                          <p:attrName>ppt_y</p:attrName>
                                        </p:attrNameLst>
                                      </p:cBhvr>
                                      <p:tavLst>
                                        <p:tav tm="0">
                                          <p:val>
                                            <p:strVal val="1+#ppt_h/2"/>
                                          </p:val>
                                        </p:tav>
                                        <p:tav tm="100000">
                                          <p:val>
                                            <p:strVal val="#ppt_y"/>
                                          </p:val>
                                        </p:tav>
                                      </p:tavLst>
                                    </p:anim>
                                  </p:childTnLst>
                                </p:cTn>
                              </p:par>
                              <p:par>
                                <p:cTn id="39" presetID="37"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1000"/>
                                        <p:tgtEl>
                                          <p:spTgt spid="54"/>
                                        </p:tgtEl>
                                      </p:cBhvr>
                                    </p:animEffect>
                                    <p:anim calcmode="lin" valueType="num">
                                      <p:cBhvr>
                                        <p:cTn id="42" dur="1000" fill="hold"/>
                                        <p:tgtEl>
                                          <p:spTgt spid="54"/>
                                        </p:tgtEl>
                                        <p:attrNameLst>
                                          <p:attrName>ppt_x</p:attrName>
                                        </p:attrNameLst>
                                      </p:cBhvr>
                                      <p:tavLst>
                                        <p:tav tm="0">
                                          <p:val>
                                            <p:strVal val="#ppt_x"/>
                                          </p:val>
                                        </p:tav>
                                        <p:tav tm="100000">
                                          <p:val>
                                            <p:strVal val="#ppt_x"/>
                                          </p:val>
                                        </p:tav>
                                      </p:tavLst>
                                    </p:anim>
                                    <p:anim calcmode="lin" valueType="num">
                                      <p:cBhvr>
                                        <p:cTn id="43" dur="900" decel="100000" fill="hold"/>
                                        <p:tgtEl>
                                          <p:spTgt spid="54"/>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54"/>
                                        </p:tgtEl>
                                        <p:attrNameLst>
                                          <p:attrName>ppt_y</p:attrName>
                                        </p:attrNameLst>
                                      </p:cBhvr>
                                      <p:tavLst>
                                        <p:tav tm="0">
                                          <p:val>
                                            <p:strVal val="#ppt_y-.03"/>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1"/>
                                        </p:tgtEl>
                                        <p:attrNameLst>
                                          <p:attrName>style.visibility</p:attrName>
                                        </p:attrNameLst>
                                      </p:cBhvr>
                                      <p:to>
                                        <p:strVal val="visible"/>
                                      </p:to>
                                    </p:set>
                                    <p:anim calcmode="lin" valueType="num">
                                      <p:cBhvr additive="base">
                                        <p:cTn id="47" dur="500" fill="hold"/>
                                        <p:tgtEl>
                                          <p:spTgt spid="61"/>
                                        </p:tgtEl>
                                        <p:attrNameLst>
                                          <p:attrName>ppt_x</p:attrName>
                                        </p:attrNameLst>
                                      </p:cBhvr>
                                      <p:tavLst>
                                        <p:tav tm="0">
                                          <p:val>
                                            <p:strVal val="#ppt_x"/>
                                          </p:val>
                                        </p:tav>
                                        <p:tav tm="100000">
                                          <p:val>
                                            <p:strVal val="#ppt_x"/>
                                          </p:val>
                                        </p:tav>
                                      </p:tavLst>
                                    </p:anim>
                                    <p:anim calcmode="lin" valueType="num">
                                      <p:cBhvr additive="base">
                                        <p:cTn id="48" dur="500" fill="hold"/>
                                        <p:tgtEl>
                                          <p:spTgt spid="61"/>
                                        </p:tgtEl>
                                        <p:attrNameLst>
                                          <p:attrName>ppt_y</p:attrName>
                                        </p:attrNameLst>
                                      </p:cBhvr>
                                      <p:tavLst>
                                        <p:tav tm="0">
                                          <p:val>
                                            <p:strVal val="1+#ppt_h/2"/>
                                          </p:val>
                                        </p:tav>
                                        <p:tav tm="100000">
                                          <p:val>
                                            <p:strVal val="#ppt_y"/>
                                          </p:val>
                                        </p:tav>
                                      </p:tavLst>
                                    </p:anim>
                                  </p:childTnLst>
                                </p:cTn>
                              </p:par>
                              <p:par>
                                <p:cTn id="49" presetID="37"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fade">
                                      <p:cBhvr>
                                        <p:cTn id="51" dur="1000"/>
                                        <p:tgtEl>
                                          <p:spTgt spid="55"/>
                                        </p:tgtEl>
                                      </p:cBhvr>
                                    </p:animEffect>
                                    <p:anim calcmode="lin" valueType="num">
                                      <p:cBhvr>
                                        <p:cTn id="52" dur="1000" fill="hold"/>
                                        <p:tgtEl>
                                          <p:spTgt spid="55"/>
                                        </p:tgtEl>
                                        <p:attrNameLst>
                                          <p:attrName>ppt_x</p:attrName>
                                        </p:attrNameLst>
                                      </p:cBhvr>
                                      <p:tavLst>
                                        <p:tav tm="0">
                                          <p:val>
                                            <p:strVal val="#ppt_x"/>
                                          </p:val>
                                        </p:tav>
                                        <p:tav tm="100000">
                                          <p:val>
                                            <p:strVal val="#ppt_x"/>
                                          </p:val>
                                        </p:tav>
                                      </p:tavLst>
                                    </p:anim>
                                    <p:anim calcmode="lin" valueType="num">
                                      <p:cBhvr>
                                        <p:cTn id="53" dur="900" decel="100000" fill="hold"/>
                                        <p:tgtEl>
                                          <p:spTgt spid="55"/>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55"/>
                                        </p:tgtEl>
                                        <p:attrNameLst>
                                          <p:attrName>ppt_y</p:attrName>
                                        </p:attrNameLst>
                                      </p:cBhvr>
                                      <p:tavLst>
                                        <p:tav tm="0">
                                          <p:val>
                                            <p:strVal val="#ppt_y-.03"/>
                                          </p:val>
                                        </p:tav>
                                        <p:tav tm="100000">
                                          <p:val>
                                            <p:strVal val="#ppt_y"/>
                                          </p:val>
                                        </p:tav>
                                      </p:tavLst>
                                    </p:anim>
                                  </p:childTnLst>
                                </p:cTn>
                              </p:par>
                              <p:par>
                                <p:cTn id="55" presetID="37" presetClass="entr" presetSubtype="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1000"/>
                                        <p:tgtEl>
                                          <p:spTgt spid="67"/>
                                        </p:tgtEl>
                                      </p:cBhvr>
                                    </p:animEffect>
                                    <p:anim calcmode="lin" valueType="num">
                                      <p:cBhvr>
                                        <p:cTn id="58" dur="1000" fill="hold"/>
                                        <p:tgtEl>
                                          <p:spTgt spid="67"/>
                                        </p:tgtEl>
                                        <p:attrNameLst>
                                          <p:attrName>ppt_x</p:attrName>
                                        </p:attrNameLst>
                                      </p:cBhvr>
                                      <p:tavLst>
                                        <p:tav tm="0">
                                          <p:val>
                                            <p:strVal val="#ppt_x"/>
                                          </p:val>
                                        </p:tav>
                                        <p:tav tm="100000">
                                          <p:val>
                                            <p:strVal val="#ppt_x"/>
                                          </p:val>
                                        </p:tav>
                                      </p:tavLst>
                                    </p:anim>
                                    <p:anim calcmode="lin" valueType="num">
                                      <p:cBhvr>
                                        <p:cTn id="59" dur="900" decel="100000" fill="hold"/>
                                        <p:tgtEl>
                                          <p:spTgt spid="67"/>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67"/>
                                        </p:tgtEl>
                                        <p:attrNameLst>
                                          <p:attrName>ppt_y</p:attrName>
                                        </p:attrNameLst>
                                      </p:cBhvr>
                                      <p:tavLst>
                                        <p:tav tm="0">
                                          <p:val>
                                            <p:strVal val="#ppt_y-.03"/>
                                          </p:val>
                                        </p:tav>
                                        <p:tav tm="100000">
                                          <p:val>
                                            <p:strVal val="#ppt_y"/>
                                          </p:val>
                                        </p:tav>
                                      </p:tavLst>
                                    </p:anim>
                                  </p:childTnLst>
                                </p:cTn>
                              </p:par>
                              <p:par>
                                <p:cTn id="61" presetID="37" presetClass="entr" presetSubtype="0"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fade">
                                      <p:cBhvr>
                                        <p:cTn id="63" dur="1000"/>
                                        <p:tgtEl>
                                          <p:spTgt spid="56"/>
                                        </p:tgtEl>
                                      </p:cBhvr>
                                    </p:animEffect>
                                    <p:anim calcmode="lin" valueType="num">
                                      <p:cBhvr>
                                        <p:cTn id="64" dur="1000" fill="hold"/>
                                        <p:tgtEl>
                                          <p:spTgt spid="56"/>
                                        </p:tgtEl>
                                        <p:attrNameLst>
                                          <p:attrName>ppt_x</p:attrName>
                                        </p:attrNameLst>
                                      </p:cBhvr>
                                      <p:tavLst>
                                        <p:tav tm="0">
                                          <p:val>
                                            <p:strVal val="#ppt_x"/>
                                          </p:val>
                                        </p:tav>
                                        <p:tav tm="100000">
                                          <p:val>
                                            <p:strVal val="#ppt_x"/>
                                          </p:val>
                                        </p:tav>
                                      </p:tavLst>
                                    </p:anim>
                                    <p:anim calcmode="lin" valueType="num">
                                      <p:cBhvr>
                                        <p:cTn id="65" dur="900" decel="100000" fill="hold"/>
                                        <p:tgtEl>
                                          <p:spTgt spid="56"/>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56"/>
                                        </p:tgtEl>
                                        <p:attrNameLst>
                                          <p:attrName>ppt_y</p:attrName>
                                        </p:attrNameLst>
                                      </p:cBhvr>
                                      <p:tavLst>
                                        <p:tav tm="0">
                                          <p:val>
                                            <p:strVal val="#ppt_y-.03"/>
                                          </p:val>
                                        </p:tav>
                                        <p:tav tm="100000">
                                          <p:val>
                                            <p:strVal val="#ppt_y"/>
                                          </p:val>
                                        </p:tav>
                                      </p:tavLst>
                                    </p:anim>
                                  </p:childTnLst>
                                </p:cTn>
                              </p:par>
                              <p:par>
                                <p:cTn id="67" presetID="37" presetClass="entr" presetSubtype="0" fill="hold" grpId="0" nodeType="withEffect">
                                  <p:stCondLst>
                                    <p:cond delay="0"/>
                                  </p:stCondLst>
                                  <p:childTnLst>
                                    <p:set>
                                      <p:cBhvr>
                                        <p:cTn id="68" dur="1" fill="hold">
                                          <p:stCondLst>
                                            <p:cond delay="0"/>
                                          </p:stCondLst>
                                        </p:cTn>
                                        <p:tgtEl>
                                          <p:spTgt spid="57"/>
                                        </p:tgtEl>
                                        <p:attrNameLst>
                                          <p:attrName>style.visibility</p:attrName>
                                        </p:attrNameLst>
                                      </p:cBhvr>
                                      <p:to>
                                        <p:strVal val="visible"/>
                                      </p:to>
                                    </p:set>
                                    <p:animEffect transition="in" filter="fade">
                                      <p:cBhvr>
                                        <p:cTn id="69" dur="1000"/>
                                        <p:tgtEl>
                                          <p:spTgt spid="57"/>
                                        </p:tgtEl>
                                      </p:cBhvr>
                                    </p:animEffect>
                                    <p:anim calcmode="lin" valueType="num">
                                      <p:cBhvr>
                                        <p:cTn id="70" dur="1000" fill="hold"/>
                                        <p:tgtEl>
                                          <p:spTgt spid="57"/>
                                        </p:tgtEl>
                                        <p:attrNameLst>
                                          <p:attrName>ppt_x</p:attrName>
                                        </p:attrNameLst>
                                      </p:cBhvr>
                                      <p:tavLst>
                                        <p:tav tm="0">
                                          <p:val>
                                            <p:strVal val="#ppt_x"/>
                                          </p:val>
                                        </p:tav>
                                        <p:tav tm="100000">
                                          <p:val>
                                            <p:strVal val="#ppt_x"/>
                                          </p:val>
                                        </p:tav>
                                      </p:tavLst>
                                    </p:anim>
                                    <p:anim calcmode="lin" valueType="num">
                                      <p:cBhvr>
                                        <p:cTn id="71" dur="900" decel="100000" fill="hold"/>
                                        <p:tgtEl>
                                          <p:spTgt spid="57"/>
                                        </p:tgtEl>
                                        <p:attrNameLst>
                                          <p:attrName>ppt_y</p:attrName>
                                        </p:attrNameLst>
                                      </p:cBhvr>
                                      <p:tavLst>
                                        <p:tav tm="0">
                                          <p:val>
                                            <p:strVal val="#ppt_y+1"/>
                                          </p:val>
                                        </p:tav>
                                        <p:tav tm="100000">
                                          <p:val>
                                            <p:strVal val="#ppt_y-.03"/>
                                          </p:val>
                                        </p:tav>
                                      </p:tavLst>
                                    </p:anim>
                                    <p:anim calcmode="lin" valueType="num">
                                      <p:cBhvr>
                                        <p:cTn id="72" dur="100" accel="100000" fill="hold">
                                          <p:stCondLst>
                                            <p:cond delay="900"/>
                                          </p:stCondLst>
                                        </p:cTn>
                                        <p:tgtEl>
                                          <p:spTgt spid="57"/>
                                        </p:tgtEl>
                                        <p:attrNameLst>
                                          <p:attrName>ppt_y</p:attrName>
                                        </p:attrNameLst>
                                      </p:cBhvr>
                                      <p:tavLst>
                                        <p:tav tm="0">
                                          <p:val>
                                            <p:strVal val="#ppt_y-.03"/>
                                          </p:val>
                                        </p:tav>
                                        <p:tav tm="100000">
                                          <p:val>
                                            <p:strVal val="#ppt_y"/>
                                          </p:val>
                                        </p:tav>
                                      </p:tavLst>
                                    </p:anim>
                                  </p:childTnLst>
                                </p:cTn>
                              </p:par>
                              <p:par>
                                <p:cTn id="73" presetID="37" presetClass="entr" presetSubtype="0" fill="hold" grpId="0" nodeType="withEffect">
                                  <p:stCondLst>
                                    <p:cond delay="0"/>
                                  </p:stCondLst>
                                  <p:childTnLst>
                                    <p:set>
                                      <p:cBhvr>
                                        <p:cTn id="74" dur="1" fill="hold">
                                          <p:stCondLst>
                                            <p:cond delay="0"/>
                                          </p:stCondLst>
                                        </p:cTn>
                                        <p:tgtEl>
                                          <p:spTgt spid="62"/>
                                        </p:tgtEl>
                                        <p:attrNameLst>
                                          <p:attrName>style.visibility</p:attrName>
                                        </p:attrNameLst>
                                      </p:cBhvr>
                                      <p:to>
                                        <p:strVal val="visible"/>
                                      </p:to>
                                    </p:set>
                                    <p:animEffect transition="in" filter="fade">
                                      <p:cBhvr>
                                        <p:cTn id="75" dur="1000"/>
                                        <p:tgtEl>
                                          <p:spTgt spid="62"/>
                                        </p:tgtEl>
                                      </p:cBhvr>
                                    </p:animEffect>
                                    <p:anim calcmode="lin" valueType="num">
                                      <p:cBhvr>
                                        <p:cTn id="76" dur="1000" fill="hold"/>
                                        <p:tgtEl>
                                          <p:spTgt spid="62"/>
                                        </p:tgtEl>
                                        <p:attrNameLst>
                                          <p:attrName>ppt_x</p:attrName>
                                        </p:attrNameLst>
                                      </p:cBhvr>
                                      <p:tavLst>
                                        <p:tav tm="0">
                                          <p:val>
                                            <p:strVal val="#ppt_x"/>
                                          </p:val>
                                        </p:tav>
                                        <p:tav tm="100000">
                                          <p:val>
                                            <p:strVal val="#ppt_x"/>
                                          </p:val>
                                        </p:tav>
                                      </p:tavLst>
                                    </p:anim>
                                    <p:anim calcmode="lin" valueType="num">
                                      <p:cBhvr>
                                        <p:cTn id="77" dur="900" decel="100000" fill="hold"/>
                                        <p:tgtEl>
                                          <p:spTgt spid="62"/>
                                        </p:tgtEl>
                                        <p:attrNameLst>
                                          <p:attrName>ppt_y</p:attrName>
                                        </p:attrNameLst>
                                      </p:cBhvr>
                                      <p:tavLst>
                                        <p:tav tm="0">
                                          <p:val>
                                            <p:strVal val="#ppt_y+1"/>
                                          </p:val>
                                        </p:tav>
                                        <p:tav tm="100000">
                                          <p:val>
                                            <p:strVal val="#ppt_y-.03"/>
                                          </p:val>
                                        </p:tav>
                                      </p:tavLst>
                                    </p:anim>
                                    <p:anim calcmode="lin" valueType="num">
                                      <p:cBhvr>
                                        <p:cTn id="78" dur="100" accel="100000" fill="hold">
                                          <p:stCondLst>
                                            <p:cond delay="900"/>
                                          </p:stCondLst>
                                        </p:cTn>
                                        <p:tgtEl>
                                          <p:spTgt spid="62"/>
                                        </p:tgtEl>
                                        <p:attrNameLst>
                                          <p:attrName>ppt_y</p:attrName>
                                        </p:attrNameLst>
                                      </p:cBhvr>
                                      <p:tavLst>
                                        <p:tav tm="0">
                                          <p:val>
                                            <p:strVal val="#ppt_y-.03"/>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37" presetClass="entr" presetSubtype="0" fill="hold" grpId="0" nodeType="clickEffect">
                                  <p:stCondLst>
                                    <p:cond delay="0"/>
                                  </p:stCondLst>
                                  <p:childTnLst>
                                    <p:set>
                                      <p:cBhvr>
                                        <p:cTn id="82" dur="1" fill="hold">
                                          <p:stCondLst>
                                            <p:cond delay="0"/>
                                          </p:stCondLst>
                                        </p:cTn>
                                        <p:tgtEl>
                                          <p:spTgt spid="68"/>
                                        </p:tgtEl>
                                        <p:attrNameLst>
                                          <p:attrName>style.visibility</p:attrName>
                                        </p:attrNameLst>
                                      </p:cBhvr>
                                      <p:to>
                                        <p:strVal val="visible"/>
                                      </p:to>
                                    </p:set>
                                    <p:animEffect transition="in" filter="fade">
                                      <p:cBhvr>
                                        <p:cTn id="83" dur="1000"/>
                                        <p:tgtEl>
                                          <p:spTgt spid="68"/>
                                        </p:tgtEl>
                                      </p:cBhvr>
                                    </p:animEffect>
                                    <p:anim calcmode="lin" valueType="num">
                                      <p:cBhvr>
                                        <p:cTn id="84" dur="1000" fill="hold"/>
                                        <p:tgtEl>
                                          <p:spTgt spid="68"/>
                                        </p:tgtEl>
                                        <p:attrNameLst>
                                          <p:attrName>ppt_x</p:attrName>
                                        </p:attrNameLst>
                                      </p:cBhvr>
                                      <p:tavLst>
                                        <p:tav tm="0">
                                          <p:val>
                                            <p:strVal val="#ppt_x"/>
                                          </p:val>
                                        </p:tav>
                                        <p:tav tm="100000">
                                          <p:val>
                                            <p:strVal val="#ppt_x"/>
                                          </p:val>
                                        </p:tav>
                                      </p:tavLst>
                                    </p:anim>
                                    <p:anim calcmode="lin" valueType="num">
                                      <p:cBhvr>
                                        <p:cTn id="85" dur="900" decel="100000" fill="hold"/>
                                        <p:tgtEl>
                                          <p:spTgt spid="68"/>
                                        </p:tgtEl>
                                        <p:attrNameLst>
                                          <p:attrName>ppt_y</p:attrName>
                                        </p:attrNameLst>
                                      </p:cBhvr>
                                      <p:tavLst>
                                        <p:tav tm="0">
                                          <p:val>
                                            <p:strVal val="#ppt_y+1"/>
                                          </p:val>
                                        </p:tav>
                                        <p:tav tm="100000">
                                          <p:val>
                                            <p:strVal val="#ppt_y-.03"/>
                                          </p:val>
                                        </p:tav>
                                      </p:tavLst>
                                    </p:anim>
                                    <p:anim calcmode="lin" valueType="num">
                                      <p:cBhvr>
                                        <p:cTn id="86" dur="100" accel="100000" fill="hold">
                                          <p:stCondLst>
                                            <p:cond delay="900"/>
                                          </p:stCondLst>
                                        </p:cTn>
                                        <p:tgtEl>
                                          <p:spTgt spid="68"/>
                                        </p:tgtEl>
                                        <p:attrNameLst>
                                          <p:attrName>ppt_y</p:attrName>
                                        </p:attrNameLst>
                                      </p:cBhvr>
                                      <p:tavLst>
                                        <p:tav tm="0">
                                          <p:val>
                                            <p:strVal val="#ppt_y-.03"/>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37" presetClass="entr" presetSubtype="0" fill="hold" grpId="0" nodeType="clickEffect">
                                  <p:stCondLst>
                                    <p:cond delay="0"/>
                                  </p:stCondLst>
                                  <p:childTnLst>
                                    <p:set>
                                      <p:cBhvr>
                                        <p:cTn id="90" dur="1" fill="hold">
                                          <p:stCondLst>
                                            <p:cond delay="0"/>
                                          </p:stCondLst>
                                        </p:cTn>
                                        <p:tgtEl>
                                          <p:spTgt spid="69"/>
                                        </p:tgtEl>
                                        <p:attrNameLst>
                                          <p:attrName>style.visibility</p:attrName>
                                        </p:attrNameLst>
                                      </p:cBhvr>
                                      <p:to>
                                        <p:strVal val="visible"/>
                                      </p:to>
                                    </p:set>
                                    <p:animEffect transition="in" filter="fade">
                                      <p:cBhvr>
                                        <p:cTn id="91" dur="1000"/>
                                        <p:tgtEl>
                                          <p:spTgt spid="69"/>
                                        </p:tgtEl>
                                      </p:cBhvr>
                                    </p:animEffect>
                                    <p:anim calcmode="lin" valueType="num">
                                      <p:cBhvr>
                                        <p:cTn id="92" dur="1000" fill="hold"/>
                                        <p:tgtEl>
                                          <p:spTgt spid="69"/>
                                        </p:tgtEl>
                                        <p:attrNameLst>
                                          <p:attrName>ppt_x</p:attrName>
                                        </p:attrNameLst>
                                      </p:cBhvr>
                                      <p:tavLst>
                                        <p:tav tm="0">
                                          <p:val>
                                            <p:strVal val="#ppt_x"/>
                                          </p:val>
                                        </p:tav>
                                        <p:tav tm="100000">
                                          <p:val>
                                            <p:strVal val="#ppt_x"/>
                                          </p:val>
                                        </p:tav>
                                      </p:tavLst>
                                    </p:anim>
                                    <p:anim calcmode="lin" valueType="num">
                                      <p:cBhvr>
                                        <p:cTn id="93" dur="900" decel="100000" fill="hold"/>
                                        <p:tgtEl>
                                          <p:spTgt spid="69"/>
                                        </p:tgtEl>
                                        <p:attrNameLst>
                                          <p:attrName>ppt_y</p:attrName>
                                        </p:attrNameLst>
                                      </p:cBhvr>
                                      <p:tavLst>
                                        <p:tav tm="0">
                                          <p:val>
                                            <p:strVal val="#ppt_y+1"/>
                                          </p:val>
                                        </p:tav>
                                        <p:tav tm="100000">
                                          <p:val>
                                            <p:strVal val="#ppt_y-.03"/>
                                          </p:val>
                                        </p:tav>
                                      </p:tavLst>
                                    </p:anim>
                                    <p:anim calcmode="lin" valueType="num">
                                      <p:cBhvr>
                                        <p:cTn id="94" dur="100" accel="100000" fill="hold">
                                          <p:stCondLst>
                                            <p:cond delay="900"/>
                                          </p:stCondLst>
                                        </p:cTn>
                                        <p:tgtEl>
                                          <p:spTgt spid="69"/>
                                        </p:tgtEl>
                                        <p:attrNameLst>
                                          <p:attrName>ppt_y</p:attrName>
                                        </p:attrNameLst>
                                      </p:cBhvr>
                                      <p:tavLst>
                                        <p:tav tm="0">
                                          <p:val>
                                            <p:strVal val="#ppt_y-.03"/>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37" presetClass="entr" presetSubtype="0" fill="hold" grpId="0" nodeType="clickEffect">
                                  <p:stCondLst>
                                    <p:cond delay="0"/>
                                  </p:stCondLst>
                                  <p:childTnLst>
                                    <p:set>
                                      <p:cBhvr>
                                        <p:cTn id="98" dur="1" fill="hold">
                                          <p:stCondLst>
                                            <p:cond delay="0"/>
                                          </p:stCondLst>
                                        </p:cTn>
                                        <p:tgtEl>
                                          <p:spTgt spid="70"/>
                                        </p:tgtEl>
                                        <p:attrNameLst>
                                          <p:attrName>style.visibility</p:attrName>
                                        </p:attrNameLst>
                                      </p:cBhvr>
                                      <p:to>
                                        <p:strVal val="visible"/>
                                      </p:to>
                                    </p:set>
                                    <p:animEffect transition="in" filter="fade">
                                      <p:cBhvr>
                                        <p:cTn id="99" dur="1000"/>
                                        <p:tgtEl>
                                          <p:spTgt spid="70"/>
                                        </p:tgtEl>
                                      </p:cBhvr>
                                    </p:animEffect>
                                    <p:anim calcmode="lin" valueType="num">
                                      <p:cBhvr>
                                        <p:cTn id="100" dur="1000" fill="hold"/>
                                        <p:tgtEl>
                                          <p:spTgt spid="70"/>
                                        </p:tgtEl>
                                        <p:attrNameLst>
                                          <p:attrName>ppt_x</p:attrName>
                                        </p:attrNameLst>
                                      </p:cBhvr>
                                      <p:tavLst>
                                        <p:tav tm="0">
                                          <p:val>
                                            <p:strVal val="#ppt_x"/>
                                          </p:val>
                                        </p:tav>
                                        <p:tav tm="100000">
                                          <p:val>
                                            <p:strVal val="#ppt_x"/>
                                          </p:val>
                                        </p:tav>
                                      </p:tavLst>
                                    </p:anim>
                                    <p:anim calcmode="lin" valueType="num">
                                      <p:cBhvr>
                                        <p:cTn id="101" dur="900" decel="100000" fill="hold"/>
                                        <p:tgtEl>
                                          <p:spTgt spid="70"/>
                                        </p:tgtEl>
                                        <p:attrNameLst>
                                          <p:attrName>ppt_y</p:attrName>
                                        </p:attrNameLst>
                                      </p:cBhvr>
                                      <p:tavLst>
                                        <p:tav tm="0">
                                          <p:val>
                                            <p:strVal val="#ppt_y+1"/>
                                          </p:val>
                                        </p:tav>
                                        <p:tav tm="100000">
                                          <p:val>
                                            <p:strVal val="#ppt_y-.03"/>
                                          </p:val>
                                        </p:tav>
                                      </p:tavLst>
                                    </p:anim>
                                    <p:anim calcmode="lin" valueType="num">
                                      <p:cBhvr>
                                        <p:cTn id="102" dur="100" accel="100000" fill="hold">
                                          <p:stCondLst>
                                            <p:cond delay="900"/>
                                          </p:stCondLst>
                                        </p:cTn>
                                        <p:tgtEl>
                                          <p:spTgt spid="70"/>
                                        </p:tgtEl>
                                        <p:attrNameLst>
                                          <p:attrName>ppt_y</p:attrName>
                                        </p:attrNameLst>
                                      </p:cBhvr>
                                      <p:tavLst>
                                        <p:tav tm="0">
                                          <p:val>
                                            <p:strVal val="#ppt_y-.03"/>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37" presetClass="entr" presetSubtype="0" fill="hold" grpId="0" nodeType="clickEffect">
                                  <p:stCondLst>
                                    <p:cond delay="0"/>
                                  </p:stCondLst>
                                  <p:childTnLst>
                                    <p:set>
                                      <p:cBhvr>
                                        <p:cTn id="106" dur="1" fill="hold">
                                          <p:stCondLst>
                                            <p:cond delay="0"/>
                                          </p:stCondLst>
                                        </p:cTn>
                                        <p:tgtEl>
                                          <p:spTgt spid="71"/>
                                        </p:tgtEl>
                                        <p:attrNameLst>
                                          <p:attrName>style.visibility</p:attrName>
                                        </p:attrNameLst>
                                      </p:cBhvr>
                                      <p:to>
                                        <p:strVal val="visible"/>
                                      </p:to>
                                    </p:set>
                                    <p:animEffect transition="in" filter="fade">
                                      <p:cBhvr>
                                        <p:cTn id="107" dur="1000"/>
                                        <p:tgtEl>
                                          <p:spTgt spid="71"/>
                                        </p:tgtEl>
                                      </p:cBhvr>
                                    </p:animEffect>
                                    <p:anim calcmode="lin" valueType="num">
                                      <p:cBhvr>
                                        <p:cTn id="108" dur="1000" fill="hold"/>
                                        <p:tgtEl>
                                          <p:spTgt spid="71"/>
                                        </p:tgtEl>
                                        <p:attrNameLst>
                                          <p:attrName>ppt_x</p:attrName>
                                        </p:attrNameLst>
                                      </p:cBhvr>
                                      <p:tavLst>
                                        <p:tav tm="0">
                                          <p:val>
                                            <p:strVal val="#ppt_x"/>
                                          </p:val>
                                        </p:tav>
                                        <p:tav tm="100000">
                                          <p:val>
                                            <p:strVal val="#ppt_x"/>
                                          </p:val>
                                        </p:tav>
                                      </p:tavLst>
                                    </p:anim>
                                    <p:anim calcmode="lin" valueType="num">
                                      <p:cBhvr>
                                        <p:cTn id="109" dur="900" decel="100000" fill="hold"/>
                                        <p:tgtEl>
                                          <p:spTgt spid="71"/>
                                        </p:tgtEl>
                                        <p:attrNameLst>
                                          <p:attrName>ppt_y</p:attrName>
                                        </p:attrNameLst>
                                      </p:cBhvr>
                                      <p:tavLst>
                                        <p:tav tm="0">
                                          <p:val>
                                            <p:strVal val="#ppt_y+1"/>
                                          </p:val>
                                        </p:tav>
                                        <p:tav tm="100000">
                                          <p:val>
                                            <p:strVal val="#ppt_y-.03"/>
                                          </p:val>
                                        </p:tav>
                                      </p:tavLst>
                                    </p:anim>
                                    <p:anim calcmode="lin" valueType="num">
                                      <p:cBhvr>
                                        <p:cTn id="110" dur="100" accel="100000" fill="hold">
                                          <p:stCondLst>
                                            <p:cond delay="900"/>
                                          </p:stCondLst>
                                        </p:cTn>
                                        <p:tgtEl>
                                          <p:spTgt spid="71"/>
                                        </p:tgtEl>
                                        <p:attrNameLst>
                                          <p:attrName>ppt_y</p:attrName>
                                        </p:attrNameLst>
                                      </p:cBhvr>
                                      <p:tavLst>
                                        <p:tav tm="0">
                                          <p:val>
                                            <p:strVal val="#ppt_y-.03"/>
                                          </p:val>
                                        </p:tav>
                                        <p:tav tm="100000">
                                          <p:val>
                                            <p:strVal val="#ppt_y"/>
                                          </p:val>
                                        </p:tav>
                                      </p:tavLst>
                                    </p:anim>
                                  </p:childTnLst>
                                </p:cTn>
                              </p:par>
                              <p:par>
                                <p:cTn id="111" presetID="37" presetClass="entr" presetSubtype="0" fill="hold" grpId="0" nodeType="withEffect">
                                  <p:stCondLst>
                                    <p:cond delay="0"/>
                                  </p:stCondLst>
                                  <p:childTnLst>
                                    <p:set>
                                      <p:cBhvr>
                                        <p:cTn id="112" dur="1" fill="hold">
                                          <p:stCondLst>
                                            <p:cond delay="0"/>
                                          </p:stCondLst>
                                        </p:cTn>
                                        <p:tgtEl>
                                          <p:spTgt spid="72"/>
                                        </p:tgtEl>
                                        <p:attrNameLst>
                                          <p:attrName>style.visibility</p:attrName>
                                        </p:attrNameLst>
                                      </p:cBhvr>
                                      <p:to>
                                        <p:strVal val="visible"/>
                                      </p:to>
                                    </p:set>
                                    <p:animEffect transition="in" filter="fade">
                                      <p:cBhvr>
                                        <p:cTn id="113" dur="1000"/>
                                        <p:tgtEl>
                                          <p:spTgt spid="72"/>
                                        </p:tgtEl>
                                      </p:cBhvr>
                                    </p:animEffect>
                                    <p:anim calcmode="lin" valueType="num">
                                      <p:cBhvr>
                                        <p:cTn id="114" dur="1000" fill="hold"/>
                                        <p:tgtEl>
                                          <p:spTgt spid="72"/>
                                        </p:tgtEl>
                                        <p:attrNameLst>
                                          <p:attrName>ppt_x</p:attrName>
                                        </p:attrNameLst>
                                      </p:cBhvr>
                                      <p:tavLst>
                                        <p:tav tm="0">
                                          <p:val>
                                            <p:strVal val="#ppt_x"/>
                                          </p:val>
                                        </p:tav>
                                        <p:tav tm="100000">
                                          <p:val>
                                            <p:strVal val="#ppt_x"/>
                                          </p:val>
                                        </p:tav>
                                      </p:tavLst>
                                    </p:anim>
                                    <p:anim calcmode="lin" valueType="num">
                                      <p:cBhvr>
                                        <p:cTn id="115" dur="900" decel="100000" fill="hold"/>
                                        <p:tgtEl>
                                          <p:spTgt spid="72"/>
                                        </p:tgtEl>
                                        <p:attrNameLst>
                                          <p:attrName>ppt_y</p:attrName>
                                        </p:attrNameLst>
                                      </p:cBhvr>
                                      <p:tavLst>
                                        <p:tav tm="0">
                                          <p:val>
                                            <p:strVal val="#ppt_y+1"/>
                                          </p:val>
                                        </p:tav>
                                        <p:tav tm="100000">
                                          <p:val>
                                            <p:strVal val="#ppt_y-.03"/>
                                          </p:val>
                                        </p:tav>
                                      </p:tavLst>
                                    </p:anim>
                                    <p:anim calcmode="lin" valueType="num">
                                      <p:cBhvr>
                                        <p:cTn id="116" dur="100" accel="100000" fill="hold">
                                          <p:stCondLst>
                                            <p:cond delay="900"/>
                                          </p:stCondLst>
                                        </p:cTn>
                                        <p:tgtEl>
                                          <p:spTgt spid="72"/>
                                        </p:tgtEl>
                                        <p:attrNameLst>
                                          <p:attrName>ppt_y</p:attrName>
                                        </p:attrNameLst>
                                      </p:cBhvr>
                                      <p:tavLst>
                                        <p:tav tm="0">
                                          <p:val>
                                            <p:strVal val="#ppt_y-.03"/>
                                          </p:val>
                                        </p:tav>
                                        <p:tav tm="100000">
                                          <p:val>
                                            <p:strVal val="#ppt_y"/>
                                          </p:val>
                                        </p:tav>
                                      </p:tavLst>
                                    </p:anim>
                                  </p:childTnLst>
                                </p:cTn>
                              </p:par>
                              <p:par>
                                <p:cTn id="117" presetID="37" presetClass="entr" presetSubtype="0" fill="hold" grpId="0" nodeType="withEffect">
                                  <p:stCondLst>
                                    <p:cond delay="0"/>
                                  </p:stCondLst>
                                  <p:childTnLst>
                                    <p:set>
                                      <p:cBhvr>
                                        <p:cTn id="118" dur="1" fill="hold">
                                          <p:stCondLst>
                                            <p:cond delay="0"/>
                                          </p:stCondLst>
                                        </p:cTn>
                                        <p:tgtEl>
                                          <p:spTgt spid="73"/>
                                        </p:tgtEl>
                                        <p:attrNameLst>
                                          <p:attrName>style.visibility</p:attrName>
                                        </p:attrNameLst>
                                      </p:cBhvr>
                                      <p:to>
                                        <p:strVal val="visible"/>
                                      </p:to>
                                    </p:set>
                                    <p:animEffect transition="in" filter="fade">
                                      <p:cBhvr>
                                        <p:cTn id="119" dur="1000"/>
                                        <p:tgtEl>
                                          <p:spTgt spid="73"/>
                                        </p:tgtEl>
                                      </p:cBhvr>
                                    </p:animEffect>
                                    <p:anim calcmode="lin" valueType="num">
                                      <p:cBhvr>
                                        <p:cTn id="120" dur="1000" fill="hold"/>
                                        <p:tgtEl>
                                          <p:spTgt spid="73"/>
                                        </p:tgtEl>
                                        <p:attrNameLst>
                                          <p:attrName>ppt_x</p:attrName>
                                        </p:attrNameLst>
                                      </p:cBhvr>
                                      <p:tavLst>
                                        <p:tav tm="0">
                                          <p:val>
                                            <p:strVal val="#ppt_x"/>
                                          </p:val>
                                        </p:tav>
                                        <p:tav tm="100000">
                                          <p:val>
                                            <p:strVal val="#ppt_x"/>
                                          </p:val>
                                        </p:tav>
                                      </p:tavLst>
                                    </p:anim>
                                    <p:anim calcmode="lin" valueType="num">
                                      <p:cBhvr>
                                        <p:cTn id="121" dur="900" decel="100000" fill="hold"/>
                                        <p:tgtEl>
                                          <p:spTgt spid="73"/>
                                        </p:tgtEl>
                                        <p:attrNameLst>
                                          <p:attrName>ppt_y</p:attrName>
                                        </p:attrNameLst>
                                      </p:cBhvr>
                                      <p:tavLst>
                                        <p:tav tm="0">
                                          <p:val>
                                            <p:strVal val="#ppt_y+1"/>
                                          </p:val>
                                        </p:tav>
                                        <p:tav tm="100000">
                                          <p:val>
                                            <p:strVal val="#ppt_y-.03"/>
                                          </p:val>
                                        </p:tav>
                                      </p:tavLst>
                                    </p:anim>
                                    <p:anim calcmode="lin" valueType="num">
                                      <p:cBhvr>
                                        <p:cTn id="122" dur="100" accel="100000" fill="hold">
                                          <p:stCondLst>
                                            <p:cond delay="900"/>
                                          </p:stCondLst>
                                        </p:cTn>
                                        <p:tgtEl>
                                          <p:spTgt spid="73"/>
                                        </p:tgtEl>
                                        <p:attrNameLst>
                                          <p:attrName>ppt_y</p:attrName>
                                        </p:attrNameLst>
                                      </p:cBhvr>
                                      <p:tavLst>
                                        <p:tav tm="0">
                                          <p:val>
                                            <p:strVal val="#ppt_y-.03"/>
                                          </p:val>
                                        </p:tav>
                                        <p:tav tm="100000">
                                          <p:val>
                                            <p:strVal val="#ppt_y"/>
                                          </p:val>
                                        </p:tav>
                                      </p:tavLst>
                                    </p:anim>
                                  </p:childTnLst>
                                </p:cTn>
                              </p:par>
                              <p:par>
                                <p:cTn id="123" presetID="37" presetClass="entr" presetSubtype="0" fill="hold" grpId="0" nodeType="withEffect">
                                  <p:stCondLst>
                                    <p:cond delay="0"/>
                                  </p:stCondLst>
                                  <p:childTnLst>
                                    <p:set>
                                      <p:cBhvr>
                                        <p:cTn id="124" dur="1" fill="hold">
                                          <p:stCondLst>
                                            <p:cond delay="0"/>
                                          </p:stCondLst>
                                        </p:cTn>
                                        <p:tgtEl>
                                          <p:spTgt spid="96"/>
                                        </p:tgtEl>
                                        <p:attrNameLst>
                                          <p:attrName>style.visibility</p:attrName>
                                        </p:attrNameLst>
                                      </p:cBhvr>
                                      <p:to>
                                        <p:strVal val="visible"/>
                                      </p:to>
                                    </p:set>
                                    <p:animEffect transition="in" filter="fade">
                                      <p:cBhvr>
                                        <p:cTn id="125" dur="1000"/>
                                        <p:tgtEl>
                                          <p:spTgt spid="96"/>
                                        </p:tgtEl>
                                      </p:cBhvr>
                                    </p:animEffect>
                                    <p:anim calcmode="lin" valueType="num">
                                      <p:cBhvr>
                                        <p:cTn id="126" dur="1000" fill="hold"/>
                                        <p:tgtEl>
                                          <p:spTgt spid="96"/>
                                        </p:tgtEl>
                                        <p:attrNameLst>
                                          <p:attrName>ppt_x</p:attrName>
                                        </p:attrNameLst>
                                      </p:cBhvr>
                                      <p:tavLst>
                                        <p:tav tm="0">
                                          <p:val>
                                            <p:strVal val="#ppt_x"/>
                                          </p:val>
                                        </p:tav>
                                        <p:tav tm="100000">
                                          <p:val>
                                            <p:strVal val="#ppt_x"/>
                                          </p:val>
                                        </p:tav>
                                      </p:tavLst>
                                    </p:anim>
                                    <p:anim calcmode="lin" valueType="num">
                                      <p:cBhvr>
                                        <p:cTn id="127" dur="900" decel="100000" fill="hold"/>
                                        <p:tgtEl>
                                          <p:spTgt spid="96"/>
                                        </p:tgtEl>
                                        <p:attrNameLst>
                                          <p:attrName>ppt_y</p:attrName>
                                        </p:attrNameLst>
                                      </p:cBhvr>
                                      <p:tavLst>
                                        <p:tav tm="0">
                                          <p:val>
                                            <p:strVal val="#ppt_y+1"/>
                                          </p:val>
                                        </p:tav>
                                        <p:tav tm="100000">
                                          <p:val>
                                            <p:strVal val="#ppt_y-.03"/>
                                          </p:val>
                                        </p:tav>
                                      </p:tavLst>
                                    </p:anim>
                                    <p:anim calcmode="lin" valueType="num">
                                      <p:cBhvr>
                                        <p:cTn id="128" dur="100" accel="100000" fill="hold">
                                          <p:stCondLst>
                                            <p:cond delay="900"/>
                                          </p:stCondLst>
                                        </p:cTn>
                                        <p:tgtEl>
                                          <p:spTgt spid="96"/>
                                        </p:tgtEl>
                                        <p:attrNameLst>
                                          <p:attrName>ppt_y</p:attrName>
                                        </p:attrNameLst>
                                      </p:cBhvr>
                                      <p:tavLst>
                                        <p:tav tm="0">
                                          <p:val>
                                            <p:strVal val="#ppt_y-.03"/>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37" presetClass="entr" presetSubtype="0" fill="hold" grpId="0" nodeType="clickEffect">
                                  <p:stCondLst>
                                    <p:cond delay="0"/>
                                  </p:stCondLst>
                                  <p:childTnLst>
                                    <p:set>
                                      <p:cBhvr>
                                        <p:cTn id="132" dur="1" fill="hold">
                                          <p:stCondLst>
                                            <p:cond delay="0"/>
                                          </p:stCondLst>
                                        </p:cTn>
                                        <p:tgtEl>
                                          <p:spTgt spid="97"/>
                                        </p:tgtEl>
                                        <p:attrNameLst>
                                          <p:attrName>style.visibility</p:attrName>
                                        </p:attrNameLst>
                                      </p:cBhvr>
                                      <p:to>
                                        <p:strVal val="visible"/>
                                      </p:to>
                                    </p:set>
                                    <p:animEffect transition="in" filter="fade">
                                      <p:cBhvr>
                                        <p:cTn id="133" dur="1000"/>
                                        <p:tgtEl>
                                          <p:spTgt spid="97"/>
                                        </p:tgtEl>
                                      </p:cBhvr>
                                    </p:animEffect>
                                    <p:anim calcmode="lin" valueType="num">
                                      <p:cBhvr>
                                        <p:cTn id="134" dur="1000" fill="hold"/>
                                        <p:tgtEl>
                                          <p:spTgt spid="97"/>
                                        </p:tgtEl>
                                        <p:attrNameLst>
                                          <p:attrName>ppt_x</p:attrName>
                                        </p:attrNameLst>
                                      </p:cBhvr>
                                      <p:tavLst>
                                        <p:tav tm="0">
                                          <p:val>
                                            <p:strVal val="#ppt_x"/>
                                          </p:val>
                                        </p:tav>
                                        <p:tav tm="100000">
                                          <p:val>
                                            <p:strVal val="#ppt_x"/>
                                          </p:val>
                                        </p:tav>
                                      </p:tavLst>
                                    </p:anim>
                                    <p:anim calcmode="lin" valueType="num">
                                      <p:cBhvr>
                                        <p:cTn id="135" dur="900" decel="100000" fill="hold"/>
                                        <p:tgtEl>
                                          <p:spTgt spid="97"/>
                                        </p:tgtEl>
                                        <p:attrNameLst>
                                          <p:attrName>ppt_y</p:attrName>
                                        </p:attrNameLst>
                                      </p:cBhvr>
                                      <p:tavLst>
                                        <p:tav tm="0">
                                          <p:val>
                                            <p:strVal val="#ppt_y+1"/>
                                          </p:val>
                                        </p:tav>
                                        <p:tav tm="100000">
                                          <p:val>
                                            <p:strVal val="#ppt_y-.03"/>
                                          </p:val>
                                        </p:tav>
                                      </p:tavLst>
                                    </p:anim>
                                    <p:anim calcmode="lin" valueType="num">
                                      <p:cBhvr>
                                        <p:cTn id="136" dur="100" accel="100000" fill="hold">
                                          <p:stCondLst>
                                            <p:cond delay="900"/>
                                          </p:stCondLst>
                                        </p:cTn>
                                        <p:tgtEl>
                                          <p:spTgt spid="9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7" grpId="0" animBg="1"/>
      <p:bldP spid="58" grpId="0" animBg="1"/>
      <p:bldP spid="59" grpId="0" animBg="1"/>
      <p:bldP spid="60" grpId="0"/>
      <p:bldP spid="61" grpId="0"/>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96" grpId="0" animBg="1"/>
      <p:bldP spid="9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Distributions</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26</a:t>
            </a:fld>
            <a:endParaRPr lang="en-US" altLang="en-US"/>
          </a:p>
        </p:txBody>
      </p:sp>
      <p:sp>
        <p:nvSpPr>
          <p:cNvPr id="7" name="Rectangle 6"/>
          <p:cNvSpPr/>
          <p:nvPr/>
        </p:nvSpPr>
        <p:spPr>
          <a:xfrm>
            <a:off x="2343150" y="2362200"/>
            <a:ext cx="4191000" cy="14478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657475" y="2476500"/>
            <a:ext cx="2590800" cy="1143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809875" y="2552700"/>
            <a:ext cx="838200" cy="3810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err="1" smtClean="0">
                <a:solidFill>
                  <a:schemeClr val="tx1"/>
                </a:solidFill>
              </a:rPr>
              <a:t>Hadoop</a:t>
            </a:r>
            <a:endParaRPr lang="en-US" sz="800" dirty="0">
              <a:solidFill>
                <a:schemeClr val="tx1"/>
              </a:solidFill>
            </a:endParaRPr>
          </a:p>
        </p:txBody>
      </p:sp>
      <p:sp>
        <p:nvSpPr>
          <p:cNvPr id="11" name="Rectangle 10"/>
          <p:cNvSpPr/>
          <p:nvPr/>
        </p:nvSpPr>
        <p:spPr>
          <a:xfrm>
            <a:off x="3800475" y="2552700"/>
            <a:ext cx="838200" cy="3810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Hive</a:t>
            </a:r>
            <a:endParaRPr lang="en-US" sz="800" dirty="0">
              <a:solidFill>
                <a:schemeClr val="tx1"/>
              </a:solidFill>
            </a:endParaRPr>
          </a:p>
        </p:txBody>
      </p:sp>
      <p:sp>
        <p:nvSpPr>
          <p:cNvPr id="12" name="Rectangle 11"/>
          <p:cNvSpPr/>
          <p:nvPr/>
        </p:nvSpPr>
        <p:spPr>
          <a:xfrm>
            <a:off x="2809875" y="3009900"/>
            <a:ext cx="838200" cy="3810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err="1" smtClean="0">
                <a:solidFill>
                  <a:schemeClr val="tx1"/>
                </a:solidFill>
              </a:rPr>
              <a:t>Sqoop</a:t>
            </a:r>
            <a:endParaRPr lang="en-US" sz="800" dirty="0">
              <a:solidFill>
                <a:schemeClr val="tx1"/>
              </a:solidFill>
            </a:endParaRPr>
          </a:p>
        </p:txBody>
      </p:sp>
      <p:sp>
        <p:nvSpPr>
          <p:cNvPr id="13" name="Rectangle 12"/>
          <p:cNvSpPr/>
          <p:nvPr/>
        </p:nvSpPr>
        <p:spPr>
          <a:xfrm>
            <a:off x="3800475" y="3009900"/>
            <a:ext cx="838200" cy="3810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Many more</a:t>
            </a:r>
            <a:endParaRPr lang="en-US" sz="800" dirty="0">
              <a:solidFill>
                <a:schemeClr val="tx1"/>
              </a:solidFill>
            </a:endParaRPr>
          </a:p>
        </p:txBody>
      </p:sp>
      <p:sp>
        <p:nvSpPr>
          <p:cNvPr id="14" name="Rectangle 13"/>
          <p:cNvSpPr/>
          <p:nvPr/>
        </p:nvSpPr>
        <p:spPr>
          <a:xfrm>
            <a:off x="5476875" y="2857500"/>
            <a:ext cx="838200" cy="3810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Monitoring</a:t>
            </a:r>
            <a:endParaRPr lang="en-US" sz="800" dirty="0">
              <a:solidFill>
                <a:schemeClr val="tx1"/>
              </a:solidFill>
            </a:endParaRPr>
          </a:p>
        </p:txBody>
      </p:sp>
      <p:sp>
        <p:nvSpPr>
          <p:cNvPr id="15" name="Rectangle 14"/>
          <p:cNvSpPr/>
          <p:nvPr/>
        </p:nvSpPr>
        <p:spPr>
          <a:xfrm>
            <a:off x="447675" y="4991100"/>
            <a:ext cx="16764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Hortonworks</a:t>
            </a:r>
            <a:endParaRPr lang="en-US" dirty="0"/>
          </a:p>
        </p:txBody>
      </p:sp>
      <p:sp>
        <p:nvSpPr>
          <p:cNvPr id="16" name="Rectangle 15"/>
          <p:cNvSpPr/>
          <p:nvPr/>
        </p:nvSpPr>
        <p:spPr>
          <a:xfrm>
            <a:off x="2505075" y="4991100"/>
            <a:ext cx="16764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Cloudera</a:t>
            </a:r>
            <a:endParaRPr lang="en-US" dirty="0"/>
          </a:p>
        </p:txBody>
      </p:sp>
      <p:sp>
        <p:nvSpPr>
          <p:cNvPr id="17" name="Rectangle 16"/>
          <p:cNvSpPr/>
          <p:nvPr/>
        </p:nvSpPr>
        <p:spPr>
          <a:xfrm>
            <a:off x="4562475" y="4991100"/>
            <a:ext cx="16764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MapR</a:t>
            </a:r>
            <a:endParaRPr lang="en-US" dirty="0"/>
          </a:p>
        </p:txBody>
      </p:sp>
      <p:sp>
        <p:nvSpPr>
          <p:cNvPr id="18" name="Rectangle 17"/>
          <p:cNvSpPr/>
          <p:nvPr/>
        </p:nvSpPr>
        <p:spPr>
          <a:xfrm>
            <a:off x="6467475" y="4991100"/>
            <a:ext cx="16764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HDInsight</a:t>
            </a:r>
            <a:endParaRPr lang="en-US" dirty="0"/>
          </a:p>
        </p:txBody>
      </p:sp>
      <p:cxnSp>
        <p:nvCxnSpPr>
          <p:cNvPr id="19" name="Straight Arrow Connector 18"/>
          <p:cNvCxnSpPr>
            <a:stCxn id="7" idx="2"/>
            <a:endCxn id="15" idx="0"/>
          </p:cNvCxnSpPr>
          <p:nvPr/>
        </p:nvCxnSpPr>
        <p:spPr>
          <a:xfrm flipH="1">
            <a:off x="1285875" y="3810000"/>
            <a:ext cx="3152775" cy="1181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7" idx="2"/>
            <a:endCxn id="16" idx="0"/>
          </p:cNvCxnSpPr>
          <p:nvPr/>
        </p:nvCxnSpPr>
        <p:spPr>
          <a:xfrm flipH="1">
            <a:off x="3343275" y="3810000"/>
            <a:ext cx="1095375" cy="1181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7" idx="2"/>
            <a:endCxn id="17" idx="0"/>
          </p:cNvCxnSpPr>
          <p:nvPr/>
        </p:nvCxnSpPr>
        <p:spPr>
          <a:xfrm>
            <a:off x="4438650" y="3810000"/>
            <a:ext cx="962025" cy="1181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7" idx="2"/>
            <a:endCxn id="18" idx="0"/>
          </p:cNvCxnSpPr>
          <p:nvPr/>
        </p:nvCxnSpPr>
        <p:spPr>
          <a:xfrm>
            <a:off x="4438650" y="3810000"/>
            <a:ext cx="2867025" cy="1181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44946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bwMode="auto">
          <a:xfrm>
            <a:off x="1657350" y="1116013"/>
            <a:ext cx="7258050"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smtClean="0"/>
              <a:t>Any Questions?</a:t>
            </a:r>
          </a:p>
        </p:txBody>
      </p:sp>
      <p:sp>
        <p:nvSpPr>
          <p:cNvPr id="52227"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CD0C2FF1-65BE-4114-BA6C-FA37F470A59C}" type="slidenum">
              <a:rPr kumimoji="0" lang="en-US" altLang="en-US" sz="1000" b="0" i="0" u="none" strike="noStrike" kern="1200" cap="none" spc="0" normalizeH="0" baseline="0" noProof="0" smtClean="0">
                <a:ln>
                  <a:noFill/>
                </a:ln>
                <a:solidFill>
                  <a:srgbClr val="262626"/>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27</a:t>
            </a:fld>
            <a:endParaRPr kumimoji="0" lang="en-US" altLang="en-US" sz="1000" b="0" i="0" u="none" strike="noStrike" kern="1200" cap="none" spc="0" normalizeH="0" baseline="0" noProof="0" smtClean="0">
              <a:ln>
                <a:noFill/>
              </a:ln>
              <a:solidFill>
                <a:srgbClr val="262626"/>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0606672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3"/>
          <p:cNvSpPr>
            <a:spLocks noGrp="1"/>
          </p:cNvSpPr>
          <p:nvPr>
            <p:ph type="title"/>
          </p:nvPr>
        </p:nvSpPr>
        <p:spPr bwMode="auto">
          <a:xfrm>
            <a:off x="1657350" y="4956175"/>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Thank you!</a:t>
            </a:r>
          </a:p>
        </p:txBody>
      </p:sp>
      <p:sp>
        <p:nvSpPr>
          <p:cNvPr id="54275"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B47D3EA9-024B-4695-B001-BEABF5E1EC16}" type="slidenum">
              <a:rPr kumimoji="0" lang="en-US" altLang="en-US" sz="1000" b="0" i="0" u="none" strike="noStrike" kern="1200" cap="none" spc="0" normalizeH="0" baseline="0" noProof="0" smtClean="0">
                <a:ln>
                  <a:noFill/>
                </a:ln>
                <a:solidFill>
                  <a:srgbClr val="262626"/>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28</a:t>
            </a:fld>
            <a:endParaRPr kumimoji="0" lang="en-US" altLang="en-US" sz="1000" b="0" i="0" u="none" strike="noStrike" kern="1200" cap="none" spc="0" normalizeH="0" baseline="0" noProof="0" smtClean="0">
              <a:ln>
                <a:noFill/>
              </a:ln>
              <a:solidFill>
                <a:srgbClr val="262626"/>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6246007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Big Data</a:t>
            </a:r>
            <a:endParaRPr lang="en-US" dirty="0"/>
          </a:p>
        </p:txBody>
      </p:sp>
      <p:sp>
        <p:nvSpPr>
          <p:cNvPr id="3" name="Text Placeholder 2"/>
          <p:cNvSpPr>
            <a:spLocks noGrp="1"/>
          </p:cNvSpPr>
          <p:nvPr>
            <p:ph type="body" sz="half" idx="2"/>
          </p:nvPr>
        </p:nvSpPr>
        <p:spPr/>
        <p:txBody>
          <a:bodyPr/>
          <a:lstStyle/>
          <a:p>
            <a:pPr marL="285750" indent="-285750">
              <a:buFont typeface="Arial" panose="020B0604020202020204" pitchFamily="34" charset="0"/>
              <a:buChar char="•"/>
            </a:pPr>
            <a:r>
              <a:rPr lang="en-US" sz="2400" dirty="0">
                <a:solidFill>
                  <a:schemeClr val="tx1"/>
                </a:solidFill>
                <a:latin typeface="+mn-lt"/>
              </a:rPr>
              <a:t>Big Data is a collection of large datasets that cannot be processed using traditional computing techniques. </a:t>
            </a:r>
            <a:endParaRPr lang="en-US" sz="2400" dirty="0" smtClean="0">
              <a:solidFill>
                <a:schemeClr val="tx1"/>
              </a:solidFill>
              <a:latin typeface="+mn-lt"/>
            </a:endParaRPr>
          </a:p>
          <a:p>
            <a:pPr marL="285750" indent="-285750">
              <a:buFont typeface="Arial" panose="020B0604020202020204" pitchFamily="34" charset="0"/>
              <a:buChar char="•"/>
            </a:pPr>
            <a:r>
              <a:rPr lang="en-US" sz="2400" dirty="0" smtClean="0">
                <a:solidFill>
                  <a:schemeClr val="tx1"/>
                </a:solidFill>
                <a:latin typeface="+mn-lt"/>
              </a:rPr>
              <a:t>Data that would take too much time and cost too much money to load into a relational database for analysis</a:t>
            </a:r>
          </a:p>
          <a:p>
            <a:pPr marL="285750" indent="-285750">
              <a:buFont typeface="Arial" panose="020B0604020202020204" pitchFamily="34" charset="0"/>
              <a:buChar char="•"/>
            </a:pPr>
            <a:r>
              <a:rPr lang="en-US" sz="2400" dirty="0" smtClean="0">
                <a:solidFill>
                  <a:schemeClr val="tx1"/>
                </a:solidFill>
                <a:latin typeface="+mn-lt"/>
              </a:rPr>
              <a:t>Big data doesn’t refer to specific quantity, the term is often used when speaking about terabytes ,petabytes and </a:t>
            </a:r>
            <a:r>
              <a:rPr lang="en-US" sz="2400" dirty="0" err="1" smtClean="0">
                <a:solidFill>
                  <a:schemeClr val="tx1"/>
                </a:solidFill>
                <a:latin typeface="+mn-lt"/>
              </a:rPr>
              <a:t>exabytes</a:t>
            </a:r>
            <a:r>
              <a:rPr lang="en-US" sz="2400" dirty="0" smtClean="0">
                <a:solidFill>
                  <a:schemeClr val="tx1"/>
                </a:solidFill>
                <a:latin typeface="+mn-lt"/>
              </a:rPr>
              <a:t> of data</a:t>
            </a:r>
          </a:p>
          <a:p>
            <a:pPr marL="285750" indent="-285750">
              <a:buFont typeface="Arial" panose="020B0604020202020204" pitchFamily="34" charset="0"/>
              <a:buChar char="•"/>
            </a:pPr>
            <a:endParaRPr lang="en-US" sz="1800" dirty="0" smtClean="0">
              <a:solidFill>
                <a:schemeClr val="tx1"/>
              </a:solidFill>
              <a:latin typeface="+mn-lt"/>
            </a:endParaRPr>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3</a:t>
            </a:fld>
            <a:endParaRPr lang="en-US" altLang="en-US"/>
          </a:p>
        </p:txBody>
      </p:sp>
    </p:spTree>
    <p:extLst>
      <p:ext uri="{BB962C8B-B14F-4D97-AF65-F5344CB8AC3E}">
        <p14:creationId xmlns:p14="http://schemas.microsoft.com/office/powerpoint/2010/main" val="19145148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Comes under Big Data</a:t>
            </a:r>
            <a:endParaRPr lang="en-US" dirty="0"/>
          </a:p>
        </p:txBody>
      </p:sp>
      <p:sp>
        <p:nvSpPr>
          <p:cNvPr id="3" name="Text Placeholder 2"/>
          <p:cNvSpPr>
            <a:spLocks noGrp="1"/>
          </p:cNvSpPr>
          <p:nvPr>
            <p:ph type="body" sz="half" idx="2"/>
          </p:nvPr>
        </p:nvSpPr>
        <p:spPr/>
        <p:txBody>
          <a:bodyPr/>
          <a:lstStyle/>
          <a:p>
            <a:pPr marL="285750" indent="-285750">
              <a:buFont typeface="Arial" panose="020B0604020202020204" pitchFamily="34" charset="0"/>
              <a:buChar char="•"/>
            </a:pPr>
            <a:r>
              <a:rPr lang="en-US" sz="2400" dirty="0" smtClean="0">
                <a:solidFill>
                  <a:schemeClr val="tx1"/>
                </a:solidFill>
                <a:latin typeface="+mn-lt"/>
              </a:rPr>
              <a:t>Social Media Data</a:t>
            </a:r>
          </a:p>
          <a:p>
            <a:pPr marL="285750" indent="-285750">
              <a:buFont typeface="Arial" panose="020B0604020202020204" pitchFamily="34" charset="0"/>
              <a:buChar char="•"/>
            </a:pPr>
            <a:r>
              <a:rPr lang="en-US" sz="2400" dirty="0" smtClean="0">
                <a:solidFill>
                  <a:schemeClr val="tx1"/>
                </a:solidFill>
                <a:latin typeface="+mn-lt"/>
              </a:rPr>
              <a:t>CCTV Data</a:t>
            </a:r>
          </a:p>
          <a:p>
            <a:pPr marL="285750" indent="-285750">
              <a:buFont typeface="Arial" panose="020B0604020202020204" pitchFamily="34" charset="0"/>
              <a:buChar char="•"/>
            </a:pPr>
            <a:r>
              <a:rPr lang="en-US" sz="2400" dirty="0" smtClean="0">
                <a:solidFill>
                  <a:schemeClr val="tx1"/>
                </a:solidFill>
                <a:latin typeface="+mn-lt"/>
              </a:rPr>
              <a:t>Stock Exchange Data</a:t>
            </a:r>
          </a:p>
          <a:p>
            <a:pPr marL="285750" indent="-285750">
              <a:buFont typeface="Arial" panose="020B0604020202020204" pitchFamily="34" charset="0"/>
              <a:buChar char="•"/>
            </a:pPr>
            <a:r>
              <a:rPr lang="en-US" sz="2400" dirty="0" smtClean="0">
                <a:solidFill>
                  <a:schemeClr val="tx1"/>
                </a:solidFill>
                <a:latin typeface="+mn-lt"/>
              </a:rPr>
              <a:t>Search Engine Data</a:t>
            </a:r>
          </a:p>
          <a:p>
            <a:pPr marL="285750" indent="-285750">
              <a:buFont typeface="Arial" panose="020B0604020202020204" pitchFamily="34" charset="0"/>
              <a:buChar char="•"/>
            </a:pPr>
            <a:r>
              <a:rPr lang="en-US" sz="2400" dirty="0" smtClean="0">
                <a:solidFill>
                  <a:schemeClr val="tx1"/>
                </a:solidFill>
                <a:latin typeface="+mn-lt"/>
              </a:rPr>
              <a:t>Sensors Data</a:t>
            </a:r>
          </a:p>
          <a:p>
            <a:pPr marL="285750" indent="-285750">
              <a:buFont typeface="Arial" panose="020B0604020202020204" pitchFamily="34" charset="0"/>
              <a:buChar char="•"/>
            </a:pPr>
            <a:r>
              <a:rPr lang="en-US" sz="2400" dirty="0" smtClean="0">
                <a:solidFill>
                  <a:schemeClr val="tx1"/>
                </a:solidFill>
                <a:latin typeface="+mn-lt"/>
              </a:rPr>
              <a:t>Online Shopping Data</a:t>
            </a:r>
          </a:p>
          <a:p>
            <a:pPr marL="285750" indent="-285750">
              <a:buFont typeface="Arial" panose="020B0604020202020204" pitchFamily="34" charset="0"/>
              <a:buChar char="•"/>
            </a:pPr>
            <a:r>
              <a:rPr lang="en-US" sz="2400" dirty="0" smtClean="0">
                <a:solidFill>
                  <a:schemeClr val="tx1"/>
                </a:solidFill>
                <a:latin typeface="+mn-lt"/>
              </a:rPr>
              <a:t>And many more</a:t>
            </a:r>
          </a:p>
          <a:p>
            <a:pPr marL="285750" indent="-285750">
              <a:buFont typeface="Arial" panose="020B0604020202020204" pitchFamily="34" charset="0"/>
              <a:buChar char="•"/>
            </a:pPr>
            <a:endParaRPr lang="en-US" sz="1800" dirty="0" smtClean="0">
              <a:solidFill>
                <a:schemeClr val="tx1"/>
              </a:solidFill>
              <a:latin typeface="+mn-lt"/>
            </a:endParaRPr>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4</a:t>
            </a:fld>
            <a:endParaRPr lang="en-US" altLang="en-US"/>
          </a:p>
        </p:txBody>
      </p:sp>
    </p:spTree>
    <p:extLst>
      <p:ext uri="{BB962C8B-B14F-4D97-AF65-F5344CB8AC3E}">
        <p14:creationId xmlns:p14="http://schemas.microsoft.com/office/powerpoint/2010/main" val="31096049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Characteristics (3 </a:t>
            </a:r>
            <a:r>
              <a:rPr lang="en-US" dirty="0" err="1" smtClean="0"/>
              <a:t>Vs</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5</a:t>
            </a:fld>
            <a:endParaRPr lang="en-US" alt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297" y="2279871"/>
            <a:ext cx="2085975"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6322" y="2271920"/>
            <a:ext cx="2057400"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6950" y="2271920"/>
            <a:ext cx="2114550"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08021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arn(inVertical)">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029"/>
                                        </p:tgtEl>
                                        <p:attrNameLst>
                                          <p:attrName>style.visibility</p:attrName>
                                        </p:attrNameLst>
                                      </p:cBhvr>
                                      <p:to>
                                        <p:strVal val="visible"/>
                                      </p:to>
                                    </p:set>
                                    <p:animEffect transition="in" filter="circle(in)">
                                      <p:cBhvr>
                                        <p:cTn id="17" dur="20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Challenges</a:t>
            </a:r>
            <a:endParaRPr lang="en-US" dirty="0"/>
          </a:p>
        </p:txBody>
      </p:sp>
      <p:sp>
        <p:nvSpPr>
          <p:cNvPr id="3" name="Text Placeholder 2"/>
          <p:cNvSpPr>
            <a:spLocks noGrp="1"/>
          </p:cNvSpPr>
          <p:nvPr>
            <p:ph type="body" sz="half" idx="2"/>
          </p:nvPr>
        </p:nvSpPr>
        <p:spPr/>
        <p:txBody>
          <a:bodyPr/>
          <a:lstStyle/>
          <a:p>
            <a:pPr marL="285750" indent="-285750">
              <a:buFont typeface="Arial" panose="020B0604020202020204" pitchFamily="34" charset="0"/>
              <a:buChar char="•"/>
            </a:pPr>
            <a:r>
              <a:rPr lang="en-US" sz="2400" dirty="0" smtClean="0">
                <a:solidFill>
                  <a:schemeClr val="tx1"/>
                </a:solidFill>
                <a:latin typeface="+mn-lt"/>
              </a:rPr>
              <a:t>How To Store Big Data</a:t>
            </a:r>
          </a:p>
          <a:p>
            <a:pPr marL="514350" lvl="1" indent="-285750">
              <a:buFont typeface="Arial" panose="020B0604020202020204" pitchFamily="34" charset="0"/>
              <a:buChar char="•"/>
            </a:pPr>
            <a:r>
              <a:rPr lang="en-US" sz="1900" dirty="0">
                <a:solidFill>
                  <a:schemeClr val="tx1"/>
                </a:solidFill>
                <a:latin typeface="+mn-lt"/>
              </a:rPr>
              <a:t> </a:t>
            </a:r>
            <a:r>
              <a:rPr lang="en-US" sz="1900" dirty="0" smtClean="0">
                <a:solidFill>
                  <a:schemeClr val="tx1"/>
                </a:solidFill>
                <a:latin typeface="+mn-lt"/>
              </a:rPr>
              <a:t>How to store big data beyond capacity of disk space</a:t>
            </a:r>
          </a:p>
          <a:p>
            <a:pPr marL="285750" indent="-285750">
              <a:buFont typeface="Arial" panose="020B0604020202020204" pitchFamily="34" charset="0"/>
              <a:buChar char="•"/>
            </a:pPr>
            <a:r>
              <a:rPr lang="en-US" sz="2400" dirty="0" smtClean="0">
                <a:solidFill>
                  <a:schemeClr val="tx1"/>
                </a:solidFill>
                <a:latin typeface="+mn-lt"/>
              </a:rPr>
              <a:t>How To Process Big Data</a:t>
            </a:r>
          </a:p>
          <a:p>
            <a:pPr marL="514350" lvl="1" indent="-285750">
              <a:buFont typeface="Arial" panose="020B0604020202020204" pitchFamily="34" charset="0"/>
              <a:buChar char="•"/>
            </a:pPr>
            <a:r>
              <a:rPr lang="en-US" sz="1900" dirty="0" smtClean="0">
                <a:solidFill>
                  <a:schemeClr val="tx1"/>
                </a:solidFill>
                <a:latin typeface="+mn-lt"/>
              </a:rPr>
              <a:t>How to Process big data with reasonable cost and time?</a:t>
            </a:r>
          </a:p>
          <a:p>
            <a:pPr marL="285750" indent="-285750">
              <a:buFont typeface="Arial" panose="020B0604020202020204" pitchFamily="34" charset="0"/>
              <a:buChar char="•"/>
            </a:pPr>
            <a:endParaRPr lang="en-US" sz="1800" dirty="0" smtClean="0">
              <a:solidFill>
                <a:schemeClr val="tx1"/>
              </a:solidFill>
              <a:latin typeface="+mn-lt"/>
            </a:endParaRPr>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6</a:t>
            </a:fld>
            <a:endParaRPr lang="en-US" altLang="en-US"/>
          </a:p>
        </p:txBody>
      </p:sp>
    </p:spTree>
    <p:extLst>
      <p:ext uri="{BB962C8B-B14F-4D97-AF65-F5344CB8AC3E}">
        <p14:creationId xmlns:p14="http://schemas.microsoft.com/office/powerpoint/2010/main" val="38171180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7</a:t>
            </a:fld>
            <a:endParaRPr lang="en-US" altLang="en-US"/>
          </a:p>
        </p:txBody>
      </p:sp>
      <p:sp>
        <p:nvSpPr>
          <p:cNvPr id="7" name="TextBox 6"/>
          <p:cNvSpPr txBox="1"/>
          <p:nvPr/>
        </p:nvSpPr>
        <p:spPr>
          <a:xfrm>
            <a:off x="1664464" y="3023685"/>
            <a:ext cx="914400" cy="384721"/>
          </a:xfrm>
          <a:prstGeom prst="rect">
            <a:avLst/>
          </a:prstGeom>
          <a:noFill/>
        </p:spPr>
        <p:txBody>
          <a:bodyPr wrap="square" rtlCol="0">
            <a:spAutoFit/>
          </a:bodyPr>
          <a:lstStyle/>
          <a:p>
            <a:r>
              <a:rPr lang="en-US" sz="1900" b="1" dirty="0" smtClean="0">
                <a:solidFill>
                  <a:srgbClr val="0070C0"/>
                </a:solidFill>
                <a:latin typeface="+mn-lt"/>
              </a:rPr>
              <a:t>2003</a:t>
            </a:r>
            <a:endParaRPr lang="en-US" sz="1900" b="1" dirty="0">
              <a:solidFill>
                <a:srgbClr val="0070C0"/>
              </a:solidFill>
              <a:latin typeface="+mn-lt"/>
            </a:endParaRPr>
          </a:p>
        </p:txBody>
      </p:sp>
      <p:sp>
        <p:nvSpPr>
          <p:cNvPr id="8" name="TextBox 7"/>
          <p:cNvSpPr txBox="1"/>
          <p:nvPr/>
        </p:nvSpPr>
        <p:spPr>
          <a:xfrm>
            <a:off x="1664464" y="4156151"/>
            <a:ext cx="914400" cy="384721"/>
          </a:xfrm>
          <a:prstGeom prst="rect">
            <a:avLst/>
          </a:prstGeom>
          <a:noFill/>
        </p:spPr>
        <p:txBody>
          <a:bodyPr wrap="square" rtlCol="0">
            <a:spAutoFit/>
          </a:bodyPr>
          <a:lstStyle/>
          <a:p>
            <a:r>
              <a:rPr lang="en-US" sz="1900" b="1" dirty="0" smtClean="0">
                <a:solidFill>
                  <a:srgbClr val="00B050"/>
                </a:solidFill>
                <a:latin typeface="+mn-lt"/>
              </a:rPr>
              <a:t>2004</a:t>
            </a:r>
            <a:endParaRPr lang="en-US" sz="1900" b="1" dirty="0">
              <a:solidFill>
                <a:srgbClr val="00B050"/>
              </a:solidFill>
              <a:latin typeface="+mn-lt"/>
            </a:endParaRPr>
          </a:p>
        </p:txBody>
      </p:sp>
      <p:sp>
        <p:nvSpPr>
          <p:cNvPr id="9" name="TextBox 8"/>
          <p:cNvSpPr txBox="1"/>
          <p:nvPr/>
        </p:nvSpPr>
        <p:spPr>
          <a:xfrm>
            <a:off x="2651750" y="3023685"/>
            <a:ext cx="5967472" cy="677108"/>
          </a:xfrm>
          <a:prstGeom prst="rect">
            <a:avLst/>
          </a:prstGeom>
          <a:noFill/>
        </p:spPr>
        <p:txBody>
          <a:bodyPr wrap="square" rtlCol="0">
            <a:spAutoFit/>
          </a:bodyPr>
          <a:lstStyle/>
          <a:p>
            <a:r>
              <a:rPr lang="en-US" sz="1900" b="1" dirty="0" smtClean="0">
                <a:solidFill>
                  <a:srgbClr val="0070C0"/>
                </a:solidFill>
                <a:latin typeface="+mn-lt"/>
              </a:rPr>
              <a:t>Published white paper on Google File System – Distributed File System  </a:t>
            </a:r>
            <a:endParaRPr lang="en-US" sz="1900" b="1" dirty="0">
              <a:solidFill>
                <a:srgbClr val="0070C0"/>
              </a:solidFill>
              <a:latin typeface="+mn-lt"/>
            </a:endParaRPr>
          </a:p>
        </p:txBody>
      </p:sp>
      <p:sp>
        <p:nvSpPr>
          <p:cNvPr id="10" name="TextBox 9"/>
          <p:cNvSpPr txBox="1"/>
          <p:nvPr/>
        </p:nvSpPr>
        <p:spPr>
          <a:xfrm>
            <a:off x="2578864" y="4156151"/>
            <a:ext cx="5967472" cy="677108"/>
          </a:xfrm>
          <a:prstGeom prst="rect">
            <a:avLst/>
          </a:prstGeom>
          <a:noFill/>
        </p:spPr>
        <p:txBody>
          <a:bodyPr wrap="square" rtlCol="0">
            <a:spAutoFit/>
          </a:bodyPr>
          <a:lstStyle/>
          <a:p>
            <a:r>
              <a:rPr lang="en-US" sz="1900" b="1" dirty="0">
                <a:solidFill>
                  <a:srgbClr val="00B050"/>
                </a:solidFill>
                <a:latin typeface="+mn-lt"/>
              </a:rPr>
              <a:t>Published white paper on Map Reduce – </a:t>
            </a:r>
            <a:endParaRPr lang="en-US" sz="1900" b="1" dirty="0" smtClean="0">
              <a:solidFill>
                <a:srgbClr val="00B050"/>
              </a:solidFill>
              <a:latin typeface="+mn-lt"/>
            </a:endParaRPr>
          </a:p>
          <a:p>
            <a:r>
              <a:rPr lang="en-US" sz="1900" b="1" dirty="0" smtClean="0">
                <a:solidFill>
                  <a:srgbClr val="00B050"/>
                </a:solidFill>
                <a:latin typeface="+mn-lt"/>
              </a:rPr>
              <a:t>Distributed </a:t>
            </a:r>
            <a:r>
              <a:rPr lang="en-US" sz="1900" b="1" dirty="0">
                <a:solidFill>
                  <a:srgbClr val="00B050"/>
                </a:solidFill>
                <a:latin typeface="+mn-lt"/>
              </a:rPr>
              <a:t>Processing</a:t>
            </a:r>
            <a:endParaRPr lang="en-US" sz="1900" b="1" dirty="0">
              <a:solidFill>
                <a:srgbClr val="00B050"/>
              </a:solidFill>
              <a:latin typeface="+mn-lt"/>
            </a:endParaRPr>
          </a:p>
        </p:txBody>
      </p:sp>
      <p:sp>
        <p:nvSpPr>
          <p:cNvPr id="3" name="Rectangle 2"/>
          <p:cNvSpPr/>
          <p:nvPr/>
        </p:nvSpPr>
        <p:spPr>
          <a:xfrm>
            <a:off x="1031195" y="2368034"/>
            <a:ext cx="1375698" cy="461665"/>
          </a:xfrm>
          <a:prstGeom prst="rect">
            <a:avLst/>
          </a:prstGeom>
        </p:spPr>
        <p:txBody>
          <a:bodyPr wrap="none">
            <a:spAutoFit/>
          </a:bodyPr>
          <a:lstStyle/>
          <a:p>
            <a:pPr marL="285750" indent="-285750">
              <a:buFont typeface="Wingdings" pitchFamily="2" charset="2"/>
              <a:buChar char="Ø"/>
            </a:pPr>
            <a:r>
              <a:rPr lang="en-US" sz="2400" b="1" dirty="0">
                <a:solidFill>
                  <a:srgbClr val="984807"/>
                </a:solidFill>
                <a:latin typeface="+mn-lt"/>
              </a:rPr>
              <a:t>Google</a:t>
            </a:r>
          </a:p>
        </p:txBody>
      </p:sp>
    </p:spTree>
    <p:extLst>
      <p:ext uri="{BB962C8B-B14F-4D97-AF65-F5344CB8AC3E}">
        <p14:creationId xmlns:p14="http://schemas.microsoft.com/office/powerpoint/2010/main" val="17164447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Developers</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8</a:t>
            </a:fld>
            <a:endParaRPr lang="en-US" altLang="en-US"/>
          </a:p>
        </p:txBody>
      </p:sp>
      <p:pic>
        <p:nvPicPr>
          <p:cNvPr id="1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6635" t="12286" r="24349" b="37429"/>
          <a:stretch/>
        </p:blipFill>
        <p:spPr bwMode="auto">
          <a:xfrm>
            <a:off x="82826" y="2459603"/>
            <a:ext cx="2100943" cy="28738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82826" y="5355203"/>
            <a:ext cx="2100943" cy="369332"/>
          </a:xfrm>
          <a:prstGeom prst="rect">
            <a:avLst/>
          </a:prstGeom>
          <a:noFill/>
        </p:spPr>
        <p:txBody>
          <a:bodyPr wrap="square" rtlCol="0">
            <a:spAutoFit/>
          </a:bodyPr>
          <a:lstStyle/>
          <a:p>
            <a:pPr algn="ctr"/>
            <a:r>
              <a:rPr lang="en-US" dirty="0" smtClean="0"/>
              <a:t>Doug Cutting</a:t>
            </a:r>
            <a:endParaRPr lang="en-US" dirty="0"/>
          </a:p>
        </p:txBody>
      </p:sp>
      <p:sp>
        <p:nvSpPr>
          <p:cNvPr id="14" name="TextBox 13"/>
          <p:cNvSpPr txBox="1"/>
          <p:nvPr/>
        </p:nvSpPr>
        <p:spPr>
          <a:xfrm>
            <a:off x="2520845" y="3510770"/>
            <a:ext cx="5943600" cy="2031325"/>
          </a:xfrm>
          <a:prstGeom prst="rect">
            <a:avLst/>
          </a:prstGeom>
          <a:noFill/>
        </p:spPr>
        <p:txBody>
          <a:bodyPr wrap="square" rtlCol="0">
            <a:spAutoFit/>
          </a:bodyPr>
          <a:lstStyle/>
          <a:p>
            <a:r>
              <a:rPr lang="en-US" b="1" dirty="0" smtClean="0">
                <a:solidFill>
                  <a:srgbClr val="00B050"/>
                </a:solidFill>
              </a:rPr>
              <a:t>2005</a:t>
            </a:r>
            <a:r>
              <a:rPr lang="en-US" dirty="0" smtClean="0"/>
              <a:t>: Using the solution provided by Google ,Doug Cutting and </a:t>
            </a:r>
            <a:r>
              <a:rPr lang="en-US" dirty="0"/>
              <a:t> Michael J. </a:t>
            </a:r>
            <a:r>
              <a:rPr lang="en-US" dirty="0" err="1" smtClean="0"/>
              <a:t>Cafarella</a:t>
            </a:r>
            <a:r>
              <a:rPr lang="en-US" dirty="0" smtClean="0"/>
              <a:t> developed an open source project Hadoop</a:t>
            </a:r>
          </a:p>
          <a:p>
            <a:r>
              <a:rPr lang="en-US" dirty="0"/>
              <a:t>The project was funded by Yahoo.</a:t>
            </a:r>
          </a:p>
          <a:p>
            <a:r>
              <a:rPr lang="en-US" b="1" dirty="0">
                <a:solidFill>
                  <a:srgbClr val="00B050"/>
                </a:solidFill>
              </a:rPr>
              <a:t>2006</a:t>
            </a:r>
            <a:r>
              <a:rPr lang="en-US" dirty="0"/>
              <a:t>: Yahoo gave the project to Apache </a:t>
            </a:r>
          </a:p>
          <a:p>
            <a:r>
              <a:rPr lang="en-US" dirty="0"/>
              <a:t>Software Foundation.</a:t>
            </a:r>
          </a:p>
          <a:p>
            <a:endParaRPr lang="en-US" dirty="0"/>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4449" y="2428818"/>
            <a:ext cx="4419611" cy="1045238"/>
          </a:xfrm>
          <a:prstGeom prst="rect">
            <a:avLst/>
          </a:prstGeom>
        </p:spPr>
      </p:pic>
      <p:pic>
        <p:nvPicPr>
          <p:cNvPr id="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7820" y="5290959"/>
            <a:ext cx="2501338" cy="515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4008" y="5957238"/>
            <a:ext cx="2496712" cy="472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p:nvSpPr>
        <p:spPr>
          <a:xfrm>
            <a:off x="2580262" y="5290959"/>
            <a:ext cx="3633745" cy="51506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Distributed file system – GFS</a:t>
            </a:r>
            <a:endParaRPr lang="en-US" dirty="0">
              <a:solidFill>
                <a:schemeClr val="tx1"/>
              </a:solidFill>
            </a:endParaRPr>
          </a:p>
        </p:txBody>
      </p:sp>
      <p:sp>
        <p:nvSpPr>
          <p:cNvPr id="22" name="Rectangle 21"/>
          <p:cNvSpPr/>
          <p:nvPr/>
        </p:nvSpPr>
        <p:spPr>
          <a:xfrm>
            <a:off x="2580260" y="5914133"/>
            <a:ext cx="3633747" cy="51506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solidFill>
                  <a:schemeClr val="tx1"/>
                </a:solidFill>
              </a:rPr>
              <a:t>Distributed Processing– Map Reduce</a:t>
            </a:r>
            <a:endParaRPr lang="en-US" dirty="0">
              <a:solidFill>
                <a:schemeClr val="tx1"/>
              </a:solidFill>
            </a:endParaRPr>
          </a:p>
        </p:txBody>
      </p:sp>
    </p:spTree>
    <p:extLst>
      <p:ext uri="{BB962C8B-B14F-4D97-AF65-F5344CB8AC3E}">
        <p14:creationId xmlns:p14="http://schemas.microsoft.com/office/powerpoint/2010/main" val="22613462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80">
                                          <p:stCondLst>
                                            <p:cond delay="0"/>
                                          </p:stCondLst>
                                        </p:cTn>
                                        <p:tgtEl>
                                          <p:spTgt spid="12"/>
                                        </p:tgtEl>
                                      </p:cBhvr>
                                    </p:animEffect>
                                    <p:anim calcmode="lin" valueType="num">
                                      <p:cBhvr>
                                        <p:cTn id="2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29" dur="26">
                                          <p:stCondLst>
                                            <p:cond delay="650"/>
                                          </p:stCondLst>
                                        </p:cTn>
                                        <p:tgtEl>
                                          <p:spTgt spid="12"/>
                                        </p:tgtEl>
                                      </p:cBhvr>
                                      <p:to x="100000" y="60000"/>
                                    </p:animScale>
                                    <p:animScale>
                                      <p:cBhvr>
                                        <p:cTn id="30" dur="166" decel="50000">
                                          <p:stCondLst>
                                            <p:cond delay="676"/>
                                          </p:stCondLst>
                                        </p:cTn>
                                        <p:tgtEl>
                                          <p:spTgt spid="12"/>
                                        </p:tgtEl>
                                      </p:cBhvr>
                                      <p:to x="100000" y="100000"/>
                                    </p:animScale>
                                    <p:animScale>
                                      <p:cBhvr>
                                        <p:cTn id="31" dur="26">
                                          <p:stCondLst>
                                            <p:cond delay="1312"/>
                                          </p:stCondLst>
                                        </p:cTn>
                                        <p:tgtEl>
                                          <p:spTgt spid="12"/>
                                        </p:tgtEl>
                                      </p:cBhvr>
                                      <p:to x="100000" y="80000"/>
                                    </p:animScale>
                                    <p:animScale>
                                      <p:cBhvr>
                                        <p:cTn id="32" dur="166" decel="50000">
                                          <p:stCondLst>
                                            <p:cond delay="1338"/>
                                          </p:stCondLst>
                                        </p:cTn>
                                        <p:tgtEl>
                                          <p:spTgt spid="12"/>
                                        </p:tgtEl>
                                      </p:cBhvr>
                                      <p:to x="100000" y="100000"/>
                                    </p:animScale>
                                    <p:animScale>
                                      <p:cBhvr>
                                        <p:cTn id="33" dur="26">
                                          <p:stCondLst>
                                            <p:cond delay="1642"/>
                                          </p:stCondLst>
                                        </p:cTn>
                                        <p:tgtEl>
                                          <p:spTgt spid="12"/>
                                        </p:tgtEl>
                                      </p:cBhvr>
                                      <p:to x="100000" y="90000"/>
                                    </p:animScale>
                                    <p:animScale>
                                      <p:cBhvr>
                                        <p:cTn id="34" dur="166" decel="50000">
                                          <p:stCondLst>
                                            <p:cond delay="1668"/>
                                          </p:stCondLst>
                                        </p:cTn>
                                        <p:tgtEl>
                                          <p:spTgt spid="12"/>
                                        </p:tgtEl>
                                      </p:cBhvr>
                                      <p:to x="100000" y="100000"/>
                                    </p:animScale>
                                    <p:animScale>
                                      <p:cBhvr>
                                        <p:cTn id="35" dur="26">
                                          <p:stCondLst>
                                            <p:cond delay="1808"/>
                                          </p:stCondLst>
                                        </p:cTn>
                                        <p:tgtEl>
                                          <p:spTgt spid="12"/>
                                        </p:tgtEl>
                                      </p:cBhvr>
                                      <p:to x="100000" y="95000"/>
                                    </p:animScale>
                                    <p:animScale>
                                      <p:cBhvr>
                                        <p:cTn id="36" dur="166" decel="50000">
                                          <p:stCondLst>
                                            <p:cond delay="1834"/>
                                          </p:stCondLst>
                                        </p:cTn>
                                        <p:tgtEl>
                                          <p:spTgt spid="12"/>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circle(in)">
                                      <p:cBhvr>
                                        <p:cTn id="41" dur="2000"/>
                                        <p:tgtEl>
                                          <p:spTgt spid="20"/>
                                        </p:tgtEl>
                                      </p:cBhvr>
                                    </p:animEffect>
                                  </p:childTnLst>
                                </p:cTn>
                              </p:par>
                              <p:par>
                                <p:cTn id="42" presetID="6" presetClass="entr" presetSubtype="16"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circle(in)">
                                      <p:cBhvr>
                                        <p:cTn id="44" dur="20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down)">
                                      <p:cBhvr>
                                        <p:cTn id="49" dur="500"/>
                                        <p:tgtEl>
                                          <p:spTgt spid="19"/>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down)">
                                      <p:cBhvr>
                                        <p:cTn id="5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Core Component</a:t>
            </a:r>
            <a:endParaRPr lang="en-US" dirty="0"/>
          </a:p>
        </p:txBody>
      </p:sp>
      <p:sp>
        <p:nvSpPr>
          <p:cNvPr id="4" name="Slide Number Placeholder 3"/>
          <p:cNvSpPr>
            <a:spLocks noGrp="1"/>
          </p:cNvSpPr>
          <p:nvPr>
            <p:ph type="sldNum" sz="quarter" idx="10"/>
          </p:nvPr>
        </p:nvSpPr>
        <p:spPr/>
        <p:txBody>
          <a:bodyPr/>
          <a:lstStyle/>
          <a:p>
            <a:pPr>
              <a:defRPr/>
            </a:pPr>
            <a:fld id="{2F23578B-C8D1-4EEB-92F1-C65AA52BF854}" type="slidenum">
              <a:rPr lang="en-US" altLang="en-US" smtClean="0"/>
              <a:pPr>
                <a:defRPr/>
              </a:pPr>
              <a:t>9</a:t>
            </a:fld>
            <a:endParaRPr lang="en-US" altLang="en-US"/>
          </a:p>
        </p:txBody>
      </p:sp>
      <p:sp>
        <p:nvSpPr>
          <p:cNvPr id="18" name="Text Placeholder 2"/>
          <p:cNvSpPr>
            <a:spLocks noGrp="1"/>
          </p:cNvSpPr>
          <p:nvPr>
            <p:ph type="body" sz="half" idx="2"/>
          </p:nvPr>
        </p:nvSpPr>
        <p:spPr>
          <a:xfrm>
            <a:off x="1136783" y="2603067"/>
            <a:ext cx="7269734" cy="3612070"/>
          </a:xfrm>
        </p:spPr>
        <p:txBody>
          <a:bodyPr/>
          <a:lstStyle/>
          <a:p>
            <a:pPr marL="285750" indent="-285750">
              <a:buFont typeface="Arial" panose="020B0604020202020204" pitchFamily="34" charset="0"/>
              <a:buChar char="•"/>
            </a:pPr>
            <a:r>
              <a:rPr lang="en-US" sz="2400" dirty="0" smtClean="0">
                <a:solidFill>
                  <a:schemeClr val="tx1"/>
                </a:solidFill>
                <a:latin typeface="+mn-lt"/>
              </a:rPr>
              <a:t>Hadoop Distributed File System</a:t>
            </a:r>
            <a:endParaRPr lang="en-US" sz="2400" dirty="0">
              <a:solidFill>
                <a:schemeClr val="tx1"/>
              </a:solidFill>
              <a:latin typeface="+mn-lt"/>
            </a:endParaRPr>
          </a:p>
          <a:p>
            <a:pPr marL="514350" lvl="1" indent="-285750">
              <a:buFont typeface="Arial" panose="020B0604020202020204" pitchFamily="34" charset="0"/>
              <a:buChar char="•"/>
            </a:pPr>
            <a:r>
              <a:rPr lang="en-US" sz="1900" dirty="0"/>
              <a:t>HDFS is a </a:t>
            </a:r>
            <a:r>
              <a:rPr lang="en-US" sz="1900" dirty="0" smtClean="0"/>
              <a:t>file system </a:t>
            </a:r>
            <a:r>
              <a:rPr lang="en-US" sz="1900" dirty="0"/>
              <a:t>designed for storing very large files with streaming data access patterns, running on clusters of commodity hardware.</a:t>
            </a:r>
          </a:p>
          <a:p>
            <a:pPr marL="285750" indent="-285750">
              <a:buFont typeface="Arial" panose="020B0604020202020204" pitchFamily="34" charset="0"/>
              <a:buChar char="•"/>
            </a:pPr>
            <a:r>
              <a:rPr lang="en-US" sz="2400" dirty="0" smtClean="0">
                <a:solidFill>
                  <a:schemeClr val="tx1"/>
                </a:solidFill>
                <a:latin typeface="+mn-lt"/>
              </a:rPr>
              <a:t>Map </a:t>
            </a:r>
            <a:r>
              <a:rPr lang="en-US" sz="2400" dirty="0">
                <a:solidFill>
                  <a:schemeClr val="tx1"/>
                </a:solidFill>
                <a:latin typeface="+mn-lt"/>
              </a:rPr>
              <a:t>Reduce </a:t>
            </a:r>
            <a:endParaRPr lang="en-US" sz="2400" dirty="0" smtClean="0">
              <a:solidFill>
                <a:schemeClr val="tx1"/>
              </a:solidFill>
              <a:latin typeface="+mn-lt"/>
            </a:endParaRPr>
          </a:p>
          <a:p>
            <a:pPr marL="514350" lvl="1" indent="-285750">
              <a:buFont typeface="Arial" panose="020B0604020202020204" pitchFamily="34" charset="0"/>
              <a:buChar char="•"/>
            </a:pPr>
            <a:r>
              <a:rPr lang="en-US" sz="1900" dirty="0" err="1" smtClean="0"/>
              <a:t>MapReduce</a:t>
            </a:r>
            <a:r>
              <a:rPr lang="en-US" sz="1900" dirty="0" smtClean="0"/>
              <a:t> </a:t>
            </a:r>
            <a:r>
              <a:rPr lang="en-US" sz="1900" dirty="0"/>
              <a:t>is a Distributed Data Processing or Batch Processing Programming Model. Like HDFS, </a:t>
            </a:r>
            <a:r>
              <a:rPr lang="en-US" sz="1900" dirty="0" err="1"/>
              <a:t>MapReduce</a:t>
            </a:r>
            <a:r>
              <a:rPr lang="en-US" sz="1900" dirty="0"/>
              <a:t> component also uses Commodity Hardware to process “High Volume of Variety of Data at High Velocity Rate” in a reliable and fault-tolerant manner</a:t>
            </a:r>
            <a:r>
              <a:rPr lang="en-US" sz="1900" dirty="0" smtClean="0"/>
              <a:t>.</a:t>
            </a:r>
          </a:p>
          <a:p>
            <a:pPr marL="514350" lvl="1" indent="-285750">
              <a:buFont typeface="Arial" panose="020B0604020202020204" pitchFamily="34" charset="0"/>
              <a:buChar char="•"/>
            </a:pPr>
            <a:r>
              <a:rPr lang="en-US" sz="1900" dirty="0" smtClean="0"/>
              <a:t>Hadoop has a master/slave architecture both storage and processing</a:t>
            </a:r>
            <a:endParaRPr lang="en-US" sz="1900" dirty="0"/>
          </a:p>
        </p:txBody>
      </p:sp>
    </p:spTree>
    <p:extLst>
      <p:ext uri="{BB962C8B-B14F-4D97-AF65-F5344CB8AC3E}">
        <p14:creationId xmlns:p14="http://schemas.microsoft.com/office/powerpoint/2010/main" val="16908099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8">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 calcmode="lin" valueType="num">
                                      <p:cBhvr>
                                        <p:cTn id="12" dur="500" fill="hold"/>
                                        <p:tgtEl>
                                          <p:spTgt spid="18">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8">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8">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 calcmode="lin" valueType="num">
                                      <p:cBhvr>
                                        <p:cTn id="19" dur="500" fill="hold"/>
                                        <p:tgtEl>
                                          <p:spTgt spid="18">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18">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18">
                                            <p:txEl>
                                              <p:pRg st="2" end="2"/>
                                            </p:tx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8">
                                            <p:txEl>
                                              <p:pRg st="3" end="3"/>
                                            </p:txEl>
                                          </p:spTgt>
                                        </p:tgtEl>
                                        <p:attrNameLst>
                                          <p:attrName>style.visibility</p:attrName>
                                        </p:attrNameLst>
                                      </p:cBhvr>
                                      <p:to>
                                        <p:strVal val="visible"/>
                                      </p:to>
                                    </p:set>
                                    <p:anim calcmode="lin" valueType="num">
                                      <p:cBhvr>
                                        <p:cTn id="24" dur="500" fill="hold"/>
                                        <p:tgtEl>
                                          <p:spTgt spid="18">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18">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18">
                                            <p:txEl>
                                              <p:pRg st="3" end="3"/>
                                            </p:txEl>
                                          </p:spTgt>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8">
                                            <p:txEl>
                                              <p:pRg st="4" end="4"/>
                                            </p:txEl>
                                          </p:spTgt>
                                        </p:tgtEl>
                                        <p:attrNameLst>
                                          <p:attrName>style.visibility</p:attrName>
                                        </p:attrNameLst>
                                      </p:cBhvr>
                                      <p:to>
                                        <p:strVal val="visible"/>
                                      </p:to>
                                    </p:set>
                                    <p:anim calcmode="lin" valueType="num">
                                      <p:cBhvr>
                                        <p:cTn id="29" dur="500" fill="hold"/>
                                        <p:tgtEl>
                                          <p:spTgt spid="18">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18">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70649</TotalTime>
  <Words>1246</Words>
  <Application>Microsoft Office PowerPoint</Application>
  <PresentationFormat>On-screen Show (4:3)</PresentationFormat>
  <Paragraphs>257</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Introduction to Hadoop  </vt:lpstr>
      <vt:lpstr>Agenda</vt:lpstr>
      <vt:lpstr>What is Big Data</vt:lpstr>
      <vt:lpstr>What Comes under Big Data</vt:lpstr>
      <vt:lpstr>Big Data Characteristics (3 Vs)</vt:lpstr>
      <vt:lpstr>Big Data Challenges</vt:lpstr>
      <vt:lpstr>History</vt:lpstr>
      <vt:lpstr>Hadoop Developers</vt:lpstr>
      <vt:lpstr>Hadoop Core Component</vt:lpstr>
      <vt:lpstr>HDFS 1.x Architecture</vt:lpstr>
      <vt:lpstr>HDFS – Master Services</vt:lpstr>
      <vt:lpstr>HDFS – Slave Service</vt:lpstr>
      <vt:lpstr>HDFS Configuration files</vt:lpstr>
      <vt:lpstr>Map Reduce Architecture</vt:lpstr>
      <vt:lpstr>Map Reduce – Master Service</vt:lpstr>
      <vt:lpstr>Map Reduce – Slave Service</vt:lpstr>
      <vt:lpstr>Mapreduce Configuration file</vt:lpstr>
      <vt:lpstr>Map Reduce Word Count</vt:lpstr>
      <vt:lpstr>Hadoop 1.x Limitations</vt:lpstr>
      <vt:lpstr>Hadoop 2.x Architecture</vt:lpstr>
      <vt:lpstr>YARN Architecture</vt:lpstr>
      <vt:lpstr>MR1 Vs MR2</vt:lpstr>
      <vt:lpstr>MR1Vs MR2</vt:lpstr>
      <vt:lpstr>MR1Vs MR2</vt:lpstr>
      <vt:lpstr>MR1Vs MR2</vt:lpstr>
      <vt:lpstr>Hadoop Distributions</vt:lpstr>
      <vt:lpstr>Any Questions?</vt:lpstr>
      <vt:lpstr>Thank you!</vt:lpstr>
    </vt:vector>
  </TitlesOfParts>
  <Company>Cybage Software Pvt.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aparna gandhi</dc:creator>
  <cp:lastModifiedBy>pallavis</cp:lastModifiedBy>
  <cp:revision>1362</cp:revision>
  <dcterms:created xsi:type="dcterms:W3CDTF">2009-07-20T04:26:09Z</dcterms:created>
  <dcterms:modified xsi:type="dcterms:W3CDTF">2017-01-22T10:09:56Z</dcterms:modified>
</cp:coreProperties>
</file>