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6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1" r:id="rId28"/>
    <p:sldId id="282" r:id="rId29"/>
    <p:sldId id="284" r:id="rId30"/>
    <p:sldId id="286" r:id="rId31"/>
    <p:sldId id="285" r:id="rId32"/>
    <p:sldId id="287" r:id="rId33"/>
    <p:sldId id="289" r:id="rId34"/>
    <p:sldId id="290" r:id="rId35"/>
    <p:sldId id="293" r:id="rId36"/>
    <p:sldId id="291" r:id="rId37"/>
    <p:sldId id="29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C1C"/>
    <a:srgbClr val="0C788E"/>
    <a:srgbClr val="27BBCF"/>
    <a:srgbClr val="18C698"/>
    <a:srgbClr val="0000CC"/>
    <a:srgbClr val="0000FF"/>
    <a:srgbClr val="FF0000"/>
    <a:srgbClr val="636426"/>
    <a:srgbClr val="422C16"/>
    <a:srgbClr val="02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99" d="100"/>
          <a:sy n="99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F3ABF-B4E6-4F00-8CD6-8CCEA1F04AEE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AE0-B9C1-4539-A71B-822905C4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B18B2-3D80-4D2C-9FEC-9B50DADD91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8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A9A8C-524D-444C-84CA-40C6BEFA989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7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E565-FA6A-4EF5-AD82-6D1D7412B31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088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914D1-C3B8-4D0F-9BDB-DC80C0609D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293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578B-C8D1-4EEB-92F1-C65AA52BF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4735B-FDB8-4135-BD59-58D41ABCEA6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923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B1A7-A5C3-4DFF-B3B9-F671ED2F78C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04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33F88-B7FF-437E-98D6-D2C4B9CF844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580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17F2D-026B-47A0-99A1-A48AA1CD1B4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950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D900-BF89-44FC-8D14-B8D481C701D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71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05409-1A36-4964-874C-8D27A5FF9D9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421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FB492-ABAF-4DDA-9246-E89F20FE6A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48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55795-74D9-4F58-A68F-598FEA8E3C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8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15B907-8264-4DC4-A5F1-B0FB34B59E56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4005263"/>
            <a:ext cx="5832326" cy="544512"/>
          </a:xfrm>
          <a:noFill/>
          <a:ln/>
        </p:spPr>
        <p:txBody>
          <a:bodyPr/>
          <a:lstStyle/>
          <a:p>
            <a:pPr algn="l"/>
            <a:r>
              <a:rPr lang="es-UY" altLang="en-US" sz="3600" b="1" dirty="0" err="1" smtClean="0">
                <a:solidFill>
                  <a:schemeClr val="bg1"/>
                </a:solidFill>
              </a:rPr>
              <a:t>Introduccion</a:t>
            </a:r>
            <a:r>
              <a:rPr lang="es-UY" altLang="en-US" sz="3600" b="1" dirty="0" smtClean="0">
                <a:solidFill>
                  <a:schemeClr val="bg1"/>
                </a:solidFill>
              </a:rPr>
              <a:t> To </a:t>
            </a:r>
            <a:r>
              <a:rPr lang="es-UY" altLang="en-US" sz="3600" b="1" dirty="0" err="1">
                <a:solidFill>
                  <a:schemeClr val="bg1"/>
                </a:solidFill>
              </a:rPr>
              <a:t>H</a:t>
            </a:r>
            <a:r>
              <a:rPr lang="es-UY" altLang="en-US" sz="3600" b="1" dirty="0" err="1" smtClean="0">
                <a:solidFill>
                  <a:schemeClr val="bg1"/>
                </a:solidFill>
              </a:rPr>
              <a:t>adoop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23850" y="4581525"/>
            <a:ext cx="39608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ES" altLang="en-US" sz="1800" b="1" dirty="0" err="1" smtClean="0">
                <a:solidFill>
                  <a:schemeClr val="bg1"/>
                </a:solidFill>
              </a:rPr>
              <a:t>Authored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 </a:t>
            </a:r>
            <a:r>
              <a:rPr lang="es-ES" altLang="en-US" sz="1800" b="1" dirty="0" err="1" smtClean="0">
                <a:solidFill>
                  <a:schemeClr val="bg1"/>
                </a:solidFill>
              </a:rPr>
              <a:t>by</a:t>
            </a:r>
            <a:r>
              <a:rPr lang="es-ES" altLang="en-US" sz="1800" b="1" dirty="0" smtClean="0">
                <a:solidFill>
                  <a:schemeClr val="bg1"/>
                </a:solidFill>
              </a:rPr>
              <a:t>	:Shalaj Shukla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Core Component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43749" y="1484784"/>
            <a:ext cx="7269734" cy="3612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Hadoop Distributed File System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HDFS is a file system designed for storing very large files with streaming data access patterns, running on clusters of commodity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Map Reduce 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MapReduce is a Distributed Data Processing or Batch Processing Programming Model. Like HDFS, MapReduce component also uses Commodity Hardware to process “High Volume of Variety of Data at High Velocity Rate” in a reliable and fault-tolerant manner.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smtClean="0"/>
              <a:t>Hadoop has a master/slave architecture both storage and processing</a:t>
            </a:r>
            <a:endParaRPr lang="en-US" sz="1900" kern="0" dirty="0"/>
          </a:p>
        </p:txBody>
      </p:sp>
    </p:spTree>
    <p:extLst>
      <p:ext uri="{BB962C8B-B14F-4D97-AF65-F5344CB8AC3E}">
        <p14:creationId xmlns:p14="http://schemas.microsoft.com/office/powerpoint/2010/main" val="23138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Master Services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Name Node</a:t>
            </a:r>
            <a:r>
              <a:rPr lang="en-US" b="1" dirty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Stores </a:t>
            </a:r>
            <a:r>
              <a:rPr lang="en-US" sz="1900" dirty="0">
                <a:latin typeface="+mn-lt"/>
              </a:rPr>
              <a:t>metadata for the </a:t>
            </a:r>
            <a:r>
              <a:rPr lang="en-US" sz="1900" dirty="0" smtClean="0">
                <a:latin typeface="+mn-lt"/>
              </a:rPr>
              <a:t>files in memory, </a:t>
            </a:r>
            <a:r>
              <a:rPr lang="en-US" sz="1900" dirty="0">
                <a:latin typeface="+mn-lt"/>
              </a:rPr>
              <a:t>like the directory structure , permission, ownership, last modified time </a:t>
            </a:r>
            <a:r>
              <a:rPr lang="en-US" sz="1900" dirty="0" err="1" smtClean="0">
                <a:latin typeface="+mn-lt"/>
              </a:rPr>
              <a:t>etc.,These</a:t>
            </a:r>
            <a:r>
              <a:rPr lang="en-US" sz="1900" dirty="0" smtClean="0">
                <a:latin typeface="+mn-lt"/>
              </a:rPr>
              <a:t> information also stored into disk for persistence storage.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server holding the </a:t>
            </a:r>
            <a:r>
              <a:rPr lang="en-US" sz="1900" dirty="0" err="1" smtClean="0">
                <a:latin typeface="+mn-lt"/>
              </a:rPr>
              <a:t>NameNode</a:t>
            </a:r>
            <a:r>
              <a:rPr lang="en-US" sz="1900" dirty="0" smtClean="0">
                <a:latin typeface="+mn-lt"/>
              </a:rPr>
              <a:t> instance is quite crucial, as it is Single point of Failure. </a:t>
            </a:r>
            <a:endParaRPr lang="en-US" sz="19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Handles </a:t>
            </a:r>
            <a:r>
              <a:rPr lang="en-US" sz="1900" dirty="0">
                <a:latin typeface="+mn-lt"/>
              </a:rPr>
              <a:t>creation of more replica blocks when necessary after a </a:t>
            </a:r>
            <a:r>
              <a:rPr lang="en-US" sz="1900" dirty="0" smtClean="0">
                <a:latin typeface="+mn-lt"/>
              </a:rPr>
              <a:t>Data Node </a:t>
            </a:r>
            <a:r>
              <a:rPr lang="en-US" sz="1900" dirty="0">
                <a:latin typeface="+mn-lt"/>
              </a:rPr>
              <a:t>failure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267" y="4221088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Secondary Name Node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One misinterpretation from name is “This is a backup Name Node” but </a:t>
            </a:r>
            <a:r>
              <a:rPr lang="en-US" sz="1900" b="1" dirty="0">
                <a:latin typeface="+mn-lt"/>
              </a:rPr>
              <a:t>IT IS NOT</a:t>
            </a:r>
            <a:r>
              <a:rPr lang="en-US" sz="1900" dirty="0">
                <a:latin typeface="+mn-lt"/>
              </a:rPr>
              <a:t>!!!!!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SNN is responsible for </a:t>
            </a:r>
            <a:r>
              <a:rPr lang="en-US" sz="1900" b="1" dirty="0" smtClean="0">
                <a:latin typeface="+mn-lt"/>
              </a:rPr>
              <a:t>performing periodic checkpoints. </a:t>
            </a:r>
            <a:r>
              <a:rPr lang="en-US" sz="1900" dirty="0" smtClean="0">
                <a:latin typeface="+mn-lt"/>
              </a:rPr>
              <a:t>So in the event of Name node failure, we can restart name node using the check point</a:t>
            </a:r>
            <a:endParaRPr lang="en-US" sz="1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40768"/>
            <a:ext cx="734059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Data Node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There are many instances of this process running on various slave nodes(referred as Data nodes)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It is responsible for storing the individual file blocks on the slave nodes in Hadoop </a:t>
            </a:r>
            <a:r>
              <a:rPr lang="en-US" sz="1900" dirty="0" smtClean="0">
                <a:latin typeface="+mn-lt"/>
              </a:rPr>
              <a:t>cluster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Based on the replication factor, a single block is replicated in multiple slave </a:t>
            </a:r>
            <a:r>
              <a:rPr lang="en-US" sz="1900" dirty="0" smtClean="0">
                <a:latin typeface="+mn-lt"/>
              </a:rPr>
              <a:t>nodes </a:t>
            </a:r>
            <a:r>
              <a:rPr lang="en-US" sz="1900" dirty="0">
                <a:latin typeface="+mn-lt"/>
              </a:rPr>
              <a:t>to prevent the data loss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This process periodically sends heart </a:t>
            </a:r>
            <a:r>
              <a:rPr lang="en-US" sz="1900" dirty="0" smtClean="0">
                <a:latin typeface="+mn-lt"/>
              </a:rPr>
              <a:t>beat </a:t>
            </a:r>
            <a:r>
              <a:rPr lang="en-US" sz="1900" dirty="0">
                <a:latin typeface="+mn-lt"/>
              </a:rPr>
              <a:t>to Name Node to make Name Node aware that slave process is running</a:t>
            </a:r>
            <a:endParaRPr lang="en-US" sz="190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Send block reports to Name Node.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3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Configuration files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760" y="1484784"/>
            <a:ext cx="7340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core-site.xml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Name </a:t>
            </a:r>
            <a:r>
              <a:rPr lang="en-US" sz="1900" dirty="0">
                <a:latin typeface="+mn-lt"/>
                <a:cs typeface="Arial" pitchFamily="34" charset="0"/>
              </a:rPr>
              <a:t>Node </a:t>
            </a:r>
            <a:r>
              <a:rPr lang="en-US" sz="1900" dirty="0" smtClean="0">
                <a:latin typeface="+mn-lt"/>
                <a:cs typeface="Arial" pitchFamily="34" charset="0"/>
              </a:rPr>
              <a:t>address (</a:t>
            </a:r>
            <a:r>
              <a:rPr lang="en-US" sz="1900" dirty="0" err="1" smtClean="0">
                <a:latin typeface="+mn-lt"/>
                <a:cs typeface="Arial" pitchFamily="34" charset="0"/>
              </a:rPr>
              <a:t>fs.defaultFS</a:t>
            </a:r>
            <a:r>
              <a:rPr lang="en-US" sz="1900" dirty="0" smtClean="0">
                <a:latin typeface="+mn-lt"/>
                <a:cs typeface="Arial" pitchFamily="34" charset="0"/>
              </a:rPr>
              <a:t>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  <a:cs typeface="Arial" pitchFamily="34" charset="0"/>
              </a:rPr>
              <a:t>hdfs-site.xml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Block size (</a:t>
            </a:r>
            <a:r>
              <a:rPr lang="en-US" sz="1900" dirty="0" err="1">
                <a:cs typeface="Arial" pitchFamily="34" charset="0"/>
              </a:rPr>
              <a:t>dfs.blocksize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cs typeface="Arial" pitchFamily="34" charset="0"/>
              </a:rPr>
              <a:t>Replication factor (</a:t>
            </a:r>
            <a:r>
              <a:rPr lang="en-US" sz="1900" dirty="0" err="1">
                <a:cs typeface="Arial" pitchFamily="34" charset="0"/>
              </a:rPr>
              <a:t>dfs.replication</a:t>
            </a:r>
            <a:r>
              <a:rPr lang="en-US" sz="1900" dirty="0"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Name node 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dfs.namenode.name.dir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Data node </a:t>
            </a:r>
            <a:r>
              <a:rPr lang="en-US" sz="1900" dirty="0">
                <a:latin typeface="+mn-lt"/>
                <a:cs typeface="Arial" pitchFamily="34" charset="0"/>
              </a:rPr>
              <a:t>directory (</a:t>
            </a:r>
            <a:r>
              <a:rPr lang="en-US" sz="1900" dirty="0" err="1" smtClean="0">
                <a:latin typeface="+mn-lt"/>
                <a:cs typeface="Arial" pitchFamily="34" charset="0"/>
              </a:rPr>
              <a:t>dfs.datanode.data.dir</a:t>
            </a:r>
            <a:r>
              <a:rPr lang="en-US" sz="1900" dirty="0" smtClean="0">
                <a:latin typeface="+mn-lt"/>
                <a:cs typeface="Arial" pitchFamily="34" charset="0"/>
              </a:rPr>
              <a:t>)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1.x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4" descr="https://technocents.files.wordpress.com/2014/04/hdfs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63727" cy="3636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Master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84784"/>
            <a:ext cx="7984182" cy="37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Job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Only one instance of this process runs on a master node same as Name 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Any </a:t>
            </a:r>
            <a:r>
              <a:rPr lang="en-US" sz="1900" dirty="0" err="1">
                <a:latin typeface="+mn-lt"/>
              </a:rPr>
              <a:t>MapReduce</a:t>
            </a:r>
            <a:r>
              <a:rPr lang="en-US" sz="1900" dirty="0">
                <a:latin typeface="+mn-lt"/>
              </a:rPr>
              <a:t> job is submitted to Job Tracker first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Job Tracker checks for the location various file blocks used in </a:t>
            </a:r>
            <a:r>
              <a:rPr lang="en-US" sz="1900" dirty="0" err="1" smtClean="0">
                <a:latin typeface="+mn-lt"/>
              </a:rPr>
              <a:t>MapReduce</a:t>
            </a:r>
            <a:r>
              <a:rPr lang="en-US" sz="1900" dirty="0" smtClean="0">
                <a:latin typeface="+mn-lt"/>
              </a:rPr>
              <a:t> processing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Than </a:t>
            </a:r>
            <a:r>
              <a:rPr lang="en-US" sz="1900" dirty="0">
                <a:latin typeface="+mn-lt"/>
              </a:rPr>
              <a:t>it initiates the separate tasks on various Data Nodes(where blocks are present) by communicating with Task Tracker </a:t>
            </a:r>
            <a:r>
              <a:rPr lang="en-US" sz="1900" dirty="0" smtClean="0">
                <a:latin typeface="+mn-lt"/>
              </a:rPr>
              <a:t>Daemons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It does resource management, job management and log management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– Slave Service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412776"/>
            <a:ext cx="78676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Task </a:t>
            </a:r>
            <a:r>
              <a:rPr lang="en-US" sz="2400" dirty="0" smtClean="0">
                <a:latin typeface="+mn-lt"/>
                <a:cs typeface="Arial" pitchFamily="34" charset="0"/>
              </a:rPr>
              <a:t>Tracker: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This process has multiple instances running on the slave </a:t>
            </a:r>
            <a:r>
              <a:rPr lang="en-US" sz="1900" dirty="0" smtClean="0">
                <a:latin typeface="+mn-lt"/>
                <a:cs typeface="Arial" pitchFamily="34" charset="0"/>
              </a:rPr>
              <a:t>nodes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It receives the job information from Job Tracker daemon and initiates a task on that slave node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They are responsible for running the map and reduce tasks as instructed by Job tracker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smtClean="0">
                <a:latin typeface="+mn-lt"/>
                <a:cs typeface="Arial" pitchFamily="34" charset="0"/>
              </a:rPr>
              <a:t>In </a:t>
            </a:r>
            <a:r>
              <a:rPr lang="en-US" sz="1900" dirty="0">
                <a:latin typeface="+mn-lt"/>
                <a:cs typeface="Arial" pitchFamily="34" charset="0"/>
              </a:rPr>
              <a:t>most of the cases, Task Tracker initiates the task on the same node where there physical data block is 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>
                <a:latin typeface="+mn-lt"/>
                <a:cs typeface="Arial" pitchFamily="34" charset="0"/>
              </a:rPr>
              <a:t>Same as Data Node daemon, this process also periodically sends heart bits to Job Tracker to make Job Tracker aware that slave process is running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Configuration file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12776"/>
            <a:ext cx="73405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  <a:cs typeface="Arial" pitchFamily="34" charset="0"/>
              </a:rPr>
              <a:t>m</a:t>
            </a:r>
            <a:r>
              <a:rPr lang="en-US" sz="2400" dirty="0" smtClean="0">
                <a:latin typeface="+mn-lt"/>
                <a:cs typeface="Arial" pitchFamily="34" charset="0"/>
              </a:rPr>
              <a:t>apred-site.xml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</a:t>
            </a:r>
            <a:endParaRPr lang="en-US" sz="1900" dirty="0" smtClean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 smtClean="0">
                <a:latin typeface="+mn-lt"/>
                <a:cs typeface="Arial" pitchFamily="34" charset="0"/>
              </a:rPr>
              <a:t>mapred.job.tracker.http.address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mapred.tasktracker.map.tasks.maximum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900" dirty="0" err="1">
                <a:latin typeface="+mn-lt"/>
                <a:cs typeface="Arial" pitchFamily="34" charset="0"/>
              </a:rPr>
              <a:t>mapred.tasktracker.reduce.tasks.maximum</a:t>
            </a:r>
            <a:endParaRPr lang="en-US" sz="1900" dirty="0">
              <a:latin typeface="+mn-lt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1900" dirty="0" smtClean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Map Reduce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81950" cy="42402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02378" y="6356350"/>
            <a:ext cx="380115" cy="365125"/>
          </a:xfrm>
        </p:spPr>
        <p:txBody>
          <a:bodyPr/>
          <a:lstStyle/>
          <a:p>
            <a:pPr>
              <a:defRPr/>
            </a:pPr>
            <a:fld id="{2F23578B-C8D1-4EEB-92F1-C65AA52BF85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24662" y="95693"/>
            <a:ext cx="7985051" cy="59010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 (sample.txt - 500MB)  </a:t>
            </a:r>
          </a:p>
          <a:p>
            <a:pPr algn="ctr"/>
            <a:r>
              <a:rPr lang="en-US" dirty="0" smtClean="0"/>
              <a:t>Block Size-128 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851" y="935643"/>
            <a:ext cx="1180214" cy="3508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74581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Split2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389628" y="946295"/>
            <a:ext cx="1180214" cy="3402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Split4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9697" y="946294"/>
            <a:ext cx="1180214" cy="3402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Split3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69851" y="1522190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Reader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74581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89697" y="1523967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200" dirty="0" smtClean="0"/>
              <a:t>Record </a:t>
            </a:r>
            <a:r>
              <a:rPr lang="en-US" sz="1200" dirty="0"/>
              <a:t>Reader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9628" y="1511563"/>
            <a:ext cx="1180214" cy="350874"/>
          </a:xfrm>
          <a:prstGeom prst="rect">
            <a:avLst/>
          </a:prstGeom>
          <a:solidFill>
            <a:srgbClr val="B01C1C"/>
          </a:solidFill>
          <a:ln>
            <a:solidFill>
              <a:srgbClr val="B01C1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Reader</a:t>
            </a:r>
          </a:p>
        </p:txBody>
      </p:sp>
      <p:cxnSp>
        <p:nvCxnSpPr>
          <p:cNvPr id="17" name="Straight Arrow Connector 16"/>
          <p:cNvCxnSpPr>
            <a:stCxn id="6" idx="2"/>
            <a:endCxn id="12" idx="0"/>
          </p:cNvCxnSpPr>
          <p:nvPr/>
        </p:nvCxnSpPr>
        <p:spPr>
          <a:xfrm>
            <a:off x="1259958" y="1286517"/>
            <a:ext cx="0" cy="235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>
            <a:off x="3664688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6" idx="0"/>
          </p:cNvCxnSpPr>
          <p:nvPr/>
        </p:nvCxnSpPr>
        <p:spPr>
          <a:xfrm>
            <a:off x="7979735" y="1286537"/>
            <a:ext cx="0" cy="2250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4" idx="0"/>
          </p:cNvCxnSpPr>
          <p:nvPr/>
        </p:nvCxnSpPr>
        <p:spPr>
          <a:xfrm>
            <a:off x="5879804" y="1286537"/>
            <a:ext cx="0" cy="23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9851" y="2721900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085214" y="2718358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300330" y="2707725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389628" y="2707727"/>
            <a:ext cx="1180214" cy="3615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Mapper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12" idx="2"/>
            <a:endCxn id="79" idx="0"/>
          </p:cNvCxnSpPr>
          <p:nvPr/>
        </p:nvCxnSpPr>
        <p:spPr>
          <a:xfrm>
            <a:off x="1259958" y="1873064"/>
            <a:ext cx="0" cy="2215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80" idx="0"/>
          </p:cNvCxnSpPr>
          <p:nvPr/>
        </p:nvCxnSpPr>
        <p:spPr>
          <a:xfrm>
            <a:off x="3664688" y="1874841"/>
            <a:ext cx="8864" cy="225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82" idx="0"/>
          </p:cNvCxnSpPr>
          <p:nvPr/>
        </p:nvCxnSpPr>
        <p:spPr>
          <a:xfrm>
            <a:off x="7979735" y="1862437"/>
            <a:ext cx="0" cy="2303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81" idx="0"/>
          </p:cNvCxnSpPr>
          <p:nvPr/>
        </p:nvCxnSpPr>
        <p:spPr>
          <a:xfrm>
            <a:off x="5879804" y="1874841"/>
            <a:ext cx="2375" cy="209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59958" y="706163"/>
            <a:ext cx="0" cy="22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9" idx="0"/>
          </p:cNvCxnSpPr>
          <p:nvPr/>
        </p:nvCxnSpPr>
        <p:spPr>
          <a:xfrm>
            <a:off x="3664688" y="685799"/>
            <a:ext cx="0" cy="26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flipH="1">
            <a:off x="5879804" y="706163"/>
            <a:ext cx="1187" cy="240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0"/>
          </p:cNvCxnSpPr>
          <p:nvPr/>
        </p:nvCxnSpPr>
        <p:spPr>
          <a:xfrm>
            <a:off x="7979734" y="706163"/>
            <a:ext cx="1" cy="24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penFileText"/>
          <p:cNvSpPr/>
          <p:nvPr/>
        </p:nvSpPr>
        <p:spPr>
          <a:xfrm>
            <a:off x="8274787" y="156830"/>
            <a:ext cx="334925" cy="202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81762" y="2094573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(0,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900" dirty="0"/>
              <a:t> yarn </a:t>
            </a:r>
            <a:r>
              <a:rPr lang="en-US" sz="900" dirty="0" err="1" smtClean="0"/>
              <a:t>hdfs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(27,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yarn hive pig)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2695356" y="2099898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(48,pig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hdfs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(64,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 </a:t>
            </a:r>
            <a:r>
              <a:rPr lang="en-US" sz="900" dirty="0" err="1"/>
              <a:t>mapreduce</a:t>
            </a:r>
            <a:r>
              <a:rPr lang="en-US" sz="1000" dirty="0"/>
              <a:t>)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903983" y="208482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(86,yarn </a:t>
            </a:r>
            <a:r>
              <a:rPr lang="en-US" sz="900" dirty="0"/>
              <a:t>pig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smtClean="0"/>
              <a:t>)</a:t>
            </a:r>
          </a:p>
          <a:p>
            <a:pPr algn="ctr"/>
            <a:r>
              <a:rPr lang="en-US" sz="900" dirty="0" smtClean="0"/>
              <a:t>(100, </a:t>
            </a:r>
            <a:r>
              <a:rPr lang="en-US" sz="900" dirty="0" err="1"/>
              <a:t>hadoop</a:t>
            </a:r>
            <a:r>
              <a:rPr lang="en-US" sz="900" dirty="0"/>
              <a:t> hive spark yarn)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7001539" y="2092799"/>
            <a:ext cx="1956391" cy="372139"/>
          </a:xfrm>
          <a:prstGeom prst="rect">
            <a:avLst/>
          </a:prstGeom>
          <a:solidFill>
            <a:srgbClr val="18C698"/>
          </a:solidFill>
          <a:ln>
            <a:solidFill>
              <a:srgbClr val="0C788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900" dirty="0" smtClean="0"/>
              <a:t>(123, </a:t>
            </a:r>
            <a:r>
              <a:rPr lang="en-US" sz="900" dirty="0"/>
              <a:t>spark </a:t>
            </a:r>
            <a:r>
              <a:rPr lang="en-US" sz="900" dirty="0" err="1"/>
              <a:t>hdfs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r>
              <a:rPr lang="en-US" sz="900" dirty="0" smtClean="0"/>
              <a:t>(141, </a:t>
            </a:r>
            <a:r>
              <a:rPr lang="en-US" sz="900" dirty="0" err="1"/>
              <a:t>mapreduce</a:t>
            </a:r>
            <a:r>
              <a:rPr lang="en-US" sz="900" dirty="0"/>
              <a:t> </a:t>
            </a:r>
            <a:r>
              <a:rPr lang="en-US" sz="900" dirty="0" err="1"/>
              <a:t>hadoop</a:t>
            </a:r>
            <a:r>
              <a:rPr lang="en-US" sz="900" dirty="0"/>
              <a:t>)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669851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(pig,1)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905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/>
              <a:t>hadoop,1)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02704" y="3338580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(yarn,1)</a:t>
            </a:r>
          </a:p>
          <a:p>
            <a:pPr algn="ctr"/>
            <a:r>
              <a:rPr lang="en-US" sz="1000" dirty="0"/>
              <a:t>(pig,1)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(hive,1)</a:t>
            </a:r>
          </a:p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(yarn,1)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00261" y="3317315"/>
            <a:ext cx="1180214" cy="1307804"/>
          </a:xfrm>
          <a:prstGeom prst="rect">
            <a:avLst/>
          </a:prstGeom>
          <a:solidFill>
            <a:srgbClr val="27BBC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(spark,1)</a:t>
            </a:r>
          </a:p>
          <a:p>
            <a:pPr algn="ctr"/>
            <a:r>
              <a:rPr lang="en-US" sz="1000" dirty="0"/>
              <a:t>(hdfs,1)</a:t>
            </a:r>
          </a:p>
          <a:p>
            <a:pPr algn="ctr"/>
            <a:r>
              <a:rPr lang="en-US" sz="1000" dirty="0"/>
              <a:t>(hadoop,1)</a:t>
            </a:r>
          </a:p>
          <a:p>
            <a:pPr algn="ctr"/>
            <a:r>
              <a:rPr lang="en-US" sz="1000" dirty="0"/>
              <a:t>(mapreduce,1)</a:t>
            </a:r>
          </a:p>
          <a:p>
            <a:pPr algn="ctr"/>
            <a:r>
              <a:rPr lang="en-US" sz="1000" dirty="0"/>
              <a:t>(hadoop,1)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34385" y="4986645"/>
            <a:ext cx="6193466" cy="334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</a:t>
            </a:r>
            <a:r>
              <a:rPr lang="en-US" sz="1000" dirty="0" err="1"/>
              <a:t>hadoop</a:t>
            </a:r>
            <a:r>
              <a:rPr lang="en-US" sz="1000" dirty="0"/>
              <a:t>,[1,1,1,1,1,1,1]) (</a:t>
            </a:r>
            <a:r>
              <a:rPr lang="en-US" sz="1000" dirty="0" err="1"/>
              <a:t>hdfs</a:t>
            </a:r>
            <a:r>
              <a:rPr lang="en-US" sz="1000" dirty="0"/>
              <a:t>,[1,1,1,1,1]) (hive,[1,1]) (</a:t>
            </a:r>
            <a:r>
              <a:rPr lang="en-US" sz="1000" dirty="0" err="1"/>
              <a:t>mapreduce</a:t>
            </a:r>
            <a:r>
              <a:rPr lang="en-US" sz="1000" dirty="0"/>
              <a:t>,[1,1,1]) (pig,[1,1,1]) (spark,[</a:t>
            </a:r>
            <a:r>
              <a:rPr lang="en-US" sz="1000" dirty="0" smtClean="0"/>
              <a:t>1,1]) </a:t>
            </a:r>
            <a:r>
              <a:rPr lang="en-US" sz="1000" dirty="0"/>
              <a:t>(yarn,[1,1,1,1])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35644" y="5486379"/>
            <a:ext cx="3986142" cy="334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(hadoop,7) (hdfs,5) (hive,2) (mapreduce,3) (pig,3) (</a:t>
            </a:r>
            <a:r>
              <a:rPr lang="en-US" sz="1000" dirty="0" smtClean="0"/>
              <a:t>spark,2) </a:t>
            </a:r>
            <a:r>
              <a:rPr lang="en-US" sz="1000" dirty="0"/>
              <a:t>(yarn,4)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733031" y="5996765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Writer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737157" y="6386626"/>
            <a:ext cx="1400553" cy="24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File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29" idx="2"/>
            <a:endCxn id="83" idx="0"/>
          </p:cNvCxnSpPr>
          <p:nvPr/>
        </p:nvCxnSpPr>
        <p:spPr>
          <a:xfrm>
            <a:off x="1259958" y="3083407"/>
            <a:ext cx="0" cy="2551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2" idx="2"/>
            <a:endCxn id="84" idx="0"/>
          </p:cNvCxnSpPr>
          <p:nvPr/>
        </p:nvCxnSpPr>
        <p:spPr>
          <a:xfrm>
            <a:off x="3675321" y="3079865"/>
            <a:ext cx="5290" cy="258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85" idx="0"/>
          </p:cNvCxnSpPr>
          <p:nvPr/>
        </p:nvCxnSpPr>
        <p:spPr>
          <a:xfrm>
            <a:off x="5890437" y="3069232"/>
            <a:ext cx="2374" cy="2693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4" idx="2"/>
            <a:endCxn id="86" idx="0"/>
          </p:cNvCxnSpPr>
          <p:nvPr/>
        </p:nvCxnSpPr>
        <p:spPr>
          <a:xfrm>
            <a:off x="7979735" y="3069234"/>
            <a:ext cx="10633" cy="248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ight Brace 115"/>
          <p:cNvSpPr/>
          <p:nvPr/>
        </p:nvSpPr>
        <p:spPr>
          <a:xfrm>
            <a:off x="7527851" y="4859079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979735" y="4859080"/>
            <a:ext cx="1020727" cy="46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Shuffle &amp; Sort</a:t>
            </a:r>
            <a:endParaRPr lang="en-US" sz="1400" dirty="0"/>
          </a:p>
        </p:txBody>
      </p:sp>
      <p:sp>
        <p:nvSpPr>
          <p:cNvPr id="118" name="Right Brace 117"/>
          <p:cNvSpPr/>
          <p:nvPr/>
        </p:nvSpPr>
        <p:spPr>
          <a:xfrm>
            <a:off x="6695568" y="5401315"/>
            <a:ext cx="265814" cy="542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00772" y="5470452"/>
            <a:ext cx="1020727" cy="494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Reducer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83" idx="2"/>
            <a:endCxn id="87" idx="0"/>
          </p:cNvCxnSpPr>
          <p:nvPr/>
        </p:nvCxnSpPr>
        <p:spPr>
          <a:xfrm>
            <a:off x="1259958" y="4646384"/>
            <a:ext cx="3171160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4" idx="2"/>
            <a:endCxn id="87" idx="0"/>
          </p:cNvCxnSpPr>
          <p:nvPr/>
        </p:nvCxnSpPr>
        <p:spPr>
          <a:xfrm>
            <a:off x="3680611" y="4646384"/>
            <a:ext cx="750507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5" idx="2"/>
            <a:endCxn id="87" idx="0"/>
          </p:cNvCxnSpPr>
          <p:nvPr/>
        </p:nvCxnSpPr>
        <p:spPr>
          <a:xfrm flipH="1">
            <a:off x="4431118" y="4646384"/>
            <a:ext cx="1461693" cy="34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6" idx="2"/>
            <a:endCxn id="87" idx="0"/>
          </p:cNvCxnSpPr>
          <p:nvPr/>
        </p:nvCxnSpPr>
        <p:spPr>
          <a:xfrm flipH="1">
            <a:off x="4431118" y="4625119"/>
            <a:ext cx="3559250" cy="361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7" idx="2"/>
            <a:endCxn id="88" idx="0"/>
          </p:cNvCxnSpPr>
          <p:nvPr/>
        </p:nvCxnSpPr>
        <p:spPr>
          <a:xfrm flipH="1">
            <a:off x="4428715" y="5321570"/>
            <a:ext cx="2403" cy="16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2"/>
            <a:endCxn id="102" idx="0"/>
          </p:cNvCxnSpPr>
          <p:nvPr/>
        </p:nvCxnSpPr>
        <p:spPr>
          <a:xfrm>
            <a:off x="4428715" y="5821304"/>
            <a:ext cx="4593" cy="17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  <a:endCxn id="103" idx="0"/>
          </p:cNvCxnSpPr>
          <p:nvPr/>
        </p:nvCxnSpPr>
        <p:spPr>
          <a:xfrm>
            <a:off x="4433308" y="6241313"/>
            <a:ext cx="4126" cy="14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2"/>
            <a:endCxn id="29" idx="0"/>
          </p:cNvCxnSpPr>
          <p:nvPr/>
        </p:nvCxnSpPr>
        <p:spPr>
          <a:xfrm>
            <a:off x="1259958" y="2466712"/>
            <a:ext cx="0" cy="255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0" idx="2"/>
            <a:endCxn id="32" idx="0"/>
          </p:cNvCxnSpPr>
          <p:nvPr/>
        </p:nvCxnSpPr>
        <p:spPr>
          <a:xfrm>
            <a:off x="3673552" y="2472037"/>
            <a:ext cx="1769" cy="2463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2"/>
            <a:endCxn id="33" idx="0"/>
          </p:cNvCxnSpPr>
          <p:nvPr/>
        </p:nvCxnSpPr>
        <p:spPr>
          <a:xfrm>
            <a:off x="5882179" y="2456968"/>
            <a:ext cx="8258" cy="250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2" idx="2"/>
            <a:endCxn id="34" idx="0"/>
          </p:cNvCxnSpPr>
          <p:nvPr/>
        </p:nvCxnSpPr>
        <p:spPr>
          <a:xfrm>
            <a:off x="7979735" y="2464938"/>
            <a:ext cx="0" cy="2427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24662" y="95693"/>
            <a:ext cx="5289698" cy="6211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Word Count Process…</a:t>
            </a:r>
            <a:endParaRPr lang="en-US" dirty="0"/>
          </a:p>
        </p:txBody>
      </p:sp>
      <p:grpSp>
        <p:nvGrpSpPr>
          <p:cNvPr id="162" name="SampleFile"/>
          <p:cNvGrpSpPr/>
          <p:nvPr/>
        </p:nvGrpSpPr>
        <p:grpSpPr>
          <a:xfrm>
            <a:off x="5724128" y="406255"/>
            <a:ext cx="2954081" cy="3195082"/>
            <a:chOff x="5488169" y="634825"/>
            <a:chExt cx="2954081" cy="3195082"/>
          </a:xfrm>
        </p:grpSpPr>
        <p:sp>
          <p:nvSpPr>
            <p:cNvPr id="58" name="Rectangle 57"/>
            <p:cNvSpPr/>
            <p:nvPr/>
          </p:nvSpPr>
          <p:spPr>
            <a:xfrm>
              <a:off x="5488169" y="634825"/>
              <a:ext cx="2954081" cy="3195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yarn </a:t>
              </a:r>
              <a:r>
                <a:rPr lang="en-US" sz="1050" dirty="0" err="1" smtClean="0"/>
                <a:t>hdfs</a:t>
              </a:r>
              <a:endParaRPr lang="en-US" sz="1050" dirty="0" smtClean="0"/>
            </a:p>
            <a:p>
              <a:r>
                <a:rPr lang="en-US" sz="1050" dirty="0" smtClean="0"/>
                <a:t> 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yarn hive pig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pig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mapreduce</a:t>
              </a:r>
              <a:endParaRPr lang="en-US" sz="1050" dirty="0" smtClean="0"/>
            </a:p>
            <a:p>
              <a:endParaRPr lang="en-US" sz="1050" dirty="0"/>
            </a:p>
            <a:p>
              <a:r>
                <a:rPr lang="en-US" sz="1050" dirty="0" smtClean="0"/>
                <a:t>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yarn pig </a:t>
              </a:r>
              <a:r>
                <a:rPr lang="en-US" sz="1050" dirty="0" err="1" smtClean="0"/>
                <a:t>hdfs</a:t>
              </a:r>
              <a:endParaRPr lang="en-US" sz="1050" dirty="0"/>
            </a:p>
            <a:p>
              <a:r>
                <a:rPr lang="en-US" sz="1050" dirty="0" smtClean="0"/>
                <a:t>   </a:t>
              </a:r>
              <a:r>
                <a:rPr lang="en-US" sz="1050" dirty="0" err="1" smtClean="0"/>
                <a:t>hadoop</a:t>
              </a:r>
              <a:r>
                <a:rPr lang="en-US" sz="1050" dirty="0" smtClean="0"/>
                <a:t> hive spark yarn</a:t>
              </a:r>
            </a:p>
            <a:p>
              <a:endParaRPr lang="en-US" sz="1050" dirty="0"/>
            </a:p>
            <a:p>
              <a:r>
                <a:rPr lang="en-US" sz="1050" dirty="0" smtClean="0"/>
                <a:t>    </a:t>
              </a:r>
            </a:p>
            <a:p>
              <a:r>
                <a:rPr lang="en-US" sz="1050" dirty="0"/>
                <a:t> </a:t>
              </a:r>
              <a:r>
                <a:rPr lang="en-US" sz="1050" dirty="0" smtClean="0"/>
                <a:t>    spark </a:t>
              </a:r>
              <a:r>
                <a:rPr lang="en-US" sz="1050" dirty="0" err="1" smtClean="0"/>
                <a:t>hdfs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  <a:p>
              <a:r>
                <a:rPr lang="en-US" sz="1050" dirty="0" smtClean="0"/>
                <a:t>     </a:t>
              </a:r>
              <a:r>
                <a:rPr lang="en-US" sz="1050" dirty="0" err="1" smtClean="0"/>
                <a:t>mapreduce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hadoop</a:t>
              </a:r>
              <a:endParaRPr lang="en-US" sz="1050" dirty="0"/>
            </a:p>
          </p:txBody>
        </p:sp>
        <p:sp>
          <p:nvSpPr>
            <p:cNvPr id="60" name="Left Brace 59"/>
            <p:cNvSpPr/>
            <p:nvPr/>
          </p:nvSpPr>
          <p:spPr>
            <a:xfrm>
              <a:off x="5520684" y="111960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flipH="1">
              <a:off x="7599789" y="1139730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Brace 63"/>
            <p:cNvSpPr/>
            <p:nvPr/>
          </p:nvSpPr>
          <p:spPr>
            <a:xfrm>
              <a:off x="5533089" y="1780489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eft Brace 64"/>
            <p:cNvSpPr/>
            <p:nvPr/>
          </p:nvSpPr>
          <p:spPr>
            <a:xfrm>
              <a:off x="5535660" y="233958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/>
            <p:cNvSpPr/>
            <p:nvPr/>
          </p:nvSpPr>
          <p:spPr>
            <a:xfrm>
              <a:off x="5563015" y="3001011"/>
              <a:ext cx="10721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/>
            <p:cNvSpPr/>
            <p:nvPr/>
          </p:nvSpPr>
          <p:spPr>
            <a:xfrm flipH="1">
              <a:off x="7615557" y="1751738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/>
            <p:cNvSpPr/>
            <p:nvPr/>
          </p:nvSpPr>
          <p:spPr>
            <a:xfrm flipH="1">
              <a:off x="7609086" y="2337812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flipH="1">
              <a:off x="7616991" y="3011644"/>
              <a:ext cx="104731" cy="401377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85442" y="1199093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</a:t>
              </a:r>
              <a:endParaRPr lang="en-US" sz="9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87719" y="1883705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793391" y="2417116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128MB   </a:t>
              </a:r>
              <a:endParaRPr lang="en-US" sz="9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8352" y="2923448"/>
              <a:ext cx="558748" cy="2826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116MB   </a:t>
              </a:r>
              <a:endParaRPr lang="en-US" sz="900" dirty="0"/>
            </a:p>
          </p:txBody>
        </p:sp>
      </p:grpSp>
      <p:sp>
        <p:nvSpPr>
          <p:cNvPr id="2" name="star"/>
          <p:cNvSpPr/>
          <p:nvPr/>
        </p:nvSpPr>
        <p:spPr>
          <a:xfrm>
            <a:off x="4954833" y="6447763"/>
            <a:ext cx="129536" cy="1222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51474" y="5584735"/>
            <a:ext cx="1318437" cy="1156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</a:t>
            </a:r>
            <a:r>
              <a:rPr lang="en-US" sz="1000" dirty="0" err="1" smtClean="0"/>
              <a:t>adoop</a:t>
            </a:r>
            <a:r>
              <a:rPr lang="en-US" sz="1000" dirty="0" smtClean="0"/>
              <a:t>	7</a:t>
            </a:r>
            <a:endParaRPr lang="en-US" sz="1000" dirty="0" smtClean="0"/>
          </a:p>
          <a:p>
            <a:pPr algn="ctr"/>
            <a:r>
              <a:rPr lang="en-US" sz="1000" dirty="0" err="1"/>
              <a:t>h</a:t>
            </a:r>
            <a:r>
              <a:rPr lang="en-US" sz="1000" dirty="0" err="1" smtClean="0"/>
              <a:t>dfs</a:t>
            </a:r>
            <a:r>
              <a:rPr lang="en-US" sz="1000" dirty="0" smtClean="0"/>
              <a:t>	5</a:t>
            </a:r>
            <a:endParaRPr lang="en-US" sz="1000" dirty="0" smtClean="0"/>
          </a:p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apreduce</a:t>
            </a:r>
            <a:r>
              <a:rPr lang="en-US" sz="1000" dirty="0" smtClean="0"/>
              <a:t>	3</a:t>
            </a:r>
            <a:endParaRPr lang="en-US" sz="1000" dirty="0" smtClean="0"/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park	2</a:t>
            </a:r>
            <a:endParaRPr lang="en-US" sz="1000" dirty="0" smtClean="0"/>
          </a:p>
          <a:p>
            <a:pPr algn="ctr"/>
            <a:r>
              <a:rPr lang="en-US" sz="1000" dirty="0"/>
              <a:t>y</a:t>
            </a:r>
            <a:r>
              <a:rPr lang="en-US" sz="1000" smtClean="0"/>
              <a:t>arn</a:t>
            </a:r>
            <a:r>
              <a:rPr lang="en-US" sz="1000" dirty="0" smtClean="0"/>
              <a:t>	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93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9" grpId="0" animBg="1"/>
      <p:bldP spid="32" grpId="0" animBg="1"/>
      <p:bldP spid="33" grpId="0" animBg="1"/>
      <p:bldP spid="34" grpId="0" animBg="1"/>
      <p:bldP spid="5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16" grpId="0" animBg="1"/>
      <p:bldP spid="117" grpId="0" animBg="1"/>
      <p:bldP spid="118" grpId="0" animBg="1"/>
      <p:bldP spid="119" grpId="0" animBg="1"/>
      <p:bldP spid="97" grpId="0" animBg="1"/>
      <p:bldP spid="97" grpId="1" animBg="1"/>
      <p:bldP spid="2" grpId="0" animBg="1"/>
      <p:bldP spid="76" grpId="0" animBg="1"/>
      <p:bldP spid="7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Comes under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Big Data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Brief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Core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Architecture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1.x Limitations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485" y="1340768"/>
            <a:ext cx="844700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Major </a:t>
            </a:r>
            <a:r>
              <a:rPr lang="en-US" sz="1900" dirty="0">
                <a:latin typeface="+mn-lt"/>
              </a:rPr>
              <a:t>drawback of Hadoop 1.x Architecture is Single Point of Failure as there is no backup Name Node</a:t>
            </a:r>
            <a:r>
              <a:rPr lang="en-US" sz="1900" dirty="0" smtClean="0">
                <a:latin typeface="+mn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Job scheduling, resource management and job monitoring are being done by </a:t>
            </a:r>
            <a:r>
              <a:rPr lang="en-US" sz="1900" dirty="0" smtClean="0">
                <a:latin typeface="+mn-lt"/>
              </a:rPr>
              <a:t>single Job Tracker.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Under utilization </a:t>
            </a:r>
            <a:r>
              <a:rPr lang="en-US" sz="1900" dirty="0" smtClean="0">
                <a:latin typeface="+mn-lt"/>
              </a:rPr>
              <a:t>of </a:t>
            </a:r>
            <a:r>
              <a:rPr lang="en-US" sz="1900" dirty="0">
                <a:latin typeface="+mn-lt"/>
              </a:rPr>
              <a:t>resources as mappers and reducers are </a:t>
            </a:r>
            <a:r>
              <a:rPr lang="en-US" sz="1900" dirty="0" smtClean="0">
                <a:latin typeface="+mn-lt"/>
              </a:rPr>
              <a:t>pre-configured.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Tightly coupled with Map reduce job.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0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Components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732" y="1340768"/>
            <a:ext cx="7816684" cy="446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HDFS HA – Quorum cluster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Active and Standby </a:t>
            </a:r>
            <a:r>
              <a:rPr lang="en-US" sz="1400" dirty="0" err="1">
                <a:latin typeface="+mn-lt"/>
              </a:rPr>
              <a:t>Namenodes</a:t>
            </a:r>
            <a:endParaRPr lang="en-US" sz="1400" dirty="0">
              <a:latin typeface="+mn-l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HA is different than Secondary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or Federation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Only one node will be active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node will get edit logs at regular intervals from journal nodes (journal nodes get edit logs from active nodes)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Shared edits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Shared Storage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Uses NFS to store edit logs in shared location by both </a:t>
            </a:r>
            <a:r>
              <a:rPr lang="en-US" sz="1400" dirty="0" err="1">
                <a:latin typeface="+mn-lt"/>
              </a:rPr>
              <a:t>Namenodes</a:t>
            </a:r>
            <a:r>
              <a:rPr lang="en-US" sz="1400" dirty="0">
                <a:latin typeface="+mn-lt"/>
              </a:rPr>
              <a:t> (Active and </a:t>
            </a:r>
            <a:r>
              <a:rPr lang="en-US" sz="1400" dirty="0" smtClean="0">
                <a:latin typeface="+mn-lt"/>
              </a:rPr>
              <a:t>Standby)</a:t>
            </a:r>
            <a:endParaRPr lang="en-US" sz="1400" dirty="0">
              <a:latin typeface="+mn-lt"/>
            </a:endParaRP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writes to shared edit logs</a:t>
            </a:r>
          </a:p>
          <a:p>
            <a:pPr lvl="3">
              <a:buFont typeface="Wingdings" charset="2"/>
              <a:buChar char="ü"/>
            </a:pPr>
            <a:r>
              <a:rPr lang="en-US" sz="1400" dirty="0">
                <a:latin typeface="+mn-lt"/>
              </a:rPr>
              <a:t>Passive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reads from shared edit logs and apply</a:t>
            </a:r>
          </a:p>
          <a:p>
            <a:pPr lvl="2">
              <a:buFont typeface="Wingdings" charset="2"/>
              <a:buChar char="§"/>
            </a:pPr>
            <a:r>
              <a:rPr lang="en-US" sz="1400" dirty="0">
                <a:latin typeface="+mn-lt"/>
              </a:rPr>
              <a:t>Journal Nodes (Journal directories)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Typically 3 (when greater than 3 it needs to be odd number)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Active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write edit logs to majority of the configured journal nodes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Standby </a:t>
            </a:r>
            <a:r>
              <a:rPr lang="en-US" sz="1400" dirty="0" err="1">
                <a:latin typeface="+mn-lt"/>
              </a:rPr>
              <a:t>namenode</a:t>
            </a:r>
            <a:r>
              <a:rPr lang="en-US" sz="1400" dirty="0">
                <a:latin typeface="+mn-lt"/>
              </a:rPr>
              <a:t> will read edit logs from any of the surviving journal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Zookeeper (quorum</a:t>
            </a:r>
            <a:r>
              <a:rPr lang="en-US" sz="1400" dirty="0" smtClean="0">
                <a:latin typeface="+mn-lt"/>
              </a:rPr>
              <a:t>)</a:t>
            </a:r>
          </a:p>
          <a:p>
            <a:pPr lvl="3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+mn-lt"/>
              </a:rPr>
              <a:t>It will be running on typically 3 or 5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n-lt"/>
              </a:rPr>
              <a:t>ZKFC – Light weight Service running on both Name Nodes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2.x HA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6916116" cy="4114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7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YARN/MR2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84784"/>
            <a:ext cx="8555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YARN – Yet Another Resource </a:t>
            </a:r>
            <a:r>
              <a:rPr lang="en-US" sz="1600" dirty="0" smtClean="0">
                <a:latin typeface="+mn-lt"/>
              </a:rPr>
              <a:t>Negotiator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A </a:t>
            </a:r>
            <a:r>
              <a:rPr lang="en-US" sz="1600" dirty="0">
                <a:latin typeface="+mn-lt"/>
              </a:rPr>
              <a:t>generic job management tool which can share resources between "map reduce" based distributed processing tools as well as "non map reduce" based distributed processing </a:t>
            </a:r>
            <a:r>
              <a:rPr lang="en-US" sz="1600" dirty="0" smtClean="0">
                <a:latin typeface="+mn-lt"/>
              </a:rPr>
              <a:t>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Daemon </a:t>
            </a:r>
            <a:r>
              <a:rPr lang="en-US" sz="1600" dirty="0">
                <a:latin typeface="+mn-lt"/>
              </a:rPr>
              <a:t>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Master -&gt; Resource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Slave(s) -&gt; Node Managers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Apptimeline</a:t>
            </a:r>
            <a:r>
              <a:rPr lang="en-US" sz="1600" dirty="0">
                <a:latin typeface="+mn-lt"/>
              </a:rPr>
              <a:t> server (application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History server (Map Reduce history)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Per job Application </a:t>
            </a:r>
            <a:r>
              <a:rPr lang="en-US" sz="1600" dirty="0" smtClean="0">
                <a:latin typeface="+mn-lt"/>
              </a:rPr>
              <a:t>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yarn-site.xml</a:t>
            </a:r>
            <a:endParaRPr lang="en-US" sz="16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mapred-site.xml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Apache Web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Resource Manager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Master WUI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Job History </a:t>
            </a:r>
            <a:r>
              <a:rPr lang="en-US" sz="1600" dirty="0" smtClean="0">
                <a:latin typeface="+mn-lt"/>
              </a:rPr>
              <a:t>Server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9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YARN Architecture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5924550" cy="3667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915" y="112551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6825" y="1340957"/>
            <a:ext cx="7924800" cy="4953000"/>
            <a:chOff x="1828800" y="1524000"/>
            <a:chExt cx="5389991" cy="4953000"/>
          </a:xfrm>
        </p:grpSpPr>
        <p:sp>
          <p:nvSpPr>
            <p:cNvPr id="16" name="Rectangle 1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3581400"/>
              <a:ext cx="1524000" cy="11792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4640" y="3592748"/>
              <a:ext cx="75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3341132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3600" y="1524000"/>
              <a:ext cx="1275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071625" y="3756322"/>
            <a:ext cx="8382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28599" y="362805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4589" y="1916234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16433" y="4388957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45459" y="1916234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5458" y="4360001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91023" y="1844195"/>
            <a:ext cx="2438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825" y="4674821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5" idx="6"/>
            <a:endCxn id="26" idx="2"/>
          </p:cNvCxnSpPr>
          <p:nvPr/>
        </p:nvCxnSpPr>
        <p:spPr>
          <a:xfrm flipV="1">
            <a:off x="1909825" y="3746927"/>
            <a:ext cx="2318774" cy="16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0229" y="4541202"/>
            <a:ext cx="243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Request have gone to job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submitted and monitored</a:t>
            </a:r>
          </a:p>
        </p:txBody>
      </p:sp>
      <p:cxnSp>
        <p:nvCxnSpPr>
          <p:cNvPr id="35" name="Straight Arrow Connector 34"/>
          <p:cNvCxnSpPr>
            <a:stCxn id="26" idx="6"/>
            <a:endCxn id="27" idx="2"/>
          </p:cNvCxnSpPr>
          <p:nvPr/>
        </p:nvCxnSpPr>
        <p:spPr>
          <a:xfrm flipV="1">
            <a:off x="4800099" y="2035106"/>
            <a:ext cx="2204490" cy="171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6"/>
            <a:endCxn id="28" idx="2"/>
          </p:cNvCxnSpPr>
          <p:nvPr/>
        </p:nvCxnSpPr>
        <p:spPr>
          <a:xfrm>
            <a:off x="4800099" y="3746927"/>
            <a:ext cx="2216334" cy="76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6425" y="5442144"/>
            <a:ext cx="531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2 map tasks are created where data is stored (data locality)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Map tasks are created to read data from HDFS and perform row level transformations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1 reduce task is created to aggregate the data</a:t>
            </a:r>
            <a:endParaRPr lang="en-US" sz="1400" dirty="0">
              <a:latin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03649" y="3159851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5458" y="23315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45458" y="3485585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0800" y="4754910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45457" y="5989157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1009" y="1195630"/>
            <a:ext cx="7814733" cy="4982493"/>
            <a:chOff x="1219199" y="1534632"/>
            <a:chExt cx="7814733" cy="4982493"/>
          </a:xfrm>
        </p:grpSpPr>
        <p:sp>
          <p:nvSpPr>
            <p:cNvPr id="44" name="Rectangle 43"/>
            <p:cNvSpPr/>
            <p:nvPr/>
          </p:nvSpPr>
          <p:spPr>
            <a:xfrm>
              <a:off x="4547492" y="3890697"/>
              <a:ext cx="1017782" cy="8936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21067" y="2242800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21067" y="3321992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94964" y="4429729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79970" y="5623445"/>
              <a:ext cx="1331317" cy="893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19199" y="3728210"/>
              <a:ext cx="2218861" cy="13160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4000" y="3745612"/>
              <a:ext cx="129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10124" y="1534632"/>
              <a:ext cx="1823808" cy="49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Tasktrackers)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24000" y="4170197"/>
              <a:ext cx="8382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0262" y="3571964"/>
              <a:ext cx="134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Job Tracker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52" idx="6"/>
              <a:endCxn id="57" idx="2"/>
            </p:cNvCxnSpPr>
            <p:nvPr/>
          </p:nvCxnSpPr>
          <p:spPr>
            <a:xfrm flipV="1">
              <a:off x="2362200" y="4096800"/>
              <a:ext cx="2320426" cy="225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6"/>
              <a:endCxn id="77" idx="3"/>
            </p:cNvCxnSpPr>
            <p:nvPr/>
          </p:nvCxnSpPr>
          <p:spPr>
            <a:xfrm flipV="1">
              <a:off x="5254126" y="2516134"/>
              <a:ext cx="2196883" cy="1580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6"/>
              <a:endCxn id="58" idx="2"/>
            </p:cNvCxnSpPr>
            <p:nvPr/>
          </p:nvCxnSpPr>
          <p:spPr>
            <a:xfrm>
              <a:off x="5254126" y="4096800"/>
              <a:ext cx="2129953" cy="56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4524436" y="3638926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25889" y="42040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07745" y="1974205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907744" y="4204042"/>
            <a:ext cx="394223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1010" y="494418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08185" y="3061642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7744" y="238952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907744" y="34162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93086" y="4598951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907743" y="5833198"/>
            <a:ext cx="394223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65810" y="4285603"/>
            <a:ext cx="8382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24436" y="4075084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25889" y="238292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229339" y="3437508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223178" y="4586399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208185" y="5808085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208185" y="5422513"/>
            <a:ext cx="571500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1010" y="5246052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3681" y="5060456"/>
            <a:ext cx="2588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tracker will perform both resource management and monitors job management of all jobs</a:t>
            </a:r>
            <a:endParaRPr lang="en-US" sz="14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8792" y="119563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</a:t>
            </a:r>
            <a:r>
              <a:rPr lang="en-US" sz="1900" dirty="0">
                <a:latin typeface="+mn-lt"/>
              </a:rPr>
              <a:t>MRv1/Classic)</a:t>
            </a:r>
          </a:p>
        </p:txBody>
      </p:sp>
      <p:sp>
        <p:nvSpPr>
          <p:cNvPr id="77" name="Oval 76"/>
          <p:cNvSpPr/>
          <p:nvPr/>
        </p:nvSpPr>
        <p:spPr>
          <a:xfrm>
            <a:off x="7209125" y="1974205"/>
            <a:ext cx="571500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67" idx="6"/>
            <a:endCxn id="68" idx="2"/>
          </p:cNvCxnSpPr>
          <p:nvPr/>
        </p:nvCxnSpPr>
        <p:spPr>
          <a:xfrm flipV="1">
            <a:off x="2204010" y="4193956"/>
            <a:ext cx="2320426" cy="244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6"/>
            <a:endCxn id="69" idx="2"/>
          </p:cNvCxnSpPr>
          <p:nvPr/>
        </p:nvCxnSpPr>
        <p:spPr>
          <a:xfrm flipV="1">
            <a:off x="5095936" y="2501795"/>
            <a:ext cx="2129953" cy="16921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>
            <a:off x="5095936" y="4204042"/>
            <a:ext cx="2127242" cy="5012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6"/>
            <a:endCxn id="70" idx="2"/>
          </p:cNvCxnSpPr>
          <p:nvPr/>
        </p:nvCxnSpPr>
        <p:spPr>
          <a:xfrm flipV="1">
            <a:off x="5095936" y="3556380"/>
            <a:ext cx="2133403" cy="637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6"/>
            <a:endCxn id="72" idx="2"/>
          </p:cNvCxnSpPr>
          <p:nvPr/>
        </p:nvCxnSpPr>
        <p:spPr>
          <a:xfrm>
            <a:off x="5095936" y="4193956"/>
            <a:ext cx="2112249" cy="17330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164174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67" y="1271896"/>
            <a:ext cx="7603067" cy="4953000"/>
            <a:chOff x="1828800" y="1524000"/>
            <a:chExt cx="5181600" cy="4953000"/>
          </a:xfrm>
        </p:grpSpPr>
        <p:sp>
          <p:nvSpPr>
            <p:cNvPr id="6" name="Rectangle 5"/>
            <p:cNvSpPr/>
            <p:nvPr/>
          </p:nvSpPr>
          <p:spPr>
            <a:xfrm>
              <a:off x="4114801" y="3733800"/>
              <a:ext cx="699052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2027238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32004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44196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638800"/>
              <a:ext cx="914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581400"/>
              <a:ext cx="1524000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692" y="3516868"/>
              <a:ext cx="732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5348" y="3341132"/>
              <a:ext cx="1084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1524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Slaves (Datanodes and </a:t>
              </a:r>
              <a:r>
                <a:rPr lang="en-US" sz="1200" dirty="0" err="1" smtClean="0">
                  <a:latin typeface="+mn-lt"/>
                </a:rPr>
                <a:t>nodemanagers</a:t>
              </a:r>
              <a:r>
                <a:rPr lang="en-US" sz="1200" dirty="0" smtClean="0">
                  <a:latin typeface="+mn-lt"/>
                </a:rPr>
                <a:t>)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27168" y="3634096"/>
            <a:ext cx="909062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07029" y="3584512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66179" y="1847173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82943" y="429094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4800" y="1847173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64799" y="4290940"/>
            <a:ext cx="427551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80123" y="1847173"/>
            <a:ext cx="264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2368" y="4490028"/>
            <a:ext cx="264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Job is submitted to process the data</a:t>
            </a:r>
            <a:endParaRPr lang="en-US" sz="1400" dirty="0">
              <a:latin typeface="+mn-lt"/>
            </a:endParaRPr>
          </a:p>
        </p:txBody>
      </p: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 flipV="1">
            <a:off x="2236230" y="3703384"/>
            <a:ext cx="2270799" cy="83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7881" y="5024567"/>
            <a:ext cx="5372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Request have gone to resource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First application master will be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determine which nodes map and reduce tasks should be executed in “containers”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+mn-lt"/>
              </a:rPr>
              <a:t>Application master will take care of job management (unlike classic where job tracker does job management)</a:t>
            </a:r>
          </a:p>
        </p:txBody>
      </p:sp>
      <p:sp>
        <p:nvSpPr>
          <p:cNvPr id="25" name="Oval 24"/>
          <p:cNvSpPr/>
          <p:nvPr/>
        </p:nvSpPr>
        <p:spPr>
          <a:xfrm>
            <a:off x="7265239" y="3090790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4799" y="22624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64799" y="3416524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50141" y="4685849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64798" y="5920096"/>
            <a:ext cx="427551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82943" y="5475804"/>
            <a:ext cx="61981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16" idx="6"/>
            <a:endCxn id="30" idx="2"/>
          </p:cNvCxnSpPr>
          <p:nvPr/>
        </p:nvCxnSpPr>
        <p:spPr>
          <a:xfrm>
            <a:off x="5126844" y="3703384"/>
            <a:ext cx="2156099" cy="189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2"/>
            <a:endCxn id="18" idx="2"/>
          </p:cNvCxnSpPr>
          <p:nvPr/>
        </p:nvCxnSpPr>
        <p:spPr>
          <a:xfrm rot="10800000">
            <a:off x="7282943" y="4409812"/>
            <a:ext cx="12700" cy="1184864"/>
          </a:xfrm>
          <a:prstGeom prst="curvedConnector3">
            <a:avLst>
              <a:gd name="adj1" fmla="val 2482102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0" idx="2"/>
            <a:endCxn id="17" idx="2"/>
          </p:cNvCxnSpPr>
          <p:nvPr/>
        </p:nvCxnSpPr>
        <p:spPr>
          <a:xfrm rot="10800000">
            <a:off x="7266179" y="1966046"/>
            <a:ext cx="16764" cy="3628631"/>
          </a:xfrm>
          <a:prstGeom prst="curvedConnector3">
            <a:avLst>
              <a:gd name="adj1" fmla="val 1463636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0" idx="2"/>
            <a:endCxn id="25" idx="2"/>
          </p:cNvCxnSpPr>
          <p:nvPr/>
        </p:nvCxnSpPr>
        <p:spPr>
          <a:xfrm rot="10800000">
            <a:off x="7265239" y="3209662"/>
            <a:ext cx="17704" cy="2385014"/>
          </a:xfrm>
          <a:prstGeom prst="curvedConnector3">
            <a:avLst>
              <a:gd name="adj1" fmla="val 1391234"/>
            </a:avLst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7825" y="1264125"/>
            <a:ext cx="7645400" cy="4953000"/>
            <a:chOff x="1219200" y="1524000"/>
            <a:chExt cx="7645400" cy="4953000"/>
          </a:xfrm>
        </p:grpSpPr>
        <p:sp>
          <p:nvSpPr>
            <p:cNvPr id="4" name="Rectangle 3"/>
            <p:cNvSpPr/>
            <p:nvPr/>
          </p:nvSpPr>
          <p:spPr>
            <a:xfrm>
              <a:off x="4592172" y="3733800"/>
              <a:ext cx="1031444" cy="838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02979" y="2027238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02979" y="32004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02979" y="44196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02979" y="5638800"/>
              <a:ext cx="1349188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3581400"/>
              <a:ext cx="2248647" cy="1447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5582" y="3546268"/>
              <a:ext cx="10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Gateway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0185" y="3341132"/>
              <a:ext cx="1481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n-lt"/>
                </a:rPr>
                <a:t>Resource Manager</a:t>
              </a:r>
              <a:endParaRPr lang="en-US" sz="12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0547" y="1524000"/>
              <a:ext cx="1574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Slaves (Datanodes and </a:t>
              </a:r>
              <a:r>
                <a:rPr lang="en-US" sz="1200" dirty="0" err="1" smtClean="0"/>
                <a:t>nodemanagers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stCxn id="20" idx="6"/>
              <a:endCxn id="21" idx="2"/>
            </p:cNvCxnSpPr>
            <p:nvPr/>
          </p:nvCxnSpPr>
          <p:spPr>
            <a:xfrm flipV="1">
              <a:off x="2428294" y="3941064"/>
              <a:ext cx="2276828" cy="975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1" idx="6"/>
              <a:endCxn id="33" idx="2"/>
            </p:cNvCxnSpPr>
            <p:nvPr/>
          </p:nvCxnSpPr>
          <p:spPr>
            <a:xfrm>
              <a:off x="5321687" y="3941064"/>
              <a:ext cx="2243152" cy="1905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3" idx="2"/>
              <a:endCxn id="22" idx="2"/>
            </p:cNvCxnSpPr>
            <p:nvPr/>
          </p:nvCxnSpPr>
          <p:spPr>
            <a:xfrm rot="10800000">
              <a:off x="7548075" y="2218150"/>
              <a:ext cx="16764" cy="3628631"/>
            </a:xfrm>
            <a:prstGeom prst="curvedConnector3">
              <a:avLst>
                <a:gd name="adj1" fmla="val 1463636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33" idx="2"/>
              <a:endCxn id="23" idx="2"/>
            </p:cNvCxnSpPr>
            <p:nvPr/>
          </p:nvCxnSpPr>
          <p:spPr>
            <a:xfrm rot="10800000">
              <a:off x="7554207" y="4661916"/>
              <a:ext cx="10633" cy="1184864"/>
            </a:xfrm>
            <a:prstGeom prst="curvedConnector3">
              <a:avLst>
                <a:gd name="adj1" fmla="val 2249911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33" idx="2"/>
              <a:endCxn id="28" idx="2"/>
            </p:cNvCxnSpPr>
            <p:nvPr/>
          </p:nvCxnSpPr>
          <p:spPr>
            <a:xfrm rot="10800000" flipH="1">
              <a:off x="7564839" y="3461766"/>
              <a:ext cx="3562" cy="2385014"/>
            </a:xfrm>
            <a:prstGeom prst="curvedConnector3">
              <a:avLst>
                <a:gd name="adj1" fmla="val -6417743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607" y="2064060"/>
            <a:ext cx="35325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latin typeface="+mn-lt"/>
              </a:rPr>
              <a:t>Hadoop Cluster – Processing </a:t>
            </a:r>
            <a:r>
              <a:rPr lang="en-US" sz="1900" dirty="0" smtClean="0">
                <a:latin typeface="+mn-lt"/>
              </a:rPr>
              <a:t> (MRv2 + YARN)</a:t>
            </a:r>
            <a:endParaRPr lang="en-US" sz="19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02624" y="3626325"/>
            <a:ext cx="904295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83747" y="3562317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26700" y="1839402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32831" y="428316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5321" y="1839402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25320" y="4283169"/>
            <a:ext cx="425309" cy="21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9390" y="2068679"/>
            <a:ext cx="263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Two data 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with 2 files/blocks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Another with 4 files/blocks</a:t>
            </a:r>
            <a:endParaRPr lang="en-US" sz="14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7825" y="4842548"/>
            <a:ext cx="263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One job is running</a:t>
            </a:r>
            <a:endParaRPr lang="en-US" sz="1400" dirty="0">
              <a:latin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47026" y="3083019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5320" y="22547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25320" y="3408753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10662" y="4678078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25319" y="5912325"/>
            <a:ext cx="425309" cy="2175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43464" y="5468033"/>
            <a:ext cx="616565" cy="2377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02624" y="4097241"/>
            <a:ext cx="904295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83747" y="390674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5651" y="183940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68184" y="5892153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Oval 37"/>
          <p:cNvSpPr/>
          <p:nvPr/>
        </p:nvSpPr>
        <p:spPr>
          <a:xfrm>
            <a:off x="7325652" y="4665137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68184" y="3417981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7325760" y="2230844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7325649" y="4283169"/>
            <a:ext cx="616565" cy="2377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42" name="Straight Arrow Connector 41"/>
          <p:cNvCxnSpPr>
            <a:stCxn id="34" idx="6"/>
            <a:endCxn id="35" idx="2"/>
          </p:cNvCxnSpPr>
          <p:nvPr/>
        </p:nvCxnSpPr>
        <p:spPr>
          <a:xfrm flipV="1">
            <a:off x="2206919" y="4025613"/>
            <a:ext cx="2276828" cy="224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5100312" y="1958275"/>
            <a:ext cx="2225339" cy="2067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2"/>
            <a:endCxn id="37" idx="2"/>
          </p:cNvCxnSpPr>
          <p:nvPr/>
        </p:nvCxnSpPr>
        <p:spPr>
          <a:xfrm rot="10800000" flipH="1" flipV="1">
            <a:off x="7325650" y="1958275"/>
            <a:ext cx="42533" cy="4052750"/>
          </a:xfrm>
          <a:prstGeom prst="curvedConnector3">
            <a:avLst>
              <a:gd name="adj1" fmla="val -3012303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6" idx="2"/>
            <a:endCxn id="38" idx="2"/>
          </p:cNvCxnSpPr>
          <p:nvPr/>
        </p:nvCxnSpPr>
        <p:spPr>
          <a:xfrm rot="10800000" flipH="1" flipV="1">
            <a:off x="7325650" y="1958275"/>
            <a:ext cx="1" cy="2825734"/>
          </a:xfrm>
          <a:prstGeom prst="curvedConnector3">
            <a:avLst>
              <a:gd name="adj1" fmla="val -228600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6" idx="2"/>
            <a:endCxn id="39" idx="2"/>
          </p:cNvCxnSpPr>
          <p:nvPr/>
        </p:nvCxnSpPr>
        <p:spPr>
          <a:xfrm rot="10800000" flipH="1" flipV="1">
            <a:off x="7325650" y="1958275"/>
            <a:ext cx="42533" cy="1578578"/>
          </a:xfrm>
          <a:prstGeom prst="curvedConnector3">
            <a:avLst>
              <a:gd name="adj1" fmla="val -1662392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2"/>
            <a:endCxn id="40" idx="2"/>
          </p:cNvCxnSpPr>
          <p:nvPr/>
        </p:nvCxnSpPr>
        <p:spPr>
          <a:xfrm rot="10800000" flipH="1" flipV="1">
            <a:off x="7325650" y="1958274"/>
            <a:ext cx="109" cy="391441"/>
          </a:xfrm>
          <a:prstGeom prst="curvedConnector3">
            <a:avLst>
              <a:gd name="adj1" fmla="val -209724771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6" idx="2"/>
            <a:endCxn id="41" idx="2"/>
          </p:cNvCxnSpPr>
          <p:nvPr/>
        </p:nvCxnSpPr>
        <p:spPr>
          <a:xfrm rot="10800000" flipV="1">
            <a:off x="7325649" y="1958275"/>
            <a:ext cx="2" cy="2443766"/>
          </a:xfrm>
          <a:prstGeom prst="curvedConnector3">
            <a:avLst>
              <a:gd name="adj1" fmla="val 11430100000"/>
            </a:avLst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7825" y="5160256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Second job is submitted</a:t>
            </a:r>
            <a:endParaRPr lang="en-US" sz="14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60496" y="5139583"/>
            <a:ext cx="2588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+mn-lt"/>
              </a:rPr>
              <a:t>Resource Manager will perform resource management while Job management take cares by Application specific Application Master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1 VS Hadoop 2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46" y="1340768"/>
            <a:ext cx="6648450" cy="39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Agenda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1.x Limitations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Hadoop 2.x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 Reduce VS YARN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2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MR1 Vs MR2 - Summary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7856"/>
              </p:ext>
            </p:extLst>
          </p:nvPr>
        </p:nvGraphicFramePr>
        <p:xfrm>
          <a:off x="611560" y="1412776"/>
          <a:ext cx="7373938" cy="4176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0762"/>
                <a:gridCol w="2818565"/>
                <a:gridCol w="3054611"/>
              </a:tblGrid>
              <a:tr h="20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MRv1/Classic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MRv2/YARN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347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</a:t>
                      </a:r>
                      <a:r>
                        <a:rPr lang="en-US" sz="1200" u="none" strike="noStrike" dirty="0" smtClean="0">
                          <a:effectLst/>
                        </a:rPr>
                        <a:t>Tracker – handles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both resource management as well as job processing.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Manager – only looks after resource management.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260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Slave on each </a:t>
                      </a:r>
                      <a:r>
                        <a:rPr lang="en-US" sz="1200" u="none" strike="noStrike" dirty="0" err="1">
                          <a:effectLst/>
                        </a:rPr>
                        <a:t>datanode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Node Manager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Job Tracker controls life cycle of the job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 job application master controls life cycle of job. Application master is transient in nature and will be cleaned up after job is completed.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 tracker will manage the processes that runs tasks (mappers and reducers)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Containers will manage the processes that runs tasks (mappers and reducers). Containers are transient in nature and will be cleaned up when job is completed.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59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Mappers and reducers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on each node are pre-configured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and cannot be changed. It can cause under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Tasks for mappers and reducers are not pre-configured.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Relatively effective utilization of resources.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  <a:tr h="987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Scalability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Single point of failure and probability is high as Job Tracker controls each job life cycle as well as resource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consumption.  Have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issues with clusters more than 4000 nodes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Can configure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for high availability. Resource Manager is relatively stable than Job tracker.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61" marR="11961" marT="119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Hadoop Distributions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3150" y="1553700"/>
            <a:ext cx="41910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57475" y="1668000"/>
            <a:ext cx="25908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98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Hadoop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475" y="17442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Hive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98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Sqoop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0475" y="22014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Many more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6875" y="2049000"/>
            <a:ext cx="8382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Monitoring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596" y="4182600"/>
            <a:ext cx="1387068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Hortonworks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03568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Cloudera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80185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MapR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02397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HDInsight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 flipH="1">
            <a:off x="854130" y="3001500"/>
            <a:ext cx="3584520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1" idx="0"/>
          </p:cNvCxnSpPr>
          <p:nvPr/>
        </p:nvCxnSpPr>
        <p:spPr>
          <a:xfrm flipH="1">
            <a:off x="2343648" y="3001500"/>
            <a:ext cx="2095002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12" idx="0"/>
          </p:cNvCxnSpPr>
          <p:nvPr/>
        </p:nvCxnSpPr>
        <p:spPr>
          <a:xfrm flipH="1">
            <a:off x="3820265" y="3001500"/>
            <a:ext cx="618385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3" idx="0"/>
          </p:cNvCxnSpPr>
          <p:nvPr/>
        </p:nvCxnSpPr>
        <p:spPr>
          <a:xfrm>
            <a:off x="4438650" y="3001500"/>
            <a:ext cx="903827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51736" y="4182600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BigInsight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3" idx="2"/>
            <a:endCxn id="18" idx="0"/>
          </p:cNvCxnSpPr>
          <p:nvPr/>
        </p:nvCxnSpPr>
        <p:spPr>
          <a:xfrm>
            <a:off x="4438650" y="3001500"/>
            <a:ext cx="2353166" cy="11811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01362" y="4175505"/>
            <a:ext cx="1280160" cy="685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EMR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3" idx="2"/>
            <a:endCxn id="20" idx="0"/>
          </p:cNvCxnSpPr>
          <p:nvPr/>
        </p:nvCxnSpPr>
        <p:spPr>
          <a:xfrm>
            <a:off x="4438650" y="3001500"/>
            <a:ext cx="3802792" cy="117400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/>
              <a:t>Any Questions?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609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988619"/>
            <a:ext cx="66770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HDFS - Important parameters 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18442"/>
              </p:ext>
            </p:extLst>
          </p:nvPr>
        </p:nvGraphicFramePr>
        <p:xfrm>
          <a:off x="323528" y="1412776"/>
          <a:ext cx="8367823" cy="4187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652"/>
                <a:gridCol w="2053733"/>
                <a:gridCol w="2098367"/>
                <a:gridCol w="3186071"/>
              </a:tblGrid>
              <a:tr h="2903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 Name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</a:t>
                      </a:r>
                      <a:r>
                        <a:rPr lang="en-US" sz="1400" baseline="0" dirty="0" smtClean="0"/>
                        <a:t> value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fs.defaultFS/fs.default.name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hdfs://&lt;namenode_ip&gt;:8020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ip</a:t>
                      </a:r>
                      <a:r>
                        <a:rPr lang="en-US" sz="1000" dirty="0" smtClean="0"/>
                        <a:t> address or </a:t>
                      </a:r>
                      <a:r>
                        <a:rPr lang="en-US" sz="1000" dirty="0" err="1" smtClean="0"/>
                        <a:t>nameservice</a:t>
                      </a:r>
                      <a:r>
                        <a:rPr lang="en-US" sz="1000" dirty="0" smtClean="0"/>
                        <a:t> (HA </a:t>
                      </a:r>
                      <a:r>
                        <a:rPr lang="en-US" sz="1000" dirty="0" err="1" smtClean="0"/>
                        <a:t>config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dfs.block.size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dfs.blocksize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 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Block</a:t>
                      </a:r>
                      <a:r>
                        <a:rPr lang="en-US" sz="1000" baseline="0" dirty="0" smtClean="0"/>
                        <a:t> size at which files will be stored physically.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dfs.replication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</a:t>
                      </a:r>
                      <a:r>
                        <a:rPr lang="en-US" sz="1000" baseline="0" dirty="0" smtClean="0"/>
                        <a:t> of copies per block of a file for fault tolerance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7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dfs.namenode.http</a:t>
                      </a:r>
                      <a:r>
                        <a:rPr lang="en-US" sz="1000" kern="1200" dirty="0" smtClean="0"/>
                        <a:t>-address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 Web UI. By default it might use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 of </a:t>
                      </a:r>
                      <a:r>
                        <a:rPr lang="en-US" sz="1000" dirty="0" err="1" smtClean="0"/>
                        <a:t>namenode</a:t>
                      </a:r>
                      <a:r>
                        <a:rPr lang="en-US" sz="1000" dirty="0" smtClean="0"/>
                        <a:t>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dfs.datanode.http.address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0.0.0.0:50075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Datanode</a:t>
                      </a:r>
                      <a:r>
                        <a:rPr lang="en-US" sz="1000" baseline="0" dirty="0" smtClean="0"/>
                        <a:t> Web UI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dfs.namenode.name.dir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for FS Image and edit logs on name node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2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dfs.data.dir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dfs.datanode.data.dir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location for storing blocks on data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fs.checkpoint.dir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directory_location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Directory location which</a:t>
                      </a:r>
                      <a:r>
                        <a:rPr lang="en-US" sz="1000" baseline="0" dirty="0" smtClean="0"/>
                        <a:t> will be used by secondary </a:t>
                      </a:r>
                      <a:r>
                        <a:rPr lang="en-US" sz="1000" baseline="0" dirty="0" err="1" smtClean="0"/>
                        <a:t>namenode</a:t>
                      </a:r>
                      <a:r>
                        <a:rPr lang="en-US" sz="1000" baseline="0" dirty="0" smtClean="0"/>
                        <a:t> for checkpoint.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44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fs.checkpoint.period</a:t>
                      </a:r>
                      <a:r>
                        <a:rPr lang="en-US" sz="1000" kern="1200" dirty="0" smtClean="0">
                          <a:effectLst/>
                        </a:rPr>
                        <a:t>, </a:t>
                      </a:r>
                      <a:r>
                        <a:rPr lang="en-US" sz="1000" kern="1200" dirty="0" err="1" smtClean="0">
                          <a:effectLst/>
                        </a:rPr>
                        <a:t>dfs.namenode.checkpoint.period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r>
                        <a:rPr lang="en-US" sz="1000" baseline="0" dirty="0" smtClean="0"/>
                        <a:t> hour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interval.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7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hdfs-site.xml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effectLst/>
                        </a:rPr>
                        <a:t>dfs.namenode.checkpoint.txns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1000000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Checkpoint (merging edit logs with</a:t>
                      </a:r>
                      <a:r>
                        <a:rPr lang="en-US" sz="1000" baseline="0" dirty="0" smtClean="0"/>
                        <a:t> current fs image to create new fs image) transactions.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913"/>
            <a:ext cx="9073008" cy="981075"/>
          </a:xfrm>
        </p:spPr>
        <p:txBody>
          <a:bodyPr/>
          <a:lstStyle/>
          <a:p>
            <a:r>
              <a:rPr lang="en-US" sz="4000" dirty="0" smtClean="0"/>
              <a:t>MR1/Classic-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279140"/>
              </p:ext>
            </p:extLst>
          </p:nvPr>
        </p:nvGraphicFramePr>
        <p:xfrm>
          <a:off x="179512" y="1340768"/>
          <a:ext cx="8625505" cy="3724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61"/>
                <a:gridCol w="2116976"/>
                <a:gridCol w="2162984"/>
                <a:gridCol w="3284184"/>
              </a:tblGrid>
              <a:tr h="290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8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&gt;:8021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address</a:t>
                      </a:r>
                      <a:r>
                        <a:rPr lang="en-US" sz="1000" baseline="0" dirty="0" smtClean="0"/>
                        <a:t>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70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mapred.job.tracker.http.address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&gt;:50030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tracker web UI IP address and port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2756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mapred.system.dir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</a:t>
                      </a:r>
                      <a:r>
                        <a:rPr lang="en-US" sz="1000" baseline="0" dirty="0" smtClean="0"/>
                        <a:t> directory to store Map Reduce control files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mapred.local.dir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Local directory to store intermediate data files (map output)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mapred.jobtracker.taskScheduler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is FIFO – Fair</a:t>
                      </a:r>
                      <a:r>
                        <a:rPr lang="en-US" sz="1000" baseline="0" dirty="0" smtClean="0"/>
                        <a:t> and Capacity are the viable options for production deployments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508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mapred.queue.names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Can</a:t>
                      </a:r>
                      <a:r>
                        <a:rPr lang="en-US" sz="1000" baseline="0" dirty="0" smtClean="0"/>
                        <a:t> provide multiple queue names to set priorities while submitting the jobs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mapred.tasktracker.map.tasks.maximum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Map slots per task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mapred.tasktracker.reduce.tasks.maximum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Reduce slots per task</a:t>
                      </a:r>
                      <a:r>
                        <a:rPr lang="en-US" sz="1000" baseline="0" dirty="0" smtClean="0"/>
                        <a:t> tracker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7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mapred.reduce.tasks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Reduce</a:t>
                      </a:r>
                      <a:r>
                        <a:rPr lang="en-US" sz="1000" baseline="0" dirty="0" smtClean="0"/>
                        <a:t> tasks per job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8305"/>
              </p:ext>
            </p:extLst>
          </p:nvPr>
        </p:nvGraphicFramePr>
        <p:xfrm>
          <a:off x="276573" y="1412776"/>
          <a:ext cx="8854622" cy="34872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IP</a:t>
                      </a:r>
                      <a:r>
                        <a:rPr lang="en-US" sz="1000" baseline="0" dirty="0" smtClean="0"/>
                        <a:t> 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944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Resource Manager web UI IP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and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yarn-</a:t>
                      </a:r>
                      <a:r>
                        <a:rPr lang="en-US" sz="1000" dirty="0" err="1" smtClean="0"/>
                        <a:t>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/>
                        <a:t>yarn.nodemanager.resource.memory-mb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Amount of physical memory, in MB, that can be allocated for containers.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1024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Minimum total</a:t>
                      </a:r>
                      <a:r>
                        <a:rPr lang="en-US" sz="1000" baseline="0" dirty="0" smtClean="0"/>
                        <a:t> memory for containers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4096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 total</a:t>
                      </a:r>
                      <a:r>
                        <a:rPr lang="en-US" sz="1000" baseline="0" dirty="0" smtClean="0"/>
                        <a:t> memory for containers on each of the nodes. Same as </a:t>
                      </a:r>
                      <a:r>
                        <a:rPr lang="en-US" sz="1000" baseline="0" dirty="0" err="1" smtClean="0"/>
                        <a:t>yarn.nodemanager.resource.memory.mb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yarn.scheduler.minimum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Minimum</a:t>
                      </a:r>
                      <a:r>
                        <a:rPr lang="en-US" sz="1000" baseline="0" dirty="0" smtClean="0"/>
                        <a:t> number of virtual cores on each of the nodes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yarn.scheduler.maximum</a:t>
                      </a:r>
                      <a:r>
                        <a:rPr lang="en-US" sz="1000" kern="1200" dirty="0" smtClean="0"/>
                        <a:t>-allocation-</a:t>
                      </a:r>
                      <a:r>
                        <a:rPr lang="en-US" sz="1000" kern="1200" dirty="0" err="1" smtClean="0"/>
                        <a:t>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number of virtual cores on each of the nodes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yarn.resourcemanager.scheduler.class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r>
                        <a:rPr lang="en-US" sz="1000" baseline="0" dirty="0" smtClean="0"/>
                        <a:t> which determines scheduler – Fair or capacity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1168" cy="981075"/>
          </a:xfrm>
        </p:spPr>
        <p:txBody>
          <a:bodyPr/>
          <a:lstStyle/>
          <a:p>
            <a:r>
              <a:rPr lang="en-US" sz="4000" dirty="0" smtClean="0"/>
              <a:t>MRv2/YARN- Important parameters 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99681"/>
              </p:ext>
            </p:extLst>
          </p:nvPr>
        </p:nvGraphicFramePr>
        <p:xfrm>
          <a:off x="254143" y="1340768"/>
          <a:ext cx="8854622" cy="3361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/>
                        <a:t>mapreduce.framework.name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mapreduce.jobhistory.webapp.address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&lt;</a:t>
                      </a:r>
                      <a:r>
                        <a:rPr lang="en-US" sz="1000" dirty="0" err="1" smtClean="0"/>
                        <a:t>ip_address</a:t>
                      </a:r>
                      <a:r>
                        <a:rPr lang="en-US" sz="1000" dirty="0" smtClean="0"/>
                        <a:t>&gt;:&lt;port&gt;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 history server Web</a:t>
                      </a:r>
                      <a:r>
                        <a:rPr lang="en-US" sz="1000" baseline="0" dirty="0" smtClean="0"/>
                        <a:t> UI IP address and port number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yarn.app.mapreduce.am.*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application master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map container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mapreduce.reduce.java.opts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JVM</a:t>
                      </a:r>
                      <a:r>
                        <a:rPr lang="en-US" sz="1000" baseline="0" dirty="0" smtClean="0"/>
                        <a:t> Heap size for child task of reduce container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mapreduce.map.cpu.vcores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 of virtual cores required to run each map task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mapreduce.reduce.memory.mb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Size of</a:t>
                      </a:r>
                      <a:r>
                        <a:rPr lang="en-US" sz="1000" baseline="0" dirty="0" smtClean="0"/>
                        <a:t> container for reduce task</a:t>
                      </a:r>
                      <a:endParaRPr lang="en-US" sz="1000" dirty="0" smtClean="0"/>
                    </a:p>
                  </a:txBody>
                  <a:tcPr marL="68580" marR="68580"/>
                </a:tc>
              </a:tr>
              <a:tr h="372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mapred-site.xml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/>
                        <a:t>mapreduce.reduce.cpu.vcores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Number of virtual cores required to run each reduce task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What is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528" y="1556792"/>
            <a:ext cx="813690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is a collection of large datasets that cannot be processed using traditional computing techniques. 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Data that would take too much time and cost too much money to load into a relational database for analysis</a:t>
            </a:r>
          </a:p>
          <a:p>
            <a:pPr marL="0" indent="0">
              <a:buNone/>
            </a:pPr>
            <a:endParaRPr lang="en-US" sz="2400" kern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Big data doesn’t refer to specific quantity, the term is often used when speaking about terabytes ,petabytes and </a:t>
            </a:r>
            <a:r>
              <a:rPr lang="en-US" sz="2400" kern="0" dirty="0" err="1" smtClean="0"/>
              <a:t>exabytes</a:t>
            </a:r>
            <a:r>
              <a:rPr lang="en-US" sz="2400" kern="0" dirty="0" smtClean="0"/>
              <a:t>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831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What Comes under Big Data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9552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Social Media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CCTV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Stock Exchange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Search Engine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Sensors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Online Shopping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smtClean="0"/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6355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Characteristics (4 Vs)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" y="1375121"/>
            <a:ext cx="2085975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48" y="1367170"/>
            <a:ext cx="2057400" cy="4410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68" y="1367170"/>
            <a:ext cx="2114550" cy="438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9" y="1386220"/>
            <a:ext cx="2009775" cy="4370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Big Data Challenges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43608" y="1484784"/>
            <a:ext cx="7269734" cy="36120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Store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 How to store big data beyond capacity of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0" dirty="0" smtClean="0"/>
              <a:t>How To Process Big Data</a:t>
            </a:r>
          </a:p>
          <a:p>
            <a:pPr marL="514350" lvl="1">
              <a:buFont typeface="Arial" panose="020B0604020202020204" pitchFamily="34" charset="0"/>
              <a:buChar char="•"/>
            </a:pPr>
            <a:r>
              <a:rPr lang="en-US" sz="1900" kern="0" dirty="0" smtClean="0"/>
              <a:t>How to Process and extract valuable information from huge amount of data within given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kern="0" dirty="0" smtClean="0">
                <a:solidFill>
                  <a:srgbClr val="00B050"/>
                </a:solidFill>
              </a:rPr>
              <a:t>Solution…</a:t>
            </a:r>
          </a:p>
          <a:p>
            <a:pPr marL="0" indent="0">
              <a:buNone/>
            </a:pPr>
            <a:r>
              <a:rPr lang="en-US" sz="1800" kern="0" dirty="0"/>
              <a:t>	</a:t>
            </a:r>
            <a:r>
              <a:rPr lang="en-US" sz="1800" kern="0" dirty="0" smtClean="0"/>
              <a:t> </a:t>
            </a:r>
            <a:r>
              <a:rPr lang="en-US" sz="2800" kern="0" dirty="0" smtClean="0">
                <a:solidFill>
                  <a:srgbClr val="FF0000"/>
                </a:solidFill>
              </a:rPr>
              <a:t>HADOOP</a:t>
            </a:r>
            <a:endParaRPr lang="en-US" sz="2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4464" y="2157435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2003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464" y="3289901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2004</a:t>
            </a:r>
            <a:endParaRPr lang="en-US" sz="19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1750" y="2157435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70C0"/>
                </a:solidFill>
                <a:latin typeface="+mn-lt"/>
              </a:rPr>
              <a:t>Published white paper on Google File System – Distributed File System  </a:t>
            </a:r>
            <a:endParaRPr lang="en-US" sz="19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8864" y="3289901"/>
            <a:ext cx="5967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B050"/>
                </a:solidFill>
                <a:latin typeface="+mn-lt"/>
              </a:rPr>
              <a:t>Published white paper on Map Reduce – </a:t>
            </a:r>
            <a:endParaRPr lang="en-US" sz="1900" b="1" dirty="0" smtClean="0">
              <a:solidFill>
                <a:srgbClr val="00B050"/>
              </a:solidFill>
              <a:latin typeface="+mn-lt"/>
            </a:endParaRPr>
          </a:p>
          <a:p>
            <a:r>
              <a:rPr lang="en-US" sz="1900" b="1" dirty="0" smtClean="0">
                <a:solidFill>
                  <a:srgbClr val="00B050"/>
                </a:solidFill>
                <a:latin typeface="+mn-lt"/>
              </a:rPr>
              <a:t>Distributed </a:t>
            </a:r>
            <a:r>
              <a:rPr lang="en-US" sz="1900" b="1" dirty="0">
                <a:solidFill>
                  <a:srgbClr val="00B050"/>
                </a:solidFill>
                <a:latin typeface="+mn-lt"/>
              </a:rPr>
              <a:t>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195" y="1501784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rgbClr val="984807"/>
                </a:solidFill>
                <a:latin typeface="+mn-lt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9214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/>
              <a:t>Brief History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2826" y="1477853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26" y="4373453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0845" y="252902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Using the solution provided by Google ,Doug Cutting developed an open source project Hadoop</a:t>
            </a:r>
          </a:p>
          <a:p>
            <a:r>
              <a:rPr lang="en-US" dirty="0"/>
              <a:t>The project was funded by Yahoo.</a:t>
            </a:r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dirty="0"/>
              <a:t>: Yahoo gave the project to Apache </a:t>
            </a:r>
            <a:r>
              <a:rPr lang="en-US" dirty="0" smtClean="0"/>
              <a:t>Software </a:t>
            </a:r>
            <a:r>
              <a:rPr lang="en-US" dirty="0"/>
              <a:t>Foundation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49" y="1447068"/>
            <a:ext cx="4419611" cy="104523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0" y="4309209"/>
            <a:ext cx="2501338" cy="51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08" y="4975488"/>
            <a:ext cx="2496712" cy="4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80262" y="4309209"/>
            <a:ext cx="3633745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– GFS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0260" y="4932383"/>
            <a:ext cx="3633747" cy="515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Processing– Map Reduce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2367</Words>
  <Application>Microsoft Office PowerPoint</Application>
  <PresentationFormat>On-screen Show (4:3)</PresentationFormat>
  <Paragraphs>500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Diseño predeterminado</vt:lpstr>
      <vt:lpstr>Introduccion To Hadoop</vt:lpstr>
      <vt:lpstr>Agenda</vt:lpstr>
      <vt:lpstr>Agenda</vt:lpstr>
      <vt:lpstr>What is Big Data</vt:lpstr>
      <vt:lpstr>What Comes under Big Data</vt:lpstr>
      <vt:lpstr>Big Data Characteristics (4 Vs)</vt:lpstr>
      <vt:lpstr>Big Data Challenges</vt:lpstr>
      <vt:lpstr>Brief History</vt:lpstr>
      <vt:lpstr>Brief History</vt:lpstr>
      <vt:lpstr>Hadoop Core Component</vt:lpstr>
      <vt:lpstr>HDFS – Master Services</vt:lpstr>
      <vt:lpstr>HDFS – Slave Service</vt:lpstr>
      <vt:lpstr>HDFS Configuration files</vt:lpstr>
      <vt:lpstr>HDFS 1.x Architecture</vt:lpstr>
      <vt:lpstr>Map Reduce – Master Service</vt:lpstr>
      <vt:lpstr>Map Reduce – Slave Service</vt:lpstr>
      <vt:lpstr>Mapreduce Configuration file</vt:lpstr>
      <vt:lpstr>Map Reduce Architecture</vt:lpstr>
      <vt:lpstr>PowerPoint Presentation</vt:lpstr>
      <vt:lpstr>Hadoop 1.x Limitations</vt:lpstr>
      <vt:lpstr>Hadoop 2.x HA Components</vt:lpstr>
      <vt:lpstr>Hadoop 2.x HA Architecture</vt:lpstr>
      <vt:lpstr>YARN/MR2</vt:lpstr>
      <vt:lpstr>YARN Architecture</vt:lpstr>
      <vt:lpstr>MR1 VS MR2</vt:lpstr>
      <vt:lpstr>MR1 VS MR2</vt:lpstr>
      <vt:lpstr>MR1 VS MR2</vt:lpstr>
      <vt:lpstr>MR1 VS MR2</vt:lpstr>
      <vt:lpstr>Hadoop 1 VS Hadoop 2</vt:lpstr>
      <vt:lpstr>MR1 Vs MR2 - Summary</vt:lpstr>
      <vt:lpstr>Hadoop Distributions</vt:lpstr>
      <vt:lpstr>Any Questions?</vt:lpstr>
      <vt:lpstr>PowerPoint Presentation</vt:lpstr>
      <vt:lpstr>HDFS - Important parameters </vt:lpstr>
      <vt:lpstr>MR1/Classic- Important parameters </vt:lpstr>
      <vt:lpstr>MRv2/YARN- Important parameters </vt:lpstr>
      <vt:lpstr>MRv2/YARN- Important parameters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Shalaj Shukla</cp:lastModifiedBy>
  <cp:revision>730</cp:revision>
  <dcterms:created xsi:type="dcterms:W3CDTF">2010-05-23T14:28:12Z</dcterms:created>
  <dcterms:modified xsi:type="dcterms:W3CDTF">2017-02-10T07:53:38Z</dcterms:modified>
</cp:coreProperties>
</file>