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94" r:id="rId1"/>
  </p:sldMasterIdLst>
  <p:notesMasterIdLst>
    <p:notesMasterId r:id="rId46"/>
  </p:notesMasterIdLst>
  <p:handoutMasterIdLst>
    <p:handoutMasterId r:id="rId47"/>
  </p:handoutMasterIdLst>
  <p:sldIdLst>
    <p:sldId id="479" r:id="rId2"/>
    <p:sldId id="282" r:id="rId3"/>
    <p:sldId id="470" r:id="rId4"/>
    <p:sldId id="434" r:id="rId5"/>
    <p:sldId id="435" r:id="rId6"/>
    <p:sldId id="436" r:id="rId7"/>
    <p:sldId id="439" r:id="rId8"/>
    <p:sldId id="438" r:id="rId9"/>
    <p:sldId id="440" r:id="rId10"/>
    <p:sldId id="441" r:id="rId11"/>
    <p:sldId id="443" r:id="rId12"/>
    <p:sldId id="444" r:id="rId13"/>
    <p:sldId id="445" r:id="rId14"/>
    <p:sldId id="442" r:id="rId15"/>
    <p:sldId id="447" r:id="rId16"/>
    <p:sldId id="478" r:id="rId17"/>
    <p:sldId id="448" r:id="rId18"/>
    <p:sldId id="449" r:id="rId19"/>
    <p:sldId id="446" r:id="rId20"/>
    <p:sldId id="471" r:id="rId21"/>
    <p:sldId id="451" r:id="rId22"/>
    <p:sldId id="463" r:id="rId23"/>
    <p:sldId id="452" r:id="rId24"/>
    <p:sldId id="467" r:id="rId25"/>
    <p:sldId id="453" r:id="rId26"/>
    <p:sldId id="454" r:id="rId27"/>
    <p:sldId id="456" r:id="rId28"/>
    <p:sldId id="457" r:id="rId29"/>
    <p:sldId id="458" r:id="rId30"/>
    <p:sldId id="469" r:id="rId31"/>
    <p:sldId id="468" r:id="rId32"/>
    <p:sldId id="455" r:id="rId33"/>
    <p:sldId id="472" r:id="rId34"/>
    <p:sldId id="473" r:id="rId35"/>
    <p:sldId id="474" r:id="rId36"/>
    <p:sldId id="475" r:id="rId37"/>
    <p:sldId id="476" r:id="rId38"/>
    <p:sldId id="477" r:id="rId39"/>
    <p:sldId id="416" r:id="rId40"/>
    <p:sldId id="417" r:id="rId41"/>
    <p:sldId id="461" r:id="rId42"/>
    <p:sldId id="462" r:id="rId43"/>
    <p:sldId id="465" r:id="rId44"/>
    <p:sldId id="466"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3756">
          <p15:clr>
            <a:srgbClr val="A4A3A4"/>
          </p15:clr>
        </p15:guide>
        <p15:guide id="2" orient="horz" pos="437">
          <p15:clr>
            <a:srgbClr val="A4A3A4"/>
          </p15:clr>
        </p15:guide>
        <p15:guide id="3" orient="horz" pos="4170">
          <p15:clr>
            <a:srgbClr val="A4A3A4"/>
          </p15:clr>
        </p15:guide>
        <p15:guide id="4" orient="horz" pos="1564">
          <p15:clr>
            <a:srgbClr val="A4A3A4"/>
          </p15:clr>
        </p15:guide>
        <p15:guide id="5" pos="5592">
          <p15:clr>
            <a:srgbClr val="A4A3A4"/>
          </p15:clr>
        </p15:guide>
        <p15:guide id="6" pos="144">
          <p15:clr>
            <a:srgbClr val="A4A3A4"/>
          </p15:clr>
        </p15:guide>
        <p15:guide id="7" pos="1105">
          <p15:clr>
            <a:srgbClr val="A4A3A4"/>
          </p15:clr>
        </p15:guide>
        <p15:guide id="8" pos="96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4807"/>
    <a:srgbClr val="D1F0FF"/>
    <a:srgbClr val="0000FF"/>
    <a:srgbClr val="CC00CC"/>
    <a:srgbClr val="00547E"/>
    <a:srgbClr val="B36005"/>
    <a:srgbClr val="F79646"/>
    <a:srgbClr val="FEE1C2"/>
    <a:srgbClr val="000000"/>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89487" autoAdjust="0"/>
  </p:normalViewPr>
  <p:slideViewPr>
    <p:cSldViewPr snapToGrid="0">
      <p:cViewPr>
        <p:scale>
          <a:sx n="90" d="100"/>
          <a:sy n="90" d="100"/>
        </p:scale>
        <p:origin x="-252" y="-180"/>
      </p:cViewPr>
      <p:guideLst>
        <p:guide orient="horz" pos="3756"/>
        <p:guide orient="horz" pos="437"/>
        <p:guide orient="horz" pos="4170"/>
        <p:guide orient="horz" pos="1564"/>
        <p:guide pos="5592"/>
        <p:guide pos="144"/>
        <p:guide pos="1105"/>
        <p:guide pos="964"/>
      </p:guideLst>
    </p:cSldViewPr>
  </p:slideViewPr>
  <p:outlineViewPr>
    <p:cViewPr>
      <p:scale>
        <a:sx n="33" d="100"/>
        <a:sy n="33" d="100"/>
      </p:scale>
      <p:origin x="0" y="-10194"/>
    </p:cViewPr>
  </p:outlineViewPr>
  <p:notesTextViewPr>
    <p:cViewPr>
      <p:scale>
        <a:sx n="150" d="100"/>
        <a:sy n="150" d="100"/>
      </p:scale>
      <p:origin x="0" y="0"/>
    </p:cViewPr>
  </p:notesTextViewPr>
  <p:sorterViewPr>
    <p:cViewPr varScale="1">
      <p:scale>
        <a:sx n="1" d="1"/>
        <a:sy n="1" d="1"/>
      </p:scale>
      <p:origin x="0" y="0"/>
    </p:cViewPr>
  </p:sorterViewPr>
  <p:notesViewPr>
    <p:cSldViewPr snapToGrid="0">
      <p:cViewPr>
        <p:scale>
          <a:sx n="106" d="100"/>
          <a:sy n="106" d="100"/>
        </p:scale>
        <p:origin x="-140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3564965-BF81-45F0-B1B0-694A54ACCB4C}" type="datetimeFigureOut">
              <a:rPr lang="en-US"/>
              <a:pPr>
                <a:defRPr/>
              </a:pPr>
              <a:t>2/22/2017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75F1432-7706-4BED-9935-E40095BA745E}" type="slidenum">
              <a:rPr lang="en-US" altLang="en-US"/>
              <a:pPr>
                <a:defRPr/>
              </a:pPr>
              <a:t>‹#›</a:t>
            </a:fld>
            <a:endParaRPr lang="en-US" altLang="en-US"/>
          </a:p>
        </p:txBody>
      </p:sp>
    </p:spTree>
    <p:extLst>
      <p:ext uri="{BB962C8B-B14F-4D97-AF65-F5344CB8AC3E}">
        <p14:creationId xmlns:p14="http://schemas.microsoft.com/office/powerpoint/2010/main" val="376252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2AA54F7-8EB0-4084-AC80-D51E5A6F63F3}" type="datetimeFigureOut">
              <a:rPr lang="en-US"/>
              <a:pPr>
                <a:defRPr/>
              </a:pPr>
              <a:t>2/22/2017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31B18B2-3D80-4D2C-9FEC-9B50DADD91DC}" type="slidenum">
              <a:rPr lang="en-US" altLang="en-US"/>
              <a:pPr>
                <a:defRPr/>
              </a:pPr>
              <a:t>‹#›</a:t>
            </a:fld>
            <a:endParaRPr lang="en-US" altLang="en-US"/>
          </a:p>
        </p:txBody>
      </p:sp>
    </p:spTree>
    <p:extLst>
      <p:ext uri="{BB962C8B-B14F-4D97-AF65-F5344CB8AC3E}">
        <p14:creationId xmlns:p14="http://schemas.microsoft.com/office/powerpoint/2010/main" val="1145928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a:t>
            </a:fld>
            <a:endParaRPr lang="en-US" altLang="en-US"/>
          </a:p>
        </p:txBody>
      </p:sp>
    </p:spTree>
    <p:extLst>
      <p:ext uri="{BB962C8B-B14F-4D97-AF65-F5344CB8AC3E}">
        <p14:creationId xmlns:p14="http://schemas.microsoft.com/office/powerpoint/2010/main" val="3071531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a:t>
            </a:r>
            <a:r>
              <a:rPr lang="en-US" baseline="0" dirty="0" smtClean="0"/>
              <a:t> - </a:t>
            </a:r>
            <a:r>
              <a:rPr lang="en-US" sz="1200" b="0" i="0" kern="1200" dirty="0" smtClean="0">
                <a:solidFill>
                  <a:schemeClr val="tx1"/>
                </a:solidFill>
                <a:effectLst/>
                <a:latin typeface="+mn-lt"/>
                <a:ea typeface="+mn-ea"/>
                <a:cs typeface="+mn-cs"/>
              </a:rPr>
              <a:t>Group of independent servers (usually in close proximity to one another) interconnected through a dedicated network to work as one centralized data processing resource. </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10</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SNN - </a:t>
            </a:r>
            <a:r>
              <a:rPr lang="en-US" sz="1900" dirty="0" smtClean="0">
                <a:latin typeface="+mn-lt"/>
              </a:rPr>
              <a:t>It manages the metadata for the Name Node. In the sense, it reads the information written in edit logs (by Name Node) and creates an updated file of current cluster</a:t>
            </a:r>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11</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12</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17</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dk1"/>
                </a:solidFill>
                <a:latin typeface="+mn-lt"/>
                <a:ea typeface="+mn-ea"/>
                <a:cs typeface="+mn-cs"/>
              </a:rPr>
              <a:t>mapred.job.tracker</a:t>
            </a:r>
            <a:r>
              <a:rPr lang="en-US" sz="1200" kern="1200" dirty="0" smtClean="0">
                <a:solidFill>
                  <a:schemeClr val="dk1"/>
                </a:solidFill>
                <a:latin typeface="+mn-lt"/>
                <a:ea typeface="+mn-ea"/>
                <a:cs typeface="+mn-cs"/>
              </a:rPr>
              <a:t> -- </a:t>
            </a:r>
            <a:r>
              <a:rPr lang="en-US" sz="1200" dirty="0" smtClean="0"/>
              <a:t>&lt;</a:t>
            </a:r>
            <a:r>
              <a:rPr lang="en-US" sz="1200" dirty="0" err="1" smtClean="0"/>
              <a:t>ip_address</a:t>
            </a:r>
            <a:r>
              <a:rPr lang="en-US" sz="1200" dirty="0" smtClean="0"/>
              <a:t>&gt;:8021</a:t>
            </a:r>
            <a:r>
              <a:rPr lang="en-US" sz="1200" baseline="0" dirty="0" smtClean="0"/>
              <a:t> -- </a:t>
            </a:r>
            <a:r>
              <a:rPr lang="en-US" sz="1200" dirty="0" smtClean="0"/>
              <a:t>Job Tracker </a:t>
            </a:r>
            <a:r>
              <a:rPr lang="en-US" sz="1200" dirty="0" err="1" smtClean="0"/>
              <a:t>ip</a:t>
            </a:r>
            <a:r>
              <a:rPr lang="en-US" sz="1200" dirty="0" smtClean="0"/>
              <a:t> address</a:t>
            </a:r>
            <a:r>
              <a:rPr lang="en-US" sz="1200" baseline="0" dirty="0" smtClean="0"/>
              <a:t> and port number</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dk1"/>
                </a:solidFill>
                <a:latin typeface="+mn-lt"/>
                <a:ea typeface="+mn-ea"/>
                <a:cs typeface="+mn-cs"/>
              </a:rPr>
              <a:t>mapred.job.tracker.http.address</a:t>
            </a:r>
            <a:r>
              <a:rPr lang="en-US" sz="1200" kern="1200" baseline="0" dirty="0" smtClean="0">
                <a:solidFill>
                  <a:schemeClr val="tx1"/>
                </a:solidFill>
                <a:latin typeface="+mn-lt"/>
                <a:ea typeface="+mn-ea"/>
                <a:cs typeface="+mn-cs"/>
              </a:rPr>
              <a:t> -- </a:t>
            </a:r>
            <a:r>
              <a:rPr lang="en-US" sz="1200" dirty="0" smtClean="0"/>
              <a:t>&lt;</a:t>
            </a:r>
            <a:r>
              <a:rPr lang="en-US" sz="1200" dirty="0" err="1" smtClean="0"/>
              <a:t>ip_address</a:t>
            </a:r>
            <a:r>
              <a:rPr lang="en-US" sz="1200" dirty="0" smtClean="0"/>
              <a:t>&gt;:50030 --</a:t>
            </a:r>
            <a:r>
              <a:rPr lang="en-US" sz="1200" baseline="0" dirty="0" smtClean="0"/>
              <a:t> </a:t>
            </a:r>
            <a:r>
              <a:rPr lang="en-US" sz="1200" dirty="0" smtClean="0"/>
              <a:t>Job tracker web UI </a:t>
            </a:r>
            <a:r>
              <a:rPr lang="en-US" sz="1200" dirty="0" err="1" smtClean="0"/>
              <a:t>ip</a:t>
            </a:r>
            <a:r>
              <a:rPr lang="en-US" sz="1200" dirty="0" smtClean="0"/>
              <a:t> address and port</a:t>
            </a:r>
            <a:r>
              <a:rPr lang="en-US" sz="1200" baseline="0" dirty="0" smtClean="0"/>
              <a:t> number</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dk1"/>
                </a:solidFill>
                <a:latin typeface="+mn-lt"/>
                <a:ea typeface="+mn-ea"/>
                <a:cs typeface="+mn-cs"/>
              </a:rPr>
              <a:t>mapred.tasktracker.map.tasks.maximum</a:t>
            </a:r>
            <a:r>
              <a:rPr lang="en-US" sz="1200" kern="1200" baseline="0" dirty="0" smtClean="0">
                <a:solidFill>
                  <a:schemeClr val="tx1"/>
                </a:solidFill>
                <a:latin typeface="+mn-lt"/>
                <a:ea typeface="+mn-ea"/>
                <a:cs typeface="+mn-cs"/>
              </a:rPr>
              <a:t> -- </a:t>
            </a:r>
            <a:r>
              <a:rPr lang="en-US" sz="1200" dirty="0" smtClean="0"/>
              <a:t>Maximum Map slots per task tracker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dk1"/>
                </a:solidFill>
                <a:latin typeface="+mn-lt"/>
                <a:ea typeface="+mn-ea"/>
                <a:cs typeface="+mn-cs"/>
              </a:rPr>
              <a:t>mapred.tasktracker.reduce.tasks.maximum</a:t>
            </a:r>
            <a:r>
              <a:rPr lang="en-US" sz="1200" kern="1200" baseline="0" dirty="0" smtClean="0">
                <a:solidFill>
                  <a:schemeClr val="tx1"/>
                </a:solidFill>
                <a:latin typeface="+mn-lt"/>
                <a:ea typeface="+mn-ea"/>
                <a:cs typeface="+mn-cs"/>
              </a:rPr>
              <a:t> -- </a:t>
            </a:r>
            <a:r>
              <a:rPr lang="en-US" sz="1200" dirty="0" smtClean="0"/>
              <a:t>Maximum</a:t>
            </a:r>
            <a:r>
              <a:rPr lang="en-US" sz="1200" baseline="0" dirty="0" smtClean="0"/>
              <a:t> </a:t>
            </a:r>
            <a:r>
              <a:rPr lang="en-US" sz="1200" dirty="0" smtClean="0"/>
              <a:t>Reduce slots per task</a:t>
            </a:r>
            <a:r>
              <a:rPr lang="en-US" sz="1200" baseline="0" dirty="0" smtClean="0"/>
              <a:t> tracker</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18</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19</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a:t>
            </a:fld>
            <a:endParaRPr lang="en-US" altLang="en-US"/>
          </a:p>
        </p:txBody>
      </p:sp>
    </p:spTree>
    <p:extLst>
      <p:ext uri="{BB962C8B-B14F-4D97-AF65-F5344CB8AC3E}">
        <p14:creationId xmlns:p14="http://schemas.microsoft.com/office/powerpoint/2010/main" val="3071531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Statement</a:t>
            </a:r>
            <a:r>
              <a:rPr lang="en-US" baseline="0" dirty="0" smtClean="0"/>
              <a:t> – Count the occurrence of the each word </a:t>
            </a:r>
            <a:r>
              <a:rPr lang="en-US" baseline="0" smtClean="0"/>
              <a:t>in the given </a:t>
            </a:r>
            <a:r>
              <a:rPr lang="en-US" baseline="0" dirty="0" smtClean="0"/>
              <a:t>file and store the output in output directory</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20</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MR1 ,scalability </a:t>
            </a:r>
            <a:r>
              <a:rPr lang="en-US" smtClean="0"/>
              <a:t>is bottleneck</a:t>
            </a:r>
            <a:r>
              <a:rPr lang="en-US" baseline="0" smtClean="0"/>
              <a:t> </a:t>
            </a:r>
            <a:r>
              <a:rPr lang="en-US" baseline="0" dirty="0" smtClean="0"/>
              <a:t>when cluster size grows 4000+ as only one job tracker doing multiple tasks</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21</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NFS</a:t>
            </a:r>
            <a:r>
              <a:rPr lang="en-US" baseline="0" dirty="0" smtClean="0"/>
              <a:t> – Network File System</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22</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27</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28</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29</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a:t>
            </a:fld>
            <a:endParaRPr lang="en-US" altLang="en-US"/>
          </a:p>
        </p:txBody>
      </p:sp>
    </p:spTree>
    <p:extLst>
      <p:ext uri="{BB962C8B-B14F-4D97-AF65-F5344CB8AC3E}">
        <p14:creationId xmlns:p14="http://schemas.microsoft.com/office/powerpoint/2010/main" val="3071531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30</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31</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32</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37</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38</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0B02C53-1199-4A50-B049-7C80C89E7E0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15227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that is beyond</a:t>
            </a:r>
            <a:r>
              <a:rPr lang="en-US" baseline="0" dirty="0" smtClean="0"/>
              <a:t> to storage capacity and beyond to the processing power</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1B18B2-3D80-4D2C-9FEC-9B50DADD91D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9107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41</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42</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43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44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90% of the world’s data was generated in the last few years </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Volume:</a:t>
            </a:r>
            <a:r>
              <a:rPr lang="en-US" sz="1200" b="0" i="0" kern="1200" dirty="0" smtClean="0">
                <a:solidFill>
                  <a:schemeClr val="tx1"/>
                </a:solidFill>
                <a:effectLst/>
                <a:latin typeface="+mn-lt"/>
                <a:ea typeface="+mn-ea"/>
                <a:cs typeface="+mn-cs"/>
              </a:rPr>
              <a:t> For data</a:t>
            </a:r>
            <a:r>
              <a:rPr lang="en-US" sz="1200" b="0" i="0" kern="1200" baseline="0" dirty="0" smtClean="0">
                <a:solidFill>
                  <a:schemeClr val="tx1"/>
                </a:solidFill>
                <a:effectLst/>
                <a:latin typeface="+mn-lt"/>
                <a:ea typeface="+mn-ea"/>
                <a:cs typeface="+mn-cs"/>
              </a:rPr>
              <a:t> to be referred as big data, generally the volume of data is massive </a:t>
            </a:r>
          </a:p>
          <a:p>
            <a:pPr fontAlgn="base"/>
            <a:r>
              <a:rPr lang="en-US" sz="1200" b="1" i="0" kern="1200" dirty="0" smtClean="0">
                <a:solidFill>
                  <a:schemeClr val="tx1"/>
                </a:solidFill>
                <a:effectLst/>
                <a:latin typeface="+mn-lt"/>
                <a:ea typeface="+mn-ea"/>
                <a:cs typeface="+mn-cs"/>
              </a:rPr>
              <a:t>Velocity:</a:t>
            </a:r>
            <a:r>
              <a:rPr lang="en-US" sz="1200" b="0" i="0" kern="1200" dirty="0" smtClean="0">
                <a:solidFill>
                  <a:schemeClr val="tx1"/>
                </a:solidFill>
                <a:effectLst/>
                <a:latin typeface="+mn-lt"/>
                <a:ea typeface="+mn-ea"/>
                <a:cs typeface="+mn-cs"/>
              </a:rPr>
              <a:t> For data</a:t>
            </a:r>
            <a:r>
              <a:rPr lang="en-US" sz="1200" b="0" i="0" kern="1200" baseline="0" dirty="0" smtClean="0">
                <a:solidFill>
                  <a:schemeClr val="tx1"/>
                </a:solidFill>
                <a:effectLst/>
                <a:latin typeface="+mn-lt"/>
                <a:ea typeface="+mn-ea"/>
                <a:cs typeface="+mn-cs"/>
              </a:rPr>
              <a:t> to be referred as big data, the rate at which data comes into system is </a:t>
            </a:r>
            <a:r>
              <a:rPr lang="en-US" sz="1200" b="0" i="0" kern="1200" baseline="0" smtClean="0">
                <a:solidFill>
                  <a:schemeClr val="tx1"/>
                </a:solidFill>
                <a:effectLst/>
                <a:latin typeface="+mn-lt"/>
                <a:ea typeface="+mn-ea"/>
                <a:cs typeface="+mn-cs"/>
              </a:rPr>
              <a:t>really fast</a:t>
            </a:r>
            <a:r>
              <a:rPr lang="en-US" sz="1200" b="0" i="0" kern="1200" baseline="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Data speed -Sometimes 2 minutes is too late. For time critical applications where Time is the core factor such that catching the frauds, catching the hackers, running status of train, big data must be used as it streams into your enterprise in order to maximize its value. Not only is the volume of data large, it is arriving ever more rapidly.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Scrutinize 5 million trade events created each day to identify potential fraud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Analyze 500 million daily call detail records in real-time to predict customer churn faster "machine data" generated on the factory floor or trading data generated by financial markets.</a:t>
            </a:r>
          </a:p>
          <a:p>
            <a:pPr fontAlgn="base"/>
            <a:r>
              <a:rPr lang="en-US" sz="1200" b="1" i="0" kern="1200" dirty="0" smtClean="0">
                <a:solidFill>
                  <a:schemeClr val="tx1"/>
                </a:solidFill>
                <a:effectLst/>
                <a:latin typeface="+mn-lt"/>
                <a:ea typeface="+mn-ea"/>
                <a:cs typeface="+mn-cs"/>
              </a:rPr>
              <a:t>Variety:</a:t>
            </a:r>
            <a:r>
              <a:rPr lang="en-US" sz="1200" b="0" i="0" kern="1200" dirty="0" smtClean="0">
                <a:solidFill>
                  <a:schemeClr val="tx1"/>
                </a:solidFill>
                <a:effectLst/>
                <a:latin typeface="+mn-lt"/>
                <a:ea typeface="+mn-ea"/>
                <a:cs typeface="+mn-cs"/>
              </a:rPr>
              <a:t> For data</a:t>
            </a:r>
            <a:r>
              <a:rPr lang="en-US" sz="1200" b="0" i="0" kern="1200" baseline="0" dirty="0" smtClean="0">
                <a:solidFill>
                  <a:schemeClr val="tx1"/>
                </a:solidFill>
                <a:effectLst/>
                <a:latin typeface="+mn-lt"/>
                <a:ea typeface="+mn-ea"/>
                <a:cs typeface="+mn-cs"/>
              </a:rPr>
              <a:t> to be referred as big data ,generally the data would be </a:t>
            </a:r>
            <a:r>
              <a:rPr lang="en-US" sz="1200" b="0" i="0" kern="1200" dirty="0" smtClean="0">
                <a:solidFill>
                  <a:schemeClr val="tx1"/>
                </a:solidFill>
                <a:effectLst/>
                <a:latin typeface="+mn-lt"/>
                <a:ea typeface="+mn-ea"/>
                <a:cs typeface="+mn-cs"/>
              </a:rPr>
              <a:t>both structured and unstructured data and may be originated from variety</a:t>
            </a:r>
            <a:r>
              <a:rPr lang="en-US" sz="1200" b="0" i="0" kern="1200" baseline="0" dirty="0" smtClean="0">
                <a:solidFill>
                  <a:schemeClr val="tx1"/>
                </a:solidFill>
                <a:effectLst/>
                <a:latin typeface="+mn-lt"/>
                <a:ea typeface="+mn-ea"/>
                <a:cs typeface="+mn-cs"/>
              </a:rPr>
              <a:t> of sources </a:t>
            </a:r>
            <a:r>
              <a:rPr lang="en-US" sz="1200" b="0" i="0" kern="1200" dirty="0" smtClean="0">
                <a:solidFill>
                  <a:schemeClr val="tx1"/>
                </a:solidFill>
                <a:effectLst/>
                <a:latin typeface="+mn-lt"/>
                <a:ea typeface="+mn-ea"/>
                <a:cs typeface="+mn-cs"/>
              </a:rPr>
              <a:t>such as text, sensor data, audio, video, click streams, log files and more. New insights are found when analyzing these data types together.</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Monitor 100's of live video feeds from surveillance cameras to target points of interest Exploit the 80% data growth in images, video and documents to improve customer satisfaction.</a:t>
            </a:r>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Storage</a:t>
            </a:r>
            <a:r>
              <a:rPr lang="en-US" baseline="0" dirty="0" smtClean="0"/>
              <a:t> – In Traditional approach data were store under RDBMS or data warehouses managed by Data Centers under high reliable systems</a:t>
            </a:r>
          </a:p>
          <a:p>
            <a:r>
              <a:rPr lang="en-US" baseline="0" dirty="0" smtClean="0"/>
              <a:t>Processing – Fetch data from Data Centers and apply client program to process the data</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7</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8</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9</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86C769-4D83-43C7-BAC2-14655BDF23B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1239863478"/>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86C769-4D83-43C7-BAC2-14655BDF23B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19374431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86C769-4D83-43C7-BAC2-14655BDF23B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13470187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Intro Slide with Text - Option I">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BA318F7F-BCB4-42BD-A092-8A271583E50E}" type="slidenum">
              <a:rPr lang="en-US" altLang="en-US"/>
              <a:pPr>
                <a:defRPr/>
              </a:pPr>
              <a:t>‹#›</a:t>
            </a:fld>
            <a:endParaRPr lang="en-US" altLang="en-US"/>
          </a:p>
        </p:txBody>
      </p:sp>
    </p:spTree>
    <p:extLst>
      <p:ext uri="{BB962C8B-B14F-4D97-AF65-F5344CB8AC3E}">
        <p14:creationId xmlns:p14="http://schemas.microsoft.com/office/powerpoint/2010/main" val="25811541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Intro Slide - Option H">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2F23578B-C8D1-4EEB-92F1-C65AA52BF854}" type="slidenum">
              <a:rPr lang="en-US" altLang="en-US"/>
              <a:pPr>
                <a:defRPr/>
              </a:pPr>
              <a:t>‹#›</a:t>
            </a:fld>
            <a:endParaRPr lang="en-US" altLang="en-US"/>
          </a:p>
        </p:txBody>
      </p:sp>
    </p:spTree>
    <p:extLst>
      <p:ext uri="{BB962C8B-B14F-4D97-AF65-F5344CB8AC3E}">
        <p14:creationId xmlns:p14="http://schemas.microsoft.com/office/powerpoint/2010/main" val="14376492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2A2CD8DE-910D-405E-935D-83CF697BC15A}" type="slidenum">
              <a:rPr lang="en-US" altLang="en-US"/>
              <a:pPr>
                <a:defRPr/>
              </a:pPr>
              <a:t>‹#›</a:t>
            </a:fld>
            <a:endParaRPr lang="en-US" altLang="en-US"/>
          </a:p>
        </p:txBody>
      </p:sp>
    </p:spTree>
    <p:extLst>
      <p:ext uri="{BB962C8B-B14F-4D97-AF65-F5344CB8AC3E}">
        <p14:creationId xmlns:p14="http://schemas.microsoft.com/office/powerpoint/2010/main" val="29604956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9E58B812-BD44-4DE0-B849-31334F682505}" type="slidenum">
              <a:rPr lang="en-US" altLang="en-US"/>
              <a:pPr>
                <a:defRPr/>
              </a:pPr>
              <a:t>‹#›</a:t>
            </a:fld>
            <a:endParaRPr lang="en-US" altLang="en-US"/>
          </a:p>
        </p:txBody>
      </p:sp>
    </p:spTree>
    <p:extLst>
      <p:ext uri="{BB962C8B-B14F-4D97-AF65-F5344CB8AC3E}">
        <p14:creationId xmlns:p14="http://schemas.microsoft.com/office/powerpoint/2010/main" val="18866118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D00BA3BA-696B-4B52-ACDA-29D03C0DFAD7}" type="slidenum">
              <a:rPr lang="en-US" altLang="en-US"/>
              <a:pPr>
                <a:defRPr/>
              </a:pPr>
              <a:t>‹#›</a:t>
            </a:fld>
            <a:endParaRPr lang="en-US" altLang="en-US"/>
          </a:p>
        </p:txBody>
      </p:sp>
    </p:spTree>
    <p:extLst>
      <p:ext uri="{BB962C8B-B14F-4D97-AF65-F5344CB8AC3E}">
        <p14:creationId xmlns:p14="http://schemas.microsoft.com/office/powerpoint/2010/main" val="35375988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urse structur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D805426-35C2-4A2D-9912-428D51A10BE6}" type="slidenum">
              <a:rPr lang="en-US" altLang="en-US"/>
              <a:pPr>
                <a:defRPr/>
              </a:pPr>
              <a:t>‹#›</a:t>
            </a:fld>
            <a:endParaRPr lang="en-US" altLang="en-US"/>
          </a:p>
        </p:txBody>
      </p:sp>
    </p:spTree>
    <p:extLst>
      <p:ext uri="{BB962C8B-B14F-4D97-AF65-F5344CB8AC3E}">
        <p14:creationId xmlns:p14="http://schemas.microsoft.com/office/powerpoint/2010/main" val="1775236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altLang="en-US" sz="900">
                <a:solidFill>
                  <a:srgbClr val="0075B0"/>
                </a:solidFill>
                <a:ea typeface="Kozuka Gothic Pro R" pitchFamily="34" charset="-128"/>
                <a:cs typeface="Arial" panose="020B0604020202020204" pitchFamily="34"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defRPr/>
            </a:lvl1pPr>
          </a:lstStyle>
          <a:p>
            <a:pPr>
              <a:defRPr/>
            </a:pPr>
            <a:fld id="{C6AB5869-E1C2-4E7B-B5C8-3785BFFC478E}" type="slidenum">
              <a:rPr lang="en-US" altLang="en-US"/>
              <a:pPr>
                <a:defRPr/>
              </a:pPr>
              <a:t>‹#›</a:t>
            </a:fld>
            <a:endParaRPr lang="en-US" altLang="en-US"/>
          </a:p>
        </p:txBody>
      </p:sp>
    </p:spTree>
    <p:extLst>
      <p:ext uri="{BB962C8B-B14F-4D97-AF65-F5344CB8AC3E}">
        <p14:creationId xmlns:p14="http://schemas.microsoft.com/office/powerpoint/2010/main" val="257123210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Intro Slide - Option D">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9092834-B335-49B2-8E5B-FB6AB02C6DE8}" type="slidenum">
              <a:rPr lang="en-US" altLang="en-US"/>
              <a:pPr>
                <a:defRPr/>
              </a:pPr>
              <a:t>‹#›</a:t>
            </a:fld>
            <a:endParaRPr lang="en-US" altLang="en-US"/>
          </a:p>
        </p:txBody>
      </p:sp>
    </p:spTree>
    <p:extLst>
      <p:ext uri="{BB962C8B-B14F-4D97-AF65-F5344CB8AC3E}">
        <p14:creationId xmlns:p14="http://schemas.microsoft.com/office/powerpoint/2010/main" val="29534554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165C385-AB63-4FC0-A6B3-891E02DDC212}" type="datetimeFigureOut">
              <a:rPr lang="en-US" smtClean="0"/>
              <a:pPr>
                <a:defRPr/>
              </a:pPr>
              <a:t>2/22/2017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D427EEB-1A10-4EB2-80F6-58BABB6E5162}" type="slidenum">
              <a:rPr lang="en-US" altLang="en-US" smtClean="0"/>
              <a:pPr>
                <a:defRPr/>
              </a:pPr>
              <a:t>‹#›</a:t>
            </a:fld>
            <a:endParaRPr lang="en-US" altLang="en-US"/>
          </a:p>
        </p:txBody>
      </p:sp>
    </p:spTree>
    <p:extLst>
      <p:ext uri="{BB962C8B-B14F-4D97-AF65-F5344CB8AC3E}">
        <p14:creationId xmlns:p14="http://schemas.microsoft.com/office/powerpoint/2010/main" val="12269055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6AFFFA-E980-418C-9614-B6F04E3D2278}" type="slidenum">
              <a:rPr lang="en-US" altLang="en-US"/>
              <a:pPr>
                <a:defRPr/>
              </a:pPr>
              <a:t>‹#›</a:t>
            </a:fld>
            <a:endParaRPr lang="en-US" altLang="en-US"/>
          </a:p>
        </p:txBody>
      </p:sp>
    </p:spTree>
    <p:extLst>
      <p:ext uri="{BB962C8B-B14F-4D97-AF65-F5344CB8AC3E}">
        <p14:creationId xmlns:p14="http://schemas.microsoft.com/office/powerpoint/2010/main" val="138036799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earning Objectives">
    <p:spTree>
      <p:nvGrpSpPr>
        <p:cNvPr id="1" name=""/>
        <p:cNvGrpSpPr/>
        <p:nvPr/>
      </p:nvGrpSpPr>
      <p:grpSpPr>
        <a:xfrm>
          <a:off x="0" y="0"/>
          <a:ext cx="0" cy="0"/>
          <a:chOff x="0" y="0"/>
          <a:chExt cx="0" cy="0"/>
        </a:xfrm>
      </p:grpSpPr>
      <p:pic>
        <p:nvPicPr>
          <p:cNvPr id="3" name="Picture 6" descr="Main _CY_image_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27525" y="669925"/>
            <a:ext cx="4816475" cy="6188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11"/>
          <p:cNvSpPr>
            <a:spLocks noChangeArrowheads="1"/>
          </p:cNvSpPr>
          <p:nvPr userDrawn="1"/>
        </p:nvSpPr>
        <p:spPr bwMode="auto">
          <a:xfrm>
            <a:off x="1651000" y="2573338"/>
            <a:ext cx="676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defRPr/>
            </a:pPr>
            <a:r>
              <a:rPr lang="en-US" altLang="en-US"/>
              <a:t>  Click to edit Master text styles</a:t>
            </a:r>
          </a:p>
        </p:txBody>
      </p:sp>
      <p:sp>
        <p:nvSpPr>
          <p:cNvPr id="7" name="Footer Placeholder 3"/>
          <p:cNvSpPr txBox="1">
            <a:spLocks noGrp="1"/>
          </p:cNvSpPr>
          <p:nvPr userDrawn="1"/>
        </p:nvSpPr>
        <p:spPr bwMode="auto">
          <a:xfrm>
            <a:off x="5705475" y="6499225"/>
            <a:ext cx="325755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600" smtClean="0">
                <a:solidFill>
                  <a:srgbClr val="262626"/>
                </a:solidFill>
                <a:cs typeface="Arial" charset="0"/>
              </a:rPr>
              <a:t>Copyright © 2011.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17EC2B04-927C-447E-80C1-352D33A458BA}" type="slidenum">
              <a:rPr lang="en-US" altLang="en-US"/>
              <a:pPr>
                <a:defRPr/>
              </a:pPr>
              <a:t>‹#›</a:t>
            </a:fld>
            <a:endParaRPr lang="en-US" altLang="en-US"/>
          </a:p>
        </p:txBody>
      </p:sp>
    </p:spTree>
    <p:extLst>
      <p:ext uri="{BB962C8B-B14F-4D97-AF65-F5344CB8AC3E}">
        <p14:creationId xmlns:p14="http://schemas.microsoft.com/office/powerpoint/2010/main" val="2949733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defRPr/>
            </a:lvl1pPr>
          </a:lstStyle>
          <a:p>
            <a:pPr>
              <a:defRPr/>
            </a:pPr>
            <a:fld id="{C4284680-6D7E-4C3D-A783-57FF43911C34}" type="slidenum">
              <a:rPr lang="en-US" altLang="en-US"/>
              <a:pPr>
                <a:defRPr/>
              </a:pPr>
              <a:t>‹#›</a:t>
            </a:fld>
            <a:endParaRPr lang="en-US" altLang="en-US"/>
          </a:p>
        </p:txBody>
      </p:sp>
    </p:spTree>
    <p:extLst>
      <p:ext uri="{BB962C8B-B14F-4D97-AF65-F5344CB8AC3E}">
        <p14:creationId xmlns:p14="http://schemas.microsoft.com/office/powerpoint/2010/main" val="349156699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ntro Slide with Text - Option J">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endParaRPr lang="en-US" altLang="en-US" sz="1600">
              <a:solidFill>
                <a:srgbClr val="262626"/>
              </a:solidFill>
              <a:latin typeface="Microsoft Sans Serif" panose="020B0604020202020204" pitchFamily="34" charset="0"/>
              <a:ea typeface="Kozuka Gothic Pro L" pitchFamily="34" charset="-128"/>
              <a:cs typeface="Microsoft Sans Serif" panose="020B0604020202020204"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defRPr/>
            </a:lvl1pPr>
          </a:lstStyle>
          <a:p>
            <a:pPr>
              <a:defRPr/>
            </a:pPr>
            <a:fld id="{491D8161-0874-48BD-82C8-838F23B0438B}" type="slidenum">
              <a:rPr lang="en-US" altLang="en-US"/>
              <a:pPr>
                <a:defRPr/>
              </a:pPr>
              <a:t>‹#›</a:t>
            </a:fld>
            <a:endParaRPr lang="en-US" altLang="en-US"/>
          </a:p>
        </p:txBody>
      </p:sp>
    </p:spTree>
    <p:extLst>
      <p:ext uri="{BB962C8B-B14F-4D97-AF65-F5344CB8AC3E}">
        <p14:creationId xmlns:p14="http://schemas.microsoft.com/office/powerpoint/2010/main" val="37564072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9975602C-8AEB-4B45-810C-F648DF0EE954}" type="slidenum">
              <a:rPr lang="en-US" altLang="en-US"/>
              <a:pPr>
                <a:defRPr/>
              </a:pPr>
              <a:t>‹#›</a:t>
            </a:fld>
            <a:endParaRPr lang="en-US" altLang="en-US"/>
          </a:p>
        </p:txBody>
      </p:sp>
    </p:spTree>
    <p:extLst>
      <p:ext uri="{BB962C8B-B14F-4D97-AF65-F5344CB8AC3E}">
        <p14:creationId xmlns:p14="http://schemas.microsoft.com/office/powerpoint/2010/main" val="71908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BB1E339-EB56-4196-B6B6-8BF893CF5A92}" type="slidenum">
              <a:rPr lang="en-US" altLang="en-US"/>
              <a:pPr>
                <a:defRPr/>
              </a:pPr>
              <a:t>‹#›</a:t>
            </a:fld>
            <a:endParaRPr lang="en-US" altLang="en-US"/>
          </a:p>
        </p:txBody>
      </p:sp>
    </p:spTree>
    <p:extLst>
      <p:ext uri="{BB962C8B-B14F-4D97-AF65-F5344CB8AC3E}">
        <p14:creationId xmlns:p14="http://schemas.microsoft.com/office/powerpoint/2010/main" val="39049647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03320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86C769-4D83-43C7-BAC2-14655BDF23BC}"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25605429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5DDA4A7-AAB6-4E0A-B3A8-A79BFDFF8089}" type="datetimeFigureOut">
              <a:rPr lang="en-US" smtClean="0"/>
              <a:pPr>
                <a:defRPr/>
              </a:pPr>
              <a:t>2/22/2017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F025BD3-6957-49D6-BE94-A8FA389056EB}" type="slidenum">
              <a:rPr lang="en-US" altLang="en-US" smtClean="0"/>
              <a:pPr>
                <a:defRPr/>
              </a:pPr>
              <a:t>‹#›</a:t>
            </a:fld>
            <a:endParaRPr lang="en-US" altLang="en-US"/>
          </a:p>
        </p:txBody>
      </p:sp>
    </p:spTree>
    <p:extLst>
      <p:ext uri="{BB962C8B-B14F-4D97-AF65-F5344CB8AC3E}">
        <p14:creationId xmlns:p14="http://schemas.microsoft.com/office/powerpoint/2010/main" val="393231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86C769-4D83-43C7-BAC2-14655BDF23BC}" type="datetimeFigureOut">
              <a:rPr lang="en-US" smtClean="0"/>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14430435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86C769-4D83-43C7-BAC2-14655BDF23BC}" type="datetimeFigureOut">
              <a:rPr lang="en-US" smtClean="0"/>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29892186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6C769-4D83-43C7-BAC2-14655BDF23BC}" type="datetimeFigureOut">
              <a:rPr lang="en-US" smtClean="0"/>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4823589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86C769-4D83-43C7-BAC2-14655BDF23BC}"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24104008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86C769-4D83-43C7-BAC2-14655BDF23BC}"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6E52A79B-6F66-4667-A53F-3EF4292D83F8}" type="slidenum">
              <a:rPr lang="en-US" altLang="en-US" smtClean="0"/>
              <a:pPr>
                <a:defRPr/>
              </a:pPr>
              <a:t>‹#›</a:t>
            </a:fld>
            <a:endParaRPr lang="en-US" altLang="en-US"/>
          </a:p>
        </p:txBody>
      </p:sp>
    </p:spTree>
    <p:extLst>
      <p:ext uri="{BB962C8B-B14F-4D97-AF65-F5344CB8AC3E}">
        <p14:creationId xmlns:p14="http://schemas.microsoft.com/office/powerpoint/2010/main" val="36444510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6C769-4D83-43C7-BAC2-14655BDF23BC}" type="datetimeFigureOut">
              <a:rPr lang="en-US" smtClean="0"/>
              <a:t>2/22/2017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E52A79B-6F66-4667-A53F-3EF4292D83F8}" type="slidenum">
              <a:rPr lang="en-US" altLang="en-US" smtClean="0"/>
              <a:pPr>
                <a:defRPr/>
              </a:pPr>
              <a:t>‹#›</a:t>
            </a:fld>
            <a:endParaRPr lang="en-US" altLang="en-US"/>
          </a:p>
        </p:txBody>
      </p:sp>
      <p:sp>
        <p:nvSpPr>
          <p:cNvPr id="7" name="Rectangle 6"/>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9"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altLang="en-US" sz="900">
                <a:solidFill>
                  <a:srgbClr val="0075B0"/>
                </a:solidFill>
                <a:ea typeface="Kozuka Gothic Pro R" pitchFamily="34" charset="-128"/>
                <a:cs typeface="Arial" panose="020B0604020202020204" pitchFamily="34" charset="0"/>
              </a:rPr>
              <a:t>www.cybage.com</a:t>
            </a:r>
          </a:p>
        </p:txBody>
      </p:sp>
      <p:pic>
        <p:nvPicPr>
          <p:cNvPr id="10" name="Picture 2" descr="F:\Vitthal_Share\Misc\Cybage Logo\Cybage Logo.png"/>
          <p:cNvPicPr>
            <a:picLocks noChangeAspect="1" noChangeArrowheads="1"/>
          </p:cNvPicPr>
          <p:nvPr userDrawn="1"/>
        </p:nvPicPr>
        <p:blipFill>
          <a:blip r:embed="rId28"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080278"/>
      </p:ext>
    </p:extLst>
  </p:cSld>
  <p:clrMap bg1="lt1" tx1="dk1" bg2="lt2" tx2="dk2" accent1="accent1" accent2="accent2" accent3="accent3" accent4="accent4" accent5="accent5" accent6="accent6" hlink="hlink" folHlink="folHlink"/>
  <p:sldLayoutIdLst>
    <p:sldLayoutId id="2147485395" r:id="rId1"/>
    <p:sldLayoutId id="2147485396" r:id="rId2"/>
    <p:sldLayoutId id="2147485397" r:id="rId3"/>
    <p:sldLayoutId id="2147485398" r:id="rId4"/>
    <p:sldLayoutId id="2147485399" r:id="rId5"/>
    <p:sldLayoutId id="2147485400" r:id="rId6"/>
    <p:sldLayoutId id="2147485401" r:id="rId7"/>
    <p:sldLayoutId id="2147485402" r:id="rId8"/>
    <p:sldLayoutId id="2147485403" r:id="rId9"/>
    <p:sldLayoutId id="2147485404" r:id="rId10"/>
    <p:sldLayoutId id="2147485405" r:id="rId11"/>
    <p:sldLayoutId id="2147485407" r:id="rId12"/>
    <p:sldLayoutId id="2147485408" r:id="rId13"/>
    <p:sldLayoutId id="2147485409" r:id="rId14"/>
    <p:sldLayoutId id="2147485410" r:id="rId15"/>
    <p:sldLayoutId id="2147485377" r:id="rId16"/>
    <p:sldLayoutId id="2147485378" r:id="rId17"/>
    <p:sldLayoutId id="2147485379" r:id="rId18"/>
    <p:sldLayoutId id="2147485381" r:id="rId19"/>
    <p:sldLayoutId id="2147485383" r:id="rId20"/>
    <p:sldLayoutId id="2147485386" r:id="rId21"/>
    <p:sldLayoutId id="2147485387" r:id="rId22"/>
    <p:sldLayoutId id="2147485388" r:id="rId23"/>
    <p:sldLayoutId id="2147485389" r:id="rId24"/>
    <p:sldLayoutId id="2147485390" r:id="rId25"/>
    <p:sldLayoutId id="2147485391" r:id="rId2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Introduction To Hadoop</a:t>
            </a:r>
            <a:endParaRPr lang="en-US" dirty="0"/>
          </a:p>
        </p:txBody>
      </p:sp>
      <p:sp>
        <p:nvSpPr>
          <p:cNvPr id="3" name="Slide Number Placeholder 2"/>
          <p:cNvSpPr>
            <a:spLocks noGrp="1"/>
          </p:cNvSpPr>
          <p:nvPr>
            <p:ph type="sldNum" sz="quarter" idx="10"/>
          </p:nvPr>
        </p:nvSpPr>
        <p:spPr/>
        <p:txBody>
          <a:bodyPr/>
          <a:lstStyle/>
          <a:p>
            <a:pPr>
              <a:defRPr/>
            </a:pPr>
            <a:fld id="{D00BA3BA-696B-4B52-ACDA-29D03C0DFAD7}" type="slidenum">
              <a:rPr lang="en-US" altLang="en-US" smtClean="0"/>
              <a:pPr>
                <a:defRPr/>
              </a:pPr>
              <a:t>1</a:t>
            </a:fld>
            <a:endParaRPr lang="en-US" altLang="en-US"/>
          </a:p>
        </p:txBody>
      </p:sp>
    </p:spTree>
    <p:extLst>
      <p:ext uri="{BB962C8B-B14F-4D97-AF65-F5344CB8AC3E}">
        <p14:creationId xmlns:p14="http://schemas.microsoft.com/office/powerpoint/2010/main" val="2102429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Core Component</a:t>
            </a:r>
            <a:endParaRPr lang="en-US" dirty="0"/>
          </a:p>
        </p:txBody>
      </p:sp>
      <p:sp>
        <p:nvSpPr>
          <p:cNvPr id="18" name="Text Placeholder 2"/>
          <p:cNvSpPr>
            <a:spLocks noGrp="1"/>
          </p:cNvSpPr>
          <p:nvPr>
            <p:ph type="body" sz="half" idx="2"/>
          </p:nvPr>
        </p:nvSpPr>
        <p:spPr>
          <a:xfrm>
            <a:off x="1126150" y="2422313"/>
            <a:ext cx="7337365" cy="3989119"/>
          </a:xfrm>
        </p:spPr>
        <p:txBody>
          <a:bodyPr>
            <a:normAutofit lnSpcReduction="10000"/>
          </a:bodyPr>
          <a:lstStyle/>
          <a:p>
            <a:pPr marL="285750" indent="-285750">
              <a:buFont typeface="Arial" panose="020B0604020202020204" pitchFamily="34" charset="0"/>
              <a:buChar char="•"/>
            </a:pPr>
            <a:r>
              <a:rPr lang="en-US" sz="2400" dirty="0" smtClean="0">
                <a:solidFill>
                  <a:schemeClr val="tx1"/>
                </a:solidFill>
                <a:latin typeface="+mn-lt"/>
              </a:rPr>
              <a:t>Hadoop Distributed File System</a:t>
            </a:r>
            <a:endParaRPr lang="en-US" sz="2400" dirty="0">
              <a:solidFill>
                <a:schemeClr val="tx1"/>
              </a:solidFill>
              <a:latin typeface="+mn-lt"/>
            </a:endParaRPr>
          </a:p>
          <a:p>
            <a:pPr marL="514350" lvl="1" indent="-285750">
              <a:buFont typeface="Arial" panose="020B0604020202020204" pitchFamily="34" charset="0"/>
              <a:buChar char="•"/>
            </a:pPr>
            <a:r>
              <a:rPr lang="en-US" sz="1900" dirty="0"/>
              <a:t>HDFS is a </a:t>
            </a:r>
            <a:r>
              <a:rPr lang="en-US" sz="1900" dirty="0" smtClean="0"/>
              <a:t>file system </a:t>
            </a:r>
            <a:r>
              <a:rPr lang="en-US" sz="1900" dirty="0"/>
              <a:t>designed for storing very large files with streaming data access patterns, running on clusters of commodity hardware.</a:t>
            </a:r>
          </a:p>
          <a:p>
            <a:pPr marL="285750" indent="-285750">
              <a:buFont typeface="Arial" panose="020B0604020202020204" pitchFamily="34" charset="0"/>
              <a:buChar char="•"/>
            </a:pPr>
            <a:r>
              <a:rPr lang="en-US" sz="2400" dirty="0" smtClean="0">
                <a:solidFill>
                  <a:schemeClr val="tx1"/>
                </a:solidFill>
                <a:latin typeface="+mn-lt"/>
              </a:rPr>
              <a:t>Map </a:t>
            </a:r>
            <a:r>
              <a:rPr lang="en-US" sz="2400" dirty="0">
                <a:solidFill>
                  <a:schemeClr val="tx1"/>
                </a:solidFill>
                <a:latin typeface="+mn-lt"/>
              </a:rPr>
              <a:t>Reduce </a:t>
            </a:r>
            <a:endParaRPr lang="en-US" sz="2400" dirty="0" smtClean="0">
              <a:solidFill>
                <a:schemeClr val="tx1"/>
              </a:solidFill>
              <a:latin typeface="+mn-lt"/>
            </a:endParaRPr>
          </a:p>
          <a:p>
            <a:pPr marL="514350" lvl="1" indent="-285750">
              <a:buFont typeface="Arial" panose="020B0604020202020204" pitchFamily="34" charset="0"/>
              <a:buChar char="•"/>
            </a:pPr>
            <a:r>
              <a:rPr lang="en-US" sz="1900" dirty="0" err="1" smtClean="0"/>
              <a:t>MapReduce</a:t>
            </a:r>
            <a:r>
              <a:rPr lang="en-US" sz="1900" dirty="0" smtClean="0"/>
              <a:t> </a:t>
            </a:r>
            <a:r>
              <a:rPr lang="en-US" sz="1900" dirty="0"/>
              <a:t>is a Distributed Data Processing or Batch Processing Programming Model. </a:t>
            </a:r>
            <a:endParaRPr lang="en-US" sz="1900" dirty="0" smtClean="0"/>
          </a:p>
          <a:p>
            <a:pPr marL="514350" lvl="1" indent="-285750">
              <a:buFont typeface="Arial" panose="020B0604020202020204" pitchFamily="34" charset="0"/>
              <a:buChar char="•"/>
            </a:pPr>
            <a:r>
              <a:rPr lang="en-US" sz="1900" dirty="0" smtClean="0"/>
              <a:t>Like </a:t>
            </a:r>
            <a:r>
              <a:rPr lang="en-US" sz="1900" dirty="0"/>
              <a:t>HDFS, </a:t>
            </a:r>
            <a:r>
              <a:rPr lang="en-US" sz="1900" dirty="0" err="1"/>
              <a:t>MapReduce</a:t>
            </a:r>
            <a:r>
              <a:rPr lang="en-US" sz="1900" dirty="0"/>
              <a:t> component also uses Commodity Hardware to process “High Volume of Variety of Data at High Velocity Rate” in a reliable and fault-tolerant manner</a:t>
            </a:r>
            <a:r>
              <a:rPr lang="en-US" sz="1900" dirty="0" smtClean="0"/>
              <a:t>.</a:t>
            </a:r>
          </a:p>
          <a:p>
            <a:pPr marL="514350" lvl="1" indent="-285750">
              <a:buFont typeface="Arial" panose="020B0604020202020204" pitchFamily="34" charset="0"/>
              <a:buChar char="•"/>
            </a:pPr>
            <a:r>
              <a:rPr lang="en-US" sz="1900" dirty="0" smtClean="0"/>
              <a:t>Hadoop has a master/slave architecture both storage and processing</a:t>
            </a:r>
            <a:endParaRPr lang="en-US" sz="1900"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10</a:t>
            </a:fld>
            <a:endParaRPr lang="en-US" altLang="en-US"/>
          </a:p>
        </p:txBody>
      </p:sp>
    </p:spTree>
    <p:extLst>
      <p:ext uri="{BB962C8B-B14F-4D97-AF65-F5344CB8AC3E}">
        <p14:creationId xmlns:p14="http://schemas.microsoft.com/office/powerpoint/2010/main" val="1690809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 calcmode="lin" valueType="num">
                                      <p:cBhvr>
                                        <p:cTn id="12"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p:cTn id="19"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8">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xEl>
                                              <p:pRg st="3" end="3"/>
                                            </p:txEl>
                                          </p:spTgt>
                                        </p:tgtEl>
                                        <p:attrNameLst>
                                          <p:attrName>style.visibility</p:attrName>
                                        </p:attrNameLst>
                                      </p:cBhvr>
                                      <p:to>
                                        <p:strVal val="visible"/>
                                      </p:to>
                                    </p:set>
                                    <p:anim calcmode="lin" valueType="num">
                                      <p:cBhvr>
                                        <p:cTn id="24" dur="50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8">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8">
                                            <p:txEl>
                                              <p:pRg st="3" end="3"/>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xEl>
                                              <p:pRg st="4" end="4"/>
                                            </p:txEl>
                                          </p:spTgt>
                                        </p:tgtEl>
                                        <p:attrNameLst>
                                          <p:attrName>style.visibility</p:attrName>
                                        </p:attrNameLst>
                                      </p:cBhvr>
                                      <p:to>
                                        <p:strVal val="visible"/>
                                      </p:to>
                                    </p:set>
                                    <p:anim calcmode="lin" valueType="num">
                                      <p:cBhvr>
                                        <p:cTn id="29" dur="500" fill="hold"/>
                                        <p:tgtEl>
                                          <p:spTgt spid="18">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8">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8">
                                            <p:txEl>
                                              <p:pRg st="4" end="4"/>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8">
                                            <p:txEl>
                                              <p:pRg st="5" end="5"/>
                                            </p:txEl>
                                          </p:spTgt>
                                        </p:tgtEl>
                                        <p:attrNameLst>
                                          <p:attrName>style.visibility</p:attrName>
                                        </p:attrNameLst>
                                      </p:cBhvr>
                                      <p:to>
                                        <p:strVal val="visible"/>
                                      </p:to>
                                    </p:set>
                                    <p:anim calcmode="lin" valueType="num">
                                      <p:cBhvr>
                                        <p:cTn id="34" dur="500" fill="hold"/>
                                        <p:tgtEl>
                                          <p:spTgt spid="18">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8">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 Master Services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11</a:t>
            </a:fld>
            <a:endParaRPr lang="en-US" altLang="en-US"/>
          </a:p>
        </p:txBody>
      </p:sp>
      <p:sp>
        <p:nvSpPr>
          <p:cNvPr id="6" name="Rectangle 5"/>
          <p:cNvSpPr/>
          <p:nvPr/>
        </p:nvSpPr>
        <p:spPr>
          <a:xfrm>
            <a:off x="762000" y="2490676"/>
            <a:ext cx="7340599" cy="2508379"/>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Name Node</a:t>
            </a:r>
            <a:r>
              <a:rPr lang="en-US" b="1" dirty="0"/>
              <a:t>:</a:t>
            </a:r>
          </a:p>
          <a:p>
            <a:pPr marL="742950" lvl="1" indent="-285750">
              <a:buFont typeface="Arial" pitchFamily="34" charset="0"/>
              <a:buChar char="•"/>
            </a:pPr>
            <a:r>
              <a:rPr lang="en-US" sz="1900" dirty="0" smtClean="0">
                <a:latin typeface="+mn-lt"/>
              </a:rPr>
              <a:t>Stores </a:t>
            </a:r>
            <a:r>
              <a:rPr lang="en-US" sz="1900" dirty="0">
                <a:latin typeface="+mn-lt"/>
              </a:rPr>
              <a:t>metadata for the </a:t>
            </a:r>
            <a:r>
              <a:rPr lang="en-US" sz="1900" dirty="0" smtClean="0">
                <a:latin typeface="+mn-lt"/>
              </a:rPr>
              <a:t>files in memory, </a:t>
            </a:r>
            <a:r>
              <a:rPr lang="en-US" sz="1900" dirty="0">
                <a:latin typeface="+mn-lt"/>
              </a:rPr>
              <a:t>like the directory structure , permission, ownership, last modified time </a:t>
            </a:r>
            <a:r>
              <a:rPr lang="en-US" sz="1900" dirty="0" err="1" smtClean="0">
                <a:latin typeface="+mn-lt"/>
              </a:rPr>
              <a:t>etc.,These</a:t>
            </a:r>
            <a:r>
              <a:rPr lang="en-US" sz="1900" dirty="0" smtClean="0">
                <a:latin typeface="+mn-lt"/>
              </a:rPr>
              <a:t> information also stored into disk for persistence storage.</a:t>
            </a:r>
            <a:endParaRPr lang="en-US" sz="1900" dirty="0">
              <a:latin typeface="+mn-lt"/>
            </a:endParaRPr>
          </a:p>
          <a:p>
            <a:pPr marL="742950" lvl="1" indent="-285750">
              <a:buFont typeface="Arial" pitchFamily="34" charset="0"/>
              <a:buChar char="•"/>
            </a:pPr>
            <a:r>
              <a:rPr lang="en-US" sz="1900" dirty="0" smtClean="0">
                <a:latin typeface="+mn-lt"/>
              </a:rPr>
              <a:t>The server holding the </a:t>
            </a:r>
            <a:r>
              <a:rPr lang="en-US" sz="1900" dirty="0" err="1" smtClean="0">
                <a:latin typeface="+mn-lt"/>
              </a:rPr>
              <a:t>NameNode</a:t>
            </a:r>
            <a:r>
              <a:rPr lang="en-US" sz="1900" dirty="0" smtClean="0">
                <a:latin typeface="+mn-lt"/>
              </a:rPr>
              <a:t> instance is quite crucial, as it is Single point of Failure. </a:t>
            </a:r>
            <a:endParaRPr lang="en-US" sz="1900" dirty="0">
              <a:latin typeface="+mn-lt"/>
            </a:endParaRPr>
          </a:p>
          <a:p>
            <a:pPr marL="742950" lvl="1" indent="-285750">
              <a:buFont typeface="Arial" pitchFamily="34" charset="0"/>
              <a:buChar char="•"/>
            </a:pPr>
            <a:r>
              <a:rPr lang="en-US" sz="1900" dirty="0" smtClean="0">
                <a:latin typeface="+mn-lt"/>
              </a:rPr>
              <a:t>Handles </a:t>
            </a:r>
            <a:r>
              <a:rPr lang="en-US" sz="1900" dirty="0">
                <a:latin typeface="+mn-lt"/>
              </a:rPr>
              <a:t>creation of more replica blocks when necessary after a </a:t>
            </a:r>
            <a:r>
              <a:rPr lang="en-US" sz="1900" dirty="0" smtClean="0">
                <a:latin typeface="+mn-lt"/>
              </a:rPr>
              <a:t>Data Node </a:t>
            </a:r>
            <a:r>
              <a:rPr lang="en-US" sz="1900" dirty="0">
                <a:latin typeface="+mn-lt"/>
              </a:rPr>
              <a:t>failure</a:t>
            </a:r>
          </a:p>
        </p:txBody>
      </p:sp>
      <p:sp>
        <p:nvSpPr>
          <p:cNvPr id="8" name="Rectangle 7"/>
          <p:cNvSpPr/>
          <p:nvPr/>
        </p:nvSpPr>
        <p:spPr>
          <a:xfrm>
            <a:off x="761998" y="4805012"/>
            <a:ext cx="7340599" cy="1923604"/>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Secondary Name Node</a:t>
            </a:r>
            <a:r>
              <a:rPr lang="en-US" b="1" dirty="0" smtClean="0"/>
              <a:t>:</a:t>
            </a:r>
          </a:p>
          <a:p>
            <a:pPr marL="800100" lvl="1" indent="-342900">
              <a:buFont typeface="Arial" pitchFamily="34" charset="0"/>
              <a:buChar char="•"/>
            </a:pPr>
            <a:r>
              <a:rPr lang="en-US" sz="1900" dirty="0">
                <a:latin typeface="+mn-lt"/>
              </a:rPr>
              <a:t>One misinterpretation from name is “This is a backup Name Node” but </a:t>
            </a:r>
            <a:r>
              <a:rPr lang="en-US" sz="1900" b="1" dirty="0">
                <a:latin typeface="+mn-lt"/>
              </a:rPr>
              <a:t>IT IS NOT</a:t>
            </a:r>
            <a:r>
              <a:rPr lang="en-US" sz="1900" dirty="0">
                <a:latin typeface="+mn-lt"/>
              </a:rPr>
              <a:t>!!!!!</a:t>
            </a:r>
          </a:p>
          <a:p>
            <a:pPr marL="800100" lvl="1" indent="-342900">
              <a:buFont typeface="Arial" pitchFamily="34" charset="0"/>
              <a:buChar char="•"/>
            </a:pPr>
            <a:r>
              <a:rPr lang="en-US" sz="1900" dirty="0" smtClean="0">
                <a:latin typeface="+mn-lt"/>
              </a:rPr>
              <a:t>SNN is responsible for </a:t>
            </a:r>
            <a:r>
              <a:rPr lang="en-US" sz="1900" b="1" dirty="0" smtClean="0">
                <a:latin typeface="+mn-lt"/>
              </a:rPr>
              <a:t>performing periodic checkpoints. </a:t>
            </a:r>
            <a:r>
              <a:rPr lang="en-US" sz="1900" dirty="0" smtClean="0">
                <a:latin typeface="+mn-lt"/>
              </a:rPr>
              <a:t>So in the event of Name node failure, we can restart name node using the check point</a:t>
            </a:r>
            <a:endParaRPr lang="en-US" sz="1900" b="1" dirty="0">
              <a:latin typeface="+mn-lt"/>
            </a:endParaRPr>
          </a:p>
        </p:txBody>
      </p:sp>
    </p:spTree>
    <p:extLst>
      <p:ext uri="{BB962C8B-B14F-4D97-AF65-F5344CB8AC3E}">
        <p14:creationId xmlns:p14="http://schemas.microsoft.com/office/powerpoint/2010/main" val="2799495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down)">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 Slave Service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12</a:t>
            </a:fld>
            <a:endParaRPr lang="en-US" altLang="en-US"/>
          </a:p>
        </p:txBody>
      </p:sp>
      <p:sp>
        <p:nvSpPr>
          <p:cNvPr id="6" name="Rectangle 5"/>
          <p:cNvSpPr/>
          <p:nvPr/>
        </p:nvSpPr>
        <p:spPr>
          <a:xfrm>
            <a:off x="762000" y="2490676"/>
            <a:ext cx="7340599" cy="3370153"/>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Data Node</a:t>
            </a:r>
            <a:r>
              <a:rPr lang="en-US" b="1" dirty="0"/>
              <a:t>:</a:t>
            </a:r>
          </a:p>
          <a:p>
            <a:endParaRPr lang="en-US" dirty="0"/>
          </a:p>
          <a:p>
            <a:pPr marL="742950" lvl="1" indent="-285750">
              <a:buFont typeface="Arial" pitchFamily="34" charset="0"/>
              <a:buChar char="•"/>
            </a:pPr>
            <a:r>
              <a:rPr lang="en-US" sz="1900" dirty="0">
                <a:latin typeface="+mn-lt"/>
              </a:rPr>
              <a:t>There are many instances of this process running on various slave nodes(referred as Data nodes)</a:t>
            </a:r>
          </a:p>
          <a:p>
            <a:pPr marL="742950" lvl="1" indent="-285750">
              <a:buFont typeface="Arial" pitchFamily="34" charset="0"/>
              <a:buChar char="•"/>
            </a:pPr>
            <a:r>
              <a:rPr lang="en-US" sz="1900" dirty="0">
                <a:latin typeface="+mn-lt"/>
              </a:rPr>
              <a:t>It is responsible for storing the individual file blocks on the slave nodes in Hadoop </a:t>
            </a:r>
            <a:r>
              <a:rPr lang="en-US" sz="1900" dirty="0" smtClean="0">
                <a:latin typeface="+mn-lt"/>
              </a:rPr>
              <a:t>cluster</a:t>
            </a:r>
          </a:p>
          <a:p>
            <a:pPr marL="742950" lvl="1" indent="-285750">
              <a:buFont typeface="Arial" pitchFamily="34" charset="0"/>
              <a:buChar char="•"/>
            </a:pPr>
            <a:r>
              <a:rPr lang="en-US" sz="1900" dirty="0">
                <a:latin typeface="+mn-lt"/>
              </a:rPr>
              <a:t>Based on the replication factor, a single block is replicated in multiple slave </a:t>
            </a:r>
            <a:r>
              <a:rPr lang="en-US" sz="1900" dirty="0" smtClean="0">
                <a:latin typeface="+mn-lt"/>
              </a:rPr>
              <a:t>nodes </a:t>
            </a:r>
            <a:r>
              <a:rPr lang="en-US" sz="1900" dirty="0">
                <a:latin typeface="+mn-lt"/>
              </a:rPr>
              <a:t>to prevent the data loss</a:t>
            </a:r>
          </a:p>
          <a:p>
            <a:pPr marL="742950" lvl="1" indent="-285750">
              <a:buFont typeface="Arial" pitchFamily="34" charset="0"/>
              <a:buChar char="•"/>
            </a:pPr>
            <a:r>
              <a:rPr lang="en-US" sz="1900" dirty="0">
                <a:latin typeface="+mn-lt"/>
              </a:rPr>
              <a:t>This process periodically sends heart </a:t>
            </a:r>
            <a:r>
              <a:rPr lang="en-US" sz="1900" dirty="0" smtClean="0">
                <a:latin typeface="+mn-lt"/>
              </a:rPr>
              <a:t>beat </a:t>
            </a:r>
            <a:r>
              <a:rPr lang="en-US" sz="1900" dirty="0">
                <a:latin typeface="+mn-lt"/>
              </a:rPr>
              <a:t>to Name Node to make Name Node aware that slave process is running</a:t>
            </a:r>
            <a:endParaRPr lang="en-US" sz="1900" dirty="0" smtClean="0">
              <a:latin typeface="+mn-lt"/>
            </a:endParaRPr>
          </a:p>
          <a:p>
            <a:pPr marL="742950" lvl="1" indent="-285750">
              <a:buFont typeface="Arial" pitchFamily="34" charset="0"/>
              <a:buChar char="•"/>
            </a:pPr>
            <a:r>
              <a:rPr lang="en-US" sz="1900" dirty="0" smtClean="0">
                <a:latin typeface="+mn-lt"/>
              </a:rPr>
              <a:t>Send block reports to Name Node.</a:t>
            </a:r>
            <a:endParaRPr lang="en-US" sz="1900" dirty="0">
              <a:latin typeface="+mn-lt"/>
            </a:endParaRPr>
          </a:p>
        </p:txBody>
      </p:sp>
    </p:spTree>
    <p:extLst>
      <p:ext uri="{BB962C8B-B14F-4D97-AF65-F5344CB8AC3E}">
        <p14:creationId xmlns:p14="http://schemas.microsoft.com/office/powerpoint/2010/main" val="9622734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ircle(in)">
                                      <p:cBhvr>
                                        <p:cTn id="7" dur="20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circle(in)">
                                      <p:cBhvr>
                                        <p:cTn id="12" dur="2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circle(in)">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circle(in)">
                                      <p:cBhvr>
                                        <p:cTn id="22" dur="20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circle(in)">
                                      <p:cBhvr>
                                        <p:cTn id="27"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Configuration files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13</a:t>
            </a:fld>
            <a:endParaRPr lang="en-US" altLang="en-US"/>
          </a:p>
        </p:txBody>
      </p:sp>
      <p:sp>
        <p:nvSpPr>
          <p:cNvPr id="6" name="Rectangle 5"/>
          <p:cNvSpPr/>
          <p:nvPr/>
        </p:nvSpPr>
        <p:spPr>
          <a:xfrm>
            <a:off x="762000" y="2490676"/>
            <a:ext cx="7340599" cy="2292935"/>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core-site.xml</a:t>
            </a:r>
          </a:p>
          <a:p>
            <a:pPr marL="800100" lvl="1" indent="-342900">
              <a:buFont typeface="Arial" pitchFamily="34" charset="0"/>
              <a:buChar char="•"/>
            </a:pPr>
            <a:r>
              <a:rPr lang="en-US" sz="1900" dirty="0" smtClean="0">
                <a:latin typeface="+mn-lt"/>
                <a:cs typeface="Arial" pitchFamily="34" charset="0"/>
              </a:rPr>
              <a:t>Name </a:t>
            </a:r>
            <a:r>
              <a:rPr lang="en-US" sz="1900" dirty="0">
                <a:latin typeface="+mn-lt"/>
                <a:cs typeface="Arial" pitchFamily="34" charset="0"/>
              </a:rPr>
              <a:t>Node </a:t>
            </a:r>
            <a:r>
              <a:rPr lang="en-US" sz="1900" dirty="0" smtClean="0">
                <a:latin typeface="+mn-lt"/>
                <a:cs typeface="Arial" pitchFamily="34" charset="0"/>
              </a:rPr>
              <a:t>address (</a:t>
            </a:r>
            <a:r>
              <a:rPr lang="en-US" sz="1900" dirty="0" err="1" smtClean="0">
                <a:latin typeface="+mn-lt"/>
                <a:cs typeface="Arial" pitchFamily="34" charset="0"/>
              </a:rPr>
              <a:t>fs.defaultFS</a:t>
            </a:r>
            <a:r>
              <a:rPr lang="en-US" sz="1900" dirty="0" smtClean="0">
                <a:latin typeface="+mn-lt"/>
                <a:cs typeface="Arial" pitchFamily="34" charset="0"/>
              </a:rPr>
              <a:t> )</a:t>
            </a:r>
          </a:p>
          <a:p>
            <a:pPr marL="342900" indent="-342900">
              <a:buFont typeface="Arial" pitchFamily="34" charset="0"/>
              <a:buChar char="•"/>
            </a:pPr>
            <a:r>
              <a:rPr lang="en-US" sz="2400" dirty="0" smtClean="0">
                <a:latin typeface="+mn-lt"/>
                <a:cs typeface="Arial" pitchFamily="34" charset="0"/>
              </a:rPr>
              <a:t>hdfs-site.xml</a:t>
            </a:r>
          </a:p>
          <a:p>
            <a:pPr marL="800100" lvl="1" indent="-342900">
              <a:buFont typeface="Arial" pitchFamily="34" charset="0"/>
              <a:buChar char="•"/>
            </a:pPr>
            <a:r>
              <a:rPr lang="en-US" sz="1900" dirty="0">
                <a:latin typeface="+mn-lt"/>
                <a:cs typeface="Arial" pitchFamily="34" charset="0"/>
              </a:rPr>
              <a:t>Block size (</a:t>
            </a:r>
            <a:r>
              <a:rPr lang="en-US" sz="1900" dirty="0" err="1">
                <a:latin typeface="+mn-lt"/>
                <a:cs typeface="Arial" pitchFamily="34" charset="0"/>
              </a:rPr>
              <a:t>dfs.blocksize</a:t>
            </a:r>
            <a:r>
              <a:rPr lang="en-US" sz="1900" dirty="0">
                <a:latin typeface="+mn-lt"/>
                <a:cs typeface="Arial" pitchFamily="34" charset="0"/>
              </a:rPr>
              <a:t>)</a:t>
            </a:r>
          </a:p>
          <a:p>
            <a:pPr marL="800100" lvl="1" indent="-342900">
              <a:buFont typeface="Arial" pitchFamily="34" charset="0"/>
              <a:buChar char="•"/>
            </a:pPr>
            <a:r>
              <a:rPr lang="en-US" sz="1900" dirty="0">
                <a:latin typeface="+mn-lt"/>
                <a:cs typeface="Arial" pitchFamily="34" charset="0"/>
              </a:rPr>
              <a:t>Replication factor (</a:t>
            </a:r>
            <a:r>
              <a:rPr lang="en-US" sz="1900" dirty="0" err="1">
                <a:latin typeface="+mn-lt"/>
                <a:cs typeface="Arial" pitchFamily="34" charset="0"/>
              </a:rPr>
              <a:t>dfs.replication</a:t>
            </a:r>
            <a:r>
              <a:rPr lang="en-US" sz="1900" dirty="0">
                <a:latin typeface="+mn-lt"/>
                <a:cs typeface="Arial" pitchFamily="34" charset="0"/>
              </a:rPr>
              <a:t>)</a:t>
            </a:r>
          </a:p>
          <a:p>
            <a:pPr marL="800100" lvl="1" indent="-342900">
              <a:buFont typeface="Arial" pitchFamily="34" charset="0"/>
              <a:buChar char="•"/>
            </a:pPr>
            <a:r>
              <a:rPr lang="en-US" sz="1900" dirty="0">
                <a:latin typeface="+mn-lt"/>
                <a:cs typeface="Arial" pitchFamily="34" charset="0"/>
              </a:rPr>
              <a:t>Name node directory (</a:t>
            </a:r>
            <a:r>
              <a:rPr lang="en-US" sz="1900" dirty="0" err="1">
                <a:latin typeface="+mn-lt"/>
                <a:cs typeface="Arial" pitchFamily="34" charset="0"/>
              </a:rPr>
              <a:t>dfs.namenode.name.dir</a:t>
            </a:r>
            <a:r>
              <a:rPr lang="en-US" sz="1900" dirty="0">
                <a:latin typeface="+mn-lt"/>
                <a:cs typeface="Arial" pitchFamily="34" charset="0"/>
              </a:rPr>
              <a:t>)</a:t>
            </a:r>
          </a:p>
          <a:p>
            <a:pPr marL="800100" lvl="1" indent="-342900">
              <a:buFont typeface="Arial" pitchFamily="34" charset="0"/>
              <a:buChar char="•"/>
            </a:pPr>
            <a:r>
              <a:rPr lang="en-US" sz="1900" dirty="0">
                <a:latin typeface="+mn-lt"/>
                <a:cs typeface="Arial" pitchFamily="34" charset="0"/>
              </a:rPr>
              <a:t>Data node directory (</a:t>
            </a:r>
            <a:r>
              <a:rPr lang="en-US" sz="1900" dirty="0" err="1">
                <a:latin typeface="+mn-lt"/>
                <a:cs typeface="Arial" pitchFamily="34" charset="0"/>
              </a:rPr>
              <a:t>dfs.datanode.data.dir</a:t>
            </a:r>
            <a:r>
              <a:rPr lang="en-US" sz="1900" dirty="0" smtClean="0">
                <a:latin typeface="+mn-lt"/>
                <a:cs typeface="Arial" pitchFamily="34" charset="0"/>
              </a:rPr>
              <a:t>)</a:t>
            </a:r>
            <a:endParaRPr lang="en-US" sz="1900" dirty="0">
              <a:latin typeface="+mn-lt"/>
              <a:cs typeface="Arial" pitchFamily="34" charset="0"/>
            </a:endParaRPr>
          </a:p>
        </p:txBody>
      </p:sp>
    </p:spTree>
    <p:extLst>
      <p:ext uri="{BB962C8B-B14F-4D97-AF65-F5344CB8AC3E}">
        <p14:creationId xmlns:p14="http://schemas.microsoft.com/office/powerpoint/2010/main" val="13885240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1.x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14</a:t>
            </a:fld>
            <a:endParaRPr lang="en-US" altLang="en-US"/>
          </a:p>
        </p:txBody>
      </p:sp>
      <p:pic>
        <p:nvPicPr>
          <p:cNvPr id="3076" name="Picture 4" descr="https://technocents.files.wordpress.com/2014/04/hdfs-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226" y="2424223"/>
            <a:ext cx="7463727" cy="3636335"/>
          </a:xfrm>
          <a:prstGeom prst="round2DiagRect">
            <a:avLst>
              <a:gd name="adj1" fmla="val 16667"/>
              <a:gd name="adj2" fmla="val 0"/>
            </a:avLst>
          </a:prstGeom>
          <a:ln w="88900" cap="sq">
            <a:solidFill>
              <a:schemeClr val="accent6"/>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41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 Reduce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15</a:t>
            </a:fld>
            <a:endParaRPr lang="en-US" altLang="en-US"/>
          </a:p>
        </p:txBody>
      </p:sp>
      <p:sp>
        <p:nvSpPr>
          <p:cNvPr id="5" name="Rectangle 4"/>
          <p:cNvSpPr/>
          <p:nvPr/>
        </p:nvSpPr>
        <p:spPr>
          <a:xfrm>
            <a:off x="476250" y="2632055"/>
            <a:ext cx="7867650" cy="2723823"/>
          </a:xfrm>
          <a:prstGeom prst="rect">
            <a:avLst/>
          </a:prstGeom>
        </p:spPr>
        <p:txBody>
          <a:bodyPr wrap="square">
            <a:spAutoFit/>
          </a:bodyPr>
          <a:lstStyle/>
          <a:p>
            <a:pPr marL="342900" indent="-342900">
              <a:buFont typeface="Arial" pitchFamily="34" charset="0"/>
              <a:buChar char="•"/>
            </a:pPr>
            <a:r>
              <a:rPr lang="en-US" sz="1900" dirty="0">
                <a:latin typeface="+mn-lt"/>
              </a:rPr>
              <a:t>The term </a:t>
            </a:r>
            <a:r>
              <a:rPr lang="en-US" sz="1900" dirty="0" err="1">
                <a:latin typeface="+mn-lt"/>
              </a:rPr>
              <a:t>MapReduce</a:t>
            </a:r>
            <a:r>
              <a:rPr lang="en-US" sz="1900" dirty="0">
                <a:latin typeface="+mn-lt"/>
              </a:rPr>
              <a:t> actually refers to two separate and distinct tasks that Hadoop programs perform. </a:t>
            </a:r>
            <a:endParaRPr lang="en-US" sz="1900" dirty="0" smtClean="0">
              <a:latin typeface="+mn-lt"/>
            </a:endParaRPr>
          </a:p>
          <a:p>
            <a:pPr marL="342900" indent="-342900">
              <a:buFont typeface="Arial" pitchFamily="34" charset="0"/>
              <a:buChar char="•"/>
            </a:pPr>
            <a:r>
              <a:rPr lang="en-US" sz="1900" dirty="0">
                <a:latin typeface="+mn-lt"/>
              </a:rPr>
              <a:t>A </a:t>
            </a:r>
            <a:r>
              <a:rPr lang="en-US" sz="1900" dirty="0" err="1">
                <a:latin typeface="+mn-lt"/>
              </a:rPr>
              <a:t>MapReduce</a:t>
            </a:r>
            <a:r>
              <a:rPr lang="en-US" sz="1900" dirty="0">
                <a:latin typeface="+mn-lt"/>
              </a:rPr>
              <a:t> job usually splits the input data-set into independent chunks which are processed by the map tasks in a completely parallel </a:t>
            </a:r>
            <a:r>
              <a:rPr lang="en-US" sz="1900" dirty="0" smtClean="0">
                <a:latin typeface="+mn-lt"/>
              </a:rPr>
              <a:t>manner.</a:t>
            </a:r>
          </a:p>
          <a:p>
            <a:pPr marL="342900" indent="-342900">
              <a:buFont typeface="Arial" pitchFamily="34" charset="0"/>
              <a:buChar char="•"/>
            </a:pPr>
            <a:r>
              <a:rPr lang="en-US" sz="1900" dirty="0" smtClean="0">
                <a:latin typeface="+mn-lt"/>
              </a:rPr>
              <a:t>Map Task converts the data </a:t>
            </a:r>
            <a:r>
              <a:rPr lang="en-US" sz="1900" dirty="0">
                <a:latin typeface="+mn-lt"/>
              </a:rPr>
              <a:t>into another set of data, where individual elements are broken down into tuples (key/value pairs). </a:t>
            </a:r>
            <a:endParaRPr lang="en-US" sz="1900" dirty="0" smtClean="0">
              <a:latin typeface="+mn-lt"/>
            </a:endParaRPr>
          </a:p>
          <a:p>
            <a:pPr marL="342900" indent="-342900">
              <a:buFont typeface="Arial" pitchFamily="34" charset="0"/>
              <a:buChar char="•"/>
            </a:pPr>
            <a:r>
              <a:rPr lang="en-US" sz="1900" dirty="0" smtClean="0">
                <a:latin typeface="+mn-lt"/>
              </a:rPr>
              <a:t>The </a:t>
            </a:r>
            <a:r>
              <a:rPr lang="en-US" sz="1900" dirty="0">
                <a:latin typeface="+mn-lt"/>
              </a:rPr>
              <a:t>reduce job takes the output from a map as input and combines those data tuples into a smaller set of tuples. </a:t>
            </a:r>
            <a:endParaRPr lang="en-US" sz="1900" dirty="0" smtClean="0">
              <a:latin typeface="+mn-lt"/>
            </a:endParaRPr>
          </a:p>
          <a:p>
            <a:pPr marL="342900" indent="-342900">
              <a:buFont typeface="Arial" pitchFamily="34" charset="0"/>
              <a:buChar char="•"/>
            </a:pPr>
            <a:r>
              <a:rPr lang="en-US" sz="1900" dirty="0" smtClean="0">
                <a:latin typeface="+mn-lt"/>
              </a:rPr>
              <a:t>The </a:t>
            </a:r>
            <a:r>
              <a:rPr lang="en-US" sz="1900" dirty="0">
                <a:latin typeface="+mn-lt"/>
              </a:rPr>
              <a:t>reduce job is always performed after the map job.</a:t>
            </a:r>
          </a:p>
        </p:txBody>
      </p:sp>
    </p:spTree>
    <p:extLst>
      <p:ext uri="{BB962C8B-B14F-4D97-AF65-F5344CB8AC3E}">
        <p14:creationId xmlns:p14="http://schemas.microsoft.com/office/powerpoint/2010/main" val="1183272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 Reduce – Master Service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16</a:t>
            </a:fld>
            <a:endParaRPr lang="en-US" altLang="en-US"/>
          </a:p>
        </p:txBody>
      </p:sp>
      <p:sp>
        <p:nvSpPr>
          <p:cNvPr id="5" name="Rectangle 4"/>
          <p:cNvSpPr/>
          <p:nvPr/>
        </p:nvSpPr>
        <p:spPr>
          <a:xfrm>
            <a:off x="476250" y="2632055"/>
            <a:ext cx="7867650" cy="3370153"/>
          </a:xfrm>
          <a:prstGeom prst="rect">
            <a:avLst/>
          </a:prstGeom>
        </p:spPr>
        <p:txBody>
          <a:bodyPr wrap="square">
            <a:spAutoFit/>
          </a:bodyPr>
          <a:lstStyle/>
          <a:p>
            <a:pPr marL="342900" indent="-342900">
              <a:buFont typeface="Arial" pitchFamily="34" charset="0"/>
              <a:buChar char="•"/>
            </a:pPr>
            <a:r>
              <a:rPr lang="en-US" sz="2400" dirty="0">
                <a:latin typeface="+mn-lt"/>
                <a:cs typeface="Arial" pitchFamily="34" charset="0"/>
              </a:rPr>
              <a:t>Job </a:t>
            </a:r>
            <a:r>
              <a:rPr lang="en-US" sz="2400" dirty="0" smtClean="0">
                <a:latin typeface="+mn-lt"/>
                <a:cs typeface="Arial" pitchFamily="34" charset="0"/>
              </a:rPr>
              <a:t>Tracker:</a:t>
            </a:r>
            <a:endParaRPr lang="en-US" sz="2400" dirty="0">
              <a:latin typeface="+mn-lt"/>
              <a:cs typeface="Arial" pitchFamily="34" charset="0"/>
            </a:endParaRPr>
          </a:p>
          <a:p>
            <a:endParaRPr lang="en-US" dirty="0"/>
          </a:p>
          <a:p>
            <a:pPr marL="742950" lvl="1" indent="-285750">
              <a:buFont typeface="Arial" pitchFamily="34" charset="0"/>
              <a:buChar char="•"/>
            </a:pPr>
            <a:r>
              <a:rPr lang="en-US" sz="1900" dirty="0">
                <a:latin typeface="+mn-lt"/>
              </a:rPr>
              <a:t>Only one instance of this process runs on a master node same as Name Node</a:t>
            </a:r>
          </a:p>
          <a:p>
            <a:pPr marL="742950" lvl="1" indent="-285750">
              <a:buFont typeface="Arial" pitchFamily="34" charset="0"/>
              <a:buChar char="•"/>
            </a:pPr>
            <a:r>
              <a:rPr lang="en-US" sz="1900" dirty="0">
                <a:latin typeface="+mn-lt"/>
              </a:rPr>
              <a:t>Any </a:t>
            </a:r>
            <a:r>
              <a:rPr lang="en-US" sz="1900" dirty="0" err="1">
                <a:latin typeface="+mn-lt"/>
              </a:rPr>
              <a:t>MapReduce</a:t>
            </a:r>
            <a:r>
              <a:rPr lang="en-US" sz="1900" dirty="0">
                <a:latin typeface="+mn-lt"/>
              </a:rPr>
              <a:t> job is submitted to Job Tracker first</a:t>
            </a:r>
          </a:p>
          <a:p>
            <a:pPr marL="742950" lvl="1" indent="-285750">
              <a:buFont typeface="Arial" pitchFamily="34" charset="0"/>
              <a:buChar char="•"/>
            </a:pPr>
            <a:r>
              <a:rPr lang="en-US" sz="1900" dirty="0" smtClean="0">
                <a:latin typeface="+mn-lt"/>
              </a:rPr>
              <a:t>Job Tracker checks for the location various file blocks used in </a:t>
            </a:r>
            <a:r>
              <a:rPr lang="en-US" sz="1900" dirty="0" err="1" smtClean="0">
                <a:latin typeface="+mn-lt"/>
              </a:rPr>
              <a:t>MapReduce</a:t>
            </a:r>
            <a:r>
              <a:rPr lang="en-US" sz="1900" dirty="0" smtClean="0">
                <a:latin typeface="+mn-lt"/>
              </a:rPr>
              <a:t> processing </a:t>
            </a:r>
          </a:p>
          <a:p>
            <a:pPr marL="742950" lvl="1" indent="-285750">
              <a:buFont typeface="Arial" pitchFamily="34" charset="0"/>
              <a:buChar char="•"/>
            </a:pPr>
            <a:r>
              <a:rPr lang="en-US" sz="1900" dirty="0" smtClean="0">
                <a:latin typeface="+mn-lt"/>
              </a:rPr>
              <a:t>It </a:t>
            </a:r>
            <a:r>
              <a:rPr lang="en-US" sz="1900" dirty="0">
                <a:latin typeface="+mn-lt"/>
              </a:rPr>
              <a:t>initiates the separate tasks on various Data Nodes(where blocks are present) by communicating with Task Tracker </a:t>
            </a:r>
            <a:r>
              <a:rPr lang="en-US" sz="1900" dirty="0" smtClean="0">
                <a:latin typeface="+mn-lt"/>
              </a:rPr>
              <a:t>Daemons</a:t>
            </a:r>
          </a:p>
          <a:p>
            <a:pPr marL="742950" lvl="1" indent="-285750">
              <a:buFont typeface="Arial" pitchFamily="34" charset="0"/>
              <a:buChar char="•"/>
            </a:pPr>
            <a:r>
              <a:rPr lang="en-US" sz="1900" dirty="0" smtClean="0">
                <a:latin typeface="+mn-lt"/>
              </a:rPr>
              <a:t>It does resource management, job scheduling, job management and log management</a:t>
            </a:r>
            <a:endParaRPr lang="en-US" sz="1900" dirty="0">
              <a:latin typeface="+mn-lt"/>
            </a:endParaRPr>
          </a:p>
        </p:txBody>
      </p:sp>
    </p:spTree>
    <p:extLst>
      <p:ext uri="{BB962C8B-B14F-4D97-AF65-F5344CB8AC3E}">
        <p14:creationId xmlns:p14="http://schemas.microsoft.com/office/powerpoint/2010/main" val="2651178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 Reduce – Slave Service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17</a:t>
            </a:fld>
            <a:endParaRPr lang="en-US" altLang="en-US"/>
          </a:p>
        </p:txBody>
      </p:sp>
      <p:sp>
        <p:nvSpPr>
          <p:cNvPr id="5" name="Rectangle 4"/>
          <p:cNvSpPr/>
          <p:nvPr/>
        </p:nvSpPr>
        <p:spPr>
          <a:xfrm>
            <a:off x="476250" y="2632055"/>
            <a:ext cx="7867650" cy="3754874"/>
          </a:xfrm>
          <a:prstGeom prst="rect">
            <a:avLst/>
          </a:prstGeom>
        </p:spPr>
        <p:txBody>
          <a:bodyPr wrap="square">
            <a:spAutoFit/>
          </a:bodyPr>
          <a:lstStyle/>
          <a:p>
            <a:pPr marL="342900" indent="-342900">
              <a:buFont typeface="Arial" pitchFamily="34" charset="0"/>
              <a:buChar char="•"/>
            </a:pPr>
            <a:r>
              <a:rPr lang="en-US" sz="2400" dirty="0">
                <a:latin typeface="+mn-lt"/>
                <a:cs typeface="Arial" pitchFamily="34" charset="0"/>
              </a:rPr>
              <a:t>Task </a:t>
            </a:r>
            <a:r>
              <a:rPr lang="en-US" sz="2400" dirty="0" smtClean="0">
                <a:latin typeface="+mn-lt"/>
                <a:cs typeface="Arial" pitchFamily="34" charset="0"/>
              </a:rPr>
              <a:t>Tracker:</a:t>
            </a:r>
            <a:endParaRPr lang="en-US" sz="2400" dirty="0">
              <a:latin typeface="+mn-lt"/>
              <a:cs typeface="Arial" pitchFamily="34" charset="0"/>
            </a:endParaRPr>
          </a:p>
          <a:p>
            <a:pPr marL="342900" indent="-342900">
              <a:buFont typeface="Arial" pitchFamily="34" charset="0"/>
              <a:buChar char="•"/>
            </a:pPr>
            <a:endParaRPr lang="en-US" sz="2400" dirty="0" smtClean="0">
              <a:latin typeface="+mn-lt"/>
              <a:cs typeface="Arial" pitchFamily="34" charset="0"/>
            </a:endParaRPr>
          </a:p>
          <a:p>
            <a:pPr marL="800100" lvl="1" indent="-342900">
              <a:buFont typeface="Arial" pitchFamily="34" charset="0"/>
              <a:buChar char="•"/>
            </a:pPr>
            <a:r>
              <a:rPr lang="en-US" sz="1900" dirty="0">
                <a:latin typeface="+mn-lt"/>
                <a:cs typeface="Arial" pitchFamily="34" charset="0"/>
              </a:rPr>
              <a:t>This process has multiple instances running on the slave </a:t>
            </a:r>
            <a:r>
              <a:rPr lang="en-US" sz="1900" dirty="0" smtClean="0">
                <a:latin typeface="+mn-lt"/>
                <a:cs typeface="Arial" pitchFamily="34" charset="0"/>
              </a:rPr>
              <a:t>nodes </a:t>
            </a:r>
          </a:p>
          <a:p>
            <a:pPr marL="800100" lvl="1" indent="-342900">
              <a:buFont typeface="Arial" pitchFamily="34" charset="0"/>
              <a:buChar char="•"/>
            </a:pPr>
            <a:r>
              <a:rPr lang="en-US" sz="1900" dirty="0" smtClean="0">
                <a:latin typeface="+mn-lt"/>
                <a:cs typeface="Arial" pitchFamily="34" charset="0"/>
              </a:rPr>
              <a:t>It receives the job information from Job Tracker daemon and initiates a task on that slave node</a:t>
            </a:r>
          </a:p>
          <a:p>
            <a:pPr marL="800100" lvl="1" indent="-342900">
              <a:buFont typeface="Arial" pitchFamily="34" charset="0"/>
              <a:buChar char="•"/>
            </a:pPr>
            <a:r>
              <a:rPr lang="en-US" sz="1900" dirty="0" smtClean="0">
                <a:latin typeface="+mn-lt"/>
                <a:cs typeface="Arial" pitchFamily="34" charset="0"/>
              </a:rPr>
              <a:t>They are responsible for running the map and reduce tasks as instructed by Job tracker</a:t>
            </a:r>
          </a:p>
          <a:p>
            <a:pPr marL="800100" lvl="1" indent="-342900">
              <a:buFont typeface="Arial" pitchFamily="34" charset="0"/>
              <a:buChar char="•"/>
            </a:pPr>
            <a:r>
              <a:rPr lang="en-US" sz="1900" dirty="0" smtClean="0">
                <a:latin typeface="+mn-lt"/>
                <a:cs typeface="Arial" pitchFamily="34" charset="0"/>
              </a:rPr>
              <a:t>In </a:t>
            </a:r>
            <a:r>
              <a:rPr lang="en-US" sz="1900" dirty="0">
                <a:latin typeface="+mn-lt"/>
                <a:cs typeface="Arial" pitchFamily="34" charset="0"/>
              </a:rPr>
              <a:t>most of the cases, Task Tracker initiates the task on the same node where there physical data block is present</a:t>
            </a:r>
          </a:p>
          <a:p>
            <a:pPr marL="800100" lvl="1" indent="-342900">
              <a:buFont typeface="Arial" pitchFamily="34" charset="0"/>
              <a:buChar char="•"/>
            </a:pPr>
            <a:r>
              <a:rPr lang="en-US" sz="1900" dirty="0">
                <a:latin typeface="+mn-lt"/>
                <a:cs typeface="Arial" pitchFamily="34" charset="0"/>
              </a:rPr>
              <a:t>Same as Data Node daemon, this process also periodically sends heart </a:t>
            </a:r>
            <a:r>
              <a:rPr lang="en-US" sz="1900" dirty="0" smtClean="0">
                <a:latin typeface="+mn-lt"/>
                <a:cs typeface="Arial" pitchFamily="34" charset="0"/>
              </a:rPr>
              <a:t>beats </a:t>
            </a:r>
            <a:r>
              <a:rPr lang="en-US" sz="1900" dirty="0">
                <a:latin typeface="+mn-lt"/>
                <a:cs typeface="Arial" pitchFamily="34" charset="0"/>
              </a:rPr>
              <a:t>to Job Tracker to make Job Tracker aware that slave process is running</a:t>
            </a:r>
            <a:endParaRPr lang="en-US" sz="1900" dirty="0">
              <a:latin typeface="+mn-lt"/>
            </a:endParaRPr>
          </a:p>
        </p:txBody>
      </p:sp>
    </p:spTree>
    <p:extLst>
      <p:ext uri="{BB962C8B-B14F-4D97-AF65-F5344CB8AC3E}">
        <p14:creationId xmlns:p14="http://schemas.microsoft.com/office/powerpoint/2010/main" val="3552893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Vertic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Mapreduce</a:t>
            </a:r>
            <a:r>
              <a:rPr lang="en-US" dirty="0" smtClean="0"/>
              <a:t> Configuration file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18</a:t>
            </a:fld>
            <a:endParaRPr lang="en-US" altLang="en-US"/>
          </a:p>
        </p:txBody>
      </p:sp>
      <p:sp>
        <p:nvSpPr>
          <p:cNvPr id="6" name="Rectangle 5"/>
          <p:cNvSpPr/>
          <p:nvPr/>
        </p:nvSpPr>
        <p:spPr>
          <a:xfrm>
            <a:off x="762000" y="2490676"/>
            <a:ext cx="7340599" cy="1923604"/>
          </a:xfrm>
          <a:prstGeom prst="rect">
            <a:avLst/>
          </a:prstGeom>
        </p:spPr>
        <p:txBody>
          <a:bodyPr wrap="square">
            <a:spAutoFit/>
          </a:bodyPr>
          <a:lstStyle/>
          <a:p>
            <a:pPr marL="342900" indent="-342900">
              <a:buFont typeface="Arial" pitchFamily="34" charset="0"/>
              <a:buChar char="•"/>
            </a:pPr>
            <a:r>
              <a:rPr lang="en-US" sz="2400" dirty="0">
                <a:latin typeface="+mn-lt"/>
                <a:cs typeface="Arial" pitchFamily="34" charset="0"/>
              </a:rPr>
              <a:t>m</a:t>
            </a:r>
            <a:r>
              <a:rPr lang="en-US" sz="2400" dirty="0" smtClean="0">
                <a:latin typeface="+mn-lt"/>
                <a:cs typeface="Arial" pitchFamily="34" charset="0"/>
              </a:rPr>
              <a:t>apred-site.xml</a:t>
            </a:r>
          </a:p>
          <a:p>
            <a:pPr marL="800100" lvl="1" indent="-342900">
              <a:buFont typeface="Arial" pitchFamily="34" charset="0"/>
              <a:buChar char="•"/>
            </a:pPr>
            <a:r>
              <a:rPr lang="en-US" sz="1900" dirty="0" err="1" smtClean="0">
                <a:latin typeface="+mn-lt"/>
                <a:cs typeface="Arial" pitchFamily="34" charset="0"/>
              </a:rPr>
              <a:t>mapred.job.tracker</a:t>
            </a:r>
            <a:endParaRPr lang="en-US" sz="1900" dirty="0" smtClean="0">
              <a:latin typeface="+mn-lt"/>
              <a:cs typeface="Arial" pitchFamily="34" charset="0"/>
            </a:endParaRPr>
          </a:p>
          <a:p>
            <a:pPr marL="800100" lvl="1" indent="-342900">
              <a:buFont typeface="Arial" pitchFamily="34" charset="0"/>
              <a:buChar char="•"/>
            </a:pPr>
            <a:r>
              <a:rPr lang="en-US" sz="1900" dirty="0" err="1" smtClean="0">
                <a:latin typeface="+mn-lt"/>
                <a:cs typeface="Arial" pitchFamily="34" charset="0"/>
              </a:rPr>
              <a:t>mapred.job.tracker.http.address</a:t>
            </a:r>
            <a:endParaRPr lang="en-US" sz="1900" dirty="0">
              <a:latin typeface="+mn-lt"/>
              <a:cs typeface="Arial" pitchFamily="34" charset="0"/>
            </a:endParaRPr>
          </a:p>
          <a:p>
            <a:pPr marL="800100" lvl="1" indent="-342900">
              <a:buFont typeface="Arial" pitchFamily="34" charset="0"/>
              <a:buChar char="•"/>
            </a:pPr>
            <a:r>
              <a:rPr lang="en-US" sz="1900" dirty="0" err="1">
                <a:latin typeface="+mn-lt"/>
                <a:cs typeface="Arial" pitchFamily="34" charset="0"/>
              </a:rPr>
              <a:t>mapred.tasktracker.map.tasks.maximum</a:t>
            </a:r>
            <a:endParaRPr lang="en-US" sz="1900" dirty="0">
              <a:latin typeface="+mn-lt"/>
              <a:cs typeface="Arial" pitchFamily="34" charset="0"/>
            </a:endParaRPr>
          </a:p>
          <a:p>
            <a:pPr marL="800100" lvl="1" indent="-342900">
              <a:buFont typeface="Arial" pitchFamily="34" charset="0"/>
              <a:buChar char="•"/>
            </a:pPr>
            <a:r>
              <a:rPr lang="en-US" sz="1900" dirty="0" err="1">
                <a:latin typeface="+mn-lt"/>
                <a:cs typeface="Arial" pitchFamily="34" charset="0"/>
              </a:rPr>
              <a:t>mapred.tasktracker.reduce.tasks.maximum</a:t>
            </a:r>
            <a:endParaRPr lang="en-US" sz="1900" dirty="0">
              <a:latin typeface="+mn-lt"/>
              <a:cs typeface="Arial" pitchFamily="34" charset="0"/>
            </a:endParaRPr>
          </a:p>
          <a:p>
            <a:pPr marL="800100" lvl="1" indent="-342900">
              <a:buFont typeface="Arial" pitchFamily="34" charset="0"/>
              <a:buChar char="•"/>
            </a:pPr>
            <a:endParaRPr lang="en-US" sz="1900" dirty="0" smtClean="0">
              <a:latin typeface="+mn-lt"/>
              <a:cs typeface="Arial" pitchFamily="34" charset="0"/>
            </a:endParaRPr>
          </a:p>
        </p:txBody>
      </p:sp>
    </p:spTree>
    <p:extLst>
      <p:ext uri="{BB962C8B-B14F-4D97-AF65-F5344CB8AC3E}">
        <p14:creationId xmlns:p14="http://schemas.microsoft.com/office/powerpoint/2010/main" val="112314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 Reduce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19</a:t>
            </a:fld>
            <a:endParaRPr lang="en-US"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381693"/>
            <a:ext cx="7981950" cy="4240233"/>
          </a:xfrm>
          <a:prstGeom prst="round2DiagRect">
            <a:avLst>
              <a:gd name="adj1" fmla="val 16667"/>
              <a:gd name="adj2" fmla="val 0"/>
            </a:avLst>
          </a:prstGeom>
          <a:ln w="88900" cap="sq">
            <a:solidFill>
              <a:schemeClr val="accent6"/>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17071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normAutofit fontScale="92500" lnSpcReduction="10000"/>
          </a:bodyPr>
          <a:lstStyle/>
          <a:p>
            <a:pPr marL="457200" indent="-457200">
              <a:buFont typeface="Arial" panose="020B0604020202020204" pitchFamily="34" charset="0"/>
              <a:buChar char="•"/>
            </a:pPr>
            <a:r>
              <a:rPr lang="en-US" sz="3200" dirty="0" smtClean="0">
                <a:solidFill>
                  <a:schemeClr val="tx1"/>
                </a:solidFill>
                <a:latin typeface="+mn-lt"/>
              </a:rPr>
              <a:t>What is Big Data</a:t>
            </a:r>
          </a:p>
          <a:p>
            <a:pPr marL="457200" indent="-457200">
              <a:buFont typeface="Arial" panose="020B0604020202020204" pitchFamily="34" charset="0"/>
              <a:buChar char="•"/>
            </a:pPr>
            <a:r>
              <a:rPr lang="en-US" sz="3200" dirty="0" smtClean="0">
                <a:solidFill>
                  <a:schemeClr val="tx1"/>
                </a:solidFill>
                <a:latin typeface="+mn-lt"/>
              </a:rPr>
              <a:t>What Comes under Big Data</a:t>
            </a:r>
          </a:p>
          <a:p>
            <a:pPr marL="457200" indent="-457200">
              <a:buFont typeface="Arial" panose="020B0604020202020204" pitchFamily="34" charset="0"/>
              <a:buChar char="•"/>
            </a:pPr>
            <a:r>
              <a:rPr lang="en-US" sz="3200" dirty="0" smtClean="0">
                <a:solidFill>
                  <a:schemeClr val="tx1"/>
                </a:solidFill>
                <a:latin typeface="+mn-lt"/>
              </a:rPr>
              <a:t>Big Data Characteristics</a:t>
            </a:r>
          </a:p>
          <a:p>
            <a:pPr marL="457200" indent="-457200">
              <a:buFont typeface="Arial" panose="020B0604020202020204" pitchFamily="34" charset="0"/>
              <a:buChar char="•"/>
            </a:pPr>
            <a:r>
              <a:rPr lang="en-US" sz="3200" dirty="0" smtClean="0">
                <a:solidFill>
                  <a:schemeClr val="tx1"/>
                </a:solidFill>
                <a:latin typeface="+mn-lt"/>
              </a:rPr>
              <a:t>Big Data Challenges</a:t>
            </a:r>
          </a:p>
          <a:p>
            <a:pPr marL="457200" indent="-457200">
              <a:buFont typeface="Arial" panose="020B0604020202020204" pitchFamily="34" charset="0"/>
              <a:buChar char="•"/>
            </a:pPr>
            <a:r>
              <a:rPr lang="en-US" sz="3200" dirty="0" smtClean="0">
                <a:solidFill>
                  <a:schemeClr val="tx1"/>
                </a:solidFill>
                <a:latin typeface="+mn-lt"/>
              </a:rPr>
              <a:t>Brief History</a:t>
            </a:r>
          </a:p>
          <a:p>
            <a:pPr marL="457200" indent="-457200">
              <a:buFont typeface="Arial" panose="020B0604020202020204" pitchFamily="34" charset="0"/>
              <a:buChar char="•"/>
            </a:pPr>
            <a:r>
              <a:rPr lang="en-US" sz="3200" dirty="0" smtClean="0">
                <a:solidFill>
                  <a:schemeClr val="tx1"/>
                </a:solidFill>
                <a:latin typeface="+mn-lt"/>
              </a:rPr>
              <a:t>Hadoop Core Components</a:t>
            </a:r>
          </a:p>
          <a:p>
            <a:pPr marL="457200" indent="-457200">
              <a:buFont typeface="Arial" panose="020B0604020202020204" pitchFamily="34" charset="0"/>
              <a:buChar char="•"/>
            </a:pPr>
            <a:r>
              <a:rPr lang="en-US" sz="3200" dirty="0" smtClean="0">
                <a:solidFill>
                  <a:schemeClr val="tx1"/>
                </a:solidFill>
                <a:latin typeface="+mn-lt"/>
              </a:rPr>
              <a:t>Hadoop 1.x Architecture</a:t>
            </a:r>
          </a:p>
          <a:p>
            <a:pPr marL="457200" indent="-457200">
              <a:buFont typeface="Arial" panose="020B0604020202020204" pitchFamily="34" charset="0"/>
              <a:buChar char="•"/>
            </a:pPr>
            <a:endParaRPr lang="en-US" sz="3200" dirty="0" smtClean="0">
              <a:solidFill>
                <a:schemeClr val="tx1"/>
              </a:solidFill>
              <a:latin typeface="+mn-lt"/>
            </a:endParaRPr>
          </a:p>
          <a:p>
            <a:pPr marL="457200" indent="-457200">
              <a:buFont typeface="Arial" panose="020B0604020202020204" pitchFamily="34" charset="0"/>
              <a:buChar char="•"/>
            </a:pPr>
            <a:endParaRPr lang="en-US" sz="3200" dirty="0" smtClean="0">
              <a:solidFill>
                <a:schemeClr val="tx1"/>
              </a:solidFill>
              <a:latin typeface="+mn-lt"/>
            </a:endParaRPr>
          </a:p>
        </p:txBody>
      </p:sp>
      <p:sp>
        <p:nvSpPr>
          <p:cNvPr id="4" name="Title 3"/>
          <p:cNvSpPr>
            <a:spLocks noGrp="1"/>
          </p:cNvSpPr>
          <p:nvPr>
            <p:ph type="title"/>
          </p:nvPr>
        </p:nvSpPr>
        <p:spPr/>
        <p:txBody>
          <a:bodyPr>
            <a:normAutofit fontScale="90000"/>
          </a:bodyPr>
          <a:lstStyle/>
          <a:p>
            <a:r>
              <a:rPr lang="en-US" dirty="0" smtClean="0"/>
              <a:t>Agenda</a:t>
            </a:r>
            <a:endParaRPr lang="en-US" dirty="0"/>
          </a:p>
        </p:txBody>
      </p:sp>
      <p:sp>
        <p:nvSpPr>
          <p:cNvPr id="3" name="Slide Number Placeholder 2"/>
          <p:cNvSpPr>
            <a:spLocks noGrp="1"/>
          </p:cNvSpPr>
          <p:nvPr>
            <p:ph type="sldNum" sz="quarter" idx="10"/>
          </p:nvPr>
        </p:nvSpPr>
        <p:spPr/>
        <p:txBody>
          <a:bodyPr/>
          <a:lstStyle/>
          <a:p>
            <a:pPr>
              <a:defRPr/>
            </a:pPr>
            <a:fld id="{D00BA3BA-696B-4B52-ACDA-29D03C0DFAD7}" type="slidenum">
              <a:rPr lang="en-US" altLang="en-US" smtClean="0"/>
              <a:pPr>
                <a:defRPr/>
              </a:pPr>
              <a:t>2</a:t>
            </a:fld>
            <a:endParaRPr lang="en-US" altLang="en-US"/>
          </a:p>
        </p:txBody>
      </p:sp>
    </p:spTree>
    <p:extLst>
      <p:ext uri="{BB962C8B-B14F-4D97-AF65-F5344CB8AC3E}">
        <p14:creationId xmlns:p14="http://schemas.microsoft.com/office/powerpoint/2010/main" val="31426722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402378" y="6356350"/>
            <a:ext cx="380115" cy="365125"/>
          </a:xfrm>
        </p:spPr>
        <p:txBody>
          <a:bodyPr/>
          <a:lstStyle/>
          <a:p>
            <a:pPr>
              <a:defRPr/>
            </a:pPr>
            <a:fld id="{2F23578B-C8D1-4EEB-92F1-C65AA52BF854}" type="slidenum">
              <a:rPr lang="en-US" altLang="en-US" smtClean="0"/>
              <a:pPr>
                <a:defRPr/>
              </a:pPr>
              <a:t>20</a:t>
            </a:fld>
            <a:endParaRPr lang="en-US" altLang="en-US"/>
          </a:p>
        </p:txBody>
      </p:sp>
      <p:sp>
        <p:nvSpPr>
          <p:cNvPr id="5" name="Rectangle 4"/>
          <p:cNvSpPr/>
          <p:nvPr/>
        </p:nvSpPr>
        <p:spPr>
          <a:xfrm>
            <a:off x="1031357" y="95693"/>
            <a:ext cx="7219507" cy="59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file (sample.txt - 500MB)  </a:t>
            </a:r>
          </a:p>
          <a:p>
            <a:pPr algn="ctr"/>
            <a:r>
              <a:rPr lang="en-US" dirty="0" smtClean="0"/>
              <a:t>Block Size-128 MB</a:t>
            </a:r>
            <a:endParaRPr lang="en-US" dirty="0"/>
          </a:p>
        </p:txBody>
      </p:sp>
      <p:sp>
        <p:nvSpPr>
          <p:cNvPr id="6" name="Hexagon 5"/>
          <p:cNvSpPr/>
          <p:nvPr/>
        </p:nvSpPr>
        <p:spPr>
          <a:xfrm>
            <a:off x="669851" y="935643"/>
            <a:ext cx="1180214" cy="350874"/>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Split1</a:t>
            </a:r>
            <a:endParaRPr lang="en-US" sz="1600" dirty="0"/>
          </a:p>
        </p:txBody>
      </p:sp>
      <p:sp>
        <p:nvSpPr>
          <p:cNvPr id="9" name="Hexagon 8"/>
          <p:cNvSpPr/>
          <p:nvPr/>
        </p:nvSpPr>
        <p:spPr>
          <a:xfrm>
            <a:off x="3074581" y="946295"/>
            <a:ext cx="1180214" cy="340242"/>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Split2</a:t>
            </a:r>
            <a:endParaRPr lang="en-US" sz="1600" dirty="0"/>
          </a:p>
        </p:txBody>
      </p:sp>
      <p:sp>
        <p:nvSpPr>
          <p:cNvPr id="10" name="Hexagon 9"/>
          <p:cNvSpPr/>
          <p:nvPr/>
        </p:nvSpPr>
        <p:spPr>
          <a:xfrm>
            <a:off x="7389628" y="946295"/>
            <a:ext cx="1180214" cy="340242"/>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Split4</a:t>
            </a:r>
            <a:endParaRPr lang="en-US" sz="1600" dirty="0"/>
          </a:p>
        </p:txBody>
      </p:sp>
      <p:sp>
        <p:nvSpPr>
          <p:cNvPr id="11" name="Hexagon 10"/>
          <p:cNvSpPr/>
          <p:nvPr/>
        </p:nvSpPr>
        <p:spPr>
          <a:xfrm>
            <a:off x="5289697" y="946294"/>
            <a:ext cx="1180214" cy="340243"/>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Split3</a:t>
            </a:r>
            <a:endParaRPr lang="en-US" sz="1600" dirty="0"/>
          </a:p>
        </p:txBody>
      </p:sp>
      <p:sp>
        <p:nvSpPr>
          <p:cNvPr id="12" name="Hexagon 11"/>
          <p:cNvSpPr/>
          <p:nvPr/>
        </p:nvSpPr>
        <p:spPr>
          <a:xfrm>
            <a:off x="669851" y="1522190"/>
            <a:ext cx="1180214" cy="350874"/>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Record Reader</a:t>
            </a:r>
            <a:endParaRPr lang="en-US" sz="1200" dirty="0"/>
          </a:p>
        </p:txBody>
      </p:sp>
      <p:sp>
        <p:nvSpPr>
          <p:cNvPr id="13" name="Hexagon 12"/>
          <p:cNvSpPr/>
          <p:nvPr/>
        </p:nvSpPr>
        <p:spPr>
          <a:xfrm>
            <a:off x="3074581" y="1523967"/>
            <a:ext cx="1180214" cy="350874"/>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Record Reader</a:t>
            </a:r>
            <a:endParaRPr lang="en-US" sz="1200" dirty="0"/>
          </a:p>
        </p:txBody>
      </p:sp>
      <p:sp>
        <p:nvSpPr>
          <p:cNvPr id="14" name="Hexagon 13"/>
          <p:cNvSpPr/>
          <p:nvPr/>
        </p:nvSpPr>
        <p:spPr>
          <a:xfrm>
            <a:off x="5289697" y="1523967"/>
            <a:ext cx="1180214" cy="350874"/>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Record Reader</a:t>
            </a:r>
            <a:endParaRPr lang="en-US" sz="1200" dirty="0"/>
          </a:p>
        </p:txBody>
      </p:sp>
      <p:sp>
        <p:nvSpPr>
          <p:cNvPr id="16" name="Hexagon 15"/>
          <p:cNvSpPr/>
          <p:nvPr/>
        </p:nvSpPr>
        <p:spPr>
          <a:xfrm>
            <a:off x="7389628" y="1511563"/>
            <a:ext cx="1180214" cy="350874"/>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Record Reader</a:t>
            </a:r>
            <a:endParaRPr lang="en-US" sz="1200" dirty="0"/>
          </a:p>
        </p:txBody>
      </p:sp>
      <p:cxnSp>
        <p:nvCxnSpPr>
          <p:cNvPr id="17" name="Straight Arrow Connector 16"/>
          <p:cNvCxnSpPr/>
          <p:nvPr/>
        </p:nvCxnSpPr>
        <p:spPr>
          <a:xfrm>
            <a:off x="1259958" y="1286517"/>
            <a:ext cx="0" cy="23567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64688" y="1286537"/>
            <a:ext cx="0" cy="23743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979735" y="1286537"/>
            <a:ext cx="0" cy="225026"/>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79804" y="1286537"/>
            <a:ext cx="0" cy="23743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Hexagon 28"/>
          <p:cNvSpPr/>
          <p:nvPr/>
        </p:nvSpPr>
        <p:spPr>
          <a:xfrm>
            <a:off x="669851" y="2721900"/>
            <a:ext cx="1180214" cy="361507"/>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Mapper</a:t>
            </a:r>
            <a:endParaRPr lang="en-US" sz="1600" dirty="0"/>
          </a:p>
        </p:txBody>
      </p:sp>
      <p:sp>
        <p:nvSpPr>
          <p:cNvPr id="32" name="Hexagon 31"/>
          <p:cNvSpPr/>
          <p:nvPr/>
        </p:nvSpPr>
        <p:spPr>
          <a:xfrm>
            <a:off x="3085214" y="2718358"/>
            <a:ext cx="1180214" cy="361507"/>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Mapper</a:t>
            </a:r>
            <a:endParaRPr lang="en-US" sz="1600" dirty="0"/>
          </a:p>
        </p:txBody>
      </p:sp>
      <p:sp>
        <p:nvSpPr>
          <p:cNvPr id="33" name="Hexagon 32"/>
          <p:cNvSpPr/>
          <p:nvPr/>
        </p:nvSpPr>
        <p:spPr>
          <a:xfrm>
            <a:off x="5300330" y="2707725"/>
            <a:ext cx="1180214" cy="361507"/>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Mapper</a:t>
            </a:r>
            <a:endParaRPr lang="en-US" sz="1600" dirty="0"/>
          </a:p>
        </p:txBody>
      </p:sp>
      <p:sp>
        <p:nvSpPr>
          <p:cNvPr id="34" name="Hexagon 33"/>
          <p:cNvSpPr/>
          <p:nvPr/>
        </p:nvSpPr>
        <p:spPr>
          <a:xfrm>
            <a:off x="7389628" y="2707727"/>
            <a:ext cx="1180214" cy="361507"/>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Mapper</a:t>
            </a:r>
            <a:endParaRPr lang="en-US" sz="1600" dirty="0"/>
          </a:p>
        </p:txBody>
      </p:sp>
      <p:cxnSp>
        <p:nvCxnSpPr>
          <p:cNvPr id="35" name="Straight Arrow Connector 34"/>
          <p:cNvCxnSpPr>
            <a:endCxn id="79" idx="0"/>
          </p:cNvCxnSpPr>
          <p:nvPr/>
        </p:nvCxnSpPr>
        <p:spPr>
          <a:xfrm>
            <a:off x="1259958" y="1873064"/>
            <a:ext cx="0" cy="22150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80" idx="0"/>
          </p:cNvCxnSpPr>
          <p:nvPr/>
        </p:nvCxnSpPr>
        <p:spPr>
          <a:xfrm>
            <a:off x="3664688" y="1874841"/>
            <a:ext cx="8864" cy="225057"/>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82" idx="0"/>
          </p:cNvCxnSpPr>
          <p:nvPr/>
        </p:nvCxnSpPr>
        <p:spPr>
          <a:xfrm>
            <a:off x="7979735" y="1862437"/>
            <a:ext cx="0" cy="230362"/>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81" idx="0"/>
          </p:cNvCxnSpPr>
          <p:nvPr/>
        </p:nvCxnSpPr>
        <p:spPr>
          <a:xfrm>
            <a:off x="5879804" y="1874841"/>
            <a:ext cx="2375" cy="20998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259958" y="606032"/>
            <a:ext cx="0" cy="329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664688" y="466031"/>
            <a:ext cx="0" cy="480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879804" y="593627"/>
            <a:ext cx="0" cy="352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979735" y="627298"/>
            <a:ext cx="0" cy="318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openFileText"/>
          <p:cNvSpPr/>
          <p:nvPr/>
        </p:nvSpPr>
        <p:spPr>
          <a:xfrm>
            <a:off x="7909093" y="95693"/>
            <a:ext cx="334925" cy="2020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79" name="Rectangle 78"/>
          <p:cNvSpPr/>
          <p:nvPr/>
        </p:nvSpPr>
        <p:spPr>
          <a:xfrm>
            <a:off x="281762" y="2094573"/>
            <a:ext cx="1956391" cy="37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00" dirty="0" smtClean="0"/>
          </a:p>
          <a:p>
            <a:pPr algn="ctr"/>
            <a:r>
              <a:rPr lang="en-US" sz="1000" dirty="0" smtClean="0"/>
              <a:t>(0,</a:t>
            </a:r>
            <a:r>
              <a:rPr lang="en-US" sz="1000" dirty="0"/>
              <a:t> </a:t>
            </a:r>
            <a:r>
              <a:rPr lang="en-US" sz="1000" dirty="0" err="1"/>
              <a:t>hadoop</a:t>
            </a:r>
            <a:r>
              <a:rPr lang="en-US" sz="1000" dirty="0"/>
              <a:t> </a:t>
            </a:r>
            <a:r>
              <a:rPr lang="en-US" sz="1000" dirty="0" err="1"/>
              <a:t>mapreduce</a:t>
            </a:r>
            <a:r>
              <a:rPr lang="en-US" sz="1000" dirty="0"/>
              <a:t> yarn </a:t>
            </a:r>
            <a:r>
              <a:rPr lang="en-US" sz="1000" dirty="0" err="1" smtClean="0"/>
              <a:t>hdfs</a:t>
            </a:r>
            <a:r>
              <a:rPr lang="en-US" sz="1000" dirty="0" smtClean="0"/>
              <a:t>)</a:t>
            </a:r>
          </a:p>
          <a:p>
            <a:pPr algn="ctr"/>
            <a:r>
              <a:rPr lang="en-US" sz="1000" dirty="0" smtClean="0"/>
              <a:t>(27,</a:t>
            </a:r>
            <a:r>
              <a:rPr lang="en-US" sz="1000" dirty="0"/>
              <a:t> </a:t>
            </a:r>
            <a:r>
              <a:rPr lang="en-US" sz="1000" dirty="0" err="1"/>
              <a:t>hadoop</a:t>
            </a:r>
            <a:r>
              <a:rPr lang="en-US" sz="1000" dirty="0"/>
              <a:t> yarn hive pig)</a:t>
            </a:r>
            <a:endParaRPr lang="en-US" sz="1000" dirty="0" smtClean="0"/>
          </a:p>
          <a:p>
            <a:pPr algn="ctr"/>
            <a:endParaRPr lang="en-US" sz="1000" dirty="0"/>
          </a:p>
        </p:txBody>
      </p:sp>
      <p:sp>
        <p:nvSpPr>
          <p:cNvPr id="80" name="Rectangle 79"/>
          <p:cNvSpPr/>
          <p:nvPr/>
        </p:nvSpPr>
        <p:spPr>
          <a:xfrm>
            <a:off x="2695356" y="2099898"/>
            <a:ext cx="1956391" cy="37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00" dirty="0" smtClean="0"/>
          </a:p>
          <a:p>
            <a:pPr algn="ctr"/>
            <a:r>
              <a:rPr lang="en-US" sz="1000" dirty="0" smtClean="0"/>
              <a:t>(48,pig </a:t>
            </a:r>
            <a:r>
              <a:rPr lang="en-US" sz="1000" dirty="0" err="1"/>
              <a:t>hadoop</a:t>
            </a:r>
            <a:r>
              <a:rPr lang="en-US" sz="1000" dirty="0"/>
              <a:t> </a:t>
            </a:r>
            <a:r>
              <a:rPr lang="en-US" sz="1000" dirty="0" err="1"/>
              <a:t>hdfs</a:t>
            </a:r>
            <a:r>
              <a:rPr lang="en-US" sz="1000" dirty="0"/>
              <a:t>)</a:t>
            </a:r>
            <a:endParaRPr lang="en-US" sz="1000" dirty="0" smtClean="0"/>
          </a:p>
          <a:p>
            <a:pPr algn="ctr"/>
            <a:r>
              <a:rPr lang="en-US" sz="1000" dirty="0" smtClean="0"/>
              <a:t>(64, </a:t>
            </a:r>
            <a:r>
              <a:rPr lang="en-US" sz="1000" dirty="0" err="1"/>
              <a:t>hdfs</a:t>
            </a:r>
            <a:r>
              <a:rPr lang="en-US" sz="1000" dirty="0"/>
              <a:t> </a:t>
            </a:r>
            <a:r>
              <a:rPr lang="en-US" sz="1000" dirty="0" err="1"/>
              <a:t>hadoop</a:t>
            </a:r>
            <a:r>
              <a:rPr lang="en-US" sz="1000" dirty="0"/>
              <a:t> </a:t>
            </a:r>
            <a:r>
              <a:rPr lang="en-US" sz="1000" dirty="0" err="1"/>
              <a:t>mapreduce</a:t>
            </a:r>
            <a:r>
              <a:rPr lang="en-US" sz="1000" dirty="0"/>
              <a:t>)</a:t>
            </a:r>
            <a:endParaRPr lang="en-US" sz="1000" dirty="0" smtClean="0"/>
          </a:p>
          <a:p>
            <a:pPr algn="ctr"/>
            <a:endParaRPr lang="en-US" sz="1000" dirty="0"/>
          </a:p>
        </p:txBody>
      </p:sp>
      <p:sp>
        <p:nvSpPr>
          <p:cNvPr id="81" name="Rectangle 80"/>
          <p:cNvSpPr/>
          <p:nvPr/>
        </p:nvSpPr>
        <p:spPr>
          <a:xfrm>
            <a:off x="4903983" y="2084829"/>
            <a:ext cx="1956391" cy="37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00" dirty="0" smtClean="0"/>
          </a:p>
          <a:p>
            <a:pPr algn="ctr"/>
            <a:r>
              <a:rPr lang="en-US" sz="1000" dirty="0" smtClean="0"/>
              <a:t>(86,yarn </a:t>
            </a:r>
            <a:r>
              <a:rPr lang="en-US" sz="1000" dirty="0"/>
              <a:t>pig </a:t>
            </a:r>
            <a:r>
              <a:rPr lang="en-US" sz="1000" dirty="0" err="1"/>
              <a:t>hdfs</a:t>
            </a:r>
            <a:r>
              <a:rPr lang="en-US" sz="1000" dirty="0"/>
              <a:t> </a:t>
            </a:r>
            <a:r>
              <a:rPr lang="en-US" sz="1000" dirty="0" smtClean="0"/>
              <a:t>)</a:t>
            </a:r>
          </a:p>
          <a:p>
            <a:pPr algn="ctr"/>
            <a:r>
              <a:rPr lang="en-US" sz="1000" dirty="0" smtClean="0"/>
              <a:t>(100, </a:t>
            </a:r>
            <a:r>
              <a:rPr lang="en-US" sz="1000" dirty="0" err="1"/>
              <a:t>hadoop</a:t>
            </a:r>
            <a:r>
              <a:rPr lang="en-US" sz="1000" dirty="0"/>
              <a:t> hive spark yarn)</a:t>
            </a:r>
            <a:endParaRPr lang="en-US" sz="1000" dirty="0" smtClean="0"/>
          </a:p>
          <a:p>
            <a:pPr algn="ctr"/>
            <a:endParaRPr lang="en-US" sz="1000" dirty="0"/>
          </a:p>
        </p:txBody>
      </p:sp>
      <p:sp>
        <p:nvSpPr>
          <p:cNvPr id="82" name="Rectangle 81"/>
          <p:cNvSpPr/>
          <p:nvPr/>
        </p:nvSpPr>
        <p:spPr>
          <a:xfrm>
            <a:off x="7001539" y="2092799"/>
            <a:ext cx="1956391" cy="37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00" dirty="0" smtClean="0"/>
          </a:p>
          <a:p>
            <a:pPr algn="ctr"/>
            <a:r>
              <a:rPr lang="en-US" sz="1000" dirty="0" smtClean="0"/>
              <a:t>(123, </a:t>
            </a:r>
            <a:r>
              <a:rPr lang="en-US" sz="1000" dirty="0"/>
              <a:t>spark </a:t>
            </a:r>
            <a:r>
              <a:rPr lang="en-US" sz="1000" dirty="0" err="1"/>
              <a:t>hdfs</a:t>
            </a:r>
            <a:r>
              <a:rPr lang="en-US" sz="1000" dirty="0"/>
              <a:t> </a:t>
            </a:r>
            <a:r>
              <a:rPr lang="en-US" sz="1000" dirty="0" err="1"/>
              <a:t>hadoop</a:t>
            </a:r>
            <a:r>
              <a:rPr lang="en-US" sz="1000" dirty="0"/>
              <a:t>)</a:t>
            </a:r>
            <a:endParaRPr lang="en-US" sz="1000" dirty="0" smtClean="0"/>
          </a:p>
          <a:p>
            <a:pPr algn="ctr"/>
            <a:r>
              <a:rPr lang="en-US" sz="1000" dirty="0" smtClean="0"/>
              <a:t>(141, </a:t>
            </a:r>
            <a:r>
              <a:rPr lang="en-US" sz="1000" dirty="0" err="1"/>
              <a:t>mapreduce</a:t>
            </a:r>
            <a:r>
              <a:rPr lang="en-US" sz="1000" dirty="0"/>
              <a:t> </a:t>
            </a:r>
            <a:r>
              <a:rPr lang="en-US" sz="1000" dirty="0" err="1"/>
              <a:t>hadoop</a:t>
            </a:r>
            <a:r>
              <a:rPr lang="en-US" sz="1000" dirty="0"/>
              <a:t>)</a:t>
            </a:r>
            <a:endParaRPr lang="en-US" sz="1000" dirty="0" smtClean="0"/>
          </a:p>
          <a:p>
            <a:pPr algn="ctr"/>
            <a:endParaRPr lang="en-US" sz="1000" dirty="0"/>
          </a:p>
        </p:txBody>
      </p:sp>
      <p:sp>
        <p:nvSpPr>
          <p:cNvPr id="83" name="Rectangle 82"/>
          <p:cNvSpPr/>
          <p:nvPr/>
        </p:nvSpPr>
        <p:spPr>
          <a:xfrm>
            <a:off x="669851" y="3338580"/>
            <a:ext cx="1180214" cy="130780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000" dirty="0"/>
              <a:t>(hadoop,1)</a:t>
            </a:r>
          </a:p>
          <a:p>
            <a:pPr algn="ctr"/>
            <a:r>
              <a:rPr lang="en-US" sz="1000" dirty="0"/>
              <a:t>(mapreduce,1)</a:t>
            </a:r>
          </a:p>
          <a:p>
            <a:pPr algn="ctr"/>
            <a:r>
              <a:rPr lang="en-US" sz="1000" dirty="0"/>
              <a:t>(yarn,1)</a:t>
            </a:r>
          </a:p>
          <a:p>
            <a:pPr algn="ctr"/>
            <a:r>
              <a:rPr lang="en-US" sz="1000" dirty="0"/>
              <a:t>(hdfs,1)</a:t>
            </a:r>
          </a:p>
          <a:p>
            <a:pPr algn="ctr"/>
            <a:r>
              <a:rPr lang="en-US" sz="1000" dirty="0"/>
              <a:t>(hadoop,1)</a:t>
            </a:r>
          </a:p>
          <a:p>
            <a:pPr algn="ctr"/>
            <a:r>
              <a:rPr lang="en-US" sz="1000" dirty="0"/>
              <a:t>(yarn,1)</a:t>
            </a:r>
          </a:p>
          <a:p>
            <a:pPr algn="ctr"/>
            <a:r>
              <a:rPr lang="en-US" sz="1000" dirty="0"/>
              <a:t>(hive,1)</a:t>
            </a:r>
          </a:p>
          <a:p>
            <a:pPr algn="ctr"/>
            <a:r>
              <a:rPr lang="en-US" sz="1000" dirty="0"/>
              <a:t>(pig,1)</a:t>
            </a:r>
          </a:p>
        </p:txBody>
      </p:sp>
      <p:sp>
        <p:nvSpPr>
          <p:cNvPr id="84" name="Rectangle 83"/>
          <p:cNvSpPr/>
          <p:nvPr/>
        </p:nvSpPr>
        <p:spPr>
          <a:xfrm>
            <a:off x="3090504" y="3338580"/>
            <a:ext cx="1180214" cy="130780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000" dirty="0"/>
              <a:t>(pig,1</a:t>
            </a:r>
            <a:r>
              <a:rPr lang="en-US" sz="1000" dirty="0" smtClean="0"/>
              <a:t>)</a:t>
            </a:r>
            <a:endParaRPr lang="en-US" sz="1000" dirty="0"/>
          </a:p>
          <a:p>
            <a:pPr algn="ctr"/>
            <a:r>
              <a:rPr lang="en-US" sz="1000" dirty="0"/>
              <a:t>(hadoop,1)</a:t>
            </a:r>
          </a:p>
          <a:p>
            <a:pPr algn="ctr"/>
            <a:r>
              <a:rPr lang="en-US" sz="1000" dirty="0"/>
              <a:t>(hdfs,1)</a:t>
            </a:r>
          </a:p>
          <a:p>
            <a:pPr algn="ctr"/>
            <a:r>
              <a:rPr lang="en-US" sz="1000" dirty="0"/>
              <a:t>(hdfs,1)</a:t>
            </a:r>
          </a:p>
          <a:p>
            <a:pPr algn="ctr"/>
            <a:r>
              <a:rPr lang="en-US" sz="1000" dirty="0"/>
              <a:t>(hadoop,1)</a:t>
            </a:r>
          </a:p>
          <a:p>
            <a:pPr algn="ctr"/>
            <a:r>
              <a:rPr lang="en-US" sz="1000" dirty="0"/>
              <a:t>(mapreduce,1)</a:t>
            </a:r>
          </a:p>
        </p:txBody>
      </p:sp>
      <p:sp>
        <p:nvSpPr>
          <p:cNvPr id="85" name="Rectangle 84"/>
          <p:cNvSpPr/>
          <p:nvPr/>
        </p:nvSpPr>
        <p:spPr>
          <a:xfrm>
            <a:off x="5302704" y="3338580"/>
            <a:ext cx="1180214" cy="130780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000" dirty="0"/>
              <a:t>(yarn,1)</a:t>
            </a:r>
          </a:p>
          <a:p>
            <a:pPr algn="ctr"/>
            <a:r>
              <a:rPr lang="en-US" sz="1000" dirty="0"/>
              <a:t>(pig,1)</a:t>
            </a:r>
          </a:p>
          <a:p>
            <a:pPr algn="ctr"/>
            <a:r>
              <a:rPr lang="en-US" sz="1000" dirty="0"/>
              <a:t>(hdfs,1)</a:t>
            </a:r>
          </a:p>
          <a:p>
            <a:pPr algn="ctr"/>
            <a:r>
              <a:rPr lang="en-US" sz="1000" dirty="0"/>
              <a:t>(hadoop,1)</a:t>
            </a:r>
          </a:p>
          <a:p>
            <a:pPr algn="ctr"/>
            <a:r>
              <a:rPr lang="en-US" sz="1000" dirty="0"/>
              <a:t>(hive,1)</a:t>
            </a:r>
          </a:p>
          <a:p>
            <a:pPr algn="ctr"/>
            <a:r>
              <a:rPr lang="en-US" sz="1000" dirty="0"/>
              <a:t>(spark,1)</a:t>
            </a:r>
          </a:p>
          <a:p>
            <a:pPr algn="ctr"/>
            <a:r>
              <a:rPr lang="en-US" sz="1000" dirty="0"/>
              <a:t>(yarn,1)</a:t>
            </a:r>
          </a:p>
        </p:txBody>
      </p:sp>
      <p:sp>
        <p:nvSpPr>
          <p:cNvPr id="86" name="Rectangle 85"/>
          <p:cNvSpPr/>
          <p:nvPr/>
        </p:nvSpPr>
        <p:spPr>
          <a:xfrm>
            <a:off x="7400261" y="3317315"/>
            <a:ext cx="1180214" cy="130780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000" dirty="0"/>
              <a:t>(spark,1)</a:t>
            </a:r>
          </a:p>
          <a:p>
            <a:pPr algn="ctr"/>
            <a:r>
              <a:rPr lang="en-US" sz="1000" dirty="0"/>
              <a:t>(hdfs,1)</a:t>
            </a:r>
          </a:p>
          <a:p>
            <a:pPr algn="ctr"/>
            <a:r>
              <a:rPr lang="en-US" sz="1000" dirty="0"/>
              <a:t>(hadoop,1)</a:t>
            </a:r>
          </a:p>
          <a:p>
            <a:pPr algn="ctr"/>
            <a:r>
              <a:rPr lang="en-US" sz="1000" dirty="0"/>
              <a:t>(mapreduce,1)</a:t>
            </a:r>
          </a:p>
          <a:p>
            <a:pPr algn="ctr"/>
            <a:r>
              <a:rPr lang="en-US" sz="1000" dirty="0"/>
              <a:t>(hadoop,1)</a:t>
            </a:r>
          </a:p>
        </p:txBody>
      </p:sp>
      <p:sp>
        <p:nvSpPr>
          <p:cNvPr id="87" name="Rectangle 86"/>
          <p:cNvSpPr/>
          <p:nvPr/>
        </p:nvSpPr>
        <p:spPr>
          <a:xfrm>
            <a:off x="1334385" y="4986645"/>
            <a:ext cx="6193466" cy="334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a:t>
            </a:r>
            <a:r>
              <a:rPr lang="en-US" sz="1000" dirty="0" err="1"/>
              <a:t>hadoop</a:t>
            </a:r>
            <a:r>
              <a:rPr lang="en-US" sz="1000" dirty="0"/>
              <a:t>,[1,1,1,1,1,1,1]) (</a:t>
            </a:r>
            <a:r>
              <a:rPr lang="en-US" sz="1000" dirty="0" err="1"/>
              <a:t>hdfs</a:t>
            </a:r>
            <a:r>
              <a:rPr lang="en-US" sz="1000" dirty="0"/>
              <a:t>,[1,1,1,1,1]) (hive,[1,1]) (</a:t>
            </a:r>
            <a:r>
              <a:rPr lang="en-US" sz="1000" dirty="0" err="1"/>
              <a:t>mapreduce</a:t>
            </a:r>
            <a:r>
              <a:rPr lang="en-US" sz="1000" dirty="0"/>
              <a:t>,[1,1,1]) (pig,[1,1,1]) (spark,[</a:t>
            </a:r>
            <a:r>
              <a:rPr lang="en-US" sz="1000" dirty="0" smtClean="0"/>
              <a:t>1,1]) </a:t>
            </a:r>
            <a:r>
              <a:rPr lang="en-US" sz="1000" dirty="0"/>
              <a:t>(yarn,[1,1,1,1])</a:t>
            </a:r>
          </a:p>
        </p:txBody>
      </p:sp>
      <p:sp>
        <p:nvSpPr>
          <p:cNvPr id="88" name="Rectangle 87"/>
          <p:cNvSpPr/>
          <p:nvPr/>
        </p:nvSpPr>
        <p:spPr>
          <a:xfrm>
            <a:off x="2571900" y="5486379"/>
            <a:ext cx="3726713" cy="3349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(hadoop,7) (hdfs,5) (hive,2) (mapreduce,3) (pig,3) (</a:t>
            </a:r>
            <a:r>
              <a:rPr lang="en-US" sz="1000" dirty="0" smtClean="0"/>
              <a:t>spark,2) </a:t>
            </a:r>
            <a:r>
              <a:rPr lang="en-US" sz="1000" dirty="0"/>
              <a:t>(yarn,4)</a:t>
            </a:r>
          </a:p>
        </p:txBody>
      </p:sp>
      <p:sp>
        <p:nvSpPr>
          <p:cNvPr id="102" name="Rectangle 101"/>
          <p:cNvSpPr/>
          <p:nvPr/>
        </p:nvSpPr>
        <p:spPr>
          <a:xfrm>
            <a:off x="3742656" y="5996765"/>
            <a:ext cx="1400553" cy="2445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Record Writer</a:t>
            </a:r>
            <a:endParaRPr lang="en-US" sz="1200" dirty="0"/>
          </a:p>
        </p:txBody>
      </p:sp>
      <p:sp>
        <p:nvSpPr>
          <p:cNvPr id="103" name="Rectangle 102"/>
          <p:cNvSpPr/>
          <p:nvPr/>
        </p:nvSpPr>
        <p:spPr>
          <a:xfrm>
            <a:off x="3746782" y="6386626"/>
            <a:ext cx="1400553" cy="2445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Output File</a:t>
            </a:r>
            <a:endParaRPr lang="en-US" sz="1200" dirty="0"/>
          </a:p>
        </p:txBody>
      </p:sp>
      <p:cxnSp>
        <p:nvCxnSpPr>
          <p:cNvPr id="104" name="Straight Arrow Connector 103"/>
          <p:cNvCxnSpPr>
            <a:endCxn id="83" idx="0"/>
          </p:cNvCxnSpPr>
          <p:nvPr/>
        </p:nvCxnSpPr>
        <p:spPr>
          <a:xfrm>
            <a:off x="1259958" y="3083407"/>
            <a:ext cx="0" cy="25517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84" idx="0"/>
          </p:cNvCxnSpPr>
          <p:nvPr/>
        </p:nvCxnSpPr>
        <p:spPr>
          <a:xfrm>
            <a:off x="3675321" y="3079865"/>
            <a:ext cx="5290" cy="25871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85" idx="0"/>
          </p:cNvCxnSpPr>
          <p:nvPr/>
        </p:nvCxnSpPr>
        <p:spPr>
          <a:xfrm>
            <a:off x="5890437" y="3069232"/>
            <a:ext cx="2374" cy="26934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86" idx="0"/>
          </p:cNvCxnSpPr>
          <p:nvPr/>
        </p:nvCxnSpPr>
        <p:spPr>
          <a:xfrm>
            <a:off x="7979735" y="3069234"/>
            <a:ext cx="10633" cy="24808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Right Brace 115"/>
          <p:cNvSpPr/>
          <p:nvPr/>
        </p:nvSpPr>
        <p:spPr>
          <a:xfrm>
            <a:off x="7527851" y="4859079"/>
            <a:ext cx="265814" cy="5422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Rectangle 116"/>
          <p:cNvSpPr/>
          <p:nvPr/>
        </p:nvSpPr>
        <p:spPr>
          <a:xfrm>
            <a:off x="7979735" y="4859080"/>
            <a:ext cx="1020727" cy="4624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Shuffle &amp; Sort</a:t>
            </a:r>
            <a:endParaRPr lang="en-US" sz="1400" dirty="0"/>
          </a:p>
        </p:txBody>
      </p:sp>
      <p:sp>
        <p:nvSpPr>
          <p:cNvPr id="118" name="Right Brace 117"/>
          <p:cNvSpPr/>
          <p:nvPr/>
        </p:nvSpPr>
        <p:spPr>
          <a:xfrm>
            <a:off x="6695568" y="5401315"/>
            <a:ext cx="265814" cy="5422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Rectangle 118"/>
          <p:cNvSpPr/>
          <p:nvPr/>
        </p:nvSpPr>
        <p:spPr>
          <a:xfrm>
            <a:off x="7100772" y="5470452"/>
            <a:ext cx="1020727" cy="49436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Reducer</a:t>
            </a:r>
            <a:endParaRPr lang="en-US" sz="1400" dirty="0"/>
          </a:p>
        </p:txBody>
      </p:sp>
      <p:cxnSp>
        <p:nvCxnSpPr>
          <p:cNvPr id="121" name="Straight Arrow Connector 120"/>
          <p:cNvCxnSpPr>
            <a:stCxn id="83" idx="2"/>
            <a:endCxn id="87" idx="0"/>
          </p:cNvCxnSpPr>
          <p:nvPr/>
        </p:nvCxnSpPr>
        <p:spPr>
          <a:xfrm>
            <a:off x="1259958" y="4646384"/>
            <a:ext cx="3171160" cy="3402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84" idx="2"/>
            <a:endCxn id="87" idx="0"/>
          </p:cNvCxnSpPr>
          <p:nvPr/>
        </p:nvCxnSpPr>
        <p:spPr>
          <a:xfrm>
            <a:off x="3680611" y="4646384"/>
            <a:ext cx="750507" cy="3402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5" idx="2"/>
            <a:endCxn id="87" idx="0"/>
          </p:cNvCxnSpPr>
          <p:nvPr/>
        </p:nvCxnSpPr>
        <p:spPr>
          <a:xfrm flipH="1">
            <a:off x="4431118" y="4646384"/>
            <a:ext cx="1461693" cy="3402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6" idx="2"/>
            <a:endCxn id="87" idx="0"/>
          </p:cNvCxnSpPr>
          <p:nvPr/>
        </p:nvCxnSpPr>
        <p:spPr>
          <a:xfrm flipH="1">
            <a:off x="4431118" y="4625119"/>
            <a:ext cx="3559250" cy="361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7" idx="2"/>
            <a:endCxn id="88" idx="0"/>
          </p:cNvCxnSpPr>
          <p:nvPr/>
        </p:nvCxnSpPr>
        <p:spPr>
          <a:xfrm>
            <a:off x="4431118" y="5321570"/>
            <a:ext cx="4139" cy="164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88" idx="2"/>
            <a:endCxn id="102" idx="0"/>
          </p:cNvCxnSpPr>
          <p:nvPr/>
        </p:nvCxnSpPr>
        <p:spPr>
          <a:xfrm>
            <a:off x="4435257" y="5821304"/>
            <a:ext cx="7676" cy="175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02" idx="2"/>
            <a:endCxn id="103" idx="0"/>
          </p:cNvCxnSpPr>
          <p:nvPr/>
        </p:nvCxnSpPr>
        <p:spPr>
          <a:xfrm>
            <a:off x="4442933" y="6241313"/>
            <a:ext cx="4126" cy="145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79" idx="2"/>
          </p:cNvCxnSpPr>
          <p:nvPr/>
        </p:nvCxnSpPr>
        <p:spPr>
          <a:xfrm>
            <a:off x="1259958" y="2466712"/>
            <a:ext cx="0" cy="25518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80" idx="2"/>
          </p:cNvCxnSpPr>
          <p:nvPr/>
        </p:nvCxnSpPr>
        <p:spPr>
          <a:xfrm>
            <a:off x="3673552" y="2472037"/>
            <a:ext cx="1769" cy="246321"/>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81" idx="2"/>
          </p:cNvCxnSpPr>
          <p:nvPr/>
        </p:nvCxnSpPr>
        <p:spPr>
          <a:xfrm>
            <a:off x="5882179" y="2456968"/>
            <a:ext cx="8258" cy="25075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82" idx="2"/>
          </p:cNvCxnSpPr>
          <p:nvPr/>
        </p:nvCxnSpPr>
        <p:spPr>
          <a:xfrm>
            <a:off x="7979735" y="2464938"/>
            <a:ext cx="0" cy="242789"/>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92814" y="95693"/>
            <a:ext cx="5289698" cy="621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Map Reduce Word Count Process…</a:t>
            </a:r>
            <a:endParaRPr lang="en-US" dirty="0"/>
          </a:p>
        </p:txBody>
      </p:sp>
      <p:grpSp>
        <p:nvGrpSpPr>
          <p:cNvPr id="162" name="SampleFile"/>
          <p:cNvGrpSpPr/>
          <p:nvPr/>
        </p:nvGrpSpPr>
        <p:grpSpPr>
          <a:xfrm>
            <a:off x="6134093" y="436356"/>
            <a:ext cx="2954081" cy="3195082"/>
            <a:chOff x="5488169" y="634825"/>
            <a:chExt cx="2954081" cy="3195082"/>
          </a:xfrm>
        </p:grpSpPr>
        <p:sp>
          <p:nvSpPr>
            <p:cNvPr id="58" name="Rectangle 57"/>
            <p:cNvSpPr/>
            <p:nvPr/>
          </p:nvSpPr>
          <p:spPr>
            <a:xfrm>
              <a:off x="5488169" y="634825"/>
              <a:ext cx="2954081" cy="31950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t>   </a:t>
              </a:r>
              <a:r>
                <a:rPr lang="en-US" sz="1200" dirty="0" err="1" smtClean="0"/>
                <a:t>hadoop</a:t>
              </a:r>
              <a:r>
                <a:rPr lang="en-US" sz="1200" dirty="0" smtClean="0"/>
                <a:t> </a:t>
              </a:r>
              <a:r>
                <a:rPr lang="en-US" sz="1200" dirty="0" err="1" smtClean="0"/>
                <a:t>mapreduce</a:t>
              </a:r>
              <a:r>
                <a:rPr lang="en-US" sz="1200" dirty="0" smtClean="0"/>
                <a:t> yarn </a:t>
              </a:r>
              <a:r>
                <a:rPr lang="en-US" sz="1200" dirty="0" err="1" smtClean="0"/>
                <a:t>hdfs</a:t>
              </a:r>
              <a:endParaRPr lang="en-US" sz="1200" dirty="0" smtClean="0"/>
            </a:p>
            <a:p>
              <a:r>
                <a:rPr lang="en-US" sz="1200" dirty="0" smtClean="0"/>
                <a:t>    </a:t>
              </a:r>
              <a:r>
                <a:rPr lang="en-US" sz="1200" dirty="0" err="1" smtClean="0"/>
                <a:t>hadoop</a:t>
              </a:r>
              <a:r>
                <a:rPr lang="en-US" sz="1200" dirty="0" smtClean="0"/>
                <a:t> yarn hive pig</a:t>
              </a:r>
            </a:p>
            <a:p>
              <a:endParaRPr lang="en-US" sz="1200" dirty="0" smtClean="0"/>
            </a:p>
            <a:p>
              <a:r>
                <a:rPr lang="en-US" sz="1200" dirty="0" smtClean="0"/>
                <a:t>   pig </a:t>
              </a:r>
              <a:r>
                <a:rPr lang="en-US" sz="1200" dirty="0" err="1" smtClean="0"/>
                <a:t>hadoop</a:t>
              </a:r>
              <a:r>
                <a:rPr lang="en-US" sz="1200" dirty="0" smtClean="0"/>
                <a:t> </a:t>
              </a:r>
              <a:r>
                <a:rPr lang="en-US" sz="1200" dirty="0" err="1" smtClean="0"/>
                <a:t>hdfs</a:t>
              </a:r>
              <a:endParaRPr lang="en-US" sz="1200" dirty="0"/>
            </a:p>
            <a:p>
              <a:r>
                <a:rPr lang="en-US" sz="1200" dirty="0" smtClean="0"/>
                <a:t>   </a:t>
              </a:r>
              <a:r>
                <a:rPr lang="en-US" sz="1200" dirty="0" err="1" smtClean="0"/>
                <a:t>hdfs</a:t>
              </a:r>
              <a:r>
                <a:rPr lang="en-US" sz="1200" dirty="0" smtClean="0"/>
                <a:t> </a:t>
              </a:r>
              <a:r>
                <a:rPr lang="en-US" sz="1200" dirty="0" err="1" smtClean="0"/>
                <a:t>hadoop</a:t>
              </a:r>
              <a:r>
                <a:rPr lang="en-US" sz="1200" dirty="0" smtClean="0"/>
                <a:t> </a:t>
              </a:r>
              <a:r>
                <a:rPr lang="en-US" sz="1200" dirty="0" err="1" smtClean="0"/>
                <a:t>mapreduce</a:t>
              </a:r>
              <a:endParaRPr lang="en-US" sz="1200" dirty="0" smtClean="0"/>
            </a:p>
            <a:p>
              <a:endParaRPr lang="en-US" sz="1200" dirty="0"/>
            </a:p>
            <a:p>
              <a:r>
                <a:rPr lang="en-US" sz="1200" dirty="0" smtClean="0"/>
                <a:t>   yarn pig </a:t>
              </a:r>
              <a:r>
                <a:rPr lang="en-US" sz="1200" dirty="0" err="1" smtClean="0"/>
                <a:t>hdfs</a:t>
              </a:r>
              <a:endParaRPr lang="en-US" sz="1200" dirty="0"/>
            </a:p>
            <a:p>
              <a:r>
                <a:rPr lang="en-US" sz="1200" dirty="0" smtClean="0"/>
                <a:t>   </a:t>
              </a:r>
              <a:r>
                <a:rPr lang="en-US" sz="1200" dirty="0" err="1" smtClean="0"/>
                <a:t>hadoop</a:t>
              </a:r>
              <a:r>
                <a:rPr lang="en-US" sz="1200" dirty="0" smtClean="0"/>
                <a:t> hive spark yarn</a:t>
              </a:r>
            </a:p>
            <a:p>
              <a:endParaRPr lang="en-US" sz="1200" dirty="0"/>
            </a:p>
            <a:p>
              <a:r>
                <a:rPr lang="en-US" sz="1200" dirty="0" smtClean="0"/>
                <a:t>    spark </a:t>
              </a:r>
              <a:r>
                <a:rPr lang="en-US" sz="1200" dirty="0" err="1" smtClean="0"/>
                <a:t>hdfs</a:t>
              </a:r>
              <a:r>
                <a:rPr lang="en-US" sz="1200" dirty="0" smtClean="0"/>
                <a:t> </a:t>
              </a:r>
              <a:r>
                <a:rPr lang="en-US" sz="1200" dirty="0" err="1" smtClean="0"/>
                <a:t>hadoop</a:t>
              </a:r>
              <a:endParaRPr lang="en-US" sz="1200" dirty="0"/>
            </a:p>
            <a:p>
              <a:r>
                <a:rPr lang="en-US" sz="1200" dirty="0" smtClean="0"/>
                <a:t>     </a:t>
              </a:r>
              <a:r>
                <a:rPr lang="en-US" sz="1200" dirty="0" err="1" smtClean="0"/>
                <a:t>mapreduce</a:t>
              </a:r>
              <a:r>
                <a:rPr lang="en-US" sz="1200" dirty="0" smtClean="0"/>
                <a:t> </a:t>
              </a:r>
              <a:r>
                <a:rPr lang="en-US" sz="1200" dirty="0" err="1" smtClean="0"/>
                <a:t>hadoop</a:t>
              </a:r>
              <a:endParaRPr lang="en-US" sz="1200" dirty="0"/>
            </a:p>
          </p:txBody>
        </p:sp>
        <p:sp>
          <p:nvSpPr>
            <p:cNvPr id="60" name="Left Brace 59"/>
            <p:cNvSpPr/>
            <p:nvPr/>
          </p:nvSpPr>
          <p:spPr>
            <a:xfrm>
              <a:off x="5520684" y="1204554"/>
              <a:ext cx="107211" cy="401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e 62"/>
            <p:cNvSpPr/>
            <p:nvPr/>
          </p:nvSpPr>
          <p:spPr>
            <a:xfrm flipH="1">
              <a:off x="7609086" y="1181516"/>
              <a:ext cx="104731" cy="401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e 63"/>
            <p:cNvSpPr/>
            <p:nvPr/>
          </p:nvSpPr>
          <p:spPr>
            <a:xfrm>
              <a:off x="5533089" y="1780489"/>
              <a:ext cx="107211" cy="401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e 64"/>
            <p:cNvSpPr/>
            <p:nvPr/>
          </p:nvSpPr>
          <p:spPr>
            <a:xfrm>
              <a:off x="5535660" y="2339581"/>
              <a:ext cx="107211" cy="401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p:cNvSpPr/>
            <p:nvPr/>
          </p:nvSpPr>
          <p:spPr>
            <a:xfrm>
              <a:off x="5520068" y="2884948"/>
              <a:ext cx="107211" cy="401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p:cNvSpPr/>
            <p:nvPr/>
          </p:nvSpPr>
          <p:spPr>
            <a:xfrm flipH="1">
              <a:off x="7615557" y="1802640"/>
              <a:ext cx="104731" cy="401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Left Brace 67"/>
            <p:cNvSpPr/>
            <p:nvPr/>
          </p:nvSpPr>
          <p:spPr>
            <a:xfrm flipH="1">
              <a:off x="7609086" y="2337812"/>
              <a:ext cx="104731" cy="401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Left Brace 68"/>
            <p:cNvSpPr/>
            <p:nvPr/>
          </p:nvSpPr>
          <p:spPr>
            <a:xfrm flipH="1">
              <a:off x="7599790" y="2807866"/>
              <a:ext cx="104731" cy="401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Rectangle 69"/>
            <p:cNvSpPr/>
            <p:nvPr/>
          </p:nvSpPr>
          <p:spPr>
            <a:xfrm>
              <a:off x="7794719" y="1281635"/>
              <a:ext cx="558748" cy="2826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128MB</a:t>
              </a:r>
              <a:endParaRPr lang="en-US" sz="1000" dirty="0"/>
            </a:p>
          </p:txBody>
        </p:sp>
        <p:sp>
          <p:nvSpPr>
            <p:cNvPr id="71" name="Rectangle 70"/>
            <p:cNvSpPr/>
            <p:nvPr/>
          </p:nvSpPr>
          <p:spPr>
            <a:xfrm>
              <a:off x="7787719" y="1883705"/>
              <a:ext cx="558748" cy="2826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128MB   </a:t>
              </a:r>
              <a:endParaRPr lang="en-US" sz="1000" dirty="0"/>
            </a:p>
          </p:txBody>
        </p:sp>
        <p:sp>
          <p:nvSpPr>
            <p:cNvPr id="72" name="Rectangle 71"/>
            <p:cNvSpPr/>
            <p:nvPr/>
          </p:nvSpPr>
          <p:spPr>
            <a:xfrm>
              <a:off x="7793391" y="2417116"/>
              <a:ext cx="558748" cy="2826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128MB   </a:t>
              </a:r>
              <a:endParaRPr lang="en-US" sz="1000" dirty="0"/>
            </a:p>
          </p:txBody>
        </p:sp>
        <p:sp>
          <p:nvSpPr>
            <p:cNvPr id="73" name="Rectangle 72"/>
            <p:cNvSpPr/>
            <p:nvPr/>
          </p:nvSpPr>
          <p:spPr>
            <a:xfrm>
              <a:off x="7798352" y="2884948"/>
              <a:ext cx="558748" cy="2826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116MB   </a:t>
              </a:r>
              <a:endParaRPr lang="en-US" sz="1000" dirty="0"/>
            </a:p>
          </p:txBody>
        </p:sp>
      </p:grpSp>
      <p:sp>
        <p:nvSpPr>
          <p:cNvPr id="3" name="star"/>
          <p:cNvSpPr/>
          <p:nvPr/>
        </p:nvSpPr>
        <p:spPr>
          <a:xfrm>
            <a:off x="4972195" y="6441563"/>
            <a:ext cx="114009" cy="12227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64481" y="5486379"/>
            <a:ext cx="1318437" cy="1313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Hadoop	7</a:t>
            </a:r>
          </a:p>
          <a:p>
            <a:pPr algn="ctr"/>
            <a:r>
              <a:rPr lang="en-US" sz="1000" dirty="0" err="1" smtClean="0"/>
              <a:t>Hdfs</a:t>
            </a:r>
            <a:r>
              <a:rPr lang="en-US" sz="1000" dirty="0" smtClean="0"/>
              <a:t>	5</a:t>
            </a:r>
          </a:p>
          <a:p>
            <a:pPr algn="ctr"/>
            <a:r>
              <a:rPr lang="en-US" sz="1000" dirty="0" err="1" smtClean="0"/>
              <a:t>Mapreduce</a:t>
            </a:r>
            <a:r>
              <a:rPr lang="en-US" sz="1000" dirty="0" smtClean="0"/>
              <a:t>	3</a:t>
            </a:r>
          </a:p>
          <a:p>
            <a:pPr algn="ctr"/>
            <a:r>
              <a:rPr lang="en-US" sz="1000" dirty="0" smtClean="0"/>
              <a:t>Spark	2</a:t>
            </a:r>
          </a:p>
          <a:p>
            <a:pPr algn="ctr"/>
            <a:r>
              <a:rPr lang="en-US" sz="1000" dirty="0" smtClean="0"/>
              <a:t>Yarn	4</a:t>
            </a:r>
            <a:endParaRPr lang="en-US" sz="1000" dirty="0"/>
          </a:p>
        </p:txBody>
      </p:sp>
    </p:spTree>
    <p:extLst>
      <p:ext uri="{BB962C8B-B14F-4D97-AF65-F5344CB8AC3E}">
        <p14:creationId xmlns:p14="http://schemas.microsoft.com/office/powerpoint/2010/main" val="2000125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ppt_x"/>
                                          </p:val>
                                        </p:tav>
                                        <p:tav tm="100000">
                                          <p:val>
                                            <p:strVal val="#ppt_x"/>
                                          </p:val>
                                        </p:tav>
                                      </p:tavLst>
                                    </p:anim>
                                    <p:anim calcmode="lin" valueType="num">
                                      <p:cBhvr additive="base">
                                        <p:cTn id="34" dur="50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ppt_x"/>
                                          </p:val>
                                        </p:tav>
                                        <p:tav tm="100000">
                                          <p:val>
                                            <p:strVal val="#ppt_x"/>
                                          </p:val>
                                        </p:tav>
                                      </p:tavLst>
                                    </p:anim>
                                    <p:anim calcmode="lin" valueType="num">
                                      <p:cBhvr additive="base">
                                        <p:cTn id="42" dur="500" fill="hold"/>
                                        <p:tgtEl>
                                          <p:spTgt spid="5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ppt_x"/>
                                          </p:val>
                                        </p:tav>
                                        <p:tav tm="100000">
                                          <p:val>
                                            <p:strVal val="#ppt_x"/>
                                          </p:val>
                                        </p:tav>
                                      </p:tavLst>
                                    </p:anim>
                                    <p:anim calcmode="lin" valueType="num">
                                      <p:cBhvr additive="base">
                                        <p:cTn id="72" dur="500" fill="hold"/>
                                        <p:tgtEl>
                                          <p:spTgt spid="1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additive="base">
                                        <p:cTn id="87" dur="500" fill="hold"/>
                                        <p:tgtEl>
                                          <p:spTgt spid="16"/>
                                        </p:tgtEl>
                                        <p:attrNameLst>
                                          <p:attrName>ppt_x</p:attrName>
                                        </p:attrNameLst>
                                      </p:cBhvr>
                                      <p:tavLst>
                                        <p:tav tm="0">
                                          <p:val>
                                            <p:strVal val="#ppt_x"/>
                                          </p:val>
                                        </p:tav>
                                        <p:tav tm="100000">
                                          <p:val>
                                            <p:strVal val="#ppt_x"/>
                                          </p:val>
                                        </p:tav>
                                      </p:tavLst>
                                    </p:anim>
                                    <p:anim calcmode="lin" valueType="num">
                                      <p:cBhvr additive="base">
                                        <p:cTn id="8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additive="base">
                                        <p:cTn id="93" dur="500" fill="hold"/>
                                        <p:tgtEl>
                                          <p:spTgt spid="35"/>
                                        </p:tgtEl>
                                        <p:attrNameLst>
                                          <p:attrName>ppt_x</p:attrName>
                                        </p:attrNameLst>
                                      </p:cBhvr>
                                      <p:tavLst>
                                        <p:tav tm="0">
                                          <p:val>
                                            <p:strVal val="#ppt_x"/>
                                          </p:val>
                                        </p:tav>
                                        <p:tav tm="100000">
                                          <p:val>
                                            <p:strVal val="#ppt_x"/>
                                          </p:val>
                                        </p:tav>
                                      </p:tavLst>
                                    </p:anim>
                                    <p:anim calcmode="lin" valueType="num">
                                      <p:cBhvr additive="base">
                                        <p:cTn id="94" dur="500" fill="hold"/>
                                        <p:tgtEl>
                                          <p:spTgt spid="3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 calcmode="lin" valueType="num">
                                      <p:cBhvr additive="base">
                                        <p:cTn id="97" dur="500" fill="hold"/>
                                        <p:tgtEl>
                                          <p:spTgt spid="79"/>
                                        </p:tgtEl>
                                        <p:attrNameLst>
                                          <p:attrName>ppt_x</p:attrName>
                                        </p:attrNameLst>
                                      </p:cBhvr>
                                      <p:tavLst>
                                        <p:tav tm="0">
                                          <p:val>
                                            <p:strVal val="#ppt_x"/>
                                          </p:val>
                                        </p:tav>
                                        <p:tav tm="100000">
                                          <p:val>
                                            <p:strVal val="#ppt_x"/>
                                          </p:val>
                                        </p:tav>
                                      </p:tavLst>
                                    </p:anim>
                                    <p:anim calcmode="lin" valueType="num">
                                      <p:cBhvr additive="base">
                                        <p:cTn id="98" dur="500" fill="hold"/>
                                        <p:tgtEl>
                                          <p:spTgt spid="79"/>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 calcmode="lin" valueType="num">
                                      <p:cBhvr additive="base">
                                        <p:cTn id="101" dur="500" fill="hold"/>
                                        <p:tgtEl>
                                          <p:spTgt spid="38"/>
                                        </p:tgtEl>
                                        <p:attrNameLst>
                                          <p:attrName>ppt_x</p:attrName>
                                        </p:attrNameLst>
                                      </p:cBhvr>
                                      <p:tavLst>
                                        <p:tav tm="0">
                                          <p:val>
                                            <p:strVal val="#ppt_x"/>
                                          </p:val>
                                        </p:tav>
                                        <p:tav tm="100000">
                                          <p:val>
                                            <p:strVal val="#ppt_x"/>
                                          </p:val>
                                        </p:tav>
                                      </p:tavLst>
                                    </p:anim>
                                    <p:anim calcmode="lin" valueType="num">
                                      <p:cBhvr additive="base">
                                        <p:cTn id="102" dur="500" fill="hold"/>
                                        <p:tgtEl>
                                          <p:spTgt spid="3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anim calcmode="lin" valueType="num">
                                      <p:cBhvr additive="base">
                                        <p:cTn id="105" dur="500" fill="hold"/>
                                        <p:tgtEl>
                                          <p:spTgt spid="80"/>
                                        </p:tgtEl>
                                        <p:attrNameLst>
                                          <p:attrName>ppt_x</p:attrName>
                                        </p:attrNameLst>
                                      </p:cBhvr>
                                      <p:tavLst>
                                        <p:tav tm="0">
                                          <p:val>
                                            <p:strVal val="#ppt_x"/>
                                          </p:val>
                                        </p:tav>
                                        <p:tav tm="100000">
                                          <p:val>
                                            <p:strVal val="#ppt_x"/>
                                          </p:val>
                                        </p:tav>
                                      </p:tavLst>
                                    </p:anim>
                                    <p:anim calcmode="lin" valueType="num">
                                      <p:cBhvr additive="base">
                                        <p:cTn id="106" dur="500" fill="hold"/>
                                        <p:tgtEl>
                                          <p:spTgt spid="80"/>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ppt_x"/>
                                          </p:val>
                                        </p:tav>
                                        <p:tav tm="100000">
                                          <p:val>
                                            <p:strVal val="#ppt_x"/>
                                          </p:val>
                                        </p:tav>
                                      </p:tavLst>
                                    </p:anim>
                                    <p:anim calcmode="lin" valueType="num">
                                      <p:cBhvr additive="base">
                                        <p:cTn id="110" dur="500" fill="hold"/>
                                        <p:tgtEl>
                                          <p:spTgt spid="4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additive="base">
                                        <p:cTn id="113" dur="500" fill="hold"/>
                                        <p:tgtEl>
                                          <p:spTgt spid="81"/>
                                        </p:tgtEl>
                                        <p:attrNameLst>
                                          <p:attrName>ppt_x</p:attrName>
                                        </p:attrNameLst>
                                      </p:cBhvr>
                                      <p:tavLst>
                                        <p:tav tm="0">
                                          <p:val>
                                            <p:strVal val="#ppt_x"/>
                                          </p:val>
                                        </p:tav>
                                        <p:tav tm="100000">
                                          <p:val>
                                            <p:strVal val="#ppt_x"/>
                                          </p:val>
                                        </p:tav>
                                      </p:tavLst>
                                    </p:anim>
                                    <p:anim calcmode="lin" valueType="num">
                                      <p:cBhvr additive="base">
                                        <p:cTn id="114" dur="500" fill="hold"/>
                                        <p:tgtEl>
                                          <p:spTgt spid="8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41"/>
                                        </p:tgtEl>
                                        <p:attrNameLst>
                                          <p:attrName>style.visibility</p:attrName>
                                        </p:attrNameLst>
                                      </p:cBhvr>
                                      <p:to>
                                        <p:strVal val="visible"/>
                                      </p:to>
                                    </p:set>
                                    <p:anim calcmode="lin" valueType="num">
                                      <p:cBhvr additive="base">
                                        <p:cTn id="117" dur="500" fill="hold"/>
                                        <p:tgtEl>
                                          <p:spTgt spid="41"/>
                                        </p:tgtEl>
                                        <p:attrNameLst>
                                          <p:attrName>ppt_x</p:attrName>
                                        </p:attrNameLst>
                                      </p:cBhvr>
                                      <p:tavLst>
                                        <p:tav tm="0">
                                          <p:val>
                                            <p:strVal val="#ppt_x"/>
                                          </p:val>
                                        </p:tav>
                                        <p:tav tm="100000">
                                          <p:val>
                                            <p:strVal val="#ppt_x"/>
                                          </p:val>
                                        </p:tav>
                                      </p:tavLst>
                                    </p:anim>
                                    <p:anim calcmode="lin" valueType="num">
                                      <p:cBhvr additive="base">
                                        <p:cTn id="118" dur="500" fill="hold"/>
                                        <p:tgtEl>
                                          <p:spTgt spid="4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500" fill="hold"/>
                                        <p:tgtEl>
                                          <p:spTgt spid="82"/>
                                        </p:tgtEl>
                                        <p:attrNameLst>
                                          <p:attrName>ppt_x</p:attrName>
                                        </p:attrNameLst>
                                      </p:cBhvr>
                                      <p:tavLst>
                                        <p:tav tm="0">
                                          <p:val>
                                            <p:strVal val="#ppt_x"/>
                                          </p:val>
                                        </p:tav>
                                        <p:tav tm="100000">
                                          <p:val>
                                            <p:strVal val="#ppt_x"/>
                                          </p:val>
                                        </p:tav>
                                      </p:tavLst>
                                    </p:anim>
                                    <p:anim calcmode="lin" valueType="num">
                                      <p:cBhvr additive="base">
                                        <p:cTn id="12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50"/>
                                        </p:tgtEl>
                                        <p:attrNameLst>
                                          <p:attrName>style.visibility</p:attrName>
                                        </p:attrNameLst>
                                      </p:cBhvr>
                                      <p:to>
                                        <p:strVal val="visible"/>
                                      </p:to>
                                    </p:set>
                                    <p:anim calcmode="lin" valueType="num">
                                      <p:cBhvr additive="base">
                                        <p:cTn id="127" dur="500" fill="hold"/>
                                        <p:tgtEl>
                                          <p:spTgt spid="150"/>
                                        </p:tgtEl>
                                        <p:attrNameLst>
                                          <p:attrName>ppt_x</p:attrName>
                                        </p:attrNameLst>
                                      </p:cBhvr>
                                      <p:tavLst>
                                        <p:tav tm="0">
                                          <p:val>
                                            <p:strVal val="#ppt_x"/>
                                          </p:val>
                                        </p:tav>
                                        <p:tav tm="100000">
                                          <p:val>
                                            <p:strVal val="#ppt_x"/>
                                          </p:val>
                                        </p:tav>
                                      </p:tavLst>
                                    </p:anim>
                                    <p:anim calcmode="lin" valueType="num">
                                      <p:cBhvr additive="base">
                                        <p:cTn id="128" dur="500" fill="hold"/>
                                        <p:tgtEl>
                                          <p:spTgt spid="15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additive="base">
                                        <p:cTn id="131" dur="500" fill="hold"/>
                                        <p:tgtEl>
                                          <p:spTgt spid="29"/>
                                        </p:tgtEl>
                                        <p:attrNameLst>
                                          <p:attrName>ppt_x</p:attrName>
                                        </p:attrNameLst>
                                      </p:cBhvr>
                                      <p:tavLst>
                                        <p:tav tm="0">
                                          <p:val>
                                            <p:strVal val="#ppt_x"/>
                                          </p:val>
                                        </p:tav>
                                        <p:tav tm="100000">
                                          <p:val>
                                            <p:strVal val="#ppt_x"/>
                                          </p:val>
                                        </p:tav>
                                      </p:tavLst>
                                    </p:anim>
                                    <p:anim calcmode="lin" valueType="num">
                                      <p:cBhvr additive="base">
                                        <p:cTn id="132" dur="500" fill="hold"/>
                                        <p:tgtEl>
                                          <p:spTgt spid="29"/>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152"/>
                                        </p:tgtEl>
                                        <p:attrNameLst>
                                          <p:attrName>style.visibility</p:attrName>
                                        </p:attrNameLst>
                                      </p:cBhvr>
                                      <p:to>
                                        <p:strVal val="visible"/>
                                      </p:to>
                                    </p:set>
                                    <p:anim calcmode="lin" valueType="num">
                                      <p:cBhvr additive="base">
                                        <p:cTn id="135" dur="500" fill="hold"/>
                                        <p:tgtEl>
                                          <p:spTgt spid="152"/>
                                        </p:tgtEl>
                                        <p:attrNameLst>
                                          <p:attrName>ppt_x</p:attrName>
                                        </p:attrNameLst>
                                      </p:cBhvr>
                                      <p:tavLst>
                                        <p:tav tm="0">
                                          <p:val>
                                            <p:strVal val="#ppt_x"/>
                                          </p:val>
                                        </p:tav>
                                        <p:tav tm="100000">
                                          <p:val>
                                            <p:strVal val="#ppt_x"/>
                                          </p:val>
                                        </p:tav>
                                      </p:tavLst>
                                    </p:anim>
                                    <p:anim calcmode="lin" valueType="num">
                                      <p:cBhvr additive="base">
                                        <p:cTn id="136" dur="500" fill="hold"/>
                                        <p:tgtEl>
                                          <p:spTgt spid="15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2"/>
                                        </p:tgtEl>
                                        <p:attrNameLst>
                                          <p:attrName>style.visibility</p:attrName>
                                        </p:attrNameLst>
                                      </p:cBhvr>
                                      <p:to>
                                        <p:strVal val="visible"/>
                                      </p:to>
                                    </p:set>
                                    <p:anim calcmode="lin" valueType="num">
                                      <p:cBhvr additive="base">
                                        <p:cTn id="139" dur="500" fill="hold"/>
                                        <p:tgtEl>
                                          <p:spTgt spid="32"/>
                                        </p:tgtEl>
                                        <p:attrNameLst>
                                          <p:attrName>ppt_x</p:attrName>
                                        </p:attrNameLst>
                                      </p:cBhvr>
                                      <p:tavLst>
                                        <p:tav tm="0">
                                          <p:val>
                                            <p:strVal val="#ppt_x"/>
                                          </p:val>
                                        </p:tav>
                                        <p:tav tm="100000">
                                          <p:val>
                                            <p:strVal val="#ppt_x"/>
                                          </p:val>
                                        </p:tav>
                                      </p:tavLst>
                                    </p:anim>
                                    <p:anim calcmode="lin" valueType="num">
                                      <p:cBhvr additive="base">
                                        <p:cTn id="140" dur="500" fill="hold"/>
                                        <p:tgtEl>
                                          <p:spTgt spid="3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3"/>
                                        </p:tgtEl>
                                        <p:attrNameLst>
                                          <p:attrName>style.visibility</p:attrName>
                                        </p:attrNameLst>
                                      </p:cBhvr>
                                      <p:to>
                                        <p:strVal val="visible"/>
                                      </p:to>
                                    </p:set>
                                    <p:anim calcmode="lin" valueType="num">
                                      <p:cBhvr additive="base">
                                        <p:cTn id="143" dur="500" fill="hold"/>
                                        <p:tgtEl>
                                          <p:spTgt spid="33"/>
                                        </p:tgtEl>
                                        <p:attrNameLst>
                                          <p:attrName>ppt_x</p:attrName>
                                        </p:attrNameLst>
                                      </p:cBhvr>
                                      <p:tavLst>
                                        <p:tav tm="0">
                                          <p:val>
                                            <p:strVal val="#ppt_x"/>
                                          </p:val>
                                        </p:tav>
                                        <p:tav tm="100000">
                                          <p:val>
                                            <p:strVal val="#ppt_x"/>
                                          </p:val>
                                        </p:tav>
                                      </p:tavLst>
                                    </p:anim>
                                    <p:anim calcmode="lin" valueType="num">
                                      <p:cBhvr additive="base">
                                        <p:cTn id="144" dur="500" fill="hold"/>
                                        <p:tgtEl>
                                          <p:spTgt spid="33"/>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55"/>
                                        </p:tgtEl>
                                        <p:attrNameLst>
                                          <p:attrName>style.visibility</p:attrName>
                                        </p:attrNameLst>
                                      </p:cBhvr>
                                      <p:to>
                                        <p:strVal val="visible"/>
                                      </p:to>
                                    </p:set>
                                    <p:anim calcmode="lin" valueType="num">
                                      <p:cBhvr additive="base">
                                        <p:cTn id="147" dur="500" fill="hold"/>
                                        <p:tgtEl>
                                          <p:spTgt spid="155"/>
                                        </p:tgtEl>
                                        <p:attrNameLst>
                                          <p:attrName>ppt_x</p:attrName>
                                        </p:attrNameLst>
                                      </p:cBhvr>
                                      <p:tavLst>
                                        <p:tav tm="0">
                                          <p:val>
                                            <p:strVal val="#ppt_x"/>
                                          </p:val>
                                        </p:tav>
                                        <p:tav tm="100000">
                                          <p:val>
                                            <p:strVal val="#ppt_x"/>
                                          </p:val>
                                        </p:tav>
                                      </p:tavLst>
                                    </p:anim>
                                    <p:anim calcmode="lin" valueType="num">
                                      <p:cBhvr additive="base">
                                        <p:cTn id="148" dur="500" fill="hold"/>
                                        <p:tgtEl>
                                          <p:spTgt spid="155"/>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58"/>
                                        </p:tgtEl>
                                        <p:attrNameLst>
                                          <p:attrName>style.visibility</p:attrName>
                                        </p:attrNameLst>
                                      </p:cBhvr>
                                      <p:to>
                                        <p:strVal val="visible"/>
                                      </p:to>
                                    </p:set>
                                    <p:anim calcmode="lin" valueType="num">
                                      <p:cBhvr additive="base">
                                        <p:cTn id="151" dur="500" fill="hold"/>
                                        <p:tgtEl>
                                          <p:spTgt spid="158"/>
                                        </p:tgtEl>
                                        <p:attrNameLst>
                                          <p:attrName>ppt_x</p:attrName>
                                        </p:attrNameLst>
                                      </p:cBhvr>
                                      <p:tavLst>
                                        <p:tav tm="0">
                                          <p:val>
                                            <p:strVal val="#ppt_x"/>
                                          </p:val>
                                        </p:tav>
                                        <p:tav tm="100000">
                                          <p:val>
                                            <p:strVal val="#ppt_x"/>
                                          </p:val>
                                        </p:tav>
                                      </p:tavLst>
                                    </p:anim>
                                    <p:anim calcmode="lin" valueType="num">
                                      <p:cBhvr additive="base">
                                        <p:cTn id="152" dur="500" fill="hold"/>
                                        <p:tgtEl>
                                          <p:spTgt spid="158"/>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34"/>
                                        </p:tgtEl>
                                        <p:attrNameLst>
                                          <p:attrName>style.visibility</p:attrName>
                                        </p:attrNameLst>
                                      </p:cBhvr>
                                      <p:to>
                                        <p:strVal val="visible"/>
                                      </p:to>
                                    </p:set>
                                    <p:anim calcmode="lin" valueType="num">
                                      <p:cBhvr additive="base">
                                        <p:cTn id="155" dur="500" fill="hold"/>
                                        <p:tgtEl>
                                          <p:spTgt spid="34"/>
                                        </p:tgtEl>
                                        <p:attrNameLst>
                                          <p:attrName>ppt_x</p:attrName>
                                        </p:attrNameLst>
                                      </p:cBhvr>
                                      <p:tavLst>
                                        <p:tav tm="0">
                                          <p:val>
                                            <p:strVal val="#ppt_x"/>
                                          </p:val>
                                        </p:tav>
                                        <p:tav tm="100000">
                                          <p:val>
                                            <p:strVal val="#ppt_x"/>
                                          </p:val>
                                        </p:tav>
                                      </p:tavLst>
                                    </p:anim>
                                    <p:anim calcmode="lin" valueType="num">
                                      <p:cBhvr additive="base">
                                        <p:cTn id="15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04"/>
                                        </p:tgtEl>
                                        <p:attrNameLst>
                                          <p:attrName>style.visibility</p:attrName>
                                        </p:attrNameLst>
                                      </p:cBhvr>
                                      <p:to>
                                        <p:strVal val="visible"/>
                                      </p:to>
                                    </p:set>
                                    <p:anim calcmode="lin" valueType="num">
                                      <p:cBhvr additive="base">
                                        <p:cTn id="161" dur="500" fill="hold"/>
                                        <p:tgtEl>
                                          <p:spTgt spid="104"/>
                                        </p:tgtEl>
                                        <p:attrNameLst>
                                          <p:attrName>ppt_x</p:attrName>
                                        </p:attrNameLst>
                                      </p:cBhvr>
                                      <p:tavLst>
                                        <p:tav tm="0">
                                          <p:val>
                                            <p:strVal val="#ppt_x"/>
                                          </p:val>
                                        </p:tav>
                                        <p:tav tm="100000">
                                          <p:val>
                                            <p:strVal val="#ppt_x"/>
                                          </p:val>
                                        </p:tav>
                                      </p:tavLst>
                                    </p:anim>
                                    <p:anim calcmode="lin" valueType="num">
                                      <p:cBhvr additive="base">
                                        <p:cTn id="162" dur="500" fill="hold"/>
                                        <p:tgtEl>
                                          <p:spTgt spid="10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83"/>
                                        </p:tgtEl>
                                        <p:attrNameLst>
                                          <p:attrName>style.visibility</p:attrName>
                                        </p:attrNameLst>
                                      </p:cBhvr>
                                      <p:to>
                                        <p:strVal val="visible"/>
                                      </p:to>
                                    </p:set>
                                    <p:anim calcmode="lin" valueType="num">
                                      <p:cBhvr additive="base">
                                        <p:cTn id="165" dur="500" fill="hold"/>
                                        <p:tgtEl>
                                          <p:spTgt spid="83"/>
                                        </p:tgtEl>
                                        <p:attrNameLst>
                                          <p:attrName>ppt_x</p:attrName>
                                        </p:attrNameLst>
                                      </p:cBhvr>
                                      <p:tavLst>
                                        <p:tav tm="0">
                                          <p:val>
                                            <p:strVal val="#ppt_x"/>
                                          </p:val>
                                        </p:tav>
                                        <p:tav tm="100000">
                                          <p:val>
                                            <p:strVal val="#ppt_x"/>
                                          </p:val>
                                        </p:tav>
                                      </p:tavLst>
                                    </p:anim>
                                    <p:anim calcmode="lin" valueType="num">
                                      <p:cBhvr additive="base">
                                        <p:cTn id="166" dur="500" fill="hold"/>
                                        <p:tgtEl>
                                          <p:spTgt spid="83"/>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07"/>
                                        </p:tgtEl>
                                        <p:attrNameLst>
                                          <p:attrName>style.visibility</p:attrName>
                                        </p:attrNameLst>
                                      </p:cBhvr>
                                      <p:to>
                                        <p:strVal val="visible"/>
                                      </p:to>
                                    </p:set>
                                    <p:anim calcmode="lin" valueType="num">
                                      <p:cBhvr additive="base">
                                        <p:cTn id="169" dur="500" fill="hold"/>
                                        <p:tgtEl>
                                          <p:spTgt spid="107"/>
                                        </p:tgtEl>
                                        <p:attrNameLst>
                                          <p:attrName>ppt_x</p:attrName>
                                        </p:attrNameLst>
                                      </p:cBhvr>
                                      <p:tavLst>
                                        <p:tav tm="0">
                                          <p:val>
                                            <p:strVal val="#ppt_x"/>
                                          </p:val>
                                        </p:tav>
                                        <p:tav tm="100000">
                                          <p:val>
                                            <p:strVal val="#ppt_x"/>
                                          </p:val>
                                        </p:tav>
                                      </p:tavLst>
                                    </p:anim>
                                    <p:anim calcmode="lin" valueType="num">
                                      <p:cBhvr additive="base">
                                        <p:cTn id="170" dur="500" fill="hold"/>
                                        <p:tgtEl>
                                          <p:spTgt spid="107"/>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84"/>
                                        </p:tgtEl>
                                        <p:attrNameLst>
                                          <p:attrName>style.visibility</p:attrName>
                                        </p:attrNameLst>
                                      </p:cBhvr>
                                      <p:to>
                                        <p:strVal val="visible"/>
                                      </p:to>
                                    </p:set>
                                    <p:anim calcmode="lin" valueType="num">
                                      <p:cBhvr additive="base">
                                        <p:cTn id="173" dur="500" fill="hold"/>
                                        <p:tgtEl>
                                          <p:spTgt spid="84"/>
                                        </p:tgtEl>
                                        <p:attrNameLst>
                                          <p:attrName>ppt_x</p:attrName>
                                        </p:attrNameLst>
                                      </p:cBhvr>
                                      <p:tavLst>
                                        <p:tav tm="0">
                                          <p:val>
                                            <p:strVal val="#ppt_x"/>
                                          </p:val>
                                        </p:tav>
                                        <p:tav tm="100000">
                                          <p:val>
                                            <p:strVal val="#ppt_x"/>
                                          </p:val>
                                        </p:tav>
                                      </p:tavLst>
                                    </p:anim>
                                    <p:anim calcmode="lin" valueType="num">
                                      <p:cBhvr additive="base">
                                        <p:cTn id="174" dur="500" fill="hold"/>
                                        <p:tgtEl>
                                          <p:spTgt spid="84"/>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110"/>
                                        </p:tgtEl>
                                        <p:attrNameLst>
                                          <p:attrName>style.visibility</p:attrName>
                                        </p:attrNameLst>
                                      </p:cBhvr>
                                      <p:to>
                                        <p:strVal val="visible"/>
                                      </p:to>
                                    </p:set>
                                    <p:anim calcmode="lin" valueType="num">
                                      <p:cBhvr additive="base">
                                        <p:cTn id="177" dur="500" fill="hold"/>
                                        <p:tgtEl>
                                          <p:spTgt spid="110"/>
                                        </p:tgtEl>
                                        <p:attrNameLst>
                                          <p:attrName>ppt_x</p:attrName>
                                        </p:attrNameLst>
                                      </p:cBhvr>
                                      <p:tavLst>
                                        <p:tav tm="0">
                                          <p:val>
                                            <p:strVal val="#ppt_x"/>
                                          </p:val>
                                        </p:tav>
                                        <p:tav tm="100000">
                                          <p:val>
                                            <p:strVal val="#ppt_x"/>
                                          </p:val>
                                        </p:tav>
                                      </p:tavLst>
                                    </p:anim>
                                    <p:anim calcmode="lin" valueType="num">
                                      <p:cBhvr additive="base">
                                        <p:cTn id="178" dur="500" fill="hold"/>
                                        <p:tgtEl>
                                          <p:spTgt spid="110"/>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85"/>
                                        </p:tgtEl>
                                        <p:attrNameLst>
                                          <p:attrName>style.visibility</p:attrName>
                                        </p:attrNameLst>
                                      </p:cBhvr>
                                      <p:to>
                                        <p:strVal val="visible"/>
                                      </p:to>
                                    </p:set>
                                    <p:anim calcmode="lin" valueType="num">
                                      <p:cBhvr additive="base">
                                        <p:cTn id="181" dur="500" fill="hold"/>
                                        <p:tgtEl>
                                          <p:spTgt spid="85"/>
                                        </p:tgtEl>
                                        <p:attrNameLst>
                                          <p:attrName>ppt_x</p:attrName>
                                        </p:attrNameLst>
                                      </p:cBhvr>
                                      <p:tavLst>
                                        <p:tav tm="0">
                                          <p:val>
                                            <p:strVal val="#ppt_x"/>
                                          </p:val>
                                        </p:tav>
                                        <p:tav tm="100000">
                                          <p:val>
                                            <p:strVal val="#ppt_x"/>
                                          </p:val>
                                        </p:tav>
                                      </p:tavLst>
                                    </p:anim>
                                    <p:anim calcmode="lin" valueType="num">
                                      <p:cBhvr additive="base">
                                        <p:cTn id="182" dur="500" fill="hold"/>
                                        <p:tgtEl>
                                          <p:spTgt spid="85"/>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113"/>
                                        </p:tgtEl>
                                        <p:attrNameLst>
                                          <p:attrName>style.visibility</p:attrName>
                                        </p:attrNameLst>
                                      </p:cBhvr>
                                      <p:to>
                                        <p:strVal val="visible"/>
                                      </p:to>
                                    </p:set>
                                    <p:anim calcmode="lin" valueType="num">
                                      <p:cBhvr additive="base">
                                        <p:cTn id="185" dur="500" fill="hold"/>
                                        <p:tgtEl>
                                          <p:spTgt spid="113"/>
                                        </p:tgtEl>
                                        <p:attrNameLst>
                                          <p:attrName>ppt_x</p:attrName>
                                        </p:attrNameLst>
                                      </p:cBhvr>
                                      <p:tavLst>
                                        <p:tav tm="0">
                                          <p:val>
                                            <p:strVal val="#ppt_x"/>
                                          </p:val>
                                        </p:tav>
                                        <p:tav tm="100000">
                                          <p:val>
                                            <p:strVal val="#ppt_x"/>
                                          </p:val>
                                        </p:tav>
                                      </p:tavLst>
                                    </p:anim>
                                    <p:anim calcmode="lin" valueType="num">
                                      <p:cBhvr additive="base">
                                        <p:cTn id="186" dur="500" fill="hold"/>
                                        <p:tgtEl>
                                          <p:spTgt spid="11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86"/>
                                        </p:tgtEl>
                                        <p:attrNameLst>
                                          <p:attrName>style.visibility</p:attrName>
                                        </p:attrNameLst>
                                      </p:cBhvr>
                                      <p:to>
                                        <p:strVal val="visible"/>
                                      </p:to>
                                    </p:set>
                                    <p:anim calcmode="lin" valueType="num">
                                      <p:cBhvr additive="base">
                                        <p:cTn id="189" dur="500" fill="hold"/>
                                        <p:tgtEl>
                                          <p:spTgt spid="86"/>
                                        </p:tgtEl>
                                        <p:attrNameLst>
                                          <p:attrName>ppt_x</p:attrName>
                                        </p:attrNameLst>
                                      </p:cBhvr>
                                      <p:tavLst>
                                        <p:tav tm="0">
                                          <p:val>
                                            <p:strVal val="#ppt_x"/>
                                          </p:val>
                                        </p:tav>
                                        <p:tav tm="100000">
                                          <p:val>
                                            <p:strVal val="#ppt_x"/>
                                          </p:val>
                                        </p:tav>
                                      </p:tavLst>
                                    </p:anim>
                                    <p:anim calcmode="lin" valueType="num">
                                      <p:cBhvr additive="base">
                                        <p:cTn id="19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121"/>
                                        </p:tgtEl>
                                        <p:attrNameLst>
                                          <p:attrName>style.visibility</p:attrName>
                                        </p:attrNameLst>
                                      </p:cBhvr>
                                      <p:to>
                                        <p:strVal val="visible"/>
                                      </p:to>
                                    </p:set>
                                    <p:anim calcmode="lin" valueType="num">
                                      <p:cBhvr additive="base">
                                        <p:cTn id="195" dur="500" fill="hold"/>
                                        <p:tgtEl>
                                          <p:spTgt spid="121"/>
                                        </p:tgtEl>
                                        <p:attrNameLst>
                                          <p:attrName>ppt_x</p:attrName>
                                        </p:attrNameLst>
                                      </p:cBhvr>
                                      <p:tavLst>
                                        <p:tav tm="0">
                                          <p:val>
                                            <p:strVal val="#ppt_x"/>
                                          </p:val>
                                        </p:tav>
                                        <p:tav tm="100000">
                                          <p:val>
                                            <p:strVal val="#ppt_x"/>
                                          </p:val>
                                        </p:tav>
                                      </p:tavLst>
                                    </p:anim>
                                    <p:anim calcmode="lin" valueType="num">
                                      <p:cBhvr additive="base">
                                        <p:cTn id="196" dur="500" fill="hold"/>
                                        <p:tgtEl>
                                          <p:spTgt spid="121"/>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122"/>
                                        </p:tgtEl>
                                        <p:attrNameLst>
                                          <p:attrName>style.visibility</p:attrName>
                                        </p:attrNameLst>
                                      </p:cBhvr>
                                      <p:to>
                                        <p:strVal val="visible"/>
                                      </p:to>
                                    </p:set>
                                    <p:anim calcmode="lin" valueType="num">
                                      <p:cBhvr additive="base">
                                        <p:cTn id="199" dur="500" fill="hold"/>
                                        <p:tgtEl>
                                          <p:spTgt spid="122"/>
                                        </p:tgtEl>
                                        <p:attrNameLst>
                                          <p:attrName>ppt_x</p:attrName>
                                        </p:attrNameLst>
                                      </p:cBhvr>
                                      <p:tavLst>
                                        <p:tav tm="0">
                                          <p:val>
                                            <p:strVal val="#ppt_x"/>
                                          </p:val>
                                        </p:tav>
                                        <p:tav tm="100000">
                                          <p:val>
                                            <p:strVal val="#ppt_x"/>
                                          </p:val>
                                        </p:tav>
                                      </p:tavLst>
                                    </p:anim>
                                    <p:anim calcmode="lin" valueType="num">
                                      <p:cBhvr additive="base">
                                        <p:cTn id="200" dur="500" fill="hold"/>
                                        <p:tgtEl>
                                          <p:spTgt spid="1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127"/>
                                        </p:tgtEl>
                                        <p:attrNameLst>
                                          <p:attrName>style.visibility</p:attrName>
                                        </p:attrNameLst>
                                      </p:cBhvr>
                                      <p:to>
                                        <p:strVal val="visible"/>
                                      </p:to>
                                    </p:set>
                                    <p:anim calcmode="lin" valueType="num">
                                      <p:cBhvr additive="base">
                                        <p:cTn id="203" dur="500" fill="hold"/>
                                        <p:tgtEl>
                                          <p:spTgt spid="127"/>
                                        </p:tgtEl>
                                        <p:attrNameLst>
                                          <p:attrName>ppt_x</p:attrName>
                                        </p:attrNameLst>
                                      </p:cBhvr>
                                      <p:tavLst>
                                        <p:tav tm="0">
                                          <p:val>
                                            <p:strVal val="#ppt_x"/>
                                          </p:val>
                                        </p:tav>
                                        <p:tav tm="100000">
                                          <p:val>
                                            <p:strVal val="#ppt_x"/>
                                          </p:val>
                                        </p:tav>
                                      </p:tavLst>
                                    </p:anim>
                                    <p:anim calcmode="lin" valueType="num">
                                      <p:cBhvr additive="base">
                                        <p:cTn id="204" dur="500" fill="hold"/>
                                        <p:tgtEl>
                                          <p:spTgt spid="127"/>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132"/>
                                        </p:tgtEl>
                                        <p:attrNameLst>
                                          <p:attrName>style.visibility</p:attrName>
                                        </p:attrNameLst>
                                      </p:cBhvr>
                                      <p:to>
                                        <p:strVal val="visible"/>
                                      </p:to>
                                    </p:set>
                                    <p:anim calcmode="lin" valueType="num">
                                      <p:cBhvr additive="base">
                                        <p:cTn id="207" dur="500" fill="hold"/>
                                        <p:tgtEl>
                                          <p:spTgt spid="132"/>
                                        </p:tgtEl>
                                        <p:attrNameLst>
                                          <p:attrName>ppt_x</p:attrName>
                                        </p:attrNameLst>
                                      </p:cBhvr>
                                      <p:tavLst>
                                        <p:tav tm="0">
                                          <p:val>
                                            <p:strVal val="#ppt_x"/>
                                          </p:val>
                                        </p:tav>
                                        <p:tav tm="100000">
                                          <p:val>
                                            <p:strVal val="#ppt_x"/>
                                          </p:val>
                                        </p:tav>
                                      </p:tavLst>
                                    </p:anim>
                                    <p:anim calcmode="lin" valueType="num">
                                      <p:cBhvr additive="base">
                                        <p:cTn id="208" dur="500" fill="hold"/>
                                        <p:tgtEl>
                                          <p:spTgt spid="13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7"/>
                                        </p:tgtEl>
                                        <p:attrNameLst>
                                          <p:attrName>style.visibility</p:attrName>
                                        </p:attrNameLst>
                                      </p:cBhvr>
                                      <p:to>
                                        <p:strVal val="visible"/>
                                      </p:to>
                                    </p:set>
                                    <p:anim calcmode="lin" valueType="num">
                                      <p:cBhvr additive="base">
                                        <p:cTn id="211" dur="500" fill="hold"/>
                                        <p:tgtEl>
                                          <p:spTgt spid="87"/>
                                        </p:tgtEl>
                                        <p:attrNameLst>
                                          <p:attrName>ppt_x</p:attrName>
                                        </p:attrNameLst>
                                      </p:cBhvr>
                                      <p:tavLst>
                                        <p:tav tm="0">
                                          <p:val>
                                            <p:strVal val="#ppt_x"/>
                                          </p:val>
                                        </p:tav>
                                        <p:tav tm="100000">
                                          <p:val>
                                            <p:strVal val="#ppt_x"/>
                                          </p:val>
                                        </p:tav>
                                      </p:tavLst>
                                    </p:anim>
                                    <p:anim calcmode="lin" valueType="num">
                                      <p:cBhvr additive="base">
                                        <p:cTn id="212" dur="500" fill="hold"/>
                                        <p:tgtEl>
                                          <p:spTgt spid="87"/>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16"/>
                                        </p:tgtEl>
                                        <p:attrNameLst>
                                          <p:attrName>style.visibility</p:attrName>
                                        </p:attrNameLst>
                                      </p:cBhvr>
                                      <p:to>
                                        <p:strVal val="visible"/>
                                      </p:to>
                                    </p:set>
                                    <p:anim calcmode="lin" valueType="num">
                                      <p:cBhvr additive="base">
                                        <p:cTn id="215" dur="500" fill="hold"/>
                                        <p:tgtEl>
                                          <p:spTgt spid="116"/>
                                        </p:tgtEl>
                                        <p:attrNameLst>
                                          <p:attrName>ppt_x</p:attrName>
                                        </p:attrNameLst>
                                      </p:cBhvr>
                                      <p:tavLst>
                                        <p:tav tm="0">
                                          <p:val>
                                            <p:strVal val="#ppt_x"/>
                                          </p:val>
                                        </p:tav>
                                        <p:tav tm="100000">
                                          <p:val>
                                            <p:strVal val="#ppt_x"/>
                                          </p:val>
                                        </p:tav>
                                      </p:tavLst>
                                    </p:anim>
                                    <p:anim calcmode="lin" valueType="num">
                                      <p:cBhvr additive="base">
                                        <p:cTn id="216" dur="500" fill="hold"/>
                                        <p:tgtEl>
                                          <p:spTgt spid="116"/>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17"/>
                                        </p:tgtEl>
                                        <p:attrNameLst>
                                          <p:attrName>style.visibility</p:attrName>
                                        </p:attrNameLst>
                                      </p:cBhvr>
                                      <p:to>
                                        <p:strVal val="visible"/>
                                      </p:to>
                                    </p:set>
                                    <p:anim calcmode="lin" valueType="num">
                                      <p:cBhvr additive="base">
                                        <p:cTn id="219" dur="500" fill="hold"/>
                                        <p:tgtEl>
                                          <p:spTgt spid="117"/>
                                        </p:tgtEl>
                                        <p:attrNameLst>
                                          <p:attrName>ppt_x</p:attrName>
                                        </p:attrNameLst>
                                      </p:cBhvr>
                                      <p:tavLst>
                                        <p:tav tm="0">
                                          <p:val>
                                            <p:strVal val="#ppt_x"/>
                                          </p:val>
                                        </p:tav>
                                        <p:tav tm="100000">
                                          <p:val>
                                            <p:strVal val="#ppt_x"/>
                                          </p:val>
                                        </p:tav>
                                      </p:tavLst>
                                    </p:anim>
                                    <p:anim calcmode="lin" valueType="num">
                                      <p:cBhvr additive="base">
                                        <p:cTn id="22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nodeType="clickEffect">
                                  <p:stCondLst>
                                    <p:cond delay="0"/>
                                  </p:stCondLst>
                                  <p:childTnLst>
                                    <p:set>
                                      <p:cBhvr>
                                        <p:cTn id="224" dur="1" fill="hold">
                                          <p:stCondLst>
                                            <p:cond delay="0"/>
                                          </p:stCondLst>
                                        </p:cTn>
                                        <p:tgtEl>
                                          <p:spTgt spid="136"/>
                                        </p:tgtEl>
                                        <p:attrNameLst>
                                          <p:attrName>style.visibility</p:attrName>
                                        </p:attrNameLst>
                                      </p:cBhvr>
                                      <p:to>
                                        <p:strVal val="visible"/>
                                      </p:to>
                                    </p:set>
                                    <p:anim calcmode="lin" valueType="num">
                                      <p:cBhvr additive="base">
                                        <p:cTn id="225" dur="500" fill="hold"/>
                                        <p:tgtEl>
                                          <p:spTgt spid="136"/>
                                        </p:tgtEl>
                                        <p:attrNameLst>
                                          <p:attrName>ppt_x</p:attrName>
                                        </p:attrNameLst>
                                      </p:cBhvr>
                                      <p:tavLst>
                                        <p:tav tm="0">
                                          <p:val>
                                            <p:strVal val="#ppt_x"/>
                                          </p:val>
                                        </p:tav>
                                        <p:tav tm="100000">
                                          <p:val>
                                            <p:strVal val="#ppt_x"/>
                                          </p:val>
                                        </p:tav>
                                      </p:tavLst>
                                    </p:anim>
                                    <p:anim calcmode="lin" valueType="num">
                                      <p:cBhvr additive="base">
                                        <p:cTn id="226" dur="500" fill="hold"/>
                                        <p:tgtEl>
                                          <p:spTgt spid="136"/>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88"/>
                                        </p:tgtEl>
                                        <p:attrNameLst>
                                          <p:attrName>style.visibility</p:attrName>
                                        </p:attrNameLst>
                                      </p:cBhvr>
                                      <p:to>
                                        <p:strVal val="visible"/>
                                      </p:to>
                                    </p:set>
                                    <p:anim calcmode="lin" valueType="num">
                                      <p:cBhvr additive="base">
                                        <p:cTn id="229" dur="500" fill="hold"/>
                                        <p:tgtEl>
                                          <p:spTgt spid="88"/>
                                        </p:tgtEl>
                                        <p:attrNameLst>
                                          <p:attrName>ppt_x</p:attrName>
                                        </p:attrNameLst>
                                      </p:cBhvr>
                                      <p:tavLst>
                                        <p:tav tm="0">
                                          <p:val>
                                            <p:strVal val="#ppt_x"/>
                                          </p:val>
                                        </p:tav>
                                        <p:tav tm="100000">
                                          <p:val>
                                            <p:strVal val="#ppt_x"/>
                                          </p:val>
                                        </p:tav>
                                      </p:tavLst>
                                    </p:anim>
                                    <p:anim calcmode="lin" valueType="num">
                                      <p:cBhvr additive="base">
                                        <p:cTn id="230" dur="500" fill="hold"/>
                                        <p:tgtEl>
                                          <p:spTgt spid="88"/>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18"/>
                                        </p:tgtEl>
                                        <p:attrNameLst>
                                          <p:attrName>style.visibility</p:attrName>
                                        </p:attrNameLst>
                                      </p:cBhvr>
                                      <p:to>
                                        <p:strVal val="visible"/>
                                      </p:to>
                                    </p:set>
                                    <p:anim calcmode="lin" valueType="num">
                                      <p:cBhvr additive="base">
                                        <p:cTn id="233" dur="500" fill="hold"/>
                                        <p:tgtEl>
                                          <p:spTgt spid="118"/>
                                        </p:tgtEl>
                                        <p:attrNameLst>
                                          <p:attrName>ppt_x</p:attrName>
                                        </p:attrNameLst>
                                      </p:cBhvr>
                                      <p:tavLst>
                                        <p:tav tm="0">
                                          <p:val>
                                            <p:strVal val="#ppt_x"/>
                                          </p:val>
                                        </p:tav>
                                        <p:tav tm="100000">
                                          <p:val>
                                            <p:strVal val="#ppt_x"/>
                                          </p:val>
                                        </p:tav>
                                      </p:tavLst>
                                    </p:anim>
                                    <p:anim calcmode="lin" valueType="num">
                                      <p:cBhvr additive="base">
                                        <p:cTn id="234" dur="500" fill="hold"/>
                                        <p:tgtEl>
                                          <p:spTgt spid="118"/>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19"/>
                                        </p:tgtEl>
                                        <p:attrNameLst>
                                          <p:attrName>style.visibility</p:attrName>
                                        </p:attrNameLst>
                                      </p:cBhvr>
                                      <p:to>
                                        <p:strVal val="visible"/>
                                      </p:to>
                                    </p:set>
                                    <p:anim calcmode="lin" valueType="num">
                                      <p:cBhvr additive="base">
                                        <p:cTn id="237" dur="500" fill="hold"/>
                                        <p:tgtEl>
                                          <p:spTgt spid="119"/>
                                        </p:tgtEl>
                                        <p:attrNameLst>
                                          <p:attrName>ppt_x</p:attrName>
                                        </p:attrNameLst>
                                      </p:cBhvr>
                                      <p:tavLst>
                                        <p:tav tm="0">
                                          <p:val>
                                            <p:strVal val="#ppt_x"/>
                                          </p:val>
                                        </p:tav>
                                        <p:tav tm="100000">
                                          <p:val>
                                            <p:strVal val="#ppt_x"/>
                                          </p:val>
                                        </p:tav>
                                      </p:tavLst>
                                    </p:anim>
                                    <p:anim calcmode="lin" valueType="num">
                                      <p:cBhvr additive="base">
                                        <p:cTn id="23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nodeType="clickEffect">
                                  <p:stCondLst>
                                    <p:cond delay="0"/>
                                  </p:stCondLst>
                                  <p:childTnLst>
                                    <p:set>
                                      <p:cBhvr>
                                        <p:cTn id="242" dur="1" fill="hold">
                                          <p:stCondLst>
                                            <p:cond delay="0"/>
                                          </p:stCondLst>
                                        </p:cTn>
                                        <p:tgtEl>
                                          <p:spTgt spid="139"/>
                                        </p:tgtEl>
                                        <p:attrNameLst>
                                          <p:attrName>style.visibility</p:attrName>
                                        </p:attrNameLst>
                                      </p:cBhvr>
                                      <p:to>
                                        <p:strVal val="visible"/>
                                      </p:to>
                                    </p:set>
                                    <p:anim calcmode="lin" valueType="num">
                                      <p:cBhvr additive="base">
                                        <p:cTn id="243" dur="500" fill="hold"/>
                                        <p:tgtEl>
                                          <p:spTgt spid="139"/>
                                        </p:tgtEl>
                                        <p:attrNameLst>
                                          <p:attrName>ppt_x</p:attrName>
                                        </p:attrNameLst>
                                      </p:cBhvr>
                                      <p:tavLst>
                                        <p:tav tm="0">
                                          <p:val>
                                            <p:strVal val="#ppt_x"/>
                                          </p:val>
                                        </p:tav>
                                        <p:tav tm="100000">
                                          <p:val>
                                            <p:strVal val="#ppt_x"/>
                                          </p:val>
                                        </p:tav>
                                      </p:tavLst>
                                    </p:anim>
                                    <p:anim calcmode="lin" valueType="num">
                                      <p:cBhvr additive="base">
                                        <p:cTn id="244" dur="500" fill="hold"/>
                                        <p:tgtEl>
                                          <p:spTgt spid="139"/>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ppt_x"/>
                                          </p:val>
                                        </p:tav>
                                        <p:tav tm="100000">
                                          <p:val>
                                            <p:strVal val="#ppt_x"/>
                                          </p:val>
                                        </p:tav>
                                      </p:tavLst>
                                    </p:anim>
                                    <p:anim calcmode="lin" valueType="num">
                                      <p:cBhvr additive="base">
                                        <p:cTn id="24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nodeType="clickEffect">
                                  <p:stCondLst>
                                    <p:cond delay="0"/>
                                  </p:stCondLst>
                                  <p:childTnLst>
                                    <p:set>
                                      <p:cBhvr>
                                        <p:cTn id="252" dur="1" fill="hold">
                                          <p:stCondLst>
                                            <p:cond delay="0"/>
                                          </p:stCondLst>
                                        </p:cTn>
                                        <p:tgtEl>
                                          <p:spTgt spid="142"/>
                                        </p:tgtEl>
                                        <p:attrNameLst>
                                          <p:attrName>style.visibility</p:attrName>
                                        </p:attrNameLst>
                                      </p:cBhvr>
                                      <p:to>
                                        <p:strVal val="visible"/>
                                      </p:to>
                                    </p:set>
                                    <p:anim calcmode="lin" valueType="num">
                                      <p:cBhvr additive="base">
                                        <p:cTn id="253" dur="500" fill="hold"/>
                                        <p:tgtEl>
                                          <p:spTgt spid="142"/>
                                        </p:tgtEl>
                                        <p:attrNameLst>
                                          <p:attrName>ppt_x</p:attrName>
                                        </p:attrNameLst>
                                      </p:cBhvr>
                                      <p:tavLst>
                                        <p:tav tm="0">
                                          <p:val>
                                            <p:strVal val="#ppt_x"/>
                                          </p:val>
                                        </p:tav>
                                        <p:tav tm="100000">
                                          <p:val>
                                            <p:strVal val="#ppt_x"/>
                                          </p:val>
                                        </p:tav>
                                      </p:tavLst>
                                    </p:anim>
                                    <p:anim calcmode="lin" valueType="num">
                                      <p:cBhvr additive="base">
                                        <p:cTn id="254" dur="500" fill="hold"/>
                                        <p:tgtEl>
                                          <p:spTgt spid="142"/>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03"/>
                                        </p:tgtEl>
                                        <p:attrNameLst>
                                          <p:attrName>style.visibility</p:attrName>
                                        </p:attrNameLst>
                                      </p:cBhvr>
                                      <p:to>
                                        <p:strVal val="visible"/>
                                      </p:to>
                                    </p:set>
                                    <p:anim calcmode="lin" valueType="num">
                                      <p:cBhvr additive="base">
                                        <p:cTn id="257" dur="500" fill="hold"/>
                                        <p:tgtEl>
                                          <p:spTgt spid="103"/>
                                        </p:tgtEl>
                                        <p:attrNameLst>
                                          <p:attrName>ppt_x</p:attrName>
                                        </p:attrNameLst>
                                      </p:cBhvr>
                                      <p:tavLst>
                                        <p:tav tm="0">
                                          <p:val>
                                            <p:strVal val="#ppt_x"/>
                                          </p:val>
                                        </p:tav>
                                        <p:tav tm="100000">
                                          <p:val>
                                            <p:strVal val="#ppt_x"/>
                                          </p:val>
                                        </p:tav>
                                      </p:tavLst>
                                    </p:anim>
                                    <p:anim calcmode="lin" valueType="num">
                                      <p:cBhvr additive="base">
                                        <p:cTn id="258" dur="500" fill="hold"/>
                                        <p:tgtEl>
                                          <p:spTgt spid="103"/>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3"/>
                                        </p:tgtEl>
                                        <p:attrNameLst>
                                          <p:attrName>style.visibility</p:attrName>
                                        </p:attrNameLst>
                                      </p:cBhvr>
                                      <p:to>
                                        <p:strVal val="visible"/>
                                      </p:to>
                                    </p:set>
                                    <p:anim calcmode="lin" valueType="num">
                                      <p:cBhvr additive="base">
                                        <p:cTn id="261" dur="500" fill="hold"/>
                                        <p:tgtEl>
                                          <p:spTgt spid="3"/>
                                        </p:tgtEl>
                                        <p:attrNameLst>
                                          <p:attrName>ppt_x</p:attrName>
                                        </p:attrNameLst>
                                      </p:cBhvr>
                                      <p:tavLst>
                                        <p:tav tm="0">
                                          <p:val>
                                            <p:strVal val="#ppt_x"/>
                                          </p:val>
                                        </p:tav>
                                        <p:tav tm="100000">
                                          <p:val>
                                            <p:strVal val="#ppt_x"/>
                                          </p:val>
                                        </p:tav>
                                      </p:tavLst>
                                    </p:anim>
                                    <p:anim calcmode="lin" valueType="num">
                                      <p:cBhvr additive="base">
                                        <p:cTn id="2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3" restart="whenNotActive" fill="hold" evtFilter="cancelBubble" nodeType="interactiveSeq">
                <p:stCondLst>
                  <p:cond evt="onClick" delay="0">
                    <p:tgtEl>
                      <p:spTgt spid="57"/>
                    </p:tgtEl>
                  </p:cond>
                </p:stCondLst>
                <p:endSync evt="end" delay="0">
                  <p:rtn val="all"/>
                </p:endSync>
                <p:childTnLst>
                  <p:par>
                    <p:cTn id="264" fill="hold">
                      <p:stCondLst>
                        <p:cond delay="0"/>
                      </p:stCondLst>
                      <p:childTnLst>
                        <p:par>
                          <p:cTn id="265" fill="hold">
                            <p:stCondLst>
                              <p:cond delay="0"/>
                            </p:stCondLst>
                            <p:childTnLst>
                              <p:par>
                                <p:cTn id="266" presetID="1" presetClass="entr" presetSubtype="0" fill="hold" nodeType="clickEffect">
                                  <p:stCondLst>
                                    <p:cond delay="0"/>
                                  </p:stCondLst>
                                  <p:childTnLst>
                                    <p:set>
                                      <p:cBhvr>
                                        <p:cTn id="267" dur="1" fill="hold">
                                          <p:stCondLst>
                                            <p:cond delay="0"/>
                                          </p:stCondLst>
                                        </p:cTn>
                                        <p:tgtEl>
                                          <p:spTgt spid="16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xit" presetSubtype="0" fill="hold" nodeType="clickEffect">
                                  <p:stCondLst>
                                    <p:cond delay="0"/>
                                  </p:stCondLst>
                                  <p:childTnLst>
                                    <p:set>
                                      <p:cBhvr>
                                        <p:cTn id="271" dur="1" fill="hold">
                                          <p:stCondLst>
                                            <p:cond delay="0"/>
                                          </p:stCondLst>
                                        </p:cTn>
                                        <p:tgtEl>
                                          <p:spTgt spid="162"/>
                                        </p:tgtEl>
                                        <p:attrNameLst>
                                          <p:attrName>style.visibility</p:attrName>
                                        </p:attrNameLst>
                                      </p:cBhvr>
                                      <p:to>
                                        <p:strVal val="hidden"/>
                                      </p:to>
                                    </p:set>
                                  </p:childTnLst>
                                </p:cTn>
                              </p:par>
                            </p:childTnLst>
                          </p:cTn>
                        </p:par>
                      </p:childTnLst>
                    </p:cTn>
                  </p:par>
                </p:childTnLst>
              </p:cTn>
              <p:nextCondLst>
                <p:cond evt="onClick" delay="0">
                  <p:tgtEl>
                    <p:spTgt spid="57"/>
                  </p:tgtEl>
                </p:cond>
              </p:nextCondLst>
            </p:seq>
            <p:seq concurrent="1" nextAc="seek">
              <p:cTn id="272" restart="whenNotActive" fill="hold" evtFilter="cancelBubble" nodeType="interactiveSeq">
                <p:stCondLst>
                  <p:cond evt="onClick" delay="0">
                    <p:tgtEl>
                      <p:spTgt spid="3"/>
                    </p:tgtEl>
                  </p:cond>
                </p:stCondLst>
                <p:endSync evt="end" delay="0">
                  <p:rtn val="all"/>
                </p:endSync>
                <p:childTnLst>
                  <p:par>
                    <p:cTn id="273" fill="hold">
                      <p:stCondLst>
                        <p:cond delay="0"/>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7"/>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6" grpId="0" animBg="1"/>
      <p:bldP spid="29" grpId="0" animBg="1"/>
      <p:bldP spid="32" grpId="0" animBg="1"/>
      <p:bldP spid="33" grpId="0" animBg="1"/>
      <p:bldP spid="34" grpId="0" animBg="1"/>
      <p:bldP spid="57"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102" grpId="0" animBg="1"/>
      <p:bldP spid="103" grpId="0" animBg="1"/>
      <p:bldP spid="116" grpId="0" animBg="1"/>
      <p:bldP spid="117" grpId="0" animBg="1"/>
      <p:bldP spid="118" grpId="0" animBg="1"/>
      <p:bldP spid="119" grpId="0" animBg="1"/>
      <p:bldP spid="2" grpId="0" animBg="1"/>
      <p:bldP spid="2" grpId="1" animBg="1"/>
      <p:bldP spid="3" grpId="0" animBg="1"/>
      <p:bldP spid="7" grpId="0" animBg="1"/>
      <p:bldP spid="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1.x Limitations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21</a:t>
            </a:fld>
            <a:endParaRPr lang="en-US" altLang="en-US"/>
          </a:p>
        </p:txBody>
      </p:sp>
      <p:sp>
        <p:nvSpPr>
          <p:cNvPr id="5" name="Rectangle 4"/>
          <p:cNvSpPr/>
          <p:nvPr/>
        </p:nvSpPr>
        <p:spPr>
          <a:xfrm>
            <a:off x="428626" y="2574221"/>
            <a:ext cx="8715374" cy="2723823"/>
          </a:xfrm>
          <a:prstGeom prst="rect">
            <a:avLst/>
          </a:prstGeom>
        </p:spPr>
        <p:txBody>
          <a:bodyPr wrap="square">
            <a:spAutoFit/>
          </a:bodyPr>
          <a:lstStyle/>
          <a:p>
            <a:pPr marL="285750" indent="-285750">
              <a:buFont typeface="Arial" pitchFamily="34" charset="0"/>
              <a:buChar char="•"/>
            </a:pPr>
            <a:r>
              <a:rPr lang="en-US" sz="1900" dirty="0" smtClean="0">
                <a:latin typeface="+mn-lt"/>
              </a:rPr>
              <a:t>Major </a:t>
            </a:r>
            <a:r>
              <a:rPr lang="en-US" sz="1900" dirty="0">
                <a:latin typeface="+mn-lt"/>
              </a:rPr>
              <a:t>drawback of Hadoop 1.x Architecture is Single Point of Failure as there is no backup Name Node</a:t>
            </a:r>
            <a:r>
              <a:rPr lang="en-US" sz="1900" dirty="0" smtClean="0">
                <a:latin typeface="+mn-lt"/>
              </a:rPr>
              <a:t>.</a:t>
            </a:r>
          </a:p>
          <a:p>
            <a:pPr marL="285750" indent="-285750">
              <a:buFont typeface="Arial" pitchFamily="34" charset="0"/>
              <a:buChar char="•"/>
            </a:pPr>
            <a:endParaRPr lang="en-US" sz="1900" dirty="0">
              <a:latin typeface="+mn-lt"/>
            </a:endParaRPr>
          </a:p>
          <a:p>
            <a:pPr marL="285750" indent="-285750">
              <a:buFont typeface="Arial" pitchFamily="34" charset="0"/>
              <a:buChar char="•"/>
            </a:pPr>
            <a:r>
              <a:rPr lang="en-US" sz="1900" dirty="0">
                <a:latin typeface="+mn-lt"/>
              </a:rPr>
              <a:t>Job scheduling, resource management and job monitoring are being done by </a:t>
            </a:r>
            <a:r>
              <a:rPr lang="en-US" sz="1900" dirty="0" smtClean="0">
                <a:latin typeface="+mn-lt"/>
              </a:rPr>
              <a:t>single Job Tracker.</a:t>
            </a:r>
          </a:p>
          <a:p>
            <a:pPr marL="285750" indent="-285750">
              <a:buFont typeface="Arial" pitchFamily="34" charset="0"/>
              <a:buChar char="•"/>
            </a:pPr>
            <a:endParaRPr lang="en-US" sz="1900" dirty="0" smtClean="0">
              <a:latin typeface="+mn-lt"/>
            </a:endParaRPr>
          </a:p>
          <a:p>
            <a:pPr marL="285750" indent="-285750">
              <a:buFont typeface="Arial" pitchFamily="34" charset="0"/>
              <a:buChar char="•"/>
            </a:pPr>
            <a:r>
              <a:rPr lang="en-US" sz="1900" dirty="0">
                <a:latin typeface="+mn-lt"/>
              </a:rPr>
              <a:t>Under utilization </a:t>
            </a:r>
            <a:r>
              <a:rPr lang="en-US" sz="1900" dirty="0" smtClean="0">
                <a:latin typeface="+mn-lt"/>
              </a:rPr>
              <a:t>of </a:t>
            </a:r>
            <a:r>
              <a:rPr lang="en-US" sz="1900" dirty="0">
                <a:latin typeface="+mn-lt"/>
              </a:rPr>
              <a:t>resources as mappers and reducers are </a:t>
            </a:r>
            <a:r>
              <a:rPr lang="en-US" sz="1900" dirty="0" smtClean="0">
                <a:latin typeface="+mn-lt"/>
              </a:rPr>
              <a:t>pre-configured</a:t>
            </a:r>
          </a:p>
          <a:p>
            <a:pPr marL="285750" indent="-285750">
              <a:buFont typeface="Arial" pitchFamily="34" charset="0"/>
              <a:buChar char="•"/>
            </a:pPr>
            <a:endParaRPr lang="en-US" sz="1900" dirty="0">
              <a:latin typeface="+mn-lt"/>
            </a:endParaRPr>
          </a:p>
          <a:p>
            <a:pPr marL="285750" indent="-285750">
              <a:buFont typeface="Arial" pitchFamily="34" charset="0"/>
              <a:buChar char="•"/>
            </a:pPr>
            <a:r>
              <a:rPr lang="en-US" sz="1900" dirty="0" smtClean="0">
                <a:latin typeface="+mn-lt"/>
              </a:rPr>
              <a:t>Tightly coupled with Map reduce job</a:t>
            </a:r>
            <a:endParaRPr lang="en-US" sz="1900" dirty="0">
              <a:latin typeface="+mn-lt"/>
            </a:endParaRPr>
          </a:p>
        </p:txBody>
      </p:sp>
    </p:spTree>
    <p:extLst>
      <p:ext uri="{BB962C8B-B14F-4D97-AF65-F5344CB8AC3E}">
        <p14:creationId xmlns:p14="http://schemas.microsoft.com/office/powerpoint/2010/main" val="3006433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2.x HA Components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22</a:t>
            </a:fld>
            <a:endParaRPr lang="en-US" altLang="en-US"/>
          </a:p>
        </p:txBody>
      </p:sp>
      <p:sp>
        <p:nvSpPr>
          <p:cNvPr id="5" name="Rectangle 4"/>
          <p:cNvSpPr/>
          <p:nvPr/>
        </p:nvSpPr>
        <p:spPr>
          <a:xfrm>
            <a:off x="499732" y="2362521"/>
            <a:ext cx="7697970" cy="4247317"/>
          </a:xfrm>
          <a:prstGeom prst="rect">
            <a:avLst/>
          </a:prstGeom>
        </p:spPr>
        <p:txBody>
          <a:bodyPr wrap="square">
            <a:spAutoFit/>
          </a:bodyPr>
          <a:lstStyle/>
          <a:p>
            <a:r>
              <a:rPr lang="en-US" sz="1400" dirty="0">
                <a:latin typeface="+mn-lt"/>
              </a:rPr>
              <a:t>HDFS HA – Quorum cluster components</a:t>
            </a:r>
          </a:p>
          <a:p>
            <a:pPr lvl="1">
              <a:buFont typeface="Wingdings" panose="05000000000000000000" pitchFamily="2" charset="2"/>
              <a:buChar char="Ø"/>
            </a:pPr>
            <a:r>
              <a:rPr lang="en-US" sz="1400" dirty="0">
                <a:latin typeface="+mn-lt"/>
              </a:rPr>
              <a:t>Active and Standby </a:t>
            </a:r>
            <a:r>
              <a:rPr lang="en-US" sz="1400" dirty="0" err="1">
                <a:latin typeface="+mn-lt"/>
              </a:rPr>
              <a:t>Namenodes</a:t>
            </a:r>
            <a:endParaRPr lang="en-US" sz="1400" dirty="0">
              <a:latin typeface="+mn-lt"/>
            </a:endParaRPr>
          </a:p>
          <a:p>
            <a:pPr lvl="2">
              <a:buFont typeface="Wingdings" panose="05000000000000000000" pitchFamily="2" charset="2"/>
              <a:buChar char="ü"/>
            </a:pPr>
            <a:r>
              <a:rPr lang="en-US" sz="1400" dirty="0">
                <a:latin typeface="+mn-lt"/>
              </a:rPr>
              <a:t>HA is different than Secondary </a:t>
            </a:r>
            <a:r>
              <a:rPr lang="en-US" sz="1400" dirty="0" err="1">
                <a:latin typeface="+mn-lt"/>
              </a:rPr>
              <a:t>namenode</a:t>
            </a:r>
            <a:r>
              <a:rPr lang="en-US" sz="1400" dirty="0">
                <a:latin typeface="+mn-lt"/>
              </a:rPr>
              <a:t> or Federation</a:t>
            </a:r>
          </a:p>
          <a:p>
            <a:pPr lvl="2">
              <a:buFont typeface="Wingdings" panose="05000000000000000000" pitchFamily="2" charset="2"/>
              <a:buChar char="ü"/>
            </a:pPr>
            <a:r>
              <a:rPr lang="en-US" sz="1400" dirty="0">
                <a:latin typeface="+mn-lt"/>
              </a:rPr>
              <a:t>Only one node will be active</a:t>
            </a:r>
          </a:p>
          <a:p>
            <a:pPr lvl="2">
              <a:buFont typeface="Wingdings" panose="05000000000000000000" pitchFamily="2" charset="2"/>
              <a:buChar char="ü"/>
            </a:pPr>
            <a:r>
              <a:rPr lang="en-US" sz="1400" dirty="0">
                <a:latin typeface="+mn-lt"/>
              </a:rPr>
              <a:t>Standby node will get edit logs at regular intervals from journal nodes (journal nodes get edit logs from active nodes)</a:t>
            </a:r>
          </a:p>
          <a:p>
            <a:pPr lvl="1">
              <a:buFont typeface="Wingdings" panose="05000000000000000000" pitchFamily="2" charset="2"/>
              <a:buChar char="Ø"/>
            </a:pPr>
            <a:r>
              <a:rPr lang="en-US" sz="1400" dirty="0">
                <a:latin typeface="+mn-lt"/>
              </a:rPr>
              <a:t>Shared edits</a:t>
            </a:r>
          </a:p>
          <a:p>
            <a:pPr lvl="2">
              <a:buFont typeface="Wingdings" charset="2"/>
              <a:buChar char="§"/>
            </a:pPr>
            <a:r>
              <a:rPr lang="en-US" sz="1400" dirty="0">
                <a:latin typeface="+mn-lt"/>
              </a:rPr>
              <a:t>Shared Storage</a:t>
            </a:r>
          </a:p>
          <a:p>
            <a:pPr lvl="3">
              <a:buFont typeface="Wingdings" charset="2"/>
              <a:buChar char="ü"/>
            </a:pPr>
            <a:r>
              <a:rPr lang="en-US" sz="1400" dirty="0">
                <a:latin typeface="+mn-lt"/>
              </a:rPr>
              <a:t>Uses NFS to store edit logs in shared location by both </a:t>
            </a:r>
            <a:r>
              <a:rPr lang="en-US" sz="1400" dirty="0" err="1">
                <a:latin typeface="+mn-lt"/>
              </a:rPr>
              <a:t>Namenodes</a:t>
            </a:r>
            <a:r>
              <a:rPr lang="en-US" sz="1400" dirty="0">
                <a:latin typeface="+mn-lt"/>
              </a:rPr>
              <a:t> (Active and </a:t>
            </a:r>
            <a:r>
              <a:rPr lang="en-US" sz="1400" dirty="0" smtClean="0">
                <a:latin typeface="+mn-lt"/>
              </a:rPr>
              <a:t>Standby)</a:t>
            </a:r>
            <a:endParaRPr lang="en-US" sz="1400" dirty="0">
              <a:latin typeface="+mn-lt"/>
            </a:endParaRPr>
          </a:p>
          <a:p>
            <a:pPr lvl="3">
              <a:buFont typeface="Wingdings" charset="2"/>
              <a:buChar char="ü"/>
            </a:pPr>
            <a:r>
              <a:rPr lang="en-US" sz="1400" dirty="0">
                <a:latin typeface="+mn-lt"/>
              </a:rPr>
              <a:t>Active </a:t>
            </a:r>
            <a:r>
              <a:rPr lang="en-US" sz="1400" dirty="0" err="1">
                <a:latin typeface="+mn-lt"/>
              </a:rPr>
              <a:t>Namenode</a:t>
            </a:r>
            <a:r>
              <a:rPr lang="en-US" sz="1400" dirty="0">
                <a:latin typeface="+mn-lt"/>
              </a:rPr>
              <a:t> writes to shared edit logs</a:t>
            </a:r>
          </a:p>
          <a:p>
            <a:pPr lvl="3">
              <a:buFont typeface="Wingdings" charset="2"/>
              <a:buChar char="ü"/>
            </a:pPr>
            <a:r>
              <a:rPr lang="en-US" sz="1400" dirty="0">
                <a:latin typeface="+mn-lt"/>
              </a:rPr>
              <a:t>Passive </a:t>
            </a:r>
            <a:r>
              <a:rPr lang="en-US" sz="1400" dirty="0" err="1">
                <a:latin typeface="+mn-lt"/>
              </a:rPr>
              <a:t>Namenode</a:t>
            </a:r>
            <a:r>
              <a:rPr lang="en-US" sz="1400" dirty="0">
                <a:latin typeface="+mn-lt"/>
              </a:rPr>
              <a:t> reads from shared edit logs and apply</a:t>
            </a:r>
          </a:p>
          <a:p>
            <a:pPr lvl="2">
              <a:buFont typeface="Wingdings" charset="2"/>
              <a:buChar char="§"/>
            </a:pPr>
            <a:r>
              <a:rPr lang="en-US" sz="1400" dirty="0">
                <a:latin typeface="+mn-lt"/>
              </a:rPr>
              <a:t>Journal Nodes (Journal directories)</a:t>
            </a:r>
          </a:p>
          <a:p>
            <a:pPr lvl="3">
              <a:buFont typeface="Wingdings" panose="05000000000000000000" pitchFamily="2" charset="2"/>
              <a:buChar char="ü"/>
            </a:pPr>
            <a:r>
              <a:rPr lang="en-US" sz="1400" dirty="0">
                <a:latin typeface="+mn-lt"/>
              </a:rPr>
              <a:t>Typically 3 (when greater than 3 it needs to be odd number)</a:t>
            </a:r>
          </a:p>
          <a:p>
            <a:pPr lvl="3">
              <a:buFont typeface="Wingdings" panose="05000000000000000000" pitchFamily="2" charset="2"/>
              <a:buChar char="ü"/>
            </a:pPr>
            <a:r>
              <a:rPr lang="en-US" sz="1400" dirty="0">
                <a:latin typeface="+mn-lt"/>
              </a:rPr>
              <a:t>Active </a:t>
            </a:r>
            <a:r>
              <a:rPr lang="en-US" sz="1400" dirty="0" err="1">
                <a:latin typeface="+mn-lt"/>
              </a:rPr>
              <a:t>namenode</a:t>
            </a:r>
            <a:r>
              <a:rPr lang="en-US" sz="1400" dirty="0">
                <a:latin typeface="+mn-lt"/>
              </a:rPr>
              <a:t> will write edit logs to majority of the configured journal nodes</a:t>
            </a:r>
          </a:p>
          <a:p>
            <a:pPr lvl="3">
              <a:buFont typeface="Wingdings" panose="05000000000000000000" pitchFamily="2" charset="2"/>
              <a:buChar char="ü"/>
            </a:pPr>
            <a:r>
              <a:rPr lang="en-US" sz="1400" dirty="0">
                <a:latin typeface="+mn-lt"/>
              </a:rPr>
              <a:t>Standby </a:t>
            </a:r>
            <a:r>
              <a:rPr lang="en-US" sz="1400" dirty="0" err="1">
                <a:latin typeface="+mn-lt"/>
              </a:rPr>
              <a:t>namenode</a:t>
            </a:r>
            <a:r>
              <a:rPr lang="en-US" sz="1400" dirty="0">
                <a:latin typeface="+mn-lt"/>
              </a:rPr>
              <a:t> will read edit logs from any of the surviving journal node</a:t>
            </a:r>
          </a:p>
          <a:p>
            <a:pPr lvl="1">
              <a:buFont typeface="Wingdings" panose="05000000000000000000" pitchFamily="2" charset="2"/>
              <a:buChar char="Ø"/>
            </a:pPr>
            <a:r>
              <a:rPr lang="en-US" sz="1400" dirty="0">
                <a:latin typeface="+mn-lt"/>
              </a:rPr>
              <a:t>Zookeeper (quorum</a:t>
            </a:r>
            <a:r>
              <a:rPr lang="en-US" sz="1400" dirty="0" smtClean="0">
                <a:latin typeface="+mn-lt"/>
              </a:rPr>
              <a:t>)</a:t>
            </a:r>
          </a:p>
          <a:p>
            <a:pPr lvl="3" indent="-285750">
              <a:buFont typeface="Wingdings" panose="05000000000000000000" pitchFamily="2" charset="2"/>
              <a:buChar char="ü"/>
            </a:pPr>
            <a:r>
              <a:rPr lang="en-US" sz="1400" dirty="0">
                <a:latin typeface="+mn-lt"/>
              </a:rPr>
              <a:t>It will be running on typically 3 or 5 nodes</a:t>
            </a:r>
          </a:p>
          <a:p>
            <a:pPr lvl="1">
              <a:buFont typeface="Wingdings" panose="05000000000000000000" pitchFamily="2" charset="2"/>
              <a:buChar char="Ø"/>
            </a:pPr>
            <a:r>
              <a:rPr lang="en-US" sz="1400" dirty="0" smtClean="0">
                <a:latin typeface="+mn-lt"/>
              </a:rPr>
              <a:t>ZKFC – Light weight Service running on both Name Nodes</a:t>
            </a:r>
            <a:endParaRPr lang="en-US" sz="1400" dirty="0">
              <a:latin typeface="+mn-lt"/>
            </a:endParaRPr>
          </a:p>
        </p:txBody>
      </p:sp>
    </p:spTree>
    <p:extLst>
      <p:ext uri="{BB962C8B-B14F-4D97-AF65-F5344CB8AC3E}">
        <p14:creationId xmlns:p14="http://schemas.microsoft.com/office/powerpoint/2010/main" val="1822981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2.x HA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23</a:t>
            </a:fld>
            <a:endParaRPr lang="en-US" altLang="en-US"/>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086" y="2329011"/>
            <a:ext cx="6916116" cy="4114319"/>
          </a:xfrm>
          <a:prstGeom prst="round2DiagRect">
            <a:avLst>
              <a:gd name="adj1" fmla="val 16667"/>
              <a:gd name="adj2" fmla="val 0"/>
            </a:avLst>
          </a:prstGeom>
          <a:ln w="88900" cap="sq">
            <a:solidFill>
              <a:schemeClr val="accent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6477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YARN/MR2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24</a:t>
            </a:fld>
            <a:endParaRPr lang="en-US" altLang="en-US"/>
          </a:p>
        </p:txBody>
      </p:sp>
      <p:sp>
        <p:nvSpPr>
          <p:cNvPr id="5" name="Rectangle 4"/>
          <p:cNvSpPr/>
          <p:nvPr/>
        </p:nvSpPr>
        <p:spPr>
          <a:xfrm>
            <a:off x="428626" y="2361569"/>
            <a:ext cx="8555886" cy="4031873"/>
          </a:xfrm>
          <a:prstGeom prst="rect">
            <a:avLst/>
          </a:prstGeom>
        </p:spPr>
        <p:txBody>
          <a:bodyPr wrap="square">
            <a:spAutoFit/>
          </a:bodyPr>
          <a:lstStyle/>
          <a:p>
            <a:pPr marL="342900" indent="-342900">
              <a:buFont typeface="Arial" panose="020B0604020202020204" pitchFamily="34" charset="0"/>
              <a:buChar char="•"/>
            </a:pPr>
            <a:r>
              <a:rPr lang="en-US" sz="1600" dirty="0">
                <a:latin typeface="+mn-lt"/>
              </a:rPr>
              <a:t>YARN – Yet Another Resource </a:t>
            </a:r>
            <a:r>
              <a:rPr lang="en-US" sz="1600" dirty="0" smtClean="0">
                <a:latin typeface="+mn-lt"/>
              </a:rPr>
              <a:t>Negotiator</a:t>
            </a:r>
          </a:p>
          <a:p>
            <a:pPr marL="342900" indent="-342900">
              <a:buFont typeface="Arial" panose="020B0604020202020204" pitchFamily="34" charset="0"/>
              <a:buChar char="•"/>
            </a:pPr>
            <a:r>
              <a:rPr lang="en-US" sz="1600" dirty="0" smtClean="0">
                <a:latin typeface="+mn-lt"/>
              </a:rPr>
              <a:t>A </a:t>
            </a:r>
            <a:r>
              <a:rPr lang="en-US" sz="1600" dirty="0">
                <a:latin typeface="+mn-lt"/>
              </a:rPr>
              <a:t>generic job management tool which can share resources between "map reduce" based distributed processing tools as well as "non map reduce" based distributed processing </a:t>
            </a:r>
            <a:r>
              <a:rPr lang="en-US" sz="1600" dirty="0" smtClean="0">
                <a:latin typeface="+mn-lt"/>
              </a:rPr>
              <a:t>tools.</a:t>
            </a:r>
          </a:p>
          <a:p>
            <a:pPr marL="342900" indent="-342900">
              <a:buFont typeface="Arial" panose="020B0604020202020204" pitchFamily="34" charset="0"/>
              <a:buChar char="•"/>
            </a:pPr>
            <a:r>
              <a:rPr lang="en-US" sz="1600" dirty="0" smtClean="0">
                <a:latin typeface="+mn-lt"/>
              </a:rPr>
              <a:t>Daemon </a:t>
            </a:r>
            <a:r>
              <a:rPr lang="en-US" sz="1600" dirty="0">
                <a:latin typeface="+mn-lt"/>
              </a:rPr>
              <a:t>Processes</a:t>
            </a:r>
          </a:p>
          <a:p>
            <a:pPr marL="800100" lvl="1" indent="-342900">
              <a:buFont typeface="Arial" panose="020B0604020202020204" pitchFamily="34" charset="0"/>
              <a:buChar char="•"/>
            </a:pPr>
            <a:r>
              <a:rPr lang="en-US" sz="1600" dirty="0">
                <a:latin typeface="+mn-lt"/>
              </a:rPr>
              <a:t>Master -&gt; Resource Manager</a:t>
            </a:r>
          </a:p>
          <a:p>
            <a:pPr marL="800100" lvl="1" indent="-342900">
              <a:buFont typeface="Arial" panose="020B0604020202020204" pitchFamily="34" charset="0"/>
              <a:buChar char="•"/>
            </a:pPr>
            <a:r>
              <a:rPr lang="en-US" sz="1600" dirty="0">
                <a:latin typeface="+mn-lt"/>
              </a:rPr>
              <a:t>Slave(s) -&gt; Node Managers</a:t>
            </a:r>
          </a:p>
          <a:p>
            <a:pPr marL="800100" lvl="1" indent="-342900">
              <a:buFont typeface="Arial" panose="020B0604020202020204" pitchFamily="34" charset="0"/>
              <a:buChar char="•"/>
            </a:pPr>
            <a:r>
              <a:rPr lang="en-US" sz="1600" dirty="0" err="1">
                <a:latin typeface="+mn-lt"/>
              </a:rPr>
              <a:t>Apptimeline</a:t>
            </a:r>
            <a:r>
              <a:rPr lang="en-US" sz="1600" dirty="0">
                <a:latin typeface="+mn-lt"/>
              </a:rPr>
              <a:t> server (application history)</a:t>
            </a:r>
          </a:p>
          <a:p>
            <a:pPr marL="800100" lvl="1" indent="-342900">
              <a:buFont typeface="Arial" panose="020B0604020202020204" pitchFamily="34" charset="0"/>
              <a:buChar char="•"/>
            </a:pPr>
            <a:r>
              <a:rPr lang="en-US" sz="1600" dirty="0">
                <a:latin typeface="+mn-lt"/>
              </a:rPr>
              <a:t>History server (Map Reduce history)</a:t>
            </a:r>
          </a:p>
          <a:p>
            <a:pPr marL="800100" lvl="1" indent="-342900">
              <a:buFont typeface="Arial" panose="020B0604020202020204" pitchFamily="34" charset="0"/>
              <a:buChar char="•"/>
            </a:pPr>
            <a:r>
              <a:rPr lang="en-US" sz="1600" dirty="0">
                <a:latin typeface="+mn-lt"/>
              </a:rPr>
              <a:t>Per job Application </a:t>
            </a:r>
            <a:r>
              <a:rPr lang="en-US" sz="1600" dirty="0" smtClean="0">
                <a:latin typeface="+mn-lt"/>
              </a:rPr>
              <a:t>Master</a:t>
            </a:r>
          </a:p>
          <a:p>
            <a:pPr marL="342900" indent="-342900">
              <a:buFont typeface="Arial" panose="020B0604020202020204" pitchFamily="34" charset="0"/>
              <a:buChar char="•"/>
            </a:pPr>
            <a:r>
              <a:rPr lang="en-US" sz="1600" dirty="0">
                <a:latin typeface="+mn-lt"/>
              </a:rPr>
              <a:t>Parameter Files</a:t>
            </a:r>
          </a:p>
          <a:p>
            <a:pPr marL="800100" lvl="1" indent="-342900">
              <a:buFont typeface="Arial" panose="020B0604020202020204" pitchFamily="34" charset="0"/>
              <a:buChar char="•"/>
            </a:pPr>
            <a:r>
              <a:rPr lang="en-US" sz="1600" dirty="0" smtClean="0">
                <a:latin typeface="+mn-lt"/>
              </a:rPr>
              <a:t>yarn-site.xml</a:t>
            </a:r>
            <a:endParaRPr lang="en-US" sz="1600" dirty="0">
              <a:latin typeface="+mn-lt"/>
            </a:endParaRPr>
          </a:p>
          <a:p>
            <a:pPr marL="800100" lvl="1" indent="-342900">
              <a:buFont typeface="Arial" panose="020B0604020202020204" pitchFamily="34" charset="0"/>
              <a:buChar char="•"/>
            </a:pPr>
            <a:r>
              <a:rPr lang="en-US" sz="1600" dirty="0">
                <a:latin typeface="+mn-lt"/>
              </a:rPr>
              <a:t>mapred-site.xml</a:t>
            </a:r>
          </a:p>
          <a:p>
            <a:pPr marL="342900" indent="-342900">
              <a:buFont typeface="Arial" panose="020B0604020202020204" pitchFamily="34" charset="0"/>
              <a:buChar char="•"/>
            </a:pPr>
            <a:r>
              <a:rPr lang="en-US" sz="1600" dirty="0">
                <a:latin typeface="+mn-lt"/>
              </a:rPr>
              <a:t>Apache Web Interfaces</a:t>
            </a:r>
          </a:p>
          <a:p>
            <a:pPr marL="800100" lvl="1" indent="-342900">
              <a:buFont typeface="Arial" panose="020B0604020202020204" pitchFamily="34" charset="0"/>
              <a:buChar char="•"/>
            </a:pPr>
            <a:r>
              <a:rPr lang="en-US" sz="1600" dirty="0">
                <a:latin typeface="+mn-lt"/>
              </a:rPr>
              <a:t>Resource Manager WUI</a:t>
            </a:r>
          </a:p>
          <a:p>
            <a:pPr marL="800100" lvl="1" indent="-342900">
              <a:buFont typeface="Arial" panose="020B0604020202020204" pitchFamily="34" charset="0"/>
              <a:buChar char="•"/>
            </a:pPr>
            <a:r>
              <a:rPr lang="en-US" sz="1600" dirty="0">
                <a:latin typeface="+mn-lt"/>
              </a:rPr>
              <a:t>Application Master WUI</a:t>
            </a:r>
          </a:p>
          <a:p>
            <a:pPr marL="800100" lvl="1" indent="-342900">
              <a:buFont typeface="Arial" panose="020B0604020202020204" pitchFamily="34" charset="0"/>
              <a:buChar char="•"/>
            </a:pPr>
            <a:r>
              <a:rPr lang="en-US" sz="1600" dirty="0">
                <a:latin typeface="+mn-lt"/>
              </a:rPr>
              <a:t>Job History </a:t>
            </a:r>
            <a:r>
              <a:rPr lang="en-US" sz="1600" dirty="0" smtClean="0">
                <a:latin typeface="+mn-lt"/>
              </a:rPr>
              <a:t>Server</a:t>
            </a:r>
            <a:endParaRPr lang="en-US" sz="1600" dirty="0">
              <a:latin typeface="+mn-lt"/>
            </a:endParaRPr>
          </a:p>
        </p:txBody>
      </p:sp>
    </p:spTree>
    <p:extLst>
      <p:ext uri="{BB962C8B-B14F-4D97-AF65-F5344CB8AC3E}">
        <p14:creationId xmlns:p14="http://schemas.microsoft.com/office/powerpoint/2010/main" val="2668770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fade">
                                      <p:cBhvr>
                                        <p:cTn id="43" dur="500"/>
                                        <p:tgtEl>
                                          <p:spTgt spid="5">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animEffect transition="in" filter="fade">
                                      <p:cBhvr>
                                        <p:cTn id="48" dur="500"/>
                                        <p:tgtEl>
                                          <p:spTgt spid="5">
                                            <p:txEl>
                                              <p:pRg st="11" end="1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Effect transition="in" filter="fade">
                                      <p:cBhvr>
                                        <p:cTn id="51" dur="500"/>
                                        <p:tgtEl>
                                          <p:spTgt spid="5">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3" end="13"/>
                                            </p:txEl>
                                          </p:spTgt>
                                        </p:tgtEl>
                                        <p:attrNameLst>
                                          <p:attrName>style.visibility</p:attrName>
                                        </p:attrNameLst>
                                      </p:cBhvr>
                                      <p:to>
                                        <p:strVal val="visible"/>
                                      </p:to>
                                    </p:set>
                                    <p:animEffect transition="in" filter="fade">
                                      <p:cBhvr>
                                        <p:cTn id="54" dur="500"/>
                                        <p:tgtEl>
                                          <p:spTgt spid="5">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Effect transition="in" filter="fade">
                                      <p:cBhvr>
                                        <p:cTn id="5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YARN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25</a:t>
            </a:fld>
            <a:endParaRPr lang="en-US" alt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339" y="2605530"/>
            <a:ext cx="5924550" cy="3667125"/>
          </a:xfrm>
          <a:prstGeom prst="round2DiagRect">
            <a:avLst>
              <a:gd name="adj1" fmla="val 16667"/>
              <a:gd name="adj2" fmla="val 0"/>
            </a:avLst>
          </a:prstGeom>
          <a:ln w="88900" cap="sq">
            <a:solidFill>
              <a:schemeClr val="accent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40306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157" y="1188222"/>
            <a:ext cx="7257288" cy="566610"/>
          </a:xfrm>
        </p:spPr>
        <p:txBody>
          <a:bodyPr>
            <a:normAutofit fontScale="90000"/>
          </a:bodyPr>
          <a:lstStyle/>
          <a:p>
            <a:r>
              <a:rPr lang="en-US" dirty="0" smtClean="0"/>
              <a:t>MR1 VS MR2</a:t>
            </a:r>
            <a:endParaRPr lang="en-US" dirty="0"/>
          </a:p>
        </p:txBody>
      </p:sp>
      <p:sp>
        <p:nvSpPr>
          <p:cNvPr id="4" name="Slide Number Placeholder 3"/>
          <p:cNvSpPr>
            <a:spLocks noGrp="1"/>
          </p:cNvSpPr>
          <p:nvPr>
            <p:ph type="sldNum" sz="quarter" idx="10"/>
          </p:nvPr>
        </p:nvSpPr>
        <p:spPr>
          <a:xfrm>
            <a:off x="266982" y="6343515"/>
            <a:ext cx="493712" cy="365125"/>
          </a:xfrm>
        </p:spPr>
        <p:txBody>
          <a:bodyPr/>
          <a:lstStyle/>
          <a:p>
            <a:pPr>
              <a:defRPr/>
            </a:pPr>
            <a:fld id="{2F23578B-C8D1-4EEB-92F1-C65AA52BF854}" type="slidenum">
              <a:rPr lang="en-US" altLang="en-US" smtClean="0"/>
              <a:pPr>
                <a:defRPr/>
              </a:pPr>
              <a:t>26</a:t>
            </a:fld>
            <a:endParaRPr lang="en-US" altLang="en-US" dirty="0"/>
          </a:p>
        </p:txBody>
      </p:sp>
      <p:sp>
        <p:nvSpPr>
          <p:cNvPr id="5" name="Rectangle 4"/>
          <p:cNvSpPr/>
          <p:nvPr/>
        </p:nvSpPr>
        <p:spPr>
          <a:xfrm>
            <a:off x="266982" y="2383371"/>
            <a:ext cx="3532528" cy="677108"/>
          </a:xfrm>
          <a:prstGeom prst="rect">
            <a:avLst/>
          </a:prstGeom>
        </p:spPr>
        <p:txBody>
          <a:bodyPr wrap="square">
            <a:spAutoFit/>
          </a:bodyPr>
          <a:lstStyle/>
          <a:p>
            <a:pPr marL="285750" indent="-285750">
              <a:buFont typeface="Arial" pitchFamily="34" charset="0"/>
              <a:buChar char="•"/>
            </a:pPr>
            <a:r>
              <a:rPr lang="en-US" sz="1900" dirty="0">
                <a:latin typeface="+mn-lt"/>
              </a:rPr>
              <a:t>Hadoop Cluster – Processing </a:t>
            </a:r>
            <a:r>
              <a:rPr lang="en-US" sz="1900" dirty="0" smtClean="0">
                <a:latin typeface="+mn-lt"/>
              </a:rPr>
              <a:t> (</a:t>
            </a:r>
            <a:r>
              <a:rPr lang="en-US" sz="1900" dirty="0">
                <a:latin typeface="+mn-lt"/>
              </a:rPr>
              <a:t>MRv1/Classic)</a:t>
            </a:r>
          </a:p>
        </p:txBody>
      </p:sp>
      <p:grpSp>
        <p:nvGrpSpPr>
          <p:cNvPr id="34" name="Group 33"/>
          <p:cNvGrpSpPr/>
          <p:nvPr/>
        </p:nvGrpSpPr>
        <p:grpSpPr>
          <a:xfrm>
            <a:off x="1219200" y="1754832"/>
            <a:ext cx="7924800" cy="4953000"/>
            <a:chOff x="1828800" y="1524000"/>
            <a:chExt cx="5389991" cy="4953000"/>
          </a:xfrm>
        </p:grpSpPr>
        <p:sp>
          <p:nvSpPr>
            <p:cNvPr id="35" name="Rectangle 34"/>
            <p:cNvSpPr/>
            <p:nvPr/>
          </p:nvSpPr>
          <p:spPr>
            <a:xfrm>
              <a:off x="4114801" y="3733800"/>
              <a:ext cx="699052" cy="838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6" name="Rectangle 35"/>
            <p:cNvSpPr/>
            <p:nvPr/>
          </p:nvSpPr>
          <p:spPr>
            <a:xfrm>
              <a:off x="6019800" y="2027238"/>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19800" y="32004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19800" y="44196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019800" y="56388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828800" y="3581400"/>
              <a:ext cx="1524000" cy="1179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1" name="TextBox 40"/>
            <p:cNvSpPr txBox="1"/>
            <p:nvPr/>
          </p:nvSpPr>
          <p:spPr>
            <a:xfrm>
              <a:off x="1944640" y="3592748"/>
              <a:ext cx="753030" cy="369332"/>
            </a:xfrm>
            <a:prstGeom prst="rect">
              <a:avLst/>
            </a:prstGeom>
            <a:noFill/>
          </p:spPr>
          <p:txBody>
            <a:bodyPr wrap="square" rtlCol="0">
              <a:spAutoFit/>
            </a:bodyPr>
            <a:lstStyle/>
            <a:p>
              <a:r>
                <a:rPr lang="en-US" dirty="0" smtClean="0">
                  <a:solidFill>
                    <a:schemeClr val="accent2"/>
                  </a:solidFill>
                  <a:latin typeface="+mn-lt"/>
                </a:rPr>
                <a:t>Gateway</a:t>
              </a:r>
              <a:endParaRPr lang="en-US" dirty="0">
                <a:solidFill>
                  <a:schemeClr val="accent2"/>
                </a:solidFill>
                <a:latin typeface="+mn-lt"/>
              </a:endParaRPr>
            </a:p>
          </p:txBody>
        </p:sp>
        <p:sp>
          <p:nvSpPr>
            <p:cNvPr id="42" name="TextBox 41"/>
            <p:cNvSpPr txBox="1"/>
            <p:nvPr/>
          </p:nvSpPr>
          <p:spPr>
            <a:xfrm>
              <a:off x="4114800" y="3341132"/>
              <a:ext cx="914400" cy="276999"/>
            </a:xfrm>
            <a:prstGeom prst="rect">
              <a:avLst/>
            </a:prstGeom>
            <a:noFill/>
          </p:spPr>
          <p:txBody>
            <a:bodyPr wrap="square" rtlCol="0">
              <a:spAutoFit/>
            </a:bodyPr>
            <a:lstStyle/>
            <a:p>
              <a:r>
                <a:rPr lang="en-US" sz="1200" b="1" dirty="0" smtClean="0">
                  <a:solidFill>
                    <a:schemeClr val="accent2"/>
                  </a:solidFill>
                  <a:latin typeface="+mn-lt"/>
                </a:rPr>
                <a:t>Job Tracker</a:t>
              </a:r>
              <a:endParaRPr lang="en-US" sz="1200" b="1" dirty="0">
                <a:solidFill>
                  <a:schemeClr val="accent2"/>
                </a:solidFill>
                <a:latin typeface="+mn-lt"/>
              </a:endParaRPr>
            </a:p>
          </p:txBody>
        </p:sp>
        <p:sp>
          <p:nvSpPr>
            <p:cNvPr id="43" name="TextBox 42"/>
            <p:cNvSpPr txBox="1"/>
            <p:nvPr/>
          </p:nvSpPr>
          <p:spPr>
            <a:xfrm>
              <a:off x="5943600" y="1524000"/>
              <a:ext cx="1275191" cy="461665"/>
            </a:xfrm>
            <a:prstGeom prst="rect">
              <a:avLst/>
            </a:prstGeom>
            <a:noFill/>
          </p:spPr>
          <p:txBody>
            <a:bodyPr wrap="square" rtlCol="0">
              <a:spAutoFit/>
            </a:bodyPr>
            <a:lstStyle/>
            <a:p>
              <a:r>
                <a:rPr lang="en-US" sz="1200" dirty="0" smtClean="0">
                  <a:latin typeface="+mn-lt"/>
                </a:rPr>
                <a:t>Slaves (Datanodes and Tasktrackers)</a:t>
              </a:r>
              <a:endParaRPr lang="en-US" sz="1200" dirty="0">
                <a:latin typeface="+mn-lt"/>
              </a:endParaRPr>
            </a:p>
          </p:txBody>
        </p:sp>
      </p:grpSp>
      <p:sp>
        <p:nvSpPr>
          <p:cNvPr id="44" name="Oval 43"/>
          <p:cNvSpPr/>
          <p:nvPr/>
        </p:nvSpPr>
        <p:spPr>
          <a:xfrm>
            <a:off x="1524000" y="4170197"/>
            <a:ext cx="8382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solidFill>
                  <a:schemeClr val="bg1"/>
                </a:solidFill>
              </a:rPr>
              <a:t>1</a:t>
            </a:r>
            <a:endParaRPr lang="en-US" b="1" dirty="0">
              <a:solidFill>
                <a:schemeClr val="bg1"/>
              </a:solidFill>
            </a:endParaRPr>
          </a:p>
        </p:txBody>
      </p:sp>
      <p:sp>
        <p:nvSpPr>
          <p:cNvPr id="45" name="Oval 44"/>
          <p:cNvSpPr/>
          <p:nvPr/>
        </p:nvSpPr>
        <p:spPr>
          <a:xfrm>
            <a:off x="4680974" y="4041930"/>
            <a:ext cx="571500"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Oval 45"/>
          <p:cNvSpPr/>
          <p:nvPr/>
        </p:nvSpPr>
        <p:spPr>
          <a:xfrm>
            <a:off x="7399214" y="2330109"/>
            <a:ext cx="571500"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solidFill>
                  <a:schemeClr val="bg1"/>
                </a:solidFill>
              </a:rPr>
              <a:t>M</a:t>
            </a:r>
            <a:endParaRPr lang="en-US" b="1" dirty="0">
              <a:solidFill>
                <a:schemeClr val="bg1"/>
              </a:solidFill>
            </a:endParaRPr>
          </a:p>
        </p:txBody>
      </p:sp>
      <p:sp>
        <p:nvSpPr>
          <p:cNvPr id="47" name="Oval 46"/>
          <p:cNvSpPr/>
          <p:nvPr/>
        </p:nvSpPr>
        <p:spPr>
          <a:xfrm>
            <a:off x="7411058" y="4802832"/>
            <a:ext cx="571500"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M</a:t>
            </a:r>
            <a:endParaRPr lang="en-US" sz="1200" b="1" dirty="0">
              <a:solidFill>
                <a:schemeClr val="bg1"/>
              </a:solidFill>
            </a:endParaRPr>
          </a:p>
        </p:txBody>
      </p:sp>
      <p:sp>
        <p:nvSpPr>
          <p:cNvPr id="48" name="Rectangle 47"/>
          <p:cNvSpPr/>
          <p:nvPr/>
        </p:nvSpPr>
        <p:spPr>
          <a:xfrm>
            <a:off x="8097834" y="2330109"/>
            <a:ext cx="394223" cy="2175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ectangle 48"/>
          <p:cNvSpPr/>
          <p:nvPr/>
        </p:nvSpPr>
        <p:spPr>
          <a:xfrm>
            <a:off x="8097833" y="4773876"/>
            <a:ext cx="394223" cy="2175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TextBox 49"/>
          <p:cNvSpPr txBox="1"/>
          <p:nvPr/>
        </p:nvSpPr>
        <p:spPr>
          <a:xfrm>
            <a:off x="4343398" y="2258070"/>
            <a:ext cx="2438401" cy="738664"/>
          </a:xfrm>
          <a:prstGeom prst="rect">
            <a:avLst/>
          </a:prstGeom>
          <a:noFill/>
        </p:spPr>
        <p:txBody>
          <a:bodyPr wrap="square" rtlCol="0">
            <a:spAutoFit/>
          </a:bodyPr>
          <a:lstStyle/>
          <a:p>
            <a:pPr marL="285750" indent="-285750">
              <a:buFont typeface="Arial" charset="0"/>
              <a:buChar char="•"/>
            </a:pPr>
            <a:r>
              <a:rPr lang="en-US" sz="1400" dirty="0" smtClean="0">
                <a:latin typeface="+mn-lt"/>
              </a:rPr>
              <a:t>Two data sets</a:t>
            </a:r>
          </a:p>
          <a:p>
            <a:pPr marL="285750" indent="-285750">
              <a:buFont typeface="Arial" charset="0"/>
              <a:buChar char="•"/>
            </a:pPr>
            <a:r>
              <a:rPr lang="en-US" sz="1400" dirty="0" smtClean="0">
                <a:latin typeface="+mn-lt"/>
              </a:rPr>
              <a:t>One with 2 files/blocks</a:t>
            </a:r>
          </a:p>
          <a:p>
            <a:pPr marL="285750" indent="-285750">
              <a:buFont typeface="Arial" charset="0"/>
              <a:buChar char="•"/>
            </a:pPr>
            <a:r>
              <a:rPr lang="en-US" sz="1400" dirty="0" smtClean="0">
                <a:latin typeface="+mn-lt"/>
              </a:rPr>
              <a:t>Another with 4 files/blocks</a:t>
            </a:r>
            <a:endParaRPr lang="en-US" sz="1400" dirty="0">
              <a:latin typeface="+mn-lt"/>
            </a:endParaRPr>
          </a:p>
        </p:txBody>
      </p:sp>
      <p:sp>
        <p:nvSpPr>
          <p:cNvPr id="51" name="TextBox 50"/>
          <p:cNvSpPr txBox="1"/>
          <p:nvPr/>
        </p:nvSpPr>
        <p:spPr>
          <a:xfrm>
            <a:off x="1219200" y="5088696"/>
            <a:ext cx="2438401" cy="523220"/>
          </a:xfrm>
          <a:prstGeom prst="rect">
            <a:avLst/>
          </a:prstGeom>
          <a:noFill/>
        </p:spPr>
        <p:txBody>
          <a:bodyPr wrap="square" rtlCol="0">
            <a:spAutoFit/>
          </a:bodyPr>
          <a:lstStyle/>
          <a:p>
            <a:pPr marL="285750" indent="-285750">
              <a:buFont typeface="Arial" charset="0"/>
              <a:buChar char="•"/>
            </a:pPr>
            <a:r>
              <a:rPr lang="en-US" sz="1400" dirty="0" smtClean="0">
                <a:latin typeface="+mn-lt"/>
              </a:rPr>
              <a:t>Job is submitted to process the data</a:t>
            </a:r>
            <a:endParaRPr lang="en-US" sz="1400" dirty="0">
              <a:latin typeface="+mn-lt"/>
            </a:endParaRPr>
          </a:p>
        </p:txBody>
      </p:sp>
      <p:cxnSp>
        <p:nvCxnSpPr>
          <p:cNvPr id="52" name="Straight Arrow Connector 51"/>
          <p:cNvCxnSpPr>
            <a:stCxn id="44" idx="6"/>
            <a:endCxn id="45" idx="2"/>
          </p:cNvCxnSpPr>
          <p:nvPr/>
        </p:nvCxnSpPr>
        <p:spPr>
          <a:xfrm flipV="1">
            <a:off x="2362200" y="4160802"/>
            <a:ext cx="2318774" cy="1617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3902604" y="4955077"/>
            <a:ext cx="2438401" cy="954107"/>
          </a:xfrm>
          <a:prstGeom prst="rect">
            <a:avLst/>
          </a:prstGeom>
          <a:noFill/>
        </p:spPr>
        <p:txBody>
          <a:bodyPr wrap="square" rtlCol="0">
            <a:spAutoFit/>
          </a:bodyPr>
          <a:lstStyle/>
          <a:p>
            <a:pPr marL="285750" indent="-285750">
              <a:buFont typeface="Arial" charset="0"/>
              <a:buChar char="•"/>
            </a:pPr>
            <a:r>
              <a:rPr lang="en-US" sz="1400" dirty="0" smtClean="0">
                <a:latin typeface="+mn-lt"/>
              </a:rPr>
              <a:t>Request have gone to job tracker</a:t>
            </a:r>
          </a:p>
          <a:p>
            <a:pPr marL="285750" indent="-285750">
              <a:buFont typeface="Arial" charset="0"/>
              <a:buChar char="•"/>
            </a:pPr>
            <a:r>
              <a:rPr lang="en-US" sz="1400" dirty="0" smtClean="0">
                <a:latin typeface="+mn-lt"/>
              </a:rPr>
              <a:t>Job submitted and monitored</a:t>
            </a:r>
          </a:p>
        </p:txBody>
      </p:sp>
      <p:cxnSp>
        <p:nvCxnSpPr>
          <p:cNvPr id="54" name="Straight Arrow Connector 53"/>
          <p:cNvCxnSpPr>
            <a:stCxn id="45" idx="6"/>
            <a:endCxn id="46" idx="2"/>
          </p:cNvCxnSpPr>
          <p:nvPr/>
        </p:nvCxnSpPr>
        <p:spPr>
          <a:xfrm flipV="1">
            <a:off x="5252474" y="2448981"/>
            <a:ext cx="2146740" cy="17118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45" idx="6"/>
            <a:endCxn id="47" idx="2"/>
          </p:cNvCxnSpPr>
          <p:nvPr/>
        </p:nvCxnSpPr>
        <p:spPr>
          <a:xfrm>
            <a:off x="5252474" y="4160802"/>
            <a:ext cx="2158584" cy="7609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1828800" y="5856019"/>
            <a:ext cx="5317067" cy="954107"/>
          </a:xfrm>
          <a:prstGeom prst="rect">
            <a:avLst/>
          </a:prstGeom>
          <a:noFill/>
        </p:spPr>
        <p:txBody>
          <a:bodyPr wrap="square" rtlCol="0">
            <a:spAutoFit/>
          </a:bodyPr>
          <a:lstStyle/>
          <a:p>
            <a:pPr marL="285750" indent="-285750">
              <a:buFont typeface="Arial" charset="0"/>
              <a:buChar char="•"/>
            </a:pPr>
            <a:r>
              <a:rPr lang="en-US" sz="1400" dirty="0" smtClean="0">
                <a:latin typeface="+mn-lt"/>
              </a:rPr>
              <a:t>2 map tasks are created where data is stored (data locality)</a:t>
            </a:r>
          </a:p>
          <a:p>
            <a:pPr marL="285750" indent="-285750">
              <a:buFont typeface="Arial" charset="0"/>
              <a:buChar char="•"/>
            </a:pPr>
            <a:r>
              <a:rPr lang="en-US" sz="1400" dirty="0" smtClean="0">
                <a:latin typeface="+mn-lt"/>
              </a:rPr>
              <a:t>Map tasks are created to read data from HDFS and perform row level transformations</a:t>
            </a:r>
          </a:p>
          <a:p>
            <a:pPr marL="285750" indent="-285750">
              <a:buFont typeface="Arial" charset="0"/>
              <a:buChar char="•"/>
            </a:pPr>
            <a:r>
              <a:rPr lang="en-US" sz="1400" dirty="0" smtClean="0">
                <a:latin typeface="+mn-lt"/>
              </a:rPr>
              <a:t>1 reduce task is created to aggregate the data</a:t>
            </a:r>
            <a:endParaRPr lang="en-US" sz="1400" dirty="0">
              <a:latin typeface="+mn-lt"/>
            </a:endParaRPr>
          </a:p>
        </p:txBody>
      </p:sp>
      <p:sp>
        <p:nvSpPr>
          <p:cNvPr id="57" name="Oval 56"/>
          <p:cNvSpPr/>
          <p:nvPr/>
        </p:nvSpPr>
        <p:spPr>
          <a:xfrm>
            <a:off x="7398274" y="3573726"/>
            <a:ext cx="571500"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solidFill>
                  <a:schemeClr val="bg1"/>
                </a:solidFill>
              </a:rPr>
              <a:t>R</a:t>
            </a:r>
          </a:p>
        </p:txBody>
      </p:sp>
      <p:sp>
        <p:nvSpPr>
          <p:cNvPr id="58" name="Rectangle 57"/>
          <p:cNvSpPr/>
          <p:nvPr/>
        </p:nvSpPr>
        <p:spPr>
          <a:xfrm>
            <a:off x="8097833" y="2745432"/>
            <a:ext cx="394223"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Rectangle 58"/>
          <p:cNvSpPr/>
          <p:nvPr/>
        </p:nvSpPr>
        <p:spPr>
          <a:xfrm>
            <a:off x="8097833" y="3899460"/>
            <a:ext cx="394223"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Rectangle 59"/>
          <p:cNvSpPr/>
          <p:nvPr/>
        </p:nvSpPr>
        <p:spPr>
          <a:xfrm>
            <a:off x="8083175" y="5168785"/>
            <a:ext cx="394223"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Rectangle 60"/>
          <p:cNvSpPr/>
          <p:nvPr/>
        </p:nvSpPr>
        <p:spPr>
          <a:xfrm>
            <a:off x="8097832" y="6403032"/>
            <a:ext cx="394223"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746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900" decel="100000" fill="hold"/>
                                        <p:tgtEl>
                                          <p:spTgt spid="3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fill="hold"/>
                                        <p:tgtEl>
                                          <p:spTgt spid="58"/>
                                        </p:tgtEl>
                                        <p:attrNameLst>
                                          <p:attrName>ppt_x</p:attrName>
                                        </p:attrNameLst>
                                      </p:cBhvr>
                                      <p:tavLst>
                                        <p:tav tm="0">
                                          <p:val>
                                            <p:strVal val="#ppt_x"/>
                                          </p:val>
                                        </p:tav>
                                        <p:tav tm="100000">
                                          <p:val>
                                            <p:strVal val="#ppt_x"/>
                                          </p:val>
                                        </p:tav>
                                      </p:tavLst>
                                    </p:anim>
                                    <p:anim calcmode="lin" valueType="num">
                                      <p:cBhvr additive="base">
                                        <p:cTn id="30" dur="500" fill="hold"/>
                                        <p:tgtEl>
                                          <p:spTgt spid="5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ppt_x"/>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ppt_x"/>
                                          </p:val>
                                        </p:tav>
                                        <p:tav tm="100000">
                                          <p:val>
                                            <p:strVal val="#ppt_x"/>
                                          </p:val>
                                        </p:tav>
                                      </p:tavLst>
                                    </p:anim>
                                    <p:anim calcmode="lin" valueType="num">
                                      <p:cBhvr additive="base">
                                        <p:cTn id="38" dur="500" fill="hold"/>
                                        <p:tgtEl>
                                          <p:spTgt spid="6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ppt_x"/>
                                          </p:val>
                                        </p:tav>
                                        <p:tav tm="100000">
                                          <p:val>
                                            <p:strVal val="#ppt_x"/>
                                          </p:val>
                                        </p:tav>
                                      </p:tavLst>
                                    </p:anim>
                                    <p:anim calcmode="lin" valueType="num">
                                      <p:cBhvr additive="base">
                                        <p:cTn id="4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1000"/>
                                        <p:tgtEl>
                                          <p:spTgt spid="44"/>
                                        </p:tgtEl>
                                      </p:cBhvr>
                                    </p:animEffect>
                                    <p:anim calcmode="lin" valueType="num">
                                      <p:cBhvr>
                                        <p:cTn id="48" dur="1000" fill="hold"/>
                                        <p:tgtEl>
                                          <p:spTgt spid="44"/>
                                        </p:tgtEl>
                                        <p:attrNameLst>
                                          <p:attrName>ppt_x</p:attrName>
                                        </p:attrNameLst>
                                      </p:cBhvr>
                                      <p:tavLst>
                                        <p:tav tm="0">
                                          <p:val>
                                            <p:strVal val="#ppt_x"/>
                                          </p:val>
                                        </p:tav>
                                        <p:tav tm="100000">
                                          <p:val>
                                            <p:strVal val="#ppt_x"/>
                                          </p:val>
                                        </p:tav>
                                      </p:tavLst>
                                    </p:anim>
                                    <p:anim calcmode="lin" valueType="num">
                                      <p:cBhvr>
                                        <p:cTn id="49" dur="900" decel="100000" fill="hold"/>
                                        <p:tgtEl>
                                          <p:spTgt spid="44"/>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ppt_x"/>
                                          </p:val>
                                        </p:tav>
                                        <p:tav tm="100000">
                                          <p:val>
                                            <p:strVal val="#ppt_x"/>
                                          </p:val>
                                        </p:tav>
                                      </p:tavLst>
                                    </p:anim>
                                    <p:anim calcmode="lin" valueType="num">
                                      <p:cBhvr additive="base">
                                        <p:cTn id="5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1000"/>
                                        <p:tgtEl>
                                          <p:spTgt spid="45"/>
                                        </p:tgtEl>
                                      </p:cBhvr>
                                    </p:animEffect>
                                    <p:anim calcmode="lin" valueType="num">
                                      <p:cBhvr>
                                        <p:cTn id="60" dur="1000" fill="hold"/>
                                        <p:tgtEl>
                                          <p:spTgt spid="45"/>
                                        </p:tgtEl>
                                        <p:attrNameLst>
                                          <p:attrName>ppt_x</p:attrName>
                                        </p:attrNameLst>
                                      </p:cBhvr>
                                      <p:tavLst>
                                        <p:tav tm="0">
                                          <p:val>
                                            <p:strVal val="#ppt_x"/>
                                          </p:val>
                                        </p:tav>
                                        <p:tav tm="100000">
                                          <p:val>
                                            <p:strVal val="#ppt_x"/>
                                          </p:val>
                                        </p:tav>
                                      </p:tavLst>
                                    </p:anim>
                                    <p:anim calcmode="lin" valueType="num">
                                      <p:cBhvr>
                                        <p:cTn id="61" dur="900" decel="100000" fill="hold"/>
                                        <p:tgtEl>
                                          <p:spTgt spid="45"/>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 calcmode="lin" valueType="num">
                                      <p:cBhvr additive="base">
                                        <p:cTn id="65" dur="500" fill="hold"/>
                                        <p:tgtEl>
                                          <p:spTgt spid="53"/>
                                        </p:tgtEl>
                                        <p:attrNameLst>
                                          <p:attrName>ppt_x</p:attrName>
                                        </p:attrNameLst>
                                      </p:cBhvr>
                                      <p:tavLst>
                                        <p:tav tm="0">
                                          <p:val>
                                            <p:strVal val="#ppt_x"/>
                                          </p:val>
                                        </p:tav>
                                        <p:tav tm="100000">
                                          <p:val>
                                            <p:strVal val="#ppt_x"/>
                                          </p:val>
                                        </p:tav>
                                      </p:tavLst>
                                    </p:anim>
                                    <p:anim calcmode="lin" valueType="num">
                                      <p:cBhvr additive="base">
                                        <p:cTn id="66" dur="500" fill="hold"/>
                                        <p:tgtEl>
                                          <p:spTgt spid="53"/>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additive="base">
                                        <p:cTn id="69" dur="500" fill="hold"/>
                                        <p:tgtEl>
                                          <p:spTgt spid="52"/>
                                        </p:tgtEl>
                                        <p:attrNameLst>
                                          <p:attrName>ppt_x</p:attrName>
                                        </p:attrNameLst>
                                      </p:cBhvr>
                                      <p:tavLst>
                                        <p:tav tm="0">
                                          <p:val>
                                            <p:strVal val="#ppt_x"/>
                                          </p:val>
                                        </p:tav>
                                        <p:tav tm="100000">
                                          <p:val>
                                            <p:strVal val="#ppt_x"/>
                                          </p:val>
                                        </p:tav>
                                      </p:tavLst>
                                    </p:anim>
                                    <p:anim calcmode="lin" valueType="num">
                                      <p:cBhvr additive="base">
                                        <p:cTn id="7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anim calcmode="lin" valueType="num">
                                      <p:cBhvr>
                                        <p:cTn id="76" dur="1000" fill="hold"/>
                                        <p:tgtEl>
                                          <p:spTgt spid="46"/>
                                        </p:tgtEl>
                                        <p:attrNameLst>
                                          <p:attrName>ppt_x</p:attrName>
                                        </p:attrNameLst>
                                      </p:cBhvr>
                                      <p:tavLst>
                                        <p:tav tm="0">
                                          <p:val>
                                            <p:strVal val="#ppt_x"/>
                                          </p:val>
                                        </p:tav>
                                        <p:tav tm="100000">
                                          <p:val>
                                            <p:strVal val="#ppt_x"/>
                                          </p:val>
                                        </p:tav>
                                      </p:tavLst>
                                    </p:anim>
                                    <p:anim calcmode="lin" valueType="num">
                                      <p:cBhvr>
                                        <p:cTn id="77" dur="900" decel="100000" fill="hold"/>
                                        <p:tgtEl>
                                          <p:spTgt spid="46"/>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 calcmode="lin" valueType="num">
                                      <p:cBhvr additive="base">
                                        <p:cTn id="81" dur="500" fill="hold"/>
                                        <p:tgtEl>
                                          <p:spTgt spid="54"/>
                                        </p:tgtEl>
                                        <p:attrNameLst>
                                          <p:attrName>ppt_x</p:attrName>
                                        </p:attrNameLst>
                                      </p:cBhvr>
                                      <p:tavLst>
                                        <p:tav tm="0">
                                          <p:val>
                                            <p:strVal val="#ppt_x"/>
                                          </p:val>
                                        </p:tav>
                                        <p:tav tm="100000">
                                          <p:val>
                                            <p:strVal val="#ppt_x"/>
                                          </p:val>
                                        </p:tav>
                                      </p:tavLst>
                                    </p:anim>
                                    <p:anim calcmode="lin" valueType="num">
                                      <p:cBhvr additive="base">
                                        <p:cTn id="82" dur="500" fill="hold"/>
                                        <p:tgtEl>
                                          <p:spTgt spid="54"/>
                                        </p:tgtEl>
                                        <p:attrNameLst>
                                          <p:attrName>ppt_y</p:attrName>
                                        </p:attrNameLst>
                                      </p:cBhvr>
                                      <p:tavLst>
                                        <p:tav tm="0">
                                          <p:val>
                                            <p:strVal val="1+#ppt_h/2"/>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1000"/>
                                        <p:tgtEl>
                                          <p:spTgt spid="47"/>
                                        </p:tgtEl>
                                      </p:cBhvr>
                                    </p:animEffect>
                                    <p:anim calcmode="lin" valueType="num">
                                      <p:cBhvr>
                                        <p:cTn id="86" dur="1000" fill="hold"/>
                                        <p:tgtEl>
                                          <p:spTgt spid="47"/>
                                        </p:tgtEl>
                                        <p:attrNameLst>
                                          <p:attrName>ppt_x</p:attrName>
                                        </p:attrNameLst>
                                      </p:cBhvr>
                                      <p:tavLst>
                                        <p:tav tm="0">
                                          <p:val>
                                            <p:strVal val="#ppt_x"/>
                                          </p:val>
                                        </p:tav>
                                        <p:tav tm="100000">
                                          <p:val>
                                            <p:strVal val="#ppt_x"/>
                                          </p:val>
                                        </p:tav>
                                      </p:tavLst>
                                    </p:anim>
                                    <p:anim calcmode="lin" valueType="num">
                                      <p:cBhvr>
                                        <p:cTn id="87" dur="900" decel="100000" fill="hold"/>
                                        <p:tgtEl>
                                          <p:spTgt spid="47"/>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additive="base">
                                        <p:cTn id="91" dur="500" fill="hold"/>
                                        <p:tgtEl>
                                          <p:spTgt spid="55"/>
                                        </p:tgtEl>
                                        <p:attrNameLst>
                                          <p:attrName>ppt_x</p:attrName>
                                        </p:attrNameLst>
                                      </p:cBhvr>
                                      <p:tavLst>
                                        <p:tav tm="0">
                                          <p:val>
                                            <p:strVal val="#ppt_x"/>
                                          </p:val>
                                        </p:tav>
                                        <p:tav tm="100000">
                                          <p:val>
                                            <p:strVal val="#ppt_x"/>
                                          </p:val>
                                        </p:tav>
                                      </p:tavLst>
                                    </p:anim>
                                    <p:anim calcmode="lin" valueType="num">
                                      <p:cBhvr additive="base">
                                        <p:cTn id="9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1000"/>
                                        <p:tgtEl>
                                          <p:spTgt spid="57"/>
                                        </p:tgtEl>
                                      </p:cBhvr>
                                    </p:animEffect>
                                    <p:anim calcmode="lin" valueType="num">
                                      <p:cBhvr>
                                        <p:cTn id="98" dur="1000" fill="hold"/>
                                        <p:tgtEl>
                                          <p:spTgt spid="57"/>
                                        </p:tgtEl>
                                        <p:attrNameLst>
                                          <p:attrName>ppt_x</p:attrName>
                                        </p:attrNameLst>
                                      </p:cBhvr>
                                      <p:tavLst>
                                        <p:tav tm="0">
                                          <p:val>
                                            <p:strVal val="#ppt_x"/>
                                          </p:val>
                                        </p:tav>
                                        <p:tav tm="100000">
                                          <p:val>
                                            <p:strVal val="#ppt_x"/>
                                          </p:val>
                                        </p:tav>
                                      </p:tavLst>
                                    </p:anim>
                                    <p:anim calcmode="lin" valueType="num">
                                      <p:cBhvr>
                                        <p:cTn id="99" dur="900" decel="100000" fill="hold"/>
                                        <p:tgtEl>
                                          <p:spTgt spid="57"/>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anim calcmode="lin" valueType="num">
                                      <p:cBhvr additive="base">
                                        <p:cTn id="103" dur="500" fill="hold"/>
                                        <p:tgtEl>
                                          <p:spTgt spid="56"/>
                                        </p:tgtEl>
                                        <p:attrNameLst>
                                          <p:attrName>ppt_x</p:attrName>
                                        </p:attrNameLst>
                                      </p:cBhvr>
                                      <p:tavLst>
                                        <p:tav tm="0">
                                          <p:val>
                                            <p:strVal val="#ppt_x"/>
                                          </p:val>
                                        </p:tav>
                                        <p:tav tm="100000">
                                          <p:val>
                                            <p:strVal val="#ppt_x"/>
                                          </p:val>
                                        </p:tav>
                                      </p:tavLst>
                                    </p:anim>
                                    <p:anim calcmode="lin" valueType="num">
                                      <p:cBhvr additive="base">
                                        <p:cTn id="10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p:bldP spid="51" grpId="0"/>
      <p:bldP spid="53" grpId="0"/>
      <p:bldP spid="56" grpId="0"/>
      <p:bldP spid="57" grpId="0" animBg="1"/>
      <p:bldP spid="58" grpId="0" animBg="1"/>
      <p:bldP spid="59"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219199" y="1534632"/>
            <a:ext cx="7814733" cy="4982493"/>
            <a:chOff x="1219199" y="1534632"/>
            <a:chExt cx="7814733" cy="4982493"/>
          </a:xfrm>
        </p:grpSpPr>
        <p:sp>
          <p:nvSpPr>
            <p:cNvPr id="45" name="Rectangle 44"/>
            <p:cNvSpPr/>
            <p:nvPr/>
          </p:nvSpPr>
          <p:spPr>
            <a:xfrm>
              <a:off x="4547492" y="3890697"/>
              <a:ext cx="1017782" cy="89368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6" name="Rectangle 45"/>
            <p:cNvSpPr/>
            <p:nvPr/>
          </p:nvSpPr>
          <p:spPr>
            <a:xfrm>
              <a:off x="7321067" y="2242800"/>
              <a:ext cx="1331317" cy="893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321067" y="3321992"/>
              <a:ext cx="1331317" cy="893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294964" y="4429729"/>
              <a:ext cx="1331317" cy="893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279970" y="5623445"/>
              <a:ext cx="1331317" cy="893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219199" y="3728210"/>
              <a:ext cx="2218861" cy="13160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TextBox 50"/>
            <p:cNvSpPr txBox="1"/>
            <p:nvPr/>
          </p:nvSpPr>
          <p:spPr>
            <a:xfrm>
              <a:off x="1524000" y="3745612"/>
              <a:ext cx="1296100" cy="369332"/>
            </a:xfrm>
            <a:prstGeom prst="rect">
              <a:avLst/>
            </a:prstGeom>
            <a:noFill/>
          </p:spPr>
          <p:txBody>
            <a:bodyPr wrap="square" rtlCol="0">
              <a:spAutoFit/>
            </a:bodyPr>
            <a:lstStyle/>
            <a:p>
              <a:r>
                <a:rPr lang="en-US" dirty="0" smtClean="0">
                  <a:solidFill>
                    <a:schemeClr val="accent2"/>
                  </a:solidFill>
                  <a:latin typeface="+mn-lt"/>
                </a:rPr>
                <a:t>Gateway</a:t>
              </a:r>
              <a:endParaRPr lang="en-US" dirty="0">
                <a:solidFill>
                  <a:schemeClr val="accent2"/>
                </a:solidFill>
                <a:latin typeface="+mn-lt"/>
              </a:endParaRPr>
            </a:p>
          </p:txBody>
        </p:sp>
        <p:sp>
          <p:nvSpPr>
            <p:cNvPr id="52" name="TextBox 51"/>
            <p:cNvSpPr txBox="1"/>
            <p:nvPr/>
          </p:nvSpPr>
          <p:spPr>
            <a:xfrm>
              <a:off x="7210124" y="1534632"/>
              <a:ext cx="1823808" cy="492222"/>
            </a:xfrm>
            <a:prstGeom prst="rect">
              <a:avLst/>
            </a:prstGeom>
            <a:noFill/>
          </p:spPr>
          <p:txBody>
            <a:bodyPr wrap="square" rtlCol="0">
              <a:spAutoFit/>
            </a:bodyPr>
            <a:lstStyle/>
            <a:p>
              <a:r>
                <a:rPr lang="en-US" sz="1200" dirty="0" smtClean="0">
                  <a:latin typeface="+mn-lt"/>
                </a:rPr>
                <a:t>Slaves (Datanodes and Tasktrackers)</a:t>
              </a:r>
              <a:endParaRPr lang="en-US" sz="1200" dirty="0">
                <a:latin typeface="+mn-lt"/>
              </a:endParaRPr>
            </a:p>
          </p:txBody>
        </p:sp>
        <p:sp>
          <p:nvSpPr>
            <p:cNvPr id="34" name="Oval 33"/>
            <p:cNvSpPr/>
            <p:nvPr/>
          </p:nvSpPr>
          <p:spPr>
            <a:xfrm>
              <a:off x="1524000" y="4170197"/>
              <a:ext cx="8382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solidFill>
                    <a:schemeClr val="bg1"/>
                  </a:solidFill>
                </a:rPr>
                <a:t>1</a:t>
              </a:r>
              <a:endParaRPr lang="en-US" b="1" dirty="0">
                <a:solidFill>
                  <a:schemeClr val="bg1"/>
                </a:solidFill>
              </a:endParaRPr>
            </a:p>
          </p:txBody>
        </p:sp>
        <p:sp>
          <p:nvSpPr>
            <p:cNvPr id="37" name="TextBox 36"/>
            <p:cNvSpPr txBox="1"/>
            <p:nvPr/>
          </p:nvSpPr>
          <p:spPr>
            <a:xfrm>
              <a:off x="4580262" y="3571964"/>
              <a:ext cx="1344425" cy="276999"/>
            </a:xfrm>
            <a:prstGeom prst="rect">
              <a:avLst/>
            </a:prstGeom>
            <a:noFill/>
          </p:spPr>
          <p:txBody>
            <a:bodyPr wrap="square" rtlCol="0">
              <a:spAutoFit/>
            </a:bodyPr>
            <a:lstStyle/>
            <a:p>
              <a:r>
                <a:rPr lang="en-US" sz="1200" b="1" dirty="0" smtClean="0">
                  <a:solidFill>
                    <a:schemeClr val="accent2"/>
                  </a:solidFill>
                  <a:latin typeface="+mn-lt"/>
                </a:rPr>
                <a:t>Job Tracker</a:t>
              </a:r>
              <a:endParaRPr lang="en-US" sz="1200" b="1" dirty="0">
                <a:solidFill>
                  <a:schemeClr val="accent2"/>
                </a:solidFill>
                <a:latin typeface="+mn-lt"/>
              </a:endParaRPr>
            </a:p>
          </p:txBody>
        </p:sp>
        <p:cxnSp>
          <p:nvCxnSpPr>
            <p:cNvPr id="39" name="Straight Arrow Connector 38"/>
            <p:cNvCxnSpPr>
              <a:stCxn id="34" idx="6"/>
              <a:endCxn id="54" idx="2"/>
            </p:cNvCxnSpPr>
            <p:nvPr/>
          </p:nvCxnSpPr>
          <p:spPr>
            <a:xfrm flipV="1">
              <a:off x="2362200" y="4096800"/>
              <a:ext cx="2320426" cy="22579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54" idx="6"/>
              <a:endCxn id="55" idx="3"/>
            </p:cNvCxnSpPr>
            <p:nvPr/>
          </p:nvCxnSpPr>
          <p:spPr>
            <a:xfrm flipV="1">
              <a:off x="5254126" y="2516134"/>
              <a:ext cx="2196883" cy="15806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stCxn id="54" idx="6"/>
              <a:endCxn id="56" idx="2"/>
            </p:cNvCxnSpPr>
            <p:nvPr/>
          </p:nvCxnSpPr>
          <p:spPr>
            <a:xfrm>
              <a:off x="5254126" y="4096800"/>
              <a:ext cx="2129953" cy="5651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2" name="Title 1"/>
          <p:cNvSpPr>
            <a:spLocks noGrp="1"/>
          </p:cNvSpPr>
          <p:nvPr>
            <p:ph type="title"/>
          </p:nvPr>
        </p:nvSpPr>
        <p:spPr/>
        <p:txBody>
          <a:bodyPr>
            <a:normAutofit fontScale="90000"/>
          </a:bodyPr>
          <a:lstStyle/>
          <a:p>
            <a:r>
              <a:rPr lang="en-US" dirty="0" smtClean="0"/>
              <a:t>MR1 VS MR2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27</a:t>
            </a:fld>
            <a:endParaRPr lang="en-US" altLang="en-US"/>
          </a:p>
        </p:txBody>
      </p:sp>
      <p:sp>
        <p:nvSpPr>
          <p:cNvPr id="54" name="Oval 53"/>
          <p:cNvSpPr/>
          <p:nvPr/>
        </p:nvSpPr>
        <p:spPr>
          <a:xfrm>
            <a:off x="4682626" y="3977928"/>
            <a:ext cx="571500"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Oval 55"/>
          <p:cNvSpPr/>
          <p:nvPr/>
        </p:nvSpPr>
        <p:spPr>
          <a:xfrm>
            <a:off x="7384079" y="4543044"/>
            <a:ext cx="571500"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M</a:t>
            </a:r>
            <a:endParaRPr lang="en-US" sz="1200" b="1" dirty="0">
              <a:solidFill>
                <a:schemeClr val="bg1"/>
              </a:solidFill>
            </a:endParaRPr>
          </a:p>
        </p:txBody>
      </p:sp>
      <p:sp>
        <p:nvSpPr>
          <p:cNvPr id="57" name="Rectangle 56"/>
          <p:cNvSpPr/>
          <p:nvPr/>
        </p:nvSpPr>
        <p:spPr>
          <a:xfrm>
            <a:off x="8065935" y="2313207"/>
            <a:ext cx="394223" cy="2175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8065934" y="4543044"/>
            <a:ext cx="394223" cy="2175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TextBox 58"/>
          <p:cNvSpPr txBox="1"/>
          <p:nvPr/>
        </p:nvSpPr>
        <p:spPr>
          <a:xfrm>
            <a:off x="1219200" y="5283184"/>
            <a:ext cx="2438401" cy="307777"/>
          </a:xfrm>
          <a:prstGeom prst="rect">
            <a:avLst/>
          </a:prstGeom>
          <a:noFill/>
        </p:spPr>
        <p:txBody>
          <a:bodyPr wrap="square" rtlCol="0">
            <a:spAutoFit/>
          </a:bodyPr>
          <a:lstStyle/>
          <a:p>
            <a:pPr marL="285750" indent="-285750">
              <a:buFont typeface="Arial" charset="0"/>
              <a:buChar char="•"/>
            </a:pPr>
            <a:r>
              <a:rPr lang="en-US" sz="1400" dirty="0" smtClean="0">
                <a:latin typeface="+mn-lt"/>
              </a:rPr>
              <a:t>One job is running</a:t>
            </a:r>
            <a:endParaRPr lang="en-US" sz="1400" dirty="0">
              <a:latin typeface="+mn-lt"/>
            </a:endParaRPr>
          </a:p>
        </p:txBody>
      </p:sp>
      <p:sp>
        <p:nvSpPr>
          <p:cNvPr id="60" name="Oval 59"/>
          <p:cNvSpPr/>
          <p:nvPr/>
        </p:nvSpPr>
        <p:spPr>
          <a:xfrm>
            <a:off x="7366375" y="3342894"/>
            <a:ext cx="571500"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R</a:t>
            </a:r>
            <a:endParaRPr lang="en-US" sz="1200" b="1" dirty="0">
              <a:solidFill>
                <a:schemeClr val="bg1"/>
              </a:solidFill>
            </a:endParaRPr>
          </a:p>
        </p:txBody>
      </p:sp>
      <p:sp>
        <p:nvSpPr>
          <p:cNvPr id="61" name="Rectangle 60"/>
          <p:cNvSpPr/>
          <p:nvPr/>
        </p:nvSpPr>
        <p:spPr>
          <a:xfrm>
            <a:off x="8065934" y="2728530"/>
            <a:ext cx="394223"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Rectangle 61"/>
          <p:cNvSpPr/>
          <p:nvPr/>
        </p:nvSpPr>
        <p:spPr>
          <a:xfrm>
            <a:off x="8065934" y="3668628"/>
            <a:ext cx="394223"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tangle 62"/>
          <p:cNvSpPr/>
          <p:nvPr/>
        </p:nvSpPr>
        <p:spPr>
          <a:xfrm>
            <a:off x="8051276" y="4937953"/>
            <a:ext cx="394223"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Rectangle 63"/>
          <p:cNvSpPr/>
          <p:nvPr/>
        </p:nvSpPr>
        <p:spPr>
          <a:xfrm>
            <a:off x="8065933" y="6172200"/>
            <a:ext cx="394223"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5" name="Oval 64"/>
          <p:cNvSpPr/>
          <p:nvPr/>
        </p:nvSpPr>
        <p:spPr>
          <a:xfrm>
            <a:off x="1524000" y="4624605"/>
            <a:ext cx="8382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rPr>
              <a:t>2</a:t>
            </a:r>
            <a:endParaRPr lang="en-US" dirty="0">
              <a:solidFill>
                <a:schemeClr val="bg1"/>
              </a:solidFill>
            </a:endParaRPr>
          </a:p>
        </p:txBody>
      </p:sp>
      <p:sp>
        <p:nvSpPr>
          <p:cNvPr id="66" name="Oval 65"/>
          <p:cNvSpPr/>
          <p:nvPr/>
        </p:nvSpPr>
        <p:spPr>
          <a:xfrm>
            <a:off x="4682626" y="4414086"/>
            <a:ext cx="571500"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384079" y="2721925"/>
            <a:ext cx="571500"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bg1"/>
                </a:solidFill>
              </a:rPr>
              <a:t>M</a:t>
            </a:r>
            <a:endParaRPr lang="en-US" b="1" dirty="0">
              <a:solidFill>
                <a:schemeClr val="bg1"/>
              </a:solidFill>
            </a:endParaRPr>
          </a:p>
        </p:txBody>
      </p:sp>
      <p:sp>
        <p:nvSpPr>
          <p:cNvPr id="68" name="Oval 67"/>
          <p:cNvSpPr/>
          <p:nvPr/>
        </p:nvSpPr>
        <p:spPr>
          <a:xfrm>
            <a:off x="7387529" y="3699510"/>
            <a:ext cx="571500"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bg1"/>
                </a:solidFill>
              </a:rPr>
              <a:t>M</a:t>
            </a:r>
            <a:endParaRPr lang="en-US" dirty="0">
              <a:solidFill>
                <a:schemeClr val="bg1"/>
              </a:solidFill>
            </a:endParaRPr>
          </a:p>
        </p:txBody>
      </p:sp>
      <p:sp>
        <p:nvSpPr>
          <p:cNvPr id="69" name="Oval 68"/>
          <p:cNvSpPr/>
          <p:nvPr/>
        </p:nvSpPr>
        <p:spPr>
          <a:xfrm>
            <a:off x="7381368" y="4925401"/>
            <a:ext cx="571500"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bg1"/>
                </a:solidFill>
              </a:rPr>
              <a:t>M</a:t>
            </a:r>
            <a:endParaRPr lang="en-US" b="1" dirty="0">
              <a:solidFill>
                <a:schemeClr val="bg1"/>
              </a:solidFill>
            </a:endParaRPr>
          </a:p>
        </p:txBody>
      </p:sp>
      <p:sp>
        <p:nvSpPr>
          <p:cNvPr id="70" name="Oval 69"/>
          <p:cNvSpPr/>
          <p:nvPr/>
        </p:nvSpPr>
        <p:spPr>
          <a:xfrm>
            <a:off x="7366375" y="6147087"/>
            <a:ext cx="571500"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bg1"/>
                </a:solidFill>
              </a:rPr>
              <a:t>M</a:t>
            </a:r>
            <a:endParaRPr lang="en-US" b="1" dirty="0">
              <a:solidFill>
                <a:schemeClr val="bg1"/>
              </a:solidFill>
            </a:endParaRPr>
          </a:p>
        </p:txBody>
      </p:sp>
      <p:sp>
        <p:nvSpPr>
          <p:cNvPr id="71" name="Oval 70"/>
          <p:cNvSpPr/>
          <p:nvPr/>
        </p:nvSpPr>
        <p:spPr>
          <a:xfrm>
            <a:off x="7366375" y="5761515"/>
            <a:ext cx="571500"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bg1"/>
                </a:solidFill>
              </a:rPr>
              <a:t>R</a:t>
            </a:r>
            <a:endParaRPr lang="en-US" b="1" dirty="0">
              <a:solidFill>
                <a:schemeClr val="bg1"/>
              </a:solidFill>
            </a:endParaRPr>
          </a:p>
        </p:txBody>
      </p:sp>
      <p:sp>
        <p:nvSpPr>
          <p:cNvPr id="72" name="TextBox 71"/>
          <p:cNvSpPr txBox="1"/>
          <p:nvPr/>
        </p:nvSpPr>
        <p:spPr>
          <a:xfrm>
            <a:off x="1219200" y="5585054"/>
            <a:ext cx="2438401" cy="307777"/>
          </a:xfrm>
          <a:prstGeom prst="rect">
            <a:avLst/>
          </a:prstGeom>
          <a:noFill/>
        </p:spPr>
        <p:txBody>
          <a:bodyPr wrap="square" rtlCol="0">
            <a:spAutoFit/>
          </a:bodyPr>
          <a:lstStyle/>
          <a:p>
            <a:pPr marL="285750" indent="-285750">
              <a:buFont typeface="Arial" charset="0"/>
              <a:buChar char="•"/>
            </a:pPr>
            <a:r>
              <a:rPr lang="en-US" sz="1400" dirty="0" smtClean="0">
                <a:latin typeface="+mn-lt"/>
              </a:rPr>
              <a:t>Second job is submitted</a:t>
            </a:r>
            <a:endParaRPr lang="en-US" sz="1400" dirty="0">
              <a:latin typeface="+mn-lt"/>
            </a:endParaRPr>
          </a:p>
        </p:txBody>
      </p:sp>
      <p:sp>
        <p:nvSpPr>
          <p:cNvPr id="73" name="TextBox 72"/>
          <p:cNvSpPr txBox="1"/>
          <p:nvPr/>
        </p:nvSpPr>
        <p:spPr>
          <a:xfrm>
            <a:off x="3781871" y="5399458"/>
            <a:ext cx="2588718" cy="954107"/>
          </a:xfrm>
          <a:prstGeom prst="rect">
            <a:avLst/>
          </a:prstGeom>
          <a:noFill/>
        </p:spPr>
        <p:txBody>
          <a:bodyPr wrap="square" rtlCol="0">
            <a:spAutoFit/>
          </a:bodyPr>
          <a:lstStyle/>
          <a:p>
            <a:pPr marL="285750" indent="-285750">
              <a:buFont typeface="Arial" charset="0"/>
              <a:buChar char="•"/>
            </a:pPr>
            <a:r>
              <a:rPr lang="en-US" sz="1400" dirty="0" smtClean="0">
                <a:latin typeface="+mn-lt"/>
              </a:rPr>
              <a:t>Job tracker will perform both resource management and monitors job management of all jobs</a:t>
            </a:r>
            <a:endParaRPr lang="en-US" sz="1400" dirty="0">
              <a:latin typeface="+mn-lt"/>
            </a:endParaRPr>
          </a:p>
        </p:txBody>
      </p:sp>
      <p:sp>
        <p:nvSpPr>
          <p:cNvPr id="74" name="Rectangle 73"/>
          <p:cNvSpPr/>
          <p:nvPr/>
        </p:nvSpPr>
        <p:spPr>
          <a:xfrm>
            <a:off x="266982" y="2383371"/>
            <a:ext cx="3532528" cy="677108"/>
          </a:xfrm>
          <a:prstGeom prst="rect">
            <a:avLst/>
          </a:prstGeom>
        </p:spPr>
        <p:txBody>
          <a:bodyPr wrap="square">
            <a:spAutoFit/>
          </a:bodyPr>
          <a:lstStyle/>
          <a:p>
            <a:pPr marL="285750" indent="-285750">
              <a:buFont typeface="Arial" pitchFamily="34" charset="0"/>
              <a:buChar char="•"/>
            </a:pPr>
            <a:r>
              <a:rPr lang="en-US" sz="1900" dirty="0">
                <a:latin typeface="+mn-lt"/>
              </a:rPr>
              <a:t>Hadoop Cluster – Processing </a:t>
            </a:r>
            <a:r>
              <a:rPr lang="en-US" sz="1900" dirty="0" smtClean="0">
                <a:latin typeface="+mn-lt"/>
              </a:rPr>
              <a:t> (</a:t>
            </a:r>
            <a:r>
              <a:rPr lang="en-US" sz="1900" dirty="0">
                <a:latin typeface="+mn-lt"/>
              </a:rPr>
              <a:t>MRv1/Classic)</a:t>
            </a:r>
          </a:p>
        </p:txBody>
      </p:sp>
      <p:sp>
        <p:nvSpPr>
          <p:cNvPr id="55" name="Oval 54"/>
          <p:cNvSpPr/>
          <p:nvPr/>
        </p:nvSpPr>
        <p:spPr>
          <a:xfrm>
            <a:off x="7367315" y="2313207"/>
            <a:ext cx="571500"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M</a:t>
            </a:r>
            <a:endParaRPr lang="en-US" b="1" dirty="0">
              <a:solidFill>
                <a:schemeClr val="bg1"/>
              </a:solidFill>
            </a:endParaRPr>
          </a:p>
        </p:txBody>
      </p:sp>
      <p:cxnSp>
        <p:nvCxnSpPr>
          <p:cNvPr id="75" name="Straight Arrow Connector 74"/>
          <p:cNvCxnSpPr>
            <a:stCxn id="65" idx="6"/>
            <a:endCxn id="66" idx="2"/>
          </p:cNvCxnSpPr>
          <p:nvPr/>
        </p:nvCxnSpPr>
        <p:spPr>
          <a:xfrm flipV="1">
            <a:off x="2362200" y="4532958"/>
            <a:ext cx="2320426" cy="24404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6" name="Straight Arrow Connector 75"/>
          <p:cNvCxnSpPr>
            <a:stCxn id="66" idx="6"/>
            <a:endCxn id="67" idx="2"/>
          </p:cNvCxnSpPr>
          <p:nvPr/>
        </p:nvCxnSpPr>
        <p:spPr>
          <a:xfrm flipV="1">
            <a:off x="5254126" y="2840797"/>
            <a:ext cx="2129953" cy="169216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7" name="Straight Arrow Connector 76"/>
          <p:cNvCxnSpPr>
            <a:endCxn id="69" idx="2"/>
          </p:cNvCxnSpPr>
          <p:nvPr/>
        </p:nvCxnSpPr>
        <p:spPr>
          <a:xfrm>
            <a:off x="5254126" y="4543044"/>
            <a:ext cx="2127242" cy="50122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8" name="Straight Arrow Connector 77"/>
          <p:cNvCxnSpPr>
            <a:stCxn id="66" idx="6"/>
            <a:endCxn id="68" idx="2"/>
          </p:cNvCxnSpPr>
          <p:nvPr/>
        </p:nvCxnSpPr>
        <p:spPr>
          <a:xfrm flipV="1">
            <a:off x="5254126" y="3818382"/>
            <a:ext cx="2133403" cy="7145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9" name="Straight Arrow Connector 78"/>
          <p:cNvCxnSpPr>
            <a:stCxn id="66" idx="6"/>
            <a:endCxn id="70" idx="2"/>
          </p:cNvCxnSpPr>
          <p:nvPr/>
        </p:nvCxnSpPr>
        <p:spPr>
          <a:xfrm>
            <a:off x="5254126" y="4532958"/>
            <a:ext cx="2112249" cy="173300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873302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1"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fill="hold"/>
                                        <p:tgtEl>
                                          <p:spTgt spid="63"/>
                                        </p:tgtEl>
                                        <p:attrNameLst>
                                          <p:attrName>ppt_x</p:attrName>
                                        </p:attrNameLst>
                                      </p:cBhvr>
                                      <p:tavLst>
                                        <p:tav tm="0">
                                          <p:val>
                                            <p:strVal val="#ppt_x"/>
                                          </p:val>
                                        </p:tav>
                                        <p:tav tm="100000">
                                          <p:val>
                                            <p:strVal val="#ppt_x"/>
                                          </p:val>
                                        </p:tav>
                                      </p:tavLst>
                                    </p:anim>
                                    <p:anim calcmode="lin" valueType="num">
                                      <p:cBhvr additive="base">
                                        <p:cTn id="24" dur="5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anim calcmode="lin" valueType="num">
                                      <p:cBhvr>
                                        <p:cTn id="36" dur="1000" fill="hold"/>
                                        <p:tgtEl>
                                          <p:spTgt spid="54"/>
                                        </p:tgtEl>
                                        <p:attrNameLst>
                                          <p:attrName>ppt_x</p:attrName>
                                        </p:attrNameLst>
                                      </p:cBhvr>
                                      <p:tavLst>
                                        <p:tav tm="0">
                                          <p:val>
                                            <p:strVal val="#ppt_x"/>
                                          </p:val>
                                        </p:tav>
                                        <p:tav tm="100000">
                                          <p:val>
                                            <p:strVal val="#ppt_x"/>
                                          </p:val>
                                        </p:tav>
                                      </p:tavLst>
                                    </p:anim>
                                    <p:anim calcmode="lin" valueType="num">
                                      <p:cBhvr>
                                        <p:cTn id="37" dur="900" decel="100000" fill="hold"/>
                                        <p:tgtEl>
                                          <p:spTgt spid="54"/>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1000"/>
                                        <p:tgtEl>
                                          <p:spTgt spid="55"/>
                                        </p:tgtEl>
                                      </p:cBhvr>
                                    </p:animEffect>
                                    <p:anim calcmode="lin" valueType="num">
                                      <p:cBhvr>
                                        <p:cTn id="42" dur="1000" fill="hold"/>
                                        <p:tgtEl>
                                          <p:spTgt spid="55"/>
                                        </p:tgtEl>
                                        <p:attrNameLst>
                                          <p:attrName>ppt_x</p:attrName>
                                        </p:attrNameLst>
                                      </p:cBhvr>
                                      <p:tavLst>
                                        <p:tav tm="0">
                                          <p:val>
                                            <p:strVal val="#ppt_x"/>
                                          </p:val>
                                        </p:tav>
                                        <p:tav tm="100000">
                                          <p:val>
                                            <p:strVal val="#ppt_x"/>
                                          </p:val>
                                        </p:tav>
                                      </p:tavLst>
                                    </p:anim>
                                    <p:anim calcmode="lin" valueType="num">
                                      <p:cBhvr>
                                        <p:cTn id="43" dur="900" decel="100000" fill="hold"/>
                                        <p:tgtEl>
                                          <p:spTgt spid="5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900" decel="100000" fill="hold"/>
                                        <p:tgtEl>
                                          <p:spTgt spid="56"/>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1000"/>
                                        <p:tgtEl>
                                          <p:spTgt spid="60"/>
                                        </p:tgtEl>
                                      </p:cBhvr>
                                    </p:animEffect>
                                    <p:anim calcmode="lin" valueType="num">
                                      <p:cBhvr>
                                        <p:cTn id="54" dur="1000" fill="hold"/>
                                        <p:tgtEl>
                                          <p:spTgt spid="60"/>
                                        </p:tgtEl>
                                        <p:attrNameLst>
                                          <p:attrName>ppt_x</p:attrName>
                                        </p:attrNameLst>
                                      </p:cBhvr>
                                      <p:tavLst>
                                        <p:tav tm="0">
                                          <p:val>
                                            <p:strVal val="#ppt_x"/>
                                          </p:val>
                                        </p:tav>
                                        <p:tav tm="100000">
                                          <p:val>
                                            <p:strVal val="#ppt_x"/>
                                          </p:val>
                                        </p:tav>
                                      </p:tavLst>
                                    </p:anim>
                                    <p:anim calcmode="lin" valueType="num">
                                      <p:cBhvr>
                                        <p:cTn id="55" dur="900" decel="100000" fill="hold"/>
                                        <p:tgtEl>
                                          <p:spTgt spid="60"/>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60"/>
                                        </p:tgtEl>
                                        <p:attrNameLst>
                                          <p:attrName>ppt_y</p:attrName>
                                        </p:attrNameLst>
                                      </p:cBhvr>
                                      <p:tavLst>
                                        <p:tav tm="0">
                                          <p:val>
                                            <p:strVal val="#ppt_y-.03"/>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additive="base">
                                        <p:cTn id="59" dur="500" fill="hold"/>
                                        <p:tgtEl>
                                          <p:spTgt spid="61"/>
                                        </p:tgtEl>
                                        <p:attrNameLst>
                                          <p:attrName>ppt_x</p:attrName>
                                        </p:attrNameLst>
                                      </p:cBhvr>
                                      <p:tavLst>
                                        <p:tav tm="0">
                                          <p:val>
                                            <p:strVal val="#ppt_x"/>
                                          </p:val>
                                        </p:tav>
                                        <p:tav tm="100000">
                                          <p:val>
                                            <p:strVal val="#ppt_x"/>
                                          </p:val>
                                        </p:tav>
                                      </p:tavLst>
                                    </p:anim>
                                    <p:anim calcmode="lin" valueType="num">
                                      <p:cBhvr additive="base">
                                        <p:cTn id="60" dur="500" fill="hold"/>
                                        <p:tgtEl>
                                          <p:spTgt spid="6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fill="hold"/>
                                        <p:tgtEl>
                                          <p:spTgt spid="62"/>
                                        </p:tgtEl>
                                        <p:attrNameLst>
                                          <p:attrName>ppt_x</p:attrName>
                                        </p:attrNameLst>
                                      </p:cBhvr>
                                      <p:tavLst>
                                        <p:tav tm="0">
                                          <p:val>
                                            <p:strVal val="#ppt_x"/>
                                          </p:val>
                                        </p:tav>
                                        <p:tav tm="100000">
                                          <p:val>
                                            <p:strVal val="#ppt_x"/>
                                          </p:val>
                                        </p:tav>
                                      </p:tavLst>
                                    </p:anim>
                                    <p:anim calcmode="lin" valueType="num">
                                      <p:cBhvr additive="base">
                                        <p:cTn id="64" dur="500" fill="hold"/>
                                        <p:tgtEl>
                                          <p:spTgt spid="6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fill="hold"/>
                                        <p:tgtEl>
                                          <p:spTgt spid="63"/>
                                        </p:tgtEl>
                                        <p:attrNameLst>
                                          <p:attrName>ppt_x</p:attrName>
                                        </p:attrNameLst>
                                      </p:cBhvr>
                                      <p:tavLst>
                                        <p:tav tm="0">
                                          <p:val>
                                            <p:strVal val="#ppt_x"/>
                                          </p:val>
                                        </p:tav>
                                        <p:tav tm="100000">
                                          <p:val>
                                            <p:strVal val="#ppt_x"/>
                                          </p:val>
                                        </p:tav>
                                      </p:tavLst>
                                    </p:anim>
                                    <p:anim calcmode="lin" valueType="num">
                                      <p:cBhvr additive="base">
                                        <p:cTn id="68" dur="500" fill="hold"/>
                                        <p:tgtEl>
                                          <p:spTgt spid="6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anim calcmode="lin" valueType="num">
                                      <p:cBhvr additive="base">
                                        <p:cTn id="71" dur="500" fill="hold"/>
                                        <p:tgtEl>
                                          <p:spTgt spid="64"/>
                                        </p:tgtEl>
                                        <p:attrNameLst>
                                          <p:attrName>ppt_x</p:attrName>
                                        </p:attrNameLst>
                                      </p:cBhvr>
                                      <p:tavLst>
                                        <p:tav tm="0">
                                          <p:val>
                                            <p:strVal val="#ppt_x"/>
                                          </p:val>
                                        </p:tav>
                                        <p:tav tm="100000">
                                          <p:val>
                                            <p:strVal val="#ppt_x"/>
                                          </p:val>
                                        </p:tav>
                                      </p:tavLst>
                                    </p:anim>
                                    <p:anim calcmode="lin" valueType="num">
                                      <p:cBhvr additive="base">
                                        <p:cTn id="7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500" fill="hold"/>
                                        <p:tgtEl>
                                          <p:spTgt spid="59"/>
                                        </p:tgtEl>
                                        <p:attrNameLst>
                                          <p:attrName>ppt_x</p:attrName>
                                        </p:attrNameLst>
                                      </p:cBhvr>
                                      <p:tavLst>
                                        <p:tav tm="0">
                                          <p:val>
                                            <p:strVal val="#ppt_x"/>
                                          </p:val>
                                        </p:tav>
                                        <p:tav tm="100000">
                                          <p:val>
                                            <p:strVal val="#ppt_x"/>
                                          </p:val>
                                        </p:tav>
                                      </p:tavLst>
                                    </p:anim>
                                    <p:anim calcmode="lin" valueType="num">
                                      <p:cBhvr additive="base">
                                        <p:cTn id="7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 calcmode="lin" valueType="num">
                                      <p:cBhvr additive="base">
                                        <p:cTn id="83" dur="500" fill="hold"/>
                                        <p:tgtEl>
                                          <p:spTgt spid="72"/>
                                        </p:tgtEl>
                                        <p:attrNameLst>
                                          <p:attrName>ppt_x</p:attrName>
                                        </p:attrNameLst>
                                      </p:cBhvr>
                                      <p:tavLst>
                                        <p:tav tm="0">
                                          <p:val>
                                            <p:strVal val="#ppt_x"/>
                                          </p:val>
                                        </p:tav>
                                        <p:tav tm="100000">
                                          <p:val>
                                            <p:strVal val="#ppt_x"/>
                                          </p:val>
                                        </p:tav>
                                      </p:tavLst>
                                    </p:anim>
                                    <p:anim calcmode="lin" valueType="num">
                                      <p:cBhvr additive="base">
                                        <p:cTn id="8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7" presetClass="entr" presetSubtype="0" fill="hold" grpId="0" nodeType="click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1000"/>
                                        <p:tgtEl>
                                          <p:spTgt spid="65"/>
                                        </p:tgtEl>
                                      </p:cBhvr>
                                    </p:animEffect>
                                    <p:anim calcmode="lin" valueType="num">
                                      <p:cBhvr>
                                        <p:cTn id="90" dur="1000" fill="hold"/>
                                        <p:tgtEl>
                                          <p:spTgt spid="65"/>
                                        </p:tgtEl>
                                        <p:attrNameLst>
                                          <p:attrName>ppt_x</p:attrName>
                                        </p:attrNameLst>
                                      </p:cBhvr>
                                      <p:tavLst>
                                        <p:tav tm="0">
                                          <p:val>
                                            <p:strVal val="#ppt_x"/>
                                          </p:val>
                                        </p:tav>
                                        <p:tav tm="100000">
                                          <p:val>
                                            <p:strVal val="#ppt_x"/>
                                          </p:val>
                                        </p:tav>
                                      </p:tavLst>
                                    </p:anim>
                                    <p:anim calcmode="lin" valueType="num">
                                      <p:cBhvr>
                                        <p:cTn id="91" dur="900" decel="100000" fill="hold"/>
                                        <p:tgtEl>
                                          <p:spTgt spid="65"/>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65"/>
                                        </p:tgtEl>
                                        <p:attrNameLst>
                                          <p:attrName>ppt_y</p:attrName>
                                        </p:attrNameLst>
                                      </p:cBhvr>
                                      <p:tavLst>
                                        <p:tav tm="0">
                                          <p:val>
                                            <p:strVal val="#ppt_y-.03"/>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5"/>
                                        </p:tgtEl>
                                        <p:attrNameLst>
                                          <p:attrName>style.visibility</p:attrName>
                                        </p:attrNameLst>
                                      </p:cBhvr>
                                      <p:to>
                                        <p:strVal val="visible"/>
                                      </p:to>
                                    </p:set>
                                    <p:anim calcmode="lin" valueType="num">
                                      <p:cBhvr additive="base">
                                        <p:cTn id="97" dur="500" fill="hold"/>
                                        <p:tgtEl>
                                          <p:spTgt spid="75"/>
                                        </p:tgtEl>
                                        <p:attrNameLst>
                                          <p:attrName>ppt_x</p:attrName>
                                        </p:attrNameLst>
                                      </p:cBhvr>
                                      <p:tavLst>
                                        <p:tav tm="0">
                                          <p:val>
                                            <p:strVal val="#ppt_x"/>
                                          </p:val>
                                        </p:tav>
                                        <p:tav tm="100000">
                                          <p:val>
                                            <p:strVal val="#ppt_x"/>
                                          </p:val>
                                        </p:tav>
                                      </p:tavLst>
                                    </p:anim>
                                    <p:anim calcmode="lin" valueType="num">
                                      <p:cBhvr additive="base">
                                        <p:cTn id="98" dur="500" fill="hold"/>
                                        <p:tgtEl>
                                          <p:spTgt spid="75"/>
                                        </p:tgtEl>
                                        <p:attrNameLst>
                                          <p:attrName>ppt_y</p:attrName>
                                        </p:attrNameLst>
                                      </p:cBhvr>
                                      <p:tavLst>
                                        <p:tav tm="0">
                                          <p:val>
                                            <p:strVal val="1+#ppt_h/2"/>
                                          </p:val>
                                        </p:tav>
                                        <p:tav tm="100000">
                                          <p:val>
                                            <p:strVal val="#ppt_y"/>
                                          </p:val>
                                        </p:tav>
                                      </p:tavLst>
                                    </p:anim>
                                  </p:childTnLst>
                                </p:cTn>
                              </p:par>
                              <p:par>
                                <p:cTn id="99" presetID="37"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1000"/>
                                        <p:tgtEl>
                                          <p:spTgt spid="66"/>
                                        </p:tgtEl>
                                      </p:cBhvr>
                                    </p:animEffect>
                                    <p:anim calcmode="lin" valueType="num">
                                      <p:cBhvr>
                                        <p:cTn id="102" dur="1000" fill="hold"/>
                                        <p:tgtEl>
                                          <p:spTgt spid="66"/>
                                        </p:tgtEl>
                                        <p:attrNameLst>
                                          <p:attrName>ppt_x</p:attrName>
                                        </p:attrNameLst>
                                      </p:cBhvr>
                                      <p:tavLst>
                                        <p:tav tm="0">
                                          <p:val>
                                            <p:strVal val="#ppt_x"/>
                                          </p:val>
                                        </p:tav>
                                        <p:tav tm="100000">
                                          <p:val>
                                            <p:strVal val="#ppt_x"/>
                                          </p:val>
                                        </p:tav>
                                      </p:tavLst>
                                    </p:anim>
                                    <p:anim calcmode="lin" valueType="num">
                                      <p:cBhvr>
                                        <p:cTn id="103" dur="900" decel="100000" fill="hold"/>
                                        <p:tgtEl>
                                          <p:spTgt spid="66"/>
                                        </p:tgtEl>
                                        <p:attrNameLst>
                                          <p:attrName>ppt_y</p:attrName>
                                        </p:attrNameLst>
                                      </p:cBhvr>
                                      <p:tavLst>
                                        <p:tav tm="0">
                                          <p:val>
                                            <p:strVal val="#ppt_y+1"/>
                                          </p:val>
                                        </p:tav>
                                        <p:tav tm="100000">
                                          <p:val>
                                            <p:strVal val="#ppt_y-.03"/>
                                          </p:val>
                                        </p:tav>
                                      </p:tavLst>
                                    </p:anim>
                                    <p:anim calcmode="lin" valueType="num">
                                      <p:cBhvr>
                                        <p:cTn id="104" dur="100" accel="100000" fill="hold">
                                          <p:stCondLst>
                                            <p:cond delay="900"/>
                                          </p:stCondLst>
                                        </p:cTn>
                                        <p:tgtEl>
                                          <p:spTgt spid="66"/>
                                        </p:tgtEl>
                                        <p:attrNameLst>
                                          <p:attrName>ppt_y</p:attrName>
                                        </p:attrNameLst>
                                      </p:cBhvr>
                                      <p:tavLst>
                                        <p:tav tm="0">
                                          <p:val>
                                            <p:strVal val="#ppt_y-.03"/>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7"/>
                                        </p:tgtEl>
                                        <p:attrNameLst>
                                          <p:attrName>style.visibility</p:attrName>
                                        </p:attrNameLst>
                                      </p:cBhvr>
                                      <p:to>
                                        <p:strVal val="visible"/>
                                      </p:to>
                                    </p:set>
                                    <p:anim calcmode="lin" valueType="num">
                                      <p:cBhvr additive="base">
                                        <p:cTn id="109" dur="500" fill="hold"/>
                                        <p:tgtEl>
                                          <p:spTgt spid="67"/>
                                        </p:tgtEl>
                                        <p:attrNameLst>
                                          <p:attrName>ppt_x</p:attrName>
                                        </p:attrNameLst>
                                      </p:cBhvr>
                                      <p:tavLst>
                                        <p:tav tm="0">
                                          <p:val>
                                            <p:strVal val="#ppt_x"/>
                                          </p:val>
                                        </p:tav>
                                        <p:tav tm="100000">
                                          <p:val>
                                            <p:strVal val="#ppt_x"/>
                                          </p:val>
                                        </p:tav>
                                      </p:tavLst>
                                    </p:anim>
                                    <p:anim calcmode="lin" valueType="num">
                                      <p:cBhvr additive="base">
                                        <p:cTn id="110" dur="500" fill="hold"/>
                                        <p:tgtEl>
                                          <p:spTgt spid="6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anim calcmode="lin" valueType="num">
                                      <p:cBhvr additive="base">
                                        <p:cTn id="113" dur="500" fill="hold"/>
                                        <p:tgtEl>
                                          <p:spTgt spid="68"/>
                                        </p:tgtEl>
                                        <p:attrNameLst>
                                          <p:attrName>ppt_x</p:attrName>
                                        </p:attrNameLst>
                                      </p:cBhvr>
                                      <p:tavLst>
                                        <p:tav tm="0">
                                          <p:val>
                                            <p:strVal val="#ppt_x"/>
                                          </p:val>
                                        </p:tav>
                                        <p:tav tm="100000">
                                          <p:val>
                                            <p:strVal val="#ppt_x"/>
                                          </p:val>
                                        </p:tav>
                                      </p:tavLst>
                                    </p:anim>
                                    <p:anim calcmode="lin" valueType="num">
                                      <p:cBhvr additive="base">
                                        <p:cTn id="114" dur="500" fill="hold"/>
                                        <p:tgtEl>
                                          <p:spTgt spid="6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9"/>
                                        </p:tgtEl>
                                        <p:attrNameLst>
                                          <p:attrName>style.visibility</p:attrName>
                                        </p:attrNameLst>
                                      </p:cBhvr>
                                      <p:to>
                                        <p:strVal val="visible"/>
                                      </p:to>
                                    </p:set>
                                    <p:anim calcmode="lin" valueType="num">
                                      <p:cBhvr additive="base">
                                        <p:cTn id="117" dur="500" fill="hold"/>
                                        <p:tgtEl>
                                          <p:spTgt spid="69"/>
                                        </p:tgtEl>
                                        <p:attrNameLst>
                                          <p:attrName>ppt_x</p:attrName>
                                        </p:attrNameLst>
                                      </p:cBhvr>
                                      <p:tavLst>
                                        <p:tav tm="0">
                                          <p:val>
                                            <p:strVal val="#ppt_x"/>
                                          </p:val>
                                        </p:tav>
                                        <p:tav tm="100000">
                                          <p:val>
                                            <p:strVal val="#ppt_x"/>
                                          </p:val>
                                        </p:tav>
                                      </p:tavLst>
                                    </p:anim>
                                    <p:anim calcmode="lin" valueType="num">
                                      <p:cBhvr additive="base">
                                        <p:cTn id="118" dur="500" fill="hold"/>
                                        <p:tgtEl>
                                          <p:spTgt spid="6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 calcmode="lin" valueType="num">
                                      <p:cBhvr additive="base">
                                        <p:cTn id="121" dur="500" fill="hold"/>
                                        <p:tgtEl>
                                          <p:spTgt spid="70"/>
                                        </p:tgtEl>
                                        <p:attrNameLst>
                                          <p:attrName>ppt_x</p:attrName>
                                        </p:attrNameLst>
                                      </p:cBhvr>
                                      <p:tavLst>
                                        <p:tav tm="0">
                                          <p:val>
                                            <p:strVal val="#ppt_x"/>
                                          </p:val>
                                        </p:tav>
                                        <p:tav tm="100000">
                                          <p:val>
                                            <p:strVal val="#ppt_x"/>
                                          </p:val>
                                        </p:tav>
                                      </p:tavLst>
                                    </p:anim>
                                    <p:anim calcmode="lin" valueType="num">
                                      <p:cBhvr additive="base">
                                        <p:cTn id="122" dur="500" fill="hold"/>
                                        <p:tgtEl>
                                          <p:spTgt spid="7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76"/>
                                        </p:tgtEl>
                                        <p:attrNameLst>
                                          <p:attrName>style.visibility</p:attrName>
                                        </p:attrNameLst>
                                      </p:cBhvr>
                                      <p:to>
                                        <p:strVal val="visible"/>
                                      </p:to>
                                    </p:set>
                                    <p:anim calcmode="lin" valueType="num">
                                      <p:cBhvr additive="base">
                                        <p:cTn id="125" dur="500" fill="hold"/>
                                        <p:tgtEl>
                                          <p:spTgt spid="76"/>
                                        </p:tgtEl>
                                        <p:attrNameLst>
                                          <p:attrName>ppt_x</p:attrName>
                                        </p:attrNameLst>
                                      </p:cBhvr>
                                      <p:tavLst>
                                        <p:tav tm="0">
                                          <p:val>
                                            <p:strVal val="#ppt_x"/>
                                          </p:val>
                                        </p:tav>
                                        <p:tav tm="100000">
                                          <p:val>
                                            <p:strVal val="#ppt_x"/>
                                          </p:val>
                                        </p:tav>
                                      </p:tavLst>
                                    </p:anim>
                                    <p:anim calcmode="lin" valueType="num">
                                      <p:cBhvr additive="base">
                                        <p:cTn id="126" dur="500" fill="hold"/>
                                        <p:tgtEl>
                                          <p:spTgt spid="76"/>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78"/>
                                        </p:tgtEl>
                                        <p:attrNameLst>
                                          <p:attrName>style.visibility</p:attrName>
                                        </p:attrNameLst>
                                      </p:cBhvr>
                                      <p:to>
                                        <p:strVal val="visible"/>
                                      </p:to>
                                    </p:set>
                                    <p:anim calcmode="lin" valueType="num">
                                      <p:cBhvr additive="base">
                                        <p:cTn id="129" dur="500" fill="hold"/>
                                        <p:tgtEl>
                                          <p:spTgt spid="78"/>
                                        </p:tgtEl>
                                        <p:attrNameLst>
                                          <p:attrName>ppt_x</p:attrName>
                                        </p:attrNameLst>
                                      </p:cBhvr>
                                      <p:tavLst>
                                        <p:tav tm="0">
                                          <p:val>
                                            <p:strVal val="#ppt_x"/>
                                          </p:val>
                                        </p:tav>
                                        <p:tav tm="100000">
                                          <p:val>
                                            <p:strVal val="#ppt_x"/>
                                          </p:val>
                                        </p:tav>
                                      </p:tavLst>
                                    </p:anim>
                                    <p:anim calcmode="lin" valueType="num">
                                      <p:cBhvr additive="base">
                                        <p:cTn id="130" dur="500" fill="hold"/>
                                        <p:tgtEl>
                                          <p:spTgt spid="7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7"/>
                                        </p:tgtEl>
                                        <p:attrNameLst>
                                          <p:attrName>style.visibility</p:attrName>
                                        </p:attrNameLst>
                                      </p:cBhvr>
                                      <p:to>
                                        <p:strVal val="visible"/>
                                      </p:to>
                                    </p:set>
                                    <p:anim calcmode="lin" valueType="num">
                                      <p:cBhvr additive="base">
                                        <p:cTn id="133" dur="500" fill="hold"/>
                                        <p:tgtEl>
                                          <p:spTgt spid="77"/>
                                        </p:tgtEl>
                                        <p:attrNameLst>
                                          <p:attrName>ppt_x</p:attrName>
                                        </p:attrNameLst>
                                      </p:cBhvr>
                                      <p:tavLst>
                                        <p:tav tm="0">
                                          <p:val>
                                            <p:strVal val="#ppt_x"/>
                                          </p:val>
                                        </p:tav>
                                        <p:tav tm="100000">
                                          <p:val>
                                            <p:strVal val="#ppt_x"/>
                                          </p:val>
                                        </p:tav>
                                      </p:tavLst>
                                    </p:anim>
                                    <p:anim calcmode="lin" valueType="num">
                                      <p:cBhvr additive="base">
                                        <p:cTn id="134" dur="500" fill="hold"/>
                                        <p:tgtEl>
                                          <p:spTgt spid="77"/>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79"/>
                                        </p:tgtEl>
                                        <p:attrNameLst>
                                          <p:attrName>style.visibility</p:attrName>
                                        </p:attrNameLst>
                                      </p:cBhvr>
                                      <p:to>
                                        <p:strVal val="visible"/>
                                      </p:to>
                                    </p:set>
                                    <p:anim calcmode="lin" valueType="num">
                                      <p:cBhvr additive="base">
                                        <p:cTn id="137" dur="500" fill="hold"/>
                                        <p:tgtEl>
                                          <p:spTgt spid="79"/>
                                        </p:tgtEl>
                                        <p:attrNameLst>
                                          <p:attrName>ppt_x</p:attrName>
                                        </p:attrNameLst>
                                      </p:cBhvr>
                                      <p:tavLst>
                                        <p:tav tm="0">
                                          <p:val>
                                            <p:strVal val="#ppt_x"/>
                                          </p:val>
                                        </p:tav>
                                        <p:tav tm="100000">
                                          <p:val>
                                            <p:strVal val="#ppt_x"/>
                                          </p:val>
                                        </p:tav>
                                      </p:tavLst>
                                    </p:anim>
                                    <p:anim calcmode="lin" valueType="num">
                                      <p:cBhvr additive="base">
                                        <p:cTn id="13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7" presetClass="entr" presetSubtype="0" fill="hold" grpId="0" nodeType="click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1000"/>
                                        <p:tgtEl>
                                          <p:spTgt spid="71"/>
                                        </p:tgtEl>
                                      </p:cBhvr>
                                    </p:animEffect>
                                    <p:anim calcmode="lin" valueType="num">
                                      <p:cBhvr>
                                        <p:cTn id="144" dur="1000" fill="hold"/>
                                        <p:tgtEl>
                                          <p:spTgt spid="71"/>
                                        </p:tgtEl>
                                        <p:attrNameLst>
                                          <p:attrName>ppt_x</p:attrName>
                                        </p:attrNameLst>
                                      </p:cBhvr>
                                      <p:tavLst>
                                        <p:tav tm="0">
                                          <p:val>
                                            <p:strVal val="#ppt_x"/>
                                          </p:val>
                                        </p:tav>
                                        <p:tav tm="100000">
                                          <p:val>
                                            <p:strVal val="#ppt_x"/>
                                          </p:val>
                                        </p:tav>
                                      </p:tavLst>
                                    </p:anim>
                                    <p:anim calcmode="lin" valueType="num">
                                      <p:cBhvr>
                                        <p:cTn id="145" dur="900" decel="100000" fill="hold"/>
                                        <p:tgtEl>
                                          <p:spTgt spid="71"/>
                                        </p:tgtEl>
                                        <p:attrNameLst>
                                          <p:attrName>ppt_y</p:attrName>
                                        </p:attrNameLst>
                                      </p:cBhvr>
                                      <p:tavLst>
                                        <p:tav tm="0">
                                          <p:val>
                                            <p:strVal val="#ppt_y+1"/>
                                          </p:val>
                                        </p:tav>
                                        <p:tav tm="100000">
                                          <p:val>
                                            <p:strVal val="#ppt_y-.03"/>
                                          </p:val>
                                        </p:tav>
                                      </p:tavLst>
                                    </p:anim>
                                    <p:anim calcmode="lin" valueType="num">
                                      <p:cBhvr>
                                        <p:cTn id="146" dur="100" accel="100000" fill="hold">
                                          <p:stCondLst>
                                            <p:cond delay="900"/>
                                          </p:stCondLst>
                                        </p:cTn>
                                        <p:tgtEl>
                                          <p:spTgt spid="71"/>
                                        </p:tgtEl>
                                        <p:attrNameLst>
                                          <p:attrName>ppt_y</p:attrName>
                                        </p:attrNameLst>
                                      </p:cBhvr>
                                      <p:tavLst>
                                        <p:tav tm="0">
                                          <p:val>
                                            <p:strVal val="#ppt_y-.03"/>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73"/>
                                        </p:tgtEl>
                                        <p:attrNameLst>
                                          <p:attrName>style.visibility</p:attrName>
                                        </p:attrNameLst>
                                      </p:cBhvr>
                                      <p:to>
                                        <p:strVal val="visible"/>
                                      </p:to>
                                    </p:set>
                                    <p:anim calcmode="lin" valueType="num">
                                      <p:cBhvr additive="base">
                                        <p:cTn id="151" dur="500" fill="hold"/>
                                        <p:tgtEl>
                                          <p:spTgt spid="73"/>
                                        </p:tgtEl>
                                        <p:attrNameLst>
                                          <p:attrName>ppt_x</p:attrName>
                                        </p:attrNameLst>
                                      </p:cBhvr>
                                      <p:tavLst>
                                        <p:tav tm="0">
                                          <p:val>
                                            <p:strVal val="#ppt_x"/>
                                          </p:val>
                                        </p:tav>
                                        <p:tav tm="100000">
                                          <p:val>
                                            <p:strVal val="#ppt_x"/>
                                          </p:val>
                                        </p:tav>
                                      </p:tavLst>
                                    </p:anim>
                                    <p:anim calcmode="lin" valueType="num">
                                      <p:cBhvr additive="base">
                                        <p:cTn id="15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p:bldP spid="60" grpId="0" animBg="1"/>
      <p:bldP spid="61" grpId="0" animBg="1"/>
      <p:bldP spid="61" grpId="1" animBg="1"/>
      <p:bldP spid="62" grpId="0" animBg="1"/>
      <p:bldP spid="62" grpId="1" animBg="1"/>
      <p:bldP spid="63" grpId="0" animBg="1"/>
      <p:bldP spid="63" grpId="1" animBg="1"/>
      <p:bldP spid="64" grpId="0" animBg="1"/>
      <p:bldP spid="64" grpId="1" animBg="1"/>
      <p:bldP spid="65" grpId="0" animBg="1"/>
      <p:bldP spid="66" grpId="0" animBg="1"/>
      <p:bldP spid="67" grpId="0" animBg="1"/>
      <p:bldP spid="68" grpId="0" animBg="1"/>
      <p:bldP spid="69" grpId="0" animBg="1"/>
      <p:bldP spid="70" grpId="0" animBg="1"/>
      <p:bldP spid="71" grpId="0" animBg="1"/>
      <p:bldP spid="72" grpId="0"/>
      <p:bldP spid="73" grpId="0"/>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MR1 VS MR2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28</a:t>
            </a:fld>
            <a:endParaRPr lang="en-US" altLang="en-US"/>
          </a:p>
        </p:txBody>
      </p:sp>
      <p:sp>
        <p:nvSpPr>
          <p:cNvPr id="74" name="Rectangle 73"/>
          <p:cNvSpPr/>
          <p:nvPr/>
        </p:nvSpPr>
        <p:spPr>
          <a:xfrm>
            <a:off x="266982" y="2323935"/>
            <a:ext cx="3532528" cy="677108"/>
          </a:xfrm>
          <a:prstGeom prst="rect">
            <a:avLst/>
          </a:prstGeom>
        </p:spPr>
        <p:txBody>
          <a:bodyPr wrap="square">
            <a:spAutoFit/>
          </a:bodyPr>
          <a:lstStyle/>
          <a:p>
            <a:pPr marL="285750" indent="-285750">
              <a:buFont typeface="Arial" pitchFamily="34" charset="0"/>
              <a:buChar char="•"/>
            </a:pPr>
            <a:r>
              <a:rPr lang="en-US" sz="1900" dirty="0">
                <a:latin typeface="+mn-lt"/>
              </a:rPr>
              <a:t>Hadoop Cluster – Processing </a:t>
            </a:r>
            <a:r>
              <a:rPr lang="en-US" sz="1900" dirty="0" smtClean="0">
                <a:latin typeface="+mn-lt"/>
              </a:rPr>
              <a:t> (MRv2 + YARN)</a:t>
            </a:r>
            <a:endParaRPr lang="en-US" sz="1900" dirty="0">
              <a:latin typeface="+mn-lt"/>
            </a:endParaRPr>
          </a:p>
        </p:txBody>
      </p:sp>
      <p:grpSp>
        <p:nvGrpSpPr>
          <p:cNvPr id="35" name="Group 34"/>
          <p:cNvGrpSpPr/>
          <p:nvPr/>
        </p:nvGrpSpPr>
        <p:grpSpPr>
          <a:xfrm>
            <a:off x="1118617" y="1695396"/>
            <a:ext cx="7603067" cy="4953000"/>
            <a:chOff x="1828800" y="1524000"/>
            <a:chExt cx="5181600" cy="4953000"/>
          </a:xfrm>
        </p:grpSpPr>
        <p:sp>
          <p:nvSpPr>
            <p:cNvPr id="36" name="Rectangle 35"/>
            <p:cNvSpPr/>
            <p:nvPr/>
          </p:nvSpPr>
          <p:spPr>
            <a:xfrm>
              <a:off x="4114801" y="3733800"/>
              <a:ext cx="699052" cy="838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7" name="Rectangle 36"/>
            <p:cNvSpPr/>
            <p:nvPr/>
          </p:nvSpPr>
          <p:spPr>
            <a:xfrm>
              <a:off x="6019800" y="2027238"/>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19800" y="32004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019800" y="44196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019800" y="56388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828800" y="3581400"/>
              <a:ext cx="1524000" cy="990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TextBox 41"/>
            <p:cNvSpPr txBox="1"/>
            <p:nvPr/>
          </p:nvSpPr>
          <p:spPr>
            <a:xfrm>
              <a:off x="2009692" y="3516868"/>
              <a:ext cx="732013" cy="369332"/>
            </a:xfrm>
            <a:prstGeom prst="rect">
              <a:avLst/>
            </a:prstGeom>
            <a:noFill/>
          </p:spPr>
          <p:txBody>
            <a:bodyPr wrap="square" rtlCol="0">
              <a:spAutoFit/>
            </a:bodyPr>
            <a:lstStyle/>
            <a:p>
              <a:r>
                <a:rPr lang="en-US" dirty="0" smtClean="0">
                  <a:solidFill>
                    <a:schemeClr val="accent2"/>
                  </a:solidFill>
                  <a:latin typeface="+mn-lt"/>
                </a:rPr>
                <a:t>Gateway</a:t>
              </a:r>
              <a:endParaRPr lang="en-US" dirty="0">
                <a:solidFill>
                  <a:schemeClr val="accent2"/>
                </a:solidFill>
                <a:latin typeface="+mn-lt"/>
              </a:endParaRPr>
            </a:p>
          </p:txBody>
        </p:sp>
        <p:sp>
          <p:nvSpPr>
            <p:cNvPr id="43" name="TextBox 42"/>
            <p:cNvSpPr txBox="1"/>
            <p:nvPr/>
          </p:nvSpPr>
          <p:spPr>
            <a:xfrm>
              <a:off x="4025348" y="3341132"/>
              <a:ext cx="1084501" cy="276999"/>
            </a:xfrm>
            <a:prstGeom prst="rect">
              <a:avLst/>
            </a:prstGeom>
            <a:noFill/>
          </p:spPr>
          <p:txBody>
            <a:bodyPr wrap="square" rtlCol="0">
              <a:spAutoFit/>
            </a:bodyPr>
            <a:lstStyle/>
            <a:p>
              <a:r>
                <a:rPr lang="en-US" sz="1200" b="1" dirty="0" smtClean="0">
                  <a:solidFill>
                    <a:schemeClr val="accent2"/>
                  </a:solidFill>
                  <a:latin typeface="+mn-lt"/>
                </a:rPr>
                <a:t>Resource Manager</a:t>
              </a:r>
              <a:endParaRPr lang="en-US" sz="1200" b="1" dirty="0">
                <a:solidFill>
                  <a:schemeClr val="accent2"/>
                </a:solidFill>
                <a:latin typeface="+mn-lt"/>
              </a:endParaRPr>
            </a:p>
          </p:txBody>
        </p:sp>
        <p:sp>
          <p:nvSpPr>
            <p:cNvPr id="75" name="TextBox 74"/>
            <p:cNvSpPr txBox="1"/>
            <p:nvPr/>
          </p:nvSpPr>
          <p:spPr>
            <a:xfrm>
              <a:off x="5943600" y="1524000"/>
              <a:ext cx="1066800" cy="461665"/>
            </a:xfrm>
            <a:prstGeom prst="rect">
              <a:avLst/>
            </a:prstGeom>
            <a:noFill/>
          </p:spPr>
          <p:txBody>
            <a:bodyPr wrap="square" rtlCol="0">
              <a:spAutoFit/>
            </a:bodyPr>
            <a:lstStyle/>
            <a:p>
              <a:r>
                <a:rPr lang="en-US" sz="1200" dirty="0" smtClean="0">
                  <a:latin typeface="+mn-lt"/>
                </a:rPr>
                <a:t>Slaves (Datanodes and </a:t>
              </a:r>
              <a:r>
                <a:rPr lang="en-US" sz="1200" dirty="0" err="1" smtClean="0">
                  <a:latin typeface="+mn-lt"/>
                </a:rPr>
                <a:t>nodemanagers</a:t>
              </a:r>
              <a:r>
                <a:rPr lang="en-US" sz="1200" dirty="0" smtClean="0">
                  <a:latin typeface="+mn-lt"/>
                </a:rPr>
                <a:t>)</a:t>
              </a:r>
              <a:endParaRPr lang="en-US" sz="1200" dirty="0">
                <a:latin typeface="+mn-lt"/>
              </a:endParaRPr>
            </a:p>
          </p:txBody>
        </p:sp>
      </p:grpSp>
      <p:sp>
        <p:nvSpPr>
          <p:cNvPr id="76" name="Oval 75"/>
          <p:cNvSpPr/>
          <p:nvPr/>
        </p:nvSpPr>
        <p:spPr>
          <a:xfrm>
            <a:off x="1423418" y="4057596"/>
            <a:ext cx="909062"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1</a:t>
            </a:r>
            <a:endParaRPr lang="en-US" b="1" dirty="0">
              <a:solidFill>
                <a:schemeClr val="bg1"/>
              </a:solidFill>
            </a:endParaRPr>
          </a:p>
        </p:txBody>
      </p:sp>
      <p:sp>
        <p:nvSpPr>
          <p:cNvPr id="77" name="Oval 76"/>
          <p:cNvSpPr/>
          <p:nvPr/>
        </p:nvSpPr>
        <p:spPr>
          <a:xfrm>
            <a:off x="4603279" y="4008012"/>
            <a:ext cx="61981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8" name="Oval 77"/>
          <p:cNvSpPr/>
          <p:nvPr/>
        </p:nvSpPr>
        <p:spPr>
          <a:xfrm>
            <a:off x="7362429" y="2270673"/>
            <a:ext cx="61981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M</a:t>
            </a:r>
            <a:endParaRPr lang="en-US" b="1" dirty="0">
              <a:solidFill>
                <a:schemeClr val="bg1"/>
              </a:solidFill>
            </a:endParaRPr>
          </a:p>
        </p:txBody>
      </p:sp>
      <p:sp>
        <p:nvSpPr>
          <p:cNvPr id="79" name="Oval 78"/>
          <p:cNvSpPr/>
          <p:nvPr/>
        </p:nvSpPr>
        <p:spPr>
          <a:xfrm>
            <a:off x="7379193" y="4714440"/>
            <a:ext cx="61981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bg1"/>
                </a:solidFill>
              </a:rPr>
              <a:t>M</a:t>
            </a:r>
            <a:endParaRPr lang="en-US" sz="1200" dirty="0">
              <a:solidFill>
                <a:schemeClr val="bg1"/>
              </a:solidFill>
            </a:endParaRPr>
          </a:p>
        </p:txBody>
      </p:sp>
      <p:sp>
        <p:nvSpPr>
          <p:cNvPr id="80" name="Rectangle 79"/>
          <p:cNvSpPr/>
          <p:nvPr/>
        </p:nvSpPr>
        <p:spPr>
          <a:xfrm>
            <a:off x="8061050" y="2270673"/>
            <a:ext cx="427551" cy="2175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Rectangle 80"/>
          <p:cNvSpPr/>
          <p:nvPr/>
        </p:nvSpPr>
        <p:spPr>
          <a:xfrm>
            <a:off x="8061049" y="4714440"/>
            <a:ext cx="427551" cy="2175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TextBox 81"/>
          <p:cNvSpPr txBox="1"/>
          <p:nvPr/>
        </p:nvSpPr>
        <p:spPr>
          <a:xfrm>
            <a:off x="4176373" y="2270673"/>
            <a:ext cx="2644546" cy="738664"/>
          </a:xfrm>
          <a:prstGeom prst="rect">
            <a:avLst/>
          </a:prstGeom>
          <a:noFill/>
        </p:spPr>
        <p:txBody>
          <a:bodyPr wrap="square" rtlCol="0">
            <a:spAutoFit/>
          </a:bodyPr>
          <a:lstStyle/>
          <a:p>
            <a:pPr marL="285750" indent="-285750">
              <a:buFont typeface="Arial" charset="0"/>
              <a:buChar char="•"/>
            </a:pPr>
            <a:r>
              <a:rPr lang="en-US" sz="1400" dirty="0" smtClean="0">
                <a:latin typeface="+mn-lt"/>
              </a:rPr>
              <a:t>Two data sets</a:t>
            </a:r>
          </a:p>
          <a:p>
            <a:pPr marL="285750" indent="-285750">
              <a:buFont typeface="Arial" charset="0"/>
              <a:buChar char="•"/>
            </a:pPr>
            <a:r>
              <a:rPr lang="en-US" sz="1400" dirty="0" smtClean="0">
                <a:latin typeface="+mn-lt"/>
              </a:rPr>
              <a:t>One with 2 files/blocks</a:t>
            </a:r>
          </a:p>
          <a:p>
            <a:pPr marL="285750" indent="-285750">
              <a:buFont typeface="Arial" charset="0"/>
              <a:buChar char="•"/>
            </a:pPr>
            <a:r>
              <a:rPr lang="en-US" sz="1400" dirty="0" smtClean="0">
                <a:latin typeface="+mn-lt"/>
              </a:rPr>
              <a:t>Another with 4 files/blocks</a:t>
            </a:r>
            <a:endParaRPr lang="en-US" sz="1400" dirty="0">
              <a:latin typeface="+mn-lt"/>
            </a:endParaRPr>
          </a:p>
        </p:txBody>
      </p:sp>
      <p:sp>
        <p:nvSpPr>
          <p:cNvPr id="83" name="TextBox 82"/>
          <p:cNvSpPr txBox="1"/>
          <p:nvPr/>
        </p:nvSpPr>
        <p:spPr>
          <a:xfrm>
            <a:off x="1118618" y="4913528"/>
            <a:ext cx="2644546" cy="523220"/>
          </a:xfrm>
          <a:prstGeom prst="rect">
            <a:avLst/>
          </a:prstGeom>
          <a:noFill/>
        </p:spPr>
        <p:txBody>
          <a:bodyPr wrap="square" rtlCol="0">
            <a:spAutoFit/>
          </a:bodyPr>
          <a:lstStyle/>
          <a:p>
            <a:pPr marL="285750" indent="-285750">
              <a:buFont typeface="Arial" charset="0"/>
              <a:buChar char="•"/>
            </a:pPr>
            <a:r>
              <a:rPr lang="en-US" sz="1400" dirty="0" smtClean="0">
                <a:latin typeface="+mn-lt"/>
              </a:rPr>
              <a:t>Job is submitted to process the data</a:t>
            </a:r>
            <a:endParaRPr lang="en-US" sz="1400" dirty="0">
              <a:latin typeface="+mn-lt"/>
            </a:endParaRPr>
          </a:p>
        </p:txBody>
      </p:sp>
      <p:cxnSp>
        <p:nvCxnSpPr>
          <p:cNvPr id="84" name="Straight Arrow Connector 83"/>
          <p:cNvCxnSpPr>
            <a:stCxn id="76" idx="6"/>
            <a:endCxn id="77" idx="2"/>
          </p:cNvCxnSpPr>
          <p:nvPr/>
        </p:nvCxnSpPr>
        <p:spPr>
          <a:xfrm flipV="1">
            <a:off x="2332480" y="4126884"/>
            <a:ext cx="2270799" cy="831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994131" y="5448067"/>
            <a:ext cx="5372802" cy="1200329"/>
          </a:xfrm>
          <a:prstGeom prst="rect">
            <a:avLst/>
          </a:prstGeom>
          <a:noFill/>
        </p:spPr>
        <p:txBody>
          <a:bodyPr wrap="square" rtlCol="0">
            <a:spAutoFit/>
          </a:bodyPr>
          <a:lstStyle/>
          <a:p>
            <a:pPr marL="285750" indent="-285750">
              <a:buFont typeface="Arial" charset="0"/>
              <a:buChar char="•"/>
            </a:pPr>
            <a:r>
              <a:rPr lang="en-US" sz="1200" dirty="0" smtClean="0">
                <a:latin typeface="+mn-lt"/>
              </a:rPr>
              <a:t>Request have gone to resource manager</a:t>
            </a:r>
          </a:p>
          <a:p>
            <a:pPr marL="285750" indent="-285750">
              <a:buFont typeface="Arial" charset="0"/>
              <a:buChar char="•"/>
            </a:pPr>
            <a:r>
              <a:rPr lang="en-US" sz="1200" dirty="0" smtClean="0">
                <a:latin typeface="+mn-lt"/>
              </a:rPr>
              <a:t>First application master will be created</a:t>
            </a:r>
          </a:p>
          <a:p>
            <a:pPr marL="285750" indent="-285750">
              <a:buFont typeface="Arial" charset="0"/>
              <a:buChar char="•"/>
            </a:pPr>
            <a:r>
              <a:rPr lang="en-US" sz="1200" dirty="0" smtClean="0">
                <a:latin typeface="+mn-lt"/>
              </a:rPr>
              <a:t>Application master will determine which nodes map and reduce tasks should be executed in “containers”</a:t>
            </a:r>
          </a:p>
          <a:p>
            <a:pPr marL="285750" indent="-285750">
              <a:buFont typeface="Arial" charset="0"/>
              <a:buChar char="•"/>
            </a:pPr>
            <a:r>
              <a:rPr lang="en-US" sz="1200" dirty="0" smtClean="0">
                <a:latin typeface="+mn-lt"/>
              </a:rPr>
              <a:t>Application master will take care of job management (unlike classic where job tracker does job management)</a:t>
            </a:r>
          </a:p>
        </p:txBody>
      </p:sp>
      <p:sp>
        <p:nvSpPr>
          <p:cNvPr id="86" name="Oval 85"/>
          <p:cNvSpPr/>
          <p:nvPr/>
        </p:nvSpPr>
        <p:spPr>
          <a:xfrm>
            <a:off x="7361489" y="3514290"/>
            <a:ext cx="61981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R</a:t>
            </a:r>
            <a:endParaRPr lang="en-US" sz="1200" b="1" dirty="0">
              <a:solidFill>
                <a:schemeClr val="bg1"/>
              </a:solidFill>
            </a:endParaRPr>
          </a:p>
        </p:txBody>
      </p:sp>
      <p:sp>
        <p:nvSpPr>
          <p:cNvPr id="87" name="Rectangle 86"/>
          <p:cNvSpPr/>
          <p:nvPr/>
        </p:nvSpPr>
        <p:spPr>
          <a:xfrm>
            <a:off x="8061049" y="2685996"/>
            <a:ext cx="427551"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8" name="Rectangle 87"/>
          <p:cNvSpPr/>
          <p:nvPr/>
        </p:nvSpPr>
        <p:spPr>
          <a:xfrm>
            <a:off x="8061049" y="3840024"/>
            <a:ext cx="427551"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Rectangle 88"/>
          <p:cNvSpPr/>
          <p:nvPr/>
        </p:nvSpPr>
        <p:spPr>
          <a:xfrm>
            <a:off x="8046391" y="5109349"/>
            <a:ext cx="427551"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Rectangle 89"/>
          <p:cNvSpPr/>
          <p:nvPr/>
        </p:nvSpPr>
        <p:spPr>
          <a:xfrm>
            <a:off x="8061048" y="6343596"/>
            <a:ext cx="427551"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1" name="Oval 90"/>
          <p:cNvSpPr/>
          <p:nvPr/>
        </p:nvSpPr>
        <p:spPr>
          <a:xfrm>
            <a:off x="7379193" y="5899304"/>
            <a:ext cx="61981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AM</a:t>
            </a:r>
            <a:endParaRPr lang="en-US" sz="1200" b="1" dirty="0">
              <a:solidFill>
                <a:schemeClr val="bg1"/>
              </a:solidFill>
            </a:endParaRPr>
          </a:p>
        </p:txBody>
      </p:sp>
      <p:cxnSp>
        <p:nvCxnSpPr>
          <p:cNvPr id="92" name="Straight Arrow Connector 91"/>
          <p:cNvCxnSpPr>
            <a:stCxn id="77" idx="6"/>
            <a:endCxn id="91" idx="2"/>
          </p:cNvCxnSpPr>
          <p:nvPr/>
        </p:nvCxnSpPr>
        <p:spPr>
          <a:xfrm>
            <a:off x="5223094" y="4126884"/>
            <a:ext cx="2156099" cy="18912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3" name="Curved Connector 92"/>
          <p:cNvCxnSpPr>
            <a:stCxn id="91" idx="1"/>
            <a:endCxn id="79" idx="2"/>
          </p:cNvCxnSpPr>
          <p:nvPr/>
        </p:nvCxnSpPr>
        <p:spPr>
          <a:xfrm rot="16200000" flipV="1">
            <a:off x="6874174" y="5338332"/>
            <a:ext cx="1100809" cy="90770"/>
          </a:xfrm>
          <a:prstGeom prst="curvedConnector4">
            <a:avLst>
              <a:gd name="adj1" fmla="val 6315"/>
              <a:gd name="adj2" fmla="val 504125"/>
            </a:avLst>
          </a:prstGeom>
          <a:ln>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94" name="Curved Connector 93"/>
          <p:cNvCxnSpPr>
            <a:stCxn id="91" idx="2"/>
            <a:endCxn id="78" idx="2"/>
          </p:cNvCxnSpPr>
          <p:nvPr/>
        </p:nvCxnSpPr>
        <p:spPr>
          <a:xfrm rot="10800000">
            <a:off x="7362429" y="2389546"/>
            <a:ext cx="16764" cy="3628631"/>
          </a:xfrm>
          <a:prstGeom prst="curvedConnector3">
            <a:avLst>
              <a:gd name="adj1" fmla="val 1463636"/>
            </a:avLst>
          </a:prstGeom>
          <a:ln>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95" name="Curved Connector 94"/>
          <p:cNvCxnSpPr>
            <a:stCxn id="91" idx="2"/>
            <a:endCxn id="86" idx="2"/>
          </p:cNvCxnSpPr>
          <p:nvPr/>
        </p:nvCxnSpPr>
        <p:spPr>
          <a:xfrm rot="10800000">
            <a:off x="7361489" y="3633162"/>
            <a:ext cx="17704" cy="2385014"/>
          </a:xfrm>
          <a:prstGeom prst="curvedConnector3">
            <a:avLst>
              <a:gd name="adj1" fmla="val 1391234"/>
            </a:avLst>
          </a:prstGeom>
          <a:ln>
            <a:prstDash val="sysDot"/>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112211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900" decel="100000" fill="hold"/>
                                        <p:tgtEl>
                                          <p:spTgt spid="3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 calcmode="lin" valueType="num">
                                      <p:cBhvr additive="base">
                                        <p:cTn id="15" dur="500" fill="hold"/>
                                        <p:tgtEl>
                                          <p:spTgt spid="81"/>
                                        </p:tgtEl>
                                        <p:attrNameLst>
                                          <p:attrName>ppt_x</p:attrName>
                                        </p:attrNameLst>
                                      </p:cBhvr>
                                      <p:tavLst>
                                        <p:tav tm="0">
                                          <p:val>
                                            <p:strVal val="#ppt_x"/>
                                          </p:val>
                                        </p:tav>
                                        <p:tav tm="100000">
                                          <p:val>
                                            <p:strVal val="#ppt_x"/>
                                          </p:val>
                                        </p:tav>
                                      </p:tavLst>
                                    </p:anim>
                                    <p:anim calcmode="lin" valueType="num">
                                      <p:cBhvr additive="base">
                                        <p:cTn id="16" dur="500" fill="hold"/>
                                        <p:tgtEl>
                                          <p:spTgt spid="8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fill="hold"/>
                                        <p:tgtEl>
                                          <p:spTgt spid="80"/>
                                        </p:tgtEl>
                                        <p:attrNameLst>
                                          <p:attrName>ppt_x</p:attrName>
                                        </p:attrNameLst>
                                      </p:cBhvr>
                                      <p:tavLst>
                                        <p:tav tm="0">
                                          <p:val>
                                            <p:strVal val="#ppt_x"/>
                                          </p:val>
                                        </p:tav>
                                        <p:tav tm="100000">
                                          <p:val>
                                            <p:strVal val="#ppt_x"/>
                                          </p:val>
                                        </p:tav>
                                      </p:tavLst>
                                    </p:anim>
                                    <p:anim calcmode="lin" valueType="num">
                                      <p:cBhvr additive="base">
                                        <p:cTn id="2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500" fill="hold"/>
                                        <p:tgtEl>
                                          <p:spTgt spid="90"/>
                                        </p:tgtEl>
                                        <p:attrNameLst>
                                          <p:attrName>ppt_x</p:attrName>
                                        </p:attrNameLst>
                                      </p:cBhvr>
                                      <p:tavLst>
                                        <p:tav tm="0">
                                          <p:val>
                                            <p:strVal val="#ppt_x"/>
                                          </p:val>
                                        </p:tav>
                                        <p:tav tm="100000">
                                          <p:val>
                                            <p:strVal val="#ppt_x"/>
                                          </p:val>
                                        </p:tav>
                                      </p:tavLst>
                                    </p:anim>
                                    <p:anim calcmode="lin" valueType="num">
                                      <p:cBhvr additive="base">
                                        <p:cTn id="26" dur="500" fill="hold"/>
                                        <p:tgtEl>
                                          <p:spTgt spid="9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additive="base">
                                        <p:cTn id="29" dur="500" fill="hold"/>
                                        <p:tgtEl>
                                          <p:spTgt spid="89"/>
                                        </p:tgtEl>
                                        <p:attrNameLst>
                                          <p:attrName>ppt_x</p:attrName>
                                        </p:attrNameLst>
                                      </p:cBhvr>
                                      <p:tavLst>
                                        <p:tav tm="0">
                                          <p:val>
                                            <p:strVal val="#ppt_x"/>
                                          </p:val>
                                        </p:tav>
                                        <p:tav tm="100000">
                                          <p:val>
                                            <p:strVal val="#ppt_x"/>
                                          </p:val>
                                        </p:tav>
                                      </p:tavLst>
                                    </p:anim>
                                    <p:anim calcmode="lin" valueType="num">
                                      <p:cBhvr additive="base">
                                        <p:cTn id="30" dur="500" fill="hold"/>
                                        <p:tgtEl>
                                          <p:spTgt spid="8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 calcmode="lin" valueType="num">
                                      <p:cBhvr additive="base">
                                        <p:cTn id="33" dur="500" fill="hold"/>
                                        <p:tgtEl>
                                          <p:spTgt spid="88"/>
                                        </p:tgtEl>
                                        <p:attrNameLst>
                                          <p:attrName>ppt_x</p:attrName>
                                        </p:attrNameLst>
                                      </p:cBhvr>
                                      <p:tavLst>
                                        <p:tav tm="0">
                                          <p:val>
                                            <p:strVal val="#ppt_x"/>
                                          </p:val>
                                        </p:tav>
                                        <p:tav tm="100000">
                                          <p:val>
                                            <p:strVal val="#ppt_x"/>
                                          </p:val>
                                        </p:tav>
                                      </p:tavLst>
                                    </p:anim>
                                    <p:anim calcmode="lin" valueType="num">
                                      <p:cBhvr additive="base">
                                        <p:cTn id="34" dur="500" fill="hold"/>
                                        <p:tgtEl>
                                          <p:spTgt spid="8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additive="base">
                                        <p:cTn id="37" dur="500" fill="hold"/>
                                        <p:tgtEl>
                                          <p:spTgt spid="87"/>
                                        </p:tgtEl>
                                        <p:attrNameLst>
                                          <p:attrName>ppt_x</p:attrName>
                                        </p:attrNameLst>
                                      </p:cBhvr>
                                      <p:tavLst>
                                        <p:tav tm="0">
                                          <p:val>
                                            <p:strVal val="#ppt_x"/>
                                          </p:val>
                                        </p:tav>
                                        <p:tav tm="100000">
                                          <p:val>
                                            <p:strVal val="#ppt_x"/>
                                          </p:val>
                                        </p:tav>
                                      </p:tavLst>
                                    </p:anim>
                                    <p:anim calcmode="lin" valueType="num">
                                      <p:cBhvr additive="base">
                                        <p:cTn id="38" dur="500" fill="hold"/>
                                        <p:tgtEl>
                                          <p:spTgt spid="8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additive="base">
                                        <p:cTn id="41" dur="500" fill="hold"/>
                                        <p:tgtEl>
                                          <p:spTgt spid="82"/>
                                        </p:tgtEl>
                                        <p:attrNameLst>
                                          <p:attrName>ppt_x</p:attrName>
                                        </p:attrNameLst>
                                      </p:cBhvr>
                                      <p:tavLst>
                                        <p:tav tm="0">
                                          <p:val>
                                            <p:strVal val="#ppt_x"/>
                                          </p:val>
                                        </p:tav>
                                        <p:tav tm="100000">
                                          <p:val>
                                            <p:strVal val="#ppt_x"/>
                                          </p:val>
                                        </p:tav>
                                      </p:tavLst>
                                    </p:anim>
                                    <p:anim calcmode="lin" valueType="num">
                                      <p:cBhvr additive="base">
                                        <p:cTn id="4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1000"/>
                                        <p:tgtEl>
                                          <p:spTgt spid="76"/>
                                        </p:tgtEl>
                                      </p:cBhvr>
                                    </p:animEffect>
                                    <p:anim calcmode="lin" valueType="num">
                                      <p:cBhvr>
                                        <p:cTn id="48" dur="1000" fill="hold"/>
                                        <p:tgtEl>
                                          <p:spTgt spid="76"/>
                                        </p:tgtEl>
                                        <p:attrNameLst>
                                          <p:attrName>ppt_x</p:attrName>
                                        </p:attrNameLst>
                                      </p:cBhvr>
                                      <p:tavLst>
                                        <p:tav tm="0">
                                          <p:val>
                                            <p:strVal val="#ppt_x"/>
                                          </p:val>
                                        </p:tav>
                                        <p:tav tm="100000">
                                          <p:val>
                                            <p:strVal val="#ppt_x"/>
                                          </p:val>
                                        </p:tav>
                                      </p:tavLst>
                                    </p:anim>
                                    <p:anim calcmode="lin" valueType="num">
                                      <p:cBhvr>
                                        <p:cTn id="49" dur="900" decel="100000" fill="hold"/>
                                        <p:tgtEl>
                                          <p:spTgt spid="76"/>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76"/>
                                        </p:tgtEl>
                                        <p:attrNameLst>
                                          <p:attrName>ppt_y</p:attrName>
                                        </p:attrNameLst>
                                      </p:cBhvr>
                                      <p:tavLst>
                                        <p:tav tm="0">
                                          <p:val>
                                            <p:strVal val="#ppt_y-.03"/>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additive="base">
                                        <p:cTn id="53" dur="500" fill="hold"/>
                                        <p:tgtEl>
                                          <p:spTgt spid="83"/>
                                        </p:tgtEl>
                                        <p:attrNameLst>
                                          <p:attrName>ppt_x</p:attrName>
                                        </p:attrNameLst>
                                      </p:cBhvr>
                                      <p:tavLst>
                                        <p:tav tm="0">
                                          <p:val>
                                            <p:strVal val="#ppt_x"/>
                                          </p:val>
                                        </p:tav>
                                        <p:tav tm="100000">
                                          <p:val>
                                            <p:strVal val="#ppt_x"/>
                                          </p:val>
                                        </p:tav>
                                      </p:tavLst>
                                    </p:anim>
                                    <p:anim calcmode="lin" valueType="num">
                                      <p:cBhvr additive="base">
                                        <p:cTn id="5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1000"/>
                                        <p:tgtEl>
                                          <p:spTgt spid="77"/>
                                        </p:tgtEl>
                                      </p:cBhvr>
                                    </p:animEffect>
                                    <p:anim calcmode="lin" valueType="num">
                                      <p:cBhvr>
                                        <p:cTn id="60" dur="1000" fill="hold"/>
                                        <p:tgtEl>
                                          <p:spTgt spid="77"/>
                                        </p:tgtEl>
                                        <p:attrNameLst>
                                          <p:attrName>ppt_x</p:attrName>
                                        </p:attrNameLst>
                                      </p:cBhvr>
                                      <p:tavLst>
                                        <p:tav tm="0">
                                          <p:val>
                                            <p:strVal val="#ppt_x"/>
                                          </p:val>
                                        </p:tav>
                                        <p:tav tm="100000">
                                          <p:val>
                                            <p:strVal val="#ppt_x"/>
                                          </p:val>
                                        </p:tav>
                                      </p:tavLst>
                                    </p:anim>
                                    <p:anim calcmode="lin" valueType="num">
                                      <p:cBhvr>
                                        <p:cTn id="61" dur="900" decel="100000" fill="hold"/>
                                        <p:tgtEl>
                                          <p:spTgt spid="77"/>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additive="base">
                                        <p:cTn id="65" dur="500" fill="hold"/>
                                        <p:tgtEl>
                                          <p:spTgt spid="84"/>
                                        </p:tgtEl>
                                        <p:attrNameLst>
                                          <p:attrName>ppt_x</p:attrName>
                                        </p:attrNameLst>
                                      </p:cBhvr>
                                      <p:tavLst>
                                        <p:tav tm="0">
                                          <p:val>
                                            <p:strVal val="#ppt_x"/>
                                          </p:val>
                                        </p:tav>
                                        <p:tav tm="100000">
                                          <p:val>
                                            <p:strVal val="#ppt_x"/>
                                          </p:val>
                                        </p:tav>
                                      </p:tavLst>
                                    </p:anim>
                                    <p:anim calcmode="lin" valueType="num">
                                      <p:cBhvr additive="base">
                                        <p:cTn id="6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additive="base">
                                        <p:cTn id="71" dur="500" fill="hold"/>
                                        <p:tgtEl>
                                          <p:spTgt spid="92"/>
                                        </p:tgtEl>
                                        <p:attrNameLst>
                                          <p:attrName>ppt_x</p:attrName>
                                        </p:attrNameLst>
                                      </p:cBhvr>
                                      <p:tavLst>
                                        <p:tav tm="0">
                                          <p:val>
                                            <p:strVal val="#ppt_x"/>
                                          </p:val>
                                        </p:tav>
                                        <p:tav tm="100000">
                                          <p:val>
                                            <p:strVal val="#ppt_x"/>
                                          </p:val>
                                        </p:tav>
                                      </p:tavLst>
                                    </p:anim>
                                    <p:anim calcmode="lin" valueType="num">
                                      <p:cBhvr additive="base">
                                        <p:cTn id="72" dur="500" fill="hold"/>
                                        <p:tgtEl>
                                          <p:spTgt spid="92"/>
                                        </p:tgtEl>
                                        <p:attrNameLst>
                                          <p:attrName>ppt_y</p:attrName>
                                        </p:attrNameLst>
                                      </p:cBhvr>
                                      <p:tavLst>
                                        <p:tav tm="0">
                                          <p:val>
                                            <p:strVal val="1+#ppt_h/2"/>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fade">
                                      <p:cBhvr>
                                        <p:cTn id="75" dur="1000"/>
                                        <p:tgtEl>
                                          <p:spTgt spid="91"/>
                                        </p:tgtEl>
                                      </p:cBhvr>
                                    </p:animEffect>
                                    <p:anim calcmode="lin" valueType="num">
                                      <p:cBhvr>
                                        <p:cTn id="76" dur="1000" fill="hold"/>
                                        <p:tgtEl>
                                          <p:spTgt spid="91"/>
                                        </p:tgtEl>
                                        <p:attrNameLst>
                                          <p:attrName>ppt_x</p:attrName>
                                        </p:attrNameLst>
                                      </p:cBhvr>
                                      <p:tavLst>
                                        <p:tav tm="0">
                                          <p:val>
                                            <p:strVal val="#ppt_x"/>
                                          </p:val>
                                        </p:tav>
                                        <p:tav tm="100000">
                                          <p:val>
                                            <p:strVal val="#ppt_x"/>
                                          </p:val>
                                        </p:tav>
                                      </p:tavLst>
                                    </p:anim>
                                    <p:anim calcmode="lin" valueType="num">
                                      <p:cBhvr>
                                        <p:cTn id="77" dur="900" decel="100000" fill="hold"/>
                                        <p:tgtEl>
                                          <p:spTgt spid="91"/>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91"/>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7" presetClass="entr" presetSubtype="0" fill="hold" grpId="0" nodeType="click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fade">
                                      <p:cBhvr>
                                        <p:cTn id="83" dur="1000"/>
                                        <p:tgtEl>
                                          <p:spTgt spid="78"/>
                                        </p:tgtEl>
                                      </p:cBhvr>
                                    </p:animEffect>
                                    <p:anim calcmode="lin" valueType="num">
                                      <p:cBhvr>
                                        <p:cTn id="84" dur="1000" fill="hold"/>
                                        <p:tgtEl>
                                          <p:spTgt spid="78"/>
                                        </p:tgtEl>
                                        <p:attrNameLst>
                                          <p:attrName>ppt_x</p:attrName>
                                        </p:attrNameLst>
                                      </p:cBhvr>
                                      <p:tavLst>
                                        <p:tav tm="0">
                                          <p:val>
                                            <p:strVal val="#ppt_x"/>
                                          </p:val>
                                        </p:tav>
                                        <p:tav tm="100000">
                                          <p:val>
                                            <p:strVal val="#ppt_x"/>
                                          </p:val>
                                        </p:tav>
                                      </p:tavLst>
                                    </p:anim>
                                    <p:anim calcmode="lin" valueType="num">
                                      <p:cBhvr>
                                        <p:cTn id="85" dur="900" decel="100000" fill="hold"/>
                                        <p:tgtEl>
                                          <p:spTgt spid="78"/>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78"/>
                                        </p:tgtEl>
                                        <p:attrNameLst>
                                          <p:attrName>ppt_y</p:attrName>
                                        </p:attrNameLst>
                                      </p:cBhvr>
                                      <p:tavLst>
                                        <p:tav tm="0">
                                          <p:val>
                                            <p:strVal val="#ppt_y-.03"/>
                                          </p:val>
                                        </p:tav>
                                        <p:tav tm="100000">
                                          <p:val>
                                            <p:strVal val="#ppt_y"/>
                                          </p:val>
                                        </p:tav>
                                      </p:tavLst>
                                    </p:anim>
                                  </p:childTnLst>
                                </p:cTn>
                              </p:par>
                              <p:par>
                                <p:cTn id="87" presetID="37"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1000"/>
                                        <p:tgtEl>
                                          <p:spTgt spid="79"/>
                                        </p:tgtEl>
                                      </p:cBhvr>
                                    </p:animEffect>
                                    <p:anim calcmode="lin" valueType="num">
                                      <p:cBhvr>
                                        <p:cTn id="90" dur="1000" fill="hold"/>
                                        <p:tgtEl>
                                          <p:spTgt spid="79"/>
                                        </p:tgtEl>
                                        <p:attrNameLst>
                                          <p:attrName>ppt_x</p:attrName>
                                        </p:attrNameLst>
                                      </p:cBhvr>
                                      <p:tavLst>
                                        <p:tav tm="0">
                                          <p:val>
                                            <p:strVal val="#ppt_x"/>
                                          </p:val>
                                        </p:tav>
                                        <p:tav tm="100000">
                                          <p:val>
                                            <p:strVal val="#ppt_x"/>
                                          </p:val>
                                        </p:tav>
                                      </p:tavLst>
                                    </p:anim>
                                    <p:anim calcmode="lin" valueType="num">
                                      <p:cBhvr>
                                        <p:cTn id="91" dur="900" decel="100000" fill="hold"/>
                                        <p:tgtEl>
                                          <p:spTgt spid="79"/>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79"/>
                                        </p:tgtEl>
                                        <p:attrNameLst>
                                          <p:attrName>ppt_y</p:attrName>
                                        </p:attrNameLst>
                                      </p:cBhvr>
                                      <p:tavLst>
                                        <p:tav tm="0">
                                          <p:val>
                                            <p:strVal val="#ppt_y-.03"/>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1000"/>
                                        <p:tgtEl>
                                          <p:spTgt spid="86"/>
                                        </p:tgtEl>
                                      </p:cBhvr>
                                    </p:animEffect>
                                    <p:anim calcmode="lin" valueType="num">
                                      <p:cBhvr>
                                        <p:cTn id="98" dur="1000" fill="hold"/>
                                        <p:tgtEl>
                                          <p:spTgt spid="86"/>
                                        </p:tgtEl>
                                        <p:attrNameLst>
                                          <p:attrName>ppt_x</p:attrName>
                                        </p:attrNameLst>
                                      </p:cBhvr>
                                      <p:tavLst>
                                        <p:tav tm="0">
                                          <p:val>
                                            <p:strVal val="#ppt_x"/>
                                          </p:val>
                                        </p:tav>
                                        <p:tav tm="100000">
                                          <p:val>
                                            <p:strVal val="#ppt_x"/>
                                          </p:val>
                                        </p:tav>
                                      </p:tavLst>
                                    </p:anim>
                                    <p:anim calcmode="lin" valueType="num">
                                      <p:cBhvr>
                                        <p:cTn id="99" dur="900" decel="100000" fill="hold"/>
                                        <p:tgtEl>
                                          <p:spTgt spid="86"/>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86"/>
                                        </p:tgtEl>
                                        <p:attrNameLst>
                                          <p:attrName>ppt_y</p:attrName>
                                        </p:attrNameLst>
                                      </p:cBhvr>
                                      <p:tavLst>
                                        <p:tav tm="0">
                                          <p:val>
                                            <p:strVal val="#ppt_y-.03"/>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94"/>
                                        </p:tgtEl>
                                        <p:attrNameLst>
                                          <p:attrName>style.visibility</p:attrName>
                                        </p:attrNameLst>
                                      </p:cBhvr>
                                      <p:to>
                                        <p:strVal val="visible"/>
                                      </p:to>
                                    </p:set>
                                    <p:anim calcmode="lin" valueType="num">
                                      <p:cBhvr additive="base">
                                        <p:cTn id="103" dur="500" fill="hold"/>
                                        <p:tgtEl>
                                          <p:spTgt spid="94"/>
                                        </p:tgtEl>
                                        <p:attrNameLst>
                                          <p:attrName>ppt_x</p:attrName>
                                        </p:attrNameLst>
                                      </p:cBhvr>
                                      <p:tavLst>
                                        <p:tav tm="0">
                                          <p:val>
                                            <p:strVal val="#ppt_x"/>
                                          </p:val>
                                        </p:tav>
                                        <p:tav tm="100000">
                                          <p:val>
                                            <p:strVal val="#ppt_x"/>
                                          </p:val>
                                        </p:tav>
                                      </p:tavLst>
                                    </p:anim>
                                    <p:anim calcmode="lin" valueType="num">
                                      <p:cBhvr additive="base">
                                        <p:cTn id="104" dur="500" fill="hold"/>
                                        <p:tgtEl>
                                          <p:spTgt spid="9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95"/>
                                        </p:tgtEl>
                                        <p:attrNameLst>
                                          <p:attrName>style.visibility</p:attrName>
                                        </p:attrNameLst>
                                      </p:cBhvr>
                                      <p:to>
                                        <p:strVal val="visible"/>
                                      </p:to>
                                    </p:set>
                                    <p:anim calcmode="lin" valueType="num">
                                      <p:cBhvr additive="base">
                                        <p:cTn id="107" dur="500" fill="hold"/>
                                        <p:tgtEl>
                                          <p:spTgt spid="95"/>
                                        </p:tgtEl>
                                        <p:attrNameLst>
                                          <p:attrName>ppt_x</p:attrName>
                                        </p:attrNameLst>
                                      </p:cBhvr>
                                      <p:tavLst>
                                        <p:tav tm="0">
                                          <p:val>
                                            <p:strVal val="#ppt_x"/>
                                          </p:val>
                                        </p:tav>
                                        <p:tav tm="100000">
                                          <p:val>
                                            <p:strVal val="#ppt_x"/>
                                          </p:val>
                                        </p:tav>
                                      </p:tavLst>
                                    </p:anim>
                                    <p:anim calcmode="lin" valueType="num">
                                      <p:cBhvr additive="base">
                                        <p:cTn id="108" dur="500" fill="hold"/>
                                        <p:tgtEl>
                                          <p:spTgt spid="9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93"/>
                                        </p:tgtEl>
                                        <p:attrNameLst>
                                          <p:attrName>style.visibility</p:attrName>
                                        </p:attrNameLst>
                                      </p:cBhvr>
                                      <p:to>
                                        <p:strVal val="visible"/>
                                      </p:to>
                                    </p:set>
                                    <p:anim calcmode="lin" valueType="num">
                                      <p:cBhvr additive="base">
                                        <p:cTn id="111" dur="500" fill="hold"/>
                                        <p:tgtEl>
                                          <p:spTgt spid="93"/>
                                        </p:tgtEl>
                                        <p:attrNameLst>
                                          <p:attrName>ppt_x</p:attrName>
                                        </p:attrNameLst>
                                      </p:cBhvr>
                                      <p:tavLst>
                                        <p:tav tm="0">
                                          <p:val>
                                            <p:strVal val="#ppt_x"/>
                                          </p:val>
                                        </p:tav>
                                        <p:tav tm="100000">
                                          <p:val>
                                            <p:strVal val="#ppt_x"/>
                                          </p:val>
                                        </p:tav>
                                      </p:tavLst>
                                    </p:anim>
                                    <p:anim calcmode="lin" valueType="num">
                                      <p:cBhvr additive="base">
                                        <p:cTn id="112"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additive="base">
                                        <p:cTn id="117" dur="500" fill="hold"/>
                                        <p:tgtEl>
                                          <p:spTgt spid="85"/>
                                        </p:tgtEl>
                                        <p:attrNameLst>
                                          <p:attrName>ppt_x</p:attrName>
                                        </p:attrNameLst>
                                      </p:cBhvr>
                                      <p:tavLst>
                                        <p:tav tm="0">
                                          <p:val>
                                            <p:strVal val="#ppt_x"/>
                                          </p:val>
                                        </p:tav>
                                        <p:tav tm="100000">
                                          <p:val>
                                            <p:strVal val="#ppt_x"/>
                                          </p:val>
                                        </p:tav>
                                      </p:tavLst>
                                    </p:anim>
                                    <p:anim calcmode="lin" valueType="num">
                                      <p:cBhvr additive="base">
                                        <p:cTn id="11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2" grpId="0"/>
      <p:bldP spid="83" grpId="0"/>
      <p:bldP spid="85" grpId="0"/>
      <p:bldP spid="86" grpId="0" animBg="1"/>
      <p:bldP spid="87" grpId="0" animBg="1"/>
      <p:bldP spid="88" grpId="0" animBg="1"/>
      <p:bldP spid="89" grpId="0" animBg="1"/>
      <p:bldP spid="90" grpId="0" animBg="1"/>
      <p:bldP spid="9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1219200" y="1524000"/>
            <a:ext cx="7645400" cy="4953000"/>
            <a:chOff x="1219200" y="1524000"/>
            <a:chExt cx="7645400" cy="4953000"/>
          </a:xfrm>
        </p:grpSpPr>
        <p:sp>
          <p:nvSpPr>
            <p:cNvPr id="45" name="Rectangle 44"/>
            <p:cNvSpPr/>
            <p:nvPr/>
          </p:nvSpPr>
          <p:spPr>
            <a:xfrm>
              <a:off x="4592172" y="3733800"/>
              <a:ext cx="1031444" cy="838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6" name="Rectangle 45"/>
            <p:cNvSpPr/>
            <p:nvPr/>
          </p:nvSpPr>
          <p:spPr>
            <a:xfrm>
              <a:off x="7402979" y="2027238"/>
              <a:ext cx="134918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402979" y="3200400"/>
              <a:ext cx="134918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402979" y="4419600"/>
              <a:ext cx="134918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402979" y="5638800"/>
              <a:ext cx="134918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219200" y="3581400"/>
              <a:ext cx="2248647" cy="1447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TextBox 50"/>
            <p:cNvSpPr txBox="1"/>
            <p:nvPr/>
          </p:nvSpPr>
          <p:spPr>
            <a:xfrm>
              <a:off x="1465582" y="3546268"/>
              <a:ext cx="1068956" cy="369332"/>
            </a:xfrm>
            <a:prstGeom prst="rect">
              <a:avLst/>
            </a:prstGeom>
            <a:noFill/>
          </p:spPr>
          <p:txBody>
            <a:bodyPr wrap="square" rtlCol="0">
              <a:spAutoFit/>
            </a:bodyPr>
            <a:lstStyle/>
            <a:p>
              <a:r>
                <a:rPr lang="en-US" dirty="0" smtClean="0">
                  <a:solidFill>
                    <a:schemeClr val="accent2"/>
                  </a:solidFill>
                  <a:latin typeface="+mn-lt"/>
                </a:rPr>
                <a:t>Gateway</a:t>
              </a:r>
              <a:endParaRPr lang="en-US" dirty="0">
                <a:solidFill>
                  <a:schemeClr val="accent2"/>
                </a:solidFill>
                <a:latin typeface="+mn-lt"/>
              </a:endParaRPr>
            </a:p>
          </p:txBody>
        </p:sp>
        <p:sp>
          <p:nvSpPr>
            <p:cNvPr id="52" name="TextBox 51"/>
            <p:cNvSpPr txBox="1"/>
            <p:nvPr/>
          </p:nvSpPr>
          <p:spPr>
            <a:xfrm>
              <a:off x="4460185" y="3341132"/>
              <a:ext cx="1481174" cy="276999"/>
            </a:xfrm>
            <a:prstGeom prst="rect">
              <a:avLst/>
            </a:prstGeom>
            <a:noFill/>
          </p:spPr>
          <p:txBody>
            <a:bodyPr wrap="square" rtlCol="0">
              <a:spAutoFit/>
            </a:bodyPr>
            <a:lstStyle/>
            <a:p>
              <a:r>
                <a:rPr lang="en-US" sz="1200" b="1" dirty="0" smtClean="0">
                  <a:solidFill>
                    <a:schemeClr val="accent2"/>
                  </a:solidFill>
                  <a:latin typeface="+mn-lt"/>
                </a:rPr>
                <a:t>Resource Manager</a:t>
              </a:r>
              <a:endParaRPr lang="en-US" sz="1200" b="1" dirty="0">
                <a:solidFill>
                  <a:schemeClr val="accent2"/>
                </a:solidFill>
                <a:latin typeface="+mn-lt"/>
              </a:endParaRPr>
            </a:p>
          </p:txBody>
        </p:sp>
        <p:sp>
          <p:nvSpPr>
            <p:cNvPr id="53" name="TextBox 52"/>
            <p:cNvSpPr txBox="1"/>
            <p:nvPr/>
          </p:nvSpPr>
          <p:spPr>
            <a:xfrm>
              <a:off x="7290547" y="1524000"/>
              <a:ext cx="1574053" cy="461665"/>
            </a:xfrm>
            <a:prstGeom prst="rect">
              <a:avLst/>
            </a:prstGeom>
            <a:noFill/>
          </p:spPr>
          <p:txBody>
            <a:bodyPr wrap="square" rtlCol="0">
              <a:spAutoFit/>
            </a:bodyPr>
            <a:lstStyle/>
            <a:p>
              <a:r>
                <a:rPr lang="en-US" sz="1200" dirty="0" smtClean="0"/>
                <a:t>Slaves (Datanodes and </a:t>
              </a:r>
              <a:r>
                <a:rPr lang="en-US" sz="1200" dirty="0" err="1" smtClean="0"/>
                <a:t>nodemanagers</a:t>
              </a:r>
              <a:r>
                <a:rPr lang="en-US" sz="1200" dirty="0" smtClean="0"/>
                <a:t>)</a:t>
              </a:r>
              <a:endParaRPr lang="en-US" sz="1200" dirty="0"/>
            </a:p>
          </p:txBody>
        </p:sp>
        <p:cxnSp>
          <p:nvCxnSpPr>
            <p:cNvPr id="37" name="Straight Arrow Connector 36"/>
            <p:cNvCxnSpPr>
              <a:stCxn id="54" idx="6"/>
              <a:endCxn id="55" idx="2"/>
            </p:cNvCxnSpPr>
            <p:nvPr/>
          </p:nvCxnSpPr>
          <p:spPr>
            <a:xfrm flipV="1">
              <a:off x="2428294" y="3941064"/>
              <a:ext cx="2276828" cy="9753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55" idx="6"/>
              <a:endCxn id="67" idx="2"/>
            </p:cNvCxnSpPr>
            <p:nvPr/>
          </p:nvCxnSpPr>
          <p:spPr>
            <a:xfrm>
              <a:off x="5321687" y="3941064"/>
              <a:ext cx="2243152" cy="1905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5" name="Curved Connector 74"/>
            <p:cNvCxnSpPr>
              <a:stCxn id="67" idx="2"/>
              <a:endCxn id="56" idx="2"/>
            </p:cNvCxnSpPr>
            <p:nvPr/>
          </p:nvCxnSpPr>
          <p:spPr>
            <a:xfrm rot="10800000">
              <a:off x="7548075" y="2218150"/>
              <a:ext cx="16764" cy="3628631"/>
            </a:xfrm>
            <a:prstGeom prst="curvedConnector3">
              <a:avLst>
                <a:gd name="adj1" fmla="val 3620085"/>
              </a:avLst>
            </a:prstGeom>
            <a:ln>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76" name="Curved Connector 75"/>
            <p:cNvCxnSpPr>
              <a:stCxn id="67" idx="2"/>
              <a:endCxn id="57" idx="2"/>
            </p:cNvCxnSpPr>
            <p:nvPr/>
          </p:nvCxnSpPr>
          <p:spPr>
            <a:xfrm rot="10800000">
              <a:off x="7554207" y="4661916"/>
              <a:ext cx="10633" cy="1184864"/>
            </a:xfrm>
            <a:prstGeom prst="curvedConnector3">
              <a:avLst>
                <a:gd name="adj1" fmla="val 2249911"/>
              </a:avLst>
            </a:prstGeom>
            <a:ln>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77" name="Curved Connector 76"/>
            <p:cNvCxnSpPr>
              <a:stCxn id="67" idx="2"/>
              <a:endCxn id="62" idx="2"/>
            </p:cNvCxnSpPr>
            <p:nvPr/>
          </p:nvCxnSpPr>
          <p:spPr>
            <a:xfrm rot="10800000" flipH="1">
              <a:off x="7564839" y="3461766"/>
              <a:ext cx="3562" cy="2385014"/>
            </a:xfrm>
            <a:prstGeom prst="curvedConnector3">
              <a:avLst>
                <a:gd name="adj1" fmla="val -10298231"/>
              </a:avLst>
            </a:prstGeom>
            <a:ln>
              <a:prstDash val="sysDot"/>
              <a:tailEnd type="triangle"/>
            </a:ln>
          </p:spPr>
          <p:style>
            <a:lnRef idx="2">
              <a:schemeClr val="accent2"/>
            </a:lnRef>
            <a:fillRef idx="0">
              <a:schemeClr val="accent2"/>
            </a:fillRef>
            <a:effectRef idx="1">
              <a:schemeClr val="accent2"/>
            </a:effectRef>
            <a:fontRef idx="minor">
              <a:schemeClr val="tx1"/>
            </a:fontRef>
          </p:style>
        </p:cxnSp>
      </p:grpSp>
      <p:sp>
        <p:nvSpPr>
          <p:cNvPr id="2" name="Title 1"/>
          <p:cNvSpPr>
            <a:spLocks noGrp="1"/>
          </p:cNvSpPr>
          <p:nvPr>
            <p:ph type="title"/>
          </p:nvPr>
        </p:nvSpPr>
        <p:spPr/>
        <p:txBody>
          <a:bodyPr>
            <a:normAutofit fontScale="90000"/>
          </a:bodyPr>
          <a:lstStyle/>
          <a:p>
            <a:r>
              <a:rPr lang="en-US" dirty="0" smtClean="0"/>
              <a:t>MR1 VS MR2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29</a:t>
            </a:fld>
            <a:endParaRPr lang="en-US" altLang="en-US"/>
          </a:p>
        </p:txBody>
      </p:sp>
      <p:sp>
        <p:nvSpPr>
          <p:cNvPr id="74" name="Rectangle 73"/>
          <p:cNvSpPr/>
          <p:nvPr/>
        </p:nvSpPr>
        <p:spPr>
          <a:xfrm>
            <a:off x="266982" y="2323935"/>
            <a:ext cx="3532528" cy="677108"/>
          </a:xfrm>
          <a:prstGeom prst="rect">
            <a:avLst/>
          </a:prstGeom>
        </p:spPr>
        <p:txBody>
          <a:bodyPr wrap="square">
            <a:spAutoFit/>
          </a:bodyPr>
          <a:lstStyle/>
          <a:p>
            <a:pPr marL="285750" indent="-285750">
              <a:buFont typeface="Arial" pitchFamily="34" charset="0"/>
              <a:buChar char="•"/>
            </a:pPr>
            <a:r>
              <a:rPr lang="en-US" sz="1900" dirty="0">
                <a:latin typeface="+mn-lt"/>
              </a:rPr>
              <a:t>Hadoop Cluster – Processing </a:t>
            </a:r>
            <a:r>
              <a:rPr lang="en-US" sz="1900" dirty="0" smtClean="0">
                <a:latin typeface="+mn-lt"/>
              </a:rPr>
              <a:t> (MRv2 + YARN)</a:t>
            </a:r>
            <a:endParaRPr lang="en-US" sz="1900" dirty="0">
              <a:latin typeface="+mn-lt"/>
            </a:endParaRPr>
          </a:p>
        </p:txBody>
      </p:sp>
      <p:sp>
        <p:nvSpPr>
          <p:cNvPr id="54" name="Oval 53"/>
          <p:cNvSpPr/>
          <p:nvPr/>
        </p:nvSpPr>
        <p:spPr>
          <a:xfrm>
            <a:off x="1523999" y="3886200"/>
            <a:ext cx="904295"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1</a:t>
            </a:r>
            <a:endParaRPr lang="en-US" b="1" dirty="0">
              <a:solidFill>
                <a:schemeClr val="bg1"/>
              </a:solidFill>
            </a:endParaRPr>
          </a:p>
        </p:txBody>
      </p:sp>
      <p:sp>
        <p:nvSpPr>
          <p:cNvPr id="55" name="Oval 54"/>
          <p:cNvSpPr/>
          <p:nvPr/>
        </p:nvSpPr>
        <p:spPr>
          <a:xfrm>
            <a:off x="4705122" y="3822192"/>
            <a:ext cx="61656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Oval 55"/>
          <p:cNvSpPr/>
          <p:nvPr/>
        </p:nvSpPr>
        <p:spPr>
          <a:xfrm>
            <a:off x="7548075" y="2099277"/>
            <a:ext cx="61656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M</a:t>
            </a:r>
            <a:endParaRPr lang="en-US" b="1" dirty="0">
              <a:solidFill>
                <a:schemeClr val="bg1"/>
              </a:solidFill>
            </a:endParaRPr>
          </a:p>
        </p:txBody>
      </p:sp>
      <p:sp>
        <p:nvSpPr>
          <p:cNvPr id="57" name="Oval 56"/>
          <p:cNvSpPr/>
          <p:nvPr/>
        </p:nvSpPr>
        <p:spPr>
          <a:xfrm>
            <a:off x="7554206" y="4543044"/>
            <a:ext cx="61656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M</a:t>
            </a:r>
            <a:endParaRPr lang="en-US" sz="1200" b="1" dirty="0">
              <a:solidFill>
                <a:schemeClr val="bg1"/>
              </a:solidFill>
            </a:endParaRPr>
          </a:p>
        </p:txBody>
      </p:sp>
      <p:sp>
        <p:nvSpPr>
          <p:cNvPr id="58" name="Rectangle 57"/>
          <p:cNvSpPr/>
          <p:nvPr/>
        </p:nvSpPr>
        <p:spPr>
          <a:xfrm>
            <a:off x="8246696" y="2099277"/>
            <a:ext cx="425309" cy="2175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Rectangle 58"/>
          <p:cNvSpPr/>
          <p:nvPr/>
        </p:nvSpPr>
        <p:spPr>
          <a:xfrm>
            <a:off x="8246695" y="4543044"/>
            <a:ext cx="425309" cy="2175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TextBox 59"/>
          <p:cNvSpPr txBox="1"/>
          <p:nvPr/>
        </p:nvSpPr>
        <p:spPr>
          <a:xfrm>
            <a:off x="4180765" y="2328554"/>
            <a:ext cx="2630676" cy="738664"/>
          </a:xfrm>
          <a:prstGeom prst="rect">
            <a:avLst/>
          </a:prstGeom>
          <a:noFill/>
        </p:spPr>
        <p:txBody>
          <a:bodyPr wrap="square" rtlCol="0">
            <a:spAutoFit/>
          </a:bodyPr>
          <a:lstStyle/>
          <a:p>
            <a:pPr marL="285750" indent="-285750">
              <a:buFont typeface="Arial" charset="0"/>
              <a:buChar char="•"/>
            </a:pPr>
            <a:r>
              <a:rPr lang="en-US" sz="1400" dirty="0" smtClean="0">
                <a:latin typeface="+mn-lt"/>
              </a:rPr>
              <a:t>Two data sets</a:t>
            </a:r>
          </a:p>
          <a:p>
            <a:pPr marL="285750" indent="-285750">
              <a:buFont typeface="Arial" charset="0"/>
              <a:buChar char="•"/>
            </a:pPr>
            <a:r>
              <a:rPr lang="en-US" sz="1400" dirty="0" smtClean="0">
                <a:latin typeface="+mn-lt"/>
              </a:rPr>
              <a:t>One with 2 files/blocks</a:t>
            </a:r>
          </a:p>
          <a:p>
            <a:pPr marL="285750" indent="-285750">
              <a:buFont typeface="Arial" charset="0"/>
              <a:buChar char="•"/>
            </a:pPr>
            <a:r>
              <a:rPr lang="en-US" sz="1400" dirty="0" smtClean="0">
                <a:latin typeface="+mn-lt"/>
              </a:rPr>
              <a:t>Another with 4 files/blocks</a:t>
            </a:r>
            <a:endParaRPr lang="en-US" sz="1400" dirty="0">
              <a:latin typeface="+mn-lt"/>
            </a:endParaRPr>
          </a:p>
        </p:txBody>
      </p:sp>
      <p:sp>
        <p:nvSpPr>
          <p:cNvPr id="61" name="TextBox 60"/>
          <p:cNvSpPr txBox="1"/>
          <p:nvPr/>
        </p:nvSpPr>
        <p:spPr>
          <a:xfrm>
            <a:off x="1219200" y="5102423"/>
            <a:ext cx="2630676" cy="307777"/>
          </a:xfrm>
          <a:prstGeom prst="rect">
            <a:avLst/>
          </a:prstGeom>
          <a:noFill/>
        </p:spPr>
        <p:txBody>
          <a:bodyPr wrap="square" rtlCol="0">
            <a:spAutoFit/>
          </a:bodyPr>
          <a:lstStyle/>
          <a:p>
            <a:pPr marL="285750" indent="-285750">
              <a:buFont typeface="Arial" charset="0"/>
              <a:buChar char="•"/>
            </a:pPr>
            <a:r>
              <a:rPr lang="en-US" sz="1400" dirty="0" smtClean="0">
                <a:latin typeface="+mn-lt"/>
              </a:rPr>
              <a:t>One job is running</a:t>
            </a:r>
            <a:endParaRPr lang="en-US" sz="1400" dirty="0">
              <a:latin typeface="+mn-lt"/>
            </a:endParaRPr>
          </a:p>
        </p:txBody>
      </p:sp>
      <p:sp>
        <p:nvSpPr>
          <p:cNvPr id="62" name="Oval 61"/>
          <p:cNvSpPr/>
          <p:nvPr/>
        </p:nvSpPr>
        <p:spPr>
          <a:xfrm>
            <a:off x="7568401" y="3342894"/>
            <a:ext cx="61656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R</a:t>
            </a:r>
            <a:endParaRPr lang="en-US" sz="1200" b="1" dirty="0">
              <a:solidFill>
                <a:schemeClr val="bg1"/>
              </a:solidFill>
            </a:endParaRPr>
          </a:p>
        </p:txBody>
      </p:sp>
      <p:sp>
        <p:nvSpPr>
          <p:cNvPr id="63" name="Rectangle 62"/>
          <p:cNvSpPr/>
          <p:nvPr/>
        </p:nvSpPr>
        <p:spPr>
          <a:xfrm>
            <a:off x="8246695" y="2514600"/>
            <a:ext cx="425309"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Rectangle 63"/>
          <p:cNvSpPr/>
          <p:nvPr/>
        </p:nvSpPr>
        <p:spPr>
          <a:xfrm>
            <a:off x="8246695" y="3668628"/>
            <a:ext cx="425309"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5" name="Rectangle 64"/>
          <p:cNvSpPr/>
          <p:nvPr/>
        </p:nvSpPr>
        <p:spPr>
          <a:xfrm>
            <a:off x="8232037" y="4937953"/>
            <a:ext cx="425309"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tangle 65"/>
          <p:cNvSpPr/>
          <p:nvPr/>
        </p:nvSpPr>
        <p:spPr>
          <a:xfrm>
            <a:off x="8246694" y="6172200"/>
            <a:ext cx="425309" cy="217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564839" y="5727908"/>
            <a:ext cx="616565" cy="237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bg1"/>
                </a:solidFill>
              </a:rPr>
              <a:t>AM</a:t>
            </a:r>
            <a:endParaRPr lang="en-US" sz="1200" b="1" dirty="0">
              <a:solidFill>
                <a:schemeClr val="bg1"/>
              </a:solidFill>
            </a:endParaRPr>
          </a:p>
        </p:txBody>
      </p:sp>
      <p:sp>
        <p:nvSpPr>
          <p:cNvPr id="68" name="Oval 67"/>
          <p:cNvSpPr/>
          <p:nvPr/>
        </p:nvSpPr>
        <p:spPr>
          <a:xfrm>
            <a:off x="1523999" y="4357116"/>
            <a:ext cx="904295"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bg1"/>
                </a:solidFill>
              </a:rPr>
              <a:t>2</a:t>
            </a:r>
            <a:endParaRPr lang="en-US" dirty="0">
              <a:solidFill>
                <a:schemeClr val="bg1"/>
              </a:solidFill>
            </a:endParaRPr>
          </a:p>
        </p:txBody>
      </p:sp>
      <p:sp>
        <p:nvSpPr>
          <p:cNvPr id="69" name="Oval 68"/>
          <p:cNvSpPr/>
          <p:nvPr/>
        </p:nvSpPr>
        <p:spPr>
          <a:xfrm>
            <a:off x="4705122" y="4166616"/>
            <a:ext cx="616565"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Oval 69"/>
          <p:cNvSpPr/>
          <p:nvPr/>
        </p:nvSpPr>
        <p:spPr>
          <a:xfrm>
            <a:off x="7547026" y="2099278"/>
            <a:ext cx="616565"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bg1"/>
                </a:solidFill>
              </a:rPr>
              <a:t>AM</a:t>
            </a:r>
            <a:endParaRPr lang="en-US" b="1" dirty="0">
              <a:solidFill>
                <a:schemeClr val="bg1"/>
              </a:solidFill>
            </a:endParaRPr>
          </a:p>
        </p:txBody>
      </p:sp>
      <p:sp>
        <p:nvSpPr>
          <p:cNvPr id="71" name="Oval 70"/>
          <p:cNvSpPr/>
          <p:nvPr/>
        </p:nvSpPr>
        <p:spPr>
          <a:xfrm>
            <a:off x="7589559" y="6152028"/>
            <a:ext cx="616565"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bg1"/>
                </a:solidFill>
              </a:rPr>
              <a:t>M</a:t>
            </a:r>
          </a:p>
        </p:txBody>
      </p:sp>
      <p:sp>
        <p:nvSpPr>
          <p:cNvPr id="72" name="Oval 71"/>
          <p:cNvSpPr/>
          <p:nvPr/>
        </p:nvSpPr>
        <p:spPr>
          <a:xfrm>
            <a:off x="7547027" y="4925012"/>
            <a:ext cx="616565"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bg1"/>
                </a:solidFill>
              </a:rPr>
              <a:t>M</a:t>
            </a:r>
            <a:endParaRPr lang="en-US" sz="1200" b="1" dirty="0">
              <a:solidFill>
                <a:schemeClr val="bg1"/>
              </a:solidFill>
            </a:endParaRPr>
          </a:p>
        </p:txBody>
      </p:sp>
      <p:sp>
        <p:nvSpPr>
          <p:cNvPr id="73" name="Oval 72"/>
          <p:cNvSpPr/>
          <p:nvPr/>
        </p:nvSpPr>
        <p:spPr>
          <a:xfrm>
            <a:off x="7589559" y="3677856"/>
            <a:ext cx="616565"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bg1"/>
                </a:solidFill>
              </a:rPr>
              <a:t>M</a:t>
            </a:r>
          </a:p>
        </p:txBody>
      </p:sp>
      <p:sp>
        <p:nvSpPr>
          <p:cNvPr id="96" name="Oval 95"/>
          <p:cNvSpPr/>
          <p:nvPr/>
        </p:nvSpPr>
        <p:spPr>
          <a:xfrm>
            <a:off x="7547135" y="2490719"/>
            <a:ext cx="616565"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bg1"/>
                </a:solidFill>
              </a:rPr>
              <a:t>M</a:t>
            </a:r>
          </a:p>
        </p:txBody>
      </p:sp>
      <p:sp>
        <p:nvSpPr>
          <p:cNvPr id="97" name="Oval 96"/>
          <p:cNvSpPr/>
          <p:nvPr/>
        </p:nvSpPr>
        <p:spPr>
          <a:xfrm>
            <a:off x="7547024" y="4543044"/>
            <a:ext cx="616565" cy="2377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bg1"/>
                </a:solidFill>
              </a:rPr>
              <a:t>R</a:t>
            </a:r>
          </a:p>
        </p:txBody>
      </p:sp>
      <p:cxnSp>
        <p:nvCxnSpPr>
          <p:cNvPr id="78" name="Straight Arrow Connector 77"/>
          <p:cNvCxnSpPr>
            <a:stCxn id="68" idx="6"/>
            <a:endCxn id="69" idx="2"/>
          </p:cNvCxnSpPr>
          <p:nvPr/>
        </p:nvCxnSpPr>
        <p:spPr>
          <a:xfrm flipV="1">
            <a:off x="2428294" y="4285488"/>
            <a:ext cx="2276828" cy="22402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9" name="Straight Arrow Connector 78"/>
          <p:cNvCxnSpPr>
            <a:stCxn id="69" idx="6"/>
            <a:endCxn id="70" idx="2"/>
          </p:cNvCxnSpPr>
          <p:nvPr/>
        </p:nvCxnSpPr>
        <p:spPr>
          <a:xfrm flipV="1">
            <a:off x="5321687" y="2218150"/>
            <a:ext cx="2225339" cy="206733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0" name="Curved Connector 79"/>
          <p:cNvCxnSpPr>
            <a:stCxn id="70" idx="2"/>
            <a:endCxn id="71" idx="2"/>
          </p:cNvCxnSpPr>
          <p:nvPr/>
        </p:nvCxnSpPr>
        <p:spPr>
          <a:xfrm rot="10800000" flipH="1" flipV="1">
            <a:off x="7547025" y="2218150"/>
            <a:ext cx="42533" cy="4052750"/>
          </a:xfrm>
          <a:prstGeom prst="curvedConnector3">
            <a:avLst>
              <a:gd name="adj1" fmla="val -3012303"/>
            </a:avLst>
          </a:prstGeom>
          <a:ln>
            <a:prstDash val="sysDot"/>
            <a:tailEnd type="triangle"/>
          </a:ln>
        </p:spPr>
        <p:style>
          <a:lnRef idx="2">
            <a:schemeClr val="accent3"/>
          </a:lnRef>
          <a:fillRef idx="0">
            <a:schemeClr val="accent3"/>
          </a:fillRef>
          <a:effectRef idx="1">
            <a:schemeClr val="accent3"/>
          </a:effectRef>
          <a:fontRef idx="minor">
            <a:schemeClr val="tx1"/>
          </a:fontRef>
        </p:style>
      </p:cxnSp>
      <p:cxnSp>
        <p:nvCxnSpPr>
          <p:cNvPr id="81" name="Curved Connector 80"/>
          <p:cNvCxnSpPr>
            <a:stCxn id="70" idx="2"/>
            <a:endCxn id="72" idx="2"/>
          </p:cNvCxnSpPr>
          <p:nvPr/>
        </p:nvCxnSpPr>
        <p:spPr>
          <a:xfrm rot="10800000" flipH="1" flipV="1">
            <a:off x="7547025" y="2218150"/>
            <a:ext cx="1" cy="2825734"/>
          </a:xfrm>
          <a:prstGeom prst="curvedConnector3">
            <a:avLst>
              <a:gd name="adj1" fmla="val -22860000000"/>
            </a:avLst>
          </a:prstGeom>
          <a:ln>
            <a:prstDash val="sysDot"/>
            <a:tailEnd type="triangle"/>
          </a:ln>
        </p:spPr>
        <p:style>
          <a:lnRef idx="2">
            <a:schemeClr val="accent3"/>
          </a:lnRef>
          <a:fillRef idx="0">
            <a:schemeClr val="accent3"/>
          </a:fillRef>
          <a:effectRef idx="1">
            <a:schemeClr val="accent3"/>
          </a:effectRef>
          <a:fontRef idx="minor">
            <a:schemeClr val="tx1"/>
          </a:fontRef>
        </p:style>
      </p:cxnSp>
      <p:cxnSp>
        <p:nvCxnSpPr>
          <p:cNvPr id="82" name="Curved Connector 81"/>
          <p:cNvCxnSpPr>
            <a:stCxn id="70" idx="2"/>
            <a:endCxn id="73" idx="2"/>
          </p:cNvCxnSpPr>
          <p:nvPr/>
        </p:nvCxnSpPr>
        <p:spPr>
          <a:xfrm rot="10800000" flipH="1" flipV="1">
            <a:off x="7547025" y="2218150"/>
            <a:ext cx="42533" cy="1578578"/>
          </a:xfrm>
          <a:prstGeom prst="curvedConnector3">
            <a:avLst>
              <a:gd name="adj1" fmla="val -1662392"/>
            </a:avLst>
          </a:prstGeom>
          <a:ln>
            <a:prstDash val="sysDot"/>
            <a:tailEnd type="triangle"/>
          </a:ln>
        </p:spPr>
        <p:style>
          <a:lnRef idx="2">
            <a:schemeClr val="accent3"/>
          </a:lnRef>
          <a:fillRef idx="0">
            <a:schemeClr val="accent3"/>
          </a:fillRef>
          <a:effectRef idx="1">
            <a:schemeClr val="accent3"/>
          </a:effectRef>
          <a:fontRef idx="minor">
            <a:schemeClr val="tx1"/>
          </a:fontRef>
        </p:style>
      </p:cxnSp>
      <p:cxnSp>
        <p:nvCxnSpPr>
          <p:cNvPr id="83" name="Curved Connector 82"/>
          <p:cNvCxnSpPr>
            <a:stCxn id="70" idx="2"/>
            <a:endCxn id="96" idx="2"/>
          </p:cNvCxnSpPr>
          <p:nvPr/>
        </p:nvCxnSpPr>
        <p:spPr>
          <a:xfrm rot="10800000" flipH="1" flipV="1">
            <a:off x="7547025" y="2218149"/>
            <a:ext cx="109" cy="391441"/>
          </a:xfrm>
          <a:prstGeom prst="curvedConnector3">
            <a:avLst>
              <a:gd name="adj1" fmla="val -209724771"/>
            </a:avLst>
          </a:prstGeom>
          <a:ln>
            <a:prstDash val="sysDot"/>
            <a:tailEnd type="triangle"/>
          </a:ln>
        </p:spPr>
        <p:style>
          <a:lnRef idx="2">
            <a:schemeClr val="accent3"/>
          </a:lnRef>
          <a:fillRef idx="0">
            <a:schemeClr val="accent3"/>
          </a:fillRef>
          <a:effectRef idx="1">
            <a:schemeClr val="accent3"/>
          </a:effectRef>
          <a:fontRef idx="minor">
            <a:schemeClr val="tx1"/>
          </a:fontRef>
        </p:style>
      </p:cxnSp>
      <p:cxnSp>
        <p:nvCxnSpPr>
          <p:cNvPr id="86" name="Curved Connector 85"/>
          <p:cNvCxnSpPr>
            <a:stCxn id="70" idx="2"/>
            <a:endCxn id="97" idx="2"/>
          </p:cNvCxnSpPr>
          <p:nvPr/>
        </p:nvCxnSpPr>
        <p:spPr>
          <a:xfrm rot="10800000" flipV="1">
            <a:off x="7547024" y="2218150"/>
            <a:ext cx="2" cy="2443766"/>
          </a:xfrm>
          <a:prstGeom prst="curvedConnector3">
            <a:avLst>
              <a:gd name="adj1" fmla="val 11430100000"/>
            </a:avLst>
          </a:prstGeom>
          <a:ln>
            <a:prstDash val="sysDot"/>
            <a:tailEnd type="triangle"/>
          </a:ln>
        </p:spPr>
        <p:style>
          <a:lnRef idx="2">
            <a:schemeClr val="accent3"/>
          </a:lnRef>
          <a:fillRef idx="0">
            <a:schemeClr val="accent3"/>
          </a:fillRef>
          <a:effectRef idx="1">
            <a:schemeClr val="accent3"/>
          </a:effectRef>
          <a:fontRef idx="minor">
            <a:schemeClr val="tx1"/>
          </a:fontRef>
        </p:style>
      </p:cxnSp>
      <p:sp>
        <p:nvSpPr>
          <p:cNvPr id="91" name="TextBox 90"/>
          <p:cNvSpPr txBox="1"/>
          <p:nvPr/>
        </p:nvSpPr>
        <p:spPr>
          <a:xfrm>
            <a:off x="1219200" y="5420131"/>
            <a:ext cx="2438401" cy="307777"/>
          </a:xfrm>
          <a:prstGeom prst="rect">
            <a:avLst/>
          </a:prstGeom>
          <a:noFill/>
        </p:spPr>
        <p:txBody>
          <a:bodyPr wrap="square" rtlCol="0">
            <a:spAutoFit/>
          </a:bodyPr>
          <a:lstStyle/>
          <a:p>
            <a:pPr marL="285750" indent="-285750">
              <a:buFont typeface="Arial" charset="0"/>
              <a:buChar char="•"/>
            </a:pPr>
            <a:r>
              <a:rPr lang="en-US" sz="1400" dirty="0" smtClean="0">
                <a:latin typeface="+mn-lt"/>
              </a:rPr>
              <a:t>Second job is submitted</a:t>
            </a:r>
            <a:endParaRPr lang="en-US" sz="1400" dirty="0">
              <a:latin typeface="+mn-lt"/>
            </a:endParaRPr>
          </a:p>
        </p:txBody>
      </p:sp>
      <p:sp>
        <p:nvSpPr>
          <p:cNvPr id="118" name="TextBox 117"/>
          <p:cNvSpPr txBox="1"/>
          <p:nvPr/>
        </p:nvSpPr>
        <p:spPr>
          <a:xfrm>
            <a:off x="3781871" y="5399458"/>
            <a:ext cx="2588718" cy="1384995"/>
          </a:xfrm>
          <a:prstGeom prst="rect">
            <a:avLst/>
          </a:prstGeom>
          <a:noFill/>
        </p:spPr>
        <p:txBody>
          <a:bodyPr wrap="square" rtlCol="0">
            <a:spAutoFit/>
          </a:bodyPr>
          <a:lstStyle/>
          <a:p>
            <a:pPr marL="285750" indent="-285750">
              <a:buFont typeface="Arial" charset="0"/>
              <a:buChar char="•"/>
            </a:pPr>
            <a:r>
              <a:rPr lang="en-US" sz="1400" dirty="0" smtClean="0">
                <a:latin typeface="+mn-lt"/>
              </a:rPr>
              <a:t>Resource Manager will perform resource management while Job management take cares by Application specific Application Master</a:t>
            </a:r>
            <a:endParaRPr lang="en-US" sz="1400" dirty="0">
              <a:latin typeface="+mn-lt"/>
            </a:endParaRPr>
          </a:p>
        </p:txBody>
      </p:sp>
    </p:spTree>
    <p:extLst>
      <p:ext uri="{BB962C8B-B14F-4D97-AF65-F5344CB8AC3E}">
        <p14:creationId xmlns:p14="http://schemas.microsoft.com/office/powerpoint/2010/main" val="2913294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ppt_x"/>
                                          </p:val>
                                        </p:tav>
                                        <p:tav tm="100000">
                                          <p:val>
                                            <p:strVal val="#ppt_x"/>
                                          </p:val>
                                        </p:tav>
                                      </p:tavLst>
                                    </p:anim>
                                    <p:anim calcmode="lin" valueType="num">
                                      <p:cBhvr additive="base">
                                        <p:cTn id="20" dur="500" fill="hold"/>
                                        <p:tgtEl>
                                          <p:spTgt spid="6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500" fill="hold"/>
                                        <p:tgtEl>
                                          <p:spTgt spid="64"/>
                                        </p:tgtEl>
                                        <p:attrNameLst>
                                          <p:attrName>ppt_x</p:attrName>
                                        </p:attrNameLst>
                                      </p:cBhvr>
                                      <p:tavLst>
                                        <p:tav tm="0">
                                          <p:val>
                                            <p:strVal val="#ppt_x"/>
                                          </p:val>
                                        </p:tav>
                                        <p:tav tm="100000">
                                          <p:val>
                                            <p:strVal val="#ppt_x"/>
                                          </p:val>
                                        </p:tav>
                                      </p:tavLst>
                                    </p:anim>
                                    <p:anim calcmode="lin" valueType="num">
                                      <p:cBhvr additive="base">
                                        <p:cTn id="28" dur="5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ppt_x"/>
                                          </p:val>
                                        </p:tav>
                                        <p:tav tm="100000">
                                          <p:val>
                                            <p:strVal val="#ppt_x"/>
                                          </p:val>
                                        </p:tav>
                                      </p:tavLst>
                                    </p:anim>
                                    <p:anim calcmode="lin" valueType="num">
                                      <p:cBhvr additive="base">
                                        <p:cTn id="36" dur="500" fill="hold"/>
                                        <p:tgtEl>
                                          <p:spTgt spid="60"/>
                                        </p:tgtEl>
                                        <p:attrNameLst>
                                          <p:attrName>ppt_y</p:attrName>
                                        </p:attrNameLst>
                                      </p:cBhvr>
                                      <p:tavLst>
                                        <p:tav tm="0">
                                          <p:val>
                                            <p:strVal val="1+#ppt_h/2"/>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1000"/>
                                        <p:tgtEl>
                                          <p:spTgt spid="54"/>
                                        </p:tgtEl>
                                      </p:cBhvr>
                                    </p:animEffect>
                                    <p:anim calcmode="lin" valueType="num">
                                      <p:cBhvr>
                                        <p:cTn id="40" dur="1000" fill="hold"/>
                                        <p:tgtEl>
                                          <p:spTgt spid="54"/>
                                        </p:tgtEl>
                                        <p:attrNameLst>
                                          <p:attrName>ppt_x</p:attrName>
                                        </p:attrNameLst>
                                      </p:cBhvr>
                                      <p:tavLst>
                                        <p:tav tm="0">
                                          <p:val>
                                            <p:strVal val="#ppt_x"/>
                                          </p:val>
                                        </p:tav>
                                        <p:tav tm="100000">
                                          <p:val>
                                            <p:strVal val="#ppt_x"/>
                                          </p:val>
                                        </p:tav>
                                      </p:tavLst>
                                    </p:anim>
                                    <p:anim calcmode="lin" valueType="num">
                                      <p:cBhvr>
                                        <p:cTn id="41" dur="900" decel="100000" fill="hold"/>
                                        <p:tgtEl>
                                          <p:spTgt spid="54"/>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 calcmode="lin" valueType="num">
                                      <p:cBhvr additive="base">
                                        <p:cTn id="45" dur="500" fill="hold"/>
                                        <p:tgtEl>
                                          <p:spTgt spid="61"/>
                                        </p:tgtEl>
                                        <p:attrNameLst>
                                          <p:attrName>ppt_x</p:attrName>
                                        </p:attrNameLst>
                                      </p:cBhvr>
                                      <p:tavLst>
                                        <p:tav tm="0">
                                          <p:val>
                                            <p:strVal val="#ppt_x"/>
                                          </p:val>
                                        </p:tav>
                                        <p:tav tm="100000">
                                          <p:val>
                                            <p:strVal val="#ppt_x"/>
                                          </p:val>
                                        </p:tav>
                                      </p:tavLst>
                                    </p:anim>
                                    <p:anim calcmode="lin" valueType="num">
                                      <p:cBhvr additive="base">
                                        <p:cTn id="46" dur="500" fill="hold"/>
                                        <p:tgtEl>
                                          <p:spTgt spid="61"/>
                                        </p:tgtEl>
                                        <p:attrNameLst>
                                          <p:attrName>ppt_y</p:attrName>
                                        </p:attrNameLst>
                                      </p:cBhvr>
                                      <p:tavLst>
                                        <p:tav tm="0">
                                          <p:val>
                                            <p:strVal val="1+#ppt_h/2"/>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1000"/>
                                        <p:tgtEl>
                                          <p:spTgt spid="55"/>
                                        </p:tgtEl>
                                      </p:cBhvr>
                                    </p:animEffect>
                                    <p:anim calcmode="lin" valueType="num">
                                      <p:cBhvr>
                                        <p:cTn id="50" dur="1000" fill="hold"/>
                                        <p:tgtEl>
                                          <p:spTgt spid="55"/>
                                        </p:tgtEl>
                                        <p:attrNameLst>
                                          <p:attrName>ppt_x</p:attrName>
                                        </p:attrNameLst>
                                      </p:cBhvr>
                                      <p:tavLst>
                                        <p:tav tm="0">
                                          <p:val>
                                            <p:strVal val="#ppt_x"/>
                                          </p:val>
                                        </p:tav>
                                        <p:tav tm="100000">
                                          <p:val>
                                            <p:strVal val="#ppt_x"/>
                                          </p:val>
                                        </p:tav>
                                      </p:tavLst>
                                    </p:anim>
                                    <p:anim calcmode="lin" valueType="num">
                                      <p:cBhvr>
                                        <p:cTn id="51" dur="900" decel="100000" fill="hold"/>
                                        <p:tgtEl>
                                          <p:spTgt spid="5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1000"/>
                                        <p:tgtEl>
                                          <p:spTgt spid="67"/>
                                        </p:tgtEl>
                                      </p:cBhvr>
                                    </p:animEffect>
                                    <p:anim calcmode="lin" valueType="num">
                                      <p:cBhvr>
                                        <p:cTn id="56" dur="1000" fill="hold"/>
                                        <p:tgtEl>
                                          <p:spTgt spid="67"/>
                                        </p:tgtEl>
                                        <p:attrNameLst>
                                          <p:attrName>ppt_x</p:attrName>
                                        </p:attrNameLst>
                                      </p:cBhvr>
                                      <p:tavLst>
                                        <p:tav tm="0">
                                          <p:val>
                                            <p:strVal val="#ppt_x"/>
                                          </p:val>
                                        </p:tav>
                                        <p:tav tm="100000">
                                          <p:val>
                                            <p:strVal val="#ppt_x"/>
                                          </p:val>
                                        </p:tav>
                                      </p:tavLst>
                                    </p:anim>
                                    <p:anim calcmode="lin" valueType="num">
                                      <p:cBhvr>
                                        <p:cTn id="57" dur="900" decel="100000" fill="hold"/>
                                        <p:tgtEl>
                                          <p:spTgt spid="67"/>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strVal val="#ppt_x"/>
                                          </p:val>
                                        </p:tav>
                                        <p:tav tm="100000">
                                          <p:val>
                                            <p:strVal val="#ppt_x"/>
                                          </p:val>
                                        </p:tav>
                                      </p:tavLst>
                                    </p:anim>
                                    <p:anim calcmode="lin" valueType="num">
                                      <p:cBhvr>
                                        <p:cTn id="63" dur="900" decel="100000" fill="hold"/>
                                        <p:tgtEl>
                                          <p:spTgt spid="56"/>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1000"/>
                                        <p:tgtEl>
                                          <p:spTgt spid="57"/>
                                        </p:tgtEl>
                                      </p:cBhvr>
                                    </p:animEffect>
                                    <p:anim calcmode="lin" valueType="num">
                                      <p:cBhvr>
                                        <p:cTn id="68" dur="1000" fill="hold"/>
                                        <p:tgtEl>
                                          <p:spTgt spid="57"/>
                                        </p:tgtEl>
                                        <p:attrNameLst>
                                          <p:attrName>ppt_x</p:attrName>
                                        </p:attrNameLst>
                                      </p:cBhvr>
                                      <p:tavLst>
                                        <p:tav tm="0">
                                          <p:val>
                                            <p:strVal val="#ppt_x"/>
                                          </p:val>
                                        </p:tav>
                                        <p:tav tm="100000">
                                          <p:val>
                                            <p:strVal val="#ppt_x"/>
                                          </p:val>
                                        </p:tav>
                                      </p:tavLst>
                                    </p:anim>
                                    <p:anim calcmode="lin" valueType="num">
                                      <p:cBhvr>
                                        <p:cTn id="69" dur="900" decel="100000" fill="hold"/>
                                        <p:tgtEl>
                                          <p:spTgt spid="57"/>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1000"/>
                                        <p:tgtEl>
                                          <p:spTgt spid="62"/>
                                        </p:tgtEl>
                                      </p:cBhvr>
                                    </p:animEffect>
                                    <p:anim calcmode="lin" valueType="num">
                                      <p:cBhvr>
                                        <p:cTn id="74" dur="1000" fill="hold"/>
                                        <p:tgtEl>
                                          <p:spTgt spid="62"/>
                                        </p:tgtEl>
                                        <p:attrNameLst>
                                          <p:attrName>ppt_x</p:attrName>
                                        </p:attrNameLst>
                                      </p:cBhvr>
                                      <p:tavLst>
                                        <p:tav tm="0">
                                          <p:val>
                                            <p:strVal val="#ppt_x"/>
                                          </p:val>
                                        </p:tav>
                                        <p:tav tm="100000">
                                          <p:val>
                                            <p:strVal val="#ppt_x"/>
                                          </p:val>
                                        </p:tav>
                                      </p:tavLst>
                                    </p:anim>
                                    <p:anim calcmode="lin" valueType="num">
                                      <p:cBhvr>
                                        <p:cTn id="75" dur="900" decel="100000" fill="hold"/>
                                        <p:tgtEl>
                                          <p:spTgt spid="6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62"/>
                                        </p:tgtEl>
                                        <p:attrNameLst>
                                          <p:attrName>ppt_y</p:attrName>
                                        </p:attrNameLst>
                                      </p:cBhvr>
                                      <p:tavLst>
                                        <p:tav tm="0">
                                          <p:val>
                                            <p:strVal val="#ppt_y-.03"/>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91"/>
                                        </p:tgtEl>
                                        <p:attrNameLst>
                                          <p:attrName>style.visibility</p:attrName>
                                        </p:attrNameLst>
                                      </p:cBhvr>
                                      <p:to>
                                        <p:strVal val="visible"/>
                                      </p:to>
                                    </p:set>
                                    <p:anim calcmode="lin" valueType="num">
                                      <p:cBhvr additive="base">
                                        <p:cTn id="81" dur="500" fill="hold"/>
                                        <p:tgtEl>
                                          <p:spTgt spid="91"/>
                                        </p:tgtEl>
                                        <p:attrNameLst>
                                          <p:attrName>ppt_x</p:attrName>
                                        </p:attrNameLst>
                                      </p:cBhvr>
                                      <p:tavLst>
                                        <p:tav tm="0">
                                          <p:val>
                                            <p:strVal val="#ppt_x"/>
                                          </p:val>
                                        </p:tav>
                                        <p:tav tm="100000">
                                          <p:val>
                                            <p:strVal val="#ppt_x"/>
                                          </p:val>
                                        </p:tav>
                                      </p:tavLst>
                                    </p:anim>
                                    <p:anim calcmode="lin" valueType="num">
                                      <p:cBhvr additive="base">
                                        <p:cTn id="8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grpId="0" nodeType="click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1000"/>
                                        <p:tgtEl>
                                          <p:spTgt spid="68"/>
                                        </p:tgtEl>
                                      </p:cBhvr>
                                    </p:animEffect>
                                    <p:anim calcmode="lin" valueType="num">
                                      <p:cBhvr>
                                        <p:cTn id="88" dur="1000" fill="hold"/>
                                        <p:tgtEl>
                                          <p:spTgt spid="68"/>
                                        </p:tgtEl>
                                        <p:attrNameLst>
                                          <p:attrName>ppt_x</p:attrName>
                                        </p:attrNameLst>
                                      </p:cBhvr>
                                      <p:tavLst>
                                        <p:tav tm="0">
                                          <p:val>
                                            <p:strVal val="#ppt_x"/>
                                          </p:val>
                                        </p:tav>
                                        <p:tav tm="100000">
                                          <p:val>
                                            <p:strVal val="#ppt_x"/>
                                          </p:val>
                                        </p:tav>
                                      </p:tavLst>
                                    </p:anim>
                                    <p:anim calcmode="lin" valueType="num">
                                      <p:cBhvr>
                                        <p:cTn id="89" dur="900" decel="100000" fill="hold"/>
                                        <p:tgtEl>
                                          <p:spTgt spid="68"/>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68"/>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78"/>
                                        </p:tgtEl>
                                        <p:attrNameLst>
                                          <p:attrName>style.visibility</p:attrName>
                                        </p:attrNameLst>
                                      </p:cBhvr>
                                      <p:to>
                                        <p:strVal val="visible"/>
                                      </p:to>
                                    </p:set>
                                    <p:anim calcmode="lin" valueType="num">
                                      <p:cBhvr additive="base">
                                        <p:cTn id="95" dur="500" fill="hold"/>
                                        <p:tgtEl>
                                          <p:spTgt spid="78"/>
                                        </p:tgtEl>
                                        <p:attrNameLst>
                                          <p:attrName>ppt_x</p:attrName>
                                        </p:attrNameLst>
                                      </p:cBhvr>
                                      <p:tavLst>
                                        <p:tav tm="0">
                                          <p:val>
                                            <p:strVal val="#ppt_x"/>
                                          </p:val>
                                        </p:tav>
                                        <p:tav tm="100000">
                                          <p:val>
                                            <p:strVal val="#ppt_x"/>
                                          </p:val>
                                        </p:tav>
                                      </p:tavLst>
                                    </p:anim>
                                    <p:anim calcmode="lin" valueType="num">
                                      <p:cBhvr additive="base">
                                        <p:cTn id="96" dur="500" fill="hold"/>
                                        <p:tgtEl>
                                          <p:spTgt spid="7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anim calcmode="lin" valueType="num">
                                      <p:cBhvr additive="base">
                                        <p:cTn id="99" dur="500" fill="hold"/>
                                        <p:tgtEl>
                                          <p:spTgt spid="69"/>
                                        </p:tgtEl>
                                        <p:attrNameLst>
                                          <p:attrName>ppt_x</p:attrName>
                                        </p:attrNameLst>
                                      </p:cBhvr>
                                      <p:tavLst>
                                        <p:tav tm="0">
                                          <p:val>
                                            <p:strVal val="#ppt_x"/>
                                          </p:val>
                                        </p:tav>
                                        <p:tav tm="100000">
                                          <p:val>
                                            <p:strVal val="#ppt_x"/>
                                          </p:val>
                                        </p:tav>
                                      </p:tavLst>
                                    </p:anim>
                                    <p:anim calcmode="lin" valueType="num">
                                      <p:cBhvr additive="base">
                                        <p:cTn id="10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70"/>
                                        </p:tgtEl>
                                        <p:attrNameLst>
                                          <p:attrName>style.visibility</p:attrName>
                                        </p:attrNameLst>
                                      </p:cBhvr>
                                      <p:to>
                                        <p:strVal val="visible"/>
                                      </p:to>
                                    </p:set>
                                    <p:anim calcmode="lin" valueType="num">
                                      <p:cBhvr additive="base">
                                        <p:cTn id="105" dur="500" fill="hold"/>
                                        <p:tgtEl>
                                          <p:spTgt spid="70"/>
                                        </p:tgtEl>
                                        <p:attrNameLst>
                                          <p:attrName>ppt_x</p:attrName>
                                        </p:attrNameLst>
                                      </p:cBhvr>
                                      <p:tavLst>
                                        <p:tav tm="0">
                                          <p:val>
                                            <p:strVal val="#ppt_x"/>
                                          </p:val>
                                        </p:tav>
                                        <p:tav tm="100000">
                                          <p:val>
                                            <p:strVal val="#ppt_x"/>
                                          </p:val>
                                        </p:tav>
                                      </p:tavLst>
                                    </p:anim>
                                    <p:anim calcmode="lin" valueType="num">
                                      <p:cBhvr additive="base">
                                        <p:cTn id="106" dur="500" fill="hold"/>
                                        <p:tgtEl>
                                          <p:spTgt spid="70"/>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anim calcmode="lin" valueType="num">
                                      <p:cBhvr additive="base">
                                        <p:cTn id="109" dur="500" fill="hold"/>
                                        <p:tgtEl>
                                          <p:spTgt spid="79"/>
                                        </p:tgtEl>
                                        <p:attrNameLst>
                                          <p:attrName>ppt_x</p:attrName>
                                        </p:attrNameLst>
                                      </p:cBhvr>
                                      <p:tavLst>
                                        <p:tav tm="0">
                                          <p:val>
                                            <p:strVal val="#ppt_x"/>
                                          </p:val>
                                        </p:tav>
                                        <p:tav tm="100000">
                                          <p:val>
                                            <p:strVal val="#ppt_x"/>
                                          </p:val>
                                        </p:tav>
                                      </p:tavLst>
                                    </p:anim>
                                    <p:anim calcmode="lin" valueType="num">
                                      <p:cBhvr additive="base">
                                        <p:cTn id="11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37" presetClass="entr" presetSubtype="0" fill="hold" grpId="0" nodeType="click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fade">
                                      <p:cBhvr>
                                        <p:cTn id="115" dur="1000"/>
                                        <p:tgtEl>
                                          <p:spTgt spid="71"/>
                                        </p:tgtEl>
                                      </p:cBhvr>
                                    </p:animEffect>
                                    <p:anim calcmode="lin" valueType="num">
                                      <p:cBhvr>
                                        <p:cTn id="116" dur="1000" fill="hold"/>
                                        <p:tgtEl>
                                          <p:spTgt spid="71"/>
                                        </p:tgtEl>
                                        <p:attrNameLst>
                                          <p:attrName>ppt_x</p:attrName>
                                        </p:attrNameLst>
                                      </p:cBhvr>
                                      <p:tavLst>
                                        <p:tav tm="0">
                                          <p:val>
                                            <p:strVal val="#ppt_x"/>
                                          </p:val>
                                        </p:tav>
                                        <p:tav tm="100000">
                                          <p:val>
                                            <p:strVal val="#ppt_x"/>
                                          </p:val>
                                        </p:tav>
                                      </p:tavLst>
                                    </p:anim>
                                    <p:anim calcmode="lin" valueType="num">
                                      <p:cBhvr>
                                        <p:cTn id="117" dur="900" decel="100000" fill="hold"/>
                                        <p:tgtEl>
                                          <p:spTgt spid="71"/>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71"/>
                                        </p:tgtEl>
                                        <p:attrNameLst>
                                          <p:attrName>ppt_y</p:attrName>
                                        </p:attrNameLst>
                                      </p:cBhvr>
                                      <p:tavLst>
                                        <p:tav tm="0">
                                          <p:val>
                                            <p:strVal val="#ppt_y-.03"/>
                                          </p:val>
                                        </p:tav>
                                        <p:tav tm="100000">
                                          <p:val>
                                            <p:strVal val="#ppt_y"/>
                                          </p:val>
                                        </p:tav>
                                      </p:tavLst>
                                    </p:anim>
                                  </p:childTnLst>
                                </p:cTn>
                              </p:par>
                              <p:par>
                                <p:cTn id="119" presetID="37" presetClass="entr" presetSubtype="0"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fade">
                                      <p:cBhvr>
                                        <p:cTn id="121" dur="1000"/>
                                        <p:tgtEl>
                                          <p:spTgt spid="72"/>
                                        </p:tgtEl>
                                      </p:cBhvr>
                                    </p:animEffect>
                                    <p:anim calcmode="lin" valueType="num">
                                      <p:cBhvr>
                                        <p:cTn id="122" dur="1000" fill="hold"/>
                                        <p:tgtEl>
                                          <p:spTgt spid="72"/>
                                        </p:tgtEl>
                                        <p:attrNameLst>
                                          <p:attrName>ppt_x</p:attrName>
                                        </p:attrNameLst>
                                      </p:cBhvr>
                                      <p:tavLst>
                                        <p:tav tm="0">
                                          <p:val>
                                            <p:strVal val="#ppt_x"/>
                                          </p:val>
                                        </p:tav>
                                        <p:tav tm="100000">
                                          <p:val>
                                            <p:strVal val="#ppt_x"/>
                                          </p:val>
                                        </p:tav>
                                      </p:tavLst>
                                    </p:anim>
                                    <p:anim calcmode="lin" valueType="num">
                                      <p:cBhvr>
                                        <p:cTn id="123" dur="900" decel="100000" fill="hold"/>
                                        <p:tgtEl>
                                          <p:spTgt spid="72"/>
                                        </p:tgtEl>
                                        <p:attrNameLst>
                                          <p:attrName>ppt_y</p:attrName>
                                        </p:attrNameLst>
                                      </p:cBhvr>
                                      <p:tavLst>
                                        <p:tav tm="0">
                                          <p:val>
                                            <p:strVal val="#ppt_y+1"/>
                                          </p:val>
                                        </p:tav>
                                        <p:tav tm="100000">
                                          <p:val>
                                            <p:strVal val="#ppt_y-.03"/>
                                          </p:val>
                                        </p:tav>
                                      </p:tavLst>
                                    </p:anim>
                                    <p:anim calcmode="lin" valueType="num">
                                      <p:cBhvr>
                                        <p:cTn id="124"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par>
                                <p:cTn id="125" presetID="37" presetClass="entr" presetSubtype="0" fill="hold" grpId="0" nodeType="withEffect">
                                  <p:stCondLst>
                                    <p:cond delay="0"/>
                                  </p:stCondLst>
                                  <p:childTnLst>
                                    <p:set>
                                      <p:cBhvr>
                                        <p:cTn id="126" dur="1" fill="hold">
                                          <p:stCondLst>
                                            <p:cond delay="0"/>
                                          </p:stCondLst>
                                        </p:cTn>
                                        <p:tgtEl>
                                          <p:spTgt spid="73"/>
                                        </p:tgtEl>
                                        <p:attrNameLst>
                                          <p:attrName>style.visibility</p:attrName>
                                        </p:attrNameLst>
                                      </p:cBhvr>
                                      <p:to>
                                        <p:strVal val="visible"/>
                                      </p:to>
                                    </p:set>
                                    <p:animEffect transition="in" filter="fade">
                                      <p:cBhvr>
                                        <p:cTn id="127" dur="1000"/>
                                        <p:tgtEl>
                                          <p:spTgt spid="73"/>
                                        </p:tgtEl>
                                      </p:cBhvr>
                                    </p:animEffect>
                                    <p:anim calcmode="lin" valueType="num">
                                      <p:cBhvr>
                                        <p:cTn id="128" dur="1000" fill="hold"/>
                                        <p:tgtEl>
                                          <p:spTgt spid="73"/>
                                        </p:tgtEl>
                                        <p:attrNameLst>
                                          <p:attrName>ppt_x</p:attrName>
                                        </p:attrNameLst>
                                      </p:cBhvr>
                                      <p:tavLst>
                                        <p:tav tm="0">
                                          <p:val>
                                            <p:strVal val="#ppt_x"/>
                                          </p:val>
                                        </p:tav>
                                        <p:tav tm="100000">
                                          <p:val>
                                            <p:strVal val="#ppt_x"/>
                                          </p:val>
                                        </p:tav>
                                      </p:tavLst>
                                    </p:anim>
                                    <p:anim calcmode="lin" valueType="num">
                                      <p:cBhvr>
                                        <p:cTn id="129" dur="900" decel="100000" fill="hold"/>
                                        <p:tgtEl>
                                          <p:spTgt spid="73"/>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73"/>
                                        </p:tgtEl>
                                        <p:attrNameLst>
                                          <p:attrName>ppt_y</p:attrName>
                                        </p:attrNameLst>
                                      </p:cBhvr>
                                      <p:tavLst>
                                        <p:tav tm="0">
                                          <p:val>
                                            <p:strVal val="#ppt_y-.03"/>
                                          </p:val>
                                        </p:tav>
                                        <p:tav tm="100000">
                                          <p:val>
                                            <p:strVal val="#ppt_y"/>
                                          </p:val>
                                        </p:tav>
                                      </p:tavLst>
                                    </p:anim>
                                  </p:childTnLst>
                                </p:cTn>
                              </p:par>
                              <p:par>
                                <p:cTn id="131" presetID="37"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fade">
                                      <p:cBhvr>
                                        <p:cTn id="133" dur="1000"/>
                                        <p:tgtEl>
                                          <p:spTgt spid="96"/>
                                        </p:tgtEl>
                                      </p:cBhvr>
                                    </p:animEffect>
                                    <p:anim calcmode="lin" valueType="num">
                                      <p:cBhvr>
                                        <p:cTn id="134" dur="1000" fill="hold"/>
                                        <p:tgtEl>
                                          <p:spTgt spid="96"/>
                                        </p:tgtEl>
                                        <p:attrNameLst>
                                          <p:attrName>ppt_x</p:attrName>
                                        </p:attrNameLst>
                                      </p:cBhvr>
                                      <p:tavLst>
                                        <p:tav tm="0">
                                          <p:val>
                                            <p:strVal val="#ppt_x"/>
                                          </p:val>
                                        </p:tav>
                                        <p:tav tm="100000">
                                          <p:val>
                                            <p:strVal val="#ppt_x"/>
                                          </p:val>
                                        </p:tav>
                                      </p:tavLst>
                                    </p:anim>
                                    <p:anim calcmode="lin" valueType="num">
                                      <p:cBhvr>
                                        <p:cTn id="135" dur="900" decel="100000" fill="hold"/>
                                        <p:tgtEl>
                                          <p:spTgt spid="96"/>
                                        </p:tgtEl>
                                        <p:attrNameLst>
                                          <p:attrName>ppt_y</p:attrName>
                                        </p:attrNameLst>
                                      </p:cBhvr>
                                      <p:tavLst>
                                        <p:tav tm="0">
                                          <p:val>
                                            <p:strVal val="#ppt_y+1"/>
                                          </p:val>
                                        </p:tav>
                                        <p:tav tm="100000">
                                          <p:val>
                                            <p:strVal val="#ppt_y-.03"/>
                                          </p:val>
                                        </p:tav>
                                      </p:tavLst>
                                    </p:anim>
                                    <p:anim calcmode="lin" valueType="num">
                                      <p:cBhvr>
                                        <p:cTn id="136"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37" presetClass="entr" presetSubtype="0" fill="hold" grpId="0" nodeType="click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fade">
                                      <p:cBhvr>
                                        <p:cTn id="141" dur="1000"/>
                                        <p:tgtEl>
                                          <p:spTgt spid="97"/>
                                        </p:tgtEl>
                                      </p:cBhvr>
                                    </p:animEffect>
                                    <p:anim calcmode="lin" valueType="num">
                                      <p:cBhvr>
                                        <p:cTn id="142" dur="1000" fill="hold"/>
                                        <p:tgtEl>
                                          <p:spTgt spid="97"/>
                                        </p:tgtEl>
                                        <p:attrNameLst>
                                          <p:attrName>ppt_x</p:attrName>
                                        </p:attrNameLst>
                                      </p:cBhvr>
                                      <p:tavLst>
                                        <p:tav tm="0">
                                          <p:val>
                                            <p:strVal val="#ppt_x"/>
                                          </p:val>
                                        </p:tav>
                                        <p:tav tm="100000">
                                          <p:val>
                                            <p:strVal val="#ppt_x"/>
                                          </p:val>
                                        </p:tav>
                                      </p:tavLst>
                                    </p:anim>
                                    <p:anim calcmode="lin" valueType="num">
                                      <p:cBhvr>
                                        <p:cTn id="143" dur="900" decel="100000" fill="hold"/>
                                        <p:tgtEl>
                                          <p:spTgt spid="97"/>
                                        </p:tgtEl>
                                        <p:attrNameLst>
                                          <p:attrName>ppt_y</p:attrName>
                                        </p:attrNameLst>
                                      </p:cBhvr>
                                      <p:tavLst>
                                        <p:tav tm="0">
                                          <p:val>
                                            <p:strVal val="#ppt_y+1"/>
                                          </p:val>
                                        </p:tav>
                                        <p:tav tm="100000">
                                          <p:val>
                                            <p:strVal val="#ppt_y-.03"/>
                                          </p:val>
                                        </p:tav>
                                      </p:tavLst>
                                    </p:anim>
                                    <p:anim calcmode="lin" valueType="num">
                                      <p:cBhvr>
                                        <p:cTn id="144"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80"/>
                                        </p:tgtEl>
                                        <p:attrNameLst>
                                          <p:attrName>style.visibility</p:attrName>
                                        </p:attrNameLst>
                                      </p:cBhvr>
                                      <p:to>
                                        <p:strVal val="visible"/>
                                      </p:to>
                                    </p:set>
                                    <p:anim calcmode="lin" valueType="num">
                                      <p:cBhvr additive="base">
                                        <p:cTn id="147" dur="500" fill="hold"/>
                                        <p:tgtEl>
                                          <p:spTgt spid="80"/>
                                        </p:tgtEl>
                                        <p:attrNameLst>
                                          <p:attrName>ppt_x</p:attrName>
                                        </p:attrNameLst>
                                      </p:cBhvr>
                                      <p:tavLst>
                                        <p:tav tm="0">
                                          <p:val>
                                            <p:strVal val="#ppt_x"/>
                                          </p:val>
                                        </p:tav>
                                        <p:tav tm="100000">
                                          <p:val>
                                            <p:strVal val="#ppt_x"/>
                                          </p:val>
                                        </p:tav>
                                      </p:tavLst>
                                    </p:anim>
                                    <p:anim calcmode="lin" valueType="num">
                                      <p:cBhvr additive="base">
                                        <p:cTn id="148" dur="500" fill="hold"/>
                                        <p:tgtEl>
                                          <p:spTgt spid="80"/>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81"/>
                                        </p:tgtEl>
                                        <p:attrNameLst>
                                          <p:attrName>style.visibility</p:attrName>
                                        </p:attrNameLst>
                                      </p:cBhvr>
                                      <p:to>
                                        <p:strVal val="visible"/>
                                      </p:to>
                                    </p:set>
                                    <p:anim calcmode="lin" valueType="num">
                                      <p:cBhvr additive="base">
                                        <p:cTn id="151" dur="500" fill="hold"/>
                                        <p:tgtEl>
                                          <p:spTgt spid="81"/>
                                        </p:tgtEl>
                                        <p:attrNameLst>
                                          <p:attrName>ppt_x</p:attrName>
                                        </p:attrNameLst>
                                      </p:cBhvr>
                                      <p:tavLst>
                                        <p:tav tm="0">
                                          <p:val>
                                            <p:strVal val="#ppt_x"/>
                                          </p:val>
                                        </p:tav>
                                        <p:tav tm="100000">
                                          <p:val>
                                            <p:strVal val="#ppt_x"/>
                                          </p:val>
                                        </p:tav>
                                      </p:tavLst>
                                    </p:anim>
                                    <p:anim calcmode="lin" valueType="num">
                                      <p:cBhvr additive="base">
                                        <p:cTn id="152" dur="500" fill="hold"/>
                                        <p:tgtEl>
                                          <p:spTgt spid="81"/>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82"/>
                                        </p:tgtEl>
                                        <p:attrNameLst>
                                          <p:attrName>style.visibility</p:attrName>
                                        </p:attrNameLst>
                                      </p:cBhvr>
                                      <p:to>
                                        <p:strVal val="visible"/>
                                      </p:to>
                                    </p:set>
                                    <p:anim calcmode="lin" valueType="num">
                                      <p:cBhvr additive="base">
                                        <p:cTn id="155" dur="500" fill="hold"/>
                                        <p:tgtEl>
                                          <p:spTgt spid="82"/>
                                        </p:tgtEl>
                                        <p:attrNameLst>
                                          <p:attrName>ppt_x</p:attrName>
                                        </p:attrNameLst>
                                      </p:cBhvr>
                                      <p:tavLst>
                                        <p:tav tm="0">
                                          <p:val>
                                            <p:strVal val="#ppt_x"/>
                                          </p:val>
                                        </p:tav>
                                        <p:tav tm="100000">
                                          <p:val>
                                            <p:strVal val="#ppt_x"/>
                                          </p:val>
                                        </p:tav>
                                      </p:tavLst>
                                    </p:anim>
                                    <p:anim calcmode="lin" valueType="num">
                                      <p:cBhvr additive="base">
                                        <p:cTn id="156" dur="500" fill="hold"/>
                                        <p:tgtEl>
                                          <p:spTgt spid="82"/>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83"/>
                                        </p:tgtEl>
                                        <p:attrNameLst>
                                          <p:attrName>style.visibility</p:attrName>
                                        </p:attrNameLst>
                                      </p:cBhvr>
                                      <p:to>
                                        <p:strVal val="visible"/>
                                      </p:to>
                                    </p:set>
                                    <p:anim calcmode="lin" valueType="num">
                                      <p:cBhvr additive="base">
                                        <p:cTn id="159" dur="500" fill="hold"/>
                                        <p:tgtEl>
                                          <p:spTgt spid="83"/>
                                        </p:tgtEl>
                                        <p:attrNameLst>
                                          <p:attrName>ppt_x</p:attrName>
                                        </p:attrNameLst>
                                      </p:cBhvr>
                                      <p:tavLst>
                                        <p:tav tm="0">
                                          <p:val>
                                            <p:strVal val="#ppt_x"/>
                                          </p:val>
                                        </p:tav>
                                        <p:tav tm="100000">
                                          <p:val>
                                            <p:strVal val="#ppt_x"/>
                                          </p:val>
                                        </p:tav>
                                      </p:tavLst>
                                    </p:anim>
                                    <p:anim calcmode="lin" valueType="num">
                                      <p:cBhvr additive="base">
                                        <p:cTn id="160" dur="500" fill="hold"/>
                                        <p:tgtEl>
                                          <p:spTgt spid="83"/>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86"/>
                                        </p:tgtEl>
                                        <p:attrNameLst>
                                          <p:attrName>style.visibility</p:attrName>
                                        </p:attrNameLst>
                                      </p:cBhvr>
                                      <p:to>
                                        <p:strVal val="visible"/>
                                      </p:to>
                                    </p:set>
                                    <p:anim calcmode="lin" valueType="num">
                                      <p:cBhvr additive="base">
                                        <p:cTn id="163" dur="500" fill="hold"/>
                                        <p:tgtEl>
                                          <p:spTgt spid="86"/>
                                        </p:tgtEl>
                                        <p:attrNameLst>
                                          <p:attrName>ppt_x</p:attrName>
                                        </p:attrNameLst>
                                      </p:cBhvr>
                                      <p:tavLst>
                                        <p:tav tm="0">
                                          <p:val>
                                            <p:strVal val="#ppt_x"/>
                                          </p:val>
                                        </p:tav>
                                        <p:tav tm="100000">
                                          <p:val>
                                            <p:strVal val="#ppt_x"/>
                                          </p:val>
                                        </p:tav>
                                      </p:tavLst>
                                    </p:anim>
                                    <p:anim calcmode="lin" valueType="num">
                                      <p:cBhvr additive="base">
                                        <p:cTn id="16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18"/>
                                        </p:tgtEl>
                                        <p:attrNameLst>
                                          <p:attrName>style.visibility</p:attrName>
                                        </p:attrNameLst>
                                      </p:cBhvr>
                                      <p:to>
                                        <p:strVal val="visible"/>
                                      </p:to>
                                    </p:set>
                                    <p:anim calcmode="lin" valueType="num">
                                      <p:cBhvr additive="base">
                                        <p:cTn id="169" dur="500" fill="hold"/>
                                        <p:tgtEl>
                                          <p:spTgt spid="118"/>
                                        </p:tgtEl>
                                        <p:attrNameLst>
                                          <p:attrName>ppt_x</p:attrName>
                                        </p:attrNameLst>
                                      </p:cBhvr>
                                      <p:tavLst>
                                        <p:tav tm="0">
                                          <p:val>
                                            <p:strVal val="#ppt_x"/>
                                          </p:val>
                                        </p:tav>
                                        <p:tav tm="100000">
                                          <p:val>
                                            <p:strVal val="#ppt_x"/>
                                          </p:val>
                                        </p:tav>
                                      </p:tavLst>
                                    </p:anim>
                                    <p:anim calcmode="lin" valueType="num">
                                      <p:cBhvr additive="base">
                                        <p:cTn id="17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p:bldP spid="61" grpId="0"/>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96" grpId="0" animBg="1"/>
      <p:bldP spid="97" grpId="0" animBg="1"/>
      <p:bldP spid="91" grpId="0"/>
      <p:bldP spid="1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pPr marL="457200" indent="-457200">
              <a:buFont typeface="Arial" panose="020B0604020202020204" pitchFamily="34" charset="0"/>
              <a:buChar char="•"/>
            </a:pPr>
            <a:r>
              <a:rPr lang="en-US" sz="3200" dirty="0">
                <a:solidFill>
                  <a:schemeClr val="tx1"/>
                </a:solidFill>
              </a:rPr>
              <a:t>Hadoop 1.x </a:t>
            </a:r>
            <a:r>
              <a:rPr lang="en-US" sz="3200" dirty="0" smtClean="0">
                <a:solidFill>
                  <a:schemeClr val="tx1"/>
                </a:solidFill>
              </a:rPr>
              <a:t>Limitations </a:t>
            </a:r>
          </a:p>
          <a:p>
            <a:pPr marL="457200" indent="-457200">
              <a:buFont typeface="Arial" panose="020B0604020202020204" pitchFamily="34" charset="0"/>
              <a:buChar char="•"/>
            </a:pPr>
            <a:r>
              <a:rPr lang="en-US" sz="3200" dirty="0" smtClean="0">
                <a:solidFill>
                  <a:schemeClr val="tx1"/>
                </a:solidFill>
              </a:rPr>
              <a:t>Hadoop 2.x Architecture</a:t>
            </a:r>
          </a:p>
          <a:p>
            <a:pPr marL="457200" indent="-457200">
              <a:buFont typeface="Arial" panose="020B0604020202020204" pitchFamily="34" charset="0"/>
              <a:buChar char="•"/>
            </a:pPr>
            <a:r>
              <a:rPr lang="en-US" sz="3200" dirty="0" smtClean="0">
                <a:solidFill>
                  <a:schemeClr val="tx1"/>
                </a:solidFill>
              </a:rPr>
              <a:t>Map Reduce VS YARN</a:t>
            </a:r>
          </a:p>
          <a:p>
            <a:pPr marL="457200" indent="-457200">
              <a:buFont typeface="Arial" panose="020B0604020202020204" pitchFamily="34" charset="0"/>
              <a:buChar char="•"/>
            </a:pPr>
            <a:r>
              <a:rPr lang="en-US" sz="3200" dirty="0" smtClean="0">
                <a:solidFill>
                  <a:schemeClr val="tx1"/>
                </a:solidFill>
              </a:rPr>
              <a:t>Summary</a:t>
            </a:r>
          </a:p>
          <a:p>
            <a:pPr marL="457200" indent="-457200">
              <a:buFont typeface="Arial" panose="020B0604020202020204" pitchFamily="34" charset="0"/>
              <a:buChar char="•"/>
            </a:pPr>
            <a:endParaRPr lang="en-US" sz="3200" dirty="0" smtClean="0">
              <a:solidFill>
                <a:schemeClr val="tx1"/>
              </a:solidFill>
              <a:latin typeface="+mn-lt"/>
            </a:endParaRPr>
          </a:p>
          <a:p>
            <a:pPr marL="457200" indent="-457200">
              <a:buFont typeface="Arial" panose="020B0604020202020204" pitchFamily="34" charset="0"/>
              <a:buChar char="•"/>
            </a:pPr>
            <a:endParaRPr lang="en-US" sz="3200" dirty="0" smtClean="0">
              <a:solidFill>
                <a:schemeClr val="tx1"/>
              </a:solidFill>
              <a:latin typeface="+mn-lt"/>
            </a:endParaRPr>
          </a:p>
        </p:txBody>
      </p:sp>
      <p:sp>
        <p:nvSpPr>
          <p:cNvPr id="4" name="Title 3"/>
          <p:cNvSpPr>
            <a:spLocks noGrp="1"/>
          </p:cNvSpPr>
          <p:nvPr>
            <p:ph type="title"/>
          </p:nvPr>
        </p:nvSpPr>
        <p:spPr/>
        <p:txBody>
          <a:bodyPr>
            <a:normAutofit fontScale="90000"/>
          </a:bodyPr>
          <a:lstStyle/>
          <a:p>
            <a:r>
              <a:rPr lang="en-US" dirty="0" smtClean="0"/>
              <a:t>Agenda</a:t>
            </a:r>
            <a:endParaRPr lang="en-US" dirty="0"/>
          </a:p>
        </p:txBody>
      </p:sp>
      <p:sp>
        <p:nvSpPr>
          <p:cNvPr id="3" name="Slide Number Placeholder 2"/>
          <p:cNvSpPr>
            <a:spLocks noGrp="1"/>
          </p:cNvSpPr>
          <p:nvPr>
            <p:ph type="sldNum" sz="quarter" idx="10"/>
          </p:nvPr>
        </p:nvSpPr>
        <p:spPr/>
        <p:txBody>
          <a:bodyPr/>
          <a:lstStyle/>
          <a:p>
            <a:pPr>
              <a:defRPr/>
            </a:pPr>
            <a:fld id="{D00BA3BA-696B-4B52-ACDA-29D03C0DFAD7}" type="slidenum">
              <a:rPr lang="en-US" altLang="en-US" smtClean="0"/>
              <a:pPr>
                <a:defRPr/>
              </a:pPr>
              <a:t>3</a:t>
            </a:fld>
            <a:endParaRPr lang="en-US" altLang="en-US"/>
          </a:p>
        </p:txBody>
      </p:sp>
    </p:spTree>
    <p:extLst>
      <p:ext uri="{BB962C8B-B14F-4D97-AF65-F5344CB8AC3E}">
        <p14:creationId xmlns:p14="http://schemas.microsoft.com/office/powerpoint/2010/main" val="3693806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1</a:t>
            </a:r>
            <a:r>
              <a:rPr lang="en-US" dirty="0"/>
              <a:t> </a:t>
            </a:r>
            <a:r>
              <a:rPr lang="en-US" dirty="0" smtClean="0"/>
              <a:t>VS Hadoop 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30</a:t>
            </a:fld>
            <a:endParaRPr lang="en-US" alt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816" y="2337060"/>
            <a:ext cx="6648450" cy="3968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015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MR1 Vs MR2 - Summary</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31</a:t>
            </a:fld>
            <a:endParaRPr lang="en-US" altLang="en-US"/>
          </a:p>
        </p:txBody>
      </p:sp>
      <p:graphicFrame>
        <p:nvGraphicFramePr>
          <p:cNvPr id="37" name="Table 36"/>
          <p:cNvGraphicFramePr>
            <a:graphicFrameLocks noGrp="1"/>
          </p:cNvGraphicFramePr>
          <p:nvPr>
            <p:extLst>
              <p:ext uri="{D42A27DB-BD31-4B8C-83A1-F6EECF244321}">
                <p14:modId xmlns:p14="http://schemas.microsoft.com/office/powerpoint/2010/main" val="386970636"/>
              </p:ext>
            </p:extLst>
          </p:nvPr>
        </p:nvGraphicFramePr>
        <p:xfrm>
          <a:off x="651466" y="2422266"/>
          <a:ext cx="7373938" cy="3907600"/>
        </p:xfrm>
        <a:graphic>
          <a:graphicData uri="http://schemas.openxmlformats.org/drawingml/2006/table">
            <a:tbl>
              <a:tblPr firstRow="1" bandRow="1">
                <a:tableStyleId>{93296810-A885-4BE3-A3E7-6D5BEEA58F35}</a:tableStyleId>
              </a:tblPr>
              <a:tblGrid>
                <a:gridCol w="1500762"/>
                <a:gridCol w="2818565"/>
                <a:gridCol w="3054611"/>
              </a:tblGrid>
              <a:tr h="202745">
                <a:tc>
                  <a:txBody>
                    <a:bodyPr/>
                    <a:lstStyle/>
                    <a:p>
                      <a:pPr algn="l" fontAlgn="b"/>
                      <a:r>
                        <a:rPr lang="en-US" sz="1200" u="none" strike="noStrike" dirty="0">
                          <a:effectLst/>
                        </a:rPr>
                        <a:t> </a:t>
                      </a:r>
                      <a:endParaRPr lang="en-US" sz="1200" b="1"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smtClean="0">
                          <a:effectLst/>
                        </a:rPr>
                        <a:t>MRv1/Classic</a:t>
                      </a:r>
                      <a:endParaRPr lang="en-US" sz="1200" b="1"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a:effectLst/>
                        </a:rPr>
                        <a:t>MRv2/YARN</a:t>
                      </a:r>
                      <a:endParaRPr lang="en-US" sz="1200" b="1" i="0" u="none" strike="noStrike">
                        <a:solidFill>
                          <a:srgbClr val="000000"/>
                        </a:solidFill>
                        <a:effectLst/>
                        <a:latin typeface="Calibri"/>
                      </a:endParaRPr>
                    </a:p>
                  </a:txBody>
                  <a:tcPr marL="11961" marR="11961" marT="11962" marB="0" anchor="b"/>
                </a:tc>
              </a:tr>
              <a:tr h="347261">
                <a:tc>
                  <a:txBody>
                    <a:bodyPr/>
                    <a:lstStyle/>
                    <a:p>
                      <a:pPr algn="l" fontAlgn="b"/>
                      <a:r>
                        <a:rPr lang="en-US" sz="1200" u="none" strike="noStrike" dirty="0">
                          <a:effectLst/>
                        </a:rPr>
                        <a:t>Master</a:t>
                      </a:r>
                      <a:endParaRPr lang="en-US" sz="1200" b="1"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a:effectLst/>
                        </a:rPr>
                        <a:t>Job </a:t>
                      </a:r>
                      <a:r>
                        <a:rPr lang="en-US" sz="1200" u="none" strike="noStrike" dirty="0" smtClean="0">
                          <a:effectLst/>
                        </a:rPr>
                        <a:t>Tracker – handles</a:t>
                      </a:r>
                      <a:r>
                        <a:rPr lang="en-US" sz="1200" u="none" strike="noStrike" baseline="0" dirty="0" smtClean="0">
                          <a:effectLst/>
                        </a:rPr>
                        <a:t> both resource management as well as job processing.</a:t>
                      </a:r>
                      <a:endParaRPr lang="en-US" sz="1200" b="0"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a:effectLst/>
                        </a:rPr>
                        <a:t>Resource </a:t>
                      </a:r>
                      <a:r>
                        <a:rPr lang="en-US" sz="1200" u="none" strike="noStrike" dirty="0" smtClean="0">
                          <a:effectLst/>
                        </a:rPr>
                        <a:t>Manager – only looks after resource management.</a:t>
                      </a:r>
                      <a:endParaRPr lang="en-US" sz="1200" b="0" i="0" u="none" strike="noStrike" dirty="0">
                        <a:solidFill>
                          <a:srgbClr val="000000"/>
                        </a:solidFill>
                        <a:effectLst/>
                        <a:latin typeface="Calibri"/>
                      </a:endParaRPr>
                    </a:p>
                  </a:txBody>
                  <a:tcPr marL="11961" marR="11961" marT="11962" marB="0" anchor="b"/>
                </a:tc>
              </a:tr>
              <a:tr h="260336">
                <a:tc>
                  <a:txBody>
                    <a:bodyPr/>
                    <a:lstStyle/>
                    <a:p>
                      <a:pPr algn="l" fontAlgn="b"/>
                      <a:r>
                        <a:rPr lang="en-US" sz="1200" u="none" strike="noStrike" dirty="0">
                          <a:effectLst/>
                        </a:rPr>
                        <a:t>Slave on each </a:t>
                      </a:r>
                      <a:r>
                        <a:rPr lang="en-US" sz="1200" u="none" strike="noStrike" dirty="0" err="1">
                          <a:effectLst/>
                        </a:rPr>
                        <a:t>datanode</a:t>
                      </a:r>
                      <a:endParaRPr lang="en-US" sz="1200" b="1"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a:effectLst/>
                        </a:rPr>
                        <a:t>Task Tracker</a:t>
                      </a:r>
                      <a:endParaRPr lang="en-US" sz="1200" b="0"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a:effectLst/>
                        </a:rPr>
                        <a:t>Node Manager</a:t>
                      </a:r>
                      <a:endParaRPr lang="en-US" sz="1200" b="0" i="0" u="none" strike="noStrike">
                        <a:solidFill>
                          <a:srgbClr val="000000"/>
                        </a:solidFill>
                        <a:effectLst/>
                        <a:latin typeface="Calibri"/>
                      </a:endParaRPr>
                    </a:p>
                  </a:txBody>
                  <a:tcPr marL="11961" marR="11961" marT="11962" marB="0" anchor="b"/>
                </a:tc>
              </a:tr>
              <a:tr h="592438">
                <a:tc>
                  <a:txBody>
                    <a:bodyPr/>
                    <a:lstStyle/>
                    <a:p>
                      <a:pPr algn="l" fontAlgn="b"/>
                      <a:r>
                        <a:rPr lang="en-US" sz="1200" u="none" strike="noStrike" dirty="0">
                          <a:effectLst/>
                        </a:rPr>
                        <a:t>Job</a:t>
                      </a:r>
                      <a:endParaRPr lang="en-US" sz="1200" b="1"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a:effectLst/>
                        </a:rPr>
                        <a:t>Job Tracker controls life cycle of the job</a:t>
                      </a:r>
                      <a:endParaRPr lang="en-US" sz="1200" b="0"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a:effectLst/>
                        </a:rPr>
                        <a:t>Per job application master controls life cycle of job. Application master is transient in nature and will be cleaned up after job is completed.</a:t>
                      </a:r>
                      <a:endParaRPr lang="en-US" sz="1200" b="0" i="0" u="none" strike="noStrike">
                        <a:solidFill>
                          <a:srgbClr val="000000"/>
                        </a:solidFill>
                        <a:effectLst/>
                        <a:latin typeface="Calibri"/>
                      </a:endParaRPr>
                    </a:p>
                  </a:txBody>
                  <a:tcPr marL="11961" marR="11961" marT="11962" marB="0" anchor="b"/>
                </a:tc>
              </a:tr>
              <a:tr h="592438">
                <a:tc>
                  <a:txBody>
                    <a:bodyPr/>
                    <a:lstStyle/>
                    <a:p>
                      <a:pPr algn="l" fontAlgn="b"/>
                      <a:r>
                        <a:rPr lang="en-US" sz="1200" u="none" strike="noStrike" dirty="0">
                          <a:effectLst/>
                        </a:rPr>
                        <a:t>Mappers and reducers</a:t>
                      </a:r>
                      <a:endParaRPr lang="en-US" sz="1200" b="1"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a:effectLst/>
                        </a:rPr>
                        <a:t>Task tracker will manage the processes that runs tasks (mappers and reducers)</a:t>
                      </a:r>
                      <a:endParaRPr lang="en-US" sz="1200" b="0"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a:effectLst/>
                        </a:rPr>
                        <a:t>Containers will manage the processes that runs tasks (mappers and reducers). Containers are transient in nature and will be cleaned up when job is completed.</a:t>
                      </a:r>
                      <a:endParaRPr lang="en-US" sz="1200" b="0" i="0" u="none" strike="noStrike" dirty="0">
                        <a:solidFill>
                          <a:srgbClr val="000000"/>
                        </a:solidFill>
                        <a:effectLst/>
                        <a:latin typeface="Calibri"/>
                      </a:endParaRPr>
                    </a:p>
                  </a:txBody>
                  <a:tcPr marL="11961" marR="11961" marT="11962" marB="0" anchor="b"/>
                </a:tc>
              </a:tr>
              <a:tr h="592438">
                <a:tc>
                  <a:txBody>
                    <a:bodyPr/>
                    <a:lstStyle/>
                    <a:p>
                      <a:pPr algn="l" fontAlgn="b"/>
                      <a:r>
                        <a:rPr lang="en-US" sz="1200" u="none" strike="noStrike" dirty="0" smtClean="0">
                          <a:effectLst/>
                        </a:rPr>
                        <a:t>Mappers and reducers</a:t>
                      </a:r>
                      <a:endParaRPr lang="en-US" sz="1200" b="1"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smtClean="0">
                          <a:effectLst/>
                        </a:rPr>
                        <a:t>Tasks for mappers and reducers on each node are pre-configured</a:t>
                      </a:r>
                      <a:r>
                        <a:rPr lang="en-US" sz="1200" u="none" strike="noStrike" baseline="0" dirty="0" smtClean="0">
                          <a:effectLst/>
                        </a:rPr>
                        <a:t> and cannot be changed. It can cause under utilization of resources.</a:t>
                      </a:r>
                      <a:endParaRPr lang="en-US" sz="1200" b="0"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smtClean="0">
                          <a:effectLst/>
                        </a:rPr>
                        <a:t>Tasks for mappers and reducers are not pre-configured.</a:t>
                      </a:r>
                      <a:r>
                        <a:rPr lang="en-US" sz="1200" u="none" strike="noStrike" baseline="0" dirty="0" smtClean="0">
                          <a:effectLst/>
                        </a:rPr>
                        <a:t> Relatively effective utilization of resources.</a:t>
                      </a:r>
                      <a:endParaRPr lang="en-US" sz="1200" b="0" i="0" u="none" strike="noStrike" dirty="0">
                        <a:solidFill>
                          <a:srgbClr val="000000"/>
                        </a:solidFill>
                        <a:effectLst/>
                        <a:latin typeface="Calibri"/>
                      </a:endParaRPr>
                    </a:p>
                  </a:txBody>
                  <a:tcPr marL="11961" marR="11961" marT="11962" marB="0" anchor="b"/>
                </a:tc>
              </a:tr>
              <a:tr h="987395">
                <a:tc>
                  <a:txBody>
                    <a:bodyPr/>
                    <a:lstStyle/>
                    <a:p>
                      <a:pPr algn="l" fontAlgn="b"/>
                      <a:r>
                        <a:rPr lang="en-US" sz="1200" u="none" strike="noStrike" dirty="0" smtClean="0">
                          <a:effectLst/>
                        </a:rPr>
                        <a:t>Scalability</a:t>
                      </a:r>
                      <a:endParaRPr lang="en-US" sz="1200" b="1"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a:effectLst/>
                        </a:rPr>
                        <a:t>Single point of failure and probability is high as Job Tracker controls each job life cycle as well as resource </a:t>
                      </a:r>
                      <a:r>
                        <a:rPr lang="en-US" sz="1200" u="none" strike="noStrike" dirty="0" smtClean="0">
                          <a:effectLst/>
                        </a:rPr>
                        <a:t>consumption.  Have</a:t>
                      </a:r>
                      <a:r>
                        <a:rPr lang="en-US" sz="1200" u="none" strike="noStrike" baseline="0" dirty="0" smtClean="0">
                          <a:effectLst/>
                        </a:rPr>
                        <a:t> issues with clusters more than 4000 nodes</a:t>
                      </a:r>
                      <a:endParaRPr lang="en-US" sz="1200" b="0" i="0" u="none" strike="noStrike" dirty="0">
                        <a:solidFill>
                          <a:srgbClr val="000000"/>
                        </a:solidFill>
                        <a:effectLst/>
                        <a:latin typeface="Calibri"/>
                      </a:endParaRPr>
                    </a:p>
                  </a:txBody>
                  <a:tcPr marL="11961" marR="11961" marT="11962" marB="0" anchor="b"/>
                </a:tc>
                <a:tc>
                  <a:txBody>
                    <a:bodyPr/>
                    <a:lstStyle/>
                    <a:p>
                      <a:pPr algn="l" fontAlgn="b"/>
                      <a:r>
                        <a:rPr lang="en-US" sz="1200" u="none" strike="noStrike" dirty="0" smtClean="0">
                          <a:effectLst/>
                        </a:rPr>
                        <a:t>Can configure</a:t>
                      </a:r>
                      <a:r>
                        <a:rPr lang="en-US" sz="1200" u="none" strike="noStrike" baseline="0" dirty="0" smtClean="0">
                          <a:effectLst/>
                        </a:rPr>
                        <a:t> for high availability. Resource Manager is relatively stable than Job tracker.</a:t>
                      </a:r>
                      <a:endParaRPr lang="en-US" sz="1200" b="0" i="0" u="none" strike="noStrike" dirty="0">
                        <a:solidFill>
                          <a:srgbClr val="000000"/>
                        </a:solidFill>
                        <a:effectLst/>
                        <a:latin typeface="Calibri"/>
                      </a:endParaRPr>
                    </a:p>
                  </a:txBody>
                  <a:tcPr marL="11961" marR="11961" marT="11962" marB="0" anchor="b"/>
                </a:tc>
              </a:tr>
            </a:tbl>
          </a:graphicData>
        </a:graphic>
      </p:graphicFrame>
    </p:spTree>
    <p:extLst>
      <p:ext uri="{BB962C8B-B14F-4D97-AF65-F5344CB8AC3E}">
        <p14:creationId xmlns:p14="http://schemas.microsoft.com/office/powerpoint/2010/main" val="4008536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Distributions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32</a:t>
            </a:fld>
            <a:endParaRPr lang="en-US" altLang="en-US"/>
          </a:p>
        </p:txBody>
      </p:sp>
      <p:sp>
        <p:nvSpPr>
          <p:cNvPr id="7" name="Rectangle 6"/>
          <p:cNvSpPr/>
          <p:nvPr/>
        </p:nvSpPr>
        <p:spPr>
          <a:xfrm>
            <a:off x="2343150" y="2362200"/>
            <a:ext cx="4191000" cy="1447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2657475" y="2476500"/>
            <a:ext cx="2590800"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p:cNvSpPr/>
          <p:nvPr/>
        </p:nvSpPr>
        <p:spPr>
          <a:xfrm>
            <a:off x="2809875" y="2552700"/>
            <a:ext cx="8382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err="1" smtClean="0">
                <a:solidFill>
                  <a:schemeClr val="tx1"/>
                </a:solidFill>
              </a:rPr>
              <a:t>Hadoop</a:t>
            </a:r>
            <a:endParaRPr lang="en-US" sz="1000" dirty="0">
              <a:solidFill>
                <a:schemeClr val="tx1"/>
              </a:solidFill>
            </a:endParaRPr>
          </a:p>
        </p:txBody>
      </p:sp>
      <p:sp>
        <p:nvSpPr>
          <p:cNvPr id="11" name="Rectangle 10"/>
          <p:cNvSpPr/>
          <p:nvPr/>
        </p:nvSpPr>
        <p:spPr>
          <a:xfrm>
            <a:off x="3800475" y="2552700"/>
            <a:ext cx="8382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smtClean="0">
                <a:solidFill>
                  <a:schemeClr val="tx1"/>
                </a:solidFill>
              </a:rPr>
              <a:t>Hive</a:t>
            </a:r>
            <a:endParaRPr lang="en-US" sz="1000" dirty="0">
              <a:solidFill>
                <a:schemeClr val="tx1"/>
              </a:solidFill>
            </a:endParaRPr>
          </a:p>
        </p:txBody>
      </p:sp>
      <p:sp>
        <p:nvSpPr>
          <p:cNvPr id="12" name="Rectangle 11"/>
          <p:cNvSpPr/>
          <p:nvPr/>
        </p:nvSpPr>
        <p:spPr>
          <a:xfrm>
            <a:off x="2809875" y="3009900"/>
            <a:ext cx="8382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err="1" smtClean="0">
                <a:solidFill>
                  <a:schemeClr val="tx1"/>
                </a:solidFill>
              </a:rPr>
              <a:t>Sqoop</a:t>
            </a:r>
            <a:endParaRPr lang="en-US" sz="1000" dirty="0">
              <a:solidFill>
                <a:schemeClr val="tx1"/>
              </a:solidFill>
            </a:endParaRPr>
          </a:p>
        </p:txBody>
      </p:sp>
      <p:sp>
        <p:nvSpPr>
          <p:cNvPr id="13" name="Rectangle 12"/>
          <p:cNvSpPr/>
          <p:nvPr/>
        </p:nvSpPr>
        <p:spPr>
          <a:xfrm>
            <a:off x="3800475" y="3009900"/>
            <a:ext cx="8382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smtClean="0">
                <a:solidFill>
                  <a:schemeClr val="tx1"/>
                </a:solidFill>
              </a:rPr>
              <a:t>Many more</a:t>
            </a:r>
            <a:endParaRPr lang="en-US" sz="1000" dirty="0">
              <a:solidFill>
                <a:schemeClr val="tx1"/>
              </a:solidFill>
            </a:endParaRPr>
          </a:p>
        </p:txBody>
      </p:sp>
      <p:sp>
        <p:nvSpPr>
          <p:cNvPr id="14" name="Rectangle 13"/>
          <p:cNvSpPr/>
          <p:nvPr/>
        </p:nvSpPr>
        <p:spPr>
          <a:xfrm>
            <a:off x="5476875" y="2857500"/>
            <a:ext cx="8382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smtClean="0">
                <a:solidFill>
                  <a:schemeClr val="tx1"/>
                </a:solidFill>
              </a:rPr>
              <a:t>Monitoring</a:t>
            </a:r>
            <a:endParaRPr lang="en-US" sz="1000" dirty="0">
              <a:solidFill>
                <a:schemeClr val="tx1"/>
              </a:solidFill>
            </a:endParaRPr>
          </a:p>
        </p:txBody>
      </p:sp>
      <p:sp>
        <p:nvSpPr>
          <p:cNvPr id="15" name="Rectangle 14"/>
          <p:cNvSpPr/>
          <p:nvPr/>
        </p:nvSpPr>
        <p:spPr>
          <a:xfrm>
            <a:off x="160596" y="4991100"/>
            <a:ext cx="128016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err="1" smtClean="0"/>
              <a:t>Hortonworks</a:t>
            </a:r>
            <a:endParaRPr lang="en-US" sz="1600" dirty="0"/>
          </a:p>
        </p:txBody>
      </p:sp>
      <p:sp>
        <p:nvSpPr>
          <p:cNvPr id="16" name="Rectangle 15"/>
          <p:cNvSpPr/>
          <p:nvPr/>
        </p:nvSpPr>
        <p:spPr>
          <a:xfrm>
            <a:off x="1665068" y="4991100"/>
            <a:ext cx="128016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err="1" smtClean="0"/>
              <a:t>Cloudera</a:t>
            </a:r>
            <a:endParaRPr lang="en-US" sz="1600" dirty="0"/>
          </a:p>
        </p:txBody>
      </p:sp>
      <p:sp>
        <p:nvSpPr>
          <p:cNvPr id="17" name="Rectangle 16"/>
          <p:cNvSpPr/>
          <p:nvPr/>
        </p:nvSpPr>
        <p:spPr>
          <a:xfrm>
            <a:off x="3180185" y="4991100"/>
            <a:ext cx="128016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err="1" smtClean="0"/>
              <a:t>MapR</a:t>
            </a:r>
            <a:endParaRPr lang="en-US" sz="1600" dirty="0"/>
          </a:p>
        </p:txBody>
      </p:sp>
      <p:sp>
        <p:nvSpPr>
          <p:cNvPr id="18" name="Rectangle 17"/>
          <p:cNvSpPr/>
          <p:nvPr/>
        </p:nvSpPr>
        <p:spPr>
          <a:xfrm>
            <a:off x="4702397" y="4991100"/>
            <a:ext cx="128016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err="1" smtClean="0"/>
              <a:t>HDInsight</a:t>
            </a:r>
            <a:endParaRPr lang="en-US" sz="1600" dirty="0"/>
          </a:p>
        </p:txBody>
      </p:sp>
      <p:cxnSp>
        <p:nvCxnSpPr>
          <p:cNvPr id="19" name="Straight Arrow Connector 18"/>
          <p:cNvCxnSpPr>
            <a:stCxn id="7" idx="2"/>
            <a:endCxn id="15" idx="0"/>
          </p:cNvCxnSpPr>
          <p:nvPr/>
        </p:nvCxnSpPr>
        <p:spPr>
          <a:xfrm flipH="1">
            <a:off x="800676" y="3810000"/>
            <a:ext cx="3637974"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2"/>
            <a:endCxn id="16" idx="0"/>
          </p:cNvCxnSpPr>
          <p:nvPr/>
        </p:nvCxnSpPr>
        <p:spPr>
          <a:xfrm flipH="1">
            <a:off x="2305148" y="3810000"/>
            <a:ext cx="2133502"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2"/>
            <a:endCxn id="17" idx="0"/>
          </p:cNvCxnSpPr>
          <p:nvPr/>
        </p:nvCxnSpPr>
        <p:spPr>
          <a:xfrm flipH="1">
            <a:off x="3820265" y="3810000"/>
            <a:ext cx="618385"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2"/>
            <a:endCxn id="18" idx="0"/>
          </p:cNvCxnSpPr>
          <p:nvPr/>
        </p:nvCxnSpPr>
        <p:spPr>
          <a:xfrm>
            <a:off x="4438650" y="3810000"/>
            <a:ext cx="903827"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151736" y="4991100"/>
            <a:ext cx="128016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err="1" smtClean="0"/>
              <a:t>BigInsight</a:t>
            </a:r>
            <a:endParaRPr lang="en-US" sz="1600" dirty="0"/>
          </a:p>
        </p:txBody>
      </p:sp>
      <p:cxnSp>
        <p:nvCxnSpPr>
          <p:cNvPr id="24" name="Straight Arrow Connector 23"/>
          <p:cNvCxnSpPr>
            <a:stCxn id="7" idx="2"/>
            <a:endCxn id="23" idx="0"/>
          </p:cNvCxnSpPr>
          <p:nvPr/>
        </p:nvCxnSpPr>
        <p:spPr>
          <a:xfrm>
            <a:off x="4438650" y="3810000"/>
            <a:ext cx="2353166"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601362" y="4984005"/>
            <a:ext cx="128016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smtClean="0"/>
              <a:t>EMR</a:t>
            </a:r>
            <a:endParaRPr lang="en-US" sz="1600" dirty="0"/>
          </a:p>
        </p:txBody>
      </p:sp>
      <p:cxnSp>
        <p:nvCxnSpPr>
          <p:cNvPr id="26" name="Straight Arrow Connector 25"/>
          <p:cNvCxnSpPr>
            <a:stCxn id="7" idx="2"/>
            <a:endCxn id="25" idx="0"/>
          </p:cNvCxnSpPr>
          <p:nvPr/>
        </p:nvCxnSpPr>
        <p:spPr>
          <a:xfrm>
            <a:off x="4438650" y="3810000"/>
            <a:ext cx="3802792" cy="11740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494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par>
                                <p:cTn id="24" presetID="16" presetClass="entr" presetSubtype="21"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par>
                                <p:cTn id="32" presetID="16" presetClass="entr" presetSubtype="21"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par>
                                <p:cTn id="40" presetID="16" presetClass="entr" presetSubtype="21"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arn(inVertic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par>
                                <p:cTn id="48" presetID="16" presetClass="entr" presetSubtype="21"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arn(inVertical)">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3"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Few More Terms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33</a:t>
            </a:fld>
            <a:endParaRPr lang="en-US" altLang="en-US"/>
          </a:p>
        </p:txBody>
      </p:sp>
      <p:sp>
        <p:nvSpPr>
          <p:cNvPr id="3" name="Rectangle 2"/>
          <p:cNvSpPr/>
          <p:nvPr/>
        </p:nvSpPr>
        <p:spPr>
          <a:xfrm>
            <a:off x="556577" y="2446892"/>
            <a:ext cx="7566697" cy="4262705"/>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mn-lt"/>
              </a:rPr>
              <a:t>Big Data Ingestion</a:t>
            </a:r>
          </a:p>
          <a:p>
            <a:pPr marL="800100" lvl="1" indent="-342900">
              <a:buFont typeface="Arial" panose="020B0604020202020204" pitchFamily="34" charset="0"/>
              <a:buChar char="•"/>
            </a:pPr>
            <a:r>
              <a:rPr lang="en-US" sz="1900" dirty="0">
                <a:latin typeface="+mn-lt"/>
              </a:rPr>
              <a:t>The process of importing, transferring, loading and processing data for later use or storage in a database is called Data </a:t>
            </a:r>
            <a:r>
              <a:rPr lang="en-US" sz="1900" dirty="0" smtClean="0">
                <a:latin typeface="+mn-lt"/>
              </a:rPr>
              <a:t>ingestion</a:t>
            </a:r>
          </a:p>
          <a:p>
            <a:pPr marL="800100" lvl="1" indent="-342900">
              <a:buFont typeface="Arial" panose="020B0604020202020204" pitchFamily="34" charset="0"/>
              <a:buChar char="•"/>
            </a:pPr>
            <a:r>
              <a:rPr lang="en-US" sz="1900" dirty="0">
                <a:latin typeface="+mn-lt"/>
              </a:rPr>
              <a:t>Data can be streamed in real time or ingested in </a:t>
            </a:r>
            <a:r>
              <a:rPr lang="en-US" sz="1900" dirty="0" smtClean="0">
                <a:latin typeface="+mn-lt"/>
              </a:rPr>
              <a:t>batches</a:t>
            </a:r>
          </a:p>
          <a:p>
            <a:pPr marL="800100" lvl="1" indent="-342900">
              <a:buFont typeface="Arial" panose="020B0604020202020204" pitchFamily="34" charset="0"/>
              <a:buChar char="•"/>
            </a:pPr>
            <a:r>
              <a:rPr lang="en-US" sz="1900" dirty="0" smtClean="0">
                <a:latin typeface="+mn-lt"/>
              </a:rPr>
              <a:t>Tools…</a:t>
            </a:r>
            <a:endParaRPr lang="en-US" sz="1900" dirty="0">
              <a:latin typeface="+mn-lt"/>
            </a:endParaRPr>
          </a:p>
          <a:p>
            <a:pPr marL="1257300" lvl="2" indent="-342900">
              <a:buFont typeface="Wingdings" panose="05000000000000000000" pitchFamily="2" charset="2"/>
              <a:buChar char="Ø"/>
            </a:pPr>
            <a:r>
              <a:rPr lang="en-US" sz="1900" dirty="0" smtClean="0">
                <a:latin typeface="+mn-lt"/>
              </a:rPr>
              <a:t>Apache Flume</a:t>
            </a:r>
            <a:endParaRPr lang="en-US" sz="1900" dirty="0">
              <a:latin typeface="+mn-lt"/>
            </a:endParaRPr>
          </a:p>
          <a:p>
            <a:pPr marL="1257300" lvl="2" indent="-342900">
              <a:buFont typeface="Wingdings" panose="05000000000000000000" pitchFamily="2" charset="2"/>
              <a:buChar char="Ø"/>
            </a:pPr>
            <a:r>
              <a:rPr lang="en-US" sz="1900" dirty="0" err="1" smtClean="0">
                <a:latin typeface="+mn-lt"/>
              </a:rPr>
              <a:t>Gobblin</a:t>
            </a:r>
            <a:endParaRPr lang="en-US" sz="1900" dirty="0">
              <a:latin typeface="+mn-lt"/>
            </a:endParaRPr>
          </a:p>
          <a:p>
            <a:pPr marL="1257300" lvl="2" indent="-342900">
              <a:buFont typeface="Wingdings" panose="05000000000000000000" pitchFamily="2" charset="2"/>
              <a:buChar char="Ø"/>
            </a:pPr>
            <a:r>
              <a:rPr lang="en-US" sz="1900" dirty="0">
                <a:latin typeface="+mn-lt"/>
              </a:rPr>
              <a:t>Apache </a:t>
            </a:r>
            <a:r>
              <a:rPr lang="en-US" sz="1900" dirty="0" err="1" smtClean="0">
                <a:latin typeface="+mn-lt"/>
              </a:rPr>
              <a:t>Sqoop</a:t>
            </a:r>
            <a:endParaRPr lang="en-US" sz="1900" dirty="0">
              <a:latin typeface="+mn-lt"/>
            </a:endParaRPr>
          </a:p>
          <a:p>
            <a:pPr marL="1257300" lvl="2" indent="-342900">
              <a:buFont typeface="Wingdings" panose="05000000000000000000" pitchFamily="2" charset="2"/>
              <a:buChar char="Ø"/>
            </a:pPr>
            <a:r>
              <a:rPr lang="en-US" sz="1900" dirty="0">
                <a:latin typeface="+mn-lt"/>
              </a:rPr>
              <a:t>Amazon </a:t>
            </a:r>
            <a:r>
              <a:rPr lang="en-US" sz="1900" dirty="0" smtClean="0">
                <a:latin typeface="+mn-lt"/>
              </a:rPr>
              <a:t>Kinesis</a:t>
            </a:r>
            <a:endParaRPr lang="en-US" sz="1900" dirty="0">
              <a:latin typeface="+mn-lt"/>
            </a:endParaRPr>
          </a:p>
          <a:p>
            <a:pPr marL="1257300" lvl="2" indent="-342900">
              <a:buFont typeface="Wingdings" panose="05000000000000000000" pitchFamily="2" charset="2"/>
              <a:buChar char="Ø"/>
            </a:pPr>
            <a:r>
              <a:rPr lang="en-US" sz="1900" dirty="0">
                <a:latin typeface="+mn-lt"/>
              </a:rPr>
              <a:t>Apache </a:t>
            </a:r>
            <a:r>
              <a:rPr lang="en-US" sz="1900" dirty="0" smtClean="0">
                <a:latin typeface="+mn-lt"/>
              </a:rPr>
              <a:t>Kafka</a:t>
            </a:r>
            <a:endParaRPr lang="en-US" sz="1900" dirty="0">
              <a:latin typeface="+mn-lt"/>
            </a:endParaRPr>
          </a:p>
          <a:p>
            <a:pPr marL="1257300" lvl="2" indent="-342900">
              <a:buFont typeface="Wingdings" panose="05000000000000000000" pitchFamily="2" charset="2"/>
              <a:buChar char="Ø"/>
            </a:pPr>
            <a:r>
              <a:rPr lang="en-US" sz="1900" dirty="0">
                <a:latin typeface="+mn-lt"/>
              </a:rPr>
              <a:t>Apache </a:t>
            </a:r>
            <a:r>
              <a:rPr lang="en-US" sz="1900" dirty="0" err="1" smtClean="0">
                <a:latin typeface="+mn-lt"/>
              </a:rPr>
              <a:t>Samza</a:t>
            </a:r>
            <a:endParaRPr lang="en-US" sz="1900" dirty="0">
              <a:latin typeface="+mn-lt"/>
            </a:endParaRPr>
          </a:p>
          <a:p>
            <a:pPr marL="1257300" lvl="2" indent="-342900">
              <a:buFont typeface="Wingdings" panose="05000000000000000000" pitchFamily="2" charset="2"/>
              <a:buChar char="Ø"/>
            </a:pPr>
            <a:r>
              <a:rPr lang="en-US" sz="1900" dirty="0" smtClean="0">
                <a:latin typeface="+mn-lt"/>
              </a:rPr>
              <a:t>Apache Storm</a:t>
            </a:r>
          </a:p>
          <a:p>
            <a:pPr marL="1257300" lvl="2" indent="-342900">
              <a:buFont typeface="Wingdings" panose="05000000000000000000" pitchFamily="2" charset="2"/>
              <a:buChar char="Ø"/>
            </a:pPr>
            <a:r>
              <a:rPr lang="en-US" sz="1900" dirty="0">
                <a:latin typeface="+mn-lt"/>
              </a:rPr>
              <a:t>Apache </a:t>
            </a:r>
            <a:r>
              <a:rPr lang="en-US" sz="1900" dirty="0" smtClean="0">
                <a:latin typeface="+mn-lt"/>
              </a:rPr>
              <a:t>NIFI</a:t>
            </a:r>
          </a:p>
          <a:p>
            <a:pPr marL="1257300" lvl="2" indent="-342900">
              <a:buFont typeface="Wingdings" panose="05000000000000000000" pitchFamily="2" charset="2"/>
              <a:buChar char="Ø"/>
            </a:pPr>
            <a:r>
              <a:rPr lang="en-US" sz="1900" dirty="0" smtClean="0">
                <a:latin typeface="+mn-lt"/>
              </a:rPr>
              <a:t>Cloudera </a:t>
            </a:r>
            <a:r>
              <a:rPr lang="en-US" sz="1900" dirty="0" err="1" smtClean="0">
                <a:latin typeface="+mn-lt"/>
              </a:rPr>
              <a:t>Morphlines</a:t>
            </a:r>
            <a:endParaRPr lang="en-US" sz="1900" dirty="0">
              <a:latin typeface="+mn-lt"/>
            </a:endParaRPr>
          </a:p>
        </p:txBody>
      </p:sp>
    </p:spTree>
    <p:extLst>
      <p:ext uri="{BB962C8B-B14F-4D97-AF65-F5344CB8AC3E}">
        <p14:creationId xmlns:p14="http://schemas.microsoft.com/office/powerpoint/2010/main" val="390891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additive="base">
                                        <p:cTn id="5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 calcmode="lin" valueType="num">
                                      <p:cBhvr additive="base">
                                        <p:cTn id="6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 calcmode="lin" valueType="num">
                                      <p:cBhvr additive="base">
                                        <p:cTn id="7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 calcmode="lin" valueType="num">
                                      <p:cBhvr additive="base">
                                        <p:cTn id="7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Few More Terms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34</a:t>
            </a:fld>
            <a:endParaRPr lang="en-US" altLang="en-US"/>
          </a:p>
        </p:txBody>
      </p:sp>
      <p:sp>
        <p:nvSpPr>
          <p:cNvPr id="3" name="Rectangle 2"/>
          <p:cNvSpPr/>
          <p:nvPr/>
        </p:nvSpPr>
        <p:spPr>
          <a:xfrm>
            <a:off x="556577" y="2446892"/>
            <a:ext cx="7566697" cy="3093154"/>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mn-lt"/>
              </a:rPr>
              <a:t>Big Data Analytics</a:t>
            </a:r>
          </a:p>
          <a:p>
            <a:pPr marL="800100" lvl="1" indent="-342900">
              <a:buFont typeface="Arial" panose="020B0604020202020204" pitchFamily="34" charset="0"/>
              <a:buChar char="•"/>
            </a:pPr>
            <a:r>
              <a:rPr lang="en-US" sz="1900" dirty="0">
                <a:latin typeface="+mn-lt"/>
              </a:rPr>
              <a:t>Big data analytics is the process of examining large data sets to uncover hidden patterns, unknown correlations, market trends, customer preferences and other useful business </a:t>
            </a:r>
            <a:r>
              <a:rPr lang="en-US" sz="1900" dirty="0" smtClean="0">
                <a:latin typeface="+mn-lt"/>
              </a:rPr>
              <a:t>information.</a:t>
            </a:r>
          </a:p>
          <a:p>
            <a:pPr marL="800100" lvl="1" indent="-342900">
              <a:buFont typeface="Arial" panose="020B0604020202020204" pitchFamily="34" charset="0"/>
              <a:buChar char="•"/>
            </a:pPr>
            <a:r>
              <a:rPr lang="en-US" sz="1900" dirty="0" smtClean="0">
                <a:latin typeface="+mn-lt"/>
              </a:rPr>
              <a:t>Tools …</a:t>
            </a:r>
            <a:endParaRPr lang="en-US" sz="1900" dirty="0">
              <a:latin typeface="+mn-lt"/>
            </a:endParaRPr>
          </a:p>
          <a:p>
            <a:pPr marL="1257300" lvl="2" indent="-342900">
              <a:buFont typeface="Wingdings" panose="05000000000000000000" pitchFamily="2" charset="2"/>
              <a:buChar char="Ø"/>
            </a:pPr>
            <a:r>
              <a:rPr lang="en-US" sz="1900" dirty="0" smtClean="0">
                <a:latin typeface="+mn-lt"/>
              </a:rPr>
              <a:t>Hive</a:t>
            </a:r>
          </a:p>
          <a:p>
            <a:pPr marL="1257300" lvl="2" indent="-342900">
              <a:buFont typeface="Wingdings" panose="05000000000000000000" pitchFamily="2" charset="2"/>
              <a:buChar char="Ø"/>
            </a:pPr>
            <a:r>
              <a:rPr lang="en-US" sz="1900" dirty="0" smtClean="0">
                <a:latin typeface="+mn-lt"/>
              </a:rPr>
              <a:t>Pig</a:t>
            </a:r>
          </a:p>
          <a:p>
            <a:pPr marL="1257300" lvl="2" indent="-342900">
              <a:buFont typeface="Wingdings" panose="05000000000000000000" pitchFamily="2" charset="2"/>
              <a:buChar char="Ø"/>
            </a:pPr>
            <a:r>
              <a:rPr lang="en-US" sz="1900" dirty="0" smtClean="0">
                <a:latin typeface="+mn-lt"/>
              </a:rPr>
              <a:t>Impala</a:t>
            </a:r>
          </a:p>
          <a:p>
            <a:pPr marL="1257300" lvl="2" indent="-342900">
              <a:buFont typeface="Wingdings" panose="05000000000000000000" pitchFamily="2" charset="2"/>
              <a:buChar char="Ø"/>
            </a:pPr>
            <a:r>
              <a:rPr lang="en-US" sz="1900" dirty="0" smtClean="0">
                <a:latin typeface="+mn-lt"/>
              </a:rPr>
              <a:t>Google </a:t>
            </a:r>
            <a:r>
              <a:rPr lang="en-US" sz="1900" dirty="0" err="1">
                <a:latin typeface="+mn-lt"/>
              </a:rPr>
              <a:t>BigQuery</a:t>
            </a:r>
            <a:endParaRPr lang="en-US" sz="1900" dirty="0">
              <a:latin typeface="+mn-lt"/>
            </a:endParaRPr>
          </a:p>
          <a:p>
            <a:pPr marL="1257300" lvl="2" indent="-342900">
              <a:buFont typeface="Wingdings" panose="05000000000000000000" pitchFamily="2" charset="2"/>
              <a:buChar char="Ø"/>
            </a:pPr>
            <a:r>
              <a:rPr lang="en-US" sz="1900" dirty="0" err="1">
                <a:latin typeface="+mn-lt"/>
              </a:rPr>
              <a:t>Splunk</a:t>
            </a:r>
            <a:r>
              <a:rPr lang="en-US" sz="1900" dirty="0">
                <a:latin typeface="+mn-lt"/>
              </a:rPr>
              <a:t> </a:t>
            </a:r>
            <a:r>
              <a:rPr lang="en-US" sz="1900" dirty="0" err="1">
                <a:latin typeface="+mn-lt"/>
              </a:rPr>
              <a:t>Bigdata</a:t>
            </a:r>
            <a:r>
              <a:rPr lang="en-US" sz="1900">
                <a:latin typeface="+mn-lt"/>
              </a:rPr>
              <a:t> </a:t>
            </a:r>
            <a:r>
              <a:rPr lang="en-US" sz="1900" smtClean="0">
                <a:latin typeface="+mn-lt"/>
              </a:rPr>
              <a:t>Analytics</a:t>
            </a:r>
            <a:endParaRPr lang="en-US" sz="1900" dirty="0">
              <a:latin typeface="+mn-lt"/>
            </a:endParaRPr>
          </a:p>
        </p:txBody>
      </p:sp>
    </p:spTree>
    <p:extLst>
      <p:ext uri="{BB962C8B-B14F-4D97-AF65-F5344CB8AC3E}">
        <p14:creationId xmlns:p14="http://schemas.microsoft.com/office/powerpoint/2010/main" val="30930876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Few More Terms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35</a:t>
            </a:fld>
            <a:endParaRPr lang="en-US" altLang="en-US"/>
          </a:p>
        </p:txBody>
      </p:sp>
      <p:sp>
        <p:nvSpPr>
          <p:cNvPr id="3" name="Rectangle 2"/>
          <p:cNvSpPr/>
          <p:nvPr/>
        </p:nvSpPr>
        <p:spPr>
          <a:xfrm>
            <a:off x="556577" y="2446892"/>
            <a:ext cx="7566697" cy="3677930"/>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mn-lt"/>
              </a:rPr>
              <a:t>Big Data Visualization</a:t>
            </a:r>
          </a:p>
          <a:p>
            <a:pPr marL="800100" lvl="1" indent="-342900">
              <a:buFont typeface="Arial" panose="020B0604020202020204" pitchFamily="34" charset="0"/>
              <a:buChar char="•"/>
            </a:pPr>
            <a:r>
              <a:rPr lang="en-US" sz="1900" dirty="0">
                <a:latin typeface="+mn-lt"/>
              </a:rPr>
              <a:t>Data visualization is the presentation of data in a pictorial or graphical format. It enables decision makers to see analytics presented visually, so they can grasp difficult concepts or identify new patterns</a:t>
            </a:r>
            <a:r>
              <a:rPr lang="en-US" sz="1900" dirty="0" smtClean="0">
                <a:latin typeface="+mn-lt"/>
              </a:rPr>
              <a:t>.</a:t>
            </a:r>
            <a:endParaRPr lang="en-US" sz="1900" dirty="0">
              <a:latin typeface="+mn-lt"/>
            </a:endParaRPr>
          </a:p>
          <a:p>
            <a:pPr marL="800100" lvl="1" indent="-342900">
              <a:buFont typeface="Arial" panose="020B0604020202020204" pitchFamily="34" charset="0"/>
              <a:buChar char="•"/>
            </a:pPr>
            <a:r>
              <a:rPr lang="en-US" sz="1900" dirty="0" smtClean="0">
                <a:latin typeface="+mn-lt"/>
              </a:rPr>
              <a:t>Tools …</a:t>
            </a:r>
            <a:endParaRPr lang="en-US" sz="1900" dirty="0">
              <a:latin typeface="+mn-lt"/>
            </a:endParaRPr>
          </a:p>
          <a:p>
            <a:pPr marL="1257300" lvl="2" indent="-342900">
              <a:buFont typeface="Wingdings" panose="05000000000000000000" pitchFamily="2" charset="2"/>
              <a:buChar char="Ø"/>
            </a:pPr>
            <a:r>
              <a:rPr lang="en-US" sz="1900" dirty="0" smtClean="0">
                <a:latin typeface="+mn-lt"/>
              </a:rPr>
              <a:t>Tableau</a:t>
            </a:r>
          </a:p>
          <a:p>
            <a:pPr marL="1257300" lvl="2" indent="-342900">
              <a:buFont typeface="Wingdings" panose="05000000000000000000" pitchFamily="2" charset="2"/>
              <a:buChar char="Ø"/>
            </a:pPr>
            <a:r>
              <a:rPr lang="en-US" sz="1900" dirty="0" smtClean="0">
                <a:latin typeface="+mn-lt"/>
              </a:rPr>
              <a:t>Power BI</a:t>
            </a:r>
          </a:p>
          <a:p>
            <a:pPr marL="1257300" lvl="2" indent="-342900">
              <a:buFont typeface="Wingdings" panose="05000000000000000000" pitchFamily="2" charset="2"/>
              <a:buChar char="Ø"/>
            </a:pPr>
            <a:r>
              <a:rPr lang="en-US" sz="1900" dirty="0" smtClean="0">
                <a:latin typeface="+mn-lt"/>
              </a:rPr>
              <a:t>D3</a:t>
            </a:r>
          </a:p>
          <a:p>
            <a:pPr marL="1257300" lvl="2" indent="-342900">
              <a:buFont typeface="Wingdings" panose="05000000000000000000" pitchFamily="2" charset="2"/>
              <a:buChar char="Ø"/>
            </a:pPr>
            <a:r>
              <a:rPr lang="en-US" sz="1900" dirty="0" err="1" smtClean="0">
                <a:latin typeface="+mn-lt"/>
              </a:rPr>
              <a:t>Kibana</a:t>
            </a:r>
            <a:endParaRPr lang="en-US" sz="1900" dirty="0">
              <a:latin typeface="+mn-lt"/>
            </a:endParaRPr>
          </a:p>
          <a:p>
            <a:pPr marL="1257300" lvl="2" indent="-342900">
              <a:buFont typeface="Wingdings" panose="05000000000000000000" pitchFamily="2" charset="2"/>
              <a:buChar char="Ø"/>
            </a:pPr>
            <a:r>
              <a:rPr lang="en-US" sz="1900" dirty="0" smtClean="0">
                <a:latin typeface="+mn-lt"/>
              </a:rPr>
              <a:t>Amazon </a:t>
            </a:r>
            <a:r>
              <a:rPr lang="en-US" sz="1900" dirty="0" err="1" smtClean="0">
                <a:latin typeface="+mn-lt"/>
              </a:rPr>
              <a:t>Quicksight</a:t>
            </a:r>
            <a:endParaRPr lang="en-US" sz="1900" dirty="0">
              <a:latin typeface="+mn-lt"/>
            </a:endParaRPr>
          </a:p>
          <a:p>
            <a:pPr marL="1257300" lvl="2" indent="-342900">
              <a:buFont typeface="Wingdings" panose="05000000000000000000" pitchFamily="2" charset="2"/>
              <a:buChar char="Ø"/>
            </a:pPr>
            <a:r>
              <a:rPr lang="en-US" sz="1900" dirty="0" smtClean="0">
                <a:latin typeface="+mn-lt"/>
              </a:rPr>
              <a:t>Google Chart</a:t>
            </a:r>
            <a:endParaRPr lang="en-US" sz="1900" dirty="0">
              <a:latin typeface="+mn-lt"/>
            </a:endParaRPr>
          </a:p>
        </p:txBody>
      </p:sp>
    </p:spTree>
    <p:extLst>
      <p:ext uri="{BB962C8B-B14F-4D97-AF65-F5344CB8AC3E}">
        <p14:creationId xmlns:p14="http://schemas.microsoft.com/office/powerpoint/2010/main" val="2694412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Quiz Time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36</a:t>
            </a:fld>
            <a:endParaRPr lang="en-US" altLang="en-US"/>
          </a:p>
        </p:txBody>
      </p:sp>
      <p:sp>
        <p:nvSpPr>
          <p:cNvPr id="3" name="Rectangle 2"/>
          <p:cNvSpPr/>
          <p:nvPr/>
        </p:nvSpPr>
        <p:spPr>
          <a:xfrm>
            <a:off x="556577" y="2446892"/>
            <a:ext cx="7566697" cy="4124206"/>
          </a:xfrm>
          <a:prstGeom prst="rect">
            <a:avLst/>
          </a:prstGeom>
        </p:spPr>
        <p:txBody>
          <a:bodyPr wrap="square">
            <a:spAutoFit/>
          </a:bodyPr>
          <a:lstStyle/>
          <a:p>
            <a:pPr marL="342900" indent="-342900">
              <a:buFont typeface="Arial" panose="020B0604020202020204" pitchFamily="34" charset="0"/>
              <a:buChar char="•"/>
            </a:pPr>
            <a:r>
              <a:rPr lang="en-US" sz="2400" dirty="0">
                <a:latin typeface="+mn-lt"/>
              </a:rPr>
              <a:t>What does “Velocity” in Big </a:t>
            </a:r>
            <a:r>
              <a:rPr lang="en-US" sz="2400" dirty="0" smtClean="0">
                <a:latin typeface="+mn-lt"/>
              </a:rPr>
              <a:t>Data?</a:t>
            </a:r>
          </a:p>
          <a:p>
            <a:pPr marL="914400" lvl="1" indent="-457200">
              <a:buFont typeface="+mj-lt"/>
              <a:buAutoNum type="alphaLcParenR"/>
            </a:pPr>
            <a:r>
              <a:rPr lang="en-US" sz="1900" dirty="0" smtClean="0">
                <a:latin typeface="+mn-lt"/>
              </a:rPr>
              <a:t>Speed </a:t>
            </a:r>
            <a:r>
              <a:rPr lang="en-US" sz="1900" dirty="0">
                <a:latin typeface="+mn-lt"/>
              </a:rPr>
              <a:t>of input data </a:t>
            </a:r>
            <a:r>
              <a:rPr lang="en-US" sz="1900" dirty="0" smtClean="0">
                <a:latin typeface="+mn-lt"/>
              </a:rPr>
              <a:t>generation</a:t>
            </a:r>
            <a:endParaRPr lang="en-US" sz="1900" dirty="0">
              <a:latin typeface="+mn-lt"/>
            </a:endParaRPr>
          </a:p>
          <a:p>
            <a:pPr marL="914400" lvl="1" indent="-457200">
              <a:buFont typeface="+mj-lt"/>
              <a:buAutoNum type="alphaLcParenR"/>
            </a:pPr>
            <a:r>
              <a:rPr lang="en-US" sz="1900" dirty="0" smtClean="0">
                <a:latin typeface="+mn-lt"/>
              </a:rPr>
              <a:t>Speed </a:t>
            </a:r>
            <a:r>
              <a:rPr lang="en-US" sz="1900" dirty="0">
                <a:latin typeface="+mn-lt"/>
              </a:rPr>
              <a:t>of individual machine </a:t>
            </a:r>
            <a:r>
              <a:rPr lang="en-US" sz="1900" dirty="0" smtClean="0">
                <a:latin typeface="+mn-lt"/>
              </a:rPr>
              <a:t>processors</a:t>
            </a:r>
            <a:endParaRPr lang="en-US" sz="1900" dirty="0">
              <a:latin typeface="+mn-lt"/>
            </a:endParaRPr>
          </a:p>
          <a:p>
            <a:pPr marL="914400" lvl="1" indent="-457200">
              <a:buFont typeface="+mj-lt"/>
              <a:buAutoNum type="alphaLcParenR"/>
            </a:pPr>
            <a:r>
              <a:rPr lang="en-US" sz="1900" dirty="0" smtClean="0">
                <a:latin typeface="+mn-lt"/>
              </a:rPr>
              <a:t>Speed </a:t>
            </a:r>
            <a:r>
              <a:rPr lang="en-US" sz="1900" dirty="0">
                <a:latin typeface="+mn-lt"/>
              </a:rPr>
              <a:t>of ONLY storing </a:t>
            </a:r>
            <a:r>
              <a:rPr lang="en-US" sz="1900" dirty="0" smtClean="0">
                <a:latin typeface="+mn-lt"/>
              </a:rPr>
              <a:t>data</a:t>
            </a:r>
            <a:endParaRPr lang="en-US" sz="1900" dirty="0">
              <a:latin typeface="+mn-lt"/>
            </a:endParaRPr>
          </a:p>
          <a:p>
            <a:pPr marL="914400" lvl="1" indent="-457200">
              <a:buFont typeface="+mj-lt"/>
              <a:buAutoNum type="alphaLcParenR"/>
            </a:pPr>
            <a:r>
              <a:rPr lang="en-US" sz="1900" dirty="0" smtClean="0">
                <a:latin typeface="+mn-lt"/>
              </a:rPr>
              <a:t>Speed </a:t>
            </a:r>
            <a:r>
              <a:rPr lang="en-US" sz="1900" dirty="0">
                <a:latin typeface="+mn-lt"/>
              </a:rPr>
              <a:t>of storing and processing </a:t>
            </a:r>
            <a:r>
              <a:rPr lang="en-US" sz="1900" dirty="0" smtClean="0">
                <a:latin typeface="+mn-lt"/>
              </a:rPr>
              <a:t>data</a:t>
            </a:r>
          </a:p>
          <a:p>
            <a:pPr marL="342900" lvl="1" indent="-342900">
              <a:buFont typeface="Arial" panose="020B0604020202020204" pitchFamily="34" charset="0"/>
              <a:buChar char="•"/>
            </a:pPr>
            <a:r>
              <a:rPr lang="en-US" sz="2400" dirty="0">
                <a:latin typeface="+mn-lt"/>
              </a:rPr>
              <a:t>When a client contacts the </a:t>
            </a:r>
            <a:r>
              <a:rPr lang="en-US" sz="2400" dirty="0" err="1">
                <a:latin typeface="+mn-lt"/>
              </a:rPr>
              <a:t>namenode</a:t>
            </a:r>
            <a:r>
              <a:rPr lang="en-US" sz="2400" dirty="0">
                <a:latin typeface="+mn-lt"/>
              </a:rPr>
              <a:t> for accessing a file, the </a:t>
            </a:r>
            <a:r>
              <a:rPr lang="en-US" sz="2400" dirty="0" err="1">
                <a:latin typeface="+mn-lt"/>
              </a:rPr>
              <a:t>namenode</a:t>
            </a:r>
            <a:r>
              <a:rPr lang="en-US" sz="2400" dirty="0">
                <a:latin typeface="+mn-lt"/>
              </a:rPr>
              <a:t> responds with? </a:t>
            </a:r>
            <a:endParaRPr lang="en-US" sz="1900" dirty="0" smtClean="0">
              <a:latin typeface="+mn-lt"/>
            </a:endParaRPr>
          </a:p>
          <a:p>
            <a:pPr marL="914400" lvl="1" indent="-457200">
              <a:buFont typeface="+mj-lt"/>
              <a:buAutoNum type="alphaLcParenR"/>
            </a:pPr>
            <a:r>
              <a:rPr lang="en-US" sz="1900" dirty="0" smtClean="0">
                <a:latin typeface="+mn-lt"/>
              </a:rPr>
              <a:t>Size of the file requested</a:t>
            </a:r>
          </a:p>
          <a:p>
            <a:pPr marL="914400" lvl="1" indent="-457200">
              <a:buFont typeface="+mj-lt"/>
              <a:buAutoNum type="alphaLcParenR"/>
            </a:pPr>
            <a:r>
              <a:rPr lang="en-US" sz="1900" dirty="0" smtClean="0">
                <a:latin typeface="+mn-lt"/>
              </a:rPr>
              <a:t>Block </a:t>
            </a:r>
            <a:r>
              <a:rPr lang="en-US" sz="1900" dirty="0">
                <a:latin typeface="+mn-lt"/>
              </a:rPr>
              <a:t>ID of the file </a:t>
            </a:r>
            <a:r>
              <a:rPr lang="en-US" sz="1900" dirty="0" smtClean="0">
                <a:latin typeface="+mn-lt"/>
              </a:rPr>
              <a:t>requested</a:t>
            </a:r>
          </a:p>
          <a:p>
            <a:pPr marL="914400" lvl="1" indent="-457200">
              <a:buFont typeface="+mj-lt"/>
              <a:buAutoNum type="alphaLcParenR"/>
            </a:pPr>
            <a:r>
              <a:rPr lang="en-US" sz="1900" dirty="0">
                <a:latin typeface="+mn-lt"/>
              </a:rPr>
              <a:t>Block ID and hostname of any one of the data nodes containing that block</a:t>
            </a:r>
            <a:r>
              <a:rPr lang="en-US" sz="1900" dirty="0" smtClean="0">
                <a:latin typeface="+mn-lt"/>
              </a:rPr>
              <a:t>.</a:t>
            </a:r>
          </a:p>
          <a:p>
            <a:pPr marL="914400" lvl="1" indent="-457200">
              <a:buFont typeface="+mj-lt"/>
              <a:buAutoNum type="alphaLcParenR"/>
            </a:pPr>
            <a:r>
              <a:rPr lang="en-US" sz="1900" dirty="0">
                <a:latin typeface="+mn-lt"/>
              </a:rPr>
              <a:t>Block ID and hostname of all the data nodes containing that block.</a:t>
            </a:r>
          </a:p>
        </p:txBody>
      </p:sp>
    </p:spTree>
    <p:extLst>
      <p:ext uri="{BB962C8B-B14F-4D97-AF65-F5344CB8AC3E}">
        <p14:creationId xmlns:p14="http://schemas.microsoft.com/office/powerpoint/2010/main" val="865013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4" end="4"/>
                                            </p:txEl>
                                          </p:spTgt>
                                        </p:tgtEl>
                                        <p:attrNameLst>
                                          <p:attrName>style.color</p:attrName>
                                        </p:attrNameLst>
                                      </p:cBhvr>
                                      <p:to>
                                        <a:srgbClr val="19F553"/>
                                      </p:to>
                                    </p:animClr>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mph" presetSubtype="2" fill="hold" nodeType="clickEffect">
                                  <p:stCondLst>
                                    <p:cond delay="0"/>
                                  </p:stCondLst>
                                  <p:childTnLst>
                                    <p:animClr clrSpc="rgb" dir="cw">
                                      <p:cBhvr override="childStyle">
                                        <p:cTn id="64" dur="2000" fill="hold"/>
                                        <p:tgtEl>
                                          <p:spTgt spid="3">
                                            <p:txEl>
                                              <p:pRg st="9" end="9"/>
                                            </p:txEl>
                                          </p:spTgt>
                                        </p:tgtEl>
                                        <p:attrNameLst>
                                          <p:attrName>style.color</p:attrName>
                                        </p:attrNameLst>
                                      </p:cBhvr>
                                      <p:to>
                                        <a:srgbClr val="19F55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Quiz Time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37</a:t>
            </a:fld>
            <a:endParaRPr lang="en-US" altLang="en-US"/>
          </a:p>
        </p:txBody>
      </p:sp>
      <p:sp>
        <p:nvSpPr>
          <p:cNvPr id="3" name="Rectangle 2"/>
          <p:cNvSpPr/>
          <p:nvPr/>
        </p:nvSpPr>
        <p:spPr>
          <a:xfrm>
            <a:off x="556577" y="2446892"/>
            <a:ext cx="7566697" cy="3170099"/>
          </a:xfrm>
          <a:prstGeom prst="rect">
            <a:avLst/>
          </a:prstGeom>
        </p:spPr>
        <p:txBody>
          <a:bodyPr wrap="square">
            <a:spAutoFit/>
          </a:bodyPr>
          <a:lstStyle/>
          <a:p>
            <a:pPr marL="342900" indent="-342900">
              <a:buFont typeface="Arial" panose="020B0604020202020204" pitchFamily="34" charset="0"/>
              <a:buChar char="•"/>
            </a:pPr>
            <a:r>
              <a:rPr lang="en-US" sz="2400" dirty="0">
                <a:latin typeface="+mn-lt"/>
              </a:rPr>
              <a:t>Which of the following is/are correct</a:t>
            </a:r>
            <a:r>
              <a:rPr lang="en-US" sz="2400" dirty="0" smtClean="0">
                <a:latin typeface="+mn-lt"/>
              </a:rPr>
              <a:t>?</a:t>
            </a:r>
          </a:p>
          <a:p>
            <a:pPr marL="914400" lvl="1" indent="-457200">
              <a:buFont typeface="+mj-lt"/>
              <a:buAutoNum type="alphaLcParenR"/>
            </a:pPr>
            <a:r>
              <a:rPr lang="en-US" sz="1900" dirty="0" err="1" smtClean="0">
                <a:latin typeface="+mn-lt"/>
              </a:rPr>
              <a:t>NameNode</a:t>
            </a:r>
            <a:r>
              <a:rPr lang="en-US" sz="1900" dirty="0" smtClean="0">
                <a:latin typeface="+mn-lt"/>
              </a:rPr>
              <a:t> </a:t>
            </a:r>
            <a:r>
              <a:rPr lang="en-US" sz="1900" dirty="0">
                <a:latin typeface="+mn-lt"/>
              </a:rPr>
              <a:t>is the SPOF (Single point of Failure) in Hadoop </a:t>
            </a:r>
            <a:r>
              <a:rPr lang="en-US" sz="1900" dirty="0" smtClean="0">
                <a:latin typeface="+mn-lt"/>
              </a:rPr>
              <a:t>1.x</a:t>
            </a:r>
          </a:p>
          <a:p>
            <a:pPr marL="914400" lvl="1" indent="-457200">
              <a:buFont typeface="+mj-lt"/>
              <a:buAutoNum type="alphaLcParenR"/>
            </a:pPr>
            <a:r>
              <a:rPr lang="en-US" sz="1900" dirty="0" err="1" smtClean="0">
                <a:latin typeface="+mn-lt"/>
              </a:rPr>
              <a:t>NameNode</a:t>
            </a:r>
            <a:r>
              <a:rPr lang="en-US" sz="1900" dirty="0" smtClean="0">
                <a:latin typeface="+mn-lt"/>
              </a:rPr>
              <a:t> </a:t>
            </a:r>
            <a:r>
              <a:rPr lang="en-US" sz="1900" dirty="0">
                <a:latin typeface="+mn-lt"/>
              </a:rPr>
              <a:t>is the SPOF in Hadoop </a:t>
            </a:r>
            <a:r>
              <a:rPr lang="en-US" sz="1900" dirty="0" smtClean="0">
                <a:latin typeface="+mn-lt"/>
              </a:rPr>
              <a:t>2.x</a:t>
            </a:r>
          </a:p>
          <a:p>
            <a:pPr marL="914400" lvl="1" indent="-457200">
              <a:buFont typeface="+mj-lt"/>
              <a:buAutoNum type="alphaLcParenR"/>
            </a:pPr>
            <a:r>
              <a:rPr lang="en-US" sz="1900" dirty="0" err="1" smtClean="0">
                <a:latin typeface="+mn-lt"/>
              </a:rPr>
              <a:t>NameNode</a:t>
            </a:r>
            <a:r>
              <a:rPr lang="en-US" sz="1900" dirty="0" smtClean="0">
                <a:latin typeface="+mn-lt"/>
              </a:rPr>
              <a:t> keeps the image of the file system </a:t>
            </a:r>
          </a:p>
          <a:p>
            <a:pPr marL="914400" lvl="1" indent="-457200">
              <a:buFont typeface="+mj-lt"/>
              <a:buAutoNum type="alphaLcParenR"/>
            </a:pPr>
            <a:r>
              <a:rPr lang="en-US" sz="1900" dirty="0" smtClean="0">
                <a:latin typeface="+mn-lt"/>
              </a:rPr>
              <a:t>Both </a:t>
            </a:r>
            <a:r>
              <a:rPr lang="en-US" sz="1900" dirty="0">
                <a:latin typeface="+mn-lt"/>
              </a:rPr>
              <a:t>(a) and (c)</a:t>
            </a:r>
            <a:endParaRPr lang="en-US" sz="1900" dirty="0" smtClean="0">
              <a:latin typeface="+mn-lt"/>
            </a:endParaRPr>
          </a:p>
          <a:p>
            <a:pPr marL="342900" lvl="1" indent="-342900">
              <a:buFont typeface="Arial" panose="020B0604020202020204" pitchFamily="34" charset="0"/>
              <a:buChar char="•"/>
            </a:pPr>
            <a:r>
              <a:rPr lang="en-US" sz="2400" dirty="0">
                <a:latin typeface="+mn-lt"/>
              </a:rPr>
              <a:t>A file in HDFS that is smaller than a single block </a:t>
            </a:r>
            <a:r>
              <a:rPr lang="en-US" sz="2400" dirty="0" smtClean="0">
                <a:latin typeface="+mn-lt"/>
              </a:rPr>
              <a:t>size </a:t>
            </a:r>
            <a:endParaRPr lang="en-US" sz="1900" dirty="0">
              <a:latin typeface="+mn-lt"/>
            </a:endParaRPr>
          </a:p>
          <a:p>
            <a:pPr marL="914400" lvl="1" indent="-457200">
              <a:buFont typeface="+mj-lt"/>
              <a:buAutoNum type="alphaLcParenR"/>
            </a:pPr>
            <a:r>
              <a:rPr lang="en-US" sz="1900" dirty="0" smtClean="0">
                <a:latin typeface="+mn-lt"/>
              </a:rPr>
              <a:t>Cannot </a:t>
            </a:r>
            <a:r>
              <a:rPr lang="en-US" sz="1900" dirty="0">
                <a:latin typeface="+mn-lt"/>
              </a:rPr>
              <a:t>be stored in </a:t>
            </a:r>
            <a:r>
              <a:rPr lang="en-US" sz="1900" dirty="0" smtClean="0">
                <a:latin typeface="+mn-lt"/>
              </a:rPr>
              <a:t>HDFS</a:t>
            </a:r>
          </a:p>
          <a:p>
            <a:pPr marL="914400" lvl="1" indent="-457200">
              <a:buFont typeface="+mj-lt"/>
              <a:buAutoNum type="alphaLcParenR"/>
            </a:pPr>
            <a:r>
              <a:rPr lang="en-US" sz="1900" dirty="0">
                <a:latin typeface="+mn-lt"/>
              </a:rPr>
              <a:t>Occupies the full block's </a:t>
            </a:r>
            <a:r>
              <a:rPr lang="en-US" sz="1900" dirty="0" smtClean="0">
                <a:latin typeface="+mn-lt"/>
              </a:rPr>
              <a:t>size</a:t>
            </a:r>
          </a:p>
          <a:p>
            <a:pPr marL="914400" lvl="1" indent="-457200">
              <a:buFont typeface="+mj-lt"/>
              <a:buAutoNum type="alphaLcParenR"/>
            </a:pPr>
            <a:r>
              <a:rPr lang="en-US" sz="1900" dirty="0">
                <a:latin typeface="+mn-lt"/>
              </a:rPr>
              <a:t>Occupies only the size it needs and not the full </a:t>
            </a:r>
            <a:r>
              <a:rPr lang="en-US" sz="1900" dirty="0" smtClean="0">
                <a:latin typeface="+mn-lt"/>
              </a:rPr>
              <a:t>block</a:t>
            </a:r>
          </a:p>
          <a:p>
            <a:pPr marL="914400" lvl="1" indent="-457200">
              <a:buFont typeface="+mj-lt"/>
              <a:buAutoNum type="alphaLcParenR"/>
            </a:pPr>
            <a:r>
              <a:rPr lang="en-US" sz="1900" dirty="0">
                <a:latin typeface="+mn-lt"/>
              </a:rPr>
              <a:t>an span over multiple blocks</a:t>
            </a:r>
          </a:p>
        </p:txBody>
      </p:sp>
    </p:spTree>
    <p:extLst>
      <p:ext uri="{BB962C8B-B14F-4D97-AF65-F5344CB8AC3E}">
        <p14:creationId xmlns:p14="http://schemas.microsoft.com/office/powerpoint/2010/main" val="1563887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4" end="4"/>
                                            </p:txEl>
                                          </p:spTgt>
                                        </p:tgtEl>
                                        <p:attrNameLst>
                                          <p:attrName>style.color</p:attrName>
                                        </p:attrNameLst>
                                      </p:cBhvr>
                                      <p:to>
                                        <a:srgbClr val="19F553"/>
                                      </p:to>
                                    </p:animClr>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mph" presetSubtype="2" fill="hold" nodeType="clickEffect">
                                  <p:stCondLst>
                                    <p:cond delay="0"/>
                                  </p:stCondLst>
                                  <p:childTnLst>
                                    <p:animClr clrSpc="rgb" dir="cw">
                                      <p:cBhvr override="childStyle">
                                        <p:cTn id="64" dur="2000" fill="hold"/>
                                        <p:tgtEl>
                                          <p:spTgt spid="3">
                                            <p:txEl>
                                              <p:pRg st="8" end="8"/>
                                            </p:txEl>
                                          </p:spTgt>
                                        </p:tgtEl>
                                        <p:attrNameLst>
                                          <p:attrName>style.color</p:attrName>
                                        </p:attrNameLst>
                                      </p:cBhvr>
                                      <p:to>
                                        <a:srgbClr val="19F55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Quiz Time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38</a:t>
            </a:fld>
            <a:endParaRPr lang="en-US" altLang="en-US"/>
          </a:p>
        </p:txBody>
      </p:sp>
      <p:sp>
        <p:nvSpPr>
          <p:cNvPr id="3" name="Rectangle 2"/>
          <p:cNvSpPr/>
          <p:nvPr/>
        </p:nvSpPr>
        <p:spPr>
          <a:xfrm>
            <a:off x="556577" y="2446892"/>
            <a:ext cx="7566697" cy="3754874"/>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mn-lt"/>
              </a:rPr>
              <a:t>The Zookeeper</a:t>
            </a:r>
          </a:p>
          <a:p>
            <a:pPr marL="914400" lvl="1" indent="-457200">
              <a:buFont typeface="+mj-lt"/>
              <a:buAutoNum type="alphaLcParenR"/>
            </a:pPr>
            <a:r>
              <a:rPr lang="en-US" sz="1900" dirty="0">
                <a:latin typeface="+mn-lt"/>
              </a:rPr>
              <a:t>Detects the failure of the </a:t>
            </a:r>
            <a:r>
              <a:rPr lang="en-US" sz="1900" dirty="0" err="1">
                <a:latin typeface="+mn-lt"/>
              </a:rPr>
              <a:t>namenode</a:t>
            </a:r>
            <a:r>
              <a:rPr lang="en-US" sz="1900" dirty="0">
                <a:latin typeface="+mn-lt"/>
              </a:rPr>
              <a:t> and elects a new </a:t>
            </a:r>
            <a:r>
              <a:rPr lang="en-US" sz="1900" dirty="0" err="1">
                <a:latin typeface="+mn-lt"/>
              </a:rPr>
              <a:t>namenode</a:t>
            </a:r>
            <a:r>
              <a:rPr lang="en-US" sz="1900" dirty="0" smtClean="0">
                <a:latin typeface="+mn-lt"/>
              </a:rPr>
              <a:t>.</a:t>
            </a:r>
          </a:p>
          <a:p>
            <a:pPr marL="914400" lvl="1" indent="-457200">
              <a:buFont typeface="+mj-lt"/>
              <a:buAutoNum type="alphaLcParenR"/>
            </a:pPr>
            <a:r>
              <a:rPr lang="en-US" sz="1900" dirty="0">
                <a:latin typeface="+mn-lt"/>
              </a:rPr>
              <a:t>Detects the failure of </a:t>
            </a:r>
            <a:r>
              <a:rPr lang="en-US" sz="1900" dirty="0" err="1">
                <a:latin typeface="+mn-lt"/>
              </a:rPr>
              <a:t>datanodes</a:t>
            </a:r>
            <a:r>
              <a:rPr lang="en-US" sz="1900" dirty="0">
                <a:latin typeface="+mn-lt"/>
              </a:rPr>
              <a:t> and elects a new </a:t>
            </a:r>
            <a:r>
              <a:rPr lang="en-US" sz="1900" dirty="0" err="1" smtClean="0">
                <a:latin typeface="+mn-lt"/>
              </a:rPr>
              <a:t>datanode</a:t>
            </a:r>
            <a:r>
              <a:rPr lang="en-US" sz="1900" dirty="0" smtClean="0">
                <a:latin typeface="+mn-lt"/>
              </a:rPr>
              <a:t>.</a:t>
            </a:r>
          </a:p>
          <a:p>
            <a:pPr marL="914400" lvl="1" indent="-457200">
              <a:buFont typeface="+mj-lt"/>
              <a:buAutoNum type="alphaLcParenR"/>
            </a:pPr>
            <a:r>
              <a:rPr lang="en-US" sz="1900" dirty="0">
                <a:latin typeface="+mn-lt"/>
              </a:rPr>
              <a:t>Prevents the hardware from overheating by shutting them down</a:t>
            </a:r>
            <a:r>
              <a:rPr lang="en-US" sz="1900" dirty="0" smtClean="0">
                <a:latin typeface="+mn-lt"/>
              </a:rPr>
              <a:t>.</a:t>
            </a:r>
          </a:p>
          <a:p>
            <a:pPr marL="914400" lvl="1" indent="-457200">
              <a:buFont typeface="+mj-lt"/>
              <a:buAutoNum type="alphaLcParenR"/>
            </a:pPr>
            <a:r>
              <a:rPr lang="en-US" sz="1900" dirty="0">
                <a:latin typeface="+mn-lt"/>
              </a:rPr>
              <a:t>Maintains a list of all the components IP address of the Hadoop </a:t>
            </a:r>
            <a:r>
              <a:rPr lang="en-US" sz="1900" dirty="0" smtClean="0">
                <a:latin typeface="+mn-lt"/>
              </a:rPr>
              <a:t>cluster.</a:t>
            </a:r>
          </a:p>
          <a:p>
            <a:pPr marL="342900" lvl="1" indent="-342900">
              <a:buFont typeface="Arial" panose="020B0604020202020204" pitchFamily="34" charset="0"/>
              <a:buChar char="•"/>
            </a:pPr>
            <a:r>
              <a:rPr lang="en-US" sz="2400" dirty="0">
                <a:latin typeface="+mn-lt"/>
              </a:rPr>
              <a:t>The role of a Journal node is to? </a:t>
            </a:r>
            <a:endParaRPr lang="en-US" sz="1900" dirty="0" smtClean="0">
              <a:latin typeface="+mn-lt"/>
            </a:endParaRPr>
          </a:p>
          <a:p>
            <a:pPr marL="914400" lvl="1" indent="-457200">
              <a:buFont typeface="+mj-lt"/>
              <a:buAutoNum type="alphaLcParenR"/>
            </a:pPr>
            <a:r>
              <a:rPr lang="en-US" sz="1900" dirty="0">
                <a:latin typeface="+mn-lt"/>
              </a:rPr>
              <a:t>Report the location of the blocks in a data node</a:t>
            </a:r>
            <a:endParaRPr lang="en-US" sz="1900" dirty="0" smtClean="0">
              <a:latin typeface="+mn-lt"/>
            </a:endParaRPr>
          </a:p>
          <a:p>
            <a:pPr marL="914400" lvl="1" indent="-457200">
              <a:buFont typeface="+mj-lt"/>
              <a:buAutoNum type="alphaLcParenR"/>
            </a:pPr>
            <a:r>
              <a:rPr lang="en-US" sz="1900" dirty="0">
                <a:latin typeface="+mn-lt"/>
              </a:rPr>
              <a:t>Report the edit log information of the blocks in the data node</a:t>
            </a:r>
            <a:endParaRPr lang="en-US" sz="1900" dirty="0" smtClean="0">
              <a:latin typeface="+mn-lt"/>
            </a:endParaRPr>
          </a:p>
          <a:p>
            <a:pPr marL="914400" lvl="1" indent="-457200">
              <a:buFont typeface="+mj-lt"/>
              <a:buAutoNum type="alphaLcParenR"/>
            </a:pPr>
            <a:r>
              <a:rPr lang="en-US" sz="1900" dirty="0">
                <a:latin typeface="+mn-lt"/>
              </a:rPr>
              <a:t>Report the Schedules when the jobs are going to </a:t>
            </a:r>
            <a:r>
              <a:rPr lang="en-US" sz="1900" dirty="0" smtClean="0">
                <a:latin typeface="+mn-lt"/>
              </a:rPr>
              <a:t>run</a:t>
            </a:r>
          </a:p>
          <a:p>
            <a:pPr marL="914400" lvl="1" indent="-457200">
              <a:buFont typeface="+mj-lt"/>
              <a:buAutoNum type="alphaLcParenR"/>
            </a:pPr>
            <a:r>
              <a:rPr lang="en-US" sz="1900" dirty="0" smtClean="0">
                <a:latin typeface="+mn-lt"/>
              </a:rPr>
              <a:t>Report </a:t>
            </a:r>
            <a:r>
              <a:rPr lang="en-US" sz="1900" dirty="0">
                <a:latin typeface="+mn-lt"/>
              </a:rPr>
              <a:t>the activity of various components handled by resource </a:t>
            </a:r>
            <a:r>
              <a:rPr lang="en-US" sz="1900" dirty="0" smtClean="0">
                <a:latin typeface="+mn-lt"/>
              </a:rPr>
              <a:t>manager</a:t>
            </a:r>
            <a:endParaRPr lang="en-US" sz="1900" dirty="0">
              <a:latin typeface="+mn-lt"/>
            </a:endParaRPr>
          </a:p>
        </p:txBody>
      </p:sp>
    </p:spTree>
    <p:extLst>
      <p:ext uri="{BB962C8B-B14F-4D97-AF65-F5344CB8AC3E}">
        <p14:creationId xmlns:p14="http://schemas.microsoft.com/office/powerpoint/2010/main" val="92096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1" end="1"/>
                                            </p:txEl>
                                          </p:spTgt>
                                        </p:tgtEl>
                                        <p:attrNameLst>
                                          <p:attrName>style.color</p:attrName>
                                        </p:attrNameLst>
                                      </p:cBhvr>
                                      <p:to>
                                        <a:srgbClr val="19F553"/>
                                      </p:to>
                                    </p:animClr>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mph" presetSubtype="2" fill="hold" nodeType="clickEffect">
                                  <p:stCondLst>
                                    <p:cond delay="0"/>
                                  </p:stCondLst>
                                  <p:childTnLst>
                                    <p:animClr clrSpc="rgb" dir="cw">
                                      <p:cBhvr override="childStyle">
                                        <p:cTn id="64" dur="2000" fill="hold"/>
                                        <p:tgtEl>
                                          <p:spTgt spid="3">
                                            <p:txEl>
                                              <p:pRg st="7" end="7"/>
                                            </p:txEl>
                                          </p:spTgt>
                                        </p:tgtEl>
                                        <p:attrNameLst>
                                          <p:attrName>style.color</p:attrName>
                                        </p:attrNameLst>
                                      </p:cBhvr>
                                      <p:to>
                                        <a:srgbClr val="19F55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smtClean="0"/>
              <a:t>Any Questions?</a:t>
            </a:r>
          </a:p>
        </p:txBody>
      </p:sp>
      <p:sp>
        <p:nvSpPr>
          <p:cNvPr id="522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D0C2FF1-65BE-4114-BA6C-FA37F470A59C}" type="slidenum">
              <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39</a:t>
            </a:fld>
            <a:endPar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60667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Big Data</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a:solidFill>
                  <a:schemeClr val="tx1"/>
                </a:solidFill>
                <a:latin typeface="+mn-lt"/>
              </a:rPr>
              <a:t>Big Data is a collection of large datasets that cannot be processed using traditional computing techniques. </a:t>
            </a:r>
            <a:endParaRPr lang="en-US" sz="2400" dirty="0" smtClean="0">
              <a:solidFill>
                <a:schemeClr val="tx1"/>
              </a:solidFill>
              <a:latin typeface="+mn-lt"/>
            </a:endParaRPr>
          </a:p>
          <a:p>
            <a:pPr marL="285750" indent="-285750">
              <a:buFont typeface="Arial" panose="020B0604020202020204" pitchFamily="34" charset="0"/>
              <a:buChar char="•"/>
            </a:pPr>
            <a:r>
              <a:rPr lang="en-US" sz="2400" dirty="0" smtClean="0">
                <a:solidFill>
                  <a:schemeClr val="tx1"/>
                </a:solidFill>
                <a:latin typeface="+mn-lt"/>
              </a:rPr>
              <a:t>Data that would take too much time and cost too much money to load into a relational database for analysis</a:t>
            </a:r>
          </a:p>
          <a:p>
            <a:pPr marL="285750" indent="-285750">
              <a:buFont typeface="Arial" panose="020B0604020202020204" pitchFamily="34" charset="0"/>
              <a:buChar char="•"/>
            </a:pPr>
            <a:r>
              <a:rPr lang="en-US" sz="2400" dirty="0" smtClean="0">
                <a:solidFill>
                  <a:schemeClr val="tx1"/>
                </a:solidFill>
                <a:latin typeface="+mn-lt"/>
              </a:rPr>
              <a:t>Big data doesn’t refer to specific quantity, the term is often used when speaking about terabytes ,petabytes and </a:t>
            </a:r>
            <a:r>
              <a:rPr lang="en-US" sz="2400" dirty="0" err="1" smtClean="0">
                <a:solidFill>
                  <a:schemeClr val="tx1"/>
                </a:solidFill>
                <a:latin typeface="+mn-lt"/>
              </a:rPr>
              <a:t>exabytes</a:t>
            </a:r>
            <a:r>
              <a:rPr lang="en-US" sz="2400" dirty="0" smtClean="0">
                <a:solidFill>
                  <a:schemeClr val="tx1"/>
                </a:solidFill>
                <a:latin typeface="+mn-lt"/>
              </a:rPr>
              <a:t> of data</a:t>
            </a:r>
          </a:p>
          <a:p>
            <a:pPr marL="285750" indent="-285750">
              <a:buFont typeface="Arial" panose="020B0604020202020204" pitchFamily="34" charset="0"/>
              <a:buChar char="•"/>
            </a:pPr>
            <a:endParaRPr lang="en-US" sz="18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4</a:t>
            </a:fld>
            <a:endParaRPr lang="en-US" altLang="en-US"/>
          </a:p>
        </p:txBody>
      </p:sp>
    </p:spTree>
    <p:extLst>
      <p:ext uri="{BB962C8B-B14F-4D97-AF65-F5344CB8AC3E}">
        <p14:creationId xmlns:p14="http://schemas.microsoft.com/office/powerpoint/2010/main" val="19145148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3"/>
          <p:cNvSpPr>
            <a:spLocks noGrp="1"/>
          </p:cNvSpPr>
          <p:nvPr>
            <p:ph type="title"/>
          </p:nvPr>
        </p:nvSpPr>
        <p:spPr bwMode="auto">
          <a:xfrm>
            <a:off x="1657350" y="4956175"/>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smtClean="0"/>
              <a:t>Thank you!</a:t>
            </a:r>
          </a:p>
        </p:txBody>
      </p:sp>
      <p:sp>
        <p:nvSpPr>
          <p:cNvPr id="5427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B47D3EA9-024B-4695-B001-BEABF5E1EC16}" type="slidenum">
              <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40</a:t>
            </a:fld>
            <a:endPar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24600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HDFS - Important parameters </a:t>
            </a: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41</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3771344585"/>
              </p:ext>
            </p:extLst>
          </p:nvPr>
        </p:nvGraphicFramePr>
        <p:xfrm>
          <a:off x="435935" y="2416614"/>
          <a:ext cx="8367823" cy="4187477"/>
        </p:xfrm>
        <a:graphic>
          <a:graphicData uri="http://schemas.openxmlformats.org/drawingml/2006/table">
            <a:tbl>
              <a:tblPr firstRow="1" bandRow="1">
                <a:tableStyleId>{93296810-A885-4BE3-A3E7-6D5BEEA58F35}</a:tableStyleId>
              </a:tblPr>
              <a:tblGrid>
                <a:gridCol w="1029652"/>
                <a:gridCol w="2053733"/>
                <a:gridCol w="2098367"/>
                <a:gridCol w="3186071"/>
              </a:tblGrid>
              <a:tr h="290379">
                <a:tc>
                  <a:txBody>
                    <a:bodyPr/>
                    <a:lstStyle/>
                    <a:p>
                      <a:r>
                        <a:rPr lang="en-US" sz="1400" dirty="0" smtClean="0"/>
                        <a:t>File</a:t>
                      </a:r>
                      <a:r>
                        <a:rPr lang="en-US" sz="1400" baseline="0" dirty="0" smtClean="0"/>
                        <a:t> Name</a:t>
                      </a:r>
                      <a:endParaRPr lang="en-US" sz="1400" dirty="0"/>
                    </a:p>
                  </a:txBody>
                  <a:tcPr marL="68580" marR="68580"/>
                </a:tc>
                <a:tc>
                  <a:txBody>
                    <a:bodyPr/>
                    <a:lstStyle/>
                    <a:p>
                      <a:r>
                        <a:rPr lang="en-US" sz="1400" dirty="0" smtClean="0"/>
                        <a:t>Parameter Name</a:t>
                      </a:r>
                      <a:endParaRPr lang="en-US" sz="1400" dirty="0"/>
                    </a:p>
                  </a:txBody>
                  <a:tcPr marL="68580" marR="68580"/>
                </a:tc>
                <a:tc>
                  <a:txBody>
                    <a:bodyPr/>
                    <a:lstStyle/>
                    <a:p>
                      <a:r>
                        <a:rPr lang="en-US" sz="1400" dirty="0" smtClean="0"/>
                        <a:t>Parameter</a:t>
                      </a:r>
                      <a:r>
                        <a:rPr lang="en-US" sz="1400" baseline="0" dirty="0" smtClean="0"/>
                        <a:t> value</a:t>
                      </a:r>
                      <a:endParaRPr lang="en-US" sz="1400" dirty="0"/>
                    </a:p>
                  </a:txBody>
                  <a:tcPr marL="68580" marR="68580"/>
                </a:tc>
                <a:tc>
                  <a:txBody>
                    <a:bodyPr/>
                    <a:lstStyle/>
                    <a:p>
                      <a:r>
                        <a:rPr lang="en-US" sz="1400" dirty="0" smtClean="0"/>
                        <a:t>Description</a:t>
                      </a:r>
                      <a:endParaRPr lang="en-US" sz="1400" dirty="0"/>
                    </a:p>
                  </a:txBody>
                  <a:tcPr marL="68580" marR="68580"/>
                </a:tc>
              </a:tr>
              <a:tr h="315263">
                <a:tc>
                  <a:txBody>
                    <a:bodyPr/>
                    <a:lstStyle/>
                    <a:p>
                      <a:r>
                        <a:rPr lang="en-US" sz="1000" dirty="0" smtClean="0"/>
                        <a:t>core-site.xml</a:t>
                      </a:r>
                      <a:endParaRPr lang="en-US" sz="1000" dirty="0"/>
                    </a:p>
                  </a:txBody>
                  <a:tcPr marL="68580" marR="68580"/>
                </a:tc>
                <a:tc>
                  <a:txBody>
                    <a:bodyPr/>
                    <a:lstStyle/>
                    <a:p>
                      <a:r>
                        <a:rPr lang="en-US" sz="1000" kern="1200" dirty="0" smtClean="0"/>
                        <a:t>fs.defaultFS/fs.default.name</a:t>
                      </a:r>
                      <a:endParaRPr lang="en-US" sz="1000" dirty="0"/>
                    </a:p>
                  </a:txBody>
                  <a:tcPr marL="68580" marR="68580"/>
                </a:tc>
                <a:tc>
                  <a:txBody>
                    <a:bodyPr/>
                    <a:lstStyle/>
                    <a:p>
                      <a:r>
                        <a:rPr lang="en-US" sz="1000" dirty="0" smtClean="0"/>
                        <a:t>hdfs://&lt;namenode_ip&gt;:8020</a:t>
                      </a:r>
                      <a:endParaRPr lang="en-US" sz="1000" dirty="0"/>
                    </a:p>
                  </a:txBody>
                  <a:tcPr marL="68580" marR="68580"/>
                </a:tc>
                <a:tc>
                  <a:txBody>
                    <a:bodyPr/>
                    <a:lstStyle/>
                    <a:p>
                      <a:r>
                        <a:rPr lang="en-US" sz="1000" dirty="0" err="1" smtClean="0"/>
                        <a:t>Namenode</a:t>
                      </a:r>
                      <a:r>
                        <a:rPr lang="en-US" sz="1000" dirty="0" smtClean="0"/>
                        <a:t> </a:t>
                      </a:r>
                      <a:r>
                        <a:rPr lang="en-US" sz="1000" dirty="0" err="1" smtClean="0"/>
                        <a:t>ip</a:t>
                      </a:r>
                      <a:r>
                        <a:rPr lang="en-US" sz="1000" dirty="0" smtClean="0"/>
                        <a:t> address or </a:t>
                      </a:r>
                      <a:r>
                        <a:rPr lang="en-US" sz="1000" dirty="0" err="1" smtClean="0"/>
                        <a:t>nameservice</a:t>
                      </a:r>
                      <a:r>
                        <a:rPr lang="en-US" sz="1000" dirty="0" smtClean="0"/>
                        <a:t> (HA </a:t>
                      </a:r>
                      <a:r>
                        <a:rPr lang="en-US" sz="1000" dirty="0" err="1" smtClean="0"/>
                        <a:t>config</a:t>
                      </a:r>
                      <a:r>
                        <a:rPr lang="en-US" sz="1000" dirty="0" smtClean="0"/>
                        <a:t>)</a:t>
                      </a:r>
                      <a:endParaRPr lang="en-US" sz="1000" dirty="0"/>
                    </a:p>
                  </a:txBody>
                  <a:tcPr marL="68580" marR="68580"/>
                </a:tc>
              </a:tr>
              <a:tr h="315263">
                <a:tc>
                  <a:txBody>
                    <a:bodyPr/>
                    <a:lstStyle/>
                    <a:p>
                      <a:r>
                        <a:rPr lang="en-US" sz="1000" dirty="0" smtClean="0"/>
                        <a:t>hdfs-site.xml</a:t>
                      </a:r>
                      <a:endParaRPr lang="en-US" sz="1000" dirty="0"/>
                    </a:p>
                  </a:txBody>
                  <a:tcPr marL="68580" marR="68580"/>
                </a:tc>
                <a:tc>
                  <a:txBody>
                    <a:bodyPr/>
                    <a:lstStyle/>
                    <a:p>
                      <a:r>
                        <a:rPr lang="en-US" sz="1000" kern="1200" dirty="0" err="1" smtClean="0">
                          <a:effectLst/>
                        </a:rPr>
                        <a:t>dfs.block.size</a:t>
                      </a:r>
                      <a:r>
                        <a:rPr lang="en-US" sz="1000" kern="1200" dirty="0" smtClean="0">
                          <a:effectLst/>
                        </a:rPr>
                        <a:t>, </a:t>
                      </a:r>
                      <a:r>
                        <a:rPr lang="en-US" sz="1000" kern="1200" dirty="0" err="1" smtClean="0">
                          <a:effectLst/>
                        </a:rPr>
                        <a:t>dfs.blocksize</a:t>
                      </a:r>
                      <a:endParaRPr lang="en-US" sz="1000" dirty="0"/>
                    </a:p>
                  </a:txBody>
                  <a:tcPr marL="68580" marR="68580"/>
                </a:tc>
                <a:tc>
                  <a:txBody>
                    <a:bodyPr/>
                    <a:lstStyle/>
                    <a:p>
                      <a:r>
                        <a:rPr lang="en-US" sz="1000" dirty="0" smtClean="0"/>
                        <a:t>128 MB</a:t>
                      </a:r>
                      <a:endParaRPr lang="en-US" sz="1000" dirty="0"/>
                    </a:p>
                  </a:txBody>
                  <a:tcPr marL="68580" marR="68580"/>
                </a:tc>
                <a:tc>
                  <a:txBody>
                    <a:bodyPr/>
                    <a:lstStyle/>
                    <a:p>
                      <a:r>
                        <a:rPr lang="en-US" sz="1000" dirty="0" smtClean="0"/>
                        <a:t>Block</a:t>
                      </a:r>
                      <a:r>
                        <a:rPr lang="en-US" sz="1000" baseline="0" dirty="0" smtClean="0"/>
                        <a:t> size at which files will be stored physically.</a:t>
                      </a:r>
                      <a:endParaRPr lang="en-US" sz="1000" dirty="0"/>
                    </a:p>
                  </a:txBody>
                  <a:tcPr marL="68580" marR="68580"/>
                </a:tc>
              </a:tr>
              <a:tr h="315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effectLst/>
                        </a:rPr>
                        <a:t>dfs.replication</a:t>
                      </a:r>
                      <a:endParaRPr lang="en-US" sz="1000" dirty="0"/>
                    </a:p>
                  </a:txBody>
                  <a:tcPr marL="68580" marR="68580"/>
                </a:tc>
                <a:tc>
                  <a:txBody>
                    <a:bodyPr/>
                    <a:lstStyle/>
                    <a:p>
                      <a:r>
                        <a:rPr lang="en-US" sz="1000" dirty="0" smtClean="0"/>
                        <a:t>3</a:t>
                      </a:r>
                      <a:endParaRPr lang="en-US" sz="1000" dirty="0"/>
                    </a:p>
                  </a:txBody>
                  <a:tcPr marL="68580" marR="68580"/>
                </a:tc>
                <a:tc>
                  <a:txBody>
                    <a:bodyPr/>
                    <a:lstStyle/>
                    <a:p>
                      <a:r>
                        <a:rPr lang="en-US" sz="1000" dirty="0" smtClean="0"/>
                        <a:t>Number</a:t>
                      </a:r>
                      <a:r>
                        <a:rPr lang="en-US" sz="1000" baseline="0" dirty="0" smtClean="0"/>
                        <a:t> of copies per block of a file for fault tolerance</a:t>
                      </a:r>
                      <a:endParaRPr lang="en-US" sz="1000" dirty="0"/>
                    </a:p>
                  </a:txBody>
                  <a:tcPr marL="68580" marR="68580"/>
                </a:tc>
              </a:tr>
              <a:tr h="3774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t>dfs.namenode.http</a:t>
                      </a:r>
                      <a:r>
                        <a:rPr lang="en-US" sz="1000" kern="1200" dirty="0" smtClean="0"/>
                        <a:t>-address</a:t>
                      </a:r>
                      <a:endParaRPr lang="en-US" sz="1000" dirty="0"/>
                    </a:p>
                  </a:txBody>
                  <a:tcPr marL="68580" marR="68580"/>
                </a:tc>
                <a:tc>
                  <a:txBody>
                    <a:bodyPr/>
                    <a:lstStyle/>
                    <a:p>
                      <a:r>
                        <a:rPr lang="en-US" sz="1000" dirty="0" smtClean="0"/>
                        <a:t>0.0.0.0:50070</a:t>
                      </a:r>
                      <a:endParaRPr lang="en-US" sz="1000" dirty="0"/>
                    </a:p>
                  </a:txBody>
                  <a:tcPr marL="68580" marR="68580"/>
                </a:tc>
                <a:tc>
                  <a:txBody>
                    <a:bodyPr/>
                    <a:lstStyle/>
                    <a:p>
                      <a:r>
                        <a:rPr lang="en-US" sz="1000" dirty="0" err="1" smtClean="0"/>
                        <a:t>Namenode</a:t>
                      </a:r>
                      <a:r>
                        <a:rPr lang="en-US" sz="1000" dirty="0" smtClean="0"/>
                        <a:t> Web UI. By default it might use IP</a:t>
                      </a:r>
                      <a:r>
                        <a:rPr lang="en-US" sz="1000" baseline="0" dirty="0" smtClean="0"/>
                        <a:t> </a:t>
                      </a:r>
                      <a:r>
                        <a:rPr lang="en-US" sz="1000" dirty="0" smtClean="0"/>
                        <a:t>address of </a:t>
                      </a:r>
                      <a:r>
                        <a:rPr lang="en-US" sz="1000" dirty="0" err="1" smtClean="0"/>
                        <a:t>namenode</a:t>
                      </a:r>
                      <a:r>
                        <a:rPr lang="en-US" sz="1000" dirty="0" smtClean="0"/>
                        <a:t>.</a:t>
                      </a:r>
                      <a:endParaRPr lang="en-US" sz="1000" dirty="0"/>
                    </a:p>
                  </a:txBody>
                  <a:tcPr marL="68580" marR="68580"/>
                </a:tc>
              </a:tr>
              <a:tr h="315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dirty="0" err="1" smtClean="0"/>
                        <a:t>dfs.datanode.http.address</a:t>
                      </a:r>
                      <a:endParaRPr lang="en-US" sz="1000" dirty="0"/>
                    </a:p>
                  </a:txBody>
                  <a:tcPr marL="68580" marR="68580"/>
                </a:tc>
                <a:tc>
                  <a:txBody>
                    <a:bodyPr/>
                    <a:lstStyle/>
                    <a:p>
                      <a:r>
                        <a:rPr lang="en-US" sz="1000" dirty="0" smtClean="0"/>
                        <a:t>0.0.0.0:50075</a:t>
                      </a:r>
                      <a:endParaRPr lang="en-US" sz="1000" dirty="0"/>
                    </a:p>
                  </a:txBody>
                  <a:tcPr marL="68580" marR="68580"/>
                </a:tc>
                <a:tc>
                  <a:txBody>
                    <a:bodyPr/>
                    <a:lstStyle/>
                    <a:p>
                      <a:r>
                        <a:rPr lang="en-US" sz="1000" dirty="0" err="1" smtClean="0"/>
                        <a:t>Datanode</a:t>
                      </a:r>
                      <a:r>
                        <a:rPr lang="en-US" sz="1000" baseline="0" dirty="0" smtClean="0"/>
                        <a:t> Web UI</a:t>
                      </a:r>
                      <a:endParaRPr lang="en-US" sz="1000" dirty="0"/>
                    </a:p>
                  </a:txBody>
                  <a:tcPr marL="68580" marR="68580"/>
                </a:tc>
              </a:tr>
              <a:tr h="445077">
                <a:tc>
                  <a:txBody>
                    <a:bodyPr/>
                    <a:lstStyle/>
                    <a:p>
                      <a:r>
                        <a:rPr lang="en-US" sz="1000" dirty="0" smtClean="0"/>
                        <a:t>hdfs-site.xml</a:t>
                      </a:r>
                      <a:endParaRPr lang="en-US" sz="1000" dirty="0"/>
                    </a:p>
                  </a:txBody>
                  <a:tcPr marL="68580" marR="68580"/>
                </a:tc>
                <a:tc>
                  <a:txBody>
                    <a:bodyPr/>
                    <a:lstStyle/>
                    <a:p>
                      <a:r>
                        <a:rPr lang="en-US" sz="1000" kern="1200" dirty="0" err="1" smtClean="0">
                          <a:effectLst/>
                        </a:rPr>
                        <a:t>dfs.name.dir</a:t>
                      </a:r>
                      <a:r>
                        <a:rPr lang="en-US" sz="1000" kern="1200" dirty="0" smtClean="0">
                          <a:effectLst/>
                        </a:rPr>
                        <a:t>, </a:t>
                      </a:r>
                      <a:r>
                        <a:rPr lang="en-US" sz="1000" kern="1200" dirty="0" err="1" smtClean="0">
                          <a:effectLst/>
                        </a:rPr>
                        <a:t>dfs.namenode.name.dir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 location for FS Image and edit logs on name node</a:t>
                      </a:r>
                      <a:endParaRPr lang="en-US" sz="1000" dirty="0"/>
                    </a:p>
                  </a:txBody>
                  <a:tcPr marL="68580" marR="68580"/>
                </a:tc>
              </a:tr>
              <a:tr h="315263">
                <a:tc>
                  <a:txBody>
                    <a:bodyPr/>
                    <a:lstStyle/>
                    <a:p>
                      <a:r>
                        <a:rPr lang="en-US" sz="1000" dirty="0" smtClean="0"/>
                        <a:t>hdfs-site.xml</a:t>
                      </a:r>
                      <a:endParaRPr lang="en-US" sz="1000" dirty="0"/>
                    </a:p>
                  </a:txBody>
                  <a:tcPr marL="68580" marR="68580"/>
                </a:tc>
                <a:tc>
                  <a:txBody>
                    <a:bodyPr/>
                    <a:lstStyle/>
                    <a:p>
                      <a:r>
                        <a:rPr lang="en-US" sz="1000" kern="1200" dirty="0" err="1" smtClean="0">
                          <a:effectLst/>
                        </a:rPr>
                        <a:t>dfs.data.dir</a:t>
                      </a:r>
                      <a:r>
                        <a:rPr lang="en-US" sz="1000" kern="1200" dirty="0" smtClean="0">
                          <a:effectLst/>
                        </a:rPr>
                        <a:t>, </a:t>
                      </a:r>
                      <a:r>
                        <a:rPr lang="en-US" sz="1000" kern="1200" dirty="0" err="1" smtClean="0">
                          <a:effectLst/>
                        </a:rPr>
                        <a:t>dfs.datanode.data.dir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a:t>
                      </a:r>
                      <a:r>
                        <a:rPr lang="en-US" sz="1000" baseline="0" dirty="0" smtClean="0"/>
                        <a:t> location for storing blocks on data nodes</a:t>
                      </a:r>
                      <a:endParaRPr lang="en-US" sz="1000" dirty="0"/>
                    </a:p>
                  </a:txBody>
                  <a:tcPr marL="68580" marR="68580"/>
                </a:tc>
              </a:tr>
              <a:tr h="4450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fs.checkpoint.dir</a:t>
                      </a:r>
                      <a:r>
                        <a:rPr lang="en-US" sz="1000" kern="1200" dirty="0" smtClean="0">
                          <a:effectLst/>
                        </a:rPr>
                        <a:t>, </a:t>
                      </a:r>
                      <a:r>
                        <a:rPr lang="en-US" sz="1000" kern="1200" dirty="0" err="1" smtClean="0">
                          <a:effectLst/>
                        </a:rPr>
                        <a:t>dfs.namenode.checkpoint.dir</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directory_location</a:t>
                      </a:r>
                      <a:r>
                        <a:rPr lang="en-US" sz="1000" dirty="0" smtClean="0"/>
                        <a:t>&gt;</a:t>
                      </a:r>
                    </a:p>
                    <a:p>
                      <a:endParaRPr lang="en-US" sz="1000" dirty="0"/>
                    </a:p>
                  </a:txBody>
                  <a:tcPr marL="68580" marR="68580"/>
                </a:tc>
                <a:tc>
                  <a:txBody>
                    <a:bodyPr/>
                    <a:lstStyle/>
                    <a:p>
                      <a:r>
                        <a:rPr lang="en-US" sz="1000" dirty="0" smtClean="0"/>
                        <a:t>Directory location which</a:t>
                      </a:r>
                      <a:r>
                        <a:rPr lang="en-US" sz="1000" baseline="0" dirty="0" smtClean="0"/>
                        <a:t> will be used by secondary </a:t>
                      </a:r>
                      <a:r>
                        <a:rPr lang="en-US" sz="1000" baseline="0" dirty="0" err="1" smtClean="0"/>
                        <a:t>namenode</a:t>
                      </a:r>
                      <a:r>
                        <a:rPr lang="en-US" sz="1000" baseline="0" dirty="0" smtClean="0"/>
                        <a:t> for checkpoint.</a:t>
                      </a:r>
                      <a:endParaRPr lang="en-US" sz="1000" dirty="0"/>
                    </a:p>
                  </a:txBody>
                  <a:tcPr marL="68580" marR="68580"/>
                </a:tc>
              </a:tr>
              <a:tr h="4450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fs.checkpoint.period</a:t>
                      </a:r>
                      <a:r>
                        <a:rPr lang="en-US" sz="1000" kern="1200" dirty="0" smtClean="0">
                          <a:effectLst/>
                        </a:rPr>
                        <a:t>, </a:t>
                      </a:r>
                      <a:r>
                        <a:rPr lang="en-US" sz="1000" kern="1200" dirty="0" err="1" smtClean="0">
                          <a:effectLst/>
                        </a:rPr>
                        <a:t>dfs.namenode.checkpoint.period</a:t>
                      </a:r>
                      <a:endParaRPr lang="en-US" sz="1000" dirty="0"/>
                    </a:p>
                  </a:txBody>
                  <a:tcPr marL="68580" marR="68580"/>
                </a:tc>
                <a:tc>
                  <a:txBody>
                    <a:bodyPr/>
                    <a:lstStyle/>
                    <a:p>
                      <a:r>
                        <a:rPr lang="en-US" sz="1000" dirty="0" smtClean="0"/>
                        <a:t>1</a:t>
                      </a:r>
                      <a:r>
                        <a:rPr lang="en-US" sz="1000" baseline="0" dirty="0" smtClean="0"/>
                        <a:t> hour</a:t>
                      </a:r>
                      <a:endParaRPr lang="en-US" sz="1000" dirty="0"/>
                    </a:p>
                  </a:txBody>
                  <a:tcPr marL="68580" marR="68580"/>
                </a:tc>
                <a:tc>
                  <a:txBody>
                    <a:bodyPr/>
                    <a:lstStyle/>
                    <a:p>
                      <a:r>
                        <a:rPr lang="en-US" sz="1000" dirty="0" smtClean="0"/>
                        <a:t>Checkpoint (merging edit logs with</a:t>
                      </a:r>
                      <a:r>
                        <a:rPr lang="en-US" sz="1000" baseline="0" dirty="0" smtClean="0"/>
                        <a:t> current fs image to create new fs image) interval.</a:t>
                      </a:r>
                      <a:endParaRPr lang="en-US" sz="1000" dirty="0"/>
                    </a:p>
                  </a:txBody>
                  <a:tcPr marL="68580" marR="68580"/>
                </a:tc>
              </a:tr>
              <a:tr h="5748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dfs.namenode.checkpoint.txns</a:t>
                      </a:r>
                      <a:endParaRPr lang="en-US" sz="1000" dirty="0"/>
                    </a:p>
                  </a:txBody>
                  <a:tcPr marL="68580" marR="68580"/>
                </a:tc>
                <a:tc>
                  <a:txBody>
                    <a:bodyPr/>
                    <a:lstStyle/>
                    <a:p>
                      <a:r>
                        <a:rPr lang="en-US" sz="1000" dirty="0" smtClean="0"/>
                        <a:t>1000000</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Checkpoint (merging edit logs with</a:t>
                      </a:r>
                      <a:r>
                        <a:rPr lang="en-US" sz="1000" baseline="0" dirty="0" smtClean="0"/>
                        <a:t> current fs image to create new fs image) transactions.</a:t>
                      </a:r>
                      <a:endParaRPr lang="en-US" sz="1000" dirty="0" smtClean="0"/>
                    </a:p>
                    <a:p>
                      <a:endParaRPr lang="en-US" sz="1000" dirty="0"/>
                    </a:p>
                  </a:txBody>
                  <a:tcPr marL="68580" marR="68580"/>
                </a:tc>
              </a:tr>
            </a:tbl>
          </a:graphicData>
        </a:graphic>
      </p:graphicFrame>
    </p:spTree>
    <p:extLst>
      <p:ext uri="{BB962C8B-B14F-4D97-AF65-F5344CB8AC3E}">
        <p14:creationId xmlns:p14="http://schemas.microsoft.com/office/powerpoint/2010/main" val="2333776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MRv1/Classic- </a:t>
            </a:r>
            <a:r>
              <a:rPr lang="en-US" dirty="0"/>
              <a:t>Important parameters </a:t>
            </a: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42</a:t>
            </a:fld>
            <a:endParaRPr lang="en-US" altLang="en-US"/>
          </a:p>
        </p:txBody>
      </p:sp>
      <p:graphicFrame>
        <p:nvGraphicFramePr>
          <p:cNvPr id="5" name="Content Placeholder 3"/>
          <p:cNvGraphicFramePr>
            <a:graphicFrameLocks/>
          </p:cNvGraphicFramePr>
          <p:nvPr>
            <p:extLst>
              <p:ext uri="{D42A27DB-BD31-4B8C-83A1-F6EECF244321}">
                <p14:modId xmlns:p14="http://schemas.microsoft.com/office/powerpoint/2010/main" val="4040437344"/>
              </p:ext>
            </p:extLst>
          </p:nvPr>
        </p:nvGraphicFramePr>
        <p:xfrm>
          <a:off x="220783" y="2438584"/>
          <a:ext cx="8625505" cy="3724008"/>
        </p:xfrm>
        <a:graphic>
          <a:graphicData uri="http://schemas.openxmlformats.org/drawingml/2006/table">
            <a:tbl>
              <a:tblPr firstRow="1" bandRow="1">
                <a:tableStyleId>{93296810-A885-4BE3-A3E7-6D5BEEA58F35}</a:tableStyleId>
              </a:tblPr>
              <a:tblGrid>
                <a:gridCol w="1061361"/>
                <a:gridCol w="2116976"/>
                <a:gridCol w="2162984"/>
                <a:gridCol w="3284184"/>
              </a:tblGrid>
              <a:tr h="29064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278402">
                <a:tc>
                  <a:txBody>
                    <a:bodyPr/>
                    <a:lstStyle/>
                    <a:p>
                      <a:r>
                        <a:rPr lang="en-US" sz="1000" dirty="0" smtClean="0"/>
                        <a:t>mapred-site.xml</a:t>
                      </a:r>
                      <a:endParaRPr lang="en-US" sz="1000" dirty="0"/>
                    </a:p>
                  </a:txBody>
                  <a:tcPr marL="68580" marR="68580"/>
                </a:tc>
                <a:tc>
                  <a:txBody>
                    <a:bodyPr/>
                    <a:lstStyle/>
                    <a:p>
                      <a:r>
                        <a:rPr lang="en-US" sz="1000" kern="1200" dirty="0" err="1" smtClean="0"/>
                        <a:t>mapred.job.tracker</a:t>
                      </a:r>
                      <a:endParaRPr lang="en-US" sz="1000" dirty="0"/>
                    </a:p>
                  </a:txBody>
                  <a:tcPr marL="68580" marR="68580"/>
                </a:tc>
                <a:tc>
                  <a:txBody>
                    <a:bodyPr/>
                    <a:lstStyle/>
                    <a:p>
                      <a:r>
                        <a:rPr lang="en-US" sz="1000" dirty="0" smtClean="0"/>
                        <a:t>&lt;</a:t>
                      </a:r>
                      <a:r>
                        <a:rPr lang="en-US" sz="1000" dirty="0" err="1" smtClean="0"/>
                        <a:t>ip_address</a:t>
                      </a:r>
                      <a:r>
                        <a:rPr lang="en-US" sz="1000" dirty="0" smtClean="0"/>
                        <a:t>&gt;:8021</a:t>
                      </a:r>
                      <a:endParaRPr lang="en-US" sz="1000" dirty="0"/>
                    </a:p>
                  </a:txBody>
                  <a:tcPr marL="68580" marR="68580"/>
                </a:tc>
                <a:tc>
                  <a:txBody>
                    <a:bodyPr/>
                    <a:lstStyle/>
                    <a:p>
                      <a:r>
                        <a:rPr lang="en-US" sz="1000" dirty="0" smtClean="0"/>
                        <a:t>Job Tracker IP</a:t>
                      </a:r>
                      <a:r>
                        <a:rPr lang="en-US" sz="1000" baseline="0" dirty="0" smtClean="0"/>
                        <a:t> </a:t>
                      </a:r>
                      <a:r>
                        <a:rPr lang="en-US" sz="1000" dirty="0" smtClean="0"/>
                        <a:t>address</a:t>
                      </a:r>
                      <a:r>
                        <a:rPr lang="en-US" sz="1000" baseline="0" dirty="0" smtClean="0"/>
                        <a:t> and port number</a:t>
                      </a:r>
                      <a:endParaRPr lang="en-US" sz="1000" dirty="0"/>
                    </a:p>
                  </a:txBody>
                  <a:tcPr marL="68580" marR="68580"/>
                </a:tc>
              </a:tr>
              <a:tr h="277048">
                <a:tc>
                  <a:txBody>
                    <a:bodyPr/>
                    <a:lstStyle/>
                    <a:p>
                      <a:r>
                        <a:rPr lang="en-US" sz="1000" dirty="0" smtClean="0"/>
                        <a:t>mapred-site.xml</a:t>
                      </a:r>
                      <a:endParaRPr lang="en-US" sz="1000" dirty="0"/>
                    </a:p>
                  </a:txBody>
                  <a:tcPr marL="68580" marR="68580"/>
                </a:tc>
                <a:tc>
                  <a:txBody>
                    <a:bodyPr/>
                    <a:lstStyle/>
                    <a:p>
                      <a:r>
                        <a:rPr lang="en-US" sz="1000" kern="1200" dirty="0" err="1" smtClean="0"/>
                        <a:t>mapred.job.tracker.http.address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&gt;:50030</a:t>
                      </a:r>
                    </a:p>
                  </a:txBody>
                  <a:tcPr marL="68580" marR="68580"/>
                </a:tc>
                <a:tc>
                  <a:txBody>
                    <a:bodyPr/>
                    <a:lstStyle/>
                    <a:p>
                      <a:r>
                        <a:rPr lang="en-US" sz="1000" dirty="0" smtClean="0"/>
                        <a:t>Job tracker web UI IP address and port</a:t>
                      </a:r>
                      <a:r>
                        <a:rPr lang="en-US" sz="1000" baseline="0" dirty="0" smtClean="0"/>
                        <a:t> number</a:t>
                      </a:r>
                      <a:endParaRPr lang="en-US" sz="1000" dirty="0"/>
                    </a:p>
                  </a:txBody>
                  <a:tcPr marL="68580" marR="68580"/>
                </a:tc>
              </a:tr>
              <a:tr h="275695">
                <a:tc>
                  <a:txBody>
                    <a:bodyPr/>
                    <a:lstStyle/>
                    <a:p>
                      <a:r>
                        <a:rPr lang="en-US" sz="1000" dirty="0" smtClean="0"/>
                        <a:t>mapred-site.xml</a:t>
                      </a:r>
                      <a:endParaRPr lang="en-US" sz="1000" dirty="0"/>
                    </a:p>
                  </a:txBody>
                  <a:tcPr marL="68580" marR="68580"/>
                </a:tc>
                <a:tc>
                  <a:txBody>
                    <a:bodyPr/>
                    <a:lstStyle/>
                    <a:p>
                      <a:r>
                        <a:rPr lang="en-US" sz="1000" kern="1200" dirty="0" err="1" smtClean="0"/>
                        <a:t>mapred.system.dir</a:t>
                      </a:r>
                      <a:endParaRPr lang="en-US" sz="1000" dirty="0"/>
                    </a:p>
                  </a:txBody>
                  <a:tcPr marL="68580" marR="68580"/>
                </a:tc>
                <a:tc>
                  <a:txBody>
                    <a:bodyPr/>
                    <a:lstStyle/>
                    <a:p>
                      <a:endParaRPr lang="en-US" sz="1000" dirty="0"/>
                    </a:p>
                  </a:txBody>
                  <a:tcPr marL="68580" marR="68580"/>
                </a:tc>
                <a:tc>
                  <a:txBody>
                    <a:bodyPr/>
                    <a:lstStyle/>
                    <a:p>
                      <a:r>
                        <a:rPr lang="en-US" sz="1000" dirty="0" smtClean="0"/>
                        <a:t>HDFS</a:t>
                      </a:r>
                      <a:r>
                        <a:rPr lang="en-US" sz="1000" baseline="0" dirty="0" smtClean="0"/>
                        <a:t> directory to store Map Reduce control files</a:t>
                      </a:r>
                      <a:endParaRPr lang="en-US" sz="1000" dirty="0"/>
                    </a:p>
                  </a:txBody>
                  <a:tcPr marL="68580" marR="68580"/>
                </a:tc>
              </a:tr>
              <a:tr h="508629">
                <a:tc>
                  <a:txBody>
                    <a:bodyPr/>
                    <a:lstStyle/>
                    <a:p>
                      <a:r>
                        <a:rPr lang="en-US" sz="1000" dirty="0" smtClean="0"/>
                        <a:t>mapred-site.xml</a:t>
                      </a:r>
                      <a:endParaRPr lang="en-US" sz="1000" dirty="0"/>
                    </a:p>
                  </a:txBody>
                  <a:tcPr marL="68580" marR="68580"/>
                </a:tc>
                <a:tc>
                  <a:txBody>
                    <a:bodyPr/>
                    <a:lstStyle/>
                    <a:p>
                      <a:r>
                        <a:rPr lang="en-US" sz="1000" kern="1200" dirty="0" err="1" smtClean="0"/>
                        <a:t>mapred.local.dir</a:t>
                      </a:r>
                      <a:endParaRPr lang="en-US" sz="1000" dirty="0"/>
                    </a:p>
                  </a:txBody>
                  <a:tcPr marL="68580" marR="68580"/>
                </a:tc>
                <a:tc>
                  <a:txBody>
                    <a:bodyPr/>
                    <a:lstStyle/>
                    <a:p>
                      <a:endParaRPr lang="en-US" sz="1000" dirty="0"/>
                    </a:p>
                  </a:txBody>
                  <a:tcPr marL="68580" marR="68580"/>
                </a:tc>
                <a:tc>
                  <a:txBody>
                    <a:bodyPr/>
                    <a:lstStyle/>
                    <a:p>
                      <a:r>
                        <a:rPr lang="en-US" sz="1000" dirty="0" smtClean="0"/>
                        <a:t>Local directory to store intermediate data files (map output)</a:t>
                      </a:r>
                      <a:endParaRPr lang="en-US" sz="1000" dirty="0"/>
                    </a:p>
                  </a:txBody>
                  <a:tcPr marL="68580" marR="68580"/>
                </a:tc>
              </a:tr>
              <a:tr h="347622">
                <a:tc>
                  <a:txBody>
                    <a:bodyPr/>
                    <a:lstStyle/>
                    <a:p>
                      <a:r>
                        <a:rPr lang="en-US" sz="1000" dirty="0" smtClean="0"/>
                        <a:t>mapred-site.xml</a:t>
                      </a:r>
                      <a:endParaRPr lang="en-US" sz="1000" dirty="0"/>
                    </a:p>
                  </a:txBody>
                  <a:tcPr marL="68580" marR="68580"/>
                </a:tc>
                <a:tc>
                  <a:txBody>
                    <a:bodyPr/>
                    <a:lstStyle/>
                    <a:p>
                      <a:r>
                        <a:rPr lang="en-US" sz="1000" kern="1200" dirty="0" err="1" smtClean="0"/>
                        <a:t>mapred.jobtracker.taskScheduler</a:t>
                      </a:r>
                      <a:endParaRPr lang="en-US" sz="1000" dirty="0"/>
                    </a:p>
                  </a:txBody>
                  <a:tcPr marL="68580" marR="68580"/>
                </a:tc>
                <a:tc>
                  <a:txBody>
                    <a:bodyPr/>
                    <a:lstStyle/>
                    <a:p>
                      <a:endParaRPr lang="en-US" sz="1000" dirty="0"/>
                    </a:p>
                  </a:txBody>
                  <a:tcPr marL="68580" marR="68580"/>
                </a:tc>
                <a:tc>
                  <a:txBody>
                    <a:bodyPr/>
                    <a:lstStyle/>
                    <a:p>
                      <a:r>
                        <a:rPr lang="en-US" sz="1000" dirty="0" smtClean="0"/>
                        <a:t>Default is FIFO – Fair</a:t>
                      </a:r>
                      <a:r>
                        <a:rPr lang="en-US" sz="1000" baseline="0" dirty="0" smtClean="0"/>
                        <a:t> and Capacity are the viable options for production deployments</a:t>
                      </a:r>
                      <a:endParaRPr lang="en-US" sz="1000" dirty="0"/>
                    </a:p>
                  </a:txBody>
                  <a:tcPr marL="68580" marR="68580"/>
                </a:tc>
              </a:tr>
              <a:tr h="508629">
                <a:tc>
                  <a:txBody>
                    <a:bodyPr/>
                    <a:lstStyle/>
                    <a:p>
                      <a:r>
                        <a:rPr lang="en-US" sz="1000" dirty="0" smtClean="0"/>
                        <a:t>mapred-site.xml</a:t>
                      </a:r>
                      <a:endParaRPr lang="en-US" sz="1000" dirty="0"/>
                    </a:p>
                  </a:txBody>
                  <a:tcPr marL="68580" marR="68580"/>
                </a:tc>
                <a:tc>
                  <a:txBody>
                    <a:bodyPr/>
                    <a:lstStyle/>
                    <a:p>
                      <a:r>
                        <a:rPr lang="en-US" sz="1000" kern="1200" dirty="0" err="1" smtClean="0"/>
                        <a:t>mapred.queue.names</a:t>
                      </a:r>
                      <a:endParaRPr lang="en-US" sz="1000" dirty="0"/>
                    </a:p>
                  </a:txBody>
                  <a:tcPr marL="68580" marR="68580"/>
                </a:tc>
                <a:tc>
                  <a:txBody>
                    <a:bodyPr/>
                    <a:lstStyle/>
                    <a:p>
                      <a:r>
                        <a:rPr lang="en-US" sz="1000" dirty="0" smtClean="0"/>
                        <a:t>default</a:t>
                      </a:r>
                      <a:endParaRPr lang="en-US" sz="1000" dirty="0"/>
                    </a:p>
                  </a:txBody>
                  <a:tcPr marL="68580" marR="68580"/>
                </a:tc>
                <a:tc>
                  <a:txBody>
                    <a:bodyPr/>
                    <a:lstStyle/>
                    <a:p>
                      <a:r>
                        <a:rPr lang="en-US" sz="1000" dirty="0" smtClean="0"/>
                        <a:t>Can</a:t>
                      </a:r>
                      <a:r>
                        <a:rPr lang="en-US" sz="1000" baseline="0" dirty="0" smtClean="0"/>
                        <a:t> provide multiple queue names to set priorities while submitting the jobs</a:t>
                      </a:r>
                      <a:endParaRPr lang="en-US" sz="1000" dirty="0"/>
                    </a:p>
                  </a:txBody>
                  <a:tcPr marL="68580" marR="68580"/>
                </a:tc>
              </a:tr>
              <a:tr h="347622">
                <a:tc>
                  <a:txBody>
                    <a:bodyPr/>
                    <a:lstStyle/>
                    <a:p>
                      <a:r>
                        <a:rPr lang="en-US" sz="1000" dirty="0" smtClean="0"/>
                        <a:t>mapred-site.xml</a:t>
                      </a:r>
                      <a:endParaRPr lang="en-US" sz="1000" dirty="0"/>
                    </a:p>
                  </a:txBody>
                  <a:tcPr marL="68580" marR="68580"/>
                </a:tc>
                <a:tc>
                  <a:txBody>
                    <a:bodyPr/>
                    <a:lstStyle/>
                    <a:p>
                      <a:r>
                        <a:rPr lang="en-US" sz="1000" kern="1200" dirty="0" smtClean="0"/>
                        <a:t>mapred.tasktracker.map.tasks.maximum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 Map slots per task tracker</a:t>
                      </a:r>
                      <a:endParaRPr lang="en-US" sz="1000" dirty="0"/>
                    </a:p>
                  </a:txBody>
                  <a:tcPr marL="68580" marR="68580"/>
                </a:tc>
              </a:tr>
              <a:tr h="347622">
                <a:tc>
                  <a:txBody>
                    <a:bodyPr/>
                    <a:lstStyle/>
                    <a:p>
                      <a:r>
                        <a:rPr lang="en-US" sz="1000" dirty="0" smtClean="0"/>
                        <a:t>mapred-site.xml</a:t>
                      </a:r>
                    </a:p>
                  </a:txBody>
                  <a:tcPr marL="68580" marR="68580"/>
                </a:tc>
                <a:tc>
                  <a:txBody>
                    <a:bodyPr/>
                    <a:lstStyle/>
                    <a:p>
                      <a:r>
                        <a:rPr lang="en-US" sz="1000" kern="1200" dirty="0" smtClean="0"/>
                        <a:t>mapred.tasktracker.reduce.tasks.maximum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a:t>
                      </a:r>
                      <a:r>
                        <a:rPr lang="en-US" sz="1000" baseline="0" dirty="0" smtClean="0"/>
                        <a:t> </a:t>
                      </a:r>
                      <a:r>
                        <a:rPr lang="en-US" sz="1000" dirty="0" smtClean="0"/>
                        <a:t>Reduce slots per task</a:t>
                      </a:r>
                      <a:r>
                        <a:rPr lang="en-US" sz="1000" baseline="0" dirty="0" smtClean="0"/>
                        <a:t> tracker</a:t>
                      </a:r>
                      <a:endParaRPr lang="en-US" sz="1000" dirty="0"/>
                    </a:p>
                  </a:txBody>
                  <a:tcPr marL="68580" marR="68580"/>
                </a:tc>
              </a:tr>
              <a:tr h="347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smtClean="0"/>
                        <a:t>mapred.reduce.tasks</a:t>
                      </a:r>
                      <a:endParaRPr lang="en-US" sz="1000" dirty="0"/>
                    </a:p>
                  </a:txBody>
                  <a:tcPr marL="68580" marR="68580"/>
                </a:tc>
                <a:tc>
                  <a:txBody>
                    <a:bodyPr/>
                    <a:lstStyle/>
                    <a:p>
                      <a:endParaRPr lang="en-US" sz="1000" dirty="0"/>
                    </a:p>
                  </a:txBody>
                  <a:tcPr marL="68580" marR="68580"/>
                </a:tc>
                <a:tc>
                  <a:txBody>
                    <a:bodyPr/>
                    <a:lstStyle/>
                    <a:p>
                      <a:r>
                        <a:rPr lang="en-US" sz="1000" dirty="0" smtClean="0"/>
                        <a:t>Reduce</a:t>
                      </a:r>
                      <a:r>
                        <a:rPr lang="en-US" sz="1000" baseline="0" dirty="0" smtClean="0"/>
                        <a:t> tasks per job</a:t>
                      </a:r>
                      <a:endParaRPr lang="en-US" sz="1000" dirty="0"/>
                    </a:p>
                  </a:txBody>
                  <a:tcPr marL="68580" marR="68580"/>
                </a:tc>
              </a:tr>
            </a:tbl>
          </a:graphicData>
        </a:graphic>
      </p:graphicFrame>
    </p:spTree>
    <p:extLst>
      <p:ext uri="{BB962C8B-B14F-4D97-AF65-F5344CB8AC3E}">
        <p14:creationId xmlns:p14="http://schemas.microsoft.com/office/powerpoint/2010/main" val="31923100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MRv2/YARN- </a:t>
            </a:r>
            <a:r>
              <a:rPr lang="en-US" dirty="0"/>
              <a:t>Important parameters </a:t>
            </a: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43</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2736978158"/>
              </p:ext>
            </p:extLst>
          </p:nvPr>
        </p:nvGraphicFramePr>
        <p:xfrm>
          <a:off x="170121" y="2410078"/>
          <a:ext cx="8854622" cy="3196241"/>
        </p:xfrm>
        <a:graphic>
          <a:graphicData uri="http://schemas.openxmlformats.org/drawingml/2006/table">
            <a:tbl>
              <a:tblPr firstRow="1" bandRow="1">
                <a:tableStyleId>{93296810-A885-4BE3-A3E7-6D5BEEA58F35}</a:tableStyleId>
              </a:tblPr>
              <a:tblGrid>
                <a:gridCol w="1073420"/>
                <a:gridCol w="2272142"/>
                <a:gridCol w="2187560"/>
                <a:gridCol w="3321500"/>
              </a:tblGrid>
              <a:tr h="0">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IP</a:t>
                      </a:r>
                      <a:r>
                        <a:rPr lang="en-US" sz="1000" baseline="0" dirty="0" smtClean="0"/>
                        <a:t> and port</a:t>
                      </a:r>
                      <a:endParaRPr lang="en-US" sz="1000" dirty="0"/>
                    </a:p>
                  </a:txBody>
                  <a:tcPr marL="68580" marR="68580"/>
                </a:tc>
              </a:tr>
              <a:tr h="394446">
                <a:tc>
                  <a:txBody>
                    <a:bodyPr/>
                    <a:lstStyle/>
                    <a:p>
                      <a:r>
                        <a:rPr lang="en-US" sz="1000" dirty="0" smtClean="0"/>
                        <a:t>yarn-site.xml</a:t>
                      </a:r>
                      <a:endParaRPr lang="en-US" sz="1000" dirty="0"/>
                    </a:p>
                  </a:txBody>
                  <a:tcPr marL="68580" marR="68580"/>
                </a:tc>
                <a:tc>
                  <a:txBody>
                    <a:bodyPr/>
                    <a:lstStyle/>
                    <a:p>
                      <a:r>
                        <a:rPr lang="en-US" sz="1000" kern="1200" dirty="0" err="1" smtClean="0"/>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IP</a:t>
                      </a:r>
                      <a:r>
                        <a:rPr lang="en-US" sz="1000" baseline="0" dirty="0" smtClean="0"/>
                        <a:t> </a:t>
                      </a:r>
                      <a:r>
                        <a:rPr lang="en-US" sz="1000" dirty="0" smtClean="0"/>
                        <a:t>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t>yarn.nodemanager.resource.memory-mb</a:t>
                      </a:r>
                      <a:endParaRPr lang="en-US" sz="1000" dirty="0"/>
                    </a:p>
                  </a:txBody>
                  <a:tcPr marL="68580" marR="68580"/>
                </a:tc>
                <a:tc>
                  <a:txBody>
                    <a:bodyPr/>
                    <a:lstStyle/>
                    <a:p>
                      <a:endParaRPr lang="en-US" sz="1000" dirty="0"/>
                    </a:p>
                  </a:txBody>
                  <a:tcPr marL="68580" marR="68580"/>
                </a:tc>
                <a:tc>
                  <a:txBody>
                    <a:bodyPr/>
                    <a:lstStyle/>
                    <a:p>
                      <a:r>
                        <a:rPr lang="en-US" sz="1000" dirty="0" smtClean="0"/>
                        <a:t>Amount of physical memory, in MB, that can be allocated for containers.</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t>yarn.scheduler.minimum</a:t>
                      </a:r>
                      <a:r>
                        <a:rPr lang="en-US" sz="1000" kern="1200" dirty="0" smtClean="0"/>
                        <a:t>-allocation-</a:t>
                      </a:r>
                      <a:r>
                        <a:rPr lang="en-US" sz="1000" kern="1200" dirty="0" err="1" smtClean="0"/>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t>yarn.scheduler.maximum</a:t>
                      </a:r>
                      <a:r>
                        <a:rPr lang="en-US" sz="1000" kern="1200" dirty="0" smtClean="0"/>
                        <a:t>-allocation-</a:t>
                      </a:r>
                      <a:r>
                        <a:rPr lang="en-US" sz="1000" kern="1200" dirty="0" err="1" smtClean="0"/>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t>yarn.scheduler.minimum</a:t>
                      </a:r>
                      <a:r>
                        <a:rPr lang="en-US" sz="1000" kern="1200" dirty="0" smtClean="0"/>
                        <a:t>-allocation-</a:t>
                      </a:r>
                      <a:r>
                        <a:rPr lang="en-US" sz="1000" kern="1200" dirty="0" err="1" smtClean="0"/>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t>yarn.scheduler.maximum</a:t>
                      </a:r>
                      <a:r>
                        <a:rPr lang="en-US" sz="1000" kern="1200" dirty="0" smtClean="0"/>
                        <a:t>-allocation-</a:t>
                      </a:r>
                      <a:r>
                        <a:rPr lang="en-US" sz="1000" kern="1200" dirty="0" err="1" smtClean="0"/>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bl>
          </a:graphicData>
        </a:graphic>
      </p:graphicFrame>
    </p:spTree>
    <p:extLst>
      <p:ext uri="{BB962C8B-B14F-4D97-AF65-F5344CB8AC3E}">
        <p14:creationId xmlns:p14="http://schemas.microsoft.com/office/powerpoint/2010/main" val="3126142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MRv2/YARN- </a:t>
            </a:r>
            <a:r>
              <a:rPr lang="en-US" dirty="0"/>
              <a:t>Important parameters </a:t>
            </a: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44</a:t>
            </a:fld>
            <a:endParaRPr lang="en-US" altLang="en-US"/>
          </a:p>
        </p:txBody>
      </p:sp>
      <p:graphicFrame>
        <p:nvGraphicFramePr>
          <p:cNvPr id="5" name="Content Placeholder 3"/>
          <p:cNvGraphicFramePr>
            <a:graphicFrameLocks/>
          </p:cNvGraphicFramePr>
          <p:nvPr>
            <p:extLst>
              <p:ext uri="{D42A27DB-BD31-4B8C-83A1-F6EECF244321}">
                <p14:modId xmlns:p14="http://schemas.microsoft.com/office/powerpoint/2010/main" val="2143141366"/>
              </p:ext>
            </p:extLst>
          </p:nvPr>
        </p:nvGraphicFramePr>
        <p:xfrm>
          <a:off x="184298" y="2524174"/>
          <a:ext cx="8854622" cy="3281203"/>
        </p:xfrm>
        <a:graphic>
          <a:graphicData uri="http://schemas.openxmlformats.org/drawingml/2006/table">
            <a:tbl>
              <a:tblPr firstRow="1" bandRow="1">
                <a:tableStyleId>{93296810-A885-4BE3-A3E7-6D5BEEA58F35}</a:tableStyleId>
              </a:tblPr>
              <a:tblGrid>
                <a:gridCol w="1073420"/>
                <a:gridCol w="2272142"/>
                <a:gridCol w="2187560"/>
                <a:gridCol w="3321500"/>
              </a:tblGrid>
              <a:tr h="0">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72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bl>
          </a:graphicData>
        </a:graphic>
      </p:graphicFrame>
    </p:spTree>
    <p:extLst>
      <p:ext uri="{BB962C8B-B14F-4D97-AF65-F5344CB8AC3E}">
        <p14:creationId xmlns:p14="http://schemas.microsoft.com/office/powerpoint/2010/main" val="39337991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Comes under Big Data</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smtClean="0">
                <a:solidFill>
                  <a:schemeClr val="tx1"/>
                </a:solidFill>
                <a:latin typeface="+mn-lt"/>
              </a:rPr>
              <a:t>Social Media Data</a:t>
            </a:r>
          </a:p>
          <a:p>
            <a:pPr marL="285750" indent="-285750">
              <a:buFont typeface="Arial" panose="020B0604020202020204" pitchFamily="34" charset="0"/>
              <a:buChar char="•"/>
            </a:pPr>
            <a:r>
              <a:rPr lang="en-US" sz="2400" dirty="0" smtClean="0">
                <a:solidFill>
                  <a:schemeClr val="tx1"/>
                </a:solidFill>
                <a:latin typeface="+mn-lt"/>
              </a:rPr>
              <a:t>CCTV Data</a:t>
            </a:r>
          </a:p>
          <a:p>
            <a:pPr marL="285750" indent="-285750">
              <a:buFont typeface="Arial" panose="020B0604020202020204" pitchFamily="34" charset="0"/>
              <a:buChar char="•"/>
            </a:pPr>
            <a:r>
              <a:rPr lang="en-US" sz="2400" dirty="0" smtClean="0">
                <a:solidFill>
                  <a:schemeClr val="tx1"/>
                </a:solidFill>
                <a:latin typeface="+mn-lt"/>
              </a:rPr>
              <a:t>Stock Exchange Data</a:t>
            </a:r>
          </a:p>
          <a:p>
            <a:pPr marL="285750" indent="-285750">
              <a:buFont typeface="Arial" panose="020B0604020202020204" pitchFamily="34" charset="0"/>
              <a:buChar char="•"/>
            </a:pPr>
            <a:r>
              <a:rPr lang="en-US" sz="2400" dirty="0" smtClean="0">
                <a:solidFill>
                  <a:schemeClr val="tx1"/>
                </a:solidFill>
                <a:latin typeface="+mn-lt"/>
              </a:rPr>
              <a:t>Search Engine Data</a:t>
            </a:r>
          </a:p>
          <a:p>
            <a:pPr marL="285750" indent="-285750">
              <a:buFont typeface="Arial" panose="020B0604020202020204" pitchFamily="34" charset="0"/>
              <a:buChar char="•"/>
            </a:pPr>
            <a:r>
              <a:rPr lang="en-US" sz="2400" dirty="0" smtClean="0">
                <a:solidFill>
                  <a:schemeClr val="tx1"/>
                </a:solidFill>
                <a:latin typeface="+mn-lt"/>
              </a:rPr>
              <a:t>Sensors Data</a:t>
            </a:r>
          </a:p>
          <a:p>
            <a:pPr marL="285750" indent="-285750">
              <a:buFont typeface="Arial" panose="020B0604020202020204" pitchFamily="34" charset="0"/>
              <a:buChar char="•"/>
            </a:pPr>
            <a:r>
              <a:rPr lang="en-US" sz="2400" dirty="0" smtClean="0">
                <a:solidFill>
                  <a:schemeClr val="tx1"/>
                </a:solidFill>
                <a:latin typeface="+mn-lt"/>
              </a:rPr>
              <a:t>Online Shopping Data</a:t>
            </a:r>
          </a:p>
          <a:p>
            <a:pPr marL="285750" indent="-285750">
              <a:buFont typeface="Arial" panose="020B0604020202020204" pitchFamily="34" charset="0"/>
              <a:buChar char="•"/>
            </a:pPr>
            <a:r>
              <a:rPr lang="en-US" sz="2400" dirty="0" smtClean="0">
                <a:solidFill>
                  <a:schemeClr val="tx1"/>
                </a:solidFill>
                <a:latin typeface="+mn-lt"/>
              </a:rPr>
              <a:t>And many more</a:t>
            </a:r>
          </a:p>
          <a:p>
            <a:pPr marL="285750" indent="-285750">
              <a:buFont typeface="Arial" panose="020B0604020202020204" pitchFamily="34" charset="0"/>
              <a:buChar char="•"/>
            </a:pPr>
            <a:endParaRPr lang="en-US" sz="18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5</a:t>
            </a:fld>
            <a:endParaRPr lang="en-US" altLang="en-US"/>
          </a:p>
        </p:txBody>
      </p:sp>
    </p:spTree>
    <p:extLst>
      <p:ext uri="{BB962C8B-B14F-4D97-AF65-F5344CB8AC3E}">
        <p14:creationId xmlns:p14="http://schemas.microsoft.com/office/powerpoint/2010/main" val="3109604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Data Characteristics (4 Vs)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6</a:t>
            </a:fld>
            <a:endParaRPr lang="en-US"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34" y="2279871"/>
            <a:ext cx="2085975" cy="4381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448" y="2271920"/>
            <a:ext cx="2057400" cy="44100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1968" y="2271920"/>
            <a:ext cx="2114550" cy="4381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1039" y="2290970"/>
            <a:ext cx="2009775" cy="43704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8021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circle(in)">
                                      <p:cBhvr>
                                        <p:cTn id="17" dur="20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circle(in)">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Data Challenges</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smtClean="0">
                <a:solidFill>
                  <a:schemeClr val="tx1"/>
                </a:solidFill>
                <a:latin typeface="+mn-lt"/>
              </a:rPr>
              <a:t>How To Store Big Data</a:t>
            </a:r>
          </a:p>
          <a:p>
            <a:pPr marL="514350" lvl="1" indent="-285750">
              <a:buFont typeface="Arial" panose="020B0604020202020204" pitchFamily="34" charset="0"/>
              <a:buChar char="•"/>
            </a:pPr>
            <a:r>
              <a:rPr lang="en-US" sz="1900" dirty="0">
                <a:solidFill>
                  <a:schemeClr val="tx1"/>
                </a:solidFill>
                <a:latin typeface="+mn-lt"/>
              </a:rPr>
              <a:t> </a:t>
            </a:r>
            <a:r>
              <a:rPr lang="en-US" sz="1900" dirty="0" smtClean="0">
                <a:solidFill>
                  <a:schemeClr val="tx1"/>
                </a:solidFill>
                <a:latin typeface="+mn-lt"/>
              </a:rPr>
              <a:t>How to store big data beyond capacity of disk space</a:t>
            </a:r>
          </a:p>
          <a:p>
            <a:pPr marL="285750" indent="-285750">
              <a:buFont typeface="Arial" panose="020B0604020202020204" pitchFamily="34" charset="0"/>
              <a:buChar char="•"/>
            </a:pPr>
            <a:r>
              <a:rPr lang="en-US" sz="2400" dirty="0" smtClean="0">
                <a:solidFill>
                  <a:schemeClr val="tx1"/>
                </a:solidFill>
                <a:latin typeface="+mn-lt"/>
              </a:rPr>
              <a:t>How To Process Big Data</a:t>
            </a:r>
          </a:p>
          <a:p>
            <a:pPr marL="514350" lvl="1" indent="-285750">
              <a:buFont typeface="Arial" panose="020B0604020202020204" pitchFamily="34" charset="0"/>
              <a:buChar char="•"/>
            </a:pPr>
            <a:r>
              <a:rPr lang="en-US" sz="1900" dirty="0" smtClean="0">
                <a:solidFill>
                  <a:schemeClr val="tx1"/>
                </a:solidFill>
                <a:latin typeface="+mn-lt"/>
              </a:rPr>
              <a:t>How to Process and extract valuable information from huge amount of data within given time?</a:t>
            </a:r>
          </a:p>
          <a:p>
            <a:pPr marL="285750" indent="-285750">
              <a:buFont typeface="Arial" panose="020B0604020202020204" pitchFamily="34" charset="0"/>
              <a:buChar char="•"/>
            </a:pPr>
            <a:endParaRPr lang="en-US" sz="1800" dirty="0" smtClean="0">
              <a:solidFill>
                <a:schemeClr val="tx1"/>
              </a:solidFill>
              <a:latin typeface="+mn-lt"/>
            </a:endParaRPr>
          </a:p>
          <a:p>
            <a:pPr marL="571500" indent="-571500">
              <a:buFont typeface="Wingdings" panose="05000000000000000000" pitchFamily="2" charset="2"/>
              <a:buChar char="Ø"/>
            </a:pPr>
            <a:r>
              <a:rPr lang="en-US" sz="4000" dirty="0" smtClean="0">
                <a:solidFill>
                  <a:schemeClr val="accent6">
                    <a:lumMod val="75000"/>
                  </a:schemeClr>
                </a:solidFill>
                <a:latin typeface="+mn-lt"/>
              </a:rPr>
              <a:t>Solution…</a:t>
            </a:r>
          </a:p>
          <a:p>
            <a:pPr marL="0" indent="0"/>
            <a:r>
              <a:rPr lang="en-US" sz="1800" dirty="0" smtClean="0">
                <a:solidFill>
                  <a:schemeClr val="tx1"/>
                </a:solidFill>
                <a:latin typeface="+mn-lt"/>
              </a:rPr>
              <a:t>	 </a:t>
            </a:r>
            <a:r>
              <a:rPr lang="en-US" sz="2800" dirty="0" smtClean="0">
                <a:solidFill>
                  <a:schemeClr val="accent2">
                    <a:lumMod val="75000"/>
                  </a:schemeClr>
                </a:solidFill>
                <a:latin typeface="+mn-lt"/>
              </a:rPr>
              <a:t>HADOOP</a:t>
            </a: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7</a:t>
            </a:fld>
            <a:endParaRPr lang="en-US" altLang="en-US"/>
          </a:p>
        </p:txBody>
      </p:sp>
    </p:spTree>
    <p:extLst>
      <p:ext uri="{BB962C8B-B14F-4D97-AF65-F5344CB8AC3E}">
        <p14:creationId xmlns:p14="http://schemas.microsoft.com/office/powerpoint/2010/main" val="3817118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by="(-#ppt_w*2)" calcmode="lin" valueType="num">
                                      <p:cBhvr rctx="PPT">
                                        <p:cTn id="31" dur="500" autoRev="1" fill="hold">
                                          <p:stCondLst>
                                            <p:cond delay="0"/>
                                          </p:stCondLst>
                                        </p:cTn>
                                        <p:tgtEl>
                                          <p:spTgt spid="3">
                                            <p:txEl>
                                              <p:pRg st="5" end="5"/>
                                            </p:txEl>
                                          </p:spTgt>
                                        </p:tgtEl>
                                        <p:attrNameLst>
                                          <p:attrName>ppt_w</p:attrName>
                                        </p:attrNameLst>
                                      </p:cBhvr>
                                    </p:anim>
                                    <p:anim by="(#ppt_w*0.50)" calcmode="lin" valueType="num">
                                      <p:cBhvr>
                                        <p:cTn id="32" dur="500" decel="50000" autoRev="1" fill="hold">
                                          <p:stCondLst>
                                            <p:cond delay="0"/>
                                          </p:stCondLst>
                                        </p:cTn>
                                        <p:tgtEl>
                                          <p:spTgt spid="3">
                                            <p:txEl>
                                              <p:pRg st="5" end="5"/>
                                            </p:txEl>
                                          </p:spTgt>
                                        </p:tgtEl>
                                        <p:attrNameLst>
                                          <p:attrName>ppt_x</p:attrName>
                                        </p:attrNameLst>
                                      </p:cBhvr>
                                    </p:anim>
                                    <p:anim from="(-#ppt_h/2)" to="(#ppt_y)" calcmode="lin" valueType="num">
                                      <p:cBhvr>
                                        <p:cTn id="33" dur="1000" fill="hold">
                                          <p:stCondLst>
                                            <p:cond delay="0"/>
                                          </p:stCondLst>
                                        </p:cTn>
                                        <p:tgtEl>
                                          <p:spTgt spid="3">
                                            <p:txEl>
                                              <p:pRg st="5" end="5"/>
                                            </p:txEl>
                                          </p:spTgt>
                                        </p:tgtEl>
                                        <p:attrNameLst>
                                          <p:attrName>ppt_y</p:attrName>
                                        </p:attrNameLst>
                                      </p:cBhvr>
                                    </p:anim>
                                    <p:animRot by="21600000">
                                      <p:cBhvr>
                                        <p:cTn id="34" dur="1000" fill="hold">
                                          <p:stCondLst>
                                            <p:cond delay="0"/>
                                          </p:stCondLst>
                                        </p:cTn>
                                        <p:tgtEl>
                                          <p:spTgt spid="3">
                                            <p:txEl>
                                              <p:pRg st="5" end="5"/>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iterate type="lt">
                                    <p:tmPct val="10000"/>
                                  </p:iterate>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Brief History</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8</a:t>
            </a:fld>
            <a:endParaRPr lang="en-US" altLang="en-US"/>
          </a:p>
        </p:txBody>
      </p:sp>
      <p:sp>
        <p:nvSpPr>
          <p:cNvPr id="7" name="TextBox 6"/>
          <p:cNvSpPr txBox="1"/>
          <p:nvPr/>
        </p:nvSpPr>
        <p:spPr>
          <a:xfrm>
            <a:off x="1664464" y="3023685"/>
            <a:ext cx="914400" cy="384721"/>
          </a:xfrm>
          <a:prstGeom prst="rect">
            <a:avLst/>
          </a:prstGeom>
          <a:noFill/>
        </p:spPr>
        <p:txBody>
          <a:bodyPr wrap="square" rtlCol="0">
            <a:spAutoFit/>
          </a:bodyPr>
          <a:lstStyle/>
          <a:p>
            <a:r>
              <a:rPr lang="en-US" sz="1900" b="1" dirty="0" smtClean="0">
                <a:solidFill>
                  <a:srgbClr val="0070C0"/>
                </a:solidFill>
                <a:latin typeface="+mn-lt"/>
              </a:rPr>
              <a:t>2003</a:t>
            </a:r>
            <a:endParaRPr lang="en-US" sz="1900" b="1" dirty="0">
              <a:solidFill>
                <a:srgbClr val="0070C0"/>
              </a:solidFill>
              <a:latin typeface="+mn-lt"/>
            </a:endParaRPr>
          </a:p>
        </p:txBody>
      </p:sp>
      <p:sp>
        <p:nvSpPr>
          <p:cNvPr id="8" name="TextBox 7"/>
          <p:cNvSpPr txBox="1"/>
          <p:nvPr/>
        </p:nvSpPr>
        <p:spPr>
          <a:xfrm>
            <a:off x="1664464" y="4156151"/>
            <a:ext cx="914400" cy="384721"/>
          </a:xfrm>
          <a:prstGeom prst="rect">
            <a:avLst/>
          </a:prstGeom>
          <a:noFill/>
        </p:spPr>
        <p:txBody>
          <a:bodyPr wrap="square" rtlCol="0">
            <a:spAutoFit/>
          </a:bodyPr>
          <a:lstStyle/>
          <a:p>
            <a:r>
              <a:rPr lang="en-US" sz="1900" b="1" dirty="0" smtClean="0">
                <a:solidFill>
                  <a:srgbClr val="00B050"/>
                </a:solidFill>
                <a:latin typeface="+mn-lt"/>
              </a:rPr>
              <a:t>2004</a:t>
            </a:r>
            <a:endParaRPr lang="en-US" sz="1900" b="1" dirty="0">
              <a:solidFill>
                <a:srgbClr val="00B050"/>
              </a:solidFill>
              <a:latin typeface="+mn-lt"/>
            </a:endParaRPr>
          </a:p>
        </p:txBody>
      </p:sp>
      <p:sp>
        <p:nvSpPr>
          <p:cNvPr id="9" name="TextBox 8"/>
          <p:cNvSpPr txBox="1"/>
          <p:nvPr/>
        </p:nvSpPr>
        <p:spPr>
          <a:xfrm>
            <a:off x="2651750" y="3023685"/>
            <a:ext cx="5967472" cy="677108"/>
          </a:xfrm>
          <a:prstGeom prst="rect">
            <a:avLst/>
          </a:prstGeom>
          <a:noFill/>
        </p:spPr>
        <p:txBody>
          <a:bodyPr wrap="square" rtlCol="0">
            <a:spAutoFit/>
          </a:bodyPr>
          <a:lstStyle/>
          <a:p>
            <a:r>
              <a:rPr lang="en-US" sz="1900" b="1" dirty="0" smtClean="0">
                <a:solidFill>
                  <a:srgbClr val="0070C0"/>
                </a:solidFill>
                <a:latin typeface="+mn-lt"/>
              </a:rPr>
              <a:t>Published white paper on Google File System – Distributed File System  </a:t>
            </a:r>
            <a:endParaRPr lang="en-US" sz="1900" b="1" dirty="0">
              <a:solidFill>
                <a:srgbClr val="0070C0"/>
              </a:solidFill>
              <a:latin typeface="+mn-lt"/>
            </a:endParaRPr>
          </a:p>
        </p:txBody>
      </p:sp>
      <p:sp>
        <p:nvSpPr>
          <p:cNvPr id="10" name="TextBox 9"/>
          <p:cNvSpPr txBox="1"/>
          <p:nvPr/>
        </p:nvSpPr>
        <p:spPr>
          <a:xfrm>
            <a:off x="2578864" y="4156151"/>
            <a:ext cx="5967472" cy="677108"/>
          </a:xfrm>
          <a:prstGeom prst="rect">
            <a:avLst/>
          </a:prstGeom>
          <a:noFill/>
        </p:spPr>
        <p:txBody>
          <a:bodyPr wrap="square" rtlCol="0">
            <a:spAutoFit/>
          </a:bodyPr>
          <a:lstStyle/>
          <a:p>
            <a:r>
              <a:rPr lang="en-US" sz="1900" b="1" dirty="0">
                <a:solidFill>
                  <a:srgbClr val="00B050"/>
                </a:solidFill>
                <a:latin typeface="+mn-lt"/>
              </a:rPr>
              <a:t>Published white paper on Map Reduce – </a:t>
            </a:r>
            <a:endParaRPr lang="en-US" sz="1900" b="1" dirty="0" smtClean="0">
              <a:solidFill>
                <a:srgbClr val="00B050"/>
              </a:solidFill>
              <a:latin typeface="+mn-lt"/>
            </a:endParaRPr>
          </a:p>
          <a:p>
            <a:r>
              <a:rPr lang="en-US" sz="1900" b="1" dirty="0" smtClean="0">
                <a:solidFill>
                  <a:srgbClr val="00B050"/>
                </a:solidFill>
                <a:latin typeface="+mn-lt"/>
              </a:rPr>
              <a:t>Distributed </a:t>
            </a:r>
            <a:r>
              <a:rPr lang="en-US" sz="1900" b="1" dirty="0">
                <a:solidFill>
                  <a:srgbClr val="00B050"/>
                </a:solidFill>
                <a:latin typeface="+mn-lt"/>
              </a:rPr>
              <a:t>Processing</a:t>
            </a:r>
          </a:p>
        </p:txBody>
      </p:sp>
      <p:sp>
        <p:nvSpPr>
          <p:cNvPr id="3" name="Rectangle 2"/>
          <p:cNvSpPr/>
          <p:nvPr/>
        </p:nvSpPr>
        <p:spPr>
          <a:xfrm>
            <a:off x="1031195" y="2368034"/>
            <a:ext cx="1375698" cy="461665"/>
          </a:xfrm>
          <a:prstGeom prst="rect">
            <a:avLst/>
          </a:prstGeom>
        </p:spPr>
        <p:txBody>
          <a:bodyPr wrap="none">
            <a:spAutoFit/>
          </a:bodyPr>
          <a:lstStyle/>
          <a:p>
            <a:pPr marL="285750" indent="-285750">
              <a:buFont typeface="Wingdings" pitchFamily="2" charset="2"/>
              <a:buChar char="Ø"/>
            </a:pPr>
            <a:r>
              <a:rPr lang="en-US" sz="2400" b="1" dirty="0">
                <a:solidFill>
                  <a:srgbClr val="984807"/>
                </a:solidFill>
                <a:latin typeface="+mn-lt"/>
              </a:rPr>
              <a:t>Google</a:t>
            </a:r>
          </a:p>
        </p:txBody>
      </p:sp>
    </p:spTree>
    <p:extLst>
      <p:ext uri="{BB962C8B-B14F-4D97-AF65-F5344CB8AC3E}">
        <p14:creationId xmlns:p14="http://schemas.microsoft.com/office/powerpoint/2010/main" val="1716444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Brief History</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9</a:t>
            </a:fld>
            <a:endParaRPr lang="en-US" altLang="en-US"/>
          </a:p>
        </p:txBody>
      </p:sp>
      <p:pic>
        <p:nvPicPr>
          <p:cNvPr id="1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635" t="12286" r="24349" b="37429"/>
          <a:stretch/>
        </p:blipFill>
        <p:spPr bwMode="auto">
          <a:xfrm>
            <a:off x="82826" y="2459603"/>
            <a:ext cx="2100943" cy="2873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2826" y="5355203"/>
            <a:ext cx="2100943" cy="369332"/>
          </a:xfrm>
          <a:prstGeom prst="rect">
            <a:avLst/>
          </a:prstGeom>
          <a:noFill/>
        </p:spPr>
        <p:txBody>
          <a:bodyPr wrap="square" rtlCol="0">
            <a:spAutoFit/>
          </a:bodyPr>
          <a:lstStyle/>
          <a:p>
            <a:pPr algn="ctr"/>
            <a:r>
              <a:rPr lang="en-US" dirty="0" smtClean="0"/>
              <a:t>Doug Cutting</a:t>
            </a:r>
            <a:endParaRPr lang="en-US" dirty="0"/>
          </a:p>
        </p:txBody>
      </p:sp>
      <p:sp>
        <p:nvSpPr>
          <p:cNvPr id="14" name="TextBox 13"/>
          <p:cNvSpPr txBox="1"/>
          <p:nvPr/>
        </p:nvSpPr>
        <p:spPr>
          <a:xfrm>
            <a:off x="2520845" y="3510770"/>
            <a:ext cx="5943600" cy="1477328"/>
          </a:xfrm>
          <a:prstGeom prst="rect">
            <a:avLst/>
          </a:prstGeom>
          <a:noFill/>
        </p:spPr>
        <p:txBody>
          <a:bodyPr wrap="square" rtlCol="0">
            <a:spAutoFit/>
          </a:bodyPr>
          <a:lstStyle/>
          <a:p>
            <a:r>
              <a:rPr lang="en-US" b="1" dirty="0" smtClean="0">
                <a:solidFill>
                  <a:srgbClr val="00B050"/>
                </a:solidFill>
              </a:rPr>
              <a:t>2005</a:t>
            </a:r>
            <a:r>
              <a:rPr lang="en-US" dirty="0" smtClean="0"/>
              <a:t>: Using the solution provided by Google ,Doug Cutting developed an open source project Hadoop</a:t>
            </a:r>
          </a:p>
          <a:p>
            <a:r>
              <a:rPr lang="en-US" dirty="0"/>
              <a:t>The project was funded by Yahoo.</a:t>
            </a:r>
          </a:p>
          <a:p>
            <a:r>
              <a:rPr lang="en-US" b="1" dirty="0">
                <a:solidFill>
                  <a:srgbClr val="00B050"/>
                </a:solidFill>
              </a:rPr>
              <a:t>2006</a:t>
            </a:r>
            <a:r>
              <a:rPr lang="en-US" dirty="0"/>
              <a:t>: Yahoo gave the project to Apache </a:t>
            </a:r>
            <a:r>
              <a:rPr lang="en-US" dirty="0" smtClean="0"/>
              <a:t>Software </a:t>
            </a:r>
            <a:r>
              <a:rPr lang="en-US" dirty="0"/>
              <a:t>Foundation</a:t>
            </a:r>
            <a:r>
              <a:rPr lang="en-US" dirty="0" smtClean="0"/>
              <a:t>.</a:t>
            </a:r>
            <a:endParaRPr lang="en-US"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4449" y="2428818"/>
            <a:ext cx="4419611" cy="1045238"/>
          </a:xfrm>
          <a:prstGeom prst="rect">
            <a:avLst/>
          </a:prstGeom>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820" y="5290959"/>
            <a:ext cx="2501338" cy="51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4008" y="5957238"/>
            <a:ext cx="2496712" cy="47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2580262" y="5290959"/>
            <a:ext cx="3633745" cy="5150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Distributed file system – GFS</a:t>
            </a:r>
            <a:endParaRPr lang="en-US" dirty="0">
              <a:solidFill>
                <a:schemeClr val="tx1"/>
              </a:solidFill>
            </a:endParaRPr>
          </a:p>
        </p:txBody>
      </p:sp>
      <p:sp>
        <p:nvSpPr>
          <p:cNvPr id="22" name="Rectangle 21"/>
          <p:cNvSpPr/>
          <p:nvPr/>
        </p:nvSpPr>
        <p:spPr>
          <a:xfrm>
            <a:off x="2580260" y="5914133"/>
            <a:ext cx="3633747" cy="5150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Distributed Processing– Map Reduce</a:t>
            </a:r>
            <a:endParaRPr lang="en-US" dirty="0">
              <a:solidFill>
                <a:schemeClr val="tx1"/>
              </a:solidFill>
            </a:endParaRPr>
          </a:p>
        </p:txBody>
      </p:sp>
    </p:spTree>
    <p:extLst>
      <p:ext uri="{BB962C8B-B14F-4D97-AF65-F5344CB8AC3E}">
        <p14:creationId xmlns:p14="http://schemas.microsoft.com/office/powerpoint/2010/main" val="22613462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circle(in)">
                                      <p:cBhvr>
                                        <p:cTn id="41" dur="2000"/>
                                        <p:tgtEl>
                                          <p:spTgt spid="20"/>
                                        </p:tgtEl>
                                      </p:cBhvr>
                                    </p:animEffect>
                                  </p:childTnLst>
                                </p:cTn>
                              </p:par>
                              <p:par>
                                <p:cTn id="42" presetID="6" presetClass="entr" presetSubtype="16"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circle(in)">
                                      <p:cBhvr>
                                        <p:cTn id="44" dur="20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72481</TotalTime>
  <Words>3200</Words>
  <Application>Microsoft Office PowerPoint</Application>
  <PresentationFormat>On-screen Show (4:3)</PresentationFormat>
  <Paragraphs>669</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Introduction To Hadoop</vt:lpstr>
      <vt:lpstr>Agenda</vt:lpstr>
      <vt:lpstr>Agenda</vt:lpstr>
      <vt:lpstr>What is Big Data</vt:lpstr>
      <vt:lpstr>What Comes under Big Data</vt:lpstr>
      <vt:lpstr>Big Data Characteristics (4 Vs)</vt:lpstr>
      <vt:lpstr>Big Data Challenges</vt:lpstr>
      <vt:lpstr>Brief History</vt:lpstr>
      <vt:lpstr>Brief History</vt:lpstr>
      <vt:lpstr>Hadoop Core Component</vt:lpstr>
      <vt:lpstr>HDFS – Master Services</vt:lpstr>
      <vt:lpstr>HDFS – Slave Service</vt:lpstr>
      <vt:lpstr>HDFS Configuration files</vt:lpstr>
      <vt:lpstr>HDFS 1.x Architecture</vt:lpstr>
      <vt:lpstr>Map Reduce</vt:lpstr>
      <vt:lpstr>Map Reduce – Master Service</vt:lpstr>
      <vt:lpstr>Map Reduce – Slave Service</vt:lpstr>
      <vt:lpstr>Mapreduce Configuration file</vt:lpstr>
      <vt:lpstr>Map Reduce Architecture</vt:lpstr>
      <vt:lpstr>PowerPoint Presentation</vt:lpstr>
      <vt:lpstr>Hadoop 1.x Limitations</vt:lpstr>
      <vt:lpstr>Hadoop 2.x HA Components</vt:lpstr>
      <vt:lpstr>Hadoop 2.x HA Architecture</vt:lpstr>
      <vt:lpstr>YARN/MR2</vt:lpstr>
      <vt:lpstr>YARN Architecture</vt:lpstr>
      <vt:lpstr>MR1 VS MR2</vt:lpstr>
      <vt:lpstr>MR1 VS MR2</vt:lpstr>
      <vt:lpstr>MR1 VS MR2</vt:lpstr>
      <vt:lpstr>MR1 VS MR2</vt:lpstr>
      <vt:lpstr>Hadoop 1 VS Hadoop 2</vt:lpstr>
      <vt:lpstr>MR1 Vs MR2 - Summary</vt:lpstr>
      <vt:lpstr>Hadoop Distributions</vt:lpstr>
      <vt:lpstr>Few More Terms</vt:lpstr>
      <vt:lpstr>Few More Terms</vt:lpstr>
      <vt:lpstr>Few More Terms</vt:lpstr>
      <vt:lpstr>Quiz Time</vt:lpstr>
      <vt:lpstr>Quiz Time</vt:lpstr>
      <vt:lpstr>Quiz Time</vt:lpstr>
      <vt:lpstr>Any Questions?</vt:lpstr>
      <vt:lpstr>Thank you!</vt:lpstr>
      <vt:lpstr>HDFS - Important parameters </vt:lpstr>
      <vt:lpstr>MRv1/Classic- Important parameters </vt:lpstr>
      <vt:lpstr>MRv2/YARN- Important parameters </vt:lpstr>
      <vt:lpstr>MRv2/YARN- Important parameters </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aparna gandhi</dc:creator>
  <cp:lastModifiedBy>Shalaj Shukla</cp:lastModifiedBy>
  <cp:revision>1486</cp:revision>
  <dcterms:created xsi:type="dcterms:W3CDTF">2009-07-20T04:26:09Z</dcterms:created>
  <dcterms:modified xsi:type="dcterms:W3CDTF">2017-02-22T05:00:17Z</dcterms:modified>
</cp:coreProperties>
</file>