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3"/>
  </p:sldMasterIdLst>
  <p:notesMasterIdLst>
    <p:notesMasterId r:id="rId5"/>
  </p:notesMasterIdLst>
  <p:handoutMasterIdLst>
    <p:handoutMasterId r:id="rId23"/>
  </p:handoutMasterIdLst>
  <p:sldIdLst>
    <p:sldId id="266" r:id="rId4"/>
    <p:sldId id="257" r:id="rId6"/>
    <p:sldId id="263" r:id="rId7"/>
    <p:sldId id="260" r:id="rId8"/>
    <p:sldId id="271" r:id="rId9"/>
    <p:sldId id="274" r:id="rId10"/>
    <p:sldId id="275" r:id="rId11"/>
    <p:sldId id="289" r:id="rId12"/>
    <p:sldId id="287" r:id="rId13"/>
    <p:sldId id="288" r:id="rId14"/>
    <p:sldId id="286" r:id="rId15"/>
    <p:sldId id="276" r:id="rId16"/>
    <p:sldId id="277" r:id="rId17"/>
    <p:sldId id="278" r:id="rId18"/>
    <p:sldId id="280" r:id="rId19"/>
    <p:sldId id="281" r:id="rId20"/>
    <p:sldId id="283" r:id="rId21"/>
    <p:sldId id="284"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538E"/>
    <a:srgbClr val="DDDDDD"/>
    <a:srgbClr val="0066CC"/>
    <a:srgbClr val="0099CC"/>
    <a:srgbClr val="0000CC"/>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660"/>
  </p:normalViewPr>
  <p:slideViewPr>
    <p:cSldViewPr>
      <p:cViewPr varScale="1">
        <p:scale>
          <a:sx n="102" d="100"/>
          <a:sy n="102" d="100"/>
        </p:scale>
        <p:origin x="-450" y="-84"/>
      </p:cViewPr>
      <p:guideLst>
        <p:guide orient="horz" pos="2160"/>
        <p:guide pos="2874"/>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3840" y="96"/>
      </p:cViewPr>
      <p:guideLst>
        <p:guide orient="horz" pos="2880"/>
        <p:guide pos="215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B5F73D-9DAA-47B4-A88C-7D3C32DBCED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73B038-6D02-48A2-A201-2ECDC79066F5}"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E68A89-4D76-4E08-B303-E1B83FB67C8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52FEBC-2582-4787-B13C-7CA9691B98B9}"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52FEBC-2582-4787-B13C-7CA9691B98B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52FEBC-2582-4787-B13C-7CA9691B98B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1）所有XMPP信息都是以XML为基础的，信息交换的事实标准，扩展性强</a:t>
            </a:r>
            <a:endParaRPr lang="zh-CN" altLang="en-US"/>
          </a:p>
          <a:p>
            <a:endParaRPr lang="zh-CN" altLang="en-US"/>
          </a:p>
          <a:p>
            <a:r>
              <a:rPr lang="zh-CN" altLang="en-US"/>
              <a:t>2）XMPP系统是一个分布式系统，每台服务器控制自己的资源，但是如果需要，它能与外在的系统进行通信。XMPP服务器利用开放的XML协议来进行S2S(Serverto Server)通信，就像在C2S(Client to Server)一样。相比之下，大多数的IM系统使用了只是支持C2S/S2C通信的协议，因此Jabber/XMPP服务器具有更大的灵活性。</a:t>
            </a:r>
            <a:endParaRPr lang="zh-CN" altLang="en-US"/>
          </a:p>
          <a:p>
            <a:endParaRPr lang="zh-CN" altLang="en-US"/>
          </a:p>
          <a:p>
            <a:r>
              <a:rPr lang="zh-CN" altLang="en-US"/>
              <a:t>3）XMPP协议是公开的，程序则开放源代码。定义了客户端和服务器端的交互要经由XML流。普通消息类型（message），如改变状态(presence)，传递消息内容或查询/更新(info/quey)应用则用每个指定的命名空间(namespace)来建立。</a:t>
            </a:r>
            <a:endParaRPr lang="zh-CN" altLang="en-US"/>
          </a:p>
          <a:p>
            <a:endParaRPr lang="zh-CN" altLang="en-US"/>
          </a:p>
          <a:p>
            <a:r>
              <a:rPr lang="zh-CN" altLang="en-US"/>
              <a:t>4）状态(Presence)在整个持久连接中。通过持久连接的有效维持，XMPP协议一直有在网络中维持存在和可用信息的能力。</a:t>
            </a:r>
            <a:endParaRPr lang="zh-CN" altLang="en-US"/>
          </a:p>
          <a:p>
            <a:endParaRPr lang="zh-CN" altLang="en-US"/>
          </a:p>
          <a:p>
            <a:r>
              <a:rPr lang="zh-CN" altLang="en-US"/>
              <a:t>5）XMPP允许建立并行的TCP套接字连接对所有连接上的客户端和服务器端。一旦建立连接，则只有当状态改变，例如存在的改变，通过这个连接传输数据。既然这个连接是持久的，那么设置、认证、状态查找功能都不用每次都重复执行。这种持久的套接字的连接使得XMPP能够更有效的支持高级的具有存在能力的应用在带宽和处理资源的使用中。</a:t>
            </a:r>
            <a:endParaRPr lang="zh-CN" altLang="en-US"/>
          </a:p>
          <a:p>
            <a:endParaRPr lang="zh-CN" altLang="en-US"/>
          </a:p>
          <a:p>
            <a:r>
              <a:rPr lang="zh-CN" altLang="en-US"/>
              <a:t>6）Jabber/XMPP系统是模块化的，而且Jabber/XMPP的设计强调如何实现可伸缩性、安全性和可扩展性。</a:t>
            </a:r>
            <a:endParaRPr lang="zh-CN" altLang="en-US"/>
          </a:p>
        </p:txBody>
      </p:sp>
      <p:sp>
        <p:nvSpPr>
          <p:cNvPr id="4" name="灯片编号占位符 3"/>
          <p:cNvSpPr>
            <a:spLocks noGrp="1"/>
          </p:cNvSpPr>
          <p:nvPr>
            <p:ph type="sldNum" sz="quarter" idx="5"/>
          </p:nvPr>
        </p:nvSpPr>
        <p:spPr/>
        <p:txBody>
          <a:bodyPr/>
          <a:p>
            <a:fld id="{6E52FEBC-2582-4787-B13C-7CA9691B98B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z="3200"/>
              <a:t>每个客户要1个线程,占用资源大,1台机器只能模拟有限(数千个)客户.</a:t>
            </a:r>
            <a:endParaRPr lang="zh-CN" altLang="en-US" sz="3200"/>
          </a:p>
        </p:txBody>
      </p:sp>
      <p:sp>
        <p:nvSpPr>
          <p:cNvPr id="4" name="灯片编号占位符 3"/>
          <p:cNvSpPr>
            <a:spLocks noGrp="1"/>
          </p:cNvSpPr>
          <p:nvPr>
            <p:ph type="sldNum" sz="quarter" idx="5"/>
          </p:nvPr>
        </p:nvSpPr>
        <p:spPr/>
        <p:txBody>
          <a:bodyPr/>
          <a:p>
            <a:fld id="{6E52FEBC-2582-4787-B13C-7CA9691B98B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6E52FEBC-2582-4787-B13C-7CA9691B98B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灯片编号占位符 3"/>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1D5A2061-C7EC-4BC6-9921-C6CD8D3A6F2B}" type="slidenum">
              <a:rPr lang="zh-CN" altLang="en-US" smtClean="0"/>
            </a:fld>
            <a:r>
              <a:rPr lang="en-US" altLang="zh-CN" dirty="0"/>
              <a:t>/n</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灯片编号占位符 3"/>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1D5A2061-C7EC-4BC6-9921-C6CD8D3A6F2B}" type="slidenum">
              <a:rPr lang="zh-CN" altLang="en-US" smtClean="0"/>
            </a:fld>
            <a:r>
              <a:rPr lang="en-US" altLang="zh-CN" dirty="0"/>
              <a:t>/n</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7" name="TextBox 4"/>
          <p:cNvSpPr txBox="1"/>
          <p:nvPr userDrawn="1"/>
        </p:nvSpPr>
        <p:spPr>
          <a:xfrm>
            <a:off x="2987824" y="6196788"/>
            <a:ext cx="3572994" cy="523220"/>
          </a:xfrm>
          <a:prstGeom prst="rect">
            <a:avLst/>
          </a:prstGeom>
          <a:noFill/>
        </p:spPr>
        <p:txBody>
          <a:bodyPr wrap="square" rtlCol="0">
            <a:spAutoFit/>
          </a:bodyPr>
          <a:lstStyle/>
          <a:p>
            <a:pPr algn="ctr"/>
            <a:r>
              <a:rPr lang="zh-CN" altLang="en-US" sz="1400" dirty="0">
                <a:solidFill>
                  <a:srgbClr val="01538E"/>
                </a:solidFill>
                <a:latin typeface="微软雅黑" panose="020B0503020204020204" pitchFamily="34" charset="-122"/>
                <a:ea typeface="微软雅黑" panose="020B0503020204020204" pitchFamily="34" charset="-122"/>
              </a:rPr>
              <a:t>山东大学软件与数据工程研究中心</a:t>
            </a:r>
            <a:endParaRPr lang="en-US" altLang="zh-CN" sz="1400" dirty="0">
              <a:solidFill>
                <a:srgbClr val="01538E"/>
              </a:solidFill>
              <a:latin typeface="微软雅黑" panose="020B0503020204020204" pitchFamily="34" charset="-122"/>
              <a:ea typeface="微软雅黑" panose="020B0503020204020204" pitchFamily="34" charset="-122"/>
            </a:endParaRPr>
          </a:p>
          <a:p>
            <a:pPr algn="ctr"/>
            <a:r>
              <a:rPr lang="zh-CN" altLang="en-US" sz="1400" dirty="0">
                <a:solidFill>
                  <a:srgbClr val="01538E"/>
                </a:solidFill>
                <a:latin typeface="微软雅黑" panose="020B0503020204020204" pitchFamily="34" charset="-122"/>
                <a:ea typeface="微软雅黑" panose="020B0503020204020204" pitchFamily="34" charset="-122"/>
              </a:rPr>
              <a:t>电子商务交易技术国家工程实验室</a:t>
            </a:r>
            <a:endParaRPr lang="en-US" altLang="zh-CN" sz="1400" dirty="0">
              <a:solidFill>
                <a:srgbClr val="01538E"/>
              </a:solidFill>
              <a:latin typeface="微软雅黑" panose="020B0503020204020204" pitchFamily="34" charset="-122"/>
              <a:ea typeface="微软雅黑" panose="020B0503020204020204" pitchFamily="34" charset="-122"/>
            </a:endParaRPr>
          </a:p>
        </p:txBody>
      </p:sp>
      <p:pic>
        <p:nvPicPr>
          <p:cNvPr id="8" name="Picture 2" descr="F:\HQ\1素材\设计资料\设计资料\图标\SD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3405" y="5993904"/>
            <a:ext cx="837453" cy="8367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69645" y="5956521"/>
            <a:ext cx="905108"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灯片编号占位符 3"/>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1D5A2061-C7EC-4BC6-9921-C6CD8D3A6F2B}" type="slidenum">
              <a:rPr lang="zh-CN" altLang="en-US" smtClean="0"/>
            </a:fld>
            <a:r>
              <a:rPr lang="en-US" altLang="zh-CN" dirty="0"/>
              <a:t>/n</a:t>
            </a:r>
            <a:endParaRPr lang="zh-CN" altLang="en-US" dirty="0"/>
          </a:p>
        </p:txBody>
      </p:sp>
    </p:spTree>
  </p:cSld>
  <p:clrMap bg1="lt1" tx1="dk1" bg2="lt2" tx2="dk2" accent1="accent1" accent2="accent2" accent3="accent3" accent4="accent4" accent5="accent5" accent6="accent6" hlink="hlink" folHlink="folHlink"/>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1294" y="-747464"/>
            <a:ext cx="3867150" cy="3867150"/>
          </a:xfrm>
          <a:prstGeom prst="rect">
            <a:avLst/>
          </a:prstGeom>
        </p:spPr>
      </p:pic>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矩形 7"/>
          <p:cNvSpPr/>
          <p:nvPr userDrawn="1"/>
        </p:nvSpPr>
        <p:spPr>
          <a:xfrm>
            <a:off x="0" y="332656"/>
            <a:ext cx="1547664"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flipH="1">
            <a:off x="1610466" y="332656"/>
            <a:ext cx="153222"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0" y="935009"/>
            <a:ext cx="9144000" cy="45719"/>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4"/>
          <p:cNvSpPr txBox="1"/>
          <p:nvPr userDrawn="1"/>
        </p:nvSpPr>
        <p:spPr>
          <a:xfrm>
            <a:off x="3131840" y="6212786"/>
            <a:ext cx="3572994" cy="523220"/>
          </a:xfrm>
          <a:prstGeom prst="rect">
            <a:avLst/>
          </a:prstGeom>
          <a:noFill/>
        </p:spPr>
        <p:txBody>
          <a:bodyPr wrap="square" rtlCol="0">
            <a:spAutoFit/>
          </a:bodyPr>
          <a:lstStyle/>
          <a:p>
            <a:pPr algn="ctr"/>
            <a:r>
              <a:rPr lang="zh-CN" altLang="en-US" sz="1400" dirty="0">
                <a:solidFill>
                  <a:srgbClr val="01538E"/>
                </a:solidFill>
                <a:latin typeface="微软雅黑" panose="020B0503020204020204" pitchFamily="34" charset="-122"/>
                <a:ea typeface="微软雅黑" panose="020B0503020204020204" pitchFamily="34" charset="-122"/>
              </a:rPr>
              <a:t>山东大学软件与数据工程研究中心</a:t>
            </a:r>
            <a:endParaRPr lang="en-US" altLang="zh-CN" sz="1400" dirty="0">
              <a:solidFill>
                <a:srgbClr val="01538E"/>
              </a:solidFill>
              <a:latin typeface="微软雅黑" panose="020B0503020204020204" pitchFamily="34" charset="-122"/>
              <a:ea typeface="微软雅黑" panose="020B0503020204020204" pitchFamily="34" charset="-122"/>
            </a:endParaRPr>
          </a:p>
          <a:p>
            <a:pPr algn="ctr"/>
            <a:r>
              <a:rPr lang="zh-CN" altLang="en-US" sz="1400" dirty="0">
                <a:solidFill>
                  <a:srgbClr val="01538E"/>
                </a:solidFill>
                <a:latin typeface="微软雅黑" panose="020B0503020204020204" pitchFamily="34" charset="-122"/>
                <a:ea typeface="微软雅黑" panose="020B0503020204020204" pitchFamily="34" charset="-122"/>
              </a:rPr>
              <a:t>电子商务交易技术国家工程实验室</a:t>
            </a:r>
            <a:endParaRPr lang="en-US" altLang="zh-CN" sz="1400" dirty="0">
              <a:solidFill>
                <a:srgbClr val="01538E"/>
              </a:solidFill>
              <a:latin typeface="微软雅黑" panose="020B0503020204020204" pitchFamily="34" charset="-122"/>
              <a:ea typeface="微软雅黑" panose="020B0503020204020204" pitchFamily="34" charset="-122"/>
            </a:endParaRPr>
          </a:p>
        </p:txBody>
      </p:sp>
      <p:pic>
        <p:nvPicPr>
          <p:cNvPr id="12" name="Picture 2" descr="F:\HQ\1素材\设计资料\设计资料\图标\SDE.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293405" y="5993904"/>
            <a:ext cx="837453" cy="83671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164288" y="5958408"/>
            <a:ext cx="905108"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灯片编号占位符 3"/>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1D5A2061-C7EC-4BC6-9921-C6CD8D3A6F2B}" type="slidenum">
              <a:rPr lang="zh-CN" altLang="en-US" smtClean="0"/>
            </a:fld>
            <a:r>
              <a:rPr lang="en-US" altLang="zh-CN" dirty="0"/>
              <a:t>/n</a:t>
            </a:r>
            <a:endParaRPr lang="zh-CN" alt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hyperlink" Target="http://download.igniterealtime.org/smack/docs/latest/javadoc/" TargetMode="Externa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256" y="0"/>
            <a:ext cx="9162256" cy="6858000"/>
          </a:xfrm>
          <a:prstGeom prst="rect">
            <a:avLst/>
          </a:prstGeom>
          <a:solidFill>
            <a:schemeClr val="accent2"/>
          </a:solidFill>
        </p:spPr>
      </p:pic>
      <p:sp>
        <p:nvSpPr>
          <p:cNvPr id="6" name="矩形 5"/>
          <p:cNvSpPr/>
          <p:nvPr/>
        </p:nvSpPr>
        <p:spPr>
          <a:xfrm>
            <a:off x="-18256" y="2060848"/>
            <a:ext cx="9162256" cy="1692188"/>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78057" y="3830770"/>
            <a:ext cx="4067944" cy="72008"/>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683568" y="2420888"/>
            <a:ext cx="7704856" cy="762000"/>
          </a:xfrm>
          <a:prstGeom prst="rect">
            <a:avLst/>
          </a:prstGeom>
          <a:noFill/>
        </p:spPr>
        <p:txBody>
          <a:bodyPr wrap="square" rtlCol="0">
            <a:spAutoFit/>
          </a:bodyPr>
          <a:lstStyle/>
          <a:p>
            <a:pPr algn="ctr"/>
            <a:r>
              <a:rPr lang="en-US" sz="4400" b="1" dirty="0">
                <a:solidFill>
                  <a:schemeClr val="bg1"/>
                </a:solidFill>
                <a:latin typeface="华文中宋" panose="02010600040101010101" pitchFamily="2" charset="-122"/>
                <a:ea typeface="华文中宋" panose="02010600040101010101" pitchFamily="2" charset="-122"/>
              </a:rPr>
              <a:t>XMPP+Openfire+Smack</a:t>
            </a:r>
            <a:endParaRPr lang="en-US" sz="4400" b="1" dirty="0">
              <a:solidFill>
                <a:schemeClr val="bg1"/>
              </a:solidFill>
              <a:latin typeface="华文中宋" panose="02010600040101010101" pitchFamily="2" charset="-122"/>
              <a:ea typeface="华文中宋" panose="02010600040101010101" pitchFamily="2" charset="-122"/>
            </a:endParaRPr>
          </a:p>
        </p:txBody>
      </p:sp>
      <p:sp>
        <p:nvSpPr>
          <p:cNvPr id="11" name="矩形 10"/>
          <p:cNvSpPr/>
          <p:nvPr/>
        </p:nvSpPr>
        <p:spPr>
          <a:xfrm>
            <a:off x="-24544" y="1916832"/>
            <a:ext cx="6180720" cy="72008"/>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4"/>
          <p:cNvSpPr txBox="1"/>
          <p:nvPr/>
        </p:nvSpPr>
        <p:spPr>
          <a:xfrm>
            <a:off x="3131840" y="6213600"/>
            <a:ext cx="3572994" cy="523220"/>
          </a:xfrm>
          <a:prstGeom prst="rect">
            <a:avLst/>
          </a:prstGeom>
          <a:noFill/>
        </p:spPr>
        <p:txBody>
          <a:bodyPr wrap="square" rtlCol="0">
            <a:spAutoFit/>
          </a:bodyPr>
          <a:lstStyle/>
          <a:p>
            <a:pPr algn="ctr"/>
            <a:r>
              <a:rPr lang="zh-CN" altLang="en-US" sz="1400" dirty="0">
                <a:solidFill>
                  <a:srgbClr val="01538E"/>
                </a:solidFill>
                <a:latin typeface="微软雅黑" panose="020B0503020204020204" pitchFamily="34" charset="-122"/>
                <a:ea typeface="微软雅黑" panose="020B0503020204020204" pitchFamily="34" charset="-122"/>
              </a:rPr>
              <a:t>山东大学软件与数据工程研究中心</a:t>
            </a:r>
            <a:endParaRPr lang="en-US" altLang="zh-CN" sz="1400" dirty="0">
              <a:solidFill>
                <a:srgbClr val="01538E"/>
              </a:solidFill>
              <a:latin typeface="微软雅黑" panose="020B0503020204020204" pitchFamily="34" charset="-122"/>
              <a:ea typeface="微软雅黑" panose="020B0503020204020204" pitchFamily="34" charset="-122"/>
            </a:endParaRPr>
          </a:p>
          <a:p>
            <a:pPr algn="ctr"/>
            <a:r>
              <a:rPr lang="zh-CN" altLang="en-US" sz="1400" dirty="0">
                <a:solidFill>
                  <a:srgbClr val="01538E"/>
                </a:solidFill>
                <a:latin typeface="微软雅黑" panose="020B0503020204020204" pitchFamily="34" charset="-122"/>
                <a:ea typeface="微软雅黑" panose="020B0503020204020204" pitchFamily="34" charset="-122"/>
              </a:rPr>
              <a:t>电子商务交易技术国家工程实验室</a:t>
            </a:r>
            <a:endParaRPr lang="en-US" altLang="zh-CN" sz="1400" dirty="0">
              <a:solidFill>
                <a:srgbClr val="01538E"/>
              </a:solidFill>
              <a:latin typeface="微软雅黑" panose="020B0503020204020204" pitchFamily="34" charset="-122"/>
              <a:ea typeface="微软雅黑" panose="020B0503020204020204" pitchFamily="34" charset="-122"/>
            </a:endParaRPr>
          </a:p>
        </p:txBody>
      </p:sp>
      <p:pic>
        <p:nvPicPr>
          <p:cNvPr id="12" name="Picture 2" descr="F:\HQ\1素材\设计资料\设计资料\图标\S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3405" y="5993904"/>
            <a:ext cx="837453" cy="8367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5958000"/>
            <a:ext cx="905108"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4"/>
          </p:nvPr>
        </p:nvSpPr>
        <p:spPr/>
        <p:txBody>
          <a:bodyPr/>
          <a:lstStyle/>
          <a:p>
            <a:fld id="{1D5A2061-C7EC-4BC6-9921-C6CD8D3A6F2B}" type="slidenum">
              <a:rPr lang="zh-CN" altLang="en-US" smtClean="0"/>
            </a:fld>
            <a:r>
              <a:rPr lang="en-US" altLang="zh-CN"/>
              <a:t>/n</a:t>
            </a:r>
            <a:endParaRPr lang="zh-CN" altLang="en-US" dirty="0"/>
          </a:p>
        </p:txBody>
      </p:sp>
      <p:sp>
        <p:nvSpPr>
          <p:cNvPr id="4" name="副标题 3"/>
          <p:cNvSpPr>
            <a:spLocks noGrp="1"/>
          </p:cNvSpPr>
          <p:nvPr>
            <p:ph type="subTitle" idx="1" hasCustomPrompt="1"/>
          </p:nvPr>
        </p:nvSpPr>
        <p:spPr>
          <a:xfrm>
            <a:off x="825500" y="4384358"/>
            <a:ext cx="7543800" cy="1143000"/>
          </a:xfrm>
        </p:spPr>
        <p:txBody>
          <a:bodyPr vert="horz" lIns="91440" tIns="45720" rIns="91440" bIns="45720" rtlCol="0">
            <a:normAutofit/>
          </a:bodyPr>
          <a:p>
            <a:pPr marL="0" marR="0" lvl="0" indent="0" algn="ctr" defTabSz="914400" rtl="0" eaLnBrk="1" fontAlgn="auto" latinLnBrk="0" hangingPunct="1">
              <a:lnSpc>
                <a:spcPct val="90000"/>
              </a:lnSpc>
              <a:spcBef>
                <a:spcPts val="1200"/>
              </a:spcBef>
              <a:spcAft>
                <a:spcPts val="200"/>
              </a:spcAft>
              <a:buClr>
                <a:schemeClr val="accent1"/>
              </a:buClr>
              <a:buSzPct val="100000"/>
              <a:buFont typeface="Calibri" panose="020F0502020204030204" charset="0"/>
              <a:buNone/>
              <a:defRPr/>
            </a:pPr>
            <a:r>
              <a:rPr kumimoji="0" lang="zh-CN" altLang="en-US" sz="2400" b="1" i="0" u="none" strike="noStrike" kern="1200" cap="all" spc="200" normalizeH="0" baseline="0" noProof="0" dirty="0">
                <a:ln>
                  <a:noFill/>
                </a:ln>
                <a:solidFill>
                  <a:schemeClr val="tx2"/>
                </a:solidFill>
                <a:effectLst/>
                <a:uLnTx/>
                <a:uFillTx/>
                <a:latin typeface="+mj-lt"/>
                <a:ea typeface="+mn-ea"/>
                <a:cs typeface="+mn-cs"/>
              </a:rPr>
              <a:t>孙成</a:t>
            </a:r>
            <a:endParaRPr kumimoji="0" lang="zh-CN" altLang="en-US" sz="2400" b="1" i="0" u="none" strike="noStrike" kern="1200" cap="all" spc="200" normalizeH="0" baseline="0" noProof="0" dirty="0">
              <a:ln>
                <a:noFill/>
              </a:ln>
              <a:solidFill>
                <a:schemeClr val="tx2"/>
              </a:solidFill>
              <a:effectLst/>
              <a:uLnTx/>
              <a:uFillTx/>
              <a:latin typeface="+mj-lt"/>
              <a:ea typeface="+mn-ea"/>
              <a:cs typeface="+mn-cs"/>
            </a:endParaRPr>
          </a:p>
          <a:p>
            <a:pPr marL="0" marR="0" lvl="0" indent="0" algn="ctr" defTabSz="914400" rtl="0" eaLnBrk="1" fontAlgn="auto" latinLnBrk="0" hangingPunct="1">
              <a:lnSpc>
                <a:spcPct val="90000"/>
              </a:lnSpc>
              <a:spcBef>
                <a:spcPts val="1200"/>
              </a:spcBef>
              <a:spcAft>
                <a:spcPts val="200"/>
              </a:spcAft>
              <a:buClr>
                <a:schemeClr val="accent1"/>
              </a:buClr>
              <a:buSzPct val="100000"/>
              <a:buFont typeface="Calibri" panose="020F0502020204030204" charset="0"/>
              <a:buNone/>
              <a:defRPr/>
            </a:pPr>
            <a:r>
              <a:rPr kumimoji="0" lang="zh-CN" altLang="en-US" sz="2400" b="1" i="0" u="none" strike="noStrike" kern="1200" cap="all" spc="200" normalizeH="0" baseline="0" noProof="0" dirty="0">
                <a:ln>
                  <a:noFill/>
                </a:ln>
                <a:solidFill>
                  <a:schemeClr val="tx2"/>
                </a:solidFill>
                <a:effectLst/>
                <a:uLnTx/>
                <a:uFillTx/>
                <a:latin typeface="+mj-lt"/>
                <a:ea typeface="+mn-ea"/>
                <a:cs typeface="+mn-cs"/>
              </a:rPr>
              <a:t>软件与数据工程研究中心</a:t>
            </a:r>
            <a:endParaRPr kumimoji="0" lang="en-US" altLang="zh-CN" sz="2400" b="1" i="0" u="none" strike="noStrike" kern="1200" cap="all" spc="200" normalizeH="0" baseline="0" noProof="0" dirty="0">
              <a:ln>
                <a:noFill/>
              </a:ln>
              <a:solidFill>
                <a:schemeClr val="tx2"/>
              </a:solidFill>
              <a:effectLst/>
              <a:uLnTx/>
              <a:uFillTx/>
              <a:latin typeface="+mj-lt"/>
              <a:ea typeface="+mn-ea"/>
              <a:cs typeface="+mn-cs"/>
            </a:endParaRPr>
          </a:p>
          <a:p>
            <a:pPr marL="0" marR="0" lvl="0" indent="0" algn="ctr" defTabSz="914400" rtl="0" eaLnBrk="1" fontAlgn="auto" latinLnBrk="0" hangingPunct="1">
              <a:lnSpc>
                <a:spcPct val="90000"/>
              </a:lnSpc>
              <a:spcBef>
                <a:spcPts val="1200"/>
              </a:spcBef>
              <a:spcAft>
                <a:spcPts val="200"/>
              </a:spcAft>
              <a:buClr>
                <a:schemeClr val="accent1"/>
              </a:buClr>
              <a:buSzPct val="100000"/>
              <a:buFont typeface="Calibri" panose="020F0502020204030204" charset="0"/>
              <a:buNone/>
              <a:defRPr/>
            </a:pPr>
            <a:endParaRPr kumimoji="0" lang="zh-CN" altLang="en-US" sz="2400" b="1" i="0" u="none" strike="noStrike" kern="1200" cap="all" spc="200" normalizeH="0" baseline="0" noProof="0" dirty="0">
              <a:ln>
                <a:noFill/>
              </a:ln>
              <a:solidFill>
                <a:schemeClr val="tx2"/>
              </a:solidFill>
              <a:effectLst/>
              <a:uLnTx/>
              <a:uFillTx/>
              <a:latin typeface="+mj-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305629"/>
            <a:ext cx="1656184" cy="581025"/>
          </a:xfrm>
          <a:prstGeom prst="rect">
            <a:avLst/>
          </a:prstGeom>
          <a:noFill/>
        </p:spPr>
        <p:txBody>
          <a:bodyPr wrap="square" rtlCol="0" anchor="b">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第三章</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1912278" y="289595"/>
            <a:ext cx="5320208" cy="613410"/>
          </a:xfrm>
          <a:prstGeom prst="rect">
            <a:avLst/>
          </a:prstGeom>
          <a:noFill/>
        </p:spPr>
        <p:txBody>
          <a:bodyPr wrap="square" rtlCol="0" anchor="b">
            <a:spAutoFit/>
          </a:bodyPr>
          <a:lstStyle/>
          <a:p>
            <a:r>
              <a:rPr lang="en-US" altLang="zh-CN" sz="3200" b="1" dirty="0">
                <a:solidFill>
                  <a:srgbClr val="01538E"/>
                </a:solidFill>
                <a:latin typeface="微软雅黑" panose="020B0503020204020204" pitchFamily="34" charset="-122"/>
                <a:ea typeface="微软雅黑" panose="020B0503020204020204" pitchFamily="34" charset="-122"/>
              </a:rPr>
              <a:t>smack</a:t>
            </a:r>
            <a:endParaRPr lang="en-US" altLang="zh-CN" sz="3200" b="1" dirty="0">
              <a:solidFill>
                <a:srgbClr val="01538E"/>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03013" y="1054277"/>
            <a:ext cx="6552728" cy="548640"/>
          </a:xfrm>
          <a:prstGeom prst="rect">
            <a:avLst/>
          </a:prstGeom>
          <a:noFill/>
        </p:spPr>
        <p:txBody>
          <a:bodyPr wrap="square" rtlCol="0">
            <a:spAutoFit/>
          </a:bodyPr>
          <a:lstStyle/>
          <a:p>
            <a:pPr algn="ctr">
              <a:lnSpc>
                <a:spcPct val="150000"/>
              </a:lnSpc>
            </a:pPr>
            <a:r>
              <a:rPr lang="zh-CN" sz="2000" dirty="0">
                <a:solidFill>
                  <a:srgbClr val="01538E"/>
                </a:solidFill>
                <a:latin typeface="华文中宋" panose="02010600040101010101" pitchFamily="2" charset="-122"/>
                <a:ea typeface="华文中宋" panose="02010600040101010101" pitchFamily="2" charset="-122"/>
                <a:sym typeface="+mn-ea"/>
              </a:rPr>
              <a:t>简介</a:t>
            </a:r>
            <a:r>
              <a:rPr sz="2000" dirty="0">
                <a:solidFill>
                  <a:srgbClr val="01538E"/>
                </a:solidFill>
                <a:latin typeface="华文中宋" panose="02010600040101010101" pitchFamily="2" charset="-122"/>
                <a:ea typeface="华文中宋" panose="02010600040101010101" pitchFamily="2" charset="-122"/>
                <a:sym typeface="+mn-ea"/>
              </a:rPr>
              <a:t> </a:t>
            </a:r>
            <a:endParaRPr lang="zh-CN" altLang="en-US" sz="2000" dirty="0">
              <a:solidFill>
                <a:srgbClr val="01538E"/>
              </a:solidFill>
              <a:latin typeface="华文中宋" panose="02010600040101010101" pitchFamily="2" charset="-122"/>
              <a:ea typeface="华文中宋" panose="02010600040101010101" pitchFamily="2" charset="-122"/>
            </a:endParaRPr>
          </a:p>
        </p:txBody>
      </p:sp>
      <p:sp>
        <p:nvSpPr>
          <p:cNvPr id="6" name="TextBox 5"/>
          <p:cNvSpPr txBox="1"/>
          <p:nvPr/>
        </p:nvSpPr>
        <p:spPr>
          <a:xfrm>
            <a:off x="466909" y="1706155"/>
            <a:ext cx="8424936" cy="3017520"/>
          </a:xfrm>
          <a:prstGeom prst="rect">
            <a:avLst/>
          </a:prstGeom>
          <a:noFill/>
        </p:spPr>
        <p:txBody>
          <a:bodyPr wrap="square" rtlCol="0">
            <a:spAutoFit/>
          </a:bodyPr>
          <a:lstStyle/>
          <a:p>
            <a:pPr>
              <a:lnSpc>
                <a:spcPct val="150000"/>
              </a:lnSpc>
            </a:pPr>
            <a:r>
              <a:rPr sz="1600" dirty="0">
                <a:solidFill>
                  <a:srgbClr val="01538E"/>
                </a:solidFill>
                <a:latin typeface="华文中宋" panose="02010600040101010101" pitchFamily="2" charset="-122"/>
                <a:ea typeface="华文中宋" panose="02010600040101010101" pitchFamily="2" charset="-122"/>
              </a:rPr>
              <a:t>一个开源，易于使用的XMPP客户端类库。</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endParaRPr lang="zh-CN" sz="1600" dirty="0">
              <a:solidFill>
                <a:srgbClr val="01538E"/>
              </a:solidFill>
              <a:latin typeface="华文中宋" panose="02010600040101010101" pitchFamily="2" charset="-122"/>
              <a:ea typeface="华文中宋" panose="02010600040101010101" pitchFamily="2" charset="-122"/>
            </a:endParaRPr>
          </a:p>
          <a:p>
            <a:pPr>
              <a:lnSpc>
                <a:spcPct val="150000"/>
              </a:lnSpc>
            </a:pPr>
            <a:r>
              <a:rPr lang="zh-CN" sz="1600" dirty="0">
                <a:solidFill>
                  <a:srgbClr val="01538E"/>
                </a:solidFill>
                <a:latin typeface="华文中宋" panose="02010600040101010101" pitchFamily="2" charset="-122"/>
                <a:ea typeface="华文中宋" panose="02010600040101010101" pitchFamily="2" charset="-122"/>
              </a:rPr>
              <a:t>优点：</a:t>
            </a:r>
            <a:endParaRPr lang="zh-CN" sz="1600" dirty="0">
              <a:solidFill>
                <a:srgbClr val="01538E"/>
              </a:solidFill>
              <a:latin typeface="华文中宋" panose="02010600040101010101" pitchFamily="2" charset="-122"/>
              <a:ea typeface="华文中宋" panose="02010600040101010101" pitchFamily="2" charset="-122"/>
            </a:endParaRPr>
          </a:p>
          <a:p>
            <a:pPr marL="742950" lvl="1" indent="-285750">
              <a:lnSpc>
                <a:spcPct val="150000"/>
              </a:lnSpc>
              <a:buClrTx/>
              <a:buFont typeface="Wingdings" panose="05000000000000000000" charset="0"/>
              <a:buChar char="u"/>
            </a:pPr>
            <a:r>
              <a:rPr lang="zh-CN" sz="1600" dirty="0">
                <a:solidFill>
                  <a:srgbClr val="01538E"/>
                </a:solidFill>
                <a:latin typeface="华文中宋" panose="02010600040101010101" pitchFamily="2" charset="-122"/>
                <a:ea typeface="华文中宋" panose="02010600040101010101" pitchFamily="2" charset="-122"/>
              </a:rPr>
              <a:t>简单，功能强大</a:t>
            </a:r>
            <a:endParaRPr lang="zh-CN" sz="1600" dirty="0">
              <a:solidFill>
                <a:srgbClr val="01538E"/>
              </a:solidFill>
              <a:latin typeface="华文中宋" panose="02010600040101010101" pitchFamily="2" charset="-122"/>
              <a:ea typeface="华文中宋" panose="02010600040101010101" pitchFamily="2" charset="-122"/>
            </a:endParaRPr>
          </a:p>
          <a:p>
            <a:pPr marL="742950" lvl="1" indent="-285750">
              <a:lnSpc>
                <a:spcPct val="150000"/>
              </a:lnSpc>
              <a:buClrTx/>
              <a:buFont typeface="Wingdings" panose="05000000000000000000" charset="0"/>
              <a:buChar char="u"/>
            </a:pPr>
            <a:r>
              <a:rPr lang="zh-CN" sz="1600" dirty="0">
                <a:solidFill>
                  <a:srgbClr val="01538E"/>
                </a:solidFill>
                <a:latin typeface="华文中宋" panose="02010600040101010101" pitchFamily="2" charset="-122"/>
                <a:ea typeface="华文中宋" panose="02010600040101010101" pitchFamily="2" charset="-122"/>
              </a:rPr>
              <a:t>良好的封装</a:t>
            </a:r>
            <a:endParaRPr lang="zh-CN" sz="1600" dirty="0">
              <a:solidFill>
                <a:srgbClr val="01538E"/>
              </a:solidFill>
              <a:latin typeface="华文中宋" panose="02010600040101010101" pitchFamily="2" charset="-122"/>
              <a:ea typeface="华文中宋" panose="02010600040101010101" pitchFamily="2" charset="-122"/>
            </a:endParaRPr>
          </a:p>
          <a:p>
            <a:pPr marL="742950" lvl="1" indent="-285750">
              <a:lnSpc>
                <a:spcPct val="150000"/>
              </a:lnSpc>
              <a:buClrTx/>
              <a:buFont typeface="Wingdings" panose="05000000000000000000" charset="0"/>
              <a:buChar char="u"/>
            </a:pPr>
            <a:r>
              <a:rPr lang="zh-CN" sz="1600" dirty="0">
                <a:solidFill>
                  <a:srgbClr val="01538E"/>
                </a:solidFill>
                <a:latin typeface="华文中宋" panose="02010600040101010101" pitchFamily="2" charset="-122"/>
                <a:ea typeface="华文中宋" panose="02010600040101010101" pitchFamily="2" charset="-122"/>
              </a:rPr>
              <a:t>开源</a:t>
            </a:r>
            <a:endParaRPr lang="zh-CN" sz="1600" dirty="0">
              <a:solidFill>
                <a:srgbClr val="01538E"/>
              </a:solidFill>
              <a:latin typeface="华文中宋" panose="02010600040101010101" pitchFamily="2" charset="-122"/>
              <a:ea typeface="华文中宋" panose="02010600040101010101" pitchFamily="2" charset="-122"/>
            </a:endParaRPr>
          </a:p>
          <a:p>
            <a:pPr marL="285750" indent="-285750">
              <a:lnSpc>
                <a:spcPct val="150000"/>
              </a:lnSpc>
            </a:pPr>
            <a:r>
              <a:rPr lang="zh-CN" sz="1600" dirty="0">
                <a:solidFill>
                  <a:srgbClr val="01538E"/>
                </a:solidFill>
                <a:latin typeface="华文中宋" panose="02010600040101010101" pitchFamily="2" charset="-122"/>
                <a:ea typeface="华文中宋" panose="02010600040101010101" pitchFamily="2" charset="-122"/>
              </a:rPr>
              <a:t>缺点：</a:t>
            </a:r>
            <a:endParaRPr lang="zh-CN" sz="1600" dirty="0">
              <a:solidFill>
                <a:srgbClr val="01538E"/>
              </a:solidFill>
              <a:latin typeface="华文中宋" panose="02010600040101010101" pitchFamily="2" charset="-122"/>
              <a:ea typeface="华文中宋" panose="02010600040101010101" pitchFamily="2" charset="-122"/>
            </a:endParaRPr>
          </a:p>
          <a:p>
            <a:pPr marL="742950" lvl="1" indent="-285750">
              <a:lnSpc>
                <a:spcPct val="150000"/>
              </a:lnSpc>
              <a:buFont typeface="Wingdings" panose="05000000000000000000" charset="0"/>
              <a:buChar char="u"/>
            </a:pPr>
            <a:r>
              <a:rPr lang="zh-CN" sz="1600" dirty="0">
                <a:solidFill>
                  <a:srgbClr val="01538E"/>
                </a:solidFill>
                <a:latin typeface="华文中宋" panose="02010600040101010101" pitchFamily="2" charset="-122"/>
                <a:ea typeface="华文中宋" panose="02010600040101010101" pitchFamily="2" charset="-122"/>
              </a:rPr>
              <a:t>并非面向大量并发用户设计</a:t>
            </a:r>
            <a:endParaRPr lang="zh-CN" sz="1600" dirty="0">
              <a:solidFill>
                <a:srgbClr val="01538E"/>
              </a:solidFill>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4"/>
          </p:nvPr>
        </p:nvSpPr>
        <p:spPr/>
        <p:txBody>
          <a:bodyPr/>
          <a:lstStyle/>
          <a:p>
            <a:fld id="{1D5A2061-C7EC-4BC6-9921-C6CD8D3A6F2B}" type="slidenum">
              <a:rPr lang="zh-CN" altLang="en-US" smtClean="0"/>
            </a:fld>
            <a:r>
              <a:rPr lang="en-US" altLang="zh-CN"/>
              <a:t>/n</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305629"/>
            <a:ext cx="1656184" cy="581025"/>
          </a:xfrm>
          <a:prstGeom prst="rect">
            <a:avLst/>
          </a:prstGeom>
          <a:noFill/>
        </p:spPr>
        <p:txBody>
          <a:bodyPr wrap="square" rtlCol="0" anchor="b">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第三章</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1912278" y="289595"/>
            <a:ext cx="5320208" cy="613410"/>
          </a:xfrm>
          <a:prstGeom prst="rect">
            <a:avLst/>
          </a:prstGeom>
          <a:noFill/>
        </p:spPr>
        <p:txBody>
          <a:bodyPr wrap="square" rtlCol="0" anchor="b">
            <a:spAutoFit/>
          </a:bodyPr>
          <a:lstStyle/>
          <a:p>
            <a:r>
              <a:rPr lang="en-US" altLang="zh-CN" sz="3200" b="1" dirty="0">
                <a:solidFill>
                  <a:srgbClr val="01538E"/>
                </a:solidFill>
                <a:latin typeface="微软雅黑" panose="020B0503020204020204" pitchFamily="34" charset="-122"/>
                <a:ea typeface="微软雅黑" panose="020B0503020204020204" pitchFamily="34" charset="-122"/>
              </a:rPr>
              <a:t>smack</a:t>
            </a:r>
            <a:endParaRPr lang="en-US" altLang="zh-CN" sz="3200" b="1" dirty="0">
              <a:solidFill>
                <a:srgbClr val="01538E"/>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03013" y="1054277"/>
            <a:ext cx="6552728" cy="548640"/>
          </a:xfrm>
          <a:prstGeom prst="rect">
            <a:avLst/>
          </a:prstGeom>
          <a:noFill/>
        </p:spPr>
        <p:txBody>
          <a:bodyPr wrap="square" rtlCol="0">
            <a:spAutoFit/>
          </a:bodyPr>
          <a:lstStyle/>
          <a:p>
            <a:pPr algn="ctr">
              <a:lnSpc>
                <a:spcPct val="150000"/>
              </a:lnSpc>
            </a:pPr>
            <a:r>
              <a:rPr sz="2000" dirty="0">
                <a:solidFill>
                  <a:srgbClr val="01538E"/>
                </a:solidFill>
                <a:latin typeface="华文中宋" panose="02010600040101010101" pitchFamily="2" charset="-122"/>
                <a:ea typeface="华文中宋" panose="02010600040101010101" pitchFamily="2" charset="-122"/>
                <a:sym typeface="+mn-ea"/>
              </a:rPr>
              <a:t>建立连接 </a:t>
            </a:r>
            <a:endParaRPr lang="zh-CN" altLang="en-US" sz="2000" dirty="0">
              <a:solidFill>
                <a:srgbClr val="01538E"/>
              </a:solidFill>
              <a:latin typeface="华文中宋" panose="02010600040101010101" pitchFamily="2" charset="-122"/>
              <a:ea typeface="华文中宋" panose="02010600040101010101" pitchFamily="2" charset="-122"/>
            </a:endParaRPr>
          </a:p>
        </p:txBody>
      </p:sp>
      <p:sp>
        <p:nvSpPr>
          <p:cNvPr id="6" name="TextBox 5"/>
          <p:cNvSpPr txBox="1"/>
          <p:nvPr/>
        </p:nvSpPr>
        <p:spPr>
          <a:xfrm>
            <a:off x="466909" y="1706155"/>
            <a:ext cx="8424936" cy="3383280"/>
          </a:xfrm>
          <a:prstGeom prst="rect">
            <a:avLst/>
          </a:prstGeom>
          <a:noFill/>
        </p:spPr>
        <p:txBody>
          <a:bodyPr wrap="square" rtlCol="0">
            <a:spAutoFit/>
          </a:bodyPr>
          <a:lstStyle/>
          <a:p>
            <a:pPr>
              <a:lnSpc>
                <a:spcPct val="150000"/>
              </a:lnSpc>
            </a:pPr>
            <a:r>
              <a:rPr sz="1600" dirty="0">
                <a:solidFill>
                  <a:srgbClr val="01538E"/>
                </a:solidFill>
                <a:latin typeface="华文中宋" panose="02010600040101010101" pitchFamily="2" charset="-122"/>
                <a:ea typeface="华文中宋" panose="02010600040101010101" pitchFamily="2" charset="-122"/>
              </a:rPr>
              <a:t>客户端通过XMPPConnection与服务器建立连接的方式有两种：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1.直接连到服务器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Connection conn = new XMPPConnection("localhost");           //创建连接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conn.connect();                                                                      //接通连接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2.根据配置连接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ConnectionConfiguration config = ConnectionConfiguration();  config.setServiceName("localhost")；     //还可以设置很多其他属性，如隐身登陆 Connection conn1 = new XMPPConnection(config);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conn1.connect();</a:t>
            </a:r>
            <a:r>
              <a:rPr lang="zh-CN" altLang="en-US" sz="1600" dirty="0">
                <a:solidFill>
                  <a:srgbClr val="01538E"/>
                </a:solidFill>
                <a:latin typeface="华文中宋" panose="02010600040101010101" pitchFamily="2" charset="-122"/>
                <a:ea typeface="华文中宋" panose="02010600040101010101" pitchFamily="2" charset="-122"/>
              </a:rPr>
              <a:t>。</a:t>
            </a:r>
            <a:endParaRPr lang="zh-CN" altLang="en-US" sz="1600" dirty="0">
              <a:solidFill>
                <a:srgbClr val="01538E"/>
              </a:solidFill>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4"/>
          </p:nvPr>
        </p:nvSpPr>
        <p:spPr/>
        <p:txBody>
          <a:bodyPr/>
          <a:lstStyle/>
          <a:p>
            <a:fld id="{1D5A2061-C7EC-4BC6-9921-C6CD8D3A6F2B}" type="slidenum">
              <a:rPr lang="zh-CN" altLang="en-US" smtClean="0"/>
            </a:fld>
            <a:r>
              <a:rPr lang="en-US" altLang="zh-CN"/>
              <a:t>/n</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305629"/>
            <a:ext cx="1656184" cy="581025"/>
          </a:xfrm>
          <a:prstGeom prst="rect">
            <a:avLst/>
          </a:prstGeom>
          <a:noFill/>
        </p:spPr>
        <p:txBody>
          <a:bodyPr wrap="square" rtlCol="0" anchor="b">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第三章</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1916088" y="295310"/>
            <a:ext cx="5320208" cy="613410"/>
          </a:xfrm>
          <a:prstGeom prst="rect">
            <a:avLst/>
          </a:prstGeom>
          <a:noFill/>
        </p:spPr>
        <p:txBody>
          <a:bodyPr wrap="square" rtlCol="0" anchor="b">
            <a:spAutoFit/>
          </a:bodyPr>
          <a:lstStyle/>
          <a:p>
            <a:r>
              <a:rPr lang="en-US" altLang="zh-CN" sz="3200" b="1" dirty="0">
                <a:solidFill>
                  <a:srgbClr val="01538E"/>
                </a:solidFill>
                <a:latin typeface="微软雅黑" panose="020B0503020204020204" pitchFamily="34" charset="-122"/>
                <a:ea typeface="微软雅黑" panose="020B0503020204020204" pitchFamily="34" charset="-122"/>
                <a:sym typeface="+mn-ea"/>
              </a:rPr>
              <a:t>smack</a:t>
            </a:r>
            <a:endParaRPr lang="zh-CN" altLang="en-US" sz="3200" b="1" dirty="0">
              <a:solidFill>
                <a:srgbClr val="01538E"/>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03013" y="1054277"/>
            <a:ext cx="6552728" cy="548640"/>
          </a:xfrm>
          <a:prstGeom prst="rect">
            <a:avLst/>
          </a:prstGeom>
          <a:noFill/>
        </p:spPr>
        <p:txBody>
          <a:bodyPr wrap="square" rtlCol="0">
            <a:spAutoFit/>
          </a:bodyPr>
          <a:lstStyle/>
          <a:p>
            <a:pPr algn="ctr">
              <a:lnSpc>
                <a:spcPct val="150000"/>
              </a:lnSpc>
            </a:pPr>
            <a:r>
              <a:rPr sz="2000" dirty="0">
                <a:solidFill>
                  <a:srgbClr val="01538E"/>
                </a:solidFill>
                <a:latin typeface="华文中宋" panose="02010600040101010101" pitchFamily="2" charset="-122"/>
                <a:ea typeface="华文中宋" panose="02010600040101010101" pitchFamily="2" charset="-122"/>
                <a:sym typeface="+mn-ea"/>
              </a:rPr>
              <a:t>用户登陆 </a:t>
            </a:r>
            <a:endParaRPr lang="zh-CN" altLang="en-US" sz="2000" dirty="0">
              <a:solidFill>
                <a:srgbClr val="01538E"/>
              </a:solidFill>
              <a:latin typeface="华文中宋" panose="02010600040101010101" pitchFamily="2" charset="-122"/>
              <a:ea typeface="华文中宋" panose="02010600040101010101" pitchFamily="2" charset="-122"/>
            </a:endParaRPr>
          </a:p>
        </p:txBody>
      </p:sp>
      <p:sp>
        <p:nvSpPr>
          <p:cNvPr id="6" name="TextBox 5"/>
          <p:cNvSpPr txBox="1"/>
          <p:nvPr/>
        </p:nvSpPr>
        <p:spPr>
          <a:xfrm>
            <a:off x="466909" y="1706155"/>
            <a:ext cx="8424936" cy="3017520"/>
          </a:xfrm>
          <a:prstGeom prst="rect">
            <a:avLst/>
          </a:prstGeom>
          <a:noFill/>
        </p:spPr>
        <p:txBody>
          <a:bodyPr wrap="square" rtlCol="0">
            <a:spAutoFit/>
          </a:bodyPr>
          <a:lstStyle/>
          <a:p>
            <a:pPr>
              <a:lnSpc>
                <a:spcPct val="150000"/>
              </a:lnSpc>
            </a:pPr>
            <a:r>
              <a:rPr sz="1600" dirty="0">
                <a:solidFill>
                  <a:srgbClr val="01538E"/>
                </a:solidFill>
                <a:latin typeface="华文中宋" panose="02010600040101010101" pitchFamily="2" charset="-122"/>
                <a:ea typeface="华文中宋" panose="02010600040101010101" pitchFamily="2" charset="-122"/>
              </a:rPr>
              <a:t>建立连接之后就是用户登陆了，openfire是支持多终端登陆的，下面的resource就是指的是终端名称，如Smack、Spark等。登陆的方法有两个</a:t>
            </a:r>
            <a:r>
              <a:rPr lang="zh-CN" sz="1600" dirty="0">
                <a:solidFill>
                  <a:srgbClr val="01538E"/>
                </a:solidFill>
                <a:latin typeface="华文中宋" panose="02010600040101010101" pitchFamily="2" charset="-122"/>
                <a:ea typeface="华文中宋" panose="02010600040101010101" pitchFamily="2" charset="-122"/>
              </a:rPr>
              <a:t>：</a:t>
            </a:r>
            <a:endParaRPr lang="zh-CN"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login(String username, String password)和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login(String username, String password, String resource)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 具体例子如下，sun与sun1是两个用户，密码都是111</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conn.login("sun", "111","Smack");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lang="en-US" sz="1600" dirty="0">
                <a:solidFill>
                  <a:srgbClr val="01538E"/>
                </a:solidFill>
                <a:latin typeface="华文中宋" panose="02010600040101010101" pitchFamily="2" charset="-122"/>
                <a:ea typeface="华文中宋" panose="02010600040101010101" pitchFamily="2" charset="-122"/>
              </a:rPr>
              <a:t>//</a:t>
            </a:r>
            <a:r>
              <a:rPr sz="1600" dirty="0">
                <a:solidFill>
                  <a:srgbClr val="01538E"/>
                </a:solidFill>
                <a:latin typeface="华文中宋" panose="02010600040101010101" pitchFamily="2" charset="-122"/>
                <a:ea typeface="华文中宋" panose="02010600040101010101" pitchFamily="2" charset="-122"/>
              </a:rPr>
              <a:t>resource也可以缺省不设置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conn.login("sun1", "111");</a:t>
            </a:r>
            <a:endParaRPr sz="1600" dirty="0">
              <a:solidFill>
                <a:srgbClr val="01538E"/>
              </a:solidFill>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4"/>
          </p:nvPr>
        </p:nvSpPr>
        <p:spPr/>
        <p:txBody>
          <a:bodyPr/>
          <a:lstStyle/>
          <a:p>
            <a:fld id="{1D5A2061-C7EC-4BC6-9921-C6CD8D3A6F2B}" type="slidenum">
              <a:rPr lang="zh-CN" altLang="en-US" smtClean="0"/>
            </a:fld>
            <a:r>
              <a:rPr lang="en-US" altLang="zh-CN"/>
              <a:t>/n</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305629"/>
            <a:ext cx="1656184" cy="581025"/>
          </a:xfrm>
          <a:prstGeom prst="rect">
            <a:avLst/>
          </a:prstGeom>
          <a:noFill/>
        </p:spPr>
        <p:txBody>
          <a:bodyPr wrap="square" rtlCol="0" anchor="b">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第三章</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1916088" y="295310"/>
            <a:ext cx="5320208" cy="613410"/>
          </a:xfrm>
          <a:prstGeom prst="rect">
            <a:avLst/>
          </a:prstGeom>
          <a:noFill/>
        </p:spPr>
        <p:txBody>
          <a:bodyPr wrap="square" rtlCol="0" anchor="b">
            <a:spAutoFit/>
          </a:bodyPr>
          <a:lstStyle/>
          <a:p>
            <a:r>
              <a:rPr lang="en-US" altLang="zh-CN" sz="3200" b="1" dirty="0">
                <a:solidFill>
                  <a:srgbClr val="01538E"/>
                </a:solidFill>
                <a:latin typeface="微软雅黑" panose="020B0503020204020204" pitchFamily="34" charset="-122"/>
                <a:ea typeface="微软雅黑" panose="020B0503020204020204" pitchFamily="34" charset="-122"/>
                <a:sym typeface="+mn-ea"/>
              </a:rPr>
              <a:t>smack</a:t>
            </a:r>
            <a:endParaRPr lang="zh-CN" altLang="en-US" sz="3200" b="1" dirty="0">
              <a:solidFill>
                <a:srgbClr val="01538E"/>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03013" y="1054277"/>
            <a:ext cx="6552728" cy="548640"/>
          </a:xfrm>
          <a:prstGeom prst="rect">
            <a:avLst/>
          </a:prstGeom>
          <a:noFill/>
        </p:spPr>
        <p:txBody>
          <a:bodyPr wrap="square" rtlCol="0">
            <a:spAutoFit/>
          </a:bodyPr>
          <a:lstStyle/>
          <a:p>
            <a:pPr algn="ctr">
              <a:lnSpc>
                <a:spcPct val="150000"/>
              </a:lnSpc>
            </a:pPr>
            <a:r>
              <a:rPr sz="2000" dirty="0">
                <a:solidFill>
                  <a:srgbClr val="01538E"/>
                </a:solidFill>
                <a:latin typeface="华文中宋" panose="02010600040101010101" pitchFamily="2" charset="-122"/>
                <a:ea typeface="华文中宋" panose="02010600040101010101" pitchFamily="2" charset="-122"/>
                <a:sym typeface="+mn-ea"/>
              </a:rPr>
              <a:t>断开连接</a:t>
            </a:r>
            <a:endParaRPr sz="2000" dirty="0">
              <a:solidFill>
                <a:srgbClr val="01538E"/>
              </a:solidFill>
              <a:latin typeface="华文中宋" panose="02010600040101010101" pitchFamily="2" charset="-122"/>
              <a:ea typeface="华文中宋" panose="02010600040101010101" pitchFamily="2" charset="-122"/>
              <a:sym typeface="+mn-ea"/>
            </a:endParaRPr>
          </a:p>
        </p:txBody>
      </p:sp>
      <p:sp>
        <p:nvSpPr>
          <p:cNvPr id="6" name="TextBox 5"/>
          <p:cNvSpPr txBox="1"/>
          <p:nvPr/>
        </p:nvSpPr>
        <p:spPr>
          <a:xfrm>
            <a:off x="466274" y="2043340"/>
            <a:ext cx="8424936" cy="822960"/>
          </a:xfrm>
          <a:prstGeom prst="rect">
            <a:avLst/>
          </a:prstGeom>
          <a:noFill/>
        </p:spPr>
        <p:txBody>
          <a:bodyPr wrap="square" rtlCol="0">
            <a:spAutoFit/>
          </a:bodyPr>
          <a:lstStyle/>
          <a:p>
            <a:pPr>
              <a:lnSpc>
                <a:spcPct val="150000"/>
              </a:lnSpc>
            </a:pPr>
            <a:r>
              <a:rPr sz="1600" dirty="0">
                <a:solidFill>
                  <a:srgbClr val="01538E"/>
                </a:solidFill>
                <a:latin typeface="华文中宋" panose="02010600040101010101" pitchFamily="2" charset="-122"/>
                <a:ea typeface="华文中宋" panose="02010600040101010101" pitchFamily="2" charset="-122"/>
              </a:rPr>
              <a:t>断开连接只需调用disconnect()方法</a:t>
            </a:r>
            <a:r>
              <a:rPr lang="zh-CN" sz="1600" dirty="0">
                <a:solidFill>
                  <a:srgbClr val="01538E"/>
                </a:solidFill>
                <a:latin typeface="华文中宋" panose="02010600040101010101" pitchFamily="2" charset="-122"/>
                <a:ea typeface="华文中宋" panose="02010600040101010101" pitchFamily="2" charset="-122"/>
              </a:rPr>
              <a:t>：</a:t>
            </a:r>
            <a:endParaRPr lang="zh-CN"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conn.disconnect();</a:t>
            </a:r>
            <a:endParaRPr sz="1600" dirty="0">
              <a:solidFill>
                <a:srgbClr val="01538E"/>
              </a:solidFill>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4"/>
          </p:nvPr>
        </p:nvSpPr>
        <p:spPr/>
        <p:txBody>
          <a:bodyPr/>
          <a:lstStyle/>
          <a:p>
            <a:fld id="{1D5A2061-C7EC-4BC6-9921-C6CD8D3A6F2B}" type="slidenum">
              <a:rPr lang="zh-CN" altLang="en-US" smtClean="0"/>
            </a:fld>
            <a:r>
              <a:rPr lang="en-US" altLang="zh-CN"/>
              <a:t>/n</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305629"/>
            <a:ext cx="1656184" cy="581025"/>
          </a:xfrm>
          <a:prstGeom prst="rect">
            <a:avLst/>
          </a:prstGeom>
          <a:noFill/>
        </p:spPr>
        <p:txBody>
          <a:bodyPr wrap="square" rtlCol="0" anchor="b">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第三章</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1916088" y="295310"/>
            <a:ext cx="5320208" cy="613410"/>
          </a:xfrm>
          <a:prstGeom prst="rect">
            <a:avLst/>
          </a:prstGeom>
          <a:noFill/>
        </p:spPr>
        <p:txBody>
          <a:bodyPr wrap="square" rtlCol="0" anchor="b">
            <a:spAutoFit/>
          </a:bodyPr>
          <a:lstStyle/>
          <a:p>
            <a:r>
              <a:rPr lang="en-US" altLang="zh-CN" sz="3200" b="1" dirty="0">
                <a:solidFill>
                  <a:srgbClr val="01538E"/>
                </a:solidFill>
                <a:latin typeface="微软雅黑" panose="020B0503020204020204" pitchFamily="34" charset="-122"/>
                <a:ea typeface="微软雅黑" panose="020B0503020204020204" pitchFamily="34" charset="-122"/>
                <a:sym typeface="+mn-ea"/>
              </a:rPr>
              <a:t>smack</a:t>
            </a:r>
            <a:endParaRPr lang="zh-CN" altLang="en-US" sz="3200" b="1" dirty="0">
              <a:solidFill>
                <a:srgbClr val="01538E"/>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03013" y="1033322"/>
            <a:ext cx="6552728" cy="548640"/>
          </a:xfrm>
          <a:prstGeom prst="rect">
            <a:avLst/>
          </a:prstGeom>
          <a:noFill/>
        </p:spPr>
        <p:txBody>
          <a:bodyPr wrap="square" rtlCol="0">
            <a:spAutoFit/>
          </a:bodyPr>
          <a:lstStyle/>
          <a:p>
            <a:pPr algn="ctr">
              <a:lnSpc>
                <a:spcPct val="150000"/>
              </a:lnSpc>
            </a:pPr>
            <a:r>
              <a:rPr sz="2000" dirty="0">
                <a:solidFill>
                  <a:srgbClr val="01538E"/>
                </a:solidFill>
                <a:latin typeface="华文中宋" panose="02010600040101010101" pitchFamily="2" charset="-122"/>
                <a:ea typeface="华文中宋" panose="02010600040101010101" pitchFamily="2" charset="-122"/>
                <a:sym typeface="+mn-ea"/>
              </a:rPr>
              <a:t>获取好友列表</a:t>
            </a:r>
            <a:endParaRPr sz="2000" dirty="0">
              <a:solidFill>
                <a:srgbClr val="01538E"/>
              </a:solidFill>
              <a:latin typeface="华文中宋" panose="02010600040101010101" pitchFamily="2" charset="-122"/>
              <a:ea typeface="华文中宋" panose="02010600040101010101" pitchFamily="2" charset="-122"/>
              <a:sym typeface="+mn-ea"/>
            </a:endParaRPr>
          </a:p>
        </p:txBody>
      </p:sp>
      <p:sp>
        <p:nvSpPr>
          <p:cNvPr id="6" name="TextBox 5"/>
          <p:cNvSpPr txBox="1"/>
          <p:nvPr/>
        </p:nvSpPr>
        <p:spPr>
          <a:xfrm>
            <a:off x="466909" y="1706155"/>
            <a:ext cx="8424936" cy="2651760"/>
          </a:xfrm>
          <a:prstGeom prst="rect">
            <a:avLst/>
          </a:prstGeom>
          <a:noFill/>
        </p:spPr>
        <p:txBody>
          <a:bodyPr wrap="square" rtlCol="0">
            <a:spAutoFit/>
          </a:bodyPr>
          <a:lstStyle/>
          <a:p>
            <a:pPr>
              <a:lnSpc>
                <a:spcPct val="150000"/>
              </a:lnSpc>
            </a:pPr>
            <a:r>
              <a:rPr sz="1600" dirty="0">
                <a:solidFill>
                  <a:srgbClr val="01538E"/>
                </a:solidFill>
                <a:latin typeface="华文中宋" panose="02010600040101010101" pitchFamily="2" charset="-122"/>
                <a:ea typeface="华文中宋" panose="02010600040101010101" pitchFamily="2" charset="-122"/>
              </a:rPr>
              <a:t>Collection&lt;RosterEntry&gt; rosters = conn.getRoster().getEntries();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System.out.println("我的好友列表：=======================");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for(RosterEntry rosterEntry : rosters){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    System.out.print("name: "+rosterEntry.getName()+",jid: "+rosterEntry.getUser());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    System.out.println("");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System.out.println("我的好友列表：=======================");  </a:t>
            </a:r>
            <a:endParaRPr sz="1600" dirty="0">
              <a:solidFill>
                <a:srgbClr val="01538E"/>
              </a:solidFill>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4"/>
          </p:nvPr>
        </p:nvSpPr>
        <p:spPr/>
        <p:txBody>
          <a:bodyPr/>
          <a:lstStyle/>
          <a:p>
            <a:fld id="{1D5A2061-C7EC-4BC6-9921-C6CD8D3A6F2B}" type="slidenum">
              <a:rPr lang="zh-CN" altLang="en-US" smtClean="0"/>
            </a:fld>
            <a:r>
              <a:rPr lang="en-US" altLang="zh-CN"/>
              <a:t>/n</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305629"/>
            <a:ext cx="1656184" cy="581025"/>
          </a:xfrm>
          <a:prstGeom prst="rect">
            <a:avLst/>
          </a:prstGeom>
          <a:noFill/>
        </p:spPr>
        <p:txBody>
          <a:bodyPr wrap="square" rtlCol="0" anchor="b">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第三章</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1916088" y="295310"/>
            <a:ext cx="5320208" cy="613410"/>
          </a:xfrm>
          <a:prstGeom prst="rect">
            <a:avLst/>
          </a:prstGeom>
          <a:noFill/>
        </p:spPr>
        <p:txBody>
          <a:bodyPr wrap="square" rtlCol="0" anchor="b">
            <a:spAutoFit/>
          </a:bodyPr>
          <a:lstStyle/>
          <a:p>
            <a:r>
              <a:rPr lang="en-US" altLang="zh-CN" sz="3200" b="1" dirty="0">
                <a:solidFill>
                  <a:srgbClr val="01538E"/>
                </a:solidFill>
                <a:latin typeface="微软雅黑" panose="020B0503020204020204" pitchFamily="34" charset="-122"/>
                <a:ea typeface="微软雅黑" panose="020B0503020204020204" pitchFamily="34" charset="-122"/>
                <a:sym typeface="+mn-ea"/>
              </a:rPr>
              <a:t>smack</a:t>
            </a:r>
            <a:endParaRPr lang="zh-CN" altLang="en-US" sz="3200" b="1" dirty="0">
              <a:solidFill>
                <a:srgbClr val="01538E"/>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03013" y="1033322"/>
            <a:ext cx="6552728" cy="548640"/>
          </a:xfrm>
          <a:prstGeom prst="rect">
            <a:avLst/>
          </a:prstGeom>
          <a:noFill/>
        </p:spPr>
        <p:txBody>
          <a:bodyPr wrap="square" rtlCol="0">
            <a:spAutoFit/>
          </a:bodyPr>
          <a:lstStyle/>
          <a:p>
            <a:pPr algn="ctr">
              <a:lnSpc>
                <a:spcPct val="150000"/>
              </a:lnSpc>
            </a:pPr>
            <a:r>
              <a:rPr sz="2000" dirty="0">
                <a:solidFill>
                  <a:srgbClr val="01538E"/>
                </a:solidFill>
                <a:latin typeface="华文中宋" panose="02010600040101010101" pitchFamily="2" charset="-122"/>
                <a:ea typeface="华文中宋" panose="02010600040101010101" pitchFamily="2" charset="-122"/>
                <a:sym typeface="+mn-ea"/>
              </a:rPr>
              <a:t>发送信息</a:t>
            </a:r>
            <a:endParaRPr sz="2000" dirty="0">
              <a:solidFill>
                <a:srgbClr val="01538E"/>
              </a:solidFill>
              <a:latin typeface="华文中宋" panose="02010600040101010101" pitchFamily="2" charset="-122"/>
              <a:ea typeface="华文中宋" panose="02010600040101010101" pitchFamily="2" charset="-122"/>
              <a:sym typeface="+mn-ea"/>
            </a:endParaRPr>
          </a:p>
        </p:txBody>
      </p:sp>
      <p:sp>
        <p:nvSpPr>
          <p:cNvPr id="6" name="TextBox 5"/>
          <p:cNvSpPr txBox="1"/>
          <p:nvPr/>
        </p:nvSpPr>
        <p:spPr>
          <a:xfrm>
            <a:off x="466909" y="1706155"/>
            <a:ext cx="8424936" cy="4114800"/>
          </a:xfrm>
          <a:prstGeom prst="rect">
            <a:avLst/>
          </a:prstGeom>
          <a:noFill/>
        </p:spPr>
        <p:txBody>
          <a:bodyPr wrap="square" rtlCol="0">
            <a:spAutoFit/>
          </a:bodyPr>
          <a:lstStyle/>
          <a:p>
            <a:pPr>
              <a:lnSpc>
                <a:spcPct val="150000"/>
              </a:lnSpc>
            </a:pPr>
            <a:r>
              <a:rPr sz="1600" dirty="0">
                <a:solidFill>
                  <a:srgbClr val="01538E"/>
                </a:solidFill>
                <a:latin typeface="华文中宋" panose="02010600040101010101" pitchFamily="2" charset="-122"/>
                <a:ea typeface="华文中宋" panose="02010600040101010101" pitchFamily="2" charset="-122"/>
              </a:rPr>
              <a:t>//创建一个和</a:t>
            </a:r>
            <a:r>
              <a:rPr lang="en-US" sz="1600" dirty="0">
                <a:solidFill>
                  <a:srgbClr val="01538E"/>
                </a:solidFill>
                <a:latin typeface="华文中宋" panose="02010600040101010101" pitchFamily="2" charset="-122"/>
                <a:ea typeface="华文中宋" panose="02010600040101010101" pitchFamily="2" charset="-122"/>
              </a:rPr>
              <a:t>admin</a:t>
            </a:r>
            <a:r>
              <a:rPr sz="1600" dirty="0">
                <a:solidFill>
                  <a:srgbClr val="01538E"/>
                </a:solidFill>
                <a:latin typeface="华文中宋" panose="02010600040101010101" pitchFamily="2" charset="-122"/>
                <a:ea typeface="华文中宋" panose="02010600040101010101" pitchFamily="2" charset="-122"/>
              </a:rPr>
              <a:t>的对话，并设置信息监听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Chat mychat = conn.getManager().create("</a:t>
            </a:r>
            <a:r>
              <a:rPr lang="en-US" sz="1600" dirty="0">
                <a:solidFill>
                  <a:srgbClr val="01538E"/>
                </a:solidFill>
                <a:latin typeface="华文中宋" panose="02010600040101010101" pitchFamily="2" charset="-122"/>
                <a:ea typeface="华文中宋" panose="02010600040101010101" pitchFamily="2" charset="-122"/>
              </a:rPr>
              <a:t>admin</a:t>
            </a:r>
            <a:r>
              <a:rPr sz="1600" dirty="0">
                <a:solidFill>
                  <a:srgbClr val="01538E"/>
                </a:solidFill>
                <a:latin typeface="华文中宋" panose="02010600040101010101" pitchFamily="2" charset="-122"/>
                <a:ea typeface="华文中宋" panose="02010600040101010101" pitchFamily="2" charset="-122"/>
              </a:rPr>
              <a:t>@127.0.0.1",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        new MessageListener() {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            @Override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            public void processMessage(Chat chat,, Message message) {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                String messageBody = message.getBody();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                System.out.println("收到信息："+messageBody);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            }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//发送给</a:t>
            </a:r>
            <a:r>
              <a:rPr lang="en-US" sz="1600" dirty="0">
                <a:solidFill>
                  <a:srgbClr val="01538E"/>
                </a:solidFill>
                <a:latin typeface="华文中宋" panose="02010600040101010101" pitchFamily="2" charset="-122"/>
                <a:ea typeface="华文中宋" panose="02010600040101010101" pitchFamily="2" charset="-122"/>
              </a:rPr>
              <a:t>admin</a:t>
            </a:r>
            <a:r>
              <a:rPr sz="1600" dirty="0">
                <a:solidFill>
                  <a:srgbClr val="01538E"/>
                </a:solidFill>
                <a:latin typeface="华文中宋" panose="02010600040101010101" pitchFamily="2" charset="-122"/>
                <a:ea typeface="华文中宋" panose="02010600040101010101" pitchFamily="2" charset="-122"/>
              </a:rPr>
              <a:t>文本信息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mychat.sendMessage("hello</a:t>
            </a:r>
            <a:r>
              <a:rPr lang="en-US" sz="1600" dirty="0">
                <a:solidFill>
                  <a:srgbClr val="01538E"/>
                </a:solidFill>
                <a:latin typeface="华文中宋" panose="02010600040101010101" pitchFamily="2" charset="-122"/>
                <a:ea typeface="华文中宋" panose="02010600040101010101" pitchFamily="2" charset="-122"/>
              </a:rPr>
              <a:t>,</a:t>
            </a:r>
            <a:r>
              <a:rPr lang="en-US" altLang="zh-CN" sz="1600" dirty="0">
                <a:solidFill>
                  <a:srgbClr val="01538E"/>
                </a:solidFill>
                <a:latin typeface="华文中宋" panose="02010600040101010101" pitchFamily="2" charset="-122"/>
                <a:ea typeface="华文中宋" panose="02010600040101010101" pitchFamily="2" charset="-122"/>
              </a:rPr>
              <a:t>world</a:t>
            </a:r>
            <a:r>
              <a:rPr sz="1600" dirty="0">
                <a:solidFill>
                  <a:srgbClr val="01538E"/>
                </a:solidFill>
                <a:latin typeface="华文中宋" panose="02010600040101010101" pitchFamily="2" charset="-122"/>
                <a:ea typeface="华文中宋" panose="02010600040101010101" pitchFamily="2" charset="-122"/>
              </a:rPr>
              <a:t>");  </a:t>
            </a:r>
            <a:endParaRPr sz="1600" dirty="0">
              <a:solidFill>
                <a:srgbClr val="01538E"/>
              </a:solidFill>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4"/>
          </p:nvPr>
        </p:nvSpPr>
        <p:spPr/>
        <p:txBody>
          <a:bodyPr/>
          <a:lstStyle/>
          <a:p>
            <a:fld id="{1D5A2061-C7EC-4BC6-9921-C6CD8D3A6F2B}" type="slidenum">
              <a:rPr lang="zh-CN" altLang="en-US" smtClean="0"/>
            </a:fld>
            <a:r>
              <a:rPr lang="en-US" altLang="zh-CN"/>
              <a:t>/n</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305629"/>
            <a:ext cx="1656184" cy="581025"/>
          </a:xfrm>
          <a:prstGeom prst="rect">
            <a:avLst/>
          </a:prstGeom>
          <a:noFill/>
        </p:spPr>
        <p:txBody>
          <a:bodyPr wrap="square" rtlCol="0" anchor="b">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第三章</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1916088" y="295310"/>
            <a:ext cx="5320208" cy="613410"/>
          </a:xfrm>
          <a:prstGeom prst="rect">
            <a:avLst/>
          </a:prstGeom>
          <a:noFill/>
        </p:spPr>
        <p:txBody>
          <a:bodyPr wrap="square" rtlCol="0" anchor="b">
            <a:spAutoFit/>
          </a:bodyPr>
          <a:lstStyle/>
          <a:p>
            <a:r>
              <a:rPr lang="en-US" altLang="zh-CN" sz="3200" b="1" dirty="0">
                <a:solidFill>
                  <a:srgbClr val="01538E"/>
                </a:solidFill>
                <a:latin typeface="微软雅黑" panose="020B0503020204020204" pitchFamily="34" charset="-122"/>
                <a:ea typeface="微软雅黑" panose="020B0503020204020204" pitchFamily="34" charset="-122"/>
                <a:sym typeface="+mn-ea"/>
              </a:rPr>
              <a:t>smack</a:t>
            </a:r>
            <a:endParaRPr lang="zh-CN" altLang="en-US" sz="3200" b="1" dirty="0">
              <a:solidFill>
                <a:srgbClr val="01538E"/>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03648" y="1074597"/>
            <a:ext cx="6552728" cy="548640"/>
          </a:xfrm>
          <a:prstGeom prst="rect">
            <a:avLst/>
          </a:prstGeom>
          <a:noFill/>
        </p:spPr>
        <p:txBody>
          <a:bodyPr wrap="square" rtlCol="0">
            <a:spAutoFit/>
          </a:bodyPr>
          <a:lstStyle/>
          <a:p>
            <a:pPr algn="ctr">
              <a:lnSpc>
                <a:spcPct val="150000"/>
              </a:lnSpc>
            </a:pPr>
            <a:r>
              <a:rPr sz="2000" dirty="0">
                <a:solidFill>
                  <a:srgbClr val="01538E"/>
                </a:solidFill>
                <a:latin typeface="华文中宋" panose="02010600040101010101" pitchFamily="2" charset="-122"/>
                <a:ea typeface="华文中宋" panose="02010600040101010101" pitchFamily="2" charset="-122"/>
                <a:sym typeface="+mn-ea"/>
              </a:rPr>
              <a:t>接收信息</a:t>
            </a:r>
            <a:endParaRPr sz="2000" dirty="0">
              <a:solidFill>
                <a:srgbClr val="01538E"/>
              </a:solidFill>
              <a:latin typeface="华文中宋" panose="02010600040101010101" pitchFamily="2" charset="-122"/>
              <a:ea typeface="华文中宋" panose="02010600040101010101" pitchFamily="2" charset="-122"/>
              <a:sym typeface="+mn-ea"/>
            </a:endParaRPr>
          </a:p>
        </p:txBody>
      </p:sp>
      <p:sp>
        <p:nvSpPr>
          <p:cNvPr id="6" name="TextBox 5"/>
          <p:cNvSpPr txBox="1"/>
          <p:nvPr/>
        </p:nvSpPr>
        <p:spPr>
          <a:xfrm>
            <a:off x="466909" y="1634400"/>
            <a:ext cx="8424936" cy="4480560"/>
          </a:xfrm>
          <a:prstGeom prst="rect">
            <a:avLst/>
          </a:prstGeom>
          <a:noFill/>
        </p:spPr>
        <p:txBody>
          <a:bodyPr wrap="square" rtlCol="0">
            <a:spAutoFit/>
          </a:bodyPr>
          <a:lstStyle/>
          <a:p>
            <a:pPr>
              <a:lnSpc>
                <a:spcPct val="150000"/>
              </a:lnSpc>
            </a:pPr>
            <a:r>
              <a:rPr sz="1600" dirty="0">
                <a:solidFill>
                  <a:srgbClr val="01538E"/>
                </a:solidFill>
                <a:latin typeface="华文中宋" panose="02010600040101010101" pitchFamily="2" charset="-122"/>
                <a:ea typeface="华文中宋" panose="02010600040101010101" pitchFamily="2" charset="-122"/>
              </a:rPr>
              <a:t>conn.getChatManager().addChatListener(new ChatManagerListener() {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    @Override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    public void chatCreated(Chat chat, boolean createdLocally) {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        chat.addMessageListener(new MessageListener() {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            @Override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            public void processMessage(Chat chat, Message message) {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                String messageBody = message.getBody();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                System.out.println("接收到信息："+messageBody);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            }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        });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    }  </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  </a:t>
            </a:r>
            <a:endParaRPr sz="1600" dirty="0">
              <a:solidFill>
                <a:srgbClr val="01538E"/>
              </a:solidFill>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4"/>
          </p:nvPr>
        </p:nvSpPr>
        <p:spPr/>
        <p:txBody>
          <a:bodyPr/>
          <a:lstStyle/>
          <a:p>
            <a:fld id="{1D5A2061-C7EC-4BC6-9921-C6CD8D3A6F2B}" type="slidenum">
              <a:rPr lang="zh-CN" altLang="en-US" smtClean="0"/>
            </a:fld>
            <a:r>
              <a:rPr lang="en-US" altLang="zh-CN"/>
              <a:t>/n</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305629"/>
            <a:ext cx="1656184" cy="581025"/>
          </a:xfrm>
          <a:prstGeom prst="rect">
            <a:avLst/>
          </a:prstGeom>
          <a:noFill/>
        </p:spPr>
        <p:txBody>
          <a:bodyPr wrap="square" rtlCol="0" anchor="b">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第三章</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1916088" y="295310"/>
            <a:ext cx="5320208" cy="613410"/>
          </a:xfrm>
          <a:prstGeom prst="rect">
            <a:avLst/>
          </a:prstGeom>
          <a:noFill/>
        </p:spPr>
        <p:txBody>
          <a:bodyPr wrap="square" rtlCol="0" anchor="b">
            <a:spAutoFit/>
          </a:bodyPr>
          <a:lstStyle/>
          <a:p>
            <a:r>
              <a:rPr lang="en-US" altLang="zh-CN" sz="3200" b="1" dirty="0">
                <a:solidFill>
                  <a:srgbClr val="01538E"/>
                </a:solidFill>
                <a:latin typeface="微软雅黑" panose="020B0503020204020204" pitchFamily="34" charset="-122"/>
                <a:ea typeface="微软雅黑" panose="020B0503020204020204" pitchFamily="34" charset="-122"/>
                <a:sym typeface="+mn-ea"/>
              </a:rPr>
              <a:t>smack</a:t>
            </a:r>
            <a:endParaRPr lang="zh-CN" altLang="en-US" sz="3200" b="1" dirty="0">
              <a:solidFill>
                <a:srgbClr val="01538E"/>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50800" y="1197610"/>
            <a:ext cx="4539615" cy="5029200"/>
          </a:xfrm>
          <a:prstGeom prst="rect">
            <a:avLst/>
          </a:prstGeom>
          <a:noFill/>
        </p:spPr>
        <p:txBody>
          <a:bodyPr wrap="square" rtlCol="0">
            <a:spAutoFit/>
          </a:bodyPr>
          <a:lstStyle/>
          <a:p>
            <a:pPr>
              <a:lnSpc>
                <a:spcPct val="150000"/>
              </a:lnSpc>
            </a:pPr>
            <a:r>
              <a:rPr sz="800" dirty="0">
                <a:solidFill>
                  <a:srgbClr val="01538E"/>
                </a:solidFill>
                <a:latin typeface="华文中宋" panose="02010600040101010101" pitchFamily="2" charset="-122"/>
                <a:ea typeface="华文中宋" panose="02010600040101010101" pitchFamily="2" charset="-122"/>
              </a:rPr>
              <a:t>package mytest;</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import java.util.Collection;</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import org.jivesoftware.smack.Chat;</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import org.jivesoftware.smack.MessageListener;</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import org.jivesoftware.smack.AccountManager; </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import org.jivesoftware.smack.RosterEntry;</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import org.jivesoftware.smack.XMPPConnection;</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import org.jivesoftware.smack.packet.Message;</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public class Mysmack {</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public static void main(String[] main){ </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XMPPConnection conn = new XMPPConnection("bzwang.tzsoft.com"); </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try{ </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conn.connect();</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a:t>
            </a:r>
            <a:r>
              <a:rPr lang="en-US" sz="800" dirty="0">
                <a:solidFill>
                  <a:srgbClr val="01538E"/>
                </a:solidFill>
                <a:latin typeface="华文中宋" panose="02010600040101010101" pitchFamily="2" charset="-122"/>
                <a:ea typeface="华文中宋" panose="02010600040101010101" pitchFamily="2" charset="-122"/>
              </a:rPr>
              <a:t>//</a:t>
            </a:r>
            <a:r>
              <a:rPr lang="zh-CN" altLang="en-US" sz="800" dirty="0">
                <a:solidFill>
                  <a:srgbClr val="01538E"/>
                </a:solidFill>
                <a:latin typeface="华文中宋" panose="02010600040101010101" pitchFamily="2" charset="-122"/>
                <a:ea typeface="华文中宋" panose="02010600040101010101" pitchFamily="2" charset="-122"/>
              </a:rPr>
              <a:t>注册用户</a:t>
            </a:r>
            <a:endParaRPr lang="zh-CN" altLang="en-US"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AccountManager amgr = conn.getAccountManager();</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amgr.createAccount("sun", "123");</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//发送端的用户名密码,利用哪个账号向外发消息 </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conn.login("sc","123"); </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//创建的消息</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MessageListener messageListener= new MessageListener(){ </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@Override</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public void processMessage(Chat chat,Message message) {</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String messageBody = message.getBody(); 	                   </a:t>
            </a:r>
            <a:r>
              <a:rPr lang="en-US" sz="800" dirty="0">
                <a:solidFill>
                  <a:srgbClr val="01538E"/>
                </a:solidFill>
                <a:latin typeface="华文中宋" panose="02010600040101010101" pitchFamily="2" charset="-122"/>
                <a:ea typeface="华文中宋" panose="02010600040101010101" pitchFamily="2" charset="-122"/>
              </a:rPr>
              <a:t>	        </a:t>
            </a:r>
            <a:r>
              <a:rPr sz="800" dirty="0">
                <a:solidFill>
                  <a:srgbClr val="01538E"/>
                </a:solidFill>
                <a:latin typeface="华文中宋" panose="02010600040101010101" pitchFamily="2" charset="-122"/>
                <a:ea typeface="华文中宋" panose="02010600040101010101" pitchFamily="2" charset="-122"/>
              </a:rPr>
              <a:t>System.out.println("收到信息：" +messageBody+" "                                           </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+message.getFrom());</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a:t>
            </a:r>
            <a:endParaRPr sz="800" dirty="0">
              <a:solidFill>
                <a:srgbClr val="01538E"/>
              </a:solidFill>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4"/>
          </p:nvPr>
        </p:nvSpPr>
        <p:spPr/>
        <p:txBody>
          <a:bodyPr/>
          <a:lstStyle/>
          <a:p>
            <a:fld id="{1D5A2061-C7EC-4BC6-9921-C6CD8D3A6F2B}" type="slidenum">
              <a:rPr lang="zh-CN" altLang="en-US" smtClean="0"/>
            </a:fld>
            <a:r>
              <a:rPr lang="en-US" altLang="zh-CN"/>
              <a:t>/n</a:t>
            </a:r>
            <a:endParaRPr lang="zh-CN" altLang="en-US" dirty="0"/>
          </a:p>
        </p:txBody>
      </p:sp>
      <p:sp>
        <p:nvSpPr>
          <p:cNvPr id="8" name="TextBox 5"/>
          <p:cNvSpPr txBox="1"/>
          <p:nvPr/>
        </p:nvSpPr>
        <p:spPr>
          <a:xfrm>
            <a:off x="4238625" y="1269365"/>
            <a:ext cx="4759960" cy="3566160"/>
          </a:xfrm>
          <a:prstGeom prst="rect">
            <a:avLst/>
          </a:prstGeom>
          <a:noFill/>
        </p:spPr>
        <p:txBody>
          <a:bodyPr wrap="square" rtlCol="0">
            <a:spAutoFit/>
          </a:bodyPr>
          <a:p>
            <a:pPr algn="ctr">
              <a:lnSpc>
                <a:spcPct val="150000"/>
              </a:lnSpc>
            </a:pPr>
            <a:r>
              <a:rPr lang="en-US" sz="800" dirty="0">
                <a:solidFill>
                  <a:srgbClr val="01538E"/>
                </a:solidFill>
                <a:latin typeface="华文中宋" panose="02010600040101010101" pitchFamily="2" charset="-122"/>
                <a:ea typeface="华文中宋" panose="02010600040101010101" pitchFamily="2" charset="-122"/>
              </a:rPr>
              <a:t>        </a:t>
            </a:r>
            <a:r>
              <a:rPr sz="800" dirty="0">
                <a:solidFill>
                  <a:srgbClr val="01538E"/>
                </a:solidFill>
                <a:latin typeface="华文中宋" panose="02010600040101010101" pitchFamily="2" charset="-122"/>
                <a:ea typeface="华文中宋" panose="02010600040101010101" pitchFamily="2" charset="-122"/>
              </a:rPr>
              <a:t>Chat mychat=conn.getChatManager().createChat("admin@bzwang.tzsoft.com",                                                  </a:t>
            </a:r>
            <a:r>
              <a:rPr lang="en-US" sz="800" dirty="0">
                <a:solidFill>
                  <a:srgbClr val="01538E"/>
                </a:solidFill>
                <a:latin typeface="华文中宋" panose="02010600040101010101" pitchFamily="2" charset="-122"/>
                <a:ea typeface="华文中宋" panose="02010600040101010101" pitchFamily="2" charset="-122"/>
              </a:rPr>
              <a:t>m</a:t>
            </a:r>
            <a:r>
              <a:rPr sz="800" dirty="0">
                <a:solidFill>
                  <a:srgbClr val="01538E"/>
                </a:solidFill>
                <a:latin typeface="华文中宋" panose="02010600040101010101" pitchFamily="2" charset="-122"/>
                <a:ea typeface="华文中宋" panose="02010600040101010101" pitchFamily="2" charset="-122"/>
              </a:rPr>
              <a:t>essageListener); 			 </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System.out.println("我的好友列表：=======================" );</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Collection&lt;RosterEntry&gt; allrosters = conn.getRoster().getEntries(); 	</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for (RosterEntry rosterEntry : allrosters){</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//此处可获取用户 的JID		</a:t>
            </a:r>
            <a:endParaRPr sz="800" dirty="0">
              <a:solidFill>
                <a:srgbClr val="01538E"/>
              </a:solidFill>
              <a:latin typeface="华文中宋" panose="02010600040101010101" pitchFamily="2" charset="-122"/>
              <a:ea typeface="华文中宋" panose="02010600040101010101" pitchFamily="2" charset="-122"/>
            </a:endParaRPr>
          </a:p>
          <a:p>
            <a:pPr algn="ctr">
              <a:lnSpc>
                <a:spcPct val="150000"/>
              </a:lnSpc>
            </a:pPr>
            <a:r>
              <a:rPr sz="800" dirty="0">
                <a:solidFill>
                  <a:srgbClr val="01538E"/>
                </a:solidFill>
                <a:latin typeface="华文中宋" panose="02010600040101010101" pitchFamily="2" charset="-122"/>
                <a:ea typeface="华文中宋" panose="02010600040101010101" pitchFamily="2" charset="-122"/>
              </a:rPr>
              <a:t>                  System.out.print("name: " +rosterEntry.getName()+ "jid: " +rosterEntry.getUser());</a:t>
            </a:r>
            <a:endParaRPr sz="800" dirty="0">
              <a:solidFill>
                <a:srgbClr val="01538E"/>
              </a:solidFill>
              <a:latin typeface="华文中宋" panose="02010600040101010101" pitchFamily="2" charset="-122"/>
              <a:ea typeface="华文中宋" panose="02010600040101010101" pitchFamily="2" charset="-122"/>
            </a:endParaRPr>
          </a:p>
          <a:p>
            <a:pPr algn="l">
              <a:lnSpc>
                <a:spcPct val="150000"/>
              </a:lnSpc>
            </a:pPr>
            <a:r>
              <a:rPr sz="800" dirty="0">
                <a:solidFill>
                  <a:srgbClr val="01538E"/>
                </a:solidFill>
                <a:latin typeface="华文中宋" panose="02010600040101010101" pitchFamily="2" charset="-122"/>
                <a:ea typeface="华文中宋" panose="02010600040101010101" pitchFamily="2" charset="-122"/>
              </a:rPr>
              <a:t>                  </a:t>
            </a:r>
            <a:r>
              <a:rPr sz="800" dirty="0">
                <a:solidFill>
                  <a:srgbClr val="01538E"/>
                </a:solidFill>
                <a:latin typeface="华文中宋" panose="02010600040101010101" pitchFamily="2" charset="-122"/>
                <a:ea typeface="华文中宋" panose="02010600040101010101" pitchFamily="2" charset="-122"/>
                <a:sym typeface="+mn-ea"/>
              </a:rPr>
              <a:t>System.out.println("" ); </a:t>
            </a:r>
            <a:r>
              <a:rPr sz="800" dirty="0">
                <a:solidFill>
                  <a:srgbClr val="01538E"/>
                </a:solidFill>
                <a:latin typeface="华文中宋" panose="02010600040101010101" pitchFamily="2" charset="-122"/>
                <a:ea typeface="华文中宋" panose="02010600040101010101" pitchFamily="2" charset="-122"/>
              </a:rPr>
              <a:t>                                                      </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 				</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System.out.println("我的好友列表：=======================" ); </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mychat.sendMessage("hello,world");</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conn.disconnect();            </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System.out.println("finish"); </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a:t>
            </a:r>
            <a:r>
              <a:rPr lang="en-US" sz="800" dirty="0">
                <a:solidFill>
                  <a:srgbClr val="01538E"/>
                </a:solidFill>
                <a:latin typeface="华文中宋" panose="02010600040101010101" pitchFamily="2" charset="-122"/>
                <a:ea typeface="华文中宋" panose="02010600040101010101" pitchFamily="2" charset="-122"/>
              </a:rPr>
              <a:t>//try</a:t>
            </a:r>
            <a:endParaRPr lang="en-US"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catch(Exception e){ </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System.out.println("wrong"); </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 </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    }</a:t>
            </a:r>
            <a:endParaRPr sz="800" dirty="0">
              <a:solidFill>
                <a:srgbClr val="01538E"/>
              </a:solidFill>
              <a:latin typeface="华文中宋" panose="02010600040101010101" pitchFamily="2" charset="-122"/>
              <a:ea typeface="华文中宋" panose="02010600040101010101" pitchFamily="2" charset="-122"/>
            </a:endParaRPr>
          </a:p>
          <a:p>
            <a:pPr>
              <a:lnSpc>
                <a:spcPct val="150000"/>
              </a:lnSpc>
            </a:pPr>
            <a:r>
              <a:rPr sz="800" dirty="0">
                <a:solidFill>
                  <a:srgbClr val="01538E"/>
                </a:solidFill>
                <a:latin typeface="华文中宋" panose="02010600040101010101" pitchFamily="2" charset="-122"/>
                <a:ea typeface="华文中宋" panose="02010600040101010101" pitchFamily="2" charset="-122"/>
              </a:rPr>
              <a:t>}</a:t>
            </a:r>
            <a:endParaRPr sz="800" dirty="0">
              <a:solidFill>
                <a:srgbClr val="01538E"/>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305629"/>
            <a:ext cx="1656184" cy="581025"/>
          </a:xfrm>
          <a:prstGeom prst="rect">
            <a:avLst/>
          </a:prstGeom>
          <a:noFill/>
        </p:spPr>
        <p:txBody>
          <a:bodyPr wrap="square" rtlCol="0" anchor="b">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第三章</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1916088" y="295310"/>
            <a:ext cx="5320208" cy="613410"/>
          </a:xfrm>
          <a:prstGeom prst="rect">
            <a:avLst/>
          </a:prstGeom>
          <a:noFill/>
        </p:spPr>
        <p:txBody>
          <a:bodyPr wrap="square" rtlCol="0" anchor="b">
            <a:spAutoFit/>
          </a:bodyPr>
          <a:lstStyle/>
          <a:p>
            <a:r>
              <a:rPr lang="en-US" altLang="zh-CN" sz="3200" b="1" dirty="0">
                <a:solidFill>
                  <a:srgbClr val="01538E"/>
                </a:solidFill>
                <a:latin typeface="微软雅黑" panose="020B0503020204020204" pitchFamily="34" charset="-122"/>
                <a:ea typeface="微软雅黑" panose="020B0503020204020204" pitchFamily="34" charset="-122"/>
                <a:sym typeface="+mn-ea"/>
              </a:rPr>
              <a:t>smack</a:t>
            </a:r>
            <a:endParaRPr lang="zh-CN" altLang="en-US" sz="3200" b="1" dirty="0">
              <a:solidFill>
                <a:srgbClr val="01538E"/>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
          </p:nvPr>
        </p:nvSpPr>
        <p:spPr/>
        <p:txBody>
          <a:bodyPr/>
          <a:lstStyle/>
          <a:p>
            <a:fld id="{1D5A2061-C7EC-4BC6-9921-C6CD8D3A6F2B}" type="slidenum">
              <a:rPr lang="zh-CN" altLang="en-US" smtClean="0"/>
            </a:fld>
            <a:r>
              <a:rPr lang="en-US" altLang="zh-CN"/>
              <a:t>/n</a:t>
            </a:r>
            <a:endParaRPr lang="zh-CN" altLang="en-US" dirty="0"/>
          </a:p>
        </p:txBody>
      </p:sp>
      <p:pic>
        <p:nvPicPr>
          <p:cNvPr id="9" name="图片 8"/>
          <p:cNvPicPr>
            <a:picLocks noChangeAspect="1"/>
          </p:cNvPicPr>
          <p:nvPr/>
        </p:nvPicPr>
        <p:blipFill>
          <a:blip r:embed="rId1"/>
          <a:stretch>
            <a:fillRect/>
          </a:stretch>
        </p:blipFill>
        <p:spPr>
          <a:xfrm>
            <a:off x="31750" y="2300605"/>
            <a:ext cx="4700270" cy="1988820"/>
          </a:xfrm>
          <a:prstGeom prst="rect">
            <a:avLst/>
          </a:prstGeom>
        </p:spPr>
      </p:pic>
      <p:sp>
        <p:nvSpPr>
          <p:cNvPr id="10" name="文本框 9"/>
          <p:cNvSpPr txBox="1"/>
          <p:nvPr/>
        </p:nvSpPr>
        <p:spPr>
          <a:xfrm>
            <a:off x="107315" y="5364480"/>
            <a:ext cx="7835900" cy="368300"/>
          </a:xfrm>
          <a:prstGeom prst="rect">
            <a:avLst/>
          </a:prstGeom>
          <a:noFill/>
        </p:spPr>
        <p:txBody>
          <a:bodyPr wrap="square" rtlCol="0">
            <a:spAutoFit/>
          </a:bodyPr>
          <a:p>
            <a:r>
              <a:rPr lang="en-US" altLang="zh-CN"/>
              <a:t>smack API : </a:t>
            </a:r>
            <a:r>
              <a:rPr lang="zh-CN" altLang="en-US">
                <a:hlinkClick r:id="rId2"/>
              </a:rPr>
              <a:t>http://download.igniterealtime.org/smack/docs/latest/javadoc/</a:t>
            </a:r>
            <a:endParaRPr lang="zh-CN" altLang="en-US"/>
          </a:p>
        </p:txBody>
      </p:sp>
      <p:pic>
        <p:nvPicPr>
          <p:cNvPr id="6" name="图片 5"/>
          <p:cNvPicPr>
            <a:picLocks noChangeAspect="1"/>
          </p:cNvPicPr>
          <p:nvPr/>
        </p:nvPicPr>
        <p:blipFill>
          <a:blip r:embed="rId3"/>
          <a:stretch>
            <a:fillRect/>
          </a:stretch>
        </p:blipFill>
        <p:spPr>
          <a:xfrm>
            <a:off x="31750" y="1000760"/>
            <a:ext cx="10873105" cy="1414145"/>
          </a:xfrm>
          <a:prstGeom prst="rect">
            <a:avLst/>
          </a:prstGeom>
        </p:spPr>
      </p:pic>
      <p:pic>
        <p:nvPicPr>
          <p:cNvPr id="5" name="图片 4"/>
          <p:cNvPicPr>
            <a:picLocks noChangeAspect="1"/>
          </p:cNvPicPr>
          <p:nvPr/>
        </p:nvPicPr>
        <p:blipFill>
          <a:blip r:embed="rId4"/>
          <a:stretch>
            <a:fillRect/>
          </a:stretch>
        </p:blipFill>
        <p:spPr>
          <a:xfrm>
            <a:off x="4860925" y="1943100"/>
            <a:ext cx="4190365" cy="3352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1656184" cy="553998"/>
          </a:xfrm>
          <a:prstGeom prst="rect">
            <a:avLst/>
          </a:prstGeom>
          <a:noFill/>
        </p:spPr>
        <p:txBody>
          <a:bodyPr wrap="square" rtlCol="0" anchor="b">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目录</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8" name="Oval 53"/>
          <p:cNvSpPr>
            <a:spLocks noChangeAspect="1"/>
          </p:cNvSpPr>
          <p:nvPr/>
        </p:nvSpPr>
        <p:spPr>
          <a:xfrm>
            <a:off x="1403648" y="1484025"/>
            <a:ext cx="468312" cy="469900"/>
          </a:xfrm>
          <a:prstGeom prst="diamond">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165" eaLnBrk="1" fontAlgn="auto" hangingPunct="1">
              <a:spcBef>
                <a:spcPts val="0"/>
              </a:spcBef>
              <a:spcAft>
                <a:spcPts val="0"/>
              </a:spcAft>
              <a:defRPr/>
            </a:pPr>
            <a:r>
              <a:rPr lang="en-US" sz="2000" dirty="0">
                <a:solidFill>
                  <a:schemeClr val="bg1"/>
                </a:solidFill>
                <a:latin typeface="微软雅黑" panose="020B0503020204020204" pitchFamily="34" charset="-122"/>
                <a:ea typeface="微软雅黑" panose="020B0503020204020204" pitchFamily="34" charset="-122"/>
              </a:rPr>
              <a:t>1</a:t>
            </a:r>
            <a:endParaRPr lang="en-US" sz="2000" dirty="0">
              <a:solidFill>
                <a:schemeClr val="bg1"/>
              </a:solidFill>
              <a:latin typeface="微软雅黑" panose="020B0503020204020204" pitchFamily="34" charset="-122"/>
              <a:ea typeface="微软雅黑" panose="020B0503020204020204" pitchFamily="34" charset="-122"/>
            </a:endParaRPr>
          </a:p>
        </p:txBody>
      </p:sp>
      <p:sp>
        <p:nvSpPr>
          <p:cNvPr id="10" name="Rectangle 23"/>
          <p:cNvSpPr/>
          <p:nvPr/>
        </p:nvSpPr>
        <p:spPr bwMode="auto">
          <a:xfrm>
            <a:off x="2339752" y="1484025"/>
            <a:ext cx="5109091" cy="396240"/>
          </a:xfrm>
          <a:prstGeom prst="rect">
            <a:avLst/>
          </a:prstGeom>
          <a:solidFill>
            <a:srgbClr val="01538E"/>
          </a:solidFill>
        </p:spPr>
        <p:txBody>
          <a:bodyPr vert="horz" wrap="square" anchor="t" anchorCtr="1">
            <a:spAutoFit/>
          </a:bodyPr>
          <a:lstStyle/>
          <a:p>
            <a:r>
              <a:rPr lang="en-US" sz="2000" dirty="0">
                <a:solidFill>
                  <a:schemeClr val="bg1"/>
                </a:solidFill>
                <a:latin typeface="华文中宋" panose="02010600040101010101" pitchFamily="2" charset="-122"/>
                <a:ea typeface="华文中宋" panose="02010600040101010101" pitchFamily="2" charset="-122"/>
              </a:rPr>
              <a:t>XMPP</a:t>
            </a:r>
            <a:r>
              <a:rPr lang="zh-CN" altLang="en-US" sz="2000" dirty="0">
                <a:solidFill>
                  <a:schemeClr val="bg1"/>
                </a:solidFill>
                <a:latin typeface="华文中宋" panose="02010600040101010101" pitchFamily="2" charset="-122"/>
                <a:ea typeface="华文中宋" panose="02010600040101010101" pitchFamily="2" charset="-122"/>
              </a:rPr>
              <a:t>协议</a:t>
            </a:r>
            <a:endParaRPr lang="zh-CN" altLang="en-US" sz="2000" dirty="0">
              <a:solidFill>
                <a:schemeClr val="bg1"/>
              </a:solidFill>
              <a:latin typeface="华文中宋" panose="02010600040101010101" pitchFamily="2" charset="-122"/>
              <a:ea typeface="华文中宋" panose="02010600040101010101" pitchFamily="2" charset="-122"/>
            </a:endParaRPr>
          </a:p>
        </p:txBody>
      </p:sp>
      <p:sp>
        <p:nvSpPr>
          <p:cNvPr id="12" name="Oval 53"/>
          <p:cNvSpPr>
            <a:spLocks noChangeAspect="1"/>
          </p:cNvSpPr>
          <p:nvPr/>
        </p:nvSpPr>
        <p:spPr>
          <a:xfrm>
            <a:off x="1403648" y="2345467"/>
            <a:ext cx="468312" cy="468312"/>
          </a:xfrm>
          <a:prstGeom prst="diamond">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165" eaLnBrk="1" fontAlgn="auto" hangingPunct="1">
              <a:spcBef>
                <a:spcPts val="0"/>
              </a:spcBef>
              <a:spcAft>
                <a:spcPts val="0"/>
              </a:spcAft>
              <a:defRPr/>
            </a:pPr>
            <a:r>
              <a:rPr lang="en-US" sz="2000" dirty="0">
                <a:solidFill>
                  <a:srgbClr val="01538E"/>
                </a:solidFill>
                <a:latin typeface="微软雅黑" panose="020B0503020204020204" pitchFamily="34" charset="-122"/>
                <a:ea typeface="微软雅黑" panose="020B0503020204020204" pitchFamily="34" charset="-122"/>
              </a:rPr>
              <a:t>2</a:t>
            </a:r>
            <a:endParaRPr lang="en-US" sz="2000" dirty="0">
              <a:solidFill>
                <a:srgbClr val="01538E"/>
              </a:solidFill>
              <a:latin typeface="微软雅黑" panose="020B0503020204020204" pitchFamily="34" charset="-122"/>
              <a:ea typeface="微软雅黑" panose="020B0503020204020204" pitchFamily="34" charset="-122"/>
            </a:endParaRPr>
          </a:p>
        </p:txBody>
      </p:sp>
      <p:sp>
        <p:nvSpPr>
          <p:cNvPr id="14" name="Rectangle 23"/>
          <p:cNvSpPr/>
          <p:nvPr/>
        </p:nvSpPr>
        <p:spPr bwMode="auto">
          <a:xfrm>
            <a:off x="2341491" y="2338100"/>
            <a:ext cx="5109091" cy="396240"/>
          </a:xfrm>
          <a:prstGeom prst="rect">
            <a:avLst/>
          </a:prstGeom>
          <a:solidFill>
            <a:srgbClr val="DDDDDD"/>
          </a:solidFill>
        </p:spPr>
        <p:txBody>
          <a:bodyPr vert="horz" wrap="square" anchor="t" anchorCtr="1">
            <a:spAutoFit/>
          </a:bodyPr>
          <a:lstStyle/>
          <a:p>
            <a:r>
              <a:rPr lang="en-US" altLang="zh-CN" sz="2000" dirty="0">
                <a:solidFill>
                  <a:srgbClr val="01538E"/>
                </a:solidFill>
                <a:latin typeface="华文中宋" panose="02010600040101010101" pitchFamily="2" charset="-122"/>
                <a:ea typeface="华文中宋" panose="02010600040101010101" pitchFamily="2" charset="-122"/>
              </a:rPr>
              <a:t>openfire</a:t>
            </a:r>
            <a:endParaRPr lang="en-US" altLang="zh-CN" sz="2000" dirty="0">
              <a:solidFill>
                <a:srgbClr val="01538E"/>
              </a:solidFill>
              <a:latin typeface="华文中宋" panose="02010600040101010101" pitchFamily="2" charset="-122"/>
              <a:ea typeface="华文中宋" panose="02010600040101010101" pitchFamily="2" charset="-122"/>
            </a:endParaRPr>
          </a:p>
        </p:txBody>
      </p:sp>
      <p:sp>
        <p:nvSpPr>
          <p:cNvPr id="16" name="Oval 53"/>
          <p:cNvSpPr>
            <a:spLocks noChangeAspect="1"/>
          </p:cNvSpPr>
          <p:nvPr/>
        </p:nvSpPr>
        <p:spPr>
          <a:xfrm>
            <a:off x="1403648" y="3207479"/>
            <a:ext cx="468312" cy="469900"/>
          </a:xfrm>
          <a:prstGeom prst="diamond">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165" eaLnBrk="1" fontAlgn="auto" hangingPunct="1">
              <a:spcBef>
                <a:spcPts val="0"/>
              </a:spcBef>
              <a:spcAft>
                <a:spcPts val="0"/>
              </a:spcAft>
              <a:defRPr/>
            </a:pPr>
            <a:r>
              <a:rPr lang="en-US" sz="2000" dirty="0">
                <a:solidFill>
                  <a:srgbClr val="01538E"/>
                </a:solidFill>
                <a:latin typeface="微软雅黑" panose="020B0503020204020204" pitchFamily="34" charset="-122"/>
                <a:ea typeface="微软雅黑" panose="020B0503020204020204" pitchFamily="34" charset="-122"/>
              </a:rPr>
              <a:t>3</a:t>
            </a:r>
            <a:endParaRPr lang="en-US" sz="2000" dirty="0">
              <a:solidFill>
                <a:srgbClr val="01538E"/>
              </a:solidFill>
              <a:latin typeface="FontAwesome" pitchFamily="2" charset="0"/>
            </a:endParaRPr>
          </a:p>
        </p:txBody>
      </p:sp>
      <p:sp>
        <p:nvSpPr>
          <p:cNvPr id="18" name="Rectangle 23"/>
          <p:cNvSpPr/>
          <p:nvPr/>
        </p:nvSpPr>
        <p:spPr bwMode="auto">
          <a:xfrm>
            <a:off x="2339752" y="3244155"/>
            <a:ext cx="5109091" cy="396240"/>
          </a:xfrm>
          <a:prstGeom prst="rect">
            <a:avLst/>
          </a:prstGeom>
          <a:solidFill>
            <a:srgbClr val="DDDDDD"/>
          </a:solidFill>
        </p:spPr>
        <p:txBody>
          <a:bodyPr vert="horz" wrap="square" anchor="t" anchorCtr="1">
            <a:spAutoFit/>
          </a:bodyPr>
          <a:lstStyle/>
          <a:p>
            <a:r>
              <a:rPr lang="en-US" altLang="zh-CN" sz="2000" dirty="0">
                <a:solidFill>
                  <a:srgbClr val="01538E"/>
                </a:solidFill>
                <a:latin typeface="华文中宋" panose="02010600040101010101" pitchFamily="2" charset="-122"/>
                <a:ea typeface="华文中宋" panose="02010600040101010101" pitchFamily="2" charset="-122"/>
              </a:rPr>
              <a:t>smack</a:t>
            </a:r>
            <a:endParaRPr lang="en-US" altLang="zh-CN" sz="2000" dirty="0">
              <a:solidFill>
                <a:srgbClr val="01538E"/>
              </a:solidFill>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4"/>
          </p:nvPr>
        </p:nvSpPr>
        <p:spPr/>
        <p:txBody>
          <a:bodyPr/>
          <a:lstStyle/>
          <a:p>
            <a:fld id="{1D5A2061-C7EC-4BC6-9921-C6CD8D3A6F2B}" type="slidenum">
              <a:rPr lang="zh-CN" altLang="en-US" smtClean="0"/>
            </a:fld>
            <a:r>
              <a:rPr lang="en-US" altLang="zh-CN"/>
              <a:t>/n</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0"/>
            <a:ext cx="3635895" cy="6884451"/>
            <a:chOff x="0" y="0"/>
            <a:chExt cx="4877898" cy="5164932"/>
          </a:xfrm>
          <a:solidFill>
            <a:srgbClr val="01538E"/>
          </a:solidFill>
        </p:grpSpPr>
        <p:sp>
          <p:nvSpPr>
            <p:cNvPr id="13" name="矩形 12"/>
            <p:cNvSpPr/>
            <p:nvPr/>
          </p:nvSpPr>
          <p:spPr>
            <a:xfrm>
              <a:off x="0" y="0"/>
              <a:ext cx="4572794" cy="5164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4541013" y="2426502"/>
              <a:ext cx="361839" cy="31193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36286" y="2646043"/>
            <a:ext cx="1539570" cy="1575045"/>
          </a:xfrm>
          <a:prstGeom prst="rect">
            <a:avLst/>
          </a:prstGeom>
        </p:spPr>
        <p:txBody>
          <a:bodyPr wrap="square" lIns="96770" tIns="48386" rIns="96770" bIns="48386">
            <a:spAutoFit/>
          </a:bodyPr>
          <a:lstStyle/>
          <a:p>
            <a:pPr algn="l" fontAlgn="auto">
              <a:spcBef>
                <a:spcPts val="0"/>
              </a:spcBef>
              <a:spcAft>
                <a:spcPts val="0"/>
              </a:spcAft>
              <a:defRPr/>
            </a:pPr>
            <a:r>
              <a:rPr lang="en-US" altLang="zh-CN"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anose="020B0806030902050204" pitchFamily="34" charset="0"/>
              </a:rPr>
              <a:t>01</a:t>
            </a:r>
            <a:endParaRPr lang="zh-CN" altLang="en-US"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anose="020B0806030902050204" pitchFamily="34" charset="0"/>
            </a:endParaRPr>
          </a:p>
        </p:txBody>
      </p:sp>
      <p:sp>
        <p:nvSpPr>
          <p:cNvPr id="22" name="矩形 21"/>
          <p:cNvSpPr/>
          <p:nvPr/>
        </p:nvSpPr>
        <p:spPr>
          <a:xfrm>
            <a:off x="4929354" y="2633269"/>
            <a:ext cx="3756732" cy="683895"/>
          </a:xfrm>
          <a:prstGeom prst="rect">
            <a:avLst/>
          </a:prstGeom>
        </p:spPr>
        <p:txBody>
          <a:bodyPr wrap="square" lIns="96770" tIns="48386" rIns="96770" bIns="48386">
            <a:spAutoFit/>
          </a:bodyPr>
          <a:lstStyle/>
          <a:p>
            <a:pPr algn="l" fontAlgn="auto">
              <a:spcBef>
                <a:spcPts val="0"/>
              </a:spcBef>
              <a:spcAft>
                <a:spcPts val="0"/>
              </a:spcAft>
              <a:defRPr/>
            </a:pPr>
            <a:r>
              <a:rPr lang="zh-CN" altLang="en-US" sz="3600" b="1" dirty="0">
                <a:solidFill>
                  <a:schemeClr val="accent6">
                    <a:lumMod val="75000"/>
                  </a:schemeClr>
                </a:solidFill>
                <a:latin typeface="微软雅黑" panose="020B0503020204020204" pitchFamily="34" charset="-122"/>
                <a:ea typeface="微软雅黑" panose="020B0503020204020204" pitchFamily="34" charset="-122"/>
              </a:rPr>
              <a:t>XMPP协议</a:t>
            </a:r>
            <a:endParaRPr lang="zh-CN" altLang="en-US" sz="36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5" name="TextBox 15"/>
          <p:cNvSpPr txBox="1">
            <a:spLocks noChangeArrowheads="1"/>
          </p:cNvSpPr>
          <p:nvPr/>
        </p:nvSpPr>
        <p:spPr bwMode="auto">
          <a:xfrm>
            <a:off x="4952934" y="3501008"/>
            <a:ext cx="2437977" cy="1188720"/>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lvl="0" algn="l">
              <a:lnSpc>
                <a:spcPct val="120000"/>
              </a:lnSpc>
              <a:defRPr sz="1200" b="0" kern="0">
                <a:solidFill>
                  <a:schemeClr val="accent3">
                    <a:lumMod val="50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600" dirty="0">
                <a:solidFill>
                  <a:schemeClr val="accent6">
                    <a:lumMod val="75000"/>
                  </a:schemeClr>
                </a:solidFill>
              </a:rPr>
              <a:t>★ XMPP协议简介</a:t>
            </a:r>
            <a:endParaRPr lang="zh-CN" altLang="en-US" sz="1600" dirty="0">
              <a:solidFill>
                <a:schemeClr val="accent6">
                  <a:lumMod val="75000"/>
                </a:schemeClr>
              </a:solidFill>
            </a:endParaRPr>
          </a:p>
          <a:p>
            <a:pPr>
              <a:lnSpc>
                <a:spcPct val="150000"/>
              </a:lnSpc>
            </a:pPr>
            <a:r>
              <a:rPr lang="zh-CN" altLang="en-US" sz="1600" dirty="0">
                <a:solidFill>
                  <a:schemeClr val="accent6">
                    <a:lumMod val="75000"/>
                  </a:schemeClr>
                </a:solidFill>
              </a:rPr>
              <a:t>★ XMPP协议特点</a:t>
            </a:r>
            <a:endParaRPr lang="zh-CN" altLang="en-US" sz="1600" dirty="0">
              <a:solidFill>
                <a:schemeClr val="accent6">
                  <a:lumMod val="75000"/>
                </a:schemeClr>
              </a:solidFill>
            </a:endParaRPr>
          </a:p>
          <a:p>
            <a:pPr>
              <a:lnSpc>
                <a:spcPct val="150000"/>
              </a:lnSpc>
            </a:pPr>
            <a:endParaRPr lang="zh-CN" altLang="en-US" sz="1600" dirty="0">
              <a:solidFill>
                <a:schemeClr val="accent6">
                  <a:lumMod val="75000"/>
                </a:schemeClr>
              </a:solidFill>
            </a:endParaRPr>
          </a:p>
        </p:txBody>
      </p:sp>
      <p:sp>
        <p:nvSpPr>
          <p:cNvPr id="2" name="灯片编号占位符 1"/>
          <p:cNvSpPr>
            <a:spLocks noGrp="1"/>
          </p:cNvSpPr>
          <p:nvPr>
            <p:ph type="sldNum" sz="quarter" idx="4"/>
          </p:nvPr>
        </p:nvSpPr>
        <p:spPr/>
        <p:txBody>
          <a:bodyPr/>
          <a:lstStyle/>
          <a:p>
            <a:fld id="{1D5A2061-C7EC-4BC6-9921-C6CD8D3A6F2B}" type="slidenum">
              <a:rPr lang="zh-CN" altLang="en-US" smtClean="0"/>
            </a:fld>
            <a:r>
              <a:rPr lang="en-US" altLang="zh-CN"/>
              <a:t>/n</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332656"/>
            <a:ext cx="1656184" cy="553998"/>
          </a:xfrm>
          <a:prstGeom prst="rect">
            <a:avLst/>
          </a:prstGeom>
          <a:noFill/>
        </p:spPr>
        <p:txBody>
          <a:bodyPr wrap="square" rtlCol="0" anchor="b">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第一章</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anose="020B0503020204020204" pitchFamily="34" charset="-122"/>
                <a:ea typeface="微软雅黑" panose="020B0503020204020204" pitchFamily="34" charset="-122"/>
              </a:rPr>
              <a:t>XMPP协议</a:t>
            </a:r>
            <a:endParaRPr lang="zh-CN" altLang="en-US" sz="3200" b="1" dirty="0">
              <a:solidFill>
                <a:srgbClr val="01538E"/>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03648" y="1032687"/>
            <a:ext cx="6552728" cy="548640"/>
          </a:xfrm>
          <a:prstGeom prst="rect">
            <a:avLst/>
          </a:prstGeom>
          <a:noFill/>
        </p:spPr>
        <p:txBody>
          <a:bodyPr wrap="square" rtlCol="0">
            <a:spAutoFit/>
          </a:bodyPr>
          <a:lstStyle/>
          <a:p>
            <a:pPr algn="ctr">
              <a:lnSpc>
                <a:spcPct val="150000"/>
              </a:lnSpc>
            </a:pPr>
            <a:r>
              <a:rPr lang="zh-CN" altLang="en-US" sz="2000" dirty="0">
                <a:solidFill>
                  <a:srgbClr val="01538E"/>
                </a:solidFill>
                <a:latin typeface="华文中宋" panose="02010600040101010101" pitchFamily="2" charset="-122"/>
                <a:ea typeface="华文中宋" panose="02010600040101010101" pitchFamily="2" charset="-122"/>
              </a:rPr>
              <a:t>简介</a:t>
            </a:r>
            <a:endParaRPr lang="zh-CN" altLang="en-US" sz="2000" dirty="0">
              <a:solidFill>
                <a:srgbClr val="01538E"/>
              </a:solidFill>
              <a:latin typeface="华文中宋" panose="02010600040101010101" pitchFamily="2" charset="-122"/>
              <a:ea typeface="华文中宋" panose="02010600040101010101" pitchFamily="2" charset="-122"/>
            </a:endParaRPr>
          </a:p>
        </p:txBody>
      </p:sp>
      <p:sp>
        <p:nvSpPr>
          <p:cNvPr id="6" name="TextBox 5"/>
          <p:cNvSpPr txBox="1"/>
          <p:nvPr/>
        </p:nvSpPr>
        <p:spPr>
          <a:xfrm>
            <a:off x="467544" y="1795055"/>
            <a:ext cx="8424936" cy="1920240"/>
          </a:xfrm>
          <a:prstGeom prst="rect">
            <a:avLst/>
          </a:prstGeom>
          <a:noFill/>
        </p:spPr>
        <p:txBody>
          <a:bodyPr wrap="square" rtlCol="0">
            <a:spAutoFit/>
          </a:bodyPr>
          <a:lstStyle/>
          <a:p>
            <a:pPr>
              <a:lnSpc>
                <a:spcPct val="150000"/>
              </a:lnSpc>
            </a:pPr>
            <a:r>
              <a:rPr lang="en-US" sz="1600" dirty="0">
                <a:solidFill>
                  <a:srgbClr val="01538E"/>
                </a:solidFill>
                <a:latin typeface="华文中宋" panose="02010600040101010101" pitchFamily="2" charset="-122"/>
                <a:ea typeface="华文中宋" panose="02010600040101010101" pitchFamily="2" charset="-122"/>
              </a:rPr>
              <a:t>       </a:t>
            </a:r>
            <a:r>
              <a:rPr sz="1600" dirty="0">
                <a:solidFill>
                  <a:srgbClr val="01538E"/>
                </a:solidFill>
                <a:latin typeface="华文中宋" panose="02010600040101010101" pitchFamily="2" charset="-122"/>
                <a:ea typeface="华文中宋" panose="02010600040101010101" pitchFamily="2" charset="-122"/>
              </a:rPr>
              <a:t>XMPP协议（Extensible Messaging and PresenceProtocol，可扩展消息处理现场协议）是一种基于XML的协议，目的是为了解决及时通信标准而提出来的，最早是在Jabber上实现的。它继承了在XML环境中灵活的发展性。因此，基于XMPP的应用具有超强的可扩展性。并且XML很易穿过防火墙，所以用XMPP构建的应用不易受到防火墙的阻碍。利用XMPP作为通用的传输机制，不同组织内的不同应用都可以进行有效的通信。</a:t>
            </a:r>
            <a:r>
              <a:rPr lang="zh-CN" altLang="en-US" sz="1600" dirty="0">
                <a:solidFill>
                  <a:srgbClr val="01538E"/>
                </a:solidFill>
                <a:latin typeface="华文中宋" panose="02010600040101010101" pitchFamily="2" charset="-122"/>
                <a:ea typeface="华文中宋" panose="02010600040101010101" pitchFamily="2" charset="-122"/>
              </a:rPr>
              <a:t>。</a:t>
            </a:r>
            <a:endParaRPr lang="zh-CN" altLang="en-US" sz="1600" dirty="0">
              <a:solidFill>
                <a:srgbClr val="01538E"/>
              </a:solidFill>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4"/>
          </p:nvPr>
        </p:nvSpPr>
        <p:spPr/>
        <p:txBody>
          <a:bodyPr/>
          <a:lstStyle/>
          <a:p>
            <a:fld id="{1D5A2061-C7EC-4BC6-9921-C6CD8D3A6F2B}" type="slidenum">
              <a:rPr lang="zh-CN" altLang="en-US" smtClean="0"/>
            </a:fld>
            <a:r>
              <a:rPr lang="en-US" altLang="zh-CN"/>
              <a:t>/n</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332656"/>
            <a:ext cx="1656184" cy="553998"/>
          </a:xfrm>
          <a:prstGeom prst="rect">
            <a:avLst/>
          </a:prstGeom>
          <a:noFill/>
        </p:spPr>
        <p:txBody>
          <a:bodyPr wrap="square" rtlCol="0" anchor="b">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第一章</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anose="020B0503020204020204" pitchFamily="34" charset="-122"/>
                <a:ea typeface="微软雅黑" panose="020B0503020204020204" pitchFamily="34" charset="-122"/>
                <a:sym typeface="+mn-ea"/>
              </a:rPr>
              <a:t>XMPP协议</a:t>
            </a:r>
            <a:endParaRPr lang="zh-CN" altLang="en-US" sz="3200" b="1" dirty="0">
              <a:solidFill>
                <a:srgbClr val="01538E"/>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03648" y="1032687"/>
            <a:ext cx="6552728" cy="548640"/>
          </a:xfrm>
          <a:prstGeom prst="rect">
            <a:avLst/>
          </a:prstGeom>
          <a:noFill/>
        </p:spPr>
        <p:txBody>
          <a:bodyPr wrap="square" rtlCol="0">
            <a:spAutoFit/>
          </a:bodyPr>
          <a:lstStyle/>
          <a:p>
            <a:pPr algn="ctr">
              <a:lnSpc>
                <a:spcPct val="150000"/>
              </a:lnSpc>
            </a:pPr>
            <a:r>
              <a:rPr sz="2000" dirty="0">
                <a:solidFill>
                  <a:srgbClr val="01538E"/>
                </a:solidFill>
                <a:latin typeface="华文中宋" panose="02010600040101010101" pitchFamily="2" charset="-122"/>
                <a:ea typeface="华文中宋" panose="02010600040101010101" pitchFamily="2" charset="-122"/>
                <a:sym typeface="+mn-ea"/>
              </a:rPr>
              <a:t>XMPP</a:t>
            </a:r>
            <a:r>
              <a:rPr lang="zh-CN" sz="2000" dirty="0">
                <a:solidFill>
                  <a:srgbClr val="01538E"/>
                </a:solidFill>
                <a:latin typeface="华文中宋" panose="02010600040101010101" pitchFamily="2" charset="-122"/>
                <a:ea typeface="华文中宋" panose="02010600040101010101" pitchFamily="2" charset="-122"/>
                <a:sym typeface="+mn-ea"/>
              </a:rPr>
              <a:t>协议特点</a:t>
            </a:r>
            <a:endParaRPr lang="zh-CN" sz="2000" dirty="0">
              <a:solidFill>
                <a:srgbClr val="01538E"/>
              </a:solidFill>
              <a:latin typeface="华文中宋" panose="02010600040101010101" pitchFamily="2" charset="-122"/>
              <a:ea typeface="华文中宋" panose="02010600040101010101" pitchFamily="2" charset="-122"/>
              <a:sym typeface="+mn-ea"/>
            </a:endParaRPr>
          </a:p>
        </p:txBody>
      </p:sp>
      <p:sp>
        <p:nvSpPr>
          <p:cNvPr id="6" name="TextBox 5"/>
          <p:cNvSpPr txBox="1"/>
          <p:nvPr/>
        </p:nvSpPr>
        <p:spPr>
          <a:xfrm>
            <a:off x="359594" y="1538515"/>
            <a:ext cx="8424936" cy="2651760"/>
          </a:xfrm>
          <a:prstGeom prst="rect">
            <a:avLst/>
          </a:prstGeom>
          <a:noFill/>
        </p:spPr>
        <p:txBody>
          <a:bodyPr wrap="square" rtlCol="0">
            <a:spAutoFit/>
          </a:bodyPr>
          <a:lstStyle/>
          <a:p>
            <a:pPr>
              <a:lnSpc>
                <a:spcPct val="150000"/>
              </a:lnSpc>
            </a:pPr>
            <a:r>
              <a:rPr sz="1600" dirty="0">
                <a:solidFill>
                  <a:srgbClr val="01538E"/>
                </a:solidFill>
                <a:latin typeface="华文中宋" panose="02010600040101010101" pitchFamily="2" charset="-122"/>
                <a:ea typeface="华文中宋" panose="02010600040101010101" pitchFamily="2" charset="-122"/>
              </a:rPr>
              <a:t>1）所有XMPP信息都是以XML为基础的，信息交换的事实标准，扩展性强</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2）XMPP系统是一个分布式系统，每台服务器控制自己的资源，但是如果需要，它能与外在的系统进行通信。</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3）XMPP协议是公开的，程序则开放源代码。</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4）状态(Presence)在整个持久连接中。</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r>
              <a:rPr sz="1600" dirty="0">
                <a:solidFill>
                  <a:srgbClr val="01538E"/>
                </a:solidFill>
                <a:latin typeface="华文中宋" panose="02010600040101010101" pitchFamily="2" charset="-122"/>
                <a:ea typeface="华文中宋" panose="02010600040101010101" pitchFamily="2" charset="-122"/>
              </a:rPr>
              <a:t>5）XMPP允许建立并行的TCP套接字连接对所有连接上的客户端和服务器端。</a:t>
            </a:r>
            <a:endParaRPr sz="1600" dirty="0">
              <a:solidFill>
                <a:srgbClr val="01538E"/>
              </a:solidFill>
              <a:latin typeface="华文中宋" panose="02010600040101010101" pitchFamily="2" charset="-122"/>
              <a:ea typeface="华文中宋" panose="02010600040101010101" pitchFamily="2" charset="-122"/>
            </a:endParaRPr>
          </a:p>
          <a:p>
            <a:pPr>
              <a:lnSpc>
                <a:spcPct val="150000"/>
              </a:lnSpc>
            </a:pPr>
            <a:endParaRPr lang="zh-CN" altLang="en-US" sz="1600" dirty="0">
              <a:solidFill>
                <a:srgbClr val="01538E"/>
              </a:solidFill>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4"/>
          </p:nvPr>
        </p:nvSpPr>
        <p:spPr/>
        <p:txBody>
          <a:bodyPr/>
          <a:lstStyle/>
          <a:p>
            <a:fld id="{1D5A2061-C7EC-4BC6-9921-C6CD8D3A6F2B}" type="slidenum">
              <a:rPr lang="zh-CN" altLang="en-US" smtClean="0"/>
            </a:fld>
            <a:r>
              <a:rPr lang="en-US" altLang="zh-CN"/>
              <a:t>/n</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0"/>
            <a:ext cx="3635895" cy="6884451"/>
            <a:chOff x="0" y="0"/>
            <a:chExt cx="4877898" cy="5164932"/>
          </a:xfrm>
          <a:solidFill>
            <a:srgbClr val="01538E"/>
          </a:solidFill>
        </p:grpSpPr>
        <p:sp>
          <p:nvSpPr>
            <p:cNvPr id="13" name="矩形 12"/>
            <p:cNvSpPr/>
            <p:nvPr/>
          </p:nvSpPr>
          <p:spPr>
            <a:xfrm>
              <a:off x="0" y="0"/>
              <a:ext cx="4572794" cy="5164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4541013" y="2426502"/>
              <a:ext cx="361839" cy="31193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36286" y="2646043"/>
            <a:ext cx="1539570" cy="1571625"/>
          </a:xfrm>
          <a:prstGeom prst="rect">
            <a:avLst/>
          </a:prstGeom>
        </p:spPr>
        <p:txBody>
          <a:bodyPr wrap="square" lIns="96770" tIns="48386" rIns="96770" bIns="48386">
            <a:spAutoFit/>
          </a:bodyPr>
          <a:lstStyle/>
          <a:p>
            <a:pPr algn="l" fontAlgn="auto">
              <a:spcBef>
                <a:spcPts val="0"/>
              </a:spcBef>
              <a:spcAft>
                <a:spcPts val="0"/>
              </a:spcAft>
              <a:defRPr/>
            </a:pPr>
            <a:r>
              <a:rPr lang="en-US" altLang="zh-CN"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anose="020B0806030902050204" pitchFamily="34" charset="0"/>
              </a:rPr>
              <a:t>02</a:t>
            </a:r>
            <a:endParaRPr lang="zh-CN" altLang="en-US"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anose="020B0806030902050204" pitchFamily="34" charset="0"/>
            </a:endParaRPr>
          </a:p>
        </p:txBody>
      </p:sp>
      <p:sp>
        <p:nvSpPr>
          <p:cNvPr id="22" name="矩形 21"/>
          <p:cNvSpPr/>
          <p:nvPr/>
        </p:nvSpPr>
        <p:spPr>
          <a:xfrm>
            <a:off x="4929354" y="2633269"/>
            <a:ext cx="3756732" cy="683895"/>
          </a:xfrm>
          <a:prstGeom prst="rect">
            <a:avLst/>
          </a:prstGeom>
        </p:spPr>
        <p:txBody>
          <a:bodyPr wrap="square" lIns="96770" tIns="48386" rIns="96770" bIns="48386">
            <a:spAutoFit/>
          </a:bodyPr>
          <a:lstStyle/>
          <a:p>
            <a:pPr algn="l" fontAlgn="auto">
              <a:spcBef>
                <a:spcPts val="0"/>
              </a:spcBef>
              <a:spcAft>
                <a:spcPts val="0"/>
              </a:spcAft>
              <a:defRPr/>
            </a:pPr>
            <a:r>
              <a:rPr lang="en-US" altLang="zh-CN" sz="3600" b="1" dirty="0">
                <a:solidFill>
                  <a:schemeClr val="accent6">
                    <a:lumMod val="75000"/>
                  </a:schemeClr>
                </a:solidFill>
                <a:latin typeface="微软雅黑" panose="020B0503020204020204" pitchFamily="34" charset="-122"/>
                <a:ea typeface="微软雅黑" panose="020B0503020204020204" pitchFamily="34" charset="-122"/>
              </a:rPr>
              <a:t>openfire</a:t>
            </a:r>
            <a:endParaRPr lang="en-US" altLang="zh-CN" sz="36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5" name="TextBox 15"/>
          <p:cNvSpPr txBox="1">
            <a:spLocks noChangeArrowheads="1"/>
          </p:cNvSpPr>
          <p:nvPr/>
        </p:nvSpPr>
        <p:spPr bwMode="auto">
          <a:xfrm>
            <a:off x="4929439" y="3483863"/>
            <a:ext cx="2437977" cy="1188720"/>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lvl="0" algn="l">
              <a:lnSpc>
                <a:spcPct val="120000"/>
              </a:lnSpc>
              <a:defRPr sz="1200" b="0" kern="0">
                <a:solidFill>
                  <a:schemeClr val="accent3">
                    <a:lumMod val="50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600" dirty="0">
                <a:solidFill>
                  <a:schemeClr val="accent6">
                    <a:lumMod val="75000"/>
                  </a:schemeClr>
                </a:solidFill>
              </a:rPr>
              <a:t>★ </a:t>
            </a:r>
            <a:r>
              <a:rPr lang="en-US" altLang="zh-CN" sz="1600" dirty="0">
                <a:solidFill>
                  <a:schemeClr val="accent6">
                    <a:lumMod val="75000"/>
                  </a:schemeClr>
                </a:solidFill>
              </a:rPr>
              <a:t>openfire</a:t>
            </a:r>
            <a:r>
              <a:rPr lang="zh-CN" altLang="en-US" sz="1600" dirty="0">
                <a:solidFill>
                  <a:schemeClr val="accent6">
                    <a:lumMod val="75000"/>
                  </a:schemeClr>
                </a:solidFill>
              </a:rPr>
              <a:t>简介</a:t>
            </a:r>
            <a:endParaRPr lang="zh-CN" altLang="en-US" sz="1600" dirty="0">
              <a:solidFill>
                <a:schemeClr val="accent6">
                  <a:lumMod val="75000"/>
                </a:schemeClr>
              </a:solidFill>
            </a:endParaRPr>
          </a:p>
          <a:p>
            <a:pPr>
              <a:lnSpc>
                <a:spcPct val="150000"/>
              </a:lnSpc>
            </a:pPr>
            <a:r>
              <a:rPr lang="zh-CN" altLang="en-US" sz="1600" dirty="0">
                <a:solidFill>
                  <a:schemeClr val="accent6">
                    <a:lumMod val="75000"/>
                  </a:schemeClr>
                </a:solidFill>
              </a:rPr>
              <a:t>★ </a:t>
            </a:r>
            <a:r>
              <a:rPr lang="en-US" altLang="zh-CN" sz="1600" dirty="0">
                <a:solidFill>
                  <a:schemeClr val="accent6">
                    <a:lumMod val="75000"/>
                  </a:schemeClr>
                </a:solidFill>
              </a:rPr>
              <a:t>openfire</a:t>
            </a:r>
            <a:r>
              <a:rPr lang="zh-CN" altLang="en-US" sz="1600" dirty="0">
                <a:solidFill>
                  <a:schemeClr val="accent6">
                    <a:lumMod val="75000"/>
                  </a:schemeClr>
                </a:solidFill>
              </a:rPr>
              <a:t>优势</a:t>
            </a:r>
            <a:endParaRPr lang="zh-CN" altLang="en-US" sz="1600" dirty="0">
              <a:solidFill>
                <a:schemeClr val="accent6">
                  <a:lumMod val="75000"/>
                </a:schemeClr>
              </a:solidFill>
            </a:endParaRPr>
          </a:p>
          <a:p>
            <a:pPr>
              <a:lnSpc>
                <a:spcPct val="150000"/>
              </a:lnSpc>
            </a:pPr>
            <a:endParaRPr lang="zh-CN" altLang="en-US" sz="1600" dirty="0">
              <a:solidFill>
                <a:schemeClr val="accent6">
                  <a:lumMod val="75000"/>
                </a:schemeClr>
              </a:solidFill>
            </a:endParaRPr>
          </a:p>
        </p:txBody>
      </p:sp>
      <p:sp>
        <p:nvSpPr>
          <p:cNvPr id="2" name="灯片编号占位符 1"/>
          <p:cNvSpPr>
            <a:spLocks noGrp="1"/>
          </p:cNvSpPr>
          <p:nvPr>
            <p:ph type="sldNum" sz="quarter" idx="4"/>
          </p:nvPr>
        </p:nvSpPr>
        <p:spPr/>
        <p:txBody>
          <a:bodyPr/>
          <a:lstStyle/>
          <a:p>
            <a:fld id="{1D5A2061-C7EC-4BC6-9921-C6CD8D3A6F2B}" type="slidenum">
              <a:rPr lang="zh-CN" altLang="en-US" smtClean="0"/>
            </a:fld>
            <a:r>
              <a:rPr lang="en-US" altLang="zh-CN"/>
              <a:t>/n</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305629"/>
            <a:ext cx="1656184" cy="581025"/>
          </a:xfrm>
          <a:prstGeom prst="rect">
            <a:avLst/>
          </a:prstGeom>
          <a:noFill/>
        </p:spPr>
        <p:txBody>
          <a:bodyPr wrap="square" rtlCol="0" anchor="b">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第二章</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1912278" y="289595"/>
            <a:ext cx="5320208" cy="613410"/>
          </a:xfrm>
          <a:prstGeom prst="rect">
            <a:avLst/>
          </a:prstGeom>
          <a:noFill/>
        </p:spPr>
        <p:txBody>
          <a:bodyPr wrap="square" rtlCol="0" anchor="b">
            <a:spAutoFit/>
          </a:bodyPr>
          <a:lstStyle/>
          <a:p>
            <a:r>
              <a:rPr lang="en-US" altLang="zh-CN" sz="3200" b="1" dirty="0">
                <a:solidFill>
                  <a:srgbClr val="01538E"/>
                </a:solidFill>
                <a:latin typeface="微软雅黑" panose="020B0503020204020204" pitchFamily="34" charset="-122"/>
                <a:ea typeface="微软雅黑" panose="020B0503020204020204" pitchFamily="34" charset="-122"/>
              </a:rPr>
              <a:t>openfire</a:t>
            </a:r>
            <a:endParaRPr lang="en-US" altLang="zh-CN" sz="3200" b="1" dirty="0">
              <a:solidFill>
                <a:srgbClr val="01538E"/>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03013" y="1054277"/>
            <a:ext cx="6552728" cy="548640"/>
          </a:xfrm>
          <a:prstGeom prst="rect">
            <a:avLst/>
          </a:prstGeom>
          <a:noFill/>
        </p:spPr>
        <p:txBody>
          <a:bodyPr wrap="square" rtlCol="0">
            <a:spAutoFit/>
          </a:bodyPr>
          <a:lstStyle/>
          <a:p>
            <a:pPr algn="ctr">
              <a:lnSpc>
                <a:spcPct val="150000"/>
              </a:lnSpc>
            </a:pPr>
            <a:r>
              <a:rPr lang="zh-CN" sz="2000" dirty="0">
                <a:solidFill>
                  <a:srgbClr val="01538E"/>
                </a:solidFill>
                <a:latin typeface="华文中宋" panose="02010600040101010101" pitchFamily="2" charset="-122"/>
                <a:ea typeface="华文中宋" panose="02010600040101010101" pitchFamily="2" charset="-122"/>
                <a:sym typeface="+mn-ea"/>
              </a:rPr>
              <a:t>简介</a:t>
            </a:r>
            <a:r>
              <a:rPr sz="2000" dirty="0">
                <a:solidFill>
                  <a:srgbClr val="01538E"/>
                </a:solidFill>
                <a:latin typeface="华文中宋" panose="02010600040101010101" pitchFamily="2" charset="-122"/>
                <a:ea typeface="华文中宋" panose="02010600040101010101" pitchFamily="2" charset="-122"/>
                <a:sym typeface="+mn-ea"/>
              </a:rPr>
              <a:t> </a:t>
            </a:r>
            <a:endParaRPr lang="zh-CN" altLang="en-US" sz="2000" dirty="0">
              <a:solidFill>
                <a:srgbClr val="01538E"/>
              </a:solidFill>
              <a:latin typeface="华文中宋" panose="02010600040101010101" pitchFamily="2" charset="-122"/>
              <a:ea typeface="华文中宋" panose="02010600040101010101" pitchFamily="2" charset="-122"/>
            </a:endParaRPr>
          </a:p>
        </p:txBody>
      </p:sp>
      <p:sp>
        <p:nvSpPr>
          <p:cNvPr id="6" name="TextBox 5"/>
          <p:cNvSpPr txBox="1"/>
          <p:nvPr/>
        </p:nvSpPr>
        <p:spPr>
          <a:xfrm>
            <a:off x="466909" y="1706155"/>
            <a:ext cx="8424936" cy="1188720"/>
          </a:xfrm>
          <a:prstGeom prst="rect">
            <a:avLst/>
          </a:prstGeom>
          <a:noFill/>
        </p:spPr>
        <p:txBody>
          <a:bodyPr wrap="square" rtlCol="0">
            <a:spAutoFit/>
          </a:bodyPr>
          <a:lstStyle/>
          <a:p>
            <a:pPr>
              <a:lnSpc>
                <a:spcPct val="150000"/>
              </a:lnSpc>
            </a:pPr>
            <a:r>
              <a:rPr lang="en-US" sz="1600" dirty="0">
                <a:solidFill>
                  <a:srgbClr val="01538E"/>
                </a:solidFill>
                <a:latin typeface="华文中宋" panose="02010600040101010101" pitchFamily="2" charset="-122"/>
                <a:ea typeface="华文中宋" panose="02010600040101010101" pitchFamily="2" charset="-122"/>
              </a:rPr>
              <a:t>      </a:t>
            </a:r>
            <a:r>
              <a:rPr sz="1600" dirty="0">
                <a:solidFill>
                  <a:srgbClr val="01538E"/>
                </a:solidFill>
                <a:latin typeface="华文中宋" panose="02010600040101010101" pitchFamily="2" charset="-122"/>
                <a:ea typeface="华文中宋" panose="02010600040101010101" pitchFamily="2" charset="-122"/>
              </a:rPr>
              <a:t>开源的、基于可拓展通讯和表示协议(XMPP)、采用Java编程语言开发的实时协作服务器。 Openfire安装和使用简单，并利用Web进行管理。单台服务器可支持上万并发用户。</a:t>
            </a:r>
            <a:r>
              <a:rPr lang="zh-CN" sz="1600" dirty="0">
                <a:solidFill>
                  <a:srgbClr val="01538E"/>
                </a:solidFill>
                <a:latin typeface="华文中宋" panose="02010600040101010101" pitchFamily="2" charset="-122"/>
                <a:ea typeface="华文中宋" panose="02010600040101010101" pitchFamily="2" charset="-122"/>
              </a:rPr>
              <a:t>可</a:t>
            </a:r>
            <a:r>
              <a:rPr sz="1600" dirty="0">
                <a:solidFill>
                  <a:srgbClr val="01538E"/>
                </a:solidFill>
                <a:latin typeface="华文中宋" panose="02010600040101010101" pitchFamily="2" charset="-122"/>
                <a:ea typeface="华文中宋" panose="02010600040101010101" pitchFamily="2" charset="-122"/>
              </a:rPr>
              <a:t>以使用各种支持XMPP协议的IM客户端软件登陆服务</a:t>
            </a:r>
            <a:r>
              <a:rPr lang="zh-CN" sz="1600" dirty="0">
                <a:solidFill>
                  <a:srgbClr val="01538E"/>
                </a:solidFill>
                <a:latin typeface="华文中宋" panose="02010600040101010101" pitchFamily="2" charset="-122"/>
                <a:ea typeface="华文中宋" panose="02010600040101010101" pitchFamily="2" charset="-122"/>
              </a:rPr>
              <a:t>。</a:t>
            </a:r>
            <a:endParaRPr lang="zh-CN" sz="1600" dirty="0">
              <a:solidFill>
                <a:srgbClr val="01538E"/>
              </a:solidFill>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4"/>
          </p:nvPr>
        </p:nvSpPr>
        <p:spPr/>
        <p:txBody>
          <a:bodyPr/>
          <a:lstStyle/>
          <a:p>
            <a:fld id="{1D5A2061-C7EC-4BC6-9921-C6CD8D3A6F2B}" type="slidenum">
              <a:rPr lang="zh-CN" altLang="en-US" smtClean="0"/>
            </a:fld>
            <a:r>
              <a:rPr lang="en-US" altLang="zh-CN"/>
              <a:t>/n</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305629"/>
            <a:ext cx="1656184" cy="581025"/>
          </a:xfrm>
          <a:prstGeom prst="rect">
            <a:avLst/>
          </a:prstGeom>
          <a:noFill/>
        </p:spPr>
        <p:txBody>
          <a:bodyPr wrap="square" rtlCol="0" anchor="b">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第二章</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1912278" y="289595"/>
            <a:ext cx="5320208" cy="613410"/>
          </a:xfrm>
          <a:prstGeom prst="rect">
            <a:avLst/>
          </a:prstGeom>
          <a:noFill/>
        </p:spPr>
        <p:txBody>
          <a:bodyPr wrap="square" rtlCol="0" anchor="b">
            <a:spAutoFit/>
          </a:bodyPr>
          <a:lstStyle/>
          <a:p>
            <a:r>
              <a:rPr lang="en-US" altLang="zh-CN" sz="3200" b="1" dirty="0">
                <a:solidFill>
                  <a:srgbClr val="01538E"/>
                </a:solidFill>
                <a:latin typeface="微软雅黑" panose="020B0503020204020204" pitchFamily="34" charset="-122"/>
                <a:ea typeface="微软雅黑" panose="020B0503020204020204" pitchFamily="34" charset="-122"/>
              </a:rPr>
              <a:t>openfire</a:t>
            </a:r>
            <a:endParaRPr lang="en-US" altLang="zh-CN" sz="3200" b="1" dirty="0">
              <a:solidFill>
                <a:srgbClr val="01538E"/>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03013" y="1054277"/>
            <a:ext cx="6552728" cy="548640"/>
          </a:xfrm>
          <a:prstGeom prst="rect">
            <a:avLst/>
          </a:prstGeom>
          <a:noFill/>
        </p:spPr>
        <p:txBody>
          <a:bodyPr wrap="square" rtlCol="0">
            <a:spAutoFit/>
          </a:bodyPr>
          <a:lstStyle/>
          <a:p>
            <a:pPr algn="ctr">
              <a:lnSpc>
                <a:spcPct val="150000"/>
              </a:lnSpc>
            </a:pPr>
            <a:r>
              <a:rPr lang="zh-CN" altLang="en-US" sz="2000" dirty="0">
                <a:solidFill>
                  <a:srgbClr val="01538E"/>
                </a:solidFill>
                <a:latin typeface="华文中宋" panose="02010600040101010101" pitchFamily="2" charset="-122"/>
                <a:ea typeface="华文中宋" panose="02010600040101010101" pitchFamily="2" charset="-122"/>
              </a:rPr>
              <a:t>优势</a:t>
            </a:r>
            <a:endParaRPr lang="zh-CN" altLang="en-US" sz="2000" dirty="0">
              <a:solidFill>
                <a:srgbClr val="01538E"/>
              </a:solidFill>
              <a:latin typeface="华文中宋" panose="02010600040101010101" pitchFamily="2" charset="-122"/>
              <a:ea typeface="华文中宋" panose="02010600040101010101" pitchFamily="2" charset="-122"/>
            </a:endParaRPr>
          </a:p>
        </p:txBody>
      </p:sp>
      <p:sp>
        <p:nvSpPr>
          <p:cNvPr id="6" name="TextBox 5"/>
          <p:cNvSpPr txBox="1"/>
          <p:nvPr/>
        </p:nvSpPr>
        <p:spPr>
          <a:xfrm>
            <a:off x="466909" y="1706155"/>
            <a:ext cx="8424936" cy="2286000"/>
          </a:xfrm>
          <a:prstGeom prst="rect">
            <a:avLst/>
          </a:prstGeom>
          <a:noFill/>
        </p:spPr>
        <p:txBody>
          <a:bodyPr wrap="square" rtlCol="0">
            <a:spAutoFit/>
          </a:bodyPr>
          <a:lstStyle/>
          <a:p>
            <a:pPr marL="285750" indent="-285750">
              <a:lnSpc>
                <a:spcPct val="150000"/>
              </a:lnSpc>
              <a:buFont typeface="Wingdings" panose="05000000000000000000" charset="0"/>
              <a:buChar char="u"/>
            </a:pPr>
            <a:r>
              <a:rPr lang="zh-CN" sz="1600" dirty="0">
                <a:solidFill>
                  <a:srgbClr val="01538E"/>
                </a:solidFill>
                <a:latin typeface="华文中宋" panose="02010600040101010101" pitchFamily="2" charset="-122"/>
                <a:ea typeface="华文中宋" panose="02010600040101010101" pitchFamily="2" charset="-122"/>
              </a:rPr>
              <a:t>开源</a:t>
            </a:r>
            <a:endParaRPr lang="zh-CN" sz="1600" dirty="0">
              <a:solidFill>
                <a:srgbClr val="01538E"/>
              </a:solidFill>
              <a:latin typeface="华文中宋" panose="02010600040101010101" pitchFamily="2" charset="-122"/>
              <a:ea typeface="华文中宋" panose="02010600040101010101" pitchFamily="2" charset="-122"/>
            </a:endParaRPr>
          </a:p>
          <a:p>
            <a:pPr marL="285750" indent="-285750">
              <a:lnSpc>
                <a:spcPct val="150000"/>
              </a:lnSpc>
              <a:buFont typeface="Wingdings" panose="05000000000000000000" charset="0"/>
              <a:buChar char="u"/>
            </a:pPr>
            <a:r>
              <a:rPr lang="zh-CN" sz="1600" dirty="0">
                <a:solidFill>
                  <a:srgbClr val="01538E"/>
                </a:solidFill>
                <a:latin typeface="华文中宋" panose="02010600040101010101" pitchFamily="2" charset="-122"/>
                <a:ea typeface="华文中宋" panose="02010600040101010101" pitchFamily="2" charset="-122"/>
              </a:rPr>
              <a:t>完全基于</a:t>
            </a:r>
            <a:r>
              <a:rPr lang="en-US" altLang="zh-CN" sz="1600" dirty="0">
                <a:solidFill>
                  <a:srgbClr val="01538E"/>
                </a:solidFill>
                <a:latin typeface="华文中宋" panose="02010600040101010101" pitchFamily="2" charset="-122"/>
                <a:ea typeface="华文中宋" panose="02010600040101010101" pitchFamily="2" charset="-122"/>
              </a:rPr>
              <a:t>JAVA</a:t>
            </a:r>
            <a:r>
              <a:rPr lang="zh-CN" altLang="en-US" sz="1600" dirty="0">
                <a:solidFill>
                  <a:srgbClr val="01538E"/>
                </a:solidFill>
                <a:latin typeface="华文中宋" panose="02010600040101010101" pitchFamily="2" charset="-122"/>
                <a:ea typeface="华文中宋" panose="02010600040101010101" pitchFamily="2" charset="-122"/>
              </a:rPr>
              <a:t>，不依赖任何系统平台</a:t>
            </a:r>
            <a:endParaRPr lang="zh-CN" altLang="en-US" sz="1600" dirty="0">
              <a:solidFill>
                <a:srgbClr val="01538E"/>
              </a:solidFill>
              <a:latin typeface="华文中宋" panose="02010600040101010101" pitchFamily="2" charset="-122"/>
              <a:ea typeface="华文中宋" panose="02010600040101010101" pitchFamily="2" charset="-122"/>
            </a:endParaRPr>
          </a:p>
          <a:p>
            <a:pPr marL="285750" indent="-285750">
              <a:lnSpc>
                <a:spcPct val="150000"/>
              </a:lnSpc>
              <a:buFont typeface="Wingdings" panose="05000000000000000000" charset="0"/>
              <a:buChar char="u"/>
            </a:pPr>
            <a:r>
              <a:rPr lang="zh-CN" altLang="en-US" sz="1600" dirty="0">
                <a:solidFill>
                  <a:srgbClr val="01538E"/>
                </a:solidFill>
                <a:latin typeface="华文中宋" panose="02010600040101010101" pitchFamily="2" charset="-122"/>
                <a:ea typeface="华文中宋" panose="02010600040101010101" pitchFamily="2" charset="-122"/>
              </a:rPr>
              <a:t>基于成熟的</a:t>
            </a:r>
            <a:r>
              <a:rPr lang="en-US" altLang="zh-CN" sz="1600" dirty="0">
                <a:solidFill>
                  <a:srgbClr val="01538E"/>
                </a:solidFill>
                <a:latin typeface="华文中宋" panose="02010600040101010101" pitchFamily="2" charset="-122"/>
                <a:ea typeface="华文中宋" panose="02010600040101010101" pitchFamily="2" charset="-122"/>
              </a:rPr>
              <a:t>XMPP</a:t>
            </a:r>
            <a:r>
              <a:rPr lang="zh-CN" altLang="en-US" sz="1600" dirty="0">
                <a:solidFill>
                  <a:srgbClr val="01538E"/>
                </a:solidFill>
                <a:latin typeface="华文中宋" panose="02010600040101010101" pitchFamily="2" charset="-122"/>
                <a:ea typeface="华文中宋" panose="02010600040101010101" pitchFamily="2" charset="-122"/>
              </a:rPr>
              <a:t>协议</a:t>
            </a:r>
            <a:endParaRPr lang="zh-CN" altLang="en-US" sz="1600" dirty="0">
              <a:solidFill>
                <a:srgbClr val="01538E"/>
              </a:solidFill>
              <a:latin typeface="华文中宋" panose="02010600040101010101" pitchFamily="2" charset="-122"/>
              <a:ea typeface="华文中宋" panose="02010600040101010101" pitchFamily="2" charset="-122"/>
            </a:endParaRPr>
          </a:p>
          <a:p>
            <a:pPr marL="285750" indent="-285750">
              <a:lnSpc>
                <a:spcPct val="150000"/>
              </a:lnSpc>
              <a:buFont typeface="Wingdings" panose="05000000000000000000" charset="0"/>
              <a:buChar char="u"/>
            </a:pPr>
            <a:r>
              <a:rPr lang="zh-CN" altLang="en-US" sz="1600" dirty="0">
                <a:solidFill>
                  <a:srgbClr val="01538E"/>
                </a:solidFill>
                <a:latin typeface="华文中宋" panose="02010600040101010101" pitchFamily="2" charset="-122"/>
                <a:ea typeface="华文中宋" panose="02010600040101010101" pitchFamily="2" charset="-122"/>
              </a:rPr>
              <a:t>基于可扩展的</a:t>
            </a:r>
            <a:r>
              <a:rPr lang="en-US" altLang="zh-CN" sz="1600" dirty="0">
                <a:solidFill>
                  <a:srgbClr val="01538E"/>
                </a:solidFill>
                <a:latin typeface="华文中宋" panose="02010600040101010101" pitchFamily="2" charset="-122"/>
                <a:ea typeface="华文中宋" panose="02010600040101010101" pitchFamily="2" charset="-122"/>
              </a:rPr>
              <a:t>WEB</a:t>
            </a:r>
            <a:r>
              <a:rPr lang="zh-CN" altLang="en-US" sz="1600" dirty="0">
                <a:solidFill>
                  <a:srgbClr val="01538E"/>
                </a:solidFill>
                <a:latin typeface="华文中宋" panose="02010600040101010101" pitchFamily="2" charset="-122"/>
                <a:ea typeface="华文中宋" panose="02010600040101010101" pitchFamily="2" charset="-122"/>
              </a:rPr>
              <a:t>控制管理界面</a:t>
            </a:r>
            <a:endParaRPr lang="zh-CN" altLang="en-US" sz="1600" dirty="0">
              <a:solidFill>
                <a:srgbClr val="01538E"/>
              </a:solidFill>
              <a:latin typeface="华文中宋" panose="02010600040101010101" pitchFamily="2" charset="-122"/>
              <a:ea typeface="华文中宋" panose="02010600040101010101" pitchFamily="2" charset="-122"/>
            </a:endParaRPr>
          </a:p>
          <a:p>
            <a:pPr marL="285750" indent="-285750">
              <a:lnSpc>
                <a:spcPct val="150000"/>
              </a:lnSpc>
              <a:buFont typeface="Wingdings" panose="05000000000000000000" charset="0"/>
              <a:buChar char="u"/>
            </a:pPr>
            <a:r>
              <a:rPr lang="zh-CN" altLang="en-US" sz="1600" dirty="0">
                <a:solidFill>
                  <a:srgbClr val="01538E"/>
                </a:solidFill>
                <a:latin typeface="华文中宋" panose="02010600040101010101" pitchFamily="2" charset="-122"/>
                <a:ea typeface="华文中宋" panose="02010600040101010101" pitchFamily="2" charset="-122"/>
              </a:rPr>
              <a:t>基于插件的开发框架，高可扩展性</a:t>
            </a:r>
            <a:endParaRPr lang="zh-CN" altLang="en-US" sz="1600" dirty="0">
              <a:solidFill>
                <a:srgbClr val="01538E"/>
              </a:solidFill>
              <a:latin typeface="华文中宋" panose="02010600040101010101" pitchFamily="2" charset="-122"/>
              <a:ea typeface="华文中宋" panose="02010600040101010101" pitchFamily="2" charset="-122"/>
            </a:endParaRPr>
          </a:p>
          <a:p>
            <a:pPr marL="285750" indent="-285750">
              <a:lnSpc>
                <a:spcPct val="150000"/>
              </a:lnSpc>
              <a:buFont typeface="Wingdings" panose="05000000000000000000" charset="0"/>
              <a:buChar char="u"/>
            </a:pPr>
            <a:r>
              <a:rPr lang="zh-CN" altLang="en-US" sz="1600" dirty="0">
                <a:solidFill>
                  <a:srgbClr val="01538E"/>
                </a:solidFill>
                <a:latin typeface="华文中宋" panose="02010600040101010101" pitchFamily="2" charset="-122"/>
                <a:ea typeface="华文中宋" panose="02010600040101010101" pitchFamily="2" charset="-122"/>
              </a:rPr>
              <a:t>稳定，支持上万并发用户</a:t>
            </a:r>
            <a:endParaRPr lang="zh-CN" altLang="en-US" sz="1600" dirty="0">
              <a:solidFill>
                <a:srgbClr val="01538E"/>
              </a:solidFill>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4"/>
          </p:nvPr>
        </p:nvSpPr>
        <p:spPr/>
        <p:txBody>
          <a:bodyPr/>
          <a:lstStyle/>
          <a:p>
            <a:fld id="{1D5A2061-C7EC-4BC6-9921-C6CD8D3A6F2B}" type="slidenum">
              <a:rPr lang="zh-CN" altLang="en-US" smtClean="0"/>
            </a:fld>
            <a:r>
              <a:rPr lang="en-US" altLang="zh-CN"/>
              <a:t>/n</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0"/>
            <a:ext cx="3635895" cy="6884451"/>
            <a:chOff x="0" y="0"/>
            <a:chExt cx="4877898" cy="5164932"/>
          </a:xfrm>
          <a:solidFill>
            <a:srgbClr val="01538E"/>
          </a:solidFill>
        </p:grpSpPr>
        <p:sp>
          <p:nvSpPr>
            <p:cNvPr id="13" name="矩形 12"/>
            <p:cNvSpPr/>
            <p:nvPr/>
          </p:nvSpPr>
          <p:spPr>
            <a:xfrm>
              <a:off x="0" y="0"/>
              <a:ext cx="4572794" cy="5164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4541013" y="2426502"/>
              <a:ext cx="361839" cy="31193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36286" y="2646043"/>
            <a:ext cx="1539570" cy="1571625"/>
          </a:xfrm>
          <a:prstGeom prst="rect">
            <a:avLst/>
          </a:prstGeom>
        </p:spPr>
        <p:txBody>
          <a:bodyPr wrap="square" lIns="96770" tIns="48386" rIns="96770" bIns="48386">
            <a:spAutoFit/>
          </a:bodyPr>
          <a:lstStyle/>
          <a:p>
            <a:pPr algn="l" fontAlgn="auto">
              <a:spcBef>
                <a:spcPts val="0"/>
              </a:spcBef>
              <a:spcAft>
                <a:spcPts val="0"/>
              </a:spcAft>
              <a:defRPr/>
            </a:pPr>
            <a:r>
              <a:rPr lang="en-US" altLang="zh-CN"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anose="020B0806030902050204" pitchFamily="34" charset="0"/>
              </a:rPr>
              <a:t>03</a:t>
            </a:r>
            <a:endParaRPr lang="zh-CN" altLang="en-US"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anose="020B0806030902050204" pitchFamily="34" charset="0"/>
            </a:endParaRPr>
          </a:p>
        </p:txBody>
      </p:sp>
      <p:sp>
        <p:nvSpPr>
          <p:cNvPr id="22" name="矩形 21"/>
          <p:cNvSpPr/>
          <p:nvPr/>
        </p:nvSpPr>
        <p:spPr>
          <a:xfrm>
            <a:off x="4929354" y="2633269"/>
            <a:ext cx="3756732" cy="683895"/>
          </a:xfrm>
          <a:prstGeom prst="rect">
            <a:avLst/>
          </a:prstGeom>
        </p:spPr>
        <p:txBody>
          <a:bodyPr wrap="square" lIns="96770" tIns="48386" rIns="96770" bIns="48386">
            <a:spAutoFit/>
          </a:bodyPr>
          <a:lstStyle/>
          <a:p>
            <a:pPr algn="l" fontAlgn="auto">
              <a:spcBef>
                <a:spcPts val="0"/>
              </a:spcBef>
              <a:spcAft>
                <a:spcPts val="0"/>
              </a:spcAft>
              <a:defRPr/>
            </a:pPr>
            <a:r>
              <a:rPr lang="en-US" altLang="zh-CN" sz="3600" b="1" dirty="0">
                <a:solidFill>
                  <a:schemeClr val="accent6">
                    <a:lumMod val="75000"/>
                  </a:schemeClr>
                </a:solidFill>
                <a:latin typeface="微软雅黑" panose="020B0503020204020204" pitchFamily="34" charset="-122"/>
                <a:ea typeface="微软雅黑" panose="020B0503020204020204" pitchFamily="34" charset="-122"/>
              </a:rPr>
              <a:t>smack</a:t>
            </a:r>
            <a:endParaRPr lang="en-US" altLang="zh-CN" sz="36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5" name="TextBox 15"/>
          <p:cNvSpPr txBox="1">
            <a:spLocks noChangeArrowheads="1"/>
          </p:cNvSpPr>
          <p:nvPr/>
        </p:nvSpPr>
        <p:spPr bwMode="auto">
          <a:xfrm>
            <a:off x="4952934" y="3501008"/>
            <a:ext cx="2437977" cy="1188720"/>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lvl="0" algn="l">
              <a:lnSpc>
                <a:spcPct val="120000"/>
              </a:lnSpc>
              <a:defRPr sz="1200" b="0" kern="0">
                <a:solidFill>
                  <a:schemeClr val="accent3">
                    <a:lumMod val="50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600" dirty="0">
                <a:solidFill>
                  <a:schemeClr val="accent6">
                    <a:lumMod val="75000"/>
                  </a:schemeClr>
                </a:solidFill>
              </a:rPr>
              <a:t>★ </a:t>
            </a:r>
            <a:r>
              <a:rPr lang="en-US" altLang="zh-CN" sz="1600" dirty="0">
                <a:solidFill>
                  <a:schemeClr val="accent6">
                    <a:lumMod val="75000"/>
                  </a:schemeClr>
                </a:solidFill>
              </a:rPr>
              <a:t>smack</a:t>
            </a:r>
            <a:r>
              <a:rPr lang="zh-CN" altLang="en-US" sz="1600" dirty="0">
                <a:solidFill>
                  <a:schemeClr val="accent6">
                    <a:lumMod val="75000"/>
                  </a:schemeClr>
                </a:solidFill>
              </a:rPr>
              <a:t>简介</a:t>
            </a:r>
            <a:endParaRPr lang="zh-CN" altLang="en-US" sz="1600" dirty="0">
              <a:solidFill>
                <a:schemeClr val="accent6">
                  <a:lumMod val="75000"/>
                </a:schemeClr>
              </a:solidFill>
            </a:endParaRPr>
          </a:p>
          <a:p>
            <a:pPr>
              <a:lnSpc>
                <a:spcPct val="150000"/>
              </a:lnSpc>
            </a:pPr>
            <a:r>
              <a:rPr lang="zh-CN" altLang="en-US" sz="1600" dirty="0">
                <a:solidFill>
                  <a:schemeClr val="accent6">
                    <a:lumMod val="75000"/>
                  </a:schemeClr>
                </a:solidFill>
              </a:rPr>
              <a:t>★ </a:t>
            </a:r>
            <a:r>
              <a:rPr lang="en-US" altLang="zh-CN" sz="1600" dirty="0">
                <a:solidFill>
                  <a:schemeClr val="accent6">
                    <a:lumMod val="75000"/>
                  </a:schemeClr>
                </a:solidFill>
              </a:rPr>
              <a:t>smack</a:t>
            </a:r>
            <a:r>
              <a:rPr lang="zh-CN" altLang="en-US" sz="1600" dirty="0">
                <a:solidFill>
                  <a:schemeClr val="accent6">
                    <a:lumMod val="75000"/>
                  </a:schemeClr>
                </a:solidFill>
              </a:rPr>
              <a:t>常用</a:t>
            </a:r>
            <a:r>
              <a:rPr lang="en-US" altLang="zh-CN" sz="1600" dirty="0">
                <a:solidFill>
                  <a:schemeClr val="accent6">
                    <a:lumMod val="75000"/>
                  </a:schemeClr>
                </a:solidFill>
              </a:rPr>
              <a:t>API</a:t>
            </a:r>
            <a:endParaRPr lang="en-US" altLang="zh-CN" sz="1600" dirty="0">
              <a:solidFill>
                <a:schemeClr val="accent6">
                  <a:lumMod val="75000"/>
                </a:schemeClr>
              </a:solidFill>
            </a:endParaRPr>
          </a:p>
          <a:p>
            <a:pPr>
              <a:lnSpc>
                <a:spcPct val="150000"/>
              </a:lnSpc>
            </a:pPr>
            <a:endParaRPr lang="zh-CN" altLang="en-US" sz="1600" dirty="0">
              <a:solidFill>
                <a:schemeClr val="accent6">
                  <a:lumMod val="75000"/>
                </a:schemeClr>
              </a:solidFill>
            </a:endParaRPr>
          </a:p>
        </p:txBody>
      </p:sp>
      <p:sp>
        <p:nvSpPr>
          <p:cNvPr id="2" name="灯片编号占位符 1"/>
          <p:cNvSpPr>
            <a:spLocks noGrp="1"/>
          </p:cNvSpPr>
          <p:nvPr>
            <p:ph type="sldNum" sz="quarter" idx="4"/>
          </p:nvPr>
        </p:nvSpPr>
        <p:spPr/>
        <p:txBody>
          <a:bodyPr/>
          <a:lstStyle/>
          <a:p>
            <a:fld id="{1D5A2061-C7EC-4BC6-9921-C6CD8D3A6F2B}" type="slidenum">
              <a:rPr lang="zh-CN" altLang="en-US" smtClean="0"/>
            </a:fld>
            <a:r>
              <a:rPr lang="en-US" altLang="zh-CN"/>
              <a:t>/n</a:t>
            </a:r>
            <a:endParaRPr lang="zh-CN" altLang="en-US" dirty="0"/>
          </a:p>
        </p:txBody>
      </p:sp>
    </p:spTree>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5203</Words>
  <Application>WPS 演示</Application>
  <PresentationFormat>全屏显示(4:3)</PresentationFormat>
  <Paragraphs>284</Paragraphs>
  <Slides>18</Slides>
  <Notes>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18</vt:i4>
      </vt:variant>
    </vt:vector>
  </HeadingPairs>
  <TitlesOfParts>
    <vt:vector size="30" baseType="lpstr">
      <vt:lpstr>Arial</vt:lpstr>
      <vt:lpstr>宋体</vt:lpstr>
      <vt:lpstr>Wingdings</vt:lpstr>
      <vt:lpstr>微软雅黑</vt:lpstr>
      <vt:lpstr>华文中宋</vt:lpstr>
      <vt:lpstr>FontAwesome</vt:lpstr>
      <vt:lpstr>Impact</vt:lpstr>
      <vt:lpstr>Wingdings</vt:lpstr>
      <vt:lpstr>Calibri</vt:lpstr>
      <vt:lpstr>Segoe Print</vt:lpstr>
      <vt:lpstr>1_自定义设计方案</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scf</dc:creator>
  <cp:lastModifiedBy>Administrator</cp:lastModifiedBy>
  <cp:revision>93</cp:revision>
  <dcterms:created xsi:type="dcterms:W3CDTF">2016-04-25T02:29:00Z</dcterms:created>
  <dcterms:modified xsi:type="dcterms:W3CDTF">2016-11-29T02:37:59Z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