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g"/>
  <Override PartName="/ppt/media/image10.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2" r:id="rId4"/>
  </p:sldMasterIdLst>
  <p:notesMasterIdLst>
    <p:notesMasterId r:id="rId20"/>
  </p:notesMasterIdLst>
  <p:sldIdLst>
    <p:sldId id="274" r:id="rId5"/>
    <p:sldId id="257" r:id="rId6"/>
    <p:sldId id="266" r:id="rId7"/>
    <p:sldId id="258" r:id="rId8"/>
    <p:sldId id="259" r:id="rId9"/>
    <p:sldId id="260" r:id="rId10"/>
    <p:sldId id="272" r:id="rId11"/>
    <p:sldId id="275" r:id="rId12"/>
    <p:sldId id="273" r:id="rId13"/>
    <p:sldId id="276" r:id="rId14"/>
    <p:sldId id="271" r:id="rId15"/>
    <p:sldId id="262" r:id="rId16"/>
    <p:sldId id="277" r:id="rId17"/>
    <p:sldId id="269" r:id="rId18"/>
    <p:sldId id="278" r:id="rId19"/>
  </p:sldIdLst>
  <p:sldSz cx="18300700" cy="10299700"/>
  <p:notesSz cx="18300700" cy="10299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2" d="100"/>
          <a:sy n="52"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9563"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66375" y="0"/>
            <a:ext cx="7929563" cy="515938"/>
          </a:xfrm>
          <a:prstGeom prst="rect">
            <a:avLst/>
          </a:prstGeom>
        </p:spPr>
        <p:txBody>
          <a:bodyPr vert="horz" lIns="91440" tIns="45720" rIns="91440" bIns="45720" rtlCol="0"/>
          <a:lstStyle>
            <a:lvl1pPr algn="r">
              <a:defRPr sz="1200"/>
            </a:lvl1pPr>
          </a:lstStyle>
          <a:p>
            <a:fld id="{689C7BE1-77A8-4D09-B376-864ED0308C58}" type="datetimeFigureOut">
              <a:rPr lang="en-US" smtClean="0"/>
              <a:t>9/23/2024</a:t>
            </a:fld>
            <a:endParaRPr lang="en-US"/>
          </a:p>
        </p:txBody>
      </p:sp>
      <p:sp>
        <p:nvSpPr>
          <p:cNvPr id="4" name="Slide Image Placeholder 3"/>
          <p:cNvSpPr>
            <a:spLocks noGrp="1" noRot="1" noChangeAspect="1"/>
          </p:cNvSpPr>
          <p:nvPr>
            <p:ph type="sldImg" idx="2"/>
          </p:nvPr>
        </p:nvSpPr>
        <p:spPr>
          <a:xfrm>
            <a:off x="6061075" y="1287463"/>
            <a:ext cx="6178550" cy="3476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30388" y="4956175"/>
            <a:ext cx="14639925" cy="4056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83763"/>
            <a:ext cx="7929563"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66375" y="9783763"/>
            <a:ext cx="7929563" cy="515937"/>
          </a:xfrm>
          <a:prstGeom prst="rect">
            <a:avLst/>
          </a:prstGeom>
        </p:spPr>
        <p:txBody>
          <a:bodyPr vert="horz" lIns="91440" tIns="45720" rIns="91440" bIns="45720" rtlCol="0" anchor="b"/>
          <a:lstStyle>
            <a:lvl1pPr algn="r">
              <a:defRPr sz="1200"/>
            </a:lvl1pPr>
          </a:lstStyle>
          <a:p>
            <a:fld id="{26C97E79-DC46-40D0-9E21-2448E36A1641}" type="slidenum">
              <a:rPr lang="en-US" smtClean="0"/>
              <a:t>‹#›</a:t>
            </a:fld>
            <a:endParaRPr lang="en-US"/>
          </a:p>
        </p:txBody>
      </p:sp>
    </p:spTree>
    <p:extLst>
      <p:ext uri="{BB962C8B-B14F-4D97-AF65-F5344CB8AC3E}">
        <p14:creationId xmlns:p14="http://schemas.microsoft.com/office/powerpoint/2010/main" val="3983679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C97E79-DC46-40D0-9E21-2448E36A1641}" type="slidenum">
              <a:rPr lang="en-US" smtClean="0"/>
              <a:t>1</a:t>
            </a:fld>
            <a:endParaRPr lang="en-US"/>
          </a:p>
        </p:txBody>
      </p:sp>
    </p:spTree>
    <p:extLst>
      <p:ext uri="{BB962C8B-B14F-4D97-AF65-F5344CB8AC3E}">
        <p14:creationId xmlns:p14="http://schemas.microsoft.com/office/powerpoint/2010/main" val="25130344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18300705" cy="10299702"/>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1" y="1"/>
            <a:ext cx="3459978" cy="10299702"/>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2816592" y="1685623"/>
            <a:ext cx="13196520" cy="3585821"/>
          </a:xfrm>
        </p:spPr>
        <p:txBody>
          <a:bodyPr anchor="b">
            <a:normAutofit/>
          </a:bodyPr>
          <a:lstStyle>
            <a:lvl1pPr algn="l">
              <a:defRPr sz="7205"/>
            </a:lvl1pPr>
          </a:lstStyle>
          <a:p>
            <a:r>
              <a:rPr lang="en-US"/>
              <a:t>Click to edit Master title style</a:t>
            </a:r>
            <a:endParaRPr lang="en-US" dirty="0"/>
          </a:p>
        </p:txBody>
      </p:sp>
      <p:sp>
        <p:nvSpPr>
          <p:cNvPr id="3" name="Subtitle 2"/>
          <p:cNvSpPr>
            <a:spLocks noGrp="1"/>
          </p:cNvSpPr>
          <p:nvPr>
            <p:ph type="subTitle" idx="1"/>
          </p:nvPr>
        </p:nvSpPr>
        <p:spPr>
          <a:xfrm>
            <a:off x="2816592" y="5409728"/>
            <a:ext cx="13196520" cy="2486709"/>
          </a:xfrm>
        </p:spPr>
        <p:txBody>
          <a:bodyPr>
            <a:normAutofit/>
          </a:bodyPr>
          <a:lstStyle>
            <a:lvl1pPr marL="0" indent="0" algn="l">
              <a:buNone/>
              <a:defRPr sz="3002" cap="all" baseline="0">
                <a:solidFill>
                  <a:schemeClr val="tx2"/>
                </a:solidFill>
              </a:defRPr>
            </a:lvl1pPr>
            <a:lvl2pPr marL="686257" indent="0" algn="ctr">
              <a:buNone/>
              <a:defRPr sz="3002"/>
            </a:lvl2pPr>
            <a:lvl3pPr marL="1372514" indent="0" algn="ctr">
              <a:buNone/>
              <a:defRPr sz="2702"/>
            </a:lvl3pPr>
            <a:lvl4pPr marL="2058772" indent="0" algn="ctr">
              <a:buNone/>
              <a:defRPr sz="2402"/>
            </a:lvl4pPr>
            <a:lvl5pPr marL="2745029" indent="0" algn="ctr">
              <a:buNone/>
              <a:defRPr sz="2402"/>
            </a:lvl5pPr>
            <a:lvl6pPr marL="3431286" indent="0" algn="ctr">
              <a:buNone/>
              <a:defRPr sz="2402"/>
            </a:lvl6pPr>
            <a:lvl7pPr marL="4117543" indent="0" algn="ctr">
              <a:buNone/>
              <a:defRPr sz="2402"/>
            </a:lvl7pPr>
            <a:lvl8pPr marL="4803800" indent="0" algn="ctr">
              <a:buNone/>
              <a:defRPr sz="2402"/>
            </a:lvl8pPr>
            <a:lvl9pPr marL="5490058" indent="0" algn="ctr">
              <a:buNone/>
              <a:defRPr sz="2402"/>
            </a:lvl9pPr>
          </a:lstStyle>
          <a:p>
            <a:r>
              <a:rPr lang="en-US"/>
              <a:t>Click to edit Master subtitle style</a:t>
            </a:r>
            <a:endParaRPr lang="en-US" dirty="0"/>
          </a:p>
        </p:txBody>
      </p:sp>
      <p:sp>
        <p:nvSpPr>
          <p:cNvPr id="4" name="Date Placeholder 3"/>
          <p:cNvSpPr>
            <a:spLocks noGrp="1"/>
          </p:cNvSpPr>
          <p:nvPr>
            <p:ph type="dt" sz="half" idx="10"/>
          </p:nvPr>
        </p:nvSpPr>
        <p:spPr>
          <a:xfrm>
            <a:off x="10623639" y="8125321"/>
            <a:ext cx="4117658" cy="548364"/>
          </a:xfrm>
        </p:spPr>
        <p:txBody>
          <a:bodyPr/>
          <a:lstStyle/>
          <a:p>
            <a:fld id="{1D8BD707-D9CF-40AE-B4C6-C98DA3205C09}" type="datetimeFigureOut">
              <a:rPr lang="en-US" smtClean="0"/>
              <a:t>9/23/2024</a:t>
            </a:fld>
            <a:endParaRPr lang="en-US"/>
          </a:p>
        </p:txBody>
      </p:sp>
      <p:sp>
        <p:nvSpPr>
          <p:cNvPr id="5" name="Footer Placeholder 4"/>
          <p:cNvSpPr>
            <a:spLocks noGrp="1"/>
          </p:cNvSpPr>
          <p:nvPr>
            <p:ph type="ftr" sz="quarter" idx="11"/>
          </p:nvPr>
        </p:nvSpPr>
        <p:spPr>
          <a:xfrm>
            <a:off x="2816591" y="8125321"/>
            <a:ext cx="7692667" cy="548364"/>
          </a:xfrm>
        </p:spPr>
        <p:txBody>
          <a:bodyPr/>
          <a:lstStyle/>
          <a:p>
            <a:endParaRPr lang="en-US"/>
          </a:p>
        </p:txBody>
      </p:sp>
      <p:sp>
        <p:nvSpPr>
          <p:cNvPr id="6" name="Slide Number Placeholder 5"/>
          <p:cNvSpPr>
            <a:spLocks noGrp="1"/>
          </p:cNvSpPr>
          <p:nvPr>
            <p:ph type="sldNum" sz="quarter" idx="12"/>
          </p:nvPr>
        </p:nvSpPr>
        <p:spPr>
          <a:xfrm>
            <a:off x="14855676" y="8125318"/>
            <a:ext cx="1157437" cy="548364"/>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94804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3305" y="6464968"/>
            <a:ext cx="14878858" cy="1230550"/>
          </a:xfrm>
        </p:spPr>
        <p:txBody>
          <a:bodyPr anchor="b">
            <a:normAutofit/>
          </a:bodyPr>
          <a:lstStyle>
            <a:lvl1pPr>
              <a:defRPr sz="4803"/>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3306" y="910762"/>
            <a:ext cx="14878856" cy="4955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4803"/>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713236" y="7695519"/>
            <a:ext cx="14876612" cy="1024972"/>
          </a:xfrm>
        </p:spPr>
        <p:txBody>
          <a:bodyPr>
            <a:normAutofit/>
          </a:bodyPr>
          <a:lstStyle>
            <a:lvl1pPr marL="0" indent="0">
              <a:buNone/>
              <a:defRPr sz="2402"/>
            </a:lvl1pPr>
            <a:lvl2pPr marL="686257" indent="0">
              <a:buNone/>
              <a:defRPr sz="2101"/>
            </a:lvl2pPr>
            <a:lvl3pPr marL="1372514" indent="0">
              <a:buNone/>
              <a:defRPr sz="1801"/>
            </a:lvl3pPr>
            <a:lvl4pPr marL="2058772" indent="0">
              <a:buNone/>
              <a:defRPr sz="1501"/>
            </a:lvl4pPr>
            <a:lvl5pPr marL="2745029" indent="0">
              <a:buNone/>
              <a:defRPr sz="1501"/>
            </a:lvl5pPr>
            <a:lvl6pPr marL="3431286" indent="0">
              <a:buNone/>
              <a:defRPr sz="1501"/>
            </a:lvl6pPr>
            <a:lvl7pPr marL="4117543" indent="0">
              <a:buNone/>
              <a:defRPr sz="1501"/>
            </a:lvl7pPr>
            <a:lvl8pPr marL="4803800" indent="0">
              <a:buNone/>
              <a:defRPr sz="1501"/>
            </a:lvl8pPr>
            <a:lvl9pPr marL="5490058" indent="0">
              <a:buNone/>
              <a:defRPr sz="1501"/>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33227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13374" y="915529"/>
            <a:ext cx="14869251" cy="5149850"/>
          </a:xfrm>
        </p:spPr>
        <p:txBody>
          <a:bodyPr anchor="ctr">
            <a:normAutofit/>
          </a:bodyPr>
          <a:lstStyle>
            <a:lvl1pPr>
              <a:defRPr sz="5404"/>
            </a:lvl1pPr>
          </a:lstStyle>
          <a:p>
            <a:r>
              <a:rPr lang="en-US"/>
              <a:t>Click to edit Master title style</a:t>
            </a:r>
            <a:endParaRPr lang="en-US" dirty="0"/>
          </a:p>
        </p:txBody>
      </p:sp>
      <p:sp>
        <p:nvSpPr>
          <p:cNvPr id="4" name="Text Placeholder 3"/>
          <p:cNvSpPr>
            <a:spLocks noGrp="1"/>
          </p:cNvSpPr>
          <p:nvPr>
            <p:ph type="body" sz="half" idx="2"/>
          </p:nvPr>
        </p:nvSpPr>
        <p:spPr>
          <a:xfrm>
            <a:off x="1713305" y="6637584"/>
            <a:ext cx="14867006" cy="2059938"/>
          </a:xfrm>
        </p:spPr>
        <p:txBody>
          <a:bodyPr anchor="ctr">
            <a:normAutofit/>
          </a:bodyPr>
          <a:lstStyle>
            <a:lvl1pPr marL="0" indent="0">
              <a:buNone/>
              <a:defRPr sz="2702"/>
            </a:lvl1pPr>
            <a:lvl2pPr marL="686257" indent="0">
              <a:buNone/>
              <a:defRPr sz="2101"/>
            </a:lvl2pPr>
            <a:lvl3pPr marL="1372514" indent="0">
              <a:buNone/>
              <a:defRPr sz="1801"/>
            </a:lvl3pPr>
            <a:lvl4pPr marL="2058772" indent="0">
              <a:buNone/>
              <a:defRPr sz="1501"/>
            </a:lvl4pPr>
            <a:lvl5pPr marL="2745029" indent="0">
              <a:buNone/>
              <a:defRPr sz="1501"/>
            </a:lvl5pPr>
            <a:lvl6pPr marL="3431286" indent="0">
              <a:buNone/>
              <a:defRPr sz="1501"/>
            </a:lvl6pPr>
            <a:lvl7pPr marL="4117543" indent="0">
              <a:buNone/>
              <a:defRPr sz="1501"/>
            </a:lvl7pPr>
            <a:lvl8pPr marL="4803800" indent="0">
              <a:buNone/>
              <a:defRPr sz="1501"/>
            </a:lvl8pPr>
            <a:lvl9pPr marL="5490058" indent="0">
              <a:buNone/>
              <a:defRPr sz="1501"/>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436187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70825" y="915528"/>
            <a:ext cx="13963818" cy="4127733"/>
          </a:xfrm>
        </p:spPr>
        <p:txBody>
          <a:bodyPr anchor="ctr">
            <a:normAutofit/>
          </a:bodyPr>
          <a:lstStyle>
            <a:lvl1pPr>
              <a:defRPr sz="5404"/>
            </a:lvl1pPr>
          </a:lstStyle>
          <a:p>
            <a:r>
              <a:rPr lang="en-US"/>
              <a:t>Click to edit Master title style</a:t>
            </a:r>
            <a:endParaRPr lang="en-US" dirty="0"/>
          </a:p>
        </p:txBody>
      </p:sp>
      <p:sp>
        <p:nvSpPr>
          <p:cNvPr id="12" name="Text Placeholder 3"/>
          <p:cNvSpPr>
            <a:spLocks noGrp="1"/>
          </p:cNvSpPr>
          <p:nvPr>
            <p:ph type="body" sz="half" idx="13"/>
          </p:nvPr>
        </p:nvSpPr>
        <p:spPr>
          <a:xfrm>
            <a:off x="2582759" y="5054568"/>
            <a:ext cx="13137565" cy="824469"/>
          </a:xfrm>
        </p:spPr>
        <p:txBody>
          <a:bodyPr anchor="t">
            <a:normAutofit/>
          </a:bodyPr>
          <a:lstStyle>
            <a:lvl1pPr marL="0" indent="0">
              <a:buNone/>
              <a:defRPr sz="2101"/>
            </a:lvl1pPr>
            <a:lvl2pPr marL="686257" indent="0">
              <a:buNone/>
              <a:defRPr sz="2101"/>
            </a:lvl2pPr>
            <a:lvl3pPr marL="1372514" indent="0">
              <a:buNone/>
              <a:defRPr sz="1801"/>
            </a:lvl3pPr>
            <a:lvl4pPr marL="2058772" indent="0">
              <a:buNone/>
              <a:defRPr sz="1501"/>
            </a:lvl4pPr>
            <a:lvl5pPr marL="2745029" indent="0">
              <a:buNone/>
              <a:defRPr sz="1501"/>
            </a:lvl5pPr>
            <a:lvl6pPr marL="3431286" indent="0">
              <a:buNone/>
              <a:defRPr sz="1501"/>
            </a:lvl6pPr>
            <a:lvl7pPr marL="4117543" indent="0">
              <a:buNone/>
              <a:defRPr sz="1501"/>
            </a:lvl7pPr>
            <a:lvl8pPr marL="4803800" indent="0">
              <a:buNone/>
              <a:defRPr sz="1501"/>
            </a:lvl8pPr>
            <a:lvl9pPr marL="5490058" indent="0">
              <a:buNone/>
              <a:defRPr sz="1501"/>
            </a:lvl9pPr>
          </a:lstStyle>
          <a:p>
            <a:pPr lvl="0"/>
            <a:r>
              <a:rPr lang="en-US"/>
              <a:t>Click to edit Master text styles</a:t>
            </a:r>
          </a:p>
        </p:txBody>
      </p:sp>
      <p:sp>
        <p:nvSpPr>
          <p:cNvPr id="4" name="Text Placeholder 3"/>
          <p:cNvSpPr>
            <a:spLocks noGrp="1"/>
          </p:cNvSpPr>
          <p:nvPr>
            <p:ph type="body" sz="half" idx="2"/>
          </p:nvPr>
        </p:nvSpPr>
        <p:spPr>
          <a:xfrm>
            <a:off x="1713305" y="6472860"/>
            <a:ext cx="14869322" cy="2237002"/>
          </a:xfrm>
        </p:spPr>
        <p:txBody>
          <a:bodyPr anchor="ctr">
            <a:normAutofit/>
          </a:bodyPr>
          <a:lstStyle>
            <a:lvl1pPr marL="0" indent="0">
              <a:buNone/>
              <a:defRPr sz="2702"/>
            </a:lvl1pPr>
            <a:lvl2pPr marL="686257" indent="0">
              <a:buNone/>
              <a:defRPr sz="2101"/>
            </a:lvl2pPr>
            <a:lvl3pPr marL="1372514" indent="0">
              <a:buNone/>
              <a:defRPr sz="1801"/>
            </a:lvl3pPr>
            <a:lvl4pPr marL="2058772" indent="0">
              <a:buNone/>
              <a:defRPr sz="1501"/>
            </a:lvl4pPr>
            <a:lvl5pPr marL="2745029" indent="0">
              <a:buNone/>
              <a:defRPr sz="1501"/>
            </a:lvl5pPr>
            <a:lvl6pPr marL="3431286" indent="0">
              <a:buNone/>
              <a:defRPr sz="1501"/>
            </a:lvl6pPr>
            <a:lvl7pPr marL="4117543" indent="0">
              <a:buNone/>
              <a:defRPr sz="1501"/>
            </a:lvl7pPr>
            <a:lvl8pPr marL="4803800" indent="0">
              <a:buNone/>
              <a:defRPr sz="1501"/>
            </a:lvl8pPr>
            <a:lvl9pPr marL="5490058" indent="0">
              <a:buNone/>
              <a:defRPr sz="1501"/>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
        <p:nvSpPr>
          <p:cNvPr id="60" name="TextBox 59"/>
          <p:cNvSpPr txBox="1"/>
          <p:nvPr/>
        </p:nvSpPr>
        <p:spPr>
          <a:xfrm>
            <a:off x="1356209" y="1099947"/>
            <a:ext cx="915035" cy="878247"/>
          </a:xfrm>
          <a:prstGeom prst="rect">
            <a:avLst/>
          </a:prstGeom>
        </p:spPr>
        <p:txBody>
          <a:bodyPr vert="horz" lIns="137255" tIns="68628" rIns="137255" bIns="6862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8" dirty="0">
                <a:solidFill>
                  <a:schemeClr val="tx1"/>
                </a:solidFill>
                <a:effectLst/>
              </a:rPr>
              <a:t>“</a:t>
            </a:r>
          </a:p>
        </p:txBody>
      </p:sp>
      <p:sp>
        <p:nvSpPr>
          <p:cNvPr id="61" name="TextBox 60"/>
          <p:cNvSpPr txBox="1"/>
          <p:nvPr/>
        </p:nvSpPr>
        <p:spPr>
          <a:xfrm>
            <a:off x="15817031" y="4152578"/>
            <a:ext cx="915035" cy="878247"/>
          </a:xfrm>
          <a:prstGeom prst="rect">
            <a:avLst/>
          </a:prstGeom>
        </p:spPr>
        <p:txBody>
          <a:bodyPr vert="horz" lIns="137255" tIns="68628" rIns="137255" bIns="6862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8" dirty="0">
                <a:solidFill>
                  <a:schemeClr val="tx1"/>
                </a:solidFill>
                <a:effectLst/>
              </a:rPr>
              <a:t>”</a:t>
            </a:r>
          </a:p>
        </p:txBody>
      </p:sp>
    </p:spTree>
    <p:extLst>
      <p:ext uri="{BB962C8B-B14F-4D97-AF65-F5344CB8AC3E}">
        <p14:creationId xmlns:p14="http://schemas.microsoft.com/office/powerpoint/2010/main" val="1243046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13305" y="3205014"/>
            <a:ext cx="14869320" cy="3772404"/>
          </a:xfrm>
        </p:spPr>
        <p:txBody>
          <a:bodyPr anchor="b">
            <a:normAutofit/>
          </a:bodyPr>
          <a:lstStyle>
            <a:lvl1pPr>
              <a:defRPr sz="5404"/>
            </a:lvl1pPr>
          </a:lstStyle>
          <a:p>
            <a:r>
              <a:rPr lang="en-US"/>
              <a:t>Click to edit Master title style</a:t>
            </a:r>
            <a:endParaRPr lang="en-US" dirty="0"/>
          </a:p>
        </p:txBody>
      </p:sp>
      <p:sp>
        <p:nvSpPr>
          <p:cNvPr id="4" name="Text Placeholder 3"/>
          <p:cNvSpPr>
            <a:spLocks noGrp="1"/>
          </p:cNvSpPr>
          <p:nvPr>
            <p:ph type="body" sz="half" idx="2"/>
          </p:nvPr>
        </p:nvSpPr>
        <p:spPr>
          <a:xfrm>
            <a:off x="1713236" y="6995108"/>
            <a:ext cx="14867075" cy="1713078"/>
          </a:xfrm>
        </p:spPr>
        <p:txBody>
          <a:bodyPr anchor="t">
            <a:normAutofit/>
          </a:bodyPr>
          <a:lstStyle>
            <a:lvl1pPr marL="0" indent="0">
              <a:buNone/>
              <a:defRPr sz="2702"/>
            </a:lvl1pPr>
            <a:lvl2pPr marL="686257" indent="0">
              <a:buNone/>
              <a:defRPr sz="2101"/>
            </a:lvl2pPr>
            <a:lvl3pPr marL="1372514" indent="0">
              <a:buNone/>
              <a:defRPr sz="1801"/>
            </a:lvl3pPr>
            <a:lvl4pPr marL="2058772" indent="0">
              <a:buNone/>
              <a:defRPr sz="1501"/>
            </a:lvl4pPr>
            <a:lvl5pPr marL="2745029" indent="0">
              <a:buNone/>
              <a:defRPr sz="1501"/>
            </a:lvl5pPr>
            <a:lvl6pPr marL="3431286" indent="0">
              <a:buNone/>
              <a:defRPr sz="1501"/>
            </a:lvl6pPr>
            <a:lvl7pPr marL="4117543" indent="0">
              <a:buNone/>
              <a:defRPr sz="1501"/>
            </a:lvl7pPr>
            <a:lvl8pPr marL="4803800" indent="0">
              <a:buNone/>
              <a:defRPr sz="1501"/>
            </a:lvl8pPr>
            <a:lvl9pPr marL="5490058" indent="0">
              <a:buNone/>
              <a:defRPr sz="1501"/>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97947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713308" y="915529"/>
            <a:ext cx="14869316" cy="2861028"/>
          </a:xfrm>
        </p:spPr>
        <p:txBody>
          <a:bodyPr/>
          <a:lstStyle/>
          <a:p>
            <a:r>
              <a:rPr lang="en-US"/>
              <a:t>Click to edit Master title style</a:t>
            </a:r>
            <a:endParaRPr lang="en-US" dirty="0"/>
          </a:p>
        </p:txBody>
      </p:sp>
      <p:sp>
        <p:nvSpPr>
          <p:cNvPr id="7" name="Text Placeholder 2"/>
          <p:cNvSpPr>
            <a:spLocks noGrp="1"/>
          </p:cNvSpPr>
          <p:nvPr>
            <p:ph type="body" idx="1"/>
          </p:nvPr>
        </p:nvSpPr>
        <p:spPr>
          <a:xfrm>
            <a:off x="1713305" y="4016647"/>
            <a:ext cx="4798679" cy="1029970"/>
          </a:xfrm>
        </p:spPr>
        <p:txBody>
          <a:bodyPr anchor="b">
            <a:noAutofit/>
          </a:bodyPr>
          <a:lstStyle>
            <a:lvl1pPr marL="0" indent="0">
              <a:lnSpc>
                <a:spcPct val="90000"/>
              </a:lnSpc>
              <a:buNone/>
              <a:defRPr sz="3602" b="0" cap="all" baseline="0">
                <a:solidFill>
                  <a:schemeClr val="tx1"/>
                </a:solidFill>
              </a:defRPr>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8" name="Text Placeholder 3"/>
          <p:cNvSpPr>
            <a:spLocks noGrp="1"/>
          </p:cNvSpPr>
          <p:nvPr>
            <p:ph type="body" sz="half" idx="15"/>
          </p:nvPr>
        </p:nvSpPr>
        <p:spPr>
          <a:xfrm>
            <a:off x="1693053" y="5046617"/>
            <a:ext cx="4816445" cy="3650906"/>
          </a:xfrm>
        </p:spPr>
        <p:txBody>
          <a:bodyPr anchor="t">
            <a:normAutofit/>
          </a:bodyPr>
          <a:lstStyle>
            <a:lvl1pPr marL="0" indent="0">
              <a:buNone/>
              <a:defRPr sz="2101"/>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lvl="0"/>
            <a:r>
              <a:rPr lang="en-US"/>
              <a:t>Click to edit Master text styles</a:t>
            </a:r>
          </a:p>
        </p:txBody>
      </p:sp>
      <p:sp>
        <p:nvSpPr>
          <p:cNvPr id="9" name="Text Placeholder 4"/>
          <p:cNvSpPr>
            <a:spLocks noGrp="1"/>
          </p:cNvSpPr>
          <p:nvPr>
            <p:ph type="body" sz="quarter" idx="3"/>
          </p:nvPr>
        </p:nvSpPr>
        <p:spPr>
          <a:xfrm>
            <a:off x="6776852" y="4021411"/>
            <a:ext cx="4779895" cy="1029970"/>
          </a:xfrm>
        </p:spPr>
        <p:txBody>
          <a:bodyPr anchor="b">
            <a:noAutofit/>
          </a:bodyPr>
          <a:lstStyle>
            <a:lvl1pPr marL="0" indent="0">
              <a:lnSpc>
                <a:spcPct val="90000"/>
              </a:lnSpc>
              <a:buNone/>
              <a:defRPr sz="3602" b="0" cap="all" baseline="0">
                <a:solidFill>
                  <a:schemeClr val="tx1"/>
                </a:solidFill>
              </a:defRPr>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10" name="Text Placeholder 3"/>
          <p:cNvSpPr>
            <a:spLocks noGrp="1"/>
          </p:cNvSpPr>
          <p:nvPr>
            <p:ph type="body" sz="half" idx="16"/>
          </p:nvPr>
        </p:nvSpPr>
        <p:spPr>
          <a:xfrm>
            <a:off x="6761011" y="5051381"/>
            <a:ext cx="4797074" cy="3650906"/>
          </a:xfrm>
        </p:spPr>
        <p:txBody>
          <a:bodyPr anchor="t">
            <a:normAutofit/>
          </a:bodyPr>
          <a:lstStyle>
            <a:lvl1pPr marL="0" indent="0">
              <a:buNone/>
              <a:defRPr sz="2101"/>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lvl="0"/>
            <a:r>
              <a:rPr lang="en-US"/>
              <a:t>Click to edit Master text styles</a:t>
            </a:r>
          </a:p>
        </p:txBody>
      </p:sp>
      <p:sp>
        <p:nvSpPr>
          <p:cNvPr id="11" name="Text Placeholder 4"/>
          <p:cNvSpPr>
            <a:spLocks noGrp="1"/>
          </p:cNvSpPr>
          <p:nvPr>
            <p:ph type="body" sz="quarter" idx="13"/>
          </p:nvPr>
        </p:nvSpPr>
        <p:spPr>
          <a:xfrm>
            <a:off x="11786843" y="4016647"/>
            <a:ext cx="4795780" cy="1029970"/>
          </a:xfrm>
        </p:spPr>
        <p:txBody>
          <a:bodyPr anchor="b">
            <a:noAutofit/>
          </a:bodyPr>
          <a:lstStyle>
            <a:lvl1pPr marL="0" indent="0">
              <a:lnSpc>
                <a:spcPct val="90000"/>
              </a:lnSpc>
              <a:buNone/>
              <a:defRPr sz="3602" b="0" cap="all" baseline="0">
                <a:solidFill>
                  <a:schemeClr val="tx1"/>
                </a:solidFill>
              </a:defRPr>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12" name="Text Placeholder 3"/>
          <p:cNvSpPr>
            <a:spLocks noGrp="1"/>
          </p:cNvSpPr>
          <p:nvPr>
            <p:ph type="body" sz="half" idx="17"/>
          </p:nvPr>
        </p:nvSpPr>
        <p:spPr>
          <a:xfrm>
            <a:off x="11786843" y="5046617"/>
            <a:ext cx="4795780" cy="3650906"/>
          </a:xfrm>
        </p:spPr>
        <p:txBody>
          <a:bodyPr anchor="t">
            <a:normAutofit/>
          </a:bodyPr>
          <a:lstStyle>
            <a:lvl1pPr marL="0" indent="0">
              <a:buNone/>
              <a:defRPr sz="2101"/>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33949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713306" y="915529"/>
            <a:ext cx="14869317" cy="286102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713309" y="6615051"/>
            <a:ext cx="4796188" cy="865460"/>
          </a:xfrm>
        </p:spPr>
        <p:txBody>
          <a:bodyPr anchor="b">
            <a:noAutofit/>
          </a:bodyPr>
          <a:lstStyle>
            <a:lvl1pPr marL="0" indent="0">
              <a:lnSpc>
                <a:spcPct val="90000"/>
              </a:lnSpc>
              <a:buNone/>
              <a:defRPr sz="3002" b="0" cap="all" baseline="0">
                <a:solidFill>
                  <a:schemeClr val="tx1"/>
                </a:solidFill>
              </a:defRPr>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20" name="Picture Placeholder 2"/>
          <p:cNvSpPr>
            <a:spLocks noGrp="1" noChangeAspect="1"/>
          </p:cNvSpPr>
          <p:nvPr>
            <p:ph type="pic" idx="15"/>
          </p:nvPr>
        </p:nvSpPr>
        <p:spPr>
          <a:xfrm>
            <a:off x="1713309" y="4005436"/>
            <a:ext cx="4796188" cy="2288822"/>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002"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713309" y="7480512"/>
            <a:ext cx="4796188" cy="1228279"/>
          </a:xfrm>
        </p:spPr>
        <p:txBody>
          <a:bodyPr anchor="t">
            <a:normAutofit/>
          </a:bodyPr>
          <a:lstStyle>
            <a:lvl1pPr marL="0" indent="0">
              <a:buNone/>
              <a:defRPr sz="2101"/>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lvl="0"/>
            <a:r>
              <a:rPr lang="en-US"/>
              <a:t>Click to edit Master text styles</a:t>
            </a:r>
          </a:p>
        </p:txBody>
      </p:sp>
      <p:sp>
        <p:nvSpPr>
          <p:cNvPr id="22" name="Text Placeholder 4"/>
          <p:cNvSpPr>
            <a:spLocks noGrp="1"/>
          </p:cNvSpPr>
          <p:nvPr>
            <p:ph type="body" sz="quarter" idx="3"/>
          </p:nvPr>
        </p:nvSpPr>
        <p:spPr>
          <a:xfrm>
            <a:off x="6738255" y="6615051"/>
            <a:ext cx="4803934" cy="865460"/>
          </a:xfrm>
        </p:spPr>
        <p:txBody>
          <a:bodyPr anchor="b">
            <a:noAutofit/>
          </a:bodyPr>
          <a:lstStyle>
            <a:lvl1pPr marL="0" indent="0">
              <a:lnSpc>
                <a:spcPct val="90000"/>
              </a:lnSpc>
              <a:buNone/>
              <a:defRPr sz="3002" b="0" cap="all" baseline="0">
                <a:solidFill>
                  <a:schemeClr val="tx1"/>
                </a:solidFill>
              </a:defRPr>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23" name="Picture Placeholder 2"/>
          <p:cNvSpPr>
            <a:spLocks noGrp="1" noChangeAspect="1"/>
          </p:cNvSpPr>
          <p:nvPr>
            <p:ph type="pic" idx="21"/>
          </p:nvPr>
        </p:nvSpPr>
        <p:spPr>
          <a:xfrm>
            <a:off x="6738256" y="4005436"/>
            <a:ext cx="4801742" cy="2288822"/>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002"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6736064" y="7480509"/>
            <a:ext cx="4803934" cy="1217014"/>
          </a:xfrm>
        </p:spPr>
        <p:txBody>
          <a:bodyPr anchor="t">
            <a:normAutofit/>
          </a:bodyPr>
          <a:lstStyle>
            <a:lvl1pPr marL="0" indent="0">
              <a:buNone/>
              <a:defRPr sz="2101"/>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lvl="0"/>
            <a:r>
              <a:rPr lang="en-US"/>
              <a:t>Click to edit Master text styles</a:t>
            </a:r>
          </a:p>
        </p:txBody>
      </p:sp>
      <p:sp>
        <p:nvSpPr>
          <p:cNvPr id="25" name="Text Placeholder 4"/>
          <p:cNvSpPr>
            <a:spLocks noGrp="1"/>
          </p:cNvSpPr>
          <p:nvPr>
            <p:ph type="body" sz="quarter" idx="13"/>
          </p:nvPr>
        </p:nvSpPr>
        <p:spPr>
          <a:xfrm>
            <a:off x="11787031" y="6615049"/>
            <a:ext cx="4789435" cy="865460"/>
          </a:xfrm>
        </p:spPr>
        <p:txBody>
          <a:bodyPr anchor="b">
            <a:noAutofit/>
          </a:bodyPr>
          <a:lstStyle>
            <a:lvl1pPr marL="0" indent="0">
              <a:lnSpc>
                <a:spcPct val="90000"/>
              </a:lnSpc>
              <a:buNone/>
              <a:defRPr sz="3002" b="0" cap="all" baseline="0">
                <a:solidFill>
                  <a:schemeClr val="tx1"/>
                </a:solidFill>
              </a:defRPr>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26" name="Picture Placeholder 2"/>
          <p:cNvSpPr>
            <a:spLocks noGrp="1" noChangeAspect="1"/>
          </p:cNvSpPr>
          <p:nvPr>
            <p:ph type="pic" idx="22"/>
          </p:nvPr>
        </p:nvSpPr>
        <p:spPr>
          <a:xfrm>
            <a:off x="11786843" y="4005436"/>
            <a:ext cx="4795782" cy="2288822"/>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002"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11786843" y="7480506"/>
            <a:ext cx="4795780" cy="1217018"/>
          </a:xfrm>
        </p:spPr>
        <p:txBody>
          <a:bodyPr anchor="t">
            <a:normAutofit/>
          </a:bodyPr>
          <a:lstStyle>
            <a:lvl1pPr marL="0" indent="0">
              <a:buNone/>
              <a:defRPr sz="2101"/>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17313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129243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573020" y="915528"/>
            <a:ext cx="3009605" cy="778199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13304" y="915528"/>
            <a:ext cx="11630956" cy="77819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397674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49886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13305" y="2131468"/>
            <a:ext cx="14869319" cy="4284388"/>
          </a:xfrm>
        </p:spPr>
        <p:txBody>
          <a:bodyPr anchor="b">
            <a:normAutofit/>
          </a:bodyPr>
          <a:lstStyle>
            <a:lvl1pPr>
              <a:defRPr sz="5404"/>
            </a:lvl1pPr>
          </a:lstStyle>
          <a:p>
            <a:r>
              <a:rPr lang="en-US"/>
              <a:t>Click to edit Master title style</a:t>
            </a:r>
            <a:endParaRPr lang="en-US" dirty="0"/>
          </a:p>
        </p:txBody>
      </p:sp>
      <p:sp>
        <p:nvSpPr>
          <p:cNvPr id="3" name="Text Placeholder 2"/>
          <p:cNvSpPr>
            <a:spLocks noGrp="1"/>
          </p:cNvSpPr>
          <p:nvPr>
            <p:ph type="body" idx="1"/>
          </p:nvPr>
        </p:nvSpPr>
        <p:spPr>
          <a:xfrm>
            <a:off x="1713305" y="6644736"/>
            <a:ext cx="14869319" cy="2064710"/>
          </a:xfrm>
        </p:spPr>
        <p:txBody>
          <a:bodyPr>
            <a:normAutofit/>
          </a:bodyPr>
          <a:lstStyle>
            <a:lvl1pPr marL="0" indent="0">
              <a:buNone/>
              <a:defRPr sz="2702" cap="all" baseline="0">
                <a:solidFill>
                  <a:schemeClr val="tx1">
                    <a:tint val="75000"/>
                  </a:schemeClr>
                </a:solidFill>
              </a:defRPr>
            </a:lvl1pPr>
            <a:lvl2pPr marL="686257" indent="0">
              <a:buNone/>
              <a:defRPr sz="2702">
                <a:solidFill>
                  <a:schemeClr val="tx1">
                    <a:tint val="75000"/>
                  </a:schemeClr>
                </a:solidFill>
              </a:defRPr>
            </a:lvl2pPr>
            <a:lvl3pPr marL="1372514" indent="0">
              <a:buNone/>
              <a:defRPr sz="2702">
                <a:solidFill>
                  <a:schemeClr val="tx1">
                    <a:tint val="75000"/>
                  </a:schemeClr>
                </a:solidFill>
              </a:defRPr>
            </a:lvl3pPr>
            <a:lvl4pPr marL="2058772" indent="0">
              <a:buNone/>
              <a:defRPr sz="2402">
                <a:solidFill>
                  <a:schemeClr val="tx1">
                    <a:tint val="75000"/>
                  </a:schemeClr>
                </a:solidFill>
              </a:defRPr>
            </a:lvl4pPr>
            <a:lvl5pPr marL="2745029" indent="0">
              <a:buNone/>
              <a:defRPr sz="2402">
                <a:solidFill>
                  <a:schemeClr val="tx1">
                    <a:tint val="75000"/>
                  </a:schemeClr>
                </a:solidFill>
              </a:defRPr>
            </a:lvl5pPr>
            <a:lvl6pPr marL="3431286" indent="0">
              <a:buNone/>
              <a:defRPr sz="2402">
                <a:solidFill>
                  <a:schemeClr val="tx1">
                    <a:tint val="75000"/>
                  </a:schemeClr>
                </a:solidFill>
              </a:defRPr>
            </a:lvl6pPr>
            <a:lvl7pPr marL="4117543" indent="0">
              <a:buNone/>
              <a:defRPr sz="2402">
                <a:solidFill>
                  <a:schemeClr val="tx1">
                    <a:tint val="75000"/>
                  </a:schemeClr>
                </a:solidFill>
              </a:defRPr>
            </a:lvl7pPr>
            <a:lvl8pPr marL="4803800" indent="0">
              <a:buNone/>
              <a:defRPr sz="2402">
                <a:solidFill>
                  <a:schemeClr val="tx1">
                    <a:tint val="75000"/>
                  </a:schemeClr>
                </a:solidFill>
              </a:defRPr>
            </a:lvl8pPr>
            <a:lvl9pPr marL="5490058" indent="0">
              <a:buNone/>
              <a:defRPr sz="240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169601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13305" y="3378395"/>
            <a:ext cx="7322665" cy="53191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64730" y="3378395"/>
            <a:ext cx="7317895" cy="53191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053074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13305" y="929837"/>
            <a:ext cx="14869319" cy="221967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56456" y="3378395"/>
            <a:ext cx="6979518" cy="1237394"/>
          </a:xfrm>
        </p:spPr>
        <p:txBody>
          <a:bodyPr anchor="b"/>
          <a:lstStyle>
            <a:lvl1pPr marL="0" indent="0">
              <a:lnSpc>
                <a:spcPct val="90000"/>
              </a:lnSpc>
              <a:buNone/>
              <a:defRPr sz="3602" b="0" cap="all" baseline="0">
                <a:solidFill>
                  <a:schemeClr val="tx1"/>
                </a:solidFill>
              </a:defRPr>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4" name="Content Placeholder 3"/>
          <p:cNvSpPr>
            <a:spLocks noGrp="1"/>
          </p:cNvSpPr>
          <p:nvPr>
            <p:ph sz="half" idx="2"/>
          </p:nvPr>
        </p:nvSpPr>
        <p:spPr>
          <a:xfrm>
            <a:off x="1713305" y="4615788"/>
            <a:ext cx="7322668" cy="40817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07880" y="3378393"/>
            <a:ext cx="6974743" cy="1237394"/>
          </a:xfrm>
        </p:spPr>
        <p:txBody>
          <a:bodyPr anchor="b"/>
          <a:lstStyle>
            <a:lvl1pPr marL="0" indent="0">
              <a:lnSpc>
                <a:spcPct val="90000"/>
              </a:lnSpc>
              <a:buNone/>
              <a:defRPr sz="3602" b="0" cap="all" baseline="0">
                <a:solidFill>
                  <a:schemeClr val="tx1"/>
                </a:solidFill>
              </a:defRPr>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6" name="Content Placeholder 5"/>
          <p:cNvSpPr>
            <a:spLocks noGrp="1"/>
          </p:cNvSpPr>
          <p:nvPr>
            <p:ph sz="quarter" idx="4"/>
          </p:nvPr>
        </p:nvSpPr>
        <p:spPr>
          <a:xfrm>
            <a:off x="9264730" y="4615788"/>
            <a:ext cx="7317893" cy="40817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931280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262430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21587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21253" y="915530"/>
            <a:ext cx="5788072" cy="2462863"/>
          </a:xfrm>
        </p:spPr>
        <p:txBody>
          <a:bodyPr anchor="b"/>
          <a:lstStyle>
            <a:lvl1pPr>
              <a:defRPr sz="4803"/>
            </a:lvl1pPr>
          </a:lstStyle>
          <a:p>
            <a:r>
              <a:rPr lang="en-US"/>
              <a:t>Click to edit Master title style</a:t>
            </a:r>
            <a:endParaRPr lang="en-US" dirty="0"/>
          </a:p>
        </p:txBody>
      </p:sp>
      <p:sp>
        <p:nvSpPr>
          <p:cNvPr id="3" name="Content Placeholder 2"/>
          <p:cNvSpPr>
            <a:spLocks noGrp="1"/>
          </p:cNvSpPr>
          <p:nvPr>
            <p:ph idx="1"/>
          </p:nvPr>
        </p:nvSpPr>
        <p:spPr>
          <a:xfrm>
            <a:off x="7739672" y="890096"/>
            <a:ext cx="8842950" cy="780742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21253" y="3378395"/>
            <a:ext cx="5788072" cy="5319130"/>
          </a:xfrm>
        </p:spPr>
        <p:txBody>
          <a:bodyPr/>
          <a:lstStyle>
            <a:lvl1pPr marL="0" indent="0">
              <a:buNone/>
              <a:defRPr sz="2402"/>
            </a:lvl1pPr>
            <a:lvl2pPr marL="686257" indent="0">
              <a:buNone/>
              <a:defRPr sz="2101"/>
            </a:lvl2pPr>
            <a:lvl3pPr marL="1372514" indent="0">
              <a:buNone/>
              <a:defRPr sz="1801"/>
            </a:lvl3pPr>
            <a:lvl4pPr marL="2058772" indent="0">
              <a:buNone/>
              <a:defRPr sz="1501"/>
            </a:lvl4pPr>
            <a:lvl5pPr marL="2745029" indent="0">
              <a:buNone/>
              <a:defRPr sz="1501"/>
            </a:lvl5pPr>
            <a:lvl6pPr marL="3431286" indent="0">
              <a:buNone/>
              <a:defRPr sz="1501"/>
            </a:lvl6pPr>
            <a:lvl7pPr marL="4117543" indent="0">
              <a:buNone/>
              <a:defRPr sz="1501"/>
            </a:lvl7pPr>
            <a:lvl8pPr marL="4803800" indent="0">
              <a:buNone/>
              <a:defRPr sz="1501"/>
            </a:lvl8pPr>
            <a:lvl9pPr marL="5490058" indent="0">
              <a:buNone/>
              <a:defRPr sz="1501"/>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293986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3308" y="915529"/>
            <a:ext cx="8907944" cy="2462866"/>
          </a:xfrm>
        </p:spPr>
        <p:txBody>
          <a:bodyPr anchor="b"/>
          <a:lstStyle>
            <a:lvl1pPr>
              <a:defRPr sz="4803"/>
            </a:lvl1pPr>
          </a:lstStyle>
          <a:p>
            <a:r>
              <a:rPr lang="en-US"/>
              <a:t>Click to edit Master title style</a:t>
            </a:r>
            <a:endParaRPr lang="en-US" dirty="0"/>
          </a:p>
        </p:txBody>
      </p:sp>
      <p:sp>
        <p:nvSpPr>
          <p:cNvPr id="3" name="Picture Placeholder 2"/>
          <p:cNvSpPr>
            <a:spLocks noGrp="1" noChangeAspect="1"/>
          </p:cNvSpPr>
          <p:nvPr>
            <p:ph type="pic" idx="1"/>
          </p:nvPr>
        </p:nvSpPr>
        <p:spPr>
          <a:xfrm>
            <a:off x="11078770" y="915531"/>
            <a:ext cx="5503854" cy="778199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4803"/>
            </a:lvl1pPr>
            <a:lvl2pPr marL="686257" indent="0">
              <a:buNone/>
              <a:defRPr sz="4203"/>
            </a:lvl2pPr>
            <a:lvl3pPr marL="1372514" indent="0">
              <a:buNone/>
              <a:defRPr sz="3602"/>
            </a:lvl3pPr>
            <a:lvl4pPr marL="2058772" indent="0">
              <a:buNone/>
              <a:defRPr sz="3002"/>
            </a:lvl4pPr>
            <a:lvl5pPr marL="2745029" indent="0">
              <a:buNone/>
              <a:defRPr sz="3002"/>
            </a:lvl5pPr>
            <a:lvl6pPr marL="3431286" indent="0">
              <a:buNone/>
              <a:defRPr sz="3002"/>
            </a:lvl6pPr>
            <a:lvl7pPr marL="4117543" indent="0">
              <a:buNone/>
              <a:defRPr sz="3002"/>
            </a:lvl7pPr>
            <a:lvl8pPr marL="4803800" indent="0">
              <a:buNone/>
              <a:defRPr sz="3002"/>
            </a:lvl8pPr>
            <a:lvl9pPr marL="5490058" indent="0">
              <a:buNone/>
              <a:defRPr sz="3002"/>
            </a:lvl9pPr>
          </a:lstStyle>
          <a:p>
            <a:r>
              <a:rPr lang="en-US"/>
              <a:t>Click icon to add picture</a:t>
            </a:r>
            <a:endParaRPr lang="en-US" dirty="0"/>
          </a:p>
        </p:txBody>
      </p:sp>
      <p:sp>
        <p:nvSpPr>
          <p:cNvPr id="4" name="Text Placeholder 3"/>
          <p:cNvSpPr>
            <a:spLocks noGrp="1"/>
          </p:cNvSpPr>
          <p:nvPr>
            <p:ph type="body" sz="half" idx="2"/>
          </p:nvPr>
        </p:nvSpPr>
        <p:spPr>
          <a:xfrm>
            <a:off x="1713305" y="3378395"/>
            <a:ext cx="8907948" cy="5319130"/>
          </a:xfrm>
        </p:spPr>
        <p:txBody>
          <a:bodyPr/>
          <a:lstStyle>
            <a:lvl1pPr marL="0" indent="0">
              <a:buNone/>
              <a:defRPr sz="2402"/>
            </a:lvl1pPr>
            <a:lvl2pPr marL="686257" indent="0">
              <a:buNone/>
              <a:defRPr sz="2101"/>
            </a:lvl2pPr>
            <a:lvl3pPr marL="1372514" indent="0">
              <a:buNone/>
              <a:defRPr sz="1801"/>
            </a:lvl3pPr>
            <a:lvl4pPr marL="2058772" indent="0">
              <a:buNone/>
              <a:defRPr sz="1501"/>
            </a:lvl4pPr>
            <a:lvl5pPr marL="2745029" indent="0">
              <a:buNone/>
              <a:defRPr sz="1501"/>
            </a:lvl5pPr>
            <a:lvl6pPr marL="3431286" indent="0">
              <a:buNone/>
              <a:defRPr sz="1501"/>
            </a:lvl6pPr>
            <a:lvl7pPr marL="4117543" indent="0">
              <a:buNone/>
              <a:defRPr sz="1501"/>
            </a:lvl7pPr>
            <a:lvl8pPr marL="4803800" indent="0">
              <a:buNone/>
              <a:defRPr sz="1501"/>
            </a:lvl8pPr>
            <a:lvl9pPr marL="5490058" indent="0">
              <a:buNone/>
              <a:defRPr sz="1501"/>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62424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1" y="-1"/>
            <a:ext cx="18300705" cy="10299702"/>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21447" y="1"/>
            <a:ext cx="18093388" cy="10299702"/>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713308" y="928922"/>
            <a:ext cx="14869316" cy="2220593"/>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713308" y="3378396"/>
            <a:ext cx="14869317" cy="531913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93149" y="8835810"/>
            <a:ext cx="4117658" cy="548364"/>
          </a:xfrm>
          <a:prstGeom prst="rect">
            <a:avLst/>
          </a:prstGeom>
        </p:spPr>
        <p:txBody>
          <a:bodyPr vert="horz" lIns="91440" tIns="45720" rIns="91440" bIns="45720" rtlCol="0" anchor="ctr"/>
          <a:lstStyle>
            <a:lvl1pPr algn="r">
              <a:defRPr sz="1576">
                <a:solidFill>
                  <a:schemeClr val="tx1">
                    <a:tint val="75000"/>
                  </a:schemeClr>
                </a:solidFill>
              </a:defRPr>
            </a:lvl1pPr>
          </a:lstStyle>
          <a:p>
            <a:fld id="{1D8BD707-D9CF-40AE-B4C6-C98DA3205C09}" type="datetimeFigureOut">
              <a:rPr lang="en-US" smtClean="0"/>
              <a:t>9/23/2024</a:t>
            </a:fld>
            <a:endParaRPr lang="en-US"/>
          </a:p>
        </p:txBody>
      </p:sp>
      <p:sp>
        <p:nvSpPr>
          <p:cNvPr id="5" name="Footer Placeholder 4"/>
          <p:cNvSpPr>
            <a:spLocks noGrp="1"/>
          </p:cNvSpPr>
          <p:nvPr>
            <p:ph type="ftr" sz="quarter" idx="3"/>
          </p:nvPr>
        </p:nvSpPr>
        <p:spPr>
          <a:xfrm>
            <a:off x="1713306" y="8835808"/>
            <a:ext cx="9365463" cy="548364"/>
          </a:xfrm>
          <a:prstGeom prst="rect">
            <a:avLst/>
          </a:prstGeom>
        </p:spPr>
        <p:txBody>
          <a:bodyPr vert="horz" lIns="91440" tIns="45720" rIns="91440" bIns="45720" rtlCol="0" anchor="ctr"/>
          <a:lstStyle>
            <a:lvl1pPr algn="l">
              <a:defRPr sz="1576"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25187" y="8835807"/>
            <a:ext cx="1157437" cy="548364"/>
          </a:xfrm>
          <a:prstGeom prst="rect">
            <a:avLst/>
          </a:prstGeom>
        </p:spPr>
        <p:txBody>
          <a:bodyPr vert="horz" lIns="91440" tIns="45720" rIns="91440" bIns="45720" rtlCol="0" anchor="ctr"/>
          <a:lstStyle>
            <a:lvl1pPr algn="r">
              <a:defRPr sz="1576">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747187098"/>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1372514" rtl="0" eaLnBrk="1" latinLnBrk="0" hangingPunct="1">
        <a:lnSpc>
          <a:spcPct val="90000"/>
        </a:lnSpc>
        <a:spcBef>
          <a:spcPct val="0"/>
        </a:spcBef>
        <a:buNone/>
        <a:defRPr sz="5404" kern="1200" cap="all" baseline="0">
          <a:solidFill>
            <a:schemeClr val="tx1"/>
          </a:solidFill>
          <a:latin typeface="+mj-lt"/>
          <a:ea typeface="+mj-ea"/>
          <a:cs typeface="+mj-cs"/>
        </a:defRPr>
      </a:lvl1pPr>
    </p:titleStyle>
    <p:bodyStyle>
      <a:lvl1pPr marL="343129" indent="-343129" algn="l" defTabSz="1372514" rtl="0" eaLnBrk="1" latinLnBrk="0" hangingPunct="1">
        <a:lnSpc>
          <a:spcPct val="120000"/>
        </a:lnSpc>
        <a:spcBef>
          <a:spcPts val="1501"/>
        </a:spcBef>
        <a:buSzPct val="125000"/>
        <a:buFont typeface="Arial" panose="020B0604020202020204" pitchFamily="34" charset="0"/>
        <a:buChar char="•"/>
        <a:defRPr sz="3602" kern="1200">
          <a:solidFill>
            <a:schemeClr val="tx1"/>
          </a:solidFill>
          <a:latin typeface="+mn-lt"/>
          <a:ea typeface="+mn-ea"/>
          <a:cs typeface="+mn-cs"/>
        </a:defRPr>
      </a:lvl1pPr>
      <a:lvl2pPr marL="1029386" indent="-343129" algn="l" defTabSz="1372514" rtl="0" eaLnBrk="1" latinLnBrk="0" hangingPunct="1">
        <a:lnSpc>
          <a:spcPct val="120000"/>
        </a:lnSpc>
        <a:spcBef>
          <a:spcPts val="751"/>
        </a:spcBef>
        <a:buSzPct val="125000"/>
        <a:buFont typeface="Arial" panose="020B0604020202020204" pitchFamily="34" charset="0"/>
        <a:buChar char="•"/>
        <a:defRPr sz="3002" kern="1200">
          <a:solidFill>
            <a:schemeClr val="tx1"/>
          </a:solidFill>
          <a:latin typeface="+mn-lt"/>
          <a:ea typeface="+mn-ea"/>
          <a:cs typeface="+mn-cs"/>
        </a:defRPr>
      </a:lvl2pPr>
      <a:lvl3pPr marL="1715643" indent="-343129" algn="l" defTabSz="1372514" rtl="0" eaLnBrk="1" latinLnBrk="0" hangingPunct="1">
        <a:lnSpc>
          <a:spcPct val="120000"/>
        </a:lnSpc>
        <a:spcBef>
          <a:spcPts val="751"/>
        </a:spcBef>
        <a:buSzPct val="125000"/>
        <a:buFont typeface="Arial" panose="020B0604020202020204" pitchFamily="34" charset="0"/>
        <a:buChar char="•"/>
        <a:defRPr sz="2702" kern="1200">
          <a:solidFill>
            <a:schemeClr val="tx1"/>
          </a:solidFill>
          <a:latin typeface="+mn-lt"/>
          <a:ea typeface="+mn-ea"/>
          <a:cs typeface="+mn-cs"/>
        </a:defRPr>
      </a:lvl3pPr>
      <a:lvl4pPr marL="2401900" indent="-343129" algn="l" defTabSz="1372514" rtl="0" eaLnBrk="1" latinLnBrk="0" hangingPunct="1">
        <a:lnSpc>
          <a:spcPct val="120000"/>
        </a:lnSpc>
        <a:spcBef>
          <a:spcPts val="751"/>
        </a:spcBef>
        <a:buSzPct val="125000"/>
        <a:buFont typeface="Arial" panose="020B0604020202020204" pitchFamily="34" charset="0"/>
        <a:buChar char="•"/>
        <a:defRPr sz="2402" kern="1200">
          <a:solidFill>
            <a:schemeClr val="tx1"/>
          </a:solidFill>
          <a:latin typeface="+mn-lt"/>
          <a:ea typeface="+mn-ea"/>
          <a:cs typeface="+mn-cs"/>
        </a:defRPr>
      </a:lvl4pPr>
      <a:lvl5pPr marL="3088157" indent="-343129" algn="l" defTabSz="1372514" rtl="0" eaLnBrk="1" latinLnBrk="0" hangingPunct="1">
        <a:lnSpc>
          <a:spcPct val="120000"/>
        </a:lnSpc>
        <a:spcBef>
          <a:spcPts val="751"/>
        </a:spcBef>
        <a:buSzPct val="125000"/>
        <a:buFont typeface="Arial" panose="020B0604020202020204" pitchFamily="34" charset="0"/>
        <a:buChar char="•"/>
        <a:defRPr sz="2402" kern="1200">
          <a:solidFill>
            <a:schemeClr val="tx1"/>
          </a:solidFill>
          <a:latin typeface="+mn-lt"/>
          <a:ea typeface="+mn-ea"/>
          <a:cs typeface="+mn-cs"/>
        </a:defRPr>
      </a:lvl5pPr>
      <a:lvl6pPr marL="3774415" indent="-343129" algn="l" defTabSz="1372514" rtl="0" eaLnBrk="1" latinLnBrk="0" hangingPunct="1">
        <a:lnSpc>
          <a:spcPct val="120000"/>
        </a:lnSpc>
        <a:spcBef>
          <a:spcPts val="751"/>
        </a:spcBef>
        <a:buSzPct val="125000"/>
        <a:buFont typeface="Arial" panose="020B0604020202020204" pitchFamily="34" charset="0"/>
        <a:buChar char="•"/>
        <a:defRPr sz="2101" kern="1200">
          <a:solidFill>
            <a:schemeClr val="tx1"/>
          </a:solidFill>
          <a:latin typeface="+mn-lt"/>
          <a:ea typeface="+mn-ea"/>
          <a:cs typeface="+mn-cs"/>
        </a:defRPr>
      </a:lvl6pPr>
      <a:lvl7pPr marL="4460672" indent="-343129" algn="l" defTabSz="1372514" rtl="0" eaLnBrk="1" latinLnBrk="0" hangingPunct="1">
        <a:lnSpc>
          <a:spcPct val="120000"/>
        </a:lnSpc>
        <a:spcBef>
          <a:spcPts val="751"/>
        </a:spcBef>
        <a:buSzPct val="125000"/>
        <a:buFont typeface="Arial" panose="020B0604020202020204" pitchFamily="34" charset="0"/>
        <a:buChar char="•"/>
        <a:defRPr sz="2101" kern="1200">
          <a:solidFill>
            <a:schemeClr val="tx1"/>
          </a:solidFill>
          <a:latin typeface="+mn-lt"/>
          <a:ea typeface="+mn-ea"/>
          <a:cs typeface="+mn-cs"/>
        </a:defRPr>
      </a:lvl7pPr>
      <a:lvl8pPr marL="5146929" indent="-343129" algn="l" defTabSz="1372514" rtl="0" eaLnBrk="1" latinLnBrk="0" hangingPunct="1">
        <a:lnSpc>
          <a:spcPct val="120000"/>
        </a:lnSpc>
        <a:spcBef>
          <a:spcPts val="751"/>
        </a:spcBef>
        <a:buSzPct val="125000"/>
        <a:buFont typeface="Arial" panose="020B0604020202020204" pitchFamily="34" charset="0"/>
        <a:buChar char="•"/>
        <a:defRPr sz="2101" kern="1200">
          <a:solidFill>
            <a:schemeClr val="tx1"/>
          </a:solidFill>
          <a:latin typeface="+mn-lt"/>
          <a:ea typeface="+mn-ea"/>
          <a:cs typeface="+mn-cs"/>
        </a:defRPr>
      </a:lvl8pPr>
      <a:lvl9pPr marL="5833186" indent="-343129" algn="l" defTabSz="1372514" rtl="0" eaLnBrk="1" latinLnBrk="0" hangingPunct="1">
        <a:lnSpc>
          <a:spcPct val="120000"/>
        </a:lnSpc>
        <a:spcBef>
          <a:spcPts val="751"/>
        </a:spcBef>
        <a:buSzPct val="125000"/>
        <a:buFont typeface="Arial" panose="020B0604020202020204" pitchFamily="34" charset="0"/>
        <a:buChar char="•"/>
        <a:defRPr sz="2101" kern="1200">
          <a:solidFill>
            <a:schemeClr val="tx1"/>
          </a:solidFill>
          <a:latin typeface="+mn-lt"/>
          <a:ea typeface="+mn-ea"/>
          <a:cs typeface="+mn-cs"/>
        </a:defRPr>
      </a:lvl9pPr>
    </p:bodyStyle>
    <p:otherStyle>
      <a:defPPr>
        <a:defRPr lang="en-US"/>
      </a:defPPr>
      <a:lvl1pPr marL="0" algn="l" defTabSz="1372514" rtl="0" eaLnBrk="1" latinLnBrk="0" hangingPunct="1">
        <a:defRPr sz="2702" kern="1200">
          <a:solidFill>
            <a:schemeClr val="tx1"/>
          </a:solidFill>
          <a:latin typeface="+mn-lt"/>
          <a:ea typeface="+mn-ea"/>
          <a:cs typeface="+mn-cs"/>
        </a:defRPr>
      </a:lvl1pPr>
      <a:lvl2pPr marL="686257" algn="l" defTabSz="1372514" rtl="0" eaLnBrk="1" latinLnBrk="0" hangingPunct="1">
        <a:defRPr sz="2702" kern="1200">
          <a:solidFill>
            <a:schemeClr val="tx1"/>
          </a:solidFill>
          <a:latin typeface="+mn-lt"/>
          <a:ea typeface="+mn-ea"/>
          <a:cs typeface="+mn-cs"/>
        </a:defRPr>
      </a:lvl2pPr>
      <a:lvl3pPr marL="1372514" algn="l" defTabSz="1372514" rtl="0" eaLnBrk="1" latinLnBrk="0" hangingPunct="1">
        <a:defRPr sz="2702" kern="1200">
          <a:solidFill>
            <a:schemeClr val="tx1"/>
          </a:solidFill>
          <a:latin typeface="+mn-lt"/>
          <a:ea typeface="+mn-ea"/>
          <a:cs typeface="+mn-cs"/>
        </a:defRPr>
      </a:lvl3pPr>
      <a:lvl4pPr marL="2058772" algn="l" defTabSz="1372514" rtl="0" eaLnBrk="1" latinLnBrk="0" hangingPunct="1">
        <a:defRPr sz="2702" kern="1200">
          <a:solidFill>
            <a:schemeClr val="tx1"/>
          </a:solidFill>
          <a:latin typeface="+mn-lt"/>
          <a:ea typeface="+mn-ea"/>
          <a:cs typeface="+mn-cs"/>
        </a:defRPr>
      </a:lvl4pPr>
      <a:lvl5pPr marL="2745029" algn="l" defTabSz="1372514" rtl="0" eaLnBrk="1" latinLnBrk="0" hangingPunct="1">
        <a:defRPr sz="2702" kern="1200">
          <a:solidFill>
            <a:schemeClr val="tx1"/>
          </a:solidFill>
          <a:latin typeface="+mn-lt"/>
          <a:ea typeface="+mn-ea"/>
          <a:cs typeface="+mn-cs"/>
        </a:defRPr>
      </a:lvl5pPr>
      <a:lvl6pPr marL="3431286" algn="l" defTabSz="1372514" rtl="0" eaLnBrk="1" latinLnBrk="0" hangingPunct="1">
        <a:defRPr sz="2702" kern="1200">
          <a:solidFill>
            <a:schemeClr val="tx1"/>
          </a:solidFill>
          <a:latin typeface="+mn-lt"/>
          <a:ea typeface="+mn-ea"/>
          <a:cs typeface="+mn-cs"/>
        </a:defRPr>
      </a:lvl6pPr>
      <a:lvl7pPr marL="4117543" algn="l" defTabSz="1372514" rtl="0" eaLnBrk="1" latinLnBrk="0" hangingPunct="1">
        <a:defRPr sz="2702" kern="1200">
          <a:solidFill>
            <a:schemeClr val="tx1"/>
          </a:solidFill>
          <a:latin typeface="+mn-lt"/>
          <a:ea typeface="+mn-ea"/>
          <a:cs typeface="+mn-cs"/>
        </a:defRPr>
      </a:lvl7pPr>
      <a:lvl8pPr marL="4803800" algn="l" defTabSz="1372514" rtl="0" eaLnBrk="1" latinLnBrk="0" hangingPunct="1">
        <a:defRPr sz="2702" kern="1200">
          <a:solidFill>
            <a:schemeClr val="tx1"/>
          </a:solidFill>
          <a:latin typeface="+mn-lt"/>
          <a:ea typeface="+mn-ea"/>
          <a:cs typeface="+mn-cs"/>
        </a:defRPr>
      </a:lvl8pPr>
      <a:lvl9pPr marL="5490058" algn="l" defTabSz="1372514" rtl="0" eaLnBrk="1" latinLnBrk="0" hangingPunct="1">
        <a:defRPr sz="270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5.jp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kaggle.com/datasets/merinda33/mage-interpolation/data" TargetMode="External"/><Relationship Id="rId3" Type="http://schemas.openxmlformats.org/officeDocument/2006/relationships/hyperlink" Target="https://www.kaggle.com/datasets/alexteboul/diabetes-health-indicators-dataset" TargetMode="External"/><Relationship Id="rId7" Type="http://schemas.openxmlformats.org/officeDocument/2006/relationships/hyperlink" Target="https://github.com/steve-zeyu-zhang/DiabetesDiagnosis" TargetMode="External"/><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hyperlink" Target="https://www.kaggle.com/datasets/uciml/pima-indians-diabetes-database" TargetMode="External"/><Relationship Id="rId5" Type="http://schemas.openxmlformats.org/officeDocument/2006/relationships/hyperlink" Target="https://www.kaggle.com/datasets/ishandutta/early-stage-diabetes-risk-prediction-dataset" TargetMode="External"/><Relationship Id="rId4" Type="http://schemas.openxmlformats.org/officeDocument/2006/relationships/hyperlink" Target="https://www.kaggle.com/datasets/iammustafatz/diabetes-prediction-dataset" TargetMode="External"/><Relationship Id="rId9" Type="http://schemas.openxmlformats.org/officeDocument/2006/relationships/hyperlink" Target="https://github.com/irinagain/Awesome-CGM?tab=readme-ov-file"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4D1A8AB-9953-C212-CF1C-46EFCD8B2A50}"/>
              </a:ext>
            </a:extLst>
          </p:cNvPr>
          <p:cNvSpPr txBox="1"/>
          <p:nvPr/>
        </p:nvSpPr>
        <p:spPr>
          <a:xfrm>
            <a:off x="8921750" y="2787650"/>
            <a:ext cx="8167596" cy="3551825"/>
          </a:xfrm>
          <a:prstGeom prst="rect">
            <a:avLst/>
          </a:prstGeom>
        </p:spPr>
        <p:txBody>
          <a:bodyPr vert="horz" lIns="91440" tIns="45720" rIns="91440" bIns="45720" rtlCol="0" anchor="b">
            <a:normAutofit/>
          </a:bodyPr>
          <a:lstStyle/>
          <a:p>
            <a:pPr algn="ctr">
              <a:spcBef>
                <a:spcPct val="0"/>
              </a:spcBef>
              <a:spcAft>
                <a:spcPts val="600"/>
              </a:spcAft>
            </a:pPr>
            <a:r>
              <a:rPr lang="en-US" sz="5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mj-cs"/>
              </a:rPr>
              <a:t>Real-Time</a:t>
            </a:r>
          </a:p>
          <a:p>
            <a:pPr algn="ctr">
              <a:spcBef>
                <a:spcPct val="0"/>
              </a:spcBef>
              <a:spcAft>
                <a:spcPts val="600"/>
              </a:spcAft>
            </a:pPr>
            <a:r>
              <a:rPr lang="en-US" sz="5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mj-cs"/>
              </a:rPr>
              <a:t>AI-Powered Health Coach for Diabetes</a:t>
            </a:r>
          </a:p>
        </p:txBody>
      </p:sp>
      <p:pic>
        <p:nvPicPr>
          <p:cNvPr id="2" name="object 2"/>
          <p:cNvPicPr/>
          <p:nvPr/>
        </p:nvPicPr>
        <p:blipFill>
          <a:blip r:embed="rId4" cstate="print"/>
          <a:srcRect l="34115" r="15931" b="6"/>
          <a:stretch/>
        </p:blipFill>
        <p:spPr>
          <a:xfrm flipH="1">
            <a:off x="965678" y="1809767"/>
            <a:ext cx="5331568" cy="6003177"/>
          </a:xfrm>
          <a:prstGeom prst="rect">
            <a:avLst/>
          </a:prstGeom>
        </p:spPr>
      </p:pic>
      <p:pic>
        <p:nvPicPr>
          <p:cNvPr id="7" name="Picture 6" descr="A robot with a hand on his chin">
            <a:extLst>
              <a:ext uri="{FF2B5EF4-FFF2-40B4-BE49-F238E27FC236}">
                <a16:creationId xmlns:a16="http://schemas.microsoft.com/office/drawing/2014/main" id="{35286D1B-0516-0AFD-D821-FD5B820553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448" y="-1"/>
            <a:ext cx="8084201" cy="102996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8000" cy="10286973"/>
          </a:xfrm>
          <a:prstGeom prst="rect">
            <a:avLst/>
          </a:prstGeom>
        </p:spPr>
      </p:pic>
      <p:sp>
        <p:nvSpPr>
          <p:cNvPr id="3" name="object 3"/>
          <p:cNvSpPr txBox="1">
            <a:spLocks noGrp="1"/>
          </p:cNvSpPr>
          <p:nvPr>
            <p:ph type="title"/>
          </p:nvPr>
        </p:nvSpPr>
        <p:spPr>
          <a:xfrm>
            <a:off x="5645150" y="342835"/>
            <a:ext cx="5486399" cy="772519"/>
          </a:xfrm>
          <a:prstGeom prst="rect">
            <a:avLst/>
          </a:prstGeom>
        </p:spPr>
        <p:txBody>
          <a:bodyPr vert="horz" wrap="square" lIns="0" tIns="33020" rIns="0" bIns="0" rtlCol="0">
            <a:spAutoFit/>
          </a:bodyPr>
          <a:lstStyle/>
          <a:p>
            <a:pPr marL="12700" marR="5080" algn="ctr">
              <a:lnSpc>
                <a:spcPts val="5700"/>
              </a:lnSpc>
              <a:spcBef>
                <a:spcPts val="260"/>
              </a:spcBef>
            </a:pPr>
            <a:r>
              <a:rPr lang="en-US" sz="5800" spc="-135" dirty="0">
                <a:solidFill>
                  <a:schemeClr val="tx1"/>
                </a:solidFill>
              </a:rPr>
              <a:t>Methodologies</a:t>
            </a:r>
            <a:endParaRPr sz="5800" spc="-10" dirty="0">
              <a:solidFill>
                <a:schemeClr val="tx1"/>
              </a:solidFill>
            </a:endParaRPr>
          </a:p>
        </p:txBody>
      </p:sp>
      <p:sp>
        <p:nvSpPr>
          <p:cNvPr id="4" name="object 4"/>
          <p:cNvSpPr txBox="1"/>
          <p:nvPr/>
        </p:nvSpPr>
        <p:spPr>
          <a:xfrm>
            <a:off x="615950" y="1776205"/>
            <a:ext cx="11963400" cy="8912696"/>
          </a:xfrm>
          <a:prstGeom prst="rect">
            <a:avLst/>
          </a:prstGeom>
        </p:spPr>
        <p:txBody>
          <a:bodyPr vert="horz" wrap="square" lIns="0" tIns="12700" rIns="0" bIns="0" rtlCol="0">
            <a:spAutoFit/>
          </a:bodyPr>
          <a:lstStyle/>
          <a:p>
            <a:endParaRPr lang="en-US" b="1" dirty="0">
              <a:solidFill>
                <a:srgbClr val="FFFF00"/>
              </a:solidFill>
              <a:latin typeface="Verdana" panose="020B0604030504040204" pitchFamily="34" charset="0"/>
              <a:ea typeface="Verdana" panose="020B0604030504040204" pitchFamily="34" charset="0"/>
            </a:endParaRPr>
          </a:p>
          <a:p>
            <a:endParaRPr lang="en-US" b="1" dirty="0">
              <a:solidFill>
                <a:srgbClr val="FFFF00"/>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US" sz="2800" b="1" dirty="0">
                <a:solidFill>
                  <a:srgbClr val="FFFF00"/>
                </a:solidFill>
                <a:latin typeface="Verdana" panose="020B0604030504040204" pitchFamily="34" charset="0"/>
                <a:ea typeface="Verdana" panose="020B0604030504040204" pitchFamily="34" charset="0"/>
              </a:rPr>
              <a:t>Model Fine-Tuning and Optimization:</a:t>
            </a:r>
          </a:p>
          <a:p>
            <a:endParaRPr lang="en-US" b="1" dirty="0">
              <a:solidFill>
                <a:srgbClr val="FFFF00"/>
              </a:solidFill>
              <a:latin typeface="Verdana" panose="020B0604030504040204" pitchFamily="34" charset="0"/>
              <a:ea typeface="Verdana" panose="020B0604030504040204" pitchFamily="34" charset="0"/>
            </a:endParaRPr>
          </a:p>
          <a:p>
            <a:endParaRPr lang="en-US" dirty="0">
              <a:solidFill>
                <a:srgbClr val="FFFF00"/>
              </a:solidFill>
              <a:latin typeface="Verdana" panose="020B0604030504040204" pitchFamily="34" charset="0"/>
              <a:ea typeface="Verdana" panose="020B0604030504040204" pitchFamily="34" charset="0"/>
            </a:endParaRPr>
          </a:p>
          <a:p>
            <a:pPr marL="342900" indent="-342900">
              <a:buFont typeface="Arial" panose="020B0604020202020204" pitchFamily="34" charset="0"/>
              <a:buChar char="•"/>
            </a:pPr>
            <a:r>
              <a:rPr lang="en-US" sz="2400" b="1" dirty="0">
                <a:solidFill>
                  <a:srgbClr val="FFFF00"/>
                </a:solidFill>
                <a:latin typeface="Verdana" panose="020B0604030504040204" pitchFamily="34" charset="0"/>
                <a:ea typeface="Verdana" panose="020B0604030504040204" pitchFamily="34" charset="0"/>
              </a:rPr>
              <a:t>Hyperparameter Tuning:</a:t>
            </a:r>
            <a:r>
              <a:rPr lang="en-US" sz="2400" dirty="0">
                <a:solidFill>
                  <a:srgbClr val="FFFF00"/>
                </a:solidFill>
                <a:latin typeface="Verdana" panose="020B0604030504040204" pitchFamily="34" charset="0"/>
                <a:ea typeface="Verdana" panose="020B0604030504040204" pitchFamily="34" charset="0"/>
              </a:rPr>
              <a:t> </a:t>
            </a:r>
            <a:r>
              <a:rPr lang="en-US" sz="2400" dirty="0">
                <a:latin typeface="Verdana" panose="020B0604030504040204" pitchFamily="34" charset="0"/>
                <a:ea typeface="Verdana" panose="020B0604030504040204" pitchFamily="34" charset="0"/>
              </a:rPr>
              <a:t>Optimize model parameters (learning rate, number of layers) to improve accuracy, sensitivity, and specificity.</a:t>
            </a:r>
          </a:p>
          <a:p>
            <a:pPr>
              <a:buFont typeface="Arial" panose="020B0604020202020204" pitchFamily="34" charset="0"/>
              <a:buChar char="•"/>
            </a:pPr>
            <a:endParaRPr lang="en-US" sz="2400" dirty="0">
              <a:solidFill>
                <a:srgbClr val="FF0000"/>
              </a:solidFill>
              <a:latin typeface="Verdana" panose="020B0604030504040204" pitchFamily="34" charset="0"/>
              <a:ea typeface="Verdana" panose="020B0604030504040204" pitchFamily="34" charset="0"/>
            </a:endParaRPr>
          </a:p>
          <a:p>
            <a:pPr marL="342900" indent="-342900">
              <a:buFont typeface="Arial" panose="020B0604020202020204" pitchFamily="34" charset="0"/>
              <a:buChar char="•"/>
            </a:pPr>
            <a:r>
              <a:rPr lang="en-US" sz="2400" b="1" dirty="0">
                <a:solidFill>
                  <a:srgbClr val="FFFF00"/>
                </a:solidFill>
                <a:latin typeface="Verdana" panose="020B0604030504040204" pitchFamily="34" charset="0"/>
                <a:ea typeface="Verdana" panose="020B0604030504040204" pitchFamily="34" charset="0"/>
              </a:rPr>
              <a:t>Interpretability Enhancement:</a:t>
            </a:r>
            <a:r>
              <a:rPr lang="en-US" sz="2400" dirty="0">
                <a:solidFill>
                  <a:srgbClr val="FFFF00"/>
                </a:solidFill>
                <a:latin typeface="Verdana" panose="020B0604030504040204" pitchFamily="34" charset="0"/>
                <a:ea typeface="Verdana" panose="020B0604030504040204" pitchFamily="34" charset="0"/>
              </a:rPr>
              <a:t> </a:t>
            </a:r>
            <a:r>
              <a:rPr lang="en-US" sz="2400" dirty="0">
                <a:latin typeface="Verdana" panose="020B0604030504040204" pitchFamily="34" charset="0"/>
                <a:ea typeface="Verdana" panose="020B0604030504040204" pitchFamily="34" charset="0"/>
              </a:rPr>
              <a:t>Use Local Interpretable Model-agnostic Explanations (LIME) to make the model predictions transparent and understandable, aiding in trust and adoption by healthcare providers.</a:t>
            </a:r>
          </a:p>
          <a:p>
            <a:pPr>
              <a:buFont typeface="Arial" panose="020B0604020202020204" pitchFamily="34" charset="0"/>
              <a:buChar char="•"/>
            </a:pPr>
            <a:endParaRPr lang="en-US" dirty="0">
              <a:solidFill>
                <a:srgbClr val="FF0000"/>
              </a:solidFill>
              <a:latin typeface="Verdana" panose="020B0604030504040204" pitchFamily="34" charset="0"/>
              <a:ea typeface="Verdana" panose="020B0604030504040204" pitchFamily="34" charset="0"/>
            </a:endParaRPr>
          </a:p>
          <a:p>
            <a:pPr>
              <a:buFont typeface="Arial" panose="020B0604020202020204" pitchFamily="34" charset="0"/>
              <a:buChar char="•"/>
            </a:pPr>
            <a:endParaRPr lang="en-US" dirty="0">
              <a:solidFill>
                <a:srgbClr val="FF0000"/>
              </a:solidFill>
              <a:latin typeface="Verdana" panose="020B0604030504040204" pitchFamily="34" charset="0"/>
              <a:ea typeface="Verdana" panose="020B0604030504040204" pitchFamily="34" charset="0"/>
            </a:endParaRPr>
          </a:p>
          <a:p>
            <a:endParaRPr lang="en-US" dirty="0">
              <a:solidFill>
                <a:srgbClr val="FF0000"/>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US" sz="2800" b="1" dirty="0">
                <a:solidFill>
                  <a:srgbClr val="FFFF00"/>
                </a:solidFill>
                <a:latin typeface="Verdana" panose="020B0604030504040204" pitchFamily="34" charset="0"/>
                <a:ea typeface="Verdana" panose="020B0604030504040204" pitchFamily="34" charset="0"/>
              </a:rPr>
              <a:t>Integration and Deployment:</a:t>
            </a:r>
            <a:endParaRPr lang="en-US" sz="2800" dirty="0">
              <a:solidFill>
                <a:srgbClr val="FFFF00"/>
              </a:solidFill>
              <a:latin typeface="Verdana" panose="020B0604030504040204" pitchFamily="34" charset="0"/>
              <a:ea typeface="Verdana" panose="020B0604030504040204" pitchFamily="34" charset="0"/>
            </a:endParaRPr>
          </a:p>
          <a:p>
            <a:pPr>
              <a:buFont typeface="Arial" panose="020B0604020202020204" pitchFamily="34" charset="0"/>
              <a:buChar char="•"/>
            </a:pPr>
            <a:endParaRPr lang="en-US" b="1" dirty="0">
              <a:solidFill>
                <a:srgbClr val="FFFF00"/>
              </a:solidFill>
              <a:latin typeface="Verdana" panose="020B0604030504040204" pitchFamily="34" charset="0"/>
              <a:ea typeface="Verdana" panose="020B0604030504040204" pitchFamily="34" charset="0"/>
            </a:endParaRPr>
          </a:p>
          <a:p>
            <a:pPr>
              <a:buFont typeface="Arial" panose="020B0604020202020204" pitchFamily="34" charset="0"/>
              <a:buChar char="•"/>
            </a:pPr>
            <a:endParaRPr lang="en-US" b="1" dirty="0">
              <a:solidFill>
                <a:srgbClr val="FFFF00"/>
              </a:solidFill>
              <a:latin typeface="Verdana" panose="020B0604030504040204" pitchFamily="34" charset="0"/>
              <a:ea typeface="Verdana" panose="020B0604030504040204" pitchFamily="34" charset="0"/>
            </a:endParaRPr>
          </a:p>
          <a:p>
            <a:pPr>
              <a:buFont typeface="Arial" panose="020B0604020202020204" pitchFamily="34" charset="0"/>
              <a:buChar char="•"/>
            </a:pPr>
            <a:endParaRPr lang="en-US" b="1" dirty="0">
              <a:solidFill>
                <a:srgbClr val="FFFF00"/>
              </a:solidFill>
              <a:latin typeface="Verdana" panose="020B0604030504040204" pitchFamily="34" charset="0"/>
              <a:ea typeface="Verdana" panose="020B0604030504040204" pitchFamily="34" charset="0"/>
            </a:endParaRPr>
          </a:p>
          <a:p>
            <a:pPr marL="342900" indent="-342900">
              <a:buFont typeface="Arial" panose="020B0604020202020204" pitchFamily="34" charset="0"/>
              <a:buChar char="•"/>
            </a:pPr>
            <a:r>
              <a:rPr lang="en-US" sz="2400" b="1" dirty="0" err="1">
                <a:solidFill>
                  <a:srgbClr val="FFFF00"/>
                </a:solidFill>
                <a:latin typeface="Verdana" panose="020B0604030504040204" pitchFamily="34" charset="0"/>
                <a:ea typeface="Verdana" panose="020B0604030504040204" pitchFamily="34" charset="0"/>
              </a:rPr>
              <a:t>Streamlit</a:t>
            </a:r>
            <a:r>
              <a:rPr lang="en-US" sz="2400" b="1" dirty="0">
                <a:solidFill>
                  <a:srgbClr val="FFFF00"/>
                </a:solidFill>
                <a:latin typeface="Verdana" panose="020B0604030504040204" pitchFamily="34" charset="0"/>
                <a:ea typeface="Verdana" panose="020B0604030504040204" pitchFamily="34" charset="0"/>
              </a:rPr>
              <a:t> Web Application:</a:t>
            </a:r>
            <a:r>
              <a:rPr lang="en-US" sz="2400" dirty="0">
                <a:latin typeface="Verdana" panose="020B0604030504040204" pitchFamily="34" charset="0"/>
                <a:ea typeface="Verdana" panose="020B0604030504040204" pitchFamily="34" charset="0"/>
              </a:rPr>
              <a:t> Integrate the trained model into a user-friendly web application, allowing real-time interaction for healthcare providers and individuals.</a:t>
            </a:r>
          </a:p>
          <a:p>
            <a:pPr marL="342900" indent="-342900">
              <a:buFont typeface="Arial" panose="020B0604020202020204" pitchFamily="34" charset="0"/>
              <a:buChar char="•"/>
            </a:pPr>
            <a:r>
              <a:rPr lang="en-US" sz="2400" b="1" dirty="0">
                <a:solidFill>
                  <a:srgbClr val="FFFF00"/>
                </a:solidFill>
                <a:latin typeface="Verdana" panose="020B0604030504040204" pitchFamily="34" charset="0"/>
                <a:ea typeface="Verdana" panose="020B0604030504040204" pitchFamily="34" charset="0"/>
              </a:rPr>
              <a:t>Database Integration:</a:t>
            </a:r>
            <a:r>
              <a:rPr lang="en-US" sz="2400" dirty="0"/>
              <a:t> </a:t>
            </a:r>
            <a:r>
              <a:rPr lang="en-US" sz="2400" dirty="0">
                <a:latin typeface="Verdana" panose="020B0604030504040204" pitchFamily="34" charset="0"/>
                <a:ea typeface="Verdana" panose="020B0604030504040204" pitchFamily="34" charset="0"/>
              </a:rPr>
              <a:t>Securely store user inputs, predictions, and CGM data in MongoDB, enabling seamless data retrieval and real-time updates.</a:t>
            </a:r>
          </a:p>
          <a:p>
            <a:pPr>
              <a:buFont typeface="Arial" panose="020B0604020202020204" pitchFamily="34" charset="0"/>
              <a:buChar char="•"/>
            </a:pPr>
            <a:endParaRPr lang="en-US" dirty="0"/>
          </a:p>
          <a:p>
            <a:pPr lvl="1"/>
            <a:endParaRPr lang="en-US" dirty="0"/>
          </a:p>
          <a:p>
            <a:pPr marL="12700" marR="5080">
              <a:lnSpc>
                <a:spcPct val="99900"/>
              </a:lnSpc>
              <a:spcBef>
                <a:spcPts val="100"/>
              </a:spcBef>
            </a:pPr>
            <a:endParaRPr lang="en-US" sz="2350" dirty="0">
              <a:latin typeface="Verdana"/>
              <a:cs typeface="Verdana"/>
            </a:endParaRPr>
          </a:p>
        </p:txBody>
      </p:sp>
      <p:sp>
        <p:nvSpPr>
          <p:cNvPr id="6" name="Rectangle 5">
            <a:extLst>
              <a:ext uri="{FF2B5EF4-FFF2-40B4-BE49-F238E27FC236}">
                <a16:creationId xmlns:a16="http://schemas.microsoft.com/office/drawing/2014/main" id="{5A3F1664-4C0B-8633-11C6-30D9B8D95E8A}"/>
              </a:ext>
            </a:extLst>
          </p:cNvPr>
          <p:cNvSpPr/>
          <p:nvPr/>
        </p:nvSpPr>
        <p:spPr>
          <a:xfrm>
            <a:off x="234950" y="501650"/>
            <a:ext cx="76200"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50A0846-DE18-BDC3-A1A0-155AD88244A7}"/>
              </a:ext>
            </a:extLst>
          </p:cNvPr>
          <p:cNvSpPr/>
          <p:nvPr/>
        </p:nvSpPr>
        <p:spPr>
          <a:xfrm>
            <a:off x="10598150" y="2406650"/>
            <a:ext cx="45719"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7206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700" y="12726"/>
            <a:ext cx="18288000" cy="10286974"/>
          </a:xfrm>
          <a:prstGeom prst="rect">
            <a:avLst/>
          </a:prstGeom>
        </p:spPr>
      </p:pic>
      <p:sp>
        <p:nvSpPr>
          <p:cNvPr id="4" name="object 4"/>
          <p:cNvSpPr txBox="1">
            <a:spLocks noGrp="1"/>
          </p:cNvSpPr>
          <p:nvPr>
            <p:ph type="title"/>
          </p:nvPr>
        </p:nvSpPr>
        <p:spPr>
          <a:xfrm>
            <a:off x="1999545" y="491021"/>
            <a:ext cx="5245735" cy="1166986"/>
          </a:xfrm>
          <a:prstGeom prst="rect">
            <a:avLst/>
          </a:prstGeom>
        </p:spPr>
        <p:txBody>
          <a:bodyPr vert="horz" wrap="square" lIns="0" tIns="12700" rIns="0" bIns="0" rtlCol="0">
            <a:spAutoFit/>
          </a:bodyPr>
          <a:lstStyle/>
          <a:p>
            <a:pPr marL="12700" marR="5080">
              <a:lnSpc>
                <a:spcPct val="100000"/>
              </a:lnSpc>
              <a:spcBef>
                <a:spcPts val="100"/>
              </a:spcBef>
            </a:pPr>
            <a:r>
              <a:rPr lang="en-US" sz="3750" dirty="0">
                <a:solidFill>
                  <a:schemeClr val="tx1"/>
                </a:solidFill>
              </a:rPr>
              <a:t>ARCHITECTURE DIAGRAM</a:t>
            </a:r>
            <a:endParaRPr sz="3750" dirty="0">
              <a:solidFill>
                <a:schemeClr val="tx1"/>
              </a:solidFill>
            </a:endParaRPr>
          </a:p>
        </p:txBody>
      </p:sp>
      <p:sp>
        <p:nvSpPr>
          <p:cNvPr id="5" name="object 5"/>
          <p:cNvSpPr/>
          <p:nvPr/>
        </p:nvSpPr>
        <p:spPr>
          <a:xfrm>
            <a:off x="1968614" y="711326"/>
            <a:ext cx="5187950" cy="28575"/>
          </a:xfrm>
          <a:custGeom>
            <a:avLst/>
            <a:gdLst/>
            <a:ahLst/>
            <a:cxnLst/>
            <a:rect l="l" t="t" r="r" b="b"/>
            <a:pathLst>
              <a:path w="5187950" h="28575">
                <a:moveTo>
                  <a:pt x="5187632" y="0"/>
                </a:moveTo>
                <a:lnTo>
                  <a:pt x="0" y="0"/>
                </a:lnTo>
                <a:lnTo>
                  <a:pt x="0" y="28575"/>
                </a:lnTo>
                <a:lnTo>
                  <a:pt x="5187632" y="28575"/>
                </a:lnTo>
                <a:lnTo>
                  <a:pt x="5187632" y="0"/>
                </a:lnTo>
                <a:close/>
              </a:path>
            </a:pathLst>
          </a:custGeom>
          <a:solidFill>
            <a:srgbClr val="FFAB40"/>
          </a:solidFill>
        </p:spPr>
        <p:txBody>
          <a:bodyPr wrap="square" lIns="0" tIns="0" rIns="0" bIns="0" rtlCol="0"/>
          <a:lstStyle/>
          <a:p>
            <a:endParaRPr/>
          </a:p>
        </p:txBody>
      </p:sp>
      <p:pic>
        <p:nvPicPr>
          <p:cNvPr id="9" name="Picture 8" descr="A diagram of a diagram&#10;&#10;Description automatically generated">
            <a:extLst>
              <a:ext uri="{FF2B5EF4-FFF2-40B4-BE49-F238E27FC236}">
                <a16:creationId xmlns:a16="http://schemas.microsoft.com/office/drawing/2014/main" id="{B6E0A174-78B1-8518-CDAA-301AE4BE2D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7150" y="2137099"/>
            <a:ext cx="11079480" cy="7877276"/>
          </a:xfrm>
          <a:prstGeom prst="rect">
            <a:avLst/>
          </a:prstGeom>
        </p:spPr>
      </p:pic>
    </p:spTree>
    <p:extLst>
      <p:ext uri="{BB962C8B-B14F-4D97-AF65-F5344CB8AC3E}">
        <p14:creationId xmlns:p14="http://schemas.microsoft.com/office/powerpoint/2010/main" val="440538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7169"/>
            <a:ext cx="18288000" cy="10286974"/>
          </a:xfrm>
          <a:prstGeom prst="rect">
            <a:avLst/>
          </a:prstGeom>
        </p:spPr>
      </p:pic>
      <p:sp>
        <p:nvSpPr>
          <p:cNvPr id="3" name="object 3"/>
          <p:cNvSpPr txBox="1">
            <a:spLocks noGrp="1"/>
          </p:cNvSpPr>
          <p:nvPr>
            <p:ph type="title"/>
          </p:nvPr>
        </p:nvSpPr>
        <p:spPr>
          <a:xfrm>
            <a:off x="-4108450" y="902458"/>
            <a:ext cx="19033138" cy="772519"/>
          </a:xfrm>
          <a:prstGeom prst="rect">
            <a:avLst/>
          </a:prstGeom>
        </p:spPr>
        <p:txBody>
          <a:bodyPr vert="horz" wrap="square" lIns="0" tIns="33020" rIns="0" bIns="0" rtlCol="0">
            <a:spAutoFit/>
          </a:bodyPr>
          <a:lstStyle/>
          <a:p>
            <a:pPr marL="12700" marR="5080" algn="ctr">
              <a:lnSpc>
                <a:spcPts val="5700"/>
              </a:lnSpc>
              <a:spcBef>
                <a:spcPts val="260"/>
              </a:spcBef>
            </a:pPr>
            <a:r>
              <a:rPr lang="en-US" sz="5800" spc="-120" dirty="0">
                <a:solidFill>
                  <a:schemeClr val="tx1"/>
                </a:solidFill>
              </a:rPr>
              <a:t>                        INTEGRATION OF DATA WITH MODELS</a:t>
            </a:r>
            <a:endParaRPr sz="5800" spc="-155" dirty="0">
              <a:solidFill>
                <a:schemeClr val="tx1"/>
              </a:solidFill>
            </a:endParaRPr>
          </a:p>
        </p:txBody>
      </p:sp>
      <p:sp>
        <p:nvSpPr>
          <p:cNvPr id="5" name="object 5"/>
          <p:cNvSpPr/>
          <p:nvPr/>
        </p:nvSpPr>
        <p:spPr>
          <a:xfrm>
            <a:off x="1968614" y="711326"/>
            <a:ext cx="5187950" cy="28575"/>
          </a:xfrm>
          <a:custGeom>
            <a:avLst/>
            <a:gdLst/>
            <a:ahLst/>
            <a:cxnLst/>
            <a:rect l="l" t="t" r="r" b="b"/>
            <a:pathLst>
              <a:path w="5187950" h="28575">
                <a:moveTo>
                  <a:pt x="5187632" y="0"/>
                </a:moveTo>
                <a:lnTo>
                  <a:pt x="0" y="0"/>
                </a:lnTo>
                <a:lnTo>
                  <a:pt x="0" y="28575"/>
                </a:lnTo>
                <a:lnTo>
                  <a:pt x="5187632" y="28575"/>
                </a:lnTo>
                <a:lnTo>
                  <a:pt x="5187632" y="0"/>
                </a:lnTo>
                <a:close/>
              </a:path>
            </a:pathLst>
          </a:custGeom>
          <a:solidFill>
            <a:srgbClr val="FFAB40"/>
          </a:solidFill>
        </p:spPr>
        <p:txBody>
          <a:bodyPr wrap="square" lIns="0" tIns="0" rIns="0" bIns="0" rtlCol="0"/>
          <a:lstStyle/>
          <a:p>
            <a:endParaRPr/>
          </a:p>
        </p:txBody>
      </p:sp>
      <p:sp>
        <p:nvSpPr>
          <p:cNvPr id="4" name="TextBox 3">
            <a:extLst>
              <a:ext uri="{FF2B5EF4-FFF2-40B4-BE49-F238E27FC236}">
                <a16:creationId xmlns:a16="http://schemas.microsoft.com/office/drawing/2014/main" id="{1896BD95-A210-C2E9-665A-16FCD8A05F28}"/>
              </a:ext>
            </a:extLst>
          </p:cNvPr>
          <p:cNvSpPr txBox="1"/>
          <p:nvPr/>
        </p:nvSpPr>
        <p:spPr>
          <a:xfrm>
            <a:off x="539750" y="2601846"/>
            <a:ext cx="12268200" cy="6555641"/>
          </a:xfrm>
          <a:prstGeom prst="rect">
            <a:avLst/>
          </a:prstGeom>
          <a:noFill/>
        </p:spPr>
        <p:txBody>
          <a:bodyPr wrap="square" rtlCol="0">
            <a:spAutoFit/>
          </a:bodyPr>
          <a:lstStyle/>
          <a:p>
            <a:pPr marL="457200" indent="-457200">
              <a:buFont typeface="Wingdings" panose="05000000000000000000" pitchFamily="2" charset="2"/>
              <a:buChar char="Ø"/>
            </a:pPr>
            <a:r>
              <a:rPr lang="en-US" sz="3000" dirty="0"/>
              <a:t>Integrating demographic (age, gender) and biometric data (BMI, blood pressure) using a seamless data pipeline. This data forms the foundation for assessing individual risk factors for diabetes.</a:t>
            </a:r>
          </a:p>
          <a:p>
            <a:endParaRPr lang="en-US" sz="3000" dirty="0"/>
          </a:p>
          <a:p>
            <a:endParaRPr lang="en-US" sz="3000" dirty="0"/>
          </a:p>
          <a:p>
            <a:endParaRPr lang="en-US" sz="3000" dirty="0"/>
          </a:p>
          <a:p>
            <a:pPr marL="457200" indent="-457200">
              <a:buFont typeface="Wingdings" panose="05000000000000000000" pitchFamily="2" charset="2"/>
              <a:buChar char="Ø"/>
            </a:pPr>
            <a:r>
              <a:rPr lang="en-US" sz="3000" dirty="0"/>
              <a:t>Incorporate real-time glucose readings from CGM devices, which provide critical insights into glucose fluctuations and patterns.</a:t>
            </a:r>
          </a:p>
          <a:p>
            <a:pPr marL="457200" indent="-457200">
              <a:buFont typeface="Wingdings" panose="05000000000000000000" pitchFamily="2" charset="2"/>
              <a:buChar char="Ø"/>
            </a:pPr>
            <a:endParaRPr lang="en-US" sz="3000" dirty="0"/>
          </a:p>
          <a:p>
            <a:endParaRPr lang="en-US" sz="3000" dirty="0"/>
          </a:p>
          <a:p>
            <a:endParaRPr lang="en-US" sz="3000" dirty="0"/>
          </a:p>
          <a:p>
            <a:endParaRPr lang="en-US" sz="3000" dirty="0"/>
          </a:p>
          <a:p>
            <a:pPr marL="457200" indent="-457200">
              <a:buFont typeface="Wingdings" panose="05000000000000000000" pitchFamily="2" charset="2"/>
              <a:buChar char="Ø"/>
            </a:pPr>
            <a:r>
              <a:rPr lang="en-US" sz="3000" dirty="0"/>
              <a:t>Create a robust framework to synchronize structured demographic and biometric data with CGM time-series data.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7169"/>
            <a:ext cx="18288000" cy="10286974"/>
          </a:xfrm>
          <a:prstGeom prst="rect">
            <a:avLst/>
          </a:prstGeom>
        </p:spPr>
      </p:pic>
      <p:sp>
        <p:nvSpPr>
          <p:cNvPr id="3" name="object 3"/>
          <p:cNvSpPr txBox="1">
            <a:spLocks noGrp="1"/>
          </p:cNvSpPr>
          <p:nvPr>
            <p:ph type="title"/>
          </p:nvPr>
        </p:nvSpPr>
        <p:spPr>
          <a:xfrm>
            <a:off x="-3727450" y="996516"/>
            <a:ext cx="18728338" cy="772519"/>
          </a:xfrm>
          <a:prstGeom prst="rect">
            <a:avLst/>
          </a:prstGeom>
        </p:spPr>
        <p:txBody>
          <a:bodyPr vert="horz" wrap="square" lIns="0" tIns="33020" rIns="0" bIns="0" rtlCol="0">
            <a:spAutoFit/>
          </a:bodyPr>
          <a:lstStyle/>
          <a:p>
            <a:pPr marL="12700" marR="5080" algn="ctr">
              <a:lnSpc>
                <a:spcPts val="5700"/>
              </a:lnSpc>
              <a:spcBef>
                <a:spcPts val="260"/>
              </a:spcBef>
            </a:pPr>
            <a:r>
              <a:rPr lang="en-US" sz="5800" spc="-120" dirty="0">
                <a:solidFill>
                  <a:schemeClr val="tx1"/>
                </a:solidFill>
              </a:rPr>
              <a:t>                        INTEGRATION OF DATA WITH MODELS</a:t>
            </a:r>
            <a:endParaRPr sz="5800" spc="-155" dirty="0">
              <a:solidFill>
                <a:schemeClr val="tx1"/>
              </a:solidFill>
            </a:endParaRPr>
          </a:p>
        </p:txBody>
      </p:sp>
      <p:sp>
        <p:nvSpPr>
          <p:cNvPr id="5" name="object 5"/>
          <p:cNvSpPr/>
          <p:nvPr/>
        </p:nvSpPr>
        <p:spPr>
          <a:xfrm>
            <a:off x="1968614" y="711326"/>
            <a:ext cx="5187950" cy="28575"/>
          </a:xfrm>
          <a:custGeom>
            <a:avLst/>
            <a:gdLst/>
            <a:ahLst/>
            <a:cxnLst/>
            <a:rect l="l" t="t" r="r" b="b"/>
            <a:pathLst>
              <a:path w="5187950" h="28575">
                <a:moveTo>
                  <a:pt x="5187632" y="0"/>
                </a:moveTo>
                <a:lnTo>
                  <a:pt x="0" y="0"/>
                </a:lnTo>
                <a:lnTo>
                  <a:pt x="0" y="28575"/>
                </a:lnTo>
                <a:lnTo>
                  <a:pt x="5187632" y="28575"/>
                </a:lnTo>
                <a:lnTo>
                  <a:pt x="5187632" y="0"/>
                </a:lnTo>
                <a:close/>
              </a:path>
            </a:pathLst>
          </a:custGeom>
          <a:solidFill>
            <a:srgbClr val="FFAB40"/>
          </a:solidFill>
        </p:spPr>
        <p:txBody>
          <a:bodyPr wrap="square" lIns="0" tIns="0" rIns="0" bIns="0" rtlCol="0"/>
          <a:lstStyle/>
          <a:p>
            <a:endParaRPr/>
          </a:p>
        </p:txBody>
      </p:sp>
      <p:sp>
        <p:nvSpPr>
          <p:cNvPr id="4" name="TextBox 3">
            <a:extLst>
              <a:ext uri="{FF2B5EF4-FFF2-40B4-BE49-F238E27FC236}">
                <a16:creationId xmlns:a16="http://schemas.microsoft.com/office/drawing/2014/main" id="{1896BD95-A210-C2E9-665A-16FCD8A05F28}"/>
              </a:ext>
            </a:extLst>
          </p:cNvPr>
          <p:cNvSpPr txBox="1"/>
          <p:nvPr/>
        </p:nvSpPr>
        <p:spPr>
          <a:xfrm>
            <a:off x="539750" y="2025650"/>
            <a:ext cx="12268200" cy="7017306"/>
          </a:xfrm>
          <a:prstGeom prst="rect">
            <a:avLst/>
          </a:prstGeom>
          <a:noFill/>
        </p:spPr>
        <p:txBody>
          <a:bodyPr wrap="square" rtlCol="0">
            <a:spAutoFit/>
          </a:bodyPr>
          <a:lstStyle/>
          <a:p>
            <a:pPr marL="457200" indent="-457200">
              <a:buFont typeface="Wingdings" panose="05000000000000000000" pitchFamily="2" charset="2"/>
              <a:buChar char="Ø"/>
            </a:pPr>
            <a:endParaRPr lang="en-US" sz="3000" dirty="0"/>
          </a:p>
          <a:p>
            <a:pPr marL="457200" indent="-457200">
              <a:buFont typeface="Wingdings" panose="05000000000000000000" pitchFamily="2" charset="2"/>
              <a:buChar char="Ø"/>
            </a:pPr>
            <a:r>
              <a:rPr lang="en-US" sz="3000" dirty="0"/>
              <a:t>This integration allows the model to process comprehensive data inputs holistically, improving predictive accuracy.</a:t>
            </a:r>
          </a:p>
          <a:p>
            <a:pPr marL="457200" indent="-457200">
              <a:buFont typeface="Wingdings" panose="05000000000000000000" pitchFamily="2" charset="2"/>
              <a:buChar char="Ø"/>
            </a:pPr>
            <a:endParaRPr lang="en-US" sz="3000" dirty="0"/>
          </a:p>
          <a:p>
            <a:pPr marL="457200" indent="-457200">
              <a:buFont typeface="Wingdings" panose="05000000000000000000" pitchFamily="2" charset="2"/>
              <a:buChar char="Ø"/>
            </a:pPr>
            <a:endParaRPr lang="en-US" sz="3000" dirty="0"/>
          </a:p>
          <a:p>
            <a:endParaRPr lang="en-US" sz="3000" dirty="0"/>
          </a:p>
          <a:p>
            <a:pPr marL="457200" indent="-457200">
              <a:buFont typeface="Wingdings" panose="05000000000000000000" pitchFamily="2" charset="2"/>
              <a:buChar char="Ø"/>
            </a:pPr>
            <a:r>
              <a:rPr lang="en-US" sz="3000" dirty="0"/>
              <a:t>Combine structured data models and time-series models using an ensemble approach, ensuring that each data type contributes effectively to the final prediction.</a:t>
            </a:r>
          </a:p>
          <a:p>
            <a:endParaRPr lang="en-US" sz="3000" dirty="0"/>
          </a:p>
          <a:p>
            <a:endParaRPr lang="en-US" sz="3000" dirty="0"/>
          </a:p>
          <a:p>
            <a:endParaRPr lang="en-US" sz="3000" dirty="0"/>
          </a:p>
          <a:p>
            <a:pPr marL="457200" indent="-457200">
              <a:buFont typeface="Wingdings" panose="05000000000000000000" pitchFamily="2" charset="2"/>
              <a:buChar char="Ø"/>
            </a:pPr>
            <a:r>
              <a:rPr lang="en-US" sz="3000" dirty="0"/>
              <a:t>Use Local Interpretable Model-agnostic Explanations (LIME) to integrate interpretability into the predictive process, ensuring healthcare providers understand how specific data points influence predictions.</a:t>
            </a:r>
          </a:p>
        </p:txBody>
      </p:sp>
    </p:spTree>
    <p:extLst>
      <p:ext uri="{BB962C8B-B14F-4D97-AF65-F5344CB8AC3E}">
        <p14:creationId xmlns:p14="http://schemas.microsoft.com/office/powerpoint/2010/main" val="3247830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
            <a:ext cx="18288000" cy="10286974"/>
          </a:xfrm>
          <a:prstGeom prst="rect">
            <a:avLst/>
          </a:prstGeom>
        </p:spPr>
      </p:pic>
      <p:sp>
        <p:nvSpPr>
          <p:cNvPr id="3" name="object 3"/>
          <p:cNvSpPr txBox="1">
            <a:spLocks noGrp="1"/>
          </p:cNvSpPr>
          <p:nvPr>
            <p:ph type="title"/>
          </p:nvPr>
        </p:nvSpPr>
        <p:spPr>
          <a:xfrm>
            <a:off x="241300" y="915350"/>
            <a:ext cx="15784354" cy="765274"/>
          </a:xfrm>
          <a:prstGeom prst="rect">
            <a:avLst/>
          </a:prstGeom>
        </p:spPr>
        <p:txBody>
          <a:bodyPr vert="horz" wrap="square" lIns="0" tIns="33020" rIns="0" bIns="0" rtlCol="0">
            <a:spAutoFit/>
          </a:bodyPr>
          <a:lstStyle/>
          <a:p>
            <a:pPr marL="12700" marR="5080" algn="ctr">
              <a:lnSpc>
                <a:spcPts val="5700"/>
              </a:lnSpc>
              <a:spcBef>
                <a:spcPts val="260"/>
              </a:spcBef>
            </a:pPr>
            <a:r>
              <a:rPr lang="en-US" sz="5800" spc="-120" dirty="0">
                <a:solidFill>
                  <a:schemeClr val="tx1"/>
                </a:solidFill>
              </a:rPr>
              <a:t>CONCLUSION</a:t>
            </a:r>
            <a:endParaRPr sz="5800" spc="-155" dirty="0">
              <a:solidFill>
                <a:schemeClr val="tx1"/>
              </a:solidFill>
            </a:endParaRPr>
          </a:p>
        </p:txBody>
      </p:sp>
      <p:sp>
        <p:nvSpPr>
          <p:cNvPr id="5" name="object 5"/>
          <p:cNvSpPr/>
          <p:nvPr/>
        </p:nvSpPr>
        <p:spPr>
          <a:xfrm>
            <a:off x="1968614" y="711326"/>
            <a:ext cx="5187950" cy="28575"/>
          </a:xfrm>
          <a:custGeom>
            <a:avLst/>
            <a:gdLst/>
            <a:ahLst/>
            <a:cxnLst/>
            <a:rect l="l" t="t" r="r" b="b"/>
            <a:pathLst>
              <a:path w="5187950" h="28575">
                <a:moveTo>
                  <a:pt x="5187632" y="0"/>
                </a:moveTo>
                <a:lnTo>
                  <a:pt x="0" y="0"/>
                </a:lnTo>
                <a:lnTo>
                  <a:pt x="0" y="28575"/>
                </a:lnTo>
                <a:lnTo>
                  <a:pt x="5187632" y="28575"/>
                </a:lnTo>
                <a:lnTo>
                  <a:pt x="5187632" y="0"/>
                </a:lnTo>
                <a:close/>
              </a:path>
            </a:pathLst>
          </a:custGeom>
          <a:solidFill>
            <a:srgbClr val="FFAB40"/>
          </a:solidFill>
        </p:spPr>
        <p:txBody>
          <a:bodyPr wrap="square" lIns="0" tIns="0" rIns="0" bIns="0" rtlCol="0"/>
          <a:lstStyle/>
          <a:p>
            <a:endParaRPr/>
          </a:p>
        </p:txBody>
      </p:sp>
      <p:sp>
        <p:nvSpPr>
          <p:cNvPr id="6" name="TextBox 5">
            <a:extLst>
              <a:ext uri="{FF2B5EF4-FFF2-40B4-BE49-F238E27FC236}">
                <a16:creationId xmlns:a16="http://schemas.microsoft.com/office/drawing/2014/main" id="{23937C32-C70B-AE06-066A-B898440B5B45}"/>
              </a:ext>
            </a:extLst>
          </p:cNvPr>
          <p:cNvSpPr txBox="1"/>
          <p:nvPr/>
        </p:nvSpPr>
        <p:spPr>
          <a:xfrm>
            <a:off x="234950" y="1680624"/>
            <a:ext cx="11811000" cy="6278642"/>
          </a:xfrm>
          <a:prstGeom prst="rect">
            <a:avLst/>
          </a:prstGeom>
          <a:noFill/>
        </p:spPr>
        <p:txBody>
          <a:bodyPr wrap="square" rtlCol="0">
            <a:spAutoFit/>
          </a:bodyPr>
          <a:lstStyle/>
          <a:p>
            <a:endParaRPr lang="en-US" sz="3000" dirty="0"/>
          </a:p>
          <a:p>
            <a:pPr marL="457200" indent="-457200">
              <a:buFont typeface="Wingdings" panose="05000000000000000000" pitchFamily="2" charset="2"/>
              <a:buChar char="Ø"/>
            </a:pPr>
            <a:r>
              <a:rPr lang="en-US" sz="3000" dirty="0"/>
              <a:t>This project successfully integrates advanced machine learning techniques with real-time data inputs to enhance the prediction of pre-diabetes, Type 2 diabetes, and gestational diabetes. By combining demographic, biometric, and CGM data in a user-friendly application, the model provides personalized and accurate predictions that empower healthcare providers and individuals to make informed decisions. </a:t>
            </a:r>
          </a:p>
          <a:p>
            <a:endParaRPr lang="en-US" sz="3000" dirty="0"/>
          </a:p>
          <a:p>
            <a:pPr marL="457200" indent="-457200">
              <a:buFont typeface="Wingdings" panose="05000000000000000000" pitchFamily="2" charset="2"/>
              <a:buChar char="Ø"/>
            </a:pPr>
            <a:r>
              <a:rPr lang="en-US" sz="3000" dirty="0"/>
              <a:t>Our approach addresses key limitations in current diabetes prediction methods, paving the way for more effective and early interventions, ultimately contributing to better diabetes management and improved patient outcomes.</a:t>
            </a:r>
          </a:p>
        </p:txBody>
      </p:sp>
    </p:spTree>
    <p:extLst>
      <p:ext uri="{BB962C8B-B14F-4D97-AF65-F5344CB8AC3E}">
        <p14:creationId xmlns:p14="http://schemas.microsoft.com/office/powerpoint/2010/main" val="1323108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24" y="-12085"/>
            <a:ext cx="18288000" cy="10286974"/>
          </a:xfrm>
          <a:prstGeom prst="rect">
            <a:avLst/>
          </a:prstGeom>
        </p:spPr>
      </p:pic>
      <p:sp>
        <p:nvSpPr>
          <p:cNvPr id="5" name="object 5"/>
          <p:cNvSpPr/>
          <p:nvPr/>
        </p:nvSpPr>
        <p:spPr>
          <a:xfrm>
            <a:off x="1968614" y="711326"/>
            <a:ext cx="5187950" cy="28575"/>
          </a:xfrm>
          <a:custGeom>
            <a:avLst/>
            <a:gdLst/>
            <a:ahLst/>
            <a:cxnLst/>
            <a:rect l="l" t="t" r="r" b="b"/>
            <a:pathLst>
              <a:path w="5187950" h="28575">
                <a:moveTo>
                  <a:pt x="5187632" y="0"/>
                </a:moveTo>
                <a:lnTo>
                  <a:pt x="0" y="0"/>
                </a:lnTo>
                <a:lnTo>
                  <a:pt x="0" y="28575"/>
                </a:lnTo>
                <a:lnTo>
                  <a:pt x="5187632" y="28575"/>
                </a:lnTo>
                <a:lnTo>
                  <a:pt x="5187632" y="0"/>
                </a:lnTo>
                <a:close/>
              </a:path>
            </a:pathLst>
          </a:custGeom>
          <a:solidFill>
            <a:srgbClr val="FFAB40"/>
          </a:solidFill>
        </p:spPr>
        <p:txBody>
          <a:bodyPr wrap="square" lIns="0" tIns="0" rIns="0" bIns="0" rtlCol="0"/>
          <a:lstStyle/>
          <a:p>
            <a:endParaRPr/>
          </a:p>
        </p:txBody>
      </p:sp>
      <p:sp>
        <p:nvSpPr>
          <p:cNvPr id="4" name="TextBox 3">
            <a:extLst>
              <a:ext uri="{FF2B5EF4-FFF2-40B4-BE49-F238E27FC236}">
                <a16:creationId xmlns:a16="http://schemas.microsoft.com/office/drawing/2014/main" id="{C26922DC-3A55-E59B-43CA-CD3F9DD8CC81}"/>
              </a:ext>
            </a:extLst>
          </p:cNvPr>
          <p:cNvSpPr txBox="1"/>
          <p:nvPr/>
        </p:nvSpPr>
        <p:spPr>
          <a:xfrm>
            <a:off x="1606550" y="3130854"/>
            <a:ext cx="11658600" cy="4678204"/>
          </a:xfrm>
          <a:prstGeom prst="rect">
            <a:avLst/>
          </a:prstGeom>
          <a:noFill/>
        </p:spPr>
        <p:txBody>
          <a:bodyPr wrap="square" rtlCol="0">
            <a:spAutoFit/>
          </a:bodyPr>
          <a:lstStyle/>
          <a:p>
            <a:endParaRPr lang="en-US" sz="5800" dirty="0"/>
          </a:p>
          <a:p>
            <a:r>
              <a:rPr lang="en-US" sz="5800" dirty="0"/>
              <a:t>Thank You...!</a:t>
            </a:r>
          </a:p>
          <a:p>
            <a:r>
              <a:rPr lang="en-US" sz="3000" dirty="0">
                <a:solidFill>
                  <a:srgbClr val="92D050"/>
                </a:solidFill>
              </a:rPr>
              <a:t>                                             </a:t>
            </a:r>
          </a:p>
          <a:p>
            <a:r>
              <a:rPr lang="en-US" sz="3000" dirty="0">
                <a:solidFill>
                  <a:srgbClr val="92D050"/>
                </a:solidFill>
              </a:rPr>
              <a:t>                                                  </a:t>
            </a:r>
            <a:r>
              <a:rPr lang="en-US" sz="4000" dirty="0">
                <a:solidFill>
                  <a:srgbClr val="92D050"/>
                </a:solidFill>
              </a:rPr>
              <a:t>   </a:t>
            </a:r>
          </a:p>
          <a:p>
            <a:endParaRPr lang="en-US" sz="4000" dirty="0">
              <a:solidFill>
                <a:srgbClr val="92D050"/>
              </a:solidFill>
            </a:endParaRPr>
          </a:p>
          <a:p>
            <a:r>
              <a:rPr lang="en-US" sz="4000" dirty="0">
                <a:solidFill>
                  <a:srgbClr val="92D050"/>
                </a:solidFill>
              </a:rPr>
              <a:t>                                         Team Data Divers</a:t>
            </a:r>
          </a:p>
          <a:p>
            <a:r>
              <a:rPr lang="en-US" sz="3200" dirty="0">
                <a:solidFill>
                  <a:srgbClr val="92D050"/>
                </a:solidFill>
              </a:rPr>
              <a:t>                                               Collaborate, Innovate, Deliver</a:t>
            </a:r>
          </a:p>
        </p:txBody>
      </p:sp>
    </p:spTree>
    <p:extLst>
      <p:ext uri="{BB962C8B-B14F-4D97-AF65-F5344CB8AC3E}">
        <p14:creationId xmlns:p14="http://schemas.microsoft.com/office/powerpoint/2010/main" val="417623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700" y="12700"/>
            <a:ext cx="18288000" cy="10287000"/>
          </a:xfrm>
          <a:prstGeom prst="rect">
            <a:avLst/>
          </a:prstGeom>
        </p:spPr>
      </p:pic>
      <p:sp>
        <p:nvSpPr>
          <p:cNvPr id="7" name="Title 6">
            <a:extLst>
              <a:ext uri="{FF2B5EF4-FFF2-40B4-BE49-F238E27FC236}">
                <a16:creationId xmlns:a16="http://schemas.microsoft.com/office/drawing/2014/main" id="{D7866626-EA32-7FB1-2702-BAFD17CB4B57}"/>
              </a:ext>
            </a:extLst>
          </p:cNvPr>
          <p:cNvSpPr>
            <a:spLocks noGrp="1"/>
          </p:cNvSpPr>
          <p:nvPr>
            <p:ph type="title"/>
          </p:nvPr>
        </p:nvSpPr>
        <p:spPr>
          <a:xfrm>
            <a:off x="644710" y="2310011"/>
            <a:ext cx="16089154" cy="4429199"/>
          </a:xfrm>
        </p:spPr>
        <p:txBody>
          <a:bodyPr>
            <a:normAutofit/>
          </a:bodyPr>
          <a:lstStyle/>
          <a:p>
            <a:br>
              <a:rPr lang="en-US" sz="5300" dirty="0">
                <a:solidFill>
                  <a:schemeClr val="tx1"/>
                </a:solidFill>
              </a:rPr>
            </a:br>
            <a:r>
              <a:rPr lang="en-US" sz="5300" dirty="0">
                <a:solidFill>
                  <a:schemeClr val="tx1"/>
                </a:solidFill>
              </a:rPr>
              <a:t>Ashna Ali </a:t>
            </a:r>
            <a:br>
              <a:rPr lang="en-US" sz="5300" dirty="0">
                <a:solidFill>
                  <a:schemeClr val="tx1"/>
                </a:solidFill>
              </a:rPr>
            </a:br>
            <a:r>
              <a:rPr lang="en-US" sz="5300" dirty="0">
                <a:solidFill>
                  <a:schemeClr val="tx1"/>
                </a:solidFill>
              </a:rPr>
              <a:t>Sai Kiran Basetty</a:t>
            </a:r>
            <a:br>
              <a:rPr lang="en-US" sz="5300" dirty="0">
                <a:solidFill>
                  <a:schemeClr val="tx1"/>
                </a:solidFill>
              </a:rPr>
            </a:br>
            <a:r>
              <a:rPr lang="en-US" sz="5000" dirty="0">
                <a:solidFill>
                  <a:schemeClr val="tx1"/>
                </a:solidFill>
              </a:rPr>
              <a:t>Sreevardhan</a:t>
            </a:r>
            <a:r>
              <a:rPr lang="en-US" sz="5300" dirty="0">
                <a:solidFill>
                  <a:schemeClr val="tx1"/>
                </a:solidFill>
              </a:rPr>
              <a:t> Reddy Soma</a:t>
            </a:r>
            <a:br>
              <a:rPr lang="en-US" sz="5300" dirty="0">
                <a:solidFill>
                  <a:schemeClr val="tx1"/>
                </a:solidFill>
              </a:rPr>
            </a:br>
            <a:r>
              <a:rPr lang="en-US" sz="5300" dirty="0">
                <a:solidFill>
                  <a:schemeClr val="tx1"/>
                </a:solidFill>
              </a:rPr>
              <a:t>Venkata Sai Veeramalla</a:t>
            </a:r>
          </a:p>
        </p:txBody>
      </p:sp>
      <p:sp>
        <p:nvSpPr>
          <p:cNvPr id="3" name="TextBox 2">
            <a:extLst>
              <a:ext uri="{FF2B5EF4-FFF2-40B4-BE49-F238E27FC236}">
                <a16:creationId xmlns:a16="http://schemas.microsoft.com/office/drawing/2014/main" id="{BF1BC9D2-414D-A5A3-8FFB-4F899513578F}"/>
              </a:ext>
            </a:extLst>
          </p:cNvPr>
          <p:cNvSpPr txBox="1"/>
          <p:nvPr/>
        </p:nvSpPr>
        <p:spPr>
          <a:xfrm>
            <a:off x="3105336" y="1848346"/>
            <a:ext cx="9525000" cy="923330"/>
          </a:xfrm>
          <a:prstGeom prst="rect">
            <a:avLst/>
          </a:prstGeom>
          <a:noFill/>
        </p:spPr>
        <p:txBody>
          <a:bodyPr wrap="square" rtlCol="0">
            <a:spAutoFit/>
          </a:bodyPr>
          <a:lstStyle/>
          <a:p>
            <a:r>
              <a:rPr lang="en-US" sz="5200" dirty="0"/>
              <a:t>DATA DIVERS</a:t>
            </a:r>
          </a:p>
        </p:txBody>
      </p:sp>
      <p:pic>
        <p:nvPicPr>
          <p:cNvPr id="10" name="Picture 9" descr="A group of people building a puzzle">
            <a:extLst>
              <a:ext uri="{FF2B5EF4-FFF2-40B4-BE49-F238E27FC236}">
                <a16:creationId xmlns:a16="http://schemas.microsoft.com/office/drawing/2014/main" id="{987558D2-557D-E975-EB21-0843674C12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21750" y="2284450"/>
            <a:ext cx="9146487" cy="6092788"/>
          </a:xfrm>
          <a:prstGeom prst="rect">
            <a:avLst/>
          </a:prstGeom>
        </p:spPr>
      </p:pic>
      <p:sp>
        <p:nvSpPr>
          <p:cNvPr id="11" name="TextBox 10">
            <a:extLst>
              <a:ext uri="{FF2B5EF4-FFF2-40B4-BE49-F238E27FC236}">
                <a16:creationId xmlns:a16="http://schemas.microsoft.com/office/drawing/2014/main" id="{0A99F46C-6644-3A99-C5EB-0D17660E303F}"/>
              </a:ext>
            </a:extLst>
          </p:cNvPr>
          <p:cNvSpPr txBox="1"/>
          <p:nvPr/>
        </p:nvSpPr>
        <p:spPr>
          <a:xfrm>
            <a:off x="463550" y="425450"/>
            <a:ext cx="8458200" cy="923330"/>
          </a:xfrm>
          <a:prstGeom prst="rect">
            <a:avLst/>
          </a:prstGeom>
          <a:noFill/>
        </p:spPr>
        <p:txBody>
          <a:bodyPr wrap="square" rtlCol="0">
            <a:spAutoFit/>
          </a:bodyPr>
          <a:lstStyle/>
          <a:p>
            <a:r>
              <a:rPr lang="en-US" sz="5400" dirty="0"/>
              <a:t>Who We Are…..?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0689" y="-31750"/>
            <a:ext cx="18288000" cy="10287000"/>
          </a:xfrm>
          <a:prstGeom prst="rect">
            <a:avLst/>
          </a:prstGeom>
        </p:spPr>
      </p:pic>
      <p:sp>
        <p:nvSpPr>
          <p:cNvPr id="3" name="object 3"/>
          <p:cNvSpPr txBox="1">
            <a:spLocks noGrp="1"/>
          </p:cNvSpPr>
          <p:nvPr>
            <p:ph type="title"/>
          </p:nvPr>
        </p:nvSpPr>
        <p:spPr>
          <a:xfrm>
            <a:off x="351913" y="1139513"/>
            <a:ext cx="16992600" cy="908582"/>
          </a:xfrm>
          <a:prstGeom prst="rect">
            <a:avLst/>
          </a:prstGeom>
        </p:spPr>
        <p:txBody>
          <a:bodyPr vert="horz" wrap="square" lIns="0" tIns="15875" rIns="0" bIns="0" rtlCol="0">
            <a:spAutoFit/>
          </a:bodyPr>
          <a:lstStyle/>
          <a:p>
            <a:pPr marL="12700" algn="ctr">
              <a:lnSpc>
                <a:spcPct val="100000"/>
              </a:lnSpc>
              <a:spcBef>
                <a:spcPts val="125"/>
              </a:spcBef>
            </a:pPr>
            <a:r>
              <a:rPr lang="en-US" sz="5800" dirty="0">
                <a:solidFill>
                  <a:schemeClr val="tx1"/>
                </a:solidFill>
              </a:rPr>
              <a:t>Problem Statement       </a:t>
            </a:r>
            <a:endParaRPr sz="5800" dirty="0">
              <a:solidFill>
                <a:schemeClr val="tx1"/>
              </a:solidFill>
            </a:endParaRPr>
          </a:p>
        </p:txBody>
      </p:sp>
      <p:sp>
        <p:nvSpPr>
          <p:cNvPr id="4" name="object 4"/>
          <p:cNvSpPr txBox="1"/>
          <p:nvPr/>
        </p:nvSpPr>
        <p:spPr>
          <a:xfrm>
            <a:off x="969911" y="1797050"/>
            <a:ext cx="17297400" cy="6497291"/>
          </a:xfrm>
          <a:prstGeom prst="rect">
            <a:avLst/>
          </a:prstGeom>
        </p:spPr>
        <p:txBody>
          <a:bodyPr vert="horz" wrap="square" lIns="0" tIns="13335" rIns="0" bIns="0" rtlCol="0">
            <a:spAutoFit/>
          </a:bodyPr>
          <a:lstStyle/>
          <a:p>
            <a:endParaRPr lang="en-US" sz="2400" dirty="0">
              <a:solidFill>
                <a:schemeClr val="bg1"/>
              </a:solidFill>
            </a:endParaRPr>
          </a:p>
          <a:p>
            <a:pPr marL="457200" indent="-457200">
              <a:buFont typeface="Wingdings" panose="05000000000000000000" pitchFamily="2" charset="2"/>
              <a:buChar char="Ø"/>
            </a:pPr>
            <a:r>
              <a:rPr lang="en-US" sz="3200" b="1" dirty="0">
                <a:solidFill>
                  <a:srgbClr val="FFFF00"/>
                </a:solidFill>
              </a:rPr>
              <a:t>Challenge:</a:t>
            </a:r>
          </a:p>
          <a:p>
            <a:r>
              <a:rPr lang="en-US" sz="2400" dirty="0">
                <a:solidFill>
                  <a:schemeClr val="bg1"/>
                </a:solidFill>
              </a:rPr>
              <a:t>	</a:t>
            </a:r>
            <a:r>
              <a:rPr lang="en-US" sz="3000" dirty="0"/>
              <a:t>Diabetes is a complex, chronic disease with multiple forms (Type 2, prediabetes, gestational) and requires early detection for effective management.</a:t>
            </a:r>
          </a:p>
          <a:p>
            <a:endParaRPr lang="en-US" sz="2400" dirty="0">
              <a:solidFill>
                <a:schemeClr val="bg1"/>
              </a:solidFill>
            </a:endParaRPr>
          </a:p>
          <a:p>
            <a:pPr marL="457200" indent="-457200">
              <a:buFont typeface="Wingdings" panose="05000000000000000000" pitchFamily="2" charset="2"/>
              <a:buChar char="Ø"/>
            </a:pPr>
            <a:r>
              <a:rPr lang="en-US" sz="3200" b="1" dirty="0">
                <a:solidFill>
                  <a:srgbClr val="FFFF00"/>
                </a:solidFill>
              </a:rPr>
              <a:t>Existing Gaps:</a:t>
            </a:r>
          </a:p>
          <a:p>
            <a:r>
              <a:rPr lang="en-US" sz="2400" dirty="0"/>
              <a:t> 	</a:t>
            </a:r>
            <a:r>
              <a:rPr lang="en-US" sz="3000" dirty="0"/>
              <a:t>Current models overlook real-time glucose data and face issues with imbalanced datasets, which weakens predictive accuracy.</a:t>
            </a:r>
          </a:p>
          <a:p>
            <a:endParaRPr lang="en-US" sz="3200" dirty="0">
              <a:solidFill>
                <a:schemeClr val="bg1"/>
              </a:solidFill>
            </a:endParaRPr>
          </a:p>
          <a:p>
            <a:pPr marL="457200" indent="-457200">
              <a:buFont typeface="Wingdings" panose="05000000000000000000" pitchFamily="2" charset="2"/>
              <a:buChar char="Ø"/>
            </a:pPr>
            <a:r>
              <a:rPr lang="en-US" sz="3200" b="1" dirty="0">
                <a:solidFill>
                  <a:srgbClr val="FFFF00"/>
                </a:solidFill>
              </a:rPr>
              <a:t>Our Approach:</a:t>
            </a:r>
          </a:p>
          <a:p>
            <a:r>
              <a:rPr lang="en-US" sz="2400" dirty="0">
                <a:solidFill>
                  <a:schemeClr val="bg1"/>
                </a:solidFill>
              </a:rPr>
              <a:t> 	</a:t>
            </a:r>
            <a:r>
              <a:rPr lang="en-US" sz="3000" dirty="0"/>
              <a:t>We integrate structured health data (age, BMI, blood pressure) with </a:t>
            </a:r>
            <a:r>
              <a:rPr lang="en-US" sz="3000" b="1" dirty="0"/>
              <a:t>continuous glucose monitoring (CGM)</a:t>
            </a:r>
            <a:r>
              <a:rPr lang="en-US" sz="3000" dirty="0"/>
              <a:t> time-series data, leveraging advanced ML techniques like SMOTE, RFE, and LIME for a more accurate and interpretable model.</a:t>
            </a:r>
          </a:p>
          <a:p>
            <a:pPr marL="12700" marR="5080" indent="-635" algn="ctr">
              <a:lnSpc>
                <a:spcPct val="99800"/>
              </a:lnSpc>
              <a:spcBef>
                <a:spcPts val="105"/>
              </a:spcBef>
            </a:pPr>
            <a:endParaRPr sz="2050" dirty="0">
              <a:solidFill>
                <a:schemeClr val="bg1"/>
              </a:solidFill>
              <a:latin typeface="Verdana"/>
              <a:cs typeface="Verdana"/>
            </a:endParaRPr>
          </a:p>
        </p:txBody>
      </p:sp>
      <p:sp>
        <p:nvSpPr>
          <p:cNvPr id="5" name="TextBox 4">
            <a:extLst>
              <a:ext uri="{FF2B5EF4-FFF2-40B4-BE49-F238E27FC236}">
                <a16:creationId xmlns:a16="http://schemas.microsoft.com/office/drawing/2014/main" id="{AD7E15D1-2908-0B9B-F2BA-44D30D40B781}"/>
              </a:ext>
            </a:extLst>
          </p:cNvPr>
          <p:cNvSpPr txBox="1"/>
          <p:nvPr/>
        </p:nvSpPr>
        <p:spPr>
          <a:xfrm>
            <a:off x="463550" y="349250"/>
            <a:ext cx="8077200" cy="923330"/>
          </a:xfrm>
          <a:prstGeom prst="rect">
            <a:avLst/>
          </a:prstGeom>
          <a:noFill/>
        </p:spPr>
        <p:txBody>
          <a:bodyPr wrap="square" rtlCol="0">
            <a:spAutoFit/>
          </a:bodyPr>
          <a:lstStyle/>
          <a:p>
            <a:r>
              <a:rPr lang="en-US" sz="5400" dirty="0"/>
              <a:t>Why this…?</a:t>
            </a:r>
          </a:p>
        </p:txBody>
      </p:sp>
    </p:spTree>
    <p:extLst>
      <p:ext uri="{BB962C8B-B14F-4D97-AF65-F5344CB8AC3E}">
        <p14:creationId xmlns:p14="http://schemas.microsoft.com/office/powerpoint/2010/main" val="2560612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07923"/>
            <a:ext cx="18288000" cy="10286973"/>
          </a:xfrm>
          <a:prstGeom prst="rect">
            <a:avLst/>
          </a:prstGeom>
        </p:spPr>
      </p:pic>
      <p:sp>
        <p:nvSpPr>
          <p:cNvPr id="3" name="object 3"/>
          <p:cNvSpPr txBox="1"/>
          <p:nvPr/>
        </p:nvSpPr>
        <p:spPr>
          <a:xfrm>
            <a:off x="539750" y="1714786"/>
            <a:ext cx="17722349" cy="3671774"/>
          </a:xfrm>
          <a:prstGeom prst="rect">
            <a:avLst/>
          </a:prstGeom>
        </p:spPr>
        <p:txBody>
          <a:bodyPr vert="horz" wrap="square" lIns="0" tIns="12700" rIns="0" bIns="0" rtlCol="0">
            <a:spAutoFit/>
          </a:bodyPr>
          <a:lstStyle/>
          <a:p>
            <a:pPr marL="12700" marR="5080">
              <a:lnSpc>
                <a:spcPct val="101000"/>
              </a:lnSpc>
              <a:spcBef>
                <a:spcPts val="100"/>
              </a:spcBef>
            </a:pPr>
            <a:endParaRPr lang="en-US" sz="2400" spc="-10" dirty="0">
              <a:solidFill>
                <a:srgbClr val="FFFFFF"/>
              </a:solidFill>
              <a:latin typeface="Verdana"/>
              <a:cs typeface="Verdana"/>
            </a:endParaRPr>
          </a:p>
          <a:p>
            <a:pPr marL="12700" marR="5080">
              <a:lnSpc>
                <a:spcPct val="101000"/>
              </a:lnSpc>
              <a:spcBef>
                <a:spcPts val="100"/>
              </a:spcBef>
            </a:pPr>
            <a:r>
              <a:rPr sz="3000" spc="-10" dirty="0">
                <a:solidFill>
                  <a:srgbClr val="FFFFFF"/>
                </a:solidFill>
                <a:latin typeface="Verdana"/>
                <a:cs typeface="Verdana"/>
              </a:rPr>
              <a:t>There</a:t>
            </a:r>
            <a:r>
              <a:rPr sz="3000" spc="-150" dirty="0">
                <a:solidFill>
                  <a:srgbClr val="FFFFFF"/>
                </a:solidFill>
                <a:latin typeface="Verdana"/>
                <a:cs typeface="Verdana"/>
              </a:rPr>
              <a:t> </a:t>
            </a:r>
            <a:r>
              <a:rPr sz="3000" spc="-30" dirty="0">
                <a:solidFill>
                  <a:srgbClr val="FFFFFF"/>
                </a:solidFill>
                <a:latin typeface="Verdana"/>
                <a:cs typeface="Verdana"/>
              </a:rPr>
              <a:t>are</a:t>
            </a:r>
            <a:r>
              <a:rPr sz="3000" spc="-145" dirty="0">
                <a:solidFill>
                  <a:srgbClr val="FFFFFF"/>
                </a:solidFill>
                <a:latin typeface="Verdana"/>
                <a:cs typeface="Verdana"/>
              </a:rPr>
              <a:t> </a:t>
            </a:r>
            <a:r>
              <a:rPr sz="3000" dirty="0">
                <a:solidFill>
                  <a:srgbClr val="FFFFFF"/>
                </a:solidFill>
                <a:latin typeface="Verdana"/>
                <a:cs typeface="Verdana"/>
              </a:rPr>
              <a:t>primarily</a:t>
            </a:r>
            <a:r>
              <a:rPr sz="3000" spc="-145" dirty="0">
                <a:solidFill>
                  <a:srgbClr val="FFFFFF"/>
                </a:solidFill>
                <a:latin typeface="Verdana"/>
                <a:cs typeface="Verdana"/>
              </a:rPr>
              <a:t> </a:t>
            </a:r>
            <a:r>
              <a:rPr lang="en-US" sz="3000" spc="50" dirty="0">
                <a:solidFill>
                  <a:srgbClr val="FFFFFF"/>
                </a:solidFill>
                <a:latin typeface="Verdana"/>
                <a:cs typeface="Verdana"/>
              </a:rPr>
              <a:t>two </a:t>
            </a:r>
            <a:r>
              <a:rPr sz="3000" dirty="0">
                <a:solidFill>
                  <a:srgbClr val="FFFFFF"/>
                </a:solidFill>
                <a:latin typeface="Verdana"/>
                <a:cs typeface="Verdana"/>
              </a:rPr>
              <a:t>types</a:t>
            </a:r>
            <a:r>
              <a:rPr sz="3000" spc="-145" dirty="0">
                <a:solidFill>
                  <a:srgbClr val="FFFFFF"/>
                </a:solidFill>
                <a:latin typeface="Verdana"/>
                <a:cs typeface="Verdana"/>
              </a:rPr>
              <a:t> </a:t>
            </a:r>
            <a:r>
              <a:rPr sz="3000" dirty="0">
                <a:solidFill>
                  <a:srgbClr val="FFFFFF"/>
                </a:solidFill>
                <a:latin typeface="Verdana"/>
                <a:cs typeface="Verdana"/>
              </a:rPr>
              <a:t>of</a:t>
            </a:r>
            <a:r>
              <a:rPr sz="3000" spc="-145" dirty="0">
                <a:solidFill>
                  <a:srgbClr val="FFFFFF"/>
                </a:solidFill>
                <a:latin typeface="Verdana"/>
                <a:cs typeface="Verdana"/>
              </a:rPr>
              <a:t> </a:t>
            </a:r>
            <a:r>
              <a:rPr sz="3000" spc="-40" dirty="0">
                <a:solidFill>
                  <a:srgbClr val="FFFFFF"/>
                </a:solidFill>
                <a:latin typeface="Verdana"/>
                <a:cs typeface="Verdana"/>
              </a:rPr>
              <a:t>diabetes:</a:t>
            </a:r>
            <a:r>
              <a:rPr sz="3000" spc="-150" dirty="0">
                <a:solidFill>
                  <a:srgbClr val="FFFFFF"/>
                </a:solidFill>
                <a:latin typeface="Verdana"/>
                <a:cs typeface="Verdana"/>
              </a:rPr>
              <a:t> </a:t>
            </a:r>
            <a:endParaRPr lang="en-US" sz="3000" spc="-150" dirty="0">
              <a:solidFill>
                <a:srgbClr val="FFFFFF"/>
              </a:solidFill>
              <a:latin typeface="Verdana"/>
              <a:cs typeface="Verdana"/>
            </a:endParaRPr>
          </a:p>
          <a:p>
            <a:pPr marL="12700" marR="5080">
              <a:lnSpc>
                <a:spcPct val="101000"/>
              </a:lnSpc>
              <a:spcBef>
                <a:spcPts val="100"/>
              </a:spcBef>
            </a:pPr>
            <a:endParaRPr lang="en-US" sz="2400" spc="-150" dirty="0">
              <a:solidFill>
                <a:srgbClr val="FFFFFF"/>
              </a:solidFill>
              <a:latin typeface="Verdana"/>
              <a:cs typeface="Verdana"/>
            </a:endParaRPr>
          </a:p>
          <a:p>
            <a:pPr marL="469900" marR="5080" indent="-457200">
              <a:lnSpc>
                <a:spcPct val="101000"/>
              </a:lnSpc>
              <a:spcBef>
                <a:spcPts val="100"/>
              </a:spcBef>
              <a:buFont typeface="Wingdings" panose="05000000000000000000" pitchFamily="2" charset="2"/>
              <a:buChar char="Ø"/>
            </a:pPr>
            <a:r>
              <a:rPr sz="3200" b="1" spc="-55" dirty="0">
                <a:solidFill>
                  <a:srgbClr val="FFFF00"/>
                </a:solidFill>
                <a:latin typeface="Verdana"/>
                <a:cs typeface="Verdana"/>
              </a:rPr>
              <a:t>Type</a:t>
            </a:r>
            <a:r>
              <a:rPr sz="3200" b="1" spc="-60" dirty="0">
                <a:solidFill>
                  <a:srgbClr val="FFFF00"/>
                </a:solidFill>
                <a:latin typeface="Verdana"/>
                <a:cs typeface="Verdana"/>
              </a:rPr>
              <a:t> </a:t>
            </a:r>
            <a:r>
              <a:rPr sz="3200" b="1" spc="-665" dirty="0">
                <a:solidFill>
                  <a:srgbClr val="FFFF00"/>
                </a:solidFill>
                <a:latin typeface="Verdana"/>
                <a:cs typeface="Verdana"/>
              </a:rPr>
              <a:t>1</a:t>
            </a:r>
            <a:r>
              <a:rPr sz="3200" b="1" spc="70" dirty="0">
                <a:solidFill>
                  <a:srgbClr val="FFFF00"/>
                </a:solidFill>
                <a:latin typeface="Verdana"/>
                <a:cs typeface="Verdana"/>
              </a:rPr>
              <a:t> </a:t>
            </a:r>
            <a:r>
              <a:rPr lang="en-US" sz="3200" b="1" spc="70" dirty="0">
                <a:solidFill>
                  <a:srgbClr val="FFFF00"/>
                </a:solidFill>
                <a:latin typeface="Verdana"/>
                <a:cs typeface="Verdana"/>
              </a:rPr>
              <a:t>:</a:t>
            </a:r>
          </a:p>
          <a:p>
            <a:pPr marL="12700" marR="5080">
              <a:lnSpc>
                <a:spcPct val="101000"/>
              </a:lnSpc>
              <a:spcBef>
                <a:spcPts val="100"/>
              </a:spcBef>
            </a:pPr>
            <a:r>
              <a:rPr sz="3000" spc="-40" dirty="0">
                <a:solidFill>
                  <a:srgbClr val="FFFFFF"/>
                </a:solidFill>
                <a:latin typeface="Verdana"/>
                <a:cs typeface="Verdana"/>
              </a:rPr>
              <a:t>Type</a:t>
            </a:r>
            <a:r>
              <a:rPr sz="3000" spc="-140" dirty="0">
                <a:solidFill>
                  <a:srgbClr val="FFFFFF"/>
                </a:solidFill>
                <a:latin typeface="Verdana"/>
                <a:cs typeface="Verdana"/>
              </a:rPr>
              <a:t> </a:t>
            </a:r>
            <a:r>
              <a:rPr sz="3000" spc="-550" dirty="0">
                <a:solidFill>
                  <a:srgbClr val="FFFFFF"/>
                </a:solidFill>
                <a:latin typeface="Verdana"/>
                <a:cs typeface="Verdana"/>
              </a:rPr>
              <a:t>1</a:t>
            </a:r>
            <a:r>
              <a:rPr sz="3000" spc="-140" dirty="0">
                <a:solidFill>
                  <a:srgbClr val="FFFFFF"/>
                </a:solidFill>
                <a:latin typeface="Verdana"/>
                <a:cs typeface="Verdana"/>
              </a:rPr>
              <a:t> </a:t>
            </a:r>
            <a:r>
              <a:rPr sz="3000" spc="-40" dirty="0">
                <a:solidFill>
                  <a:srgbClr val="FFFFFF"/>
                </a:solidFill>
                <a:latin typeface="Verdana"/>
                <a:cs typeface="Verdana"/>
              </a:rPr>
              <a:t>is</a:t>
            </a:r>
            <a:r>
              <a:rPr sz="3000" spc="-140" dirty="0">
                <a:solidFill>
                  <a:srgbClr val="FFFFFF"/>
                </a:solidFill>
                <a:latin typeface="Verdana"/>
                <a:cs typeface="Verdana"/>
              </a:rPr>
              <a:t> </a:t>
            </a:r>
            <a:r>
              <a:rPr sz="3000" dirty="0">
                <a:solidFill>
                  <a:srgbClr val="FFFFFF"/>
                </a:solidFill>
                <a:latin typeface="Verdana"/>
                <a:cs typeface="Verdana"/>
              </a:rPr>
              <a:t>often</a:t>
            </a:r>
            <a:r>
              <a:rPr sz="3000" spc="-140" dirty="0">
                <a:solidFill>
                  <a:srgbClr val="FFFFFF"/>
                </a:solidFill>
                <a:latin typeface="Verdana"/>
                <a:cs typeface="Verdana"/>
              </a:rPr>
              <a:t> </a:t>
            </a:r>
            <a:r>
              <a:rPr sz="3000" spc="55" dirty="0">
                <a:solidFill>
                  <a:srgbClr val="FFFFFF"/>
                </a:solidFill>
                <a:latin typeface="Verdana"/>
                <a:cs typeface="Verdana"/>
              </a:rPr>
              <a:t>diagnosed</a:t>
            </a:r>
            <a:r>
              <a:rPr sz="3000" spc="-140" dirty="0">
                <a:solidFill>
                  <a:srgbClr val="FFFFFF"/>
                </a:solidFill>
                <a:latin typeface="Verdana"/>
                <a:cs typeface="Verdana"/>
              </a:rPr>
              <a:t> </a:t>
            </a:r>
            <a:r>
              <a:rPr sz="3000" dirty="0">
                <a:solidFill>
                  <a:srgbClr val="FFFFFF"/>
                </a:solidFill>
                <a:latin typeface="Verdana"/>
                <a:cs typeface="Verdana"/>
              </a:rPr>
              <a:t>in</a:t>
            </a:r>
            <a:r>
              <a:rPr sz="3000" spc="-145" dirty="0">
                <a:solidFill>
                  <a:srgbClr val="FFFFFF"/>
                </a:solidFill>
                <a:latin typeface="Verdana"/>
                <a:cs typeface="Verdana"/>
              </a:rPr>
              <a:t> </a:t>
            </a:r>
            <a:r>
              <a:rPr sz="3000" spc="-10" dirty="0">
                <a:solidFill>
                  <a:srgbClr val="FFFFFF"/>
                </a:solidFill>
                <a:latin typeface="Verdana"/>
                <a:cs typeface="Verdana"/>
              </a:rPr>
              <a:t>children </a:t>
            </a:r>
            <a:r>
              <a:rPr sz="3000" spc="70" dirty="0">
                <a:solidFill>
                  <a:srgbClr val="FFFFFF"/>
                </a:solidFill>
                <a:latin typeface="Verdana"/>
                <a:cs typeface="Verdana"/>
              </a:rPr>
              <a:t>and</a:t>
            </a:r>
            <a:r>
              <a:rPr sz="3000" spc="-80" dirty="0">
                <a:solidFill>
                  <a:srgbClr val="FFFFFF"/>
                </a:solidFill>
                <a:latin typeface="Verdana"/>
                <a:cs typeface="Verdana"/>
              </a:rPr>
              <a:t> </a:t>
            </a:r>
            <a:r>
              <a:rPr sz="3000" dirty="0">
                <a:solidFill>
                  <a:srgbClr val="FFFFFF"/>
                </a:solidFill>
                <a:latin typeface="Verdana"/>
                <a:cs typeface="Verdana"/>
              </a:rPr>
              <a:t>requires</a:t>
            </a:r>
            <a:r>
              <a:rPr sz="3000" spc="-80" dirty="0">
                <a:solidFill>
                  <a:srgbClr val="FFFFFF"/>
                </a:solidFill>
                <a:latin typeface="Verdana"/>
                <a:cs typeface="Verdana"/>
              </a:rPr>
              <a:t> </a:t>
            </a:r>
            <a:r>
              <a:rPr sz="3000" dirty="0">
                <a:solidFill>
                  <a:srgbClr val="FFFFFF"/>
                </a:solidFill>
                <a:latin typeface="Verdana"/>
                <a:cs typeface="Verdana"/>
              </a:rPr>
              <a:t>lifelong</a:t>
            </a:r>
            <a:r>
              <a:rPr sz="3000" spc="-80" dirty="0">
                <a:solidFill>
                  <a:srgbClr val="FFFFFF"/>
                </a:solidFill>
                <a:latin typeface="Verdana"/>
                <a:cs typeface="Verdana"/>
              </a:rPr>
              <a:t> </a:t>
            </a:r>
            <a:r>
              <a:rPr sz="3000" dirty="0">
                <a:solidFill>
                  <a:srgbClr val="FFFFFF"/>
                </a:solidFill>
                <a:latin typeface="Verdana"/>
                <a:cs typeface="Verdana"/>
              </a:rPr>
              <a:t>insulin</a:t>
            </a:r>
            <a:r>
              <a:rPr sz="3000" spc="-80" dirty="0">
                <a:solidFill>
                  <a:srgbClr val="FFFFFF"/>
                </a:solidFill>
                <a:latin typeface="Verdana"/>
                <a:cs typeface="Verdana"/>
              </a:rPr>
              <a:t> </a:t>
            </a:r>
            <a:r>
              <a:rPr sz="3000" spc="-55" dirty="0">
                <a:solidFill>
                  <a:srgbClr val="FFFFFF"/>
                </a:solidFill>
                <a:latin typeface="Verdana"/>
                <a:cs typeface="Verdana"/>
              </a:rPr>
              <a:t>therapy</a:t>
            </a:r>
            <a:r>
              <a:rPr lang="en-US" sz="3000" spc="-55" dirty="0">
                <a:solidFill>
                  <a:srgbClr val="FFFFFF"/>
                </a:solidFill>
                <a:latin typeface="Verdana"/>
                <a:cs typeface="Verdana"/>
              </a:rPr>
              <a:t>.</a:t>
            </a:r>
          </a:p>
          <a:p>
            <a:pPr marL="469900" marR="5080" indent="-457200">
              <a:lnSpc>
                <a:spcPct val="101000"/>
              </a:lnSpc>
              <a:spcBef>
                <a:spcPts val="100"/>
              </a:spcBef>
              <a:buFont typeface="Wingdings" panose="05000000000000000000" pitchFamily="2" charset="2"/>
              <a:buChar char="Ø"/>
            </a:pPr>
            <a:r>
              <a:rPr sz="3200" b="1" spc="-40" dirty="0">
                <a:solidFill>
                  <a:srgbClr val="FFFF00"/>
                </a:solidFill>
                <a:latin typeface="Verdana"/>
                <a:cs typeface="Verdana"/>
              </a:rPr>
              <a:t>Type</a:t>
            </a:r>
            <a:r>
              <a:rPr sz="3200" b="1" spc="-75" dirty="0">
                <a:solidFill>
                  <a:srgbClr val="FFFF00"/>
                </a:solidFill>
                <a:latin typeface="Verdana"/>
                <a:cs typeface="Verdana"/>
              </a:rPr>
              <a:t> </a:t>
            </a:r>
            <a:r>
              <a:rPr sz="3200" b="1" spc="-50" dirty="0">
                <a:solidFill>
                  <a:srgbClr val="FFFF00"/>
                </a:solidFill>
                <a:latin typeface="Verdana"/>
                <a:cs typeface="Verdana"/>
              </a:rPr>
              <a:t>2</a:t>
            </a:r>
            <a:r>
              <a:rPr lang="en-US" sz="3200" b="1" spc="-50" dirty="0">
                <a:solidFill>
                  <a:srgbClr val="FFFF00"/>
                </a:solidFill>
                <a:latin typeface="Verdana"/>
                <a:cs typeface="Verdana"/>
              </a:rPr>
              <a:t>:</a:t>
            </a:r>
          </a:p>
          <a:p>
            <a:pPr marL="12700" marR="5080">
              <a:lnSpc>
                <a:spcPct val="101000"/>
              </a:lnSpc>
              <a:spcBef>
                <a:spcPts val="100"/>
              </a:spcBef>
            </a:pPr>
            <a:r>
              <a:rPr lang="en-US" sz="3000" spc="-50" dirty="0">
                <a:solidFill>
                  <a:srgbClr val="FFFFFF"/>
                </a:solidFill>
                <a:latin typeface="Verdana"/>
                <a:cs typeface="Verdana"/>
              </a:rPr>
              <a:t>Type 2</a:t>
            </a:r>
            <a:r>
              <a:rPr sz="3000" spc="-50" dirty="0">
                <a:solidFill>
                  <a:srgbClr val="FFFFFF"/>
                </a:solidFill>
                <a:latin typeface="Verdana"/>
                <a:cs typeface="Verdana"/>
              </a:rPr>
              <a:t> </a:t>
            </a:r>
            <a:r>
              <a:rPr sz="3000" spc="-40" dirty="0">
                <a:solidFill>
                  <a:srgbClr val="FFFFFF"/>
                </a:solidFill>
                <a:latin typeface="Verdana"/>
                <a:cs typeface="Verdana"/>
              </a:rPr>
              <a:t>is</a:t>
            </a:r>
            <a:r>
              <a:rPr sz="3000" spc="-100" dirty="0">
                <a:solidFill>
                  <a:srgbClr val="FFFFFF"/>
                </a:solidFill>
                <a:latin typeface="Verdana"/>
                <a:cs typeface="Verdana"/>
              </a:rPr>
              <a:t> </a:t>
            </a:r>
            <a:r>
              <a:rPr sz="3000" dirty="0">
                <a:solidFill>
                  <a:srgbClr val="FFFFFF"/>
                </a:solidFill>
                <a:latin typeface="Verdana"/>
                <a:cs typeface="Verdana"/>
              </a:rPr>
              <a:t>more</a:t>
            </a:r>
            <a:r>
              <a:rPr sz="3000" spc="-95" dirty="0">
                <a:solidFill>
                  <a:srgbClr val="FFFFFF"/>
                </a:solidFill>
                <a:latin typeface="Verdana"/>
                <a:cs typeface="Verdana"/>
              </a:rPr>
              <a:t> </a:t>
            </a:r>
            <a:r>
              <a:rPr sz="3000" spc="110" dirty="0">
                <a:solidFill>
                  <a:srgbClr val="FFFFFF"/>
                </a:solidFill>
                <a:latin typeface="Verdana"/>
                <a:cs typeface="Verdana"/>
              </a:rPr>
              <a:t>common</a:t>
            </a:r>
            <a:r>
              <a:rPr sz="3000" spc="-100" dirty="0">
                <a:solidFill>
                  <a:srgbClr val="FFFFFF"/>
                </a:solidFill>
                <a:latin typeface="Verdana"/>
                <a:cs typeface="Verdana"/>
              </a:rPr>
              <a:t> </a:t>
            </a:r>
            <a:r>
              <a:rPr sz="3000" spc="70" dirty="0">
                <a:solidFill>
                  <a:srgbClr val="FFFFFF"/>
                </a:solidFill>
                <a:latin typeface="Verdana"/>
                <a:cs typeface="Verdana"/>
              </a:rPr>
              <a:t>and</a:t>
            </a:r>
            <a:r>
              <a:rPr sz="3000" spc="-95" dirty="0">
                <a:solidFill>
                  <a:srgbClr val="FFFFFF"/>
                </a:solidFill>
                <a:latin typeface="Verdana"/>
                <a:cs typeface="Verdana"/>
              </a:rPr>
              <a:t> </a:t>
            </a:r>
            <a:r>
              <a:rPr sz="3000" dirty="0">
                <a:solidFill>
                  <a:srgbClr val="FFFFFF"/>
                </a:solidFill>
                <a:latin typeface="Verdana"/>
                <a:cs typeface="Verdana"/>
              </a:rPr>
              <a:t>linked</a:t>
            </a:r>
            <a:r>
              <a:rPr sz="3000" spc="-95" dirty="0">
                <a:solidFill>
                  <a:srgbClr val="FFFFFF"/>
                </a:solidFill>
                <a:latin typeface="Verdana"/>
                <a:cs typeface="Verdana"/>
              </a:rPr>
              <a:t> </a:t>
            </a:r>
            <a:r>
              <a:rPr sz="3000" dirty="0">
                <a:solidFill>
                  <a:srgbClr val="FFFFFF"/>
                </a:solidFill>
                <a:latin typeface="Verdana"/>
                <a:cs typeface="Verdana"/>
              </a:rPr>
              <a:t>to</a:t>
            </a:r>
            <a:r>
              <a:rPr sz="3000" spc="-100" dirty="0">
                <a:solidFill>
                  <a:srgbClr val="FFFFFF"/>
                </a:solidFill>
                <a:latin typeface="Verdana"/>
                <a:cs typeface="Verdana"/>
              </a:rPr>
              <a:t> </a:t>
            </a:r>
            <a:r>
              <a:rPr sz="3000" spc="-25" dirty="0">
                <a:solidFill>
                  <a:srgbClr val="FFFFFF"/>
                </a:solidFill>
                <a:latin typeface="Verdana"/>
                <a:cs typeface="Verdana"/>
              </a:rPr>
              <a:t>lifestyle</a:t>
            </a:r>
            <a:r>
              <a:rPr sz="3000" spc="-95" dirty="0">
                <a:solidFill>
                  <a:srgbClr val="FFFFFF"/>
                </a:solidFill>
                <a:latin typeface="Verdana"/>
                <a:cs typeface="Verdana"/>
              </a:rPr>
              <a:t> </a:t>
            </a:r>
            <a:r>
              <a:rPr sz="3000" spc="-10" dirty="0">
                <a:solidFill>
                  <a:srgbClr val="FFFFFF"/>
                </a:solidFill>
                <a:latin typeface="Verdana"/>
                <a:cs typeface="Verdana"/>
              </a:rPr>
              <a:t>factors.</a:t>
            </a:r>
            <a:endParaRPr lang="en-US" sz="3000" spc="-10" dirty="0">
              <a:solidFill>
                <a:srgbClr val="FFFFFF"/>
              </a:solidFill>
              <a:latin typeface="Verdana"/>
              <a:cs typeface="Verdana"/>
            </a:endParaRPr>
          </a:p>
          <a:p>
            <a:pPr marL="12700" marR="5080">
              <a:lnSpc>
                <a:spcPct val="101000"/>
              </a:lnSpc>
              <a:spcBef>
                <a:spcPts val="100"/>
              </a:spcBef>
            </a:pPr>
            <a:r>
              <a:rPr lang="en-US" sz="3000" spc="-10" dirty="0">
                <a:solidFill>
                  <a:srgbClr val="FFFFFF"/>
                </a:solidFill>
                <a:latin typeface="Verdana"/>
                <a:cs typeface="Verdana"/>
              </a:rPr>
              <a:t>And also, there are other kinds of diabetes.</a:t>
            </a:r>
          </a:p>
        </p:txBody>
      </p:sp>
      <p:sp>
        <p:nvSpPr>
          <p:cNvPr id="4" name="object 4"/>
          <p:cNvSpPr txBox="1">
            <a:spLocks noGrp="1"/>
          </p:cNvSpPr>
          <p:nvPr>
            <p:ph type="title"/>
          </p:nvPr>
        </p:nvSpPr>
        <p:spPr>
          <a:xfrm>
            <a:off x="539750" y="844706"/>
            <a:ext cx="11918836" cy="765274"/>
          </a:xfrm>
          <a:prstGeom prst="rect">
            <a:avLst/>
          </a:prstGeom>
        </p:spPr>
        <p:txBody>
          <a:bodyPr vert="horz" wrap="square" lIns="0" tIns="33020" rIns="0" bIns="0" rtlCol="0">
            <a:spAutoFit/>
          </a:bodyPr>
          <a:lstStyle/>
          <a:p>
            <a:pPr marL="12700" marR="5080">
              <a:lnSpc>
                <a:spcPts val="5700"/>
              </a:lnSpc>
              <a:spcBef>
                <a:spcPts val="260"/>
              </a:spcBef>
            </a:pPr>
            <a:r>
              <a:rPr sz="5800" spc="-65" dirty="0">
                <a:solidFill>
                  <a:schemeClr val="tx1"/>
                </a:solidFill>
              </a:rPr>
              <a:t>Understanding </a:t>
            </a:r>
            <a:r>
              <a:rPr sz="5800" spc="-135" dirty="0">
                <a:solidFill>
                  <a:schemeClr val="tx1"/>
                </a:solidFill>
              </a:rPr>
              <a:t>Diabetes</a:t>
            </a:r>
            <a:r>
              <a:rPr sz="5800" spc="-250" dirty="0">
                <a:solidFill>
                  <a:schemeClr val="tx1"/>
                </a:solidFill>
              </a:rPr>
              <a:t> </a:t>
            </a:r>
            <a:r>
              <a:rPr sz="5800" spc="-160" dirty="0">
                <a:solidFill>
                  <a:schemeClr val="tx1"/>
                </a:solidFill>
              </a:rPr>
              <a:t>Types</a:t>
            </a:r>
          </a:p>
        </p:txBody>
      </p:sp>
      <p:sp>
        <p:nvSpPr>
          <p:cNvPr id="5" name="object 5"/>
          <p:cNvSpPr/>
          <p:nvPr/>
        </p:nvSpPr>
        <p:spPr>
          <a:xfrm>
            <a:off x="1968614" y="711326"/>
            <a:ext cx="5187950" cy="28575"/>
          </a:xfrm>
          <a:custGeom>
            <a:avLst/>
            <a:gdLst/>
            <a:ahLst/>
            <a:cxnLst/>
            <a:rect l="l" t="t" r="r" b="b"/>
            <a:pathLst>
              <a:path w="5187950" h="28575">
                <a:moveTo>
                  <a:pt x="5187632" y="0"/>
                </a:moveTo>
                <a:lnTo>
                  <a:pt x="0" y="0"/>
                </a:lnTo>
                <a:lnTo>
                  <a:pt x="0" y="28575"/>
                </a:lnTo>
                <a:lnTo>
                  <a:pt x="5187632" y="28575"/>
                </a:lnTo>
                <a:lnTo>
                  <a:pt x="5187632" y="0"/>
                </a:lnTo>
                <a:close/>
              </a:path>
            </a:pathLst>
          </a:custGeom>
          <a:solidFill>
            <a:srgbClr val="FFAB40"/>
          </a:solidFill>
        </p:spPr>
        <p:txBody>
          <a:bodyPr wrap="square" lIns="0" tIns="0" rIns="0" bIns="0" rtlCol="0"/>
          <a:lstStyle/>
          <a:p>
            <a:endParaRPr/>
          </a:p>
        </p:txBody>
      </p:sp>
      <p:pic>
        <p:nvPicPr>
          <p:cNvPr id="11" name="Picture 10" descr="A diagram of diabetes and diabetes">
            <a:extLst>
              <a:ext uri="{FF2B5EF4-FFF2-40B4-BE49-F238E27FC236}">
                <a16:creationId xmlns:a16="http://schemas.microsoft.com/office/drawing/2014/main" id="{E6F67BDE-BF01-1391-1C7A-1688B58EAF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82" y="5392458"/>
            <a:ext cx="8783276" cy="4544059"/>
          </a:xfrm>
          <a:prstGeom prst="rect">
            <a:avLst/>
          </a:prstGeom>
        </p:spPr>
      </p:pic>
      <p:sp>
        <p:nvSpPr>
          <p:cNvPr id="12" name="TextBox 11">
            <a:extLst>
              <a:ext uri="{FF2B5EF4-FFF2-40B4-BE49-F238E27FC236}">
                <a16:creationId xmlns:a16="http://schemas.microsoft.com/office/drawing/2014/main" id="{D8C4228B-D65A-031E-04FB-32A78FAEABC2}"/>
              </a:ext>
            </a:extLst>
          </p:cNvPr>
          <p:cNvSpPr txBox="1"/>
          <p:nvPr/>
        </p:nvSpPr>
        <p:spPr>
          <a:xfrm>
            <a:off x="9188347" y="5719884"/>
            <a:ext cx="8783276" cy="5028813"/>
          </a:xfrm>
          <a:prstGeom prst="rect">
            <a:avLst/>
          </a:prstGeom>
          <a:noFill/>
        </p:spPr>
        <p:txBody>
          <a:bodyPr wrap="square" rtlCol="0">
            <a:spAutoFit/>
          </a:bodyPr>
          <a:lstStyle/>
          <a:p>
            <a:pPr marL="469900" marR="5080" indent="-457200">
              <a:lnSpc>
                <a:spcPct val="101000"/>
              </a:lnSpc>
              <a:spcBef>
                <a:spcPts val="100"/>
              </a:spcBef>
              <a:buFont typeface="Wingdings" panose="05000000000000000000" pitchFamily="2" charset="2"/>
              <a:buChar char="Ø"/>
            </a:pPr>
            <a:r>
              <a:rPr lang="en-US" sz="3200" b="1" spc="-10" dirty="0">
                <a:solidFill>
                  <a:srgbClr val="FFFF00"/>
                </a:solidFill>
                <a:latin typeface="Verdana"/>
                <a:cs typeface="Verdana"/>
              </a:rPr>
              <a:t>Prediabetes:</a:t>
            </a:r>
          </a:p>
          <a:p>
            <a:pPr marL="12700" marR="5080">
              <a:lnSpc>
                <a:spcPct val="101000"/>
              </a:lnSpc>
              <a:spcBef>
                <a:spcPts val="100"/>
              </a:spcBef>
            </a:pPr>
            <a:r>
              <a:rPr lang="en-US" sz="3000" spc="-10" dirty="0">
                <a:solidFill>
                  <a:srgbClr val="FFFFFF"/>
                </a:solidFill>
                <a:latin typeface="Verdana"/>
                <a:cs typeface="Verdana"/>
              </a:rPr>
              <a:t>It was initial stage of diabetes, </a:t>
            </a:r>
          </a:p>
          <a:p>
            <a:pPr marL="469900" marR="5080" indent="-457200">
              <a:lnSpc>
                <a:spcPct val="101000"/>
              </a:lnSpc>
              <a:spcBef>
                <a:spcPts val="100"/>
              </a:spcBef>
              <a:buFont typeface="Wingdings" panose="05000000000000000000" pitchFamily="2" charset="2"/>
              <a:buChar char="Ø"/>
            </a:pPr>
            <a:r>
              <a:rPr lang="en-US" sz="3200" b="1" spc="-10" dirty="0">
                <a:solidFill>
                  <a:srgbClr val="FFFF00"/>
                </a:solidFill>
                <a:latin typeface="Verdana"/>
                <a:cs typeface="Verdana"/>
              </a:rPr>
              <a:t>Gestational diabetes:</a:t>
            </a:r>
          </a:p>
          <a:p>
            <a:pPr marL="12700" marR="5080">
              <a:lnSpc>
                <a:spcPct val="101000"/>
              </a:lnSpc>
              <a:spcBef>
                <a:spcPts val="100"/>
              </a:spcBef>
            </a:pPr>
            <a:r>
              <a:rPr lang="en-US" sz="3000" spc="-10" dirty="0">
                <a:solidFill>
                  <a:srgbClr val="FFFFFF"/>
                </a:solidFill>
                <a:latin typeface="Verdana"/>
                <a:cs typeface="Verdana"/>
              </a:rPr>
              <a:t>Usually seen during in pregnancy and resolves after childbirth.</a:t>
            </a:r>
          </a:p>
          <a:p>
            <a:pPr marL="12700" marR="5080">
              <a:lnSpc>
                <a:spcPct val="101000"/>
              </a:lnSpc>
              <a:spcBef>
                <a:spcPts val="100"/>
              </a:spcBef>
            </a:pPr>
            <a:endParaRPr lang="en-US" sz="2400" dirty="0">
              <a:latin typeface="Verdana"/>
              <a:cs typeface="Verdana"/>
            </a:endParaRPr>
          </a:p>
          <a:p>
            <a:pPr marL="469900" marR="1071245" indent="-457200">
              <a:lnSpc>
                <a:spcPct val="100000"/>
              </a:lnSpc>
              <a:spcBef>
                <a:spcPts val="75"/>
              </a:spcBef>
              <a:buFont typeface="Wingdings" panose="05000000000000000000" pitchFamily="2" charset="2"/>
              <a:buChar char="Ø"/>
            </a:pPr>
            <a:r>
              <a:rPr lang="en-US" sz="3000" spc="60" dirty="0">
                <a:solidFill>
                  <a:srgbClr val="FFFFFF"/>
                </a:solidFill>
                <a:latin typeface="Verdana"/>
                <a:cs typeface="Verdana"/>
              </a:rPr>
              <a:t>Understanding</a:t>
            </a:r>
            <a:r>
              <a:rPr lang="en-US" sz="3000" spc="-110" dirty="0">
                <a:solidFill>
                  <a:srgbClr val="FFFFFF"/>
                </a:solidFill>
                <a:latin typeface="Verdana"/>
                <a:cs typeface="Verdana"/>
              </a:rPr>
              <a:t> </a:t>
            </a:r>
            <a:r>
              <a:rPr lang="en-US" sz="3000" dirty="0">
                <a:solidFill>
                  <a:srgbClr val="FFFFFF"/>
                </a:solidFill>
                <a:latin typeface="Verdana"/>
                <a:cs typeface="Verdana"/>
              </a:rPr>
              <a:t>these</a:t>
            </a:r>
            <a:r>
              <a:rPr lang="en-US" sz="3000" spc="-105" dirty="0">
                <a:solidFill>
                  <a:srgbClr val="FFFFFF"/>
                </a:solidFill>
                <a:latin typeface="Verdana"/>
                <a:cs typeface="Verdana"/>
              </a:rPr>
              <a:t> </a:t>
            </a:r>
            <a:r>
              <a:rPr lang="en-US" sz="3000" dirty="0">
                <a:solidFill>
                  <a:srgbClr val="FFFFFF"/>
                </a:solidFill>
                <a:latin typeface="Verdana"/>
                <a:cs typeface="Verdana"/>
              </a:rPr>
              <a:t>types</a:t>
            </a:r>
            <a:r>
              <a:rPr lang="en-US" sz="3000" spc="-105" dirty="0">
                <a:solidFill>
                  <a:srgbClr val="FFFFFF"/>
                </a:solidFill>
                <a:latin typeface="Verdana"/>
                <a:cs typeface="Verdana"/>
              </a:rPr>
              <a:t> </a:t>
            </a:r>
            <a:r>
              <a:rPr lang="en-US" sz="3000" spc="-40" dirty="0">
                <a:solidFill>
                  <a:srgbClr val="FFFFFF"/>
                </a:solidFill>
                <a:latin typeface="Verdana"/>
                <a:cs typeface="Verdana"/>
              </a:rPr>
              <a:t>is</a:t>
            </a:r>
            <a:r>
              <a:rPr lang="en-US" sz="3000" spc="-105" dirty="0">
                <a:solidFill>
                  <a:srgbClr val="FFFFFF"/>
                </a:solidFill>
                <a:latin typeface="Verdana"/>
                <a:cs typeface="Verdana"/>
              </a:rPr>
              <a:t> </a:t>
            </a:r>
            <a:r>
              <a:rPr lang="en-US" sz="3000" dirty="0">
                <a:solidFill>
                  <a:srgbClr val="FFFFFF"/>
                </a:solidFill>
                <a:latin typeface="Verdana"/>
                <a:cs typeface="Verdana"/>
              </a:rPr>
              <a:t>crucial</a:t>
            </a:r>
            <a:r>
              <a:rPr lang="en-US" sz="3000" spc="-105" dirty="0">
                <a:solidFill>
                  <a:srgbClr val="FFFFFF"/>
                </a:solidFill>
                <a:latin typeface="Verdana"/>
                <a:cs typeface="Verdana"/>
              </a:rPr>
              <a:t> </a:t>
            </a:r>
            <a:r>
              <a:rPr lang="en-US" sz="3000" spc="-25" dirty="0">
                <a:solidFill>
                  <a:srgbClr val="FFFFFF"/>
                </a:solidFill>
                <a:latin typeface="Verdana"/>
                <a:cs typeface="Verdana"/>
              </a:rPr>
              <a:t>for taking preventive measures before becoming Diabetic.</a:t>
            </a:r>
          </a:p>
          <a:p>
            <a:pPr marL="12700" marR="1071245">
              <a:lnSpc>
                <a:spcPct val="100000"/>
              </a:lnSpc>
              <a:spcBef>
                <a:spcPts val="75"/>
              </a:spcBef>
            </a:pPr>
            <a:endParaRPr lang="en-US" sz="2800" dirty="0">
              <a:latin typeface="Verdana"/>
              <a:cs typeface="Verdana"/>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700" y="-31750"/>
            <a:ext cx="18288000" cy="10286973"/>
          </a:xfrm>
          <a:prstGeom prst="rect">
            <a:avLst/>
          </a:prstGeom>
        </p:spPr>
      </p:pic>
      <p:sp>
        <p:nvSpPr>
          <p:cNvPr id="4" name="object 4"/>
          <p:cNvSpPr txBox="1">
            <a:spLocks noGrp="1"/>
          </p:cNvSpPr>
          <p:nvPr>
            <p:ph type="title"/>
          </p:nvPr>
        </p:nvSpPr>
        <p:spPr>
          <a:xfrm>
            <a:off x="-3041650" y="882650"/>
            <a:ext cx="15784354" cy="765274"/>
          </a:xfrm>
          <a:prstGeom prst="rect">
            <a:avLst/>
          </a:prstGeom>
        </p:spPr>
        <p:txBody>
          <a:bodyPr vert="horz" wrap="square" lIns="0" tIns="33020" rIns="0" bIns="0" rtlCol="0">
            <a:spAutoFit/>
          </a:bodyPr>
          <a:lstStyle/>
          <a:p>
            <a:pPr marL="12700" marR="5080" algn="ctr">
              <a:lnSpc>
                <a:spcPts val="5700"/>
              </a:lnSpc>
              <a:spcBef>
                <a:spcPts val="260"/>
              </a:spcBef>
            </a:pPr>
            <a:r>
              <a:rPr lang="en-US" sz="5800" spc="-140" dirty="0">
                <a:solidFill>
                  <a:schemeClr val="tx1"/>
                </a:solidFill>
              </a:rPr>
              <a:t>Project Overview</a:t>
            </a:r>
            <a:endParaRPr sz="5800" spc="-130" dirty="0">
              <a:solidFill>
                <a:schemeClr val="tx1"/>
              </a:solidFill>
            </a:endParaRPr>
          </a:p>
        </p:txBody>
      </p:sp>
      <p:sp>
        <p:nvSpPr>
          <p:cNvPr id="5" name="object 5"/>
          <p:cNvSpPr/>
          <p:nvPr/>
        </p:nvSpPr>
        <p:spPr>
          <a:xfrm>
            <a:off x="1968614" y="711326"/>
            <a:ext cx="5187950" cy="28575"/>
          </a:xfrm>
          <a:custGeom>
            <a:avLst/>
            <a:gdLst/>
            <a:ahLst/>
            <a:cxnLst/>
            <a:rect l="l" t="t" r="r" b="b"/>
            <a:pathLst>
              <a:path w="5187950" h="28575">
                <a:moveTo>
                  <a:pt x="5187632" y="0"/>
                </a:moveTo>
                <a:lnTo>
                  <a:pt x="0" y="0"/>
                </a:lnTo>
                <a:lnTo>
                  <a:pt x="0" y="28575"/>
                </a:lnTo>
                <a:lnTo>
                  <a:pt x="5187632" y="28575"/>
                </a:lnTo>
                <a:lnTo>
                  <a:pt x="5187632" y="0"/>
                </a:lnTo>
                <a:close/>
              </a:path>
            </a:pathLst>
          </a:custGeom>
          <a:solidFill>
            <a:srgbClr val="FFAB40"/>
          </a:solidFill>
        </p:spPr>
        <p:txBody>
          <a:bodyPr wrap="square" lIns="0" tIns="0" rIns="0" bIns="0" rtlCol="0"/>
          <a:lstStyle/>
          <a:p>
            <a:endParaRPr/>
          </a:p>
        </p:txBody>
      </p:sp>
      <p:sp>
        <p:nvSpPr>
          <p:cNvPr id="7" name="TextBox 6">
            <a:extLst>
              <a:ext uri="{FF2B5EF4-FFF2-40B4-BE49-F238E27FC236}">
                <a16:creationId xmlns:a16="http://schemas.microsoft.com/office/drawing/2014/main" id="{F62CAC79-5810-C184-E6EF-435DB5D7705C}"/>
              </a:ext>
            </a:extLst>
          </p:cNvPr>
          <p:cNvSpPr txBox="1"/>
          <p:nvPr/>
        </p:nvSpPr>
        <p:spPr>
          <a:xfrm>
            <a:off x="1454150" y="2101850"/>
            <a:ext cx="16192503" cy="4247317"/>
          </a:xfrm>
          <a:prstGeom prst="rect">
            <a:avLst/>
          </a:prstGeom>
          <a:noFill/>
        </p:spPr>
        <p:txBody>
          <a:bodyPr wrap="square" rtlCol="0">
            <a:spAutoFit/>
          </a:bodyPr>
          <a:lstStyle/>
          <a:p>
            <a:r>
              <a:rPr lang="en-US" sz="3000" dirty="0"/>
              <a:t>This project aims to address the challenges of accurate diabetes prediction by developing a machine learning model that integrates </a:t>
            </a:r>
            <a:r>
              <a:rPr lang="en-US" sz="3000" b="1" dirty="0">
                <a:solidFill>
                  <a:srgbClr val="FFFF00"/>
                </a:solidFill>
              </a:rPr>
              <a:t>Multimodal health data</a:t>
            </a:r>
            <a:r>
              <a:rPr lang="en-US" sz="3000" dirty="0">
                <a:solidFill>
                  <a:srgbClr val="FFFF00"/>
                </a:solidFill>
              </a:rPr>
              <a:t>, </a:t>
            </a:r>
            <a:r>
              <a:rPr lang="en-US" sz="3000" dirty="0"/>
              <a:t>including</a:t>
            </a:r>
            <a:r>
              <a:rPr lang="en-US" sz="3000" dirty="0">
                <a:solidFill>
                  <a:srgbClr val="FFFF00"/>
                </a:solidFill>
              </a:rPr>
              <a:t> </a:t>
            </a:r>
            <a:r>
              <a:rPr lang="en-US" sz="3000" b="1" dirty="0">
                <a:solidFill>
                  <a:srgbClr val="FFFF00"/>
                </a:solidFill>
              </a:rPr>
              <a:t>Demographic information, Biometric measurements</a:t>
            </a:r>
            <a:r>
              <a:rPr lang="en-US" sz="3000" dirty="0">
                <a:solidFill>
                  <a:srgbClr val="FFFF00"/>
                </a:solidFill>
              </a:rPr>
              <a:t>, </a:t>
            </a:r>
            <a:r>
              <a:rPr lang="en-US" sz="3000" dirty="0"/>
              <a:t>and </a:t>
            </a:r>
            <a:r>
              <a:rPr lang="en-US" sz="3000" b="1" dirty="0">
                <a:solidFill>
                  <a:srgbClr val="FFFF00"/>
                </a:solidFill>
              </a:rPr>
              <a:t>Continuous Glucose Monitoring (CGM) Time-Series Data</a:t>
            </a:r>
            <a:r>
              <a:rPr lang="en-US" sz="3000" dirty="0"/>
              <a:t>. By combining the strengths of techniques such as </a:t>
            </a:r>
            <a:r>
              <a:rPr lang="en-US" sz="3000" b="1" dirty="0">
                <a:solidFill>
                  <a:srgbClr val="FFFF00"/>
                </a:solidFill>
              </a:rPr>
              <a:t>SMOTE</a:t>
            </a:r>
            <a:r>
              <a:rPr lang="en-US" sz="3000" dirty="0"/>
              <a:t> for handling data imbalance, </a:t>
            </a:r>
            <a:r>
              <a:rPr lang="en-US" sz="3000" b="1" dirty="0">
                <a:solidFill>
                  <a:srgbClr val="FFFF00"/>
                </a:solidFill>
              </a:rPr>
              <a:t>Recursive Feature Elimination (RFE)</a:t>
            </a:r>
            <a:r>
              <a:rPr lang="en-US" sz="3000" dirty="0"/>
              <a:t> for feature selection, and </a:t>
            </a:r>
            <a:r>
              <a:rPr lang="en-US" sz="3000" b="1" dirty="0">
                <a:solidFill>
                  <a:srgbClr val="FFFF00"/>
                </a:solidFill>
              </a:rPr>
              <a:t>LIME</a:t>
            </a:r>
            <a:r>
              <a:rPr lang="en-US" sz="3000" dirty="0"/>
              <a:t> for interpretability, this model seeks to provide a more accurate and interpretable prediction of prediabetes, Type 2 diabetes, and gestational diabetes. The integration of these diverse data sources presents a unique opportunity to improve the prediction accuracy, offering a more comprehensive view of factors contributing to diabetes risk than single-source models can achieve.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2727"/>
            <a:ext cx="18288000" cy="10286973"/>
          </a:xfrm>
          <a:prstGeom prst="rect">
            <a:avLst/>
          </a:prstGeom>
        </p:spPr>
      </p:pic>
      <p:sp>
        <p:nvSpPr>
          <p:cNvPr id="3" name="object 3"/>
          <p:cNvSpPr txBox="1">
            <a:spLocks noGrp="1"/>
          </p:cNvSpPr>
          <p:nvPr>
            <p:ph type="title"/>
          </p:nvPr>
        </p:nvSpPr>
        <p:spPr>
          <a:xfrm>
            <a:off x="1922400" y="854605"/>
            <a:ext cx="8142349" cy="765274"/>
          </a:xfrm>
          <a:prstGeom prst="rect">
            <a:avLst/>
          </a:prstGeom>
        </p:spPr>
        <p:txBody>
          <a:bodyPr vert="horz" wrap="square" lIns="0" tIns="33020" rIns="0" bIns="0" rtlCol="0">
            <a:spAutoFit/>
          </a:bodyPr>
          <a:lstStyle/>
          <a:p>
            <a:pPr marL="12700" marR="5080">
              <a:lnSpc>
                <a:spcPts val="5700"/>
              </a:lnSpc>
              <a:spcBef>
                <a:spcPts val="260"/>
              </a:spcBef>
            </a:pPr>
            <a:r>
              <a:rPr sz="5800" spc="-135" dirty="0">
                <a:solidFill>
                  <a:schemeClr val="tx1"/>
                </a:solidFill>
              </a:rPr>
              <a:t>Data</a:t>
            </a:r>
            <a:r>
              <a:rPr sz="5800" spc="-235" dirty="0">
                <a:solidFill>
                  <a:schemeClr val="tx1"/>
                </a:solidFill>
              </a:rPr>
              <a:t> </a:t>
            </a:r>
            <a:r>
              <a:rPr lang="en-US" sz="5800" spc="-175" dirty="0">
                <a:solidFill>
                  <a:schemeClr val="tx1"/>
                </a:solidFill>
              </a:rPr>
              <a:t>Collection</a:t>
            </a:r>
            <a:endParaRPr sz="5800" spc="-10" dirty="0">
              <a:solidFill>
                <a:schemeClr val="tx1"/>
              </a:solidFill>
            </a:endParaRPr>
          </a:p>
        </p:txBody>
      </p:sp>
      <p:sp>
        <p:nvSpPr>
          <p:cNvPr id="4" name="object 4"/>
          <p:cNvSpPr txBox="1"/>
          <p:nvPr/>
        </p:nvSpPr>
        <p:spPr>
          <a:xfrm>
            <a:off x="1954966" y="3240595"/>
            <a:ext cx="6310630" cy="374461"/>
          </a:xfrm>
          <a:prstGeom prst="rect">
            <a:avLst/>
          </a:prstGeom>
        </p:spPr>
        <p:txBody>
          <a:bodyPr vert="horz" wrap="square" lIns="0" tIns="12700" rIns="0" bIns="0" rtlCol="0">
            <a:spAutoFit/>
          </a:bodyPr>
          <a:lstStyle/>
          <a:p>
            <a:pPr marL="12700" marR="5080">
              <a:lnSpc>
                <a:spcPct val="99900"/>
              </a:lnSpc>
              <a:spcBef>
                <a:spcPts val="100"/>
              </a:spcBef>
            </a:pPr>
            <a:r>
              <a:rPr sz="2350" spc="-65" dirty="0">
                <a:solidFill>
                  <a:srgbClr val="FFFFFF"/>
                </a:solidFill>
                <a:latin typeface="Verdana"/>
                <a:cs typeface="Verdana"/>
              </a:rPr>
              <a:t>.</a:t>
            </a:r>
            <a:endParaRPr sz="2350" dirty="0">
              <a:latin typeface="Verdana"/>
              <a:cs typeface="Verdana"/>
            </a:endParaRPr>
          </a:p>
        </p:txBody>
      </p:sp>
      <p:sp>
        <p:nvSpPr>
          <p:cNvPr id="5" name="object 5"/>
          <p:cNvSpPr/>
          <p:nvPr/>
        </p:nvSpPr>
        <p:spPr>
          <a:xfrm>
            <a:off x="1968614" y="711326"/>
            <a:ext cx="5187950" cy="28575"/>
          </a:xfrm>
          <a:custGeom>
            <a:avLst/>
            <a:gdLst/>
            <a:ahLst/>
            <a:cxnLst/>
            <a:rect l="l" t="t" r="r" b="b"/>
            <a:pathLst>
              <a:path w="5187950" h="28575">
                <a:moveTo>
                  <a:pt x="5187632" y="0"/>
                </a:moveTo>
                <a:lnTo>
                  <a:pt x="0" y="0"/>
                </a:lnTo>
                <a:lnTo>
                  <a:pt x="0" y="28575"/>
                </a:lnTo>
                <a:lnTo>
                  <a:pt x="5187632" y="28575"/>
                </a:lnTo>
                <a:lnTo>
                  <a:pt x="5187632" y="0"/>
                </a:lnTo>
                <a:close/>
              </a:path>
            </a:pathLst>
          </a:custGeom>
          <a:solidFill>
            <a:srgbClr val="FFAB40"/>
          </a:solidFill>
        </p:spPr>
        <p:txBody>
          <a:bodyPr wrap="square" lIns="0" tIns="0" rIns="0" bIns="0" rtlCol="0"/>
          <a:lstStyle/>
          <a:p>
            <a:endParaRPr/>
          </a:p>
        </p:txBody>
      </p:sp>
      <p:sp>
        <p:nvSpPr>
          <p:cNvPr id="6" name="TextBox 5">
            <a:extLst>
              <a:ext uri="{FF2B5EF4-FFF2-40B4-BE49-F238E27FC236}">
                <a16:creationId xmlns:a16="http://schemas.microsoft.com/office/drawing/2014/main" id="{EF7DB6BD-8DC8-70F7-F3D3-AEC252436FD6}"/>
              </a:ext>
            </a:extLst>
          </p:cNvPr>
          <p:cNvSpPr txBox="1"/>
          <p:nvPr/>
        </p:nvSpPr>
        <p:spPr>
          <a:xfrm>
            <a:off x="539750" y="1542745"/>
            <a:ext cx="11353800" cy="8032968"/>
          </a:xfrm>
          <a:prstGeom prst="rect">
            <a:avLst/>
          </a:prstGeom>
          <a:noFill/>
        </p:spPr>
        <p:txBody>
          <a:bodyPr wrap="square" rtlCol="0">
            <a:spAutoFit/>
          </a:bodyPr>
          <a:lstStyle/>
          <a:p>
            <a:r>
              <a:rPr lang="en-US" sz="3000" dirty="0"/>
              <a:t>Collected different types of data from resources like Kaggle, Github</a:t>
            </a:r>
          </a:p>
          <a:p>
            <a:pPr marL="457200" indent="-457200">
              <a:buFont typeface="Wingdings" panose="05000000000000000000" pitchFamily="2" charset="2"/>
              <a:buChar char="Ø"/>
            </a:pPr>
            <a:r>
              <a:rPr lang="en-US" sz="3000" dirty="0">
                <a:solidFill>
                  <a:srgbClr val="00B050"/>
                </a:solidFill>
              </a:rPr>
              <a:t>Structured Data:</a:t>
            </a:r>
          </a:p>
          <a:p>
            <a:r>
              <a:rPr lang="en-US" sz="2800" dirty="0">
                <a:solidFill>
                  <a:srgbClr val="FFFF00"/>
                </a:solidFill>
              </a:rPr>
              <a:t>Kaggle:</a:t>
            </a:r>
            <a:r>
              <a:rPr lang="en-US" sz="2400" dirty="0"/>
              <a:t> </a:t>
            </a:r>
          </a:p>
          <a:p>
            <a:pPr marL="514350" indent="-514350">
              <a:buAutoNum type="arabicPeriod"/>
            </a:pPr>
            <a:r>
              <a:rPr lang="en-US" sz="2400" dirty="0">
                <a:hlinkClick r:id="rId3"/>
              </a:rPr>
              <a:t>https://www.kaggle.com/datasets/alexteboul/diabetes-health-indicators-dataset</a:t>
            </a:r>
            <a:endParaRPr lang="en-US" sz="2400" dirty="0"/>
          </a:p>
          <a:p>
            <a:r>
              <a:rPr lang="en-US" sz="2400" dirty="0"/>
              <a:t>2. </a:t>
            </a:r>
            <a:r>
              <a:rPr lang="en-US" sz="2400" dirty="0">
                <a:hlinkClick r:id="rId4"/>
              </a:rPr>
              <a:t>https://www.kaggle.com/datasets/iammustafatz/diabetes-prediction-dataset</a:t>
            </a:r>
            <a:r>
              <a:rPr lang="en-US" sz="2400" dirty="0"/>
              <a:t>.</a:t>
            </a:r>
          </a:p>
          <a:p>
            <a:r>
              <a:rPr lang="en-US" sz="2400" dirty="0"/>
              <a:t>3. </a:t>
            </a:r>
            <a:r>
              <a:rPr lang="en-US" sz="2400" dirty="0">
                <a:hlinkClick r:id="rId5"/>
              </a:rPr>
              <a:t>https://www.kaggle.com/datasets/ishandutta/early-stage-diabetes-risk-prediction-     dataset</a:t>
            </a:r>
            <a:r>
              <a:rPr lang="en-US" sz="2400" dirty="0"/>
              <a:t>.</a:t>
            </a:r>
          </a:p>
          <a:p>
            <a:r>
              <a:rPr lang="en-US" sz="2400" dirty="0"/>
              <a:t>4. </a:t>
            </a:r>
            <a:r>
              <a:rPr lang="en-US" sz="2400" dirty="0">
                <a:hlinkClick r:id="rId6"/>
              </a:rPr>
              <a:t>https://www.kaggle.com/datasets/uciml/pima-indians-diabetes-database</a:t>
            </a:r>
            <a:r>
              <a:rPr lang="en-US" sz="2400" dirty="0"/>
              <a:t>.</a:t>
            </a:r>
          </a:p>
          <a:p>
            <a:endParaRPr lang="en-US" sz="2400" dirty="0"/>
          </a:p>
          <a:p>
            <a:r>
              <a:rPr lang="en-US" sz="2800" dirty="0">
                <a:solidFill>
                  <a:srgbClr val="FFFF00"/>
                </a:solidFill>
              </a:rPr>
              <a:t>Github:</a:t>
            </a:r>
          </a:p>
          <a:p>
            <a:r>
              <a:rPr lang="en-US" sz="2400" dirty="0"/>
              <a:t>1. </a:t>
            </a:r>
            <a:r>
              <a:rPr lang="en-US" sz="2400" dirty="0">
                <a:hlinkClick r:id="rId7"/>
              </a:rPr>
              <a:t>https://github.com/steve-zeyu-zhang/DiabetesDiagnosis</a:t>
            </a:r>
            <a:r>
              <a:rPr lang="en-US" sz="2400" dirty="0"/>
              <a:t>.</a:t>
            </a:r>
          </a:p>
          <a:p>
            <a:endParaRPr lang="en-US" sz="2400" dirty="0"/>
          </a:p>
          <a:p>
            <a:pPr marL="457200" indent="-457200">
              <a:buFont typeface="Wingdings" panose="05000000000000000000" pitchFamily="2" charset="2"/>
              <a:buChar char="Ø"/>
            </a:pPr>
            <a:r>
              <a:rPr lang="en-US" sz="2800" dirty="0">
                <a:solidFill>
                  <a:srgbClr val="00B050"/>
                </a:solidFill>
              </a:rPr>
              <a:t>Time Series:</a:t>
            </a:r>
          </a:p>
          <a:p>
            <a:endParaRPr lang="en-US" sz="2800" dirty="0">
              <a:solidFill>
                <a:srgbClr val="FFFF00"/>
              </a:solidFill>
            </a:endParaRPr>
          </a:p>
          <a:p>
            <a:r>
              <a:rPr lang="en-US" sz="2800" dirty="0">
                <a:solidFill>
                  <a:srgbClr val="FFFF00"/>
                </a:solidFill>
              </a:rPr>
              <a:t>Kaggle:</a:t>
            </a:r>
          </a:p>
          <a:p>
            <a:r>
              <a:rPr lang="en-US" sz="2400" dirty="0"/>
              <a:t> 1.</a:t>
            </a:r>
            <a:r>
              <a:rPr lang="en-US" sz="2400" dirty="0">
                <a:hlinkClick r:id="rId8"/>
              </a:rPr>
              <a:t>https://www.kaggle.com/datasets/merinda33/mage-interpolation/data</a:t>
            </a:r>
            <a:endParaRPr lang="en-US" sz="2400" dirty="0"/>
          </a:p>
          <a:p>
            <a:r>
              <a:rPr lang="en-US" sz="2400" dirty="0"/>
              <a:t> </a:t>
            </a:r>
          </a:p>
          <a:p>
            <a:r>
              <a:rPr lang="en-US" sz="2800" dirty="0">
                <a:solidFill>
                  <a:srgbClr val="FFFF00"/>
                </a:solidFill>
              </a:rPr>
              <a:t>Github:</a:t>
            </a:r>
          </a:p>
          <a:p>
            <a:r>
              <a:rPr lang="en-US" sz="2400" dirty="0"/>
              <a:t> 1.</a:t>
            </a:r>
            <a:r>
              <a:rPr lang="en-US" sz="2400" dirty="0">
                <a:hlinkClick r:id="rId9"/>
              </a:rPr>
              <a:t>https://github.com/irinagain/Awesome-CGM?tab=readme-ov-file</a:t>
            </a:r>
            <a:r>
              <a:rPr lang="en-US" sz="2400" dirty="0"/>
              <a:t>.</a:t>
            </a:r>
          </a:p>
          <a:p>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6050" y="6363"/>
            <a:ext cx="18288000" cy="10286973"/>
          </a:xfrm>
          <a:prstGeom prst="rect">
            <a:avLst/>
          </a:prstGeom>
        </p:spPr>
      </p:pic>
      <p:sp>
        <p:nvSpPr>
          <p:cNvPr id="3" name="object 3"/>
          <p:cNvSpPr txBox="1">
            <a:spLocks noGrp="1"/>
          </p:cNvSpPr>
          <p:nvPr>
            <p:ph type="title"/>
          </p:nvPr>
        </p:nvSpPr>
        <p:spPr>
          <a:xfrm>
            <a:off x="-298450" y="515448"/>
            <a:ext cx="17989550" cy="772519"/>
          </a:xfrm>
          <a:prstGeom prst="rect">
            <a:avLst/>
          </a:prstGeom>
        </p:spPr>
        <p:txBody>
          <a:bodyPr vert="horz" wrap="square" lIns="0" tIns="33020" rIns="0" bIns="0" rtlCol="0">
            <a:spAutoFit/>
          </a:bodyPr>
          <a:lstStyle/>
          <a:p>
            <a:pPr marL="12700" marR="5080" algn="ctr">
              <a:lnSpc>
                <a:spcPts val="5700"/>
              </a:lnSpc>
              <a:spcBef>
                <a:spcPts val="260"/>
              </a:spcBef>
            </a:pPr>
            <a:r>
              <a:rPr lang="en-US" sz="5800" spc="-135" dirty="0">
                <a:solidFill>
                  <a:schemeClr val="tx1"/>
                </a:solidFill>
              </a:rPr>
              <a:t>Preliminary Analysis</a:t>
            </a:r>
            <a:endParaRPr sz="5800" spc="-10" dirty="0">
              <a:solidFill>
                <a:schemeClr val="tx1"/>
              </a:solidFill>
            </a:endParaRPr>
          </a:p>
        </p:txBody>
      </p:sp>
      <p:sp>
        <p:nvSpPr>
          <p:cNvPr id="4" name="object 4"/>
          <p:cNvSpPr txBox="1"/>
          <p:nvPr/>
        </p:nvSpPr>
        <p:spPr>
          <a:xfrm>
            <a:off x="135603" y="1797050"/>
            <a:ext cx="13944600" cy="10275313"/>
          </a:xfrm>
          <a:prstGeom prst="rect">
            <a:avLst/>
          </a:prstGeom>
        </p:spPr>
        <p:txBody>
          <a:bodyPr vert="horz" wrap="square" lIns="0" tIns="12700" rIns="0" bIns="0" rtlCol="0">
            <a:spAutoFit/>
          </a:bodyPr>
          <a:lstStyle/>
          <a:p>
            <a:pPr marL="12700" marR="5080">
              <a:lnSpc>
                <a:spcPct val="101000"/>
              </a:lnSpc>
              <a:spcBef>
                <a:spcPts val="100"/>
              </a:spcBef>
            </a:pPr>
            <a:endParaRPr lang="en-US" sz="2000" dirty="0">
              <a:solidFill>
                <a:srgbClr val="FFFF00"/>
              </a:solidFill>
              <a:latin typeface="Verdana" panose="020B0604030504040204" pitchFamily="34" charset="0"/>
              <a:ea typeface="Verdana" panose="020B0604030504040204" pitchFamily="34" charset="0"/>
            </a:endParaRPr>
          </a:p>
          <a:p>
            <a:pPr marL="469900" marR="5080" indent="-457200">
              <a:lnSpc>
                <a:spcPct val="101000"/>
              </a:lnSpc>
              <a:spcBef>
                <a:spcPts val="100"/>
              </a:spcBef>
              <a:buFont typeface="Wingdings" panose="05000000000000000000" pitchFamily="2" charset="2"/>
              <a:buChar char="Ø"/>
            </a:pPr>
            <a:r>
              <a:rPr lang="en-US" sz="2800" dirty="0">
                <a:solidFill>
                  <a:srgbClr val="FFFF00"/>
                </a:solidFill>
                <a:latin typeface="Verdana" panose="020B0604030504040204" pitchFamily="34" charset="0"/>
                <a:ea typeface="Verdana" panose="020B0604030504040204" pitchFamily="34" charset="0"/>
              </a:rPr>
              <a:t>Data Preprocessing and Visualization:</a:t>
            </a:r>
          </a:p>
          <a:p>
            <a:pPr marL="12700" marR="5080">
              <a:lnSpc>
                <a:spcPct val="101000"/>
              </a:lnSpc>
              <a:spcBef>
                <a:spcPts val="100"/>
              </a:spcBef>
            </a:pPr>
            <a:r>
              <a:rPr lang="en-US" sz="2400" dirty="0">
                <a:latin typeface="Verdana" panose="020B0604030504040204" pitchFamily="34" charset="0"/>
                <a:ea typeface="Verdana" panose="020B0604030504040204" pitchFamily="34" charset="0"/>
              </a:rPr>
              <a:t>Handle missing values, outliers and encoding of categorical features to prepare for data.</a:t>
            </a:r>
          </a:p>
          <a:p>
            <a:pPr marL="12700" marR="5080">
              <a:lnSpc>
                <a:spcPct val="101000"/>
              </a:lnSpc>
              <a:spcBef>
                <a:spcPts val="100"/>
              </a:spcBef>
            </a:pPr>
            <a:r>
              <a:rPr lang="en-US" sz="2400" dirty="0">
                <a:latin typeface="Verdana" panose="020B0604030504040204" pitchFamily="34" charset="0"/>
                <a:ea typeface="Verdana" panose="020B0604030504040204" pitchFamily="34" charset="0"/>
              </a:rPr>
              <a:t>Graphically represent how demographic, biometric and </a:t>
            </a:r>
            <a:r>
              <a:rPr lang="en-US" sz="2400" dirty="0" err="1">
                <a:latin typeface="Verdana" panose="020B0604030504040204" pitchFamily="34" charset="0"/>
                <a:ea typeface="Verdana" panose="020B0604030504040204" pitchFamily="34" charset="0"/>
              </a:rPr>
              <a:t>cgm</a:t>
            </a:r>
            <a:r>
              <a:rPr lang="en-US" sz="2400" dirty="0">
                <a:latin typeface="Verdana" panose="020B0604030504040204" pitchFamily="34" charset="0"/>
                <a:ea typeface="Verdana" panose="020B0604030504040204" pitchFamily="34" charset="0"/>
              </a:rPr>
              <a:t> data influence diabetes predictions.</a:t>
            </a:r>
          </a:p>
          <a:p>
            <a:pPr marL="12700" marR="5080">
              <a:lnSpc>
                <a:spcPct val="101000"/>
              </a:lnSpc>
              <a:spcBef>
                <a:spcPts val="100"/>
              </a:spcBef>
            </a:pPr>
            <a:endParaRPr lang="en-US" sz="2000" dirty="0">
              <a:latin typeface="Verdana" panose="020B0604030504040204" pitchFamily="34" charset="0"/>
              <a:ea typeface="Verdana" panose="020B0604030504040204" pitchFamily="34" charset="0"/>
            </a:endParaRPr>
          </a:p>
          <a:p>
            <a:pPr marL="469900" marR="5080" indent="-457200">
              <a:lnSpc>
                <a:spcPct val="101000"/>
              </a:lnSpc>
              <a:spcBef>
                <a:spcPts val="100"/>
              </a:spcBef>
              <a:buFont typeface="Wingdings" panose="05000000000000000000" pitchFamily="2" charset="2"/>
              <a:buChar char="Ø"/>
            </a:pPr>
            <a:r>
              <a:rPr lang="en-US" sz="2800" dirty="0">
                <a:solidFill>
                  <a:srgbClr val="FFFF00"/>
                </a:solidFill>
                <a:latin typeface="Verdana" panose="020B0604030504040204" pitchFamily="34" charset="0"/>
                <a:ea typeface="Verdana" panose="020B0604030504040204" pitchFamily="34" charset="0"/>
              </a:rPr>
              <a:t>Model Integration and Deployment:</a:t>
            </a:r>
          </a:p>
          <a:p>
            <a:pPr marL="12700" marR="5080">
              <a:lnSpc>
                <a:spcPct val="101000"/>
              </a:lnSpc>
              <a:spcBef>
                <a:spcPts val="100"/>
              </a:spcBef>
            </a:pPr>
            <a:r>
              <a:rPr lang="en-US" sz="2400" dirty="0">
                <a:latin typeface="Verdana" panose="020B0604030504040204" pitchFamily="34" charset="0"/>
                <a:ea typeface="Verdana" panose="020B0604030504040204" pitchFamily="34" charset="0"/>
              </a:rPr>
              <a:t>Confirm </a:t>
            </a:r>
            <a:r>
              <a:rPr lang="en-US" sz="2400" dirty="0" err="1">
                <a:latin typeface="Verdana" panose="020B0604030504040204" pitchFamily="34" charset="0"/>
                <a:ea typeface="Verdana" panose="020B0604030504040204" pitchFamily="34" charset="0"/>
              </a:rPr>
              <a:t>Streamlit’s</a:t>
            </a:r>
            <a:r>
              <a:rPr lang="en-US" sz="2400" dirty="0">
                <a:latin typeface="Verdana" panose="020B0604030504040204" pitchFamily="34" charset="0"/>
                <a:ea typeface="Verdana" panose="020B0604030504040204" pitchFamily="34" charset="0"/>
              </a:rPr>
              <a:t> user interface seamlessly interacts with backend model ensuring smooth data </a:t>
            </a:r>
            <a:r>
              <a:rPr lang="en-US" sz="2400" dirty="0" err="1">
                <a:latin typeface="Verdana" panose="020B0604030504040204" pitchFamily="34" charset="0"/>
                <a:ea typeface="Verdana" panose="020B0604030504040204" pitchFamily="34" charset="0"/>
              </a:rPr>
              <a:t>submission.Test</a:t>
            </a:r>
            <a:r>
              <a:rPr lang="en-US" sz="2400" dirty="0">
                <a:latin typeface="Verdana" panose="020B0604030504040204" pitchFamily="34" charset="0"/>
                <a:ea typeface="Verdana" panose="020B0604030504040204" pitchFamily="34" charset="0"/>
              </a:rPr>
              <a:t> the integration of mongo DB with the model to guarantee efficient data retrieval and prediction storage processes.</a:t>
            </a:r>
          </a:p>
          <a:p>
            <a:pPr marL="12700" marR="5080">
              <a:lnSpc>
                <a:spcPct val="101000"/>
              </a:lnSpc>
              <a:spcBef>
                <a:spcPts val="100"/>
              </a:spcBef>
            </a:pPr>
            <a:endParaRPr lang="en-US" sz="2000" dirty="0">
              <a:latin typeface="Verdana" panose="020B0604030504040204" pitchFamily="34" charset="0"/>
              <a:ea typeface="Verdana" panose="020B0604030504040204" pitchFamily="34" charset="0"/>
            </a:endParaRPr>
          </a:p>
          <a:p>
            <a:pPr marL="469900" marR="5080" indent="-457200">
              <a:lnSpc>
                <a:spcPct val="101000"/>
              </a:lnSpc>
              <a:spcBef>
                <a:spcPts val="100"/>
              </a:spcBef>
              <a:buFont typeface="Wingdings" panose="05000000000000000000" pitchFamily="2" charset="2"/>
              <a:buChar char="Ø"/>
            </a:pPr>
            <a:r>
              <a:rPr lang="en-US" sz="2800" dirty="0">
                <a:solidFill>
                  <a:srgbClr val="FFFF00"/>
                </a:solidFill>
                <a:latin typeface="Verdana" panose="020B0604030504040204" pitchFamily="34" charset="0"/>
                <a:ea typeface="Verdana" panose="020B0604030504040204" pitchFamily="34" charset="0"/>
              </a:rPr>
              <a:t>Model Performance and Evaluation:</a:t>
            </a:r>
          </a:p>
          <a:p>
            <a:pPr marL="12700" marR="5080">
              <a:lnSpc>
                <a:spcPct val="101000"/>
              </a:lnSpc>
              <a:spcBef>
                <a:spcPts val="100"/>
              </a:spcBef>
            </a:pPr>
            <a:r>
              <a:rPr lang="en-US" sz="2400" dirty="0">
                <a:latin typeface="Verdana" panose="020B0604030504040204" pitchFamily="34" charset="0"/>
                <a:ea typeface="Verdana" panose="020B0604030504040204" pitchFamily="34" charset="0"/>
              </a:rPr>
              <a:t>Conduct cross-validation and hyper parameter tuning to optimize model performance and enhance predictive accuracy.</a:t>
            </a:r>
          </a:p>
          <a:p>
            <a:pPr marL="12700" marR="5080">
              <a:lnSpc>
                <a:spcPct val="101000"/>
              </a:lnSpc>
              <a:spcBef>
                <a:spcPts val="100"/>
              </a:spcBef>
            </a:pPr>
            <a:endParaRPr lang="en-US" sz="2000" dirty="0">
              <a:latin typeface="Verdana" panose="020B0604030504040204" pitchFamily="34" charset="0"/>
              <a:ea typeface="Verdana" panose="020B0604030504040204" pitchFamily="34" charset="0"/>
            </a:endParaRPr>
          </a:p>
          <a:p>
            <a:pPr marL="469900" marR="5080" indent="-457200">
              <a:lnSpc>
                <a:spcPct val="101000"/>
              </a:lnSpc>
              <a:spcBef>
                <a:spcPts val="100"/>
              </a:spcBef>
              <a:buFont typeface="Wingdings" panose="05000000000000000000" pitchFamily="2" charset="2"/>
              <a:buChar char="Ø"/>
            </a:pPr>
            <a:r>
              <a:rPr lang="en-US" sz="2800" dirty="0">
                <a:solidFill>
                  <a:srgbClr val="FFFF00"/>
                </a:solidFill>
                <a:latin typeface="Verdana"/>
                <a:cs typeface="Verdana"/>
              </a:rPr>
              <a:t>Data Retrieval and Integration:</a:t>
            </a:r>
          </a:p>
          <a:p>
            <a:pPr marL="12700" marR="5080">
              <a:lnSpc>
                <a:spcPct val="101000"/>
              </a:lnSpc>
              <a:spcBef>
                <a:spcPts val="100"/>
              </a:spcBef>
            </a:pPr>
            <a:r>
              <a:rPr lang="en-US" sz="2400" dirty="0">
                <a:latin typeface="Verdana"/>
                <a:cs typeface="Verdana"/>
              </a:rPr>
              <a:t>Retrieve subsets of data from MongoDB for preliminary analysis.</a:t>
            </a:r>
          </a:p>
          <a:p>
            <a:pPr marL="12700" marR="5080">
              <a:lnSpc>
                <a:spcPct val="101000"/>
              </a:lnSpc>
              <a:spcBef>
                <a:spcPts val="100"/>
              </a:spcBef>
            </a:pPr>
            <a:r>
              <a:rPr lang="en-US" sz="2400" dirty="0">
                <a:latin typeface="Verdana"/>
                <a:cs typeface="Verdana"/>
              </a:rPr>
              <a:t>Implement efficient methods for </a:t>
            </a:r>
            <a:r>
              <a:rPr lang="en-US" sz="2400" dirty="0">
                <a:latin typeface="Verdana" panose="020B0604030504040204" pitchFamily="34" charset="0"/>
                <a:ea typeface="Verdana" panose="020B0604030504040204" pitchFamily="34" charset="0"/>
              </a:rPr>
              <a:t>aligning structured and time-series data, ensuring they are correctly linked for model training and prediction.</a:t>
            </a:r>
          </a:p>
          <a:p>
            <a:pPr marL="12700" marR="5080">
              <a:lnSpc>
                <a:spcPct val="101000"/>
              </a:lnSpc>
              <a:spcBef>
                <a:spcPts val="100"/>
              </a:spcBef>
            </a:pPr>
            <a:endParaRPr lang="en-US" sz="2000" dirty="0">
              <a:latin typeface="Verdana" panose="020B0604030504040204" pitchFamily="34" charset="0"/>
              <a:ea typeface="Verdana" panose="020B0604030504040204" pitchFamily="34" charset="0"/>
            </a:endParaRPr>
          </a:p>
          <a:p>
            <a:pPr marL="12700" marR="5080">
              <a:lnSpc>
                <a:spcPct val="101000"/>
              </a:lnSpc>
              <a:spcBef>
                <a:spcPts val="100"/>
              </a:spcBef>
            </a:pPr>
            <a:endParaRPr lang="en-US" sz="2000" dirty="0">
              <a:solidFill>
                <a:srgbClr val="FF0000"/>
              </a:solidFill>
              <a:latin typeface="Verdana" panose="020B0604030504040204" pitchFamily="34" charset="0"/>
              <a:ea typeface="Verdana" panose="020B0604030504040204" pitchFamily="34" charset="0"/>
            </a:endParaRPr>
          </a:p>
          <a:p>
            <a:pPr marL="12700" marR="5080">
              <a:lnSpc>
                <a:spcPct val="101000"/>
              </a:lnSpc>
              <a:spcBef>
                <a:spcPts val="100"/>
              </a:spcBef>
            </a:pPr>
            <a:endParaRPr lang="en-US" sz="2000" dirty="0">
              <a:solidFill>
                <a:srgbClr val="FF0000"/>
              </a:solidFill>
              <a:latin typeface="Verdana" panose="020B0604030504040204" pitchFamily="34" charset="0"/>
              <a:ea typeface="Verdana" panose="020B0604030504040204" pitchFamily="34" charset="0"/>
            </a:endParaRPr>
          </a:p>
          <a:p>
            <a:pPr marL="12700" marR="5080">
              <a:lnSpc>
                <a:spcPct val="101000"/>
              </a:lnSpc>
              <a:spcBef>
                <a:spcPts val="100"/>
              </a:spcBef>
            </a:pPr>
            <a:endParaRPr lang="en-US" sz="2000" dirty="0">
              <a:solidFill>
                <a:srgbClr val="FF0000"/>
              </a:solidFill>
              <a:latin typeface="Verdana" panose="020B0604030504040204" pitchFamily="34" charset="0"/>
              <a:ea typeface="Verdana" panose="020B0604030504040204" pitchFamily="34" charset="0"/>
            </a:endParaRPr>
          </a:p>
          <a:p>
            <a:pPr marL="12700" marR="5080">
              <a:lnSpc>
                <a:spcPct val="101000"/>
              </a:lnSpc>
              <a:spcBef>
                <a:spcPts val="100"/>
              </a:spcBef>
            </a:pPr>
            <a:endParaRPr lang="en-US" sz="2000" dirty="0">
              <a:solidFill>
                <a:srgbClr val="FF0000"/>
              </a:solidFill>
              <a:latin typeface="Verdana" panose="020B0604030504040204" pitchFamily="34" charset="0"/>
              <a:ea typeface="Verdana" panose="020B0604030504040204" pitchFamily="34" charset="0"/>
            </a:endParaRPr>
          </a:p>
          <a:p>
            <a:pPr marL="12700" marR="5080">
              <a:lnSpc>
                <a:spcPct val="101000"/>
              </a:lnSpc>
              <a:spcBef>
                <a:spcPts val="100"/>
              </a:spcBef>
            </a:pPr>
            <a:endParaRPr lang="en-US" sz="2000" dirty="0">
              <a:solidFill>
                <a:srgbClr val="FF0000"/>
              </a:solidFill>
              <a:latin typeface="Verdana" panose="020B0604030504040204" pitchFamily="34" charset="0"/>
              <a:ea typeface="Verdana" panose="020B0604030504040204" pitchFamily="34" charset="0"/>
            </a:endParaRPr>
          </a:p>
          <a:p>
            <a:pPr marL="12700" marR="5080">
              <a:lnSpc>
                <a:spcPct val="101000"/>
              </a:lnSpc>
              <a:spcBef>
                <a:spcPts val="100"/>
              </a:spcBef>
            </a:pPr>
            <a:endParaRPr lang="en-US" sz="2000" dirty="0">
              <a:solidFill>
                <a:srgbClr val="FF0000"/>
              </a:solidFill>
              <a:latin typeface="Verdana" panose="020B0604030504040204" pitchFamily="34" charset="0"/>
              <a:ea typeface="Verdana" panose="020B0604030504040204" pitchFamily="34" charset="0"/>
            </a:endParaRPr>
          </a:p>
          <a:p>
            <a:pPr marL="12700" marR="5080">
              <a:lnSpc>
                <a:spcPct val="101000"/>
              </a:lnSpc>
              <a:spcBef>
                <a:spcPts val="100"/>
              </a:spcBef>
            </a:pPr>
            <a:endParaRPr lang="en-US" sz="2400" dirty="0">
              <a:solidFill>
                <a:srgbClr val="FF0000"/>
              </a:solidFill>
              <a:latin typeface="Verdana"/>
              <a:cs typeface="Verdana"/>
            </a:endParaRPr>
          </a:p>
          <a:p>
            <a:pPr marL="12700" marR="5080">
              <a:lnSpc>
                <a:spcPct val="101000"/>
              </a:lnSpc>
              <a:spcBef>
                <a:spcPts val="100"/>
              </a:spcBef>
            </a:pPr>
            <a:endParaRPr lang="en-US" sz="2400" dirty="0">
              <a:solidFill>
                <a:srgbClr val="FF0000"/>
              </a:solidFill>
              <a:latin typeface="Verdana"/>
              <a:cs typeface="Verdana"/>
            </a:endParaRPr>
          </a:p>
        </p:txBody>
      </p:sp>
    </p:spTree>
    <p:extLst>
      <p:ext uri="{BB962C8B-B14F-4D97-AF65-F5344CB8AC3E}">
        <p14:creationId xmlns:p14="http://schemas.microsoft.com/office/powerpoint/2010/main" val="1172489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6050" y="6363"/>
            <a:ext cx="18288000" cy="10286973"/>
          </a:xfrm>
          <a:prstGeom prst="rect">
            <a:avLst/>
          </a:prstGeom>
        </p:spPr>
      </p:pic>
      <p:sp>
        <p:nvSpPr>
          <p:cNvPr id="3" name="object 3"/>
          <p:cNvSpPr txBox="1">
            <a:spLocks noGrp="1"/>
          </p:cNvSpPr>
          <p:nvPr>
            <p:ph type="title"/>
          </p:nvPr>
        </p:nvSpPr>
        <p:spPr>
          <a:xfrm>
            <a:off x="-527050" y="349250"/>
            <a:ext cx="17989550" cy="764312"/>
          </a:xfrm>
          <a:prstGeom prst="rect">
            <a:avLst/>
          </a:prstGeom>
        </p:spPr>
        <p:txBody>
          <a:bodyPr vert="horz" wrap="square" lIns="0" tIns="33020" rIns="0" bIns="0" rtlCol="0">
            <a:spAutoFit/>
          </a:bodyPr>
          <a:lstStyle/>
          <a:p>
            <a:pPr marL="12700" marR="5080" algn="ctr">
              <a:lnSpc>
                <a:spcPts val="5700"/>
              </a:lnSpc>
              <a:spcBef>
                <a:spcPts val="260"/>
              </a:spcBef>
            </a:pPr>
            <a:r>
              <a:rPr lang="en-US" spc="-135" dirty="0">
                <a:solidFill>
                  <a:schemeClr val="tx1"/>
                </a:solidFill>
              </a:rPr>
              <a:t>Preliminary Analysis</a:t>
            </a:r>
            <a:endParaRPr spc="-10" dirty="0">
              <a:solidFill>
                <a:schemeClr val="tx1"/>
              </a:solidFill>
            </a:endParaRPr>
          </a:p>
        </p:txBody>
      </p:sp>
      <p:sp>
        <p:nvSpPr>
          <p:cNvPr id="4" name="object 4"/>
          <p:cNvSpPr txBox="1"/>
          <p:nvPr/>
        </p:nvSpPr>
        <p:spPr>
          <a:xfrm>
            <a:off x="0" y="884962"/>
            <a:ext cx="13944600" cy="9516323"/>
          </a:xfrm>
          <a:prstGeom prst="rect">
            <a:avLst/>
          </a:prstGeom>
        </p:spPr>
        <p:txBody>
          <a:bodyPr vert="horz" wrap="square" lIns="0" tIns="12700" rIns="0" bIns="0" rtlCol="0">
            <a:spAutoFit/>
          </a:bodyPr>
          <a:lstStyle/>
          <a:p>
            <a:pPr marL="12700" marR="5080">
              <a:lnSpc>
                <a:spcPct val="101000"/>
              </a:lnSpc>
              <a:spcBef>
                <a:spcPts val="100"/>
              </a:spcBef>
            </a:pPr>
            <a:endParaRPr lang="en-US" sz="2000" dirty="0">
              <a:latin typeface="Verdana" panose="020B0604030504040204" pitchFamily="34" charset="0"/>
              <a:ea typeface="Verdana" panose="020B0604030504040204" pitchFamily="34" charset="0"/>
            </a:endParaRPr>
          </a:p>
          <a:p>
            <a:pPr marL="12700" marR="5080">
              <a:lnSpc>
                <a:spcPct val="101000"/>
              </a:lnSpc>
              <a:spcBef>
                <a:spcPts val="100"/>
              </a:spcBef>
            </a:pPr>
            <a:endParaRPr lang="en-US" sz="2000" dirty="0">
              <a:latin typeface="Verdana" panose="020B0604030504040204" pitchFamily="34" charset="0"/>
              <a:ea typeface="Verdana" panose="020B0604030504040204" pitchFamily="34" charset="0"/>
            </a:endParaRPr>
          </a:p>
          <a:p>
            <a:pPr marL="12700" marR="5080">
              <a:lnSpc>
                <a:spcPct val="101000"/>
              </a:lnSpc>
              <a:spcBef>
                <a:spcPts val="100"/>
              </a:spcBef>
            </a:pPr>
            <a:endParaRPr lang="en-US" sz="2000" dirty="0">
              <a:solidFill>
                <a:srgbClr val="FFFF00"/>
              </a:solidFill>
              <a:latin typeface="Verdana"/>
              <a:cs typeface="Verdana"/>
            </a:endParaRPr>
          </a:p>
          <a:p>
            <a:pPr marL="469900" marR="5080" indent="-457200">
              <a:lnSpc>
                <a:spcPct val="101000"/>
              </a:lnSpc>
              <a:spcBef>
                <a:spcPts val="100"/>
              </a:spcBef>
              <a:buFont typeface="Wingdings" panose="05000000000000000000" pitchFamily="2" charset="2"/>
              <a:buChar char="Ø"/>
            </a:pPr>
            <a:r>
              <a:rPr lang="en-US" sz="2800" dirty="0">
                <a:solidFill>
                  <a:srgbClr val="FFFF00"/>
                </a:solidFill>
                <a:latin typeface="Verdana"/>
                <a:cs typeface="Verdana"/>
              </a:rPr>
              <a:t>Data Overview and Quality Check:</a:t>
            </a:r>
          </a:p>
          <a:p>
            <a:pPr marL="12700" marR="5080">
              <a:lnSpc>
                <a:spcPct val="101000"/>
              </a:lnSpc>
              <a:spcBef>
                <a:spcPts val="100"/>
              </a:spcBef>
            </a:pPr>
            <a:r>
              <a:rPr lang="en-US" sz="2400" dirty="0">
                <a:latin typeface="Verdana"/>
                <a:cs typeface="Verdana"/>
              </a:rPr>
              <a:t>	Examine the Mongo DB repository that stores user demographic , lifestyle and biometric </a:t>
            </a:r>
            <a:r>
              <a:rPr lang="en-US" sz="2400" dirty="0" err="1">
                <a:latin typeface="Verdana"/>
                <a:cs typeface="Verdana"/>
              </a:rPr>
              <a:t>data.Check</a:t>
            </a:r>
            <a:r>
              <a:rPr lang="en-US" sz="2400" dirty="0">
                <a:latin typeface="Verdana"/>
                <a:cs typeface="Verdana"/>
              </a:rPr>
              <a:t> the dataset for missing values, inconsistencies and duplicates across the data.</a:t>
            </a:r>
          </a:p>
          <a:p>
            <a:pPr marL="12700" marR="5080">
              <a:lnSpc>
                <a:spcPct val="101000"/>
              </a:lnSpc>
              <a:spcBef>
                <a:spcPts val="100"/>
              </a:spcBef>
            </a:pPr>
            <a:endParaRPr lang="en-US" sz="2800" dirty="0">
              <a:latin typeface="Verdana"/>
              <a:cs typeface="Verdana"/>
            </a:endParaRPr>
          </a:p>
          <a:p>
            <a:pPr marL="12700" marR="5080">
              <a:lnSpc>
                <a:spcPct val="101000"/>
              </a:lnSpc>
              <a:spcBef>
                <a:spcPts val="100"/>
              </a:spcBef>
            </a:pPr>
            <a:endParaRPr lang="en-US" sz="2800" dirty="0">
              <a:latin typeface="Verdana"/>
              <a:cs typeface="Verdana"/>
            </a:endParaRPr>
          </a:p>
          <a:p>
            <a:pPr marL="469900" marR="5080" indent="-457200">
              <a:lnSpc>
                <a:spcPct val="101000"/>
              </a:lnSpc>
              <a:spcBef>
                <a:spcPts val="100"/>
              </a:spcBef>
              <a:buFont typeface="Wingdings" panose="05000000000000000000" pitchFamily="2" charset="2"/>
              <a:buChar char="Ø"/>
            </a:pPr>
            <a:r>
              <a:rPr lang="en-US" sz="2800" dirty="0">
                <a:solidFill>
                  <a:srgbClr val="FFFF00"/>
                </a:solidFill>
                <a:latin typeface="Verdana" panose="020B0604030504040204" pitchFamily="34" charset="0"/>
                <a:ea typeface="Verdana" panose="020B0604030504040204" pitchFamily="34" charset="0"/>
              </a:rPr>
              <a:t>Documentation and Logging:</a:t>
            </a:r>
          </a:p>
          <a:p>
            <a:pPr marL="12700" marR="5080">
              <a:lnSpc>
                <a:spcPct val="101000"/>
              </a:lnSpc>
              <a:spcBef>
                <a:spcPts val="100"/>
              </a:spcBef>
            </a:pPr>
            <a:r>
              <a:rPr lang="en-US" sz="2400" dirty="0">
                <a:latin typeface="Verdana" panose="020B0604030504040204" pitchFamily="34" charset="0"/>
                <a:ea typeface="Verdana" panose="020B0604030504040204" pitchFamily="34" charset="0"/>
              </a:rPr>
              <a:t>	Maintain comprehensive documentation of all the system components including data preprocessing steps, model training and user interactions with stream lit interface.</a:t>
            </a:r>
          </a:p>
          <a:p>
            <a:pPr marL="12700" marR="5080">
              <a:lnSpc>
                <a:spcPct val="101000"/>
              </a:lnSpc>
              <a:spcBef>
                <a:spcPts val="100"/>
              </a:spcBef>
            </a:pPr>
            <a:endParaRPr lang="en-US" sz="2000" dirty="0">
              <a:latin typeface="Verdana" panose="020B0604030504040204" pitchFamily="34" charset="0"/>
              <a:ea typeface="Verdana" panose="020B0604030504040204" pitchFamily="34" charset="0"/>
            </a:endParaRPr>
          </a:p>
          <a:p>
            <a:pPr marL="12700" marR="5080">
              <a:lnSpc>
                <a:spcPct val="101000"/>
              </a:lnSpc>
              <a:spcBef>
                <a:spcPts val="100"/>
              </a:spcBef>
            </a:pPr>
            <a:endParaRPr lang="en-US" sz="2000" dirty="0">
              <a:latin typeface="Verdana" panose="020B0604030504040204" pitchFamily="34" charset="0"/>
              <a:ea typeface="Verdana" panose="020B0604030504040204" pitchFamily="34" charset="0"/>
            </a:endParaRPr>
          </a:p>
          <a:p>
            <a:pPr marL="12700" marR="5080">
              <a:lnSpc>
                <a:spcPct val="101000"/>
              </a:lnSpc>
              <a:spcBef>
                <a:spcPts val="100"/>
              </a:spcBef>
            </a:pPr>
            <a:endParaRPr lang="en-US" sz="2000" dirty="0">
              <a:latin typeface="Verdana" panose="020B0604030504040204" pitchFamily="34" charset="0"/>
              <a:ea typeface="Verdana" panose="020B0604030504040204" pitchFamily="34" charset="0"/>
            </a:endParaRPr>
          </a:p>
          <a:p>
            <a:pPr marL="469900" marR="5080" indent="-457200">
              <a:lnSpc>
                <a:spcPct val="101000"/>
              </a:lnSpc>
              <a:spcBef>
                <a:spcPts val="100"/>
              </a:spcBef>
              <a:buFont typeface="Wingdings" panose="05000000000000000000" pitchFamily="2" charset="2"/>
              <a:buChar char="Ø"/>
            </a:pPr>
            <a:r>
              <a:rPr lang="en-US" sz="2800" dirty="0">
                <a:solidFill>
                  <a:srgbClr val="FFFF00"/>
                </a:solidFill>
                <a:latin typeface="Verdana" panose="020B0604030504040204" pitchFamily="34" charset="0"/>
                <a:ea typeface="Verdana" panose="020B0604030504040204" pitchFamily="34" charset="0"/>
              </a:rPr>
              <a:t>Security and Privacy Check:</a:t>
            </a:r>
          </a:p>
          <a:p>
            <a:pPr marL="12700" marR="5080">
              <a:lnSpc>
                <a:spcPct val="101000"/>
              </a:lnSpc>
              <a:spcBef>
                <a:spcPts val="100"/>
              </a:spcBef>
            </a:pPr>
            <a:r>
              <a:rPr lang="en-US" sz="2400" dirty="0">
                <a:latin typeface="Verdana" panose="020B0604030504040204" pitchFamily="34" charset="0"/>
                <a:ea typeface="Verdana" panose="020B0604030504040204" pitchFamily="34" charset="0"/>
              </a:rPr>
              <a:t>	Ensure compliance with data security standards by encrypting data transfers and implementing access controls within the MongoDB database.</a:t>
            </a:r>
          </a:p>
          <a:p>
            <a:pPr marL="12700" marR="5080">
              <a:lnSpc>
                <a:spcPct val="101000"/>
              </a:lnSpc>
              <a:spcBef>
                <a:spcPts val="100"/>
              </a:spcBef>
            </a:pPr>
            <a:endParaRPr lang="en-US" sz="2000" dirty="0">
              <a:solidFill>
                <a:srgbClr val="FF0000"/>
              </a:solidFill>
              <a:latin typeface="Verdana" panose="020B0604030504040204" pitchFamily="34" charset="0"/>
              <a:ea typeface="Verdana" panose="020B0604030504040204" pitchFamily="34" charset="0"/>
            </a:endParaRPr>
          </a:p>
          <a:p>
            <a:pPr marL="12700" marR="5080">
              <a:lnSpc>
                <a:spcPct val="101000"/>
              </a:lnSpc>
              <a:spcBef>
                <a:spcPts val="100"/>
              </a:spcBef>
            </a:pPr>
            <a:endParaRPr lang="en-US" sz="2000" dirty="0">
              <a:solidFill>
                <a:srgbClr val="FF0000"/>
              </a:solidFill>
              <a:latin typeface="Verdana" panose="020B0604030504040204" pitchFamily="34" charset="0"/>
              <a:ea typeface="Verdana" panose="020B0604030504040204" pitchFamily="34" charset="0"/>
            </a:endParaRPr>
          </a:p>
          <a:p>
            <a:pPr marL="12700" marR="5080">
              <a:lnSpc>
                <a:spcPct val="101000"/>
              </a:lnSpc>
              <a:spcBef>
                <a:spcPts val="100"/>
              </a:spcBef>
            </a:pPr>
            <a:endParaRPr lang="en-US" sz="2000" dirty="0">
              <a:solidFill>
                <a:srgbClr val="FF0000"/>
              </a:solidFill>
              <a:latin typeface="Verdana" panose="020B0604030504040204" pitchFamily="34" charset="0"/>
              <a:ea typeface="Verdana" panose="020B0604030504040204" pitchFamily="34" charset="0"/>
            </a:endParaRPr>
          </a:p>
          <a:p>
            <a:pPr marL="12700" marR="5080">
              <a:lnSpc>
                <a:spcPct val="101000"/>
              </a:lnSpc>
              <a:spcBef>
                <a:spcPts val="100"/>
              </a:spcBef>
            </a:pPr>
            <a:endParaRPr lang="en-US" sz="2000" dirty="0">
              <a:solidFill>
                <a:srgbClr val="FF0000"/>
              </a:solidFill>
              <a:latin typeface="Verdana" panose="020B0604030504040204" pitchFamily="34" charset="0"/>
              <a:ea typeface="Verdana" panose="020B0604030504040204" pitchFamily="34" charset="0"/>
            </a:endParaRPr>
          </a:p>
          <a:p>
            <a:pPr marL="12700" marR="5080">
              <a:lnSpc>
                <a:spcPct val="101000"/>
              </a:lnSpc>
              <a:spcBef>
                <a:spcPts val="100"/>
              </a:spcBef>
            </a:pPr>
            <a:endParaRPr lang="en-US" sz="2000" dirty="0">
              <a:solidFill>
                <a:srgbClr val="FF0000"/>
              </a:solidFill>
              <a:latin typeface="Verdana" panose="020B0604030504040204" pitchFamily="34" charset="0"/>
              <a:ea typeface="Verdana" panose="020B0604030504040204" pitchFamily="34" charset="0"/>
            </a:endParaRPr>
          </a:p>
          <a:p>
            <a:pPr marL="12700" marR="5080">
              <a:lnSpc>
                <a:spcPct val="101000"/>
              </a:lnSpc>
              <a:spcBef>
                <a:spcPts val="100"/>
              </a:spcBef>
            </a:pPr>
            <a:endParaRPr lang="en-US" sz="2000" dirty="0">
              <a:solidFill>
                <a:srgbClr val="FF0000"/>
              </a:solidFill>
              <a:latin typeface="Verdana" panose="020B0604030504040204" pitchFamily="34" charset="0"/>
              <a:ea typeface="Verdana" panose="020B0604030504040204" pitchFamily="34" charset="0"/>
            </a:endParaRPr>
          </a:p>
          <a:p>
            <a:pPr marL="12700" marR="5080">
              <a:lnSpc>
                <a:spcPct val="101000"/>
              </a:lnSpc>
              <a:spcBef>
                <a:spcPts val="100"/>
              </a:spcBef>
            </a:pPr>
            <a:endParaRPr lang="en-US" sz="2400" dirty="0">
              <a:solidFill>
                <a:srgbClr val="FF0000"/>
              </a:solidFill>
              <a:latin typeface="Verdana"/>
              <a:cs typeface="Verdana"/>
            </a:endParaRPr>
          </a:p>
          <a:p>
            <a:pPr marL="12700" marR="5080">
              <a:lnSpc>
                <a:spcPct val="101000"/>
              </a:lnSpc>
              <a:spcBef>
                <a:spcPts val="100"/>
              </a:spcBef>
            </a:pPr>
            <a:endParaRPr lang="en-US" sz="2400" dirty="0">
              <a:solidFill>
                <a:srgbClr val="FF0000"/>
              </a:solidFill>
              <a:latin typeface="Verdana"/>
              <a:cs typeface="Verdana"/>
            </a:endParaRPr>
          </a:p>
        </p:txBody>
      </p:sp>
    </p:spTree>
    <p:extLst>
      <p:ext uri="{BB962C8B-B14F-4D97-AF65-F5344CB8AC3E}">
        <p14:creationId xmlns:p14="http://schemas.microsoft.com/office/powerpoint/2010/main" val="780890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700" y="6363"/>
            <a:ext cx="18288000" cy="10286973"/>
          </a:xfrm>
          <a:prstGeom prst="rect">
            <a:avLst/>
          </a:prstGeom>
        </p:spPr>
      </p:pic>
      <p:sp>
        <p:nvSpPr>
          <p:cNvPr id="3" name="object 3"/>
          <p:cNvSpPr txBox="1">
            <a:spLocks noGrp="1"/>
          </p:cNvSpPr>
          <p:nvPr>
            <p:ph type="title"/>
          </p:nvPr>
        </p:nvSpPr>
        <p:spPr>
          <a:xfrm>
            <a:off x="4654551" y="456047"/>
            <a:ext cx="6020250" cy="772519"/>
          </a:xfrm>
          <a:prstGeom prst="rect">
            <a:avLst/>
          </a:prstGeom>
        </p:spPr>
        <p:txBody>
          <a:bodyPr vert="horz" wrap="square" lIns="0" tIns="33020" rIns="0" bIns="0" rtlCol="0">
            <a:spAutoFit/>
          </a:bodyPr>
          <a:lstStyle/>
          <a:p>
            <a:pPr marL="12700" marR="5080" algn="ctr">
              <a:lnSpc>
                <a:spcPts val="5700"/>
              </a:lnSpc>
              <a:spcBef>
                <a:spcPts val="260"/>
              </a:spcBef>
            </a:pPr>
            <a:r>
              <a:rPr lang="en-US" sz="5800" spc="-135" dirty="0">
                <a:solidFill>
                  <a:schemeClr val="tx1"/>
                </a:solidFill>
              </a:rPr>
              <a:t>Methodologies</a:t>
            </a:r>
            <a:endParaRPr sz="5800" spc="-10" dirty="0">
              <a:solidFill>
                <a:schemeClr val="tx1"/>
              </a:solidFill>
            </a:endParaRPr>
          </a:p>
        </p:txBody>
      </p:sp>
      <p:sp>
        <p:nvSpPr>
          <p:cNvPr id="4" name="object 4"/>
          <p:cNvSpPr txBox="1"/>
          <p:nvPr/>
        </p:nvSpPr>
        <p:spPr>
          <a:xfrm>
            <a:off x="463550" y="1628678"/>
            <a:ext cx="11963400" cy="9435916"/>
          </a:xfrm>
          <a:prstGeom prst="rect">
            <a:avLst/>
          </a:prstGeom>
        </p:spPr>
        <p:txBody>
          <a:bodyPr vert="horz" wrap="square" lIns="0" tIns="12700" rIns="0" bIns="0" rtlCol="0">
            <a:spAutoFit/>
          </a:bodyPr>
          <a:lstStyle/>
          <a:p>
            <a:pPr marL="285750" indent="-285750">
              <a:buFont typeface="Wingdings" panose="05000000000000000000" pitchFamily="2" charset="2"/>
              <a:buChar char="Ø"/>
            </a:pPr>
            <a:r>
              <a:rPr lang="en-US" sz="2800" b="1" dirty="0">
                <a:solidFill>
                  <a:srgbClr val="FFFF00"/>
                </a:solidFill>
                <a:latin typeface="Verdana" panose="020B0604030504040204" pitchFamily="34" charset="0"/>
                <a:ea typeface="Verdana" panose="020B0604030504040204" pitchFamily="34" charset="0"/>
              </a:rPr>
              <a:t>Data Collection and Preprocessing:</a:t>
            </a:r>
          </a:p>
          <a:p>
            <a:endParaRPr lang="en-US" sz="2000" dirty="0">
              <a:solidFill>
                <a:srgbClr val="FFFF00"/>
              </a:solidFill>
              <a:latin typeface="Verdana" panose="020B0604030504040204" pitchFamily="34" charset="0"/>
              <a:ea typeface="Verdana" panose="020B0604030504040204" pitchFamily="34" charset="0"/>
            </a:endParaRPr>
          </a:p>
          <a:p>
            <a:r>
              <a:rPr lang="en-US" sz="2400" dirty="0">
                <a:latin typeface="Verdana" panose="020B0604030504040204" pitchFamily="34" charset="0"/>
                <a:ea typeface="Verdana" panose="020B0604030504040204" pitchFamily="34" charset="0"/>
              </a:rPr>
              <a:t>Collected data from sources like GitHub repo’s ,Kaggle. </a:t>
            </a:r>
          </a:p>
          <a:p>
            <a:endParaRPr lang="en-US"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US" sz="2800" b="1" dirty="0">
                <a:solidFill>
                  <a:srgbClr val="FFFF00"/>
                </a:solidFill>
                <a:latin typeface="Verdana" panose="020B0604030504040204" pitchFamily="34" charset="0"/>
                <a:ea typeface="Verdana" panose="020B0604030504040204" pitchFamily="34" charset="0"/>
              </a:rPr>
              <a:t>Preprocessing Steps:</a:t>
            </a:r>
          </a:p>
          <a:p>
            <a:r>
              <a:rPr lang="en-US" b="1" dirty="0">
                <a:solidFill>
                  <a:srgbClr val="FFFF00"/>
                </a:solidFill>
                <a:latin typeface="Verdana" panose="020B0604030504040204" pitchFamily="34" charset="0"/>
                <a:ea typeface="Verdana" panose="020B0604030504040204" pitchFamily="34" charset="0"/>
              </a:rPr>
              <a:t> </a:t>
            </a:r>
            <a:r>
              <a:rPr lang="en-US" sz="2400" dirty="0">
                <a:latin typeface="Verdana" panose="020B0604030504040204" pitchFamily="34" charset="0"/>
                <a:ea typeface="Verdana" panose="020B0604030504040204" pitchFamily="34" charset="0"/>
              </a:rPr>
              <a:t>Cleaning and handling missing values, Normalize numeric data using standard scaling techniques, One hot encode categorical variables, Handle data imbalances using SMOTE to balance representation of pre-diabetes, type-2 and gestational diabetes classes.</a:t>
            </a:r>
            <a:endParaRPr lang="en-US" dirty="0">
              <a:latin typeface="Verdana" panose="020B0604030504040204" pitchFamily="34" charset="0"/>
              <a:ea typeface="Verdana" panose="020B0604030504040204" pitchFamily="34" charset="0"/>
            </a:endParaRPr>
          </a:p>
          <a:p>
            <a:endParaRPr lang="en-US" dirty="0">
              <a:latin typeface="Verdana" panose="020B0604030504040204" pitchFamily="34" charset="0"/>
              <a:ea typeface="Verdana" panose="020B0604030504040204" pitchFamily="34" charset="0"/>
            </a:endParaRPr>
          </a:p>
          <a:p>
            <a:endParaRPr lang="en-US"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US" sz="2800" b="1" dirty="0">
                <a:solidFill>
                  <a:srgbClr val="FFFF00"/>
                </a:solidFill>
                <a:latin typeface="Verdana" panose="020B0604030504040204" pitchFamily="34" charset="0"/>
                <a:ea typeface="Verdana" panose="020B0604030504040204" pitchFamily="34" charset="0"/>
              </a:rPr>
              <a:t>Feature Extraction and Selection:</a:t>
            </a:r>
          </a:p>
          <a:p>
            <a:endParaRPr lang="en-US" b="1" dirty="0">
              <a:solidFill>
                <a:srgbClr val="FFFF00"/>
              </a:solidFill>
              <a:latin typeface="Verdana" panose="020B0604030504040204" pitchFamily="34" charset="0"/>
              <a:ea typeface="Verdana" panose="020B0604030504040204" pitchFamily="34" charset="0"/>
            </a:endParaRPr>
          </a:p>
          <a:p>
            <a:r>
              <a:rPr lang="en-US" sz="2400" dirty="0">
                <a:latin typeface="Verdana" panose="020B0604030504040204" pitchFamily="34" charset="0"/>
                <a:ea typeface="Verdana" panose="020B0604030504040204" pitchFamily="34" charset="0"/>
              </a:rPr>
              <a:t>Considering the features for model is most important thing and for that feature selection we used “Feature Engineering” for extracting relevant features from data, And Recursive Feature Elimination (RFE) used for reducing complexity and </a:t>
            </a:r>
            <a:r>
              <a:rPr lang="en-US" sz="2400" dirty="0" err="1">
                <a:latin typeface="Verdana" panose="020B0604030504040204" pitchFamily="34" charset="0"/>
                <a:ea typeface="Verdana" panose="020B0604030504040204" pitchFamily="34" charset="0"/>
              </a:rPr>
              <a:t>enchance</a:t>
            </a:r>
            <a:r>
              <a:rPr lang="en-US" sz="2400" dirty="0">
                <a:latin typeface="Verdana" panose="020B0604030504040204" pitchFamily="34" charset="0"/>
                <a:ea typeface="Verdana" panose="020B0604030504040204" pitchFamily="34" charset="0"/>
              </a:rPr>
              <a:t> the model performance.</a:t>
            </a:r>
            <a:endParaRPr lang="en-US" dirty="0">
              <a:latin typeface="Verdana" panose="020B0604030504040204" pitchFamily="34" charset="0"/>
              <a:ea typeface="Verdana" panose="020B0604030504040204" pitchFamily="34" charset="0"/>
            </a:endParaRPr>
          </a:p>
          <a:p>
            <a:endParaRPr lang="en-US"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US" sz="2800" b="1" dirty="0">
                <a:solidFill>
                  <a:srgbClr val="FFFF00"/>
                </a:solidFill>
                <a:latin typeface="Verdana" panose="020B0604030504040204" pitchFamily="34" charset="0"/>
                <a:ea typeface="Verdana" panose="020B0604030504040204" pitchFamily="34" charset="0"/>
              </a:rPr>
              <a:t>Model Training and Validation:</a:t>
            </a:r>
          </a:p>
          <a:p>
            <a:r>
              <a:rPr lang="en-US" sz="2400" dirty="0">
                <a:latin typeface="Verdana" panose="020B0604030504040204" pitchFamily="34" charset="0"/>
                <a:ea typeface="Verdana" panose="020B0604030504040204" pitchFamily="34" charset="0"/>
              </a:rPr>
              <a:t>Model is developed using the Deep learning tool like (TensorFlow, </a:t>
            </a:r>
            <a:r>
              <a:rPr lang="en-US" sz="2400" dirty="0" err="1">
                <a:latin typeface="Verdana" panose="020B0604030504040204" pitchFamily="34" charset="0"/>
                <a:ea typeface="Verdana" panose="020B0604030504040204" pitchFamily="34" charset="0"/>
              </a:rPr>
              <a:t>Keras</a:t>
            </a:r>
            <a:r>
              <a:rPr lang="en-US" sz="2400" dirty="0">
                <a:latin typeface="Verdana" panose="020B0604030504040204" pitchFamily="34" charset="0"/>
                <a:ea typeface="Verdana" panose="020B0604030504040204" pitchFamily="34" charset="0"/>
              </a:rPr>
              <a:t>) to train on combined structures and time-series data. Use cross-validation techniques and metrics such as ROC-AUC, F1-score, and confusion matrices to evaluate model performance.</a:t>
            </a:r>
          </a:p>
          <a:p>
            <a:pPr>
              <a:buFont typeface="Arial" panose="020B0604020202020204" pitchFamily="34" charset="0"/>
              <a:buChar char="•"/>
            </a:pPr>
            <a:endParaRPr lang="en-US" dirty="0"/>
          </a:p>
          <a:p>
            <a:pPr lvl="1"/>
            <a:endParaRPr lang="en-US" dirty="0"/>
          </a:p>
          <a:p>
            <a:pPr marL="12700" marR="5080">
              <a:lnSpc>
                <a:spcPct val="99900"/>
              </a:lnSpc>
              <a:spcBef>
                <a:spcPts val="100"/>
              </a:spcBef>
            </a:pPr>
            <a:endParaRPr lang="en-US" sz="2350" dirty="0">
              <a:latin typeface="Verdana"/>
              <a:cs typeface="Verdana"/>
            </a:endParaRPr>
          </a:p>
        </p:txBody>
      </p:sp>
      <p:sp>
        <p:nvSpPr>
          <p:cNvPr id="6" name="Rectangle 5">
            <a:extLst>
              <a:ext uri="{FF2B5EF4-FFF2-40B4-BE49-F238E27FC236}">
                <a16:creationId xmlns:a16="http://schemas.microsoft.com/office/drawing/2014/main" id="{5A3F1664-4C0B-8633-11C6-30D9B8D95E8A}"/>
              </a:ext>
            </a:extLst>
          </p:cNvPr>
          <p:cNvSpPr/>
          <p:nvPr/>
        </p:nvSpPr>
        <p:spPr>
          <a:xfrm>
            <a:off x="234950" y="501650"/>
            <a:ext cx="76200"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50A0846-DE18-BDC3-A1A0-155AD88244A7}"/>
              </a:ext>
            </a:extLst>
          </p:cNvPr>
          <p:cNvSpPr/>
          <p:nvPr/>
        </p:nvSpPr>
        <p:spPr>
          <a:xfrm>
            <a:off x="10598150" y="2406650"/>
            <a:ext cx="45719"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14030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890C277032DD4E82F6A526672E7827" ma:contentTypeVersion="8" ma:contentTypeDescription="Create a new document." ma:contentTypeScope="" ma:versionID="4a44e1633e7cd679943e357f3e3e0644">
  <xsd:schema xmlns:xsd="http://www.w3.org/2001/XMLSchema" xmlns:xs="http://www.w3.org/2001/XMLSchema" xmlns:p="http://schemas.microsoft.com/office/2006/metadata/properties" xmlns:ns3="c666c6ff-6000-431a-8344-70b9254aaff0" xmlns:ns4="4993e844-274d-4b30-8f23-41467261f117" targetNamespace="http://schemas.microsoft.com/office/2006/metadata/properties" ma:root="true" ma:fieldsID="99fb0851858b93644ea1d823ca6657b9" ns3:_="" ns4:_="">
    <xsd:import namespace="c666c6ff-6000-431a-8344-70b9254aaff0"/>
    <xsd:import namespace="4993e844-274d-4b30-8f23-41467261f117"/>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66c6ff-6000-431a-8344-70b9254aaf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_activity" ma:index="1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993e844-274d-4b30-8f23-41467261f11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c666c6ff-6000-431a-8344-70b9254aaff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69BF2B-23F9-4C73-BC10-326CFD8089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66c6ff-6000-431a-8344-70b9254aaff0"/>
    <ds:schemaRef ds:uri="4993e844-274d-4b30-8f23-41467261f1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E4B2CA0-0031-420C-A81D-09C0E6CC19F3}">
  <ds:schemaRefs>
    <ds:schemaRef ds:uri="4993e844-274d-4b30-8f23-41467261f117"/>
    <ds:schemaRef ds:uri="http://schemas.microsoft.com/office/2006/documentManagement/types"/>
    <ds:schemaRef ds:uri="http://purl.org/dc/elements/1.1/"/>
    <ds:schemaRef ds:uri="http://purl.org/dc/terms/"/>
    <ds:schemaRef ds:uri="http://schemas.microsoft.com/office/2006/metadata/properties"/>
    <ds:schemaRef ds:uri="http://schemas.microsoft.com/office/infopath/2007/PartnerControls"/>
    <ds:schemaRef ds:uri="http://schemas.openxmlformats.org/package/2006/metadata/core-properties"/>
    <ds:schemaRef ds:uri="c666c6ff-6000-431a-8344-70b9254aaff0"/>
    <ds:schemaRef ds:uri="http://www.w3.org/XML/1998/namespace"/>
    <ds:schemaRef ds:uri="http://purl.org/dc/dcmitype/"/>
  </ds:schemaRefs>
</ds:datastoreItem>
</file>

<file path=customXml/itemProps3.xml><?xml version="1.0" encoding="utf-8"?>
<ds:datastoreItem xmlns:ds="http://schemas.openxmlformats.org/officeDocument/2006/customXml" ds:itemID="{DAFA0119-C0A0-4B7C-946F-39A3DA5D00F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TM04033919[[fn=Circuit]]</Template>
  <TotalTime>899</TotalTime>
  <Words>1222</Words>
  <Application>Microsoft Office PowerPoint</Application>
  <PresentationFormat>Custom</PresentationFormat>
  <Paragraphs>167</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Arial</vt:lpstr>
      <vt:lpstr>Tw Cen MT</vt:lpstr>
      <vt:lpstr>Verdana</vt:lpstr>
      <vt:lpstr>Wingdings</vt:lpstr>
      <vt:lpstr>Circuit</vt:lpstr>
      <vt:lpstr>PowerPoint Presentation</vt:lpstr>
      <vt:lpstr> Ashna Ali  Sai Kiran Basetty Sreevardhan Reddy Soma Venkata Sai Veeramalla</vt:lpstr>
      <vt:lpstr>Problem Statement       </vt:lpstr>
      <vt:lpstr>Understanding Diabetes Types</vt:lpstr>
      <vt:lpstr>Project Overview</vt:lpstr>
      <vt:lpstr>Data Collection</vt:lpstr>
      <vt:lpstr>Preliminary Analysis</vt:lpstr>
      <vt:lpstr>Preliminary Analysis</vt:lpstr>
      <vt:lpstr>Methodologies</vt:lpstr>
      <vt:lpstr>Methodologies</vt:lpstr>
      <vt:lpstr>ARCHITECTURE DIAGRAM</vt:lpstr>
      <vt:lpstr>                        INTEGRATION OF DATA WITH MODELS</vt:lpstr>
      <vt:lpstr>                        INTEGRATION OF DATA WITH MODELS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dc:title>
  <dc:creator>venkata sai veeramalla</dc:creator>
  <cp:lastModifiedBy>venkata sai veeramalla</cp:lastModifiedBy>
  <cp:revision>7</cp:revision>
  <dcterms:created xsi:type="dcterms:W3CDTF">2024-09-23T06:12:32Z</dcterms:created>
  <dcterms:modified xsi:type="dcterms:W3CDTF">2024-09-23T23:07:11Z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2024-09-23T00:00:00Z</vt:filetime>
  </property>
  <property fmtid="{D5CDD505-2E9C-101B-9397-08002B2CF9AE}" pid="3" name="Creator">
    <vt:lpwstr>Chromium</vt:lpwstr>
  </property>
  <property fmtid="{D5CDD505-2E9C-101B-9397-08002B2CF9AE}" pid="4" name="LastSaved">
    <vt:filetime>2024-09-23T00:00:00Z</vt:filetime>
  </property>
  <property fmtid="{D5CDD505-2E9C-101B-9397-08002B2CF9AE}" pid="5" name="Producer">
    <vt:lpwstr>3-Heights(TM) PDF Security Shell 4.8.25.2 (http://www.pdf-tools.com)</vt:lpwstr>
  </property>
  <property fmtid="{D5CDD505-2E9C-101B-9397-08002B2CF9AE}" pid="6" name="ContentTypeId">
    <vt:lpwstr>0x010100CF890C277032DD4E82F6A526672E7827</vt:lpwstr>
  </property>
</Properties>
</file>