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4"/>
  </p:sldMasterIdLst>
  <p:notesMasterIdLst>
    <p:notesMasterId r:id="rId15"/>
  </p:notesMasterIdLst>
  <p:sldIdLst>
    <p:sldId id="274" r:id="rId5"/>
    <p:sldId id="257" r:id="rId6"/>
    <p:sldId id="266" r:id="rId7"/>
    <p:sldId id="258" r:id="rId8"/>
    <p:sldId id="259" r:id="rId9"/>
    <p:sldId id="272" r:id="rId10"/>
    <p:sldId id="275" r:id="rId11"/>
    <p:sldId id="273" r:id="rId12"/>
    <p:sldId id="280" r:id="rId13"/>
    <p:sldId id="278" r:id="rId14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8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C7BE1-77A8-4D09-B376-864ED0308C58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97E79-DC46-40D0-9E21-2448E36A16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7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97E79-DC46-40D0-9E21-2448E36A16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300705" cy="10299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9978" cy="102997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592" y="1685623"/>
            <a:ext cx="13196520" cy="3585821"/>
          </a:xfrm>
        </p:spPr>
        <p:txBody>
          <a:bodyPr anchor="b">
            <a:normAutofit/>
          </a:bodyPr>
          <a:lstStyle>
            <a:lvl1pPr algn="l">
              <a:defRPr sz="7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6592" y="5409728"/>
            <a:ext cx="13196520" cy="2486709"/>
          </a:xfrm>
        </p:spPr>
        <p:txBody>
          <a:bodyPr>
            <a:normAutofit/>
          </a:bodyPr>
          <a:lstStyle>
            <a:lvl1pPr marL="0" indent="0" algn="l">
              <a:buNone/>
              <a:defRPr sz="3002" cap="all" baseline="0">
                <a:solidFill>
                  <a:schemeClr val="tx2"/>
                </a:solidFill>
              </a:defRPr>
            </a:lvl1pPr>
            <a:lvl2pPr marL="686257" indent="0" algn="ctr">
              <a:buNone/>
              <a:defRPr sz="30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23639" y="8125321"/>
            <a:ext cx="4117658" cy="54836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6591" y="8125321"/>
            <a:ext cx="7692667" cy="5483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55676" y="8125318"/>
            <a:ext cx="1157437" cy="54836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0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5" y="6464968"/>
            <a:ext cx="14878858" cy="1230550"/>
          </a:xfrm>
        </p:spPr>
        <p:txBody>
          <a:bodyPr anchor="b">
            <a:normAutofit/>
          </a:bodyPr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3306" y="910762"/>
            <a:ext cx="14878856" cy="4955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3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236" y="7695519"/>
            <a:ext cx="14876612" cy="1024972"/>
          </a:xfrm>
        </p:spPr>
        <p:txBody>
          <a:bodyPr>
            <a:normAutofit/>
          </a:bodyPr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2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74" y="915529"/>
            <a:ext cx="14869251" cy="5149850"/>
          </a:xfrm>
        </p:spPr>
        <p:txBody>
          <a:bodyPr anchor="ctr"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305" y="6637584"/>
            <a:ext cx="14867006" cy="2059938"/>
          </a:xfrm>
        </p:spPr>
        <p:txBody>
          <a:bodyPr anchor="ctr">
            <a:normAutofit/>
          </a:bodyPr>
          <a:lstStyle>
            <a:lvl1pPr marL="0" indent="0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8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825" y="915528"/>
            <a:ext cx="13963818" cy="4127733"/>
          </a:xfrm>
        </p:spPr>
        <p:txBody>
          <a:bodyPr anchor="ctr"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2759" y="5054568"/>
            <a:ext cx="13137565" cy="824469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305" y="6472860"/>
            <a:ext cx="14869322" cy="2237002"/>
          </a:xfrm>
        </p:spPr>
        <p:txBody>
          <a:bodyPr anchor="ctr">
            <a:normAutofit/>
          </a:bodyPr>
          <a:lstStyle>
            <a:lvl1pPr marL="0" indent="0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56209" y="1099947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17031" y="4152578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04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5" y="3205014"/>
            <a:ext cx="14869320" cy="3772404"/>
          </a:xfrm>
        </p:spPr>
        <p:txBody>
          <a:bodyPr anchor="b"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236" y="6995108"/>
            <a:ext cx="14867075" cy="1713078"/>
          </a:xfrm>
        </p:spPr>
        <p:txBody>
          <a:bodyPr anchor="t">
            <a:normAutofit/>
          </a:bodyPr>
          <a:lstStyle>
            <a:lvl1pPr marL="0" indent="0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4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3308" y="915529"/>
            <a:ext cx="14869316" cy="2861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3305" y="4016647"/>
            <a:ext cx="4798679" cy="10299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3053" y="5046617"/>
            <a:ext cx="4816445" cy="3650906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6852" y="4021411"/>
            <a:ext cx="4779895" cy="10299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1011" y="5051381"/>
            <a:ext cx="4797074" cy="3650906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86843" y="4016647"/>
            <a:ext cx="4795780" cy="10299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86843" y="5046617"/>
            <a:ext cx="4795780" cy="3650906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4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3306" y="915529"/>
            <a:ext cx="14869317" cy="2861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3309" y="6615051"/>
            <a:ext cx="4796188" cy="8654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3309" y="4005436"/>
            <a:ext cx="4796188" cy="22888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2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3309" y="7480512"/>
            <a:ext cx="4796188" cy="1228279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8255" y="6615051"/>
            <a:ext cx="4803934" cy="8654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8256" y="4005436"/>
            <a:ext cx="4801742" cy="22888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2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6064" y="7480509"/>
            <a:ext cx="4803934" cy="1217014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87031" y="6615049"/>
            <a:ext cx="4789435" cy="8654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86843" y="4005436"/>
            <a:ext cx="4795782" cy="22888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2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86843" y="7480506"/>
            <a:ext cx="4795780" cy="1217018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24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3020" y="915528"/>
            <a:ext cx="3009605" cy="77819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3304" y="915528"/>
            <a:ext cx="11630956" cy="77819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8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5" y="2131468"/>
            <a:ext cx="14869319" cy="4284388"/>
          </a:xfrm>
        </p:spPr>
        <p:txBody>
          <a:bodyPr anchor="b"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305" y="6644736"/>
            <a:ext cx="14869319" cy="2064710"/>
          </a:xfrm>
        </p:spPr>
        <p:txBody>
          <a:bodyPr>
            <a:normAutofit/>
          </a:bodyPr>
          <a:lstStyle>
            <a:lvl1pPr marL="0" indent="0">
              <a:buNone/>
              <a:defRPr sz="2702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3305" y="3378395"/>
            <a:ext cx="7322665" cy="5319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4730" y="3378395"/>
            <a:ext cx="7317895" cy="5319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7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5" y="929837"/>
            <a:ext cx="14869319" cy="2219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6456" y="3378395"/>
            <a:ext cx="6979518" cy="12373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305" y="4615788"/>
            <a:ext cx="7322668" cy="4081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7880" y="3378393"/>
            <a:ext cx="6974743" cy="12373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2" b="0" cap="all" baseline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4730" y="4615788"/>
            <a:ext cx="7317893" cy="4081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8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253" y="915530"/>
            <a:ext cx="5788072" cy="2462863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672" y="890096"/>
            <a:ext cx="8842950" cy="78074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1253" y="3378395"/>
            <a:ext cx="5788072" cy="531913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08" y="915529"/>
            <a:ext cx="8907944" cy="2462866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8770" y="915531"/>
            <a:ext cx="5503854" cy="778199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3305" y="3378395"/>
            <a:ext cx="8907948" cy="531913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2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300705" cy="10299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47" y="1"/>
            <a:ext cx="18093388" cy="102997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3308" y="928922"/>
            <a:ext cx="14869316" cy="222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308" y="3378396"/>
            <a:ext cx="14869317" cy="531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93149" y="8835810"/>
            <a:ext cx="41176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3306" y="8835808"/>
            <a:ext cx="9365463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6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25187" y="8835807"/>
            <a:ext cx="1157437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87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1372514" rtl="0" eaLnBrk="1" latinLnBrk="0" hangingPunct="1">
        <a:lnSpc>
          <a:spcPct val="90000"/>
        </a:lnSpc>
        <a:spcBef>
          <a:spcPct val="0"/>
        </a:spcBef>
        <a:buNone/>
        <a:defRPr sz="5404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129" indent="-343129" algn="l" defTabSz="1372514" rtl="0" eaLnBrk="1" latinLnBrk="0" hangingPunct="1">
        <a:lnSpc>
          <a:spcPct val="120000"/>
        </a:lnSpc>
        <a:spcBef>
          <a:spcPts val="1501"/>
        </a:spcBef>
        <a:buSzPct val="125000"/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1pPr>
      <a:lvl2pPr marL="1029386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2pPr>
      <a:lvl3pPr marL="1715643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401900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4pPr>
      <a:lvl5pPr marL="3088157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5pPr>
      <a:lvl6pPr marL="3774415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6pPr>
      <a:lvl7pPr marL="4460672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7pPr>
      <a:lvl8pPr marL="5146929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8pPr>
      <a:lvl9pPr marL="5833186" indent="-343129" algn="l" defTabSz="1372514" rtl="0" eaLnBrk="1" latinLnBrk="0" hangingPunct="1">
        <a:lnSpc>
          <a:spcPct val="120000"/>
        </a:lnSpc>
        <a:spcBef>
          <a:spcPts val="751"/>
        </a:spcBef>
        <a:buSzPct val="125000"/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D1A8AB-9953-C212-CF1C-46EFCD8B2A50}"/>
              </a:ext>
            </a:extLst>
          </p:cNvPr>
          <p:cNvSpPr txBox="1"/>
          <p:nvPr/>
        </p:nvSpPr>
        <p:spPr>
          <a:xfrm>
            <a:off x="8921750" y="2787650"/>
            <a:ext cx="8167596" cy="3551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Real-Time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AI-Powered Health Coach for Diabetes</a:t>
            </a:r>
          </a:p>
        </p:txBody>
      </p:sp>
      <p:pic>
        <p:nvPicPr>
          <p:cNvPr id="2" name="object 2"/>
          <p:cNvPicPr/>
          <p:nvPr/>
        </p:nvPicPr>
        <p:blipFill>
          <a:blip r:embed="rId4" cstate="print"/>
          <a:srcRect l="34115" r="15931" b="6"/>
          <a:stretch/>
        </p:blipFill>
        <p:spPr>
          <a:xfrm flipH="1">
            <a:off x="965678" y="1809767"/>
            <a:ext cx="5331568" cy="6003177"/>
          </a:xfrm>
          <a:prstGeom prst="rect">
            <a:avLst/>
          </a:prstGeom>
        </p:spPr>
      </p:pic>
      <p:pic>
        <p:nvPicPr>
          <p:cNvPr id="7" name="Picture 6" descr="A robot with a hand on his chin">
            <a:extLst>
              <a:ext uri="{FF2B5EF4-FFF2-40B4-BE49-F238E27FC236}">
                <a16:creationId xmlns:a16="http://schemas.microsoft.com/office/drawing/2014/main" id="{35286D1B-0516-0AFD-D821-FD5B82055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48" y="-1"/>
            <a:ext cx="8084201" cy="102996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024" y="-12085"/>
            <a:ext cx="18288000" cy="102869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922DC-3A55-E59B-43CA-CD3F9DD8CC81}"/>
              </a:ext>
            </a:extLst>
          </p:cNvPr>
          <p:cNvSpPr txBox="1"/>
          <p:nvPr/>
        </p:nvSpPr>
        <p:spPr>
          <a:xfrm>
            <a:off x="1606550" y="3130854"/>
            <a:ext cx="1165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800" dirty="0"/>
          </a:p>
          <a:p>
            <a:r>
              <a:rPr lang="en-US" sz="5800" dirty="0"/>
              <a:t>Thank You...!</a:t>
            </a:r>
          </a:p>
          <a:p>
            <a:r>
              <a:rPr lang="en-US" sz="3000" dirty="0">
                <a:solidFill>
                  <a:srgbClr val="92D050"/>
                </a:solidFill>
              </a:rPr>
              <a:t>                                             </a:t>
            </a:r>
          </a:p>
          <a:p>
            <a:r>
              <a:rPr lang="en-US" sz="3000" dirty="0">
                <a:solidFill>
                  <a:srgbClr val="92D050"/>
                </a:solidFill>
              </a:rPr>
              <a:t>                                                  </a:t>
            </a:r>
            <a:r>
              <a:rPr lang="en-US" sz="4000" dirty="0">
                <a:solidFill>
                  <a:srgbClr val="92D050"/>
                </a:solidFill>
              </a:rPr>
              <a:t>   </a:t>
            </a:r>
          </a:p>
          <a:p>
            <a:endParaRPr lang="en-US" sz="4000" dirty="0">
              <a:solidFill>
                <a:srgbClr val="92D050"/>
              </a:solidFill>
            </a:endParaRPr>
          </a:p>
          <a:p>
            <a:r>
              <a:rPr lang="en-US" sz="4000" dirty="0">
                <a:solidFill>
                  <a:srgbClr val="92D050"/>
                </a:solidFill>
              </a:rPr>
              <a:t>                                         Team Data Divers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                                               Collaborate, Innovate, Deliver</a:t>
            </a:r>
          </a:p>
        </p:txBody>
      </p:sp>
    </p:spTree>
    <p:extLst>
      <p:ext uri="{BB962C8B-B14F-4D97-AF65-F5344CB8AC3E}">
        <p14:creationId xmlns:p14="http://schemas.microsoft.com/office/powerpoint/2010/main" val="41762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2700"/>
            <a:ext cx="18288000" cy="10287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7866626-EA32-7FB1-2702-BAFD17CB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10" y="2310011"/>
            <a:ext cx="16089154" cy="4429199"/>
          </a:xfrm>
        </p:spPr>
        <p:txBody>
          <a:bodyPr>
            <a:normAutofit/>
          </a:bodyPr>
          <a:lstStyle/>
          <a:p>
            <a:br>
              <a:rPr lang="en-US" sz="5300" dirty="0">
                <a:solidFill>
                  <a:schemeClr val="tx1"/>
                </a:solidFill>
              </a:rPr>
            </a:br>
            <a:r>
              <a:rPr lang="en-US" sz="5300" dirty="0">
                <a:solidFill>
                  <a:schemeClr val="tx1"/>
                </a:solidFill>
              </a:rPr>
              <a:t>Ashna Ali </a:t>
            </a:r>
            <a:br>
              <a:rPr lang="en-US" sz="5300" dirty="0">
                <a:solidFill>
                  <a:schemeClr val="tx1"/>
                </a:solidFill>
              </a:rPr>
            </a:br>
            <a:r>
              <a:rPr lang="en-US" sz="5300" dirty="0">
                <a:solidFill>
                  <a:schemeClr val="tx1"/>
                </a:solidFill>
              </a:rPr>
              <a:t>Sai Kiran Basetty</a:t>
            </a:r>
            <a:br>
              <a:rPr lang="en-US" sz="5300" dirty="0">
                <a:solidFill>
                  <a:schemeClr val="tx1"/>
                </a:solidFill>
              </a:rPr>
            </a:br>
            <a:r>
              <a:rPr lang="en-US" sz="5000" dirty="0">
                <a:solidFill>
                  <a:schemeClr val="tx1"/>
                </a:solidFill>
              </a:rPr>
              <a:t>Sreevardhan</a:t>
            </a:r>
            <a:r>
              <a:rPr lang="en-US" sz="5300" dirty="0">
                <a:solidFill>
                  <a:schemeClr val="tx1"/>
                </a:solidFill>
              </a:rPr>
              <a:t> Reddy Soma</a:t>
            </a:r>
            <a:br>
              <a:rPr lang="en-US" sz="5300" dirty="0">
                <a:solidFill>
                  <a:schemeClr val="tx1"/>
                </a:solidFill>
              </a:rPr>
            </a:br>
            <a:r>
              <a:rPr lang="en-US" sz="5300" dirty="0">
                <a:solidFill>
                  <a:schemeClr val="tx1"/>
                </a:solidFill>
              </a:rPr>
              <a:t>Venkata Sai Veeramalla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BC9D2-414D-A5A3-8FFB-4F899513578F}"/>
              </a:ext>
            </a:extLst>
          </p:cNvPr>
          <p:cNvSpPr txBox="1"/>
          <p:nvPr/>
        </p:nvSpPr>
        <p:spPr>
          <a:xfrm>
            <a:off x="3105336" y="1848346"/>
            <a:ext cx="952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/>
              <a:t>DATA DIVERS</a:t>
            </a:r>
          </a:p>
        </p:txBody>
      </p:sp>
      <p:pic>
        <p:nvPicPr>
          <p:cNvPr id="10" name="Picture 9" descr="A group of people building a puzzle">
            <a:extLst>
              <a:ext uri="{FF2B5EF4-FFF2-40B4-BE49-F238E27FC236}">
                <a16:creationId xmlns:a16="http://schemas.microsoft.com/office/drawing/2014/main" id="{987558D2-557D-E975-EB21-0843674C1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2284450"/>
            <a:ext cx="9146487" cy="6092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99F46C-6644-3A99-C5EB-0D17660E303F}"/>
              </a:ext>
            </a:extLst>
          </p:cNvPr>
          <p:cNvSpPr txBox="1"/>
          <p:nvPr/>
        </p:nvSpPr>
        <p:spPr>
          <a:xfrm>
            <a:off x="463550" y="42545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We Are…..?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8" y="0"/>
            <a:ext cx="18288000" cy="10287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911" y="1797050"/>
            <a:ext cx="17297400" cy="7110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pPr marL="12700" marR="5080" indent="-635" algn="ctr">
              <a:lnSpc>
                <a:spcPct val="99800"/>
              </a:lnSpc>
              <a:spcBef>
                <a:spcPts val="105"/>
              </a:spcBef>
            </a:pPr>
            <a:endParaRPr sz="20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F0D044-1E59-4E4C-E4C7-1E85065D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86753"/>
            <a:ext cx="14869316" cy="222059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have done </a:t>
            </a:r>
            <a:r>
              <a:rPr lang="en-US" dirty="0">
                <a:sym typeface="Wingdings" panose="05000000000000000000" pitchFamily="2" charset="2"/>
              </a:rPr>
              <a:t>(past)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8E502-2F2C-40D0-D4EE-7704C6B22360}"/>
              </a:ext>
            </a:extLst>
          </p:cNvPr>
          <p:cNvSpPr txBox="1"/>
          <p:nvPr/>
        </p:nvSpPr>
        <p:spPr>
          <a:xfrm>
            <a:off x="869130" y="1847796"/>
            <a:ext cx="165624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SINGLE MODEL:</a:t>
            </a:r>
            <a:endParaRPr lang="en-US" sz="3000" dirty="0">
              <a:solidFill>
                <a:srgbClr val="FFC000"/>
              </a:solidFill>
            </a:endParaRPr>
          </a:p>
          <a:p>
            <a:r>
              <a:rPr lang="en-US" sz="3000" dirty="0">
                <a:solidFill>
                  <a:srgbClr val="FFC000"/>
                </a:solidFill>
              </a:rPr>
              <a:t> 	</a:t>
            </a:r>
            <a:r>
              <a:rPr lang="en-US" sz="3000" dirty="0"/>
              <a:t>Created a Single Deep Learning model that can work for both males and female parts, Included basic features according into user needs, deployed using flask.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NO RECOMMENDATION:</a:t>
            </a:r>
          </a:p>
          <a:p>
            <a:r>
              <a:rPr lang="en-US" sz="3000" dirty="0"/>
              <a:t>	As a simple model and architecture we are not included the Recommendation  feature that need to  display along with predicted result at end. </a:t>
            </a:r>
          </a:p>
          <a:p>
            <a:r>
              <a:rPr lang="en-US" sz="3200" dirty="0">
                <a:solidFill>
                  <a:srgbClr val="FFC000"/>
                </a:solidFill>
              </a:rPr>
              <a:t>	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BASIC UI:</a:t>
            </a:r>
          </a:p>
          <a:p>
            <a:r>
              <a:rPr lang="en-US" sz="3000" dirty="0">
                <a:solidFill>
                  <a:srgbClr val="FFC000"/>
                </a:solidFill>
              </a:rPr>
              <a:t>	</a:t>
            </a:r>
            <a:r>
              <a:rPr lang="en-US" sz="3000" dirty="0"/>
              <a:t>We just started with Basic UI where the features for both male and female view at single page and prediction as well.  </a:t>
            </a:r>
          </a:p>
        </p:txBody>
      </p:sp>
    </p:spTree>
    <p:extLst>
      <p:ext uri="{BB962C8B-B14F-4D97-AF65-F5344CB8AC3E}">
        <p14:creationId xmlns:p14="http://schemas.microsoft.com/office/powerpoint/2010/main" val="256061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07923"/>
            <a:ext cx="18288000" cy="1028697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4228B-D65A-031E-04FB-32A78FAEABC2}"/>
              </a:ext>
            </a:extLst>
          </p:cNvPr>
          <p:cNvSpPr txBox="1"/>
          <p:nvPr/>
        </p:nvSpPr>
        <p:spPr>
          <a:xfrm>
            <a:off x="9188347" y="5719884"/>
            <a:ext cx="87832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071245">
              <a:lnSpc>
                <a:spcPct val="100000"/>
              </a:lnSpc>
              <a:spcBef>
                <a:spcPts val="75"/>
              </a:spcBef>
            </a:pPr>
            <a:endParaRPr lang="en-US" sz="2800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581EFF-CCFD-903E-F809-5B987EEC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0" y="118397"/>
            <a:ext cx="14869316" cy="2220593"/>
          </a:xfrm>
        </p:spPr>
        <p:txBody>
          <a:bodyPr/>
          <a:lstStyle/>
          <a:p>
            <a:r>
              <a:rPr lang="en-US" dirty="0"/>
              <a:t>WhAT We changed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6D278-2105-D1AD-BEDD-CB7E651FAF66}"/>
              </a:ext>
            </a:extLst>
          </p:cNvPr>
          <p:cNvSpPr txBox="1"/>
          <p:nvPr/>
        </p:nvSpPr>
        <p:spPr>
          <a:xfrm>
            <a:off x="1454150" y="1873250"/>
            <a:ext cx="15925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DUAL MODEL:</a:t>
            </a:r>
          </a:p>
          <a:p>
            <a:r>
              <a:rPr lang="en-US" sz="3000" dirty="0">
                <a:solidFill>
                  <a:srgbClr val="FFC000"/>
                </a:solidFill>
              </a:rPr>
              <a:t> Why?</a:t>
            </a:r>
          </a:p>
          <a:p>
            <a:r>
              <a:rPr lang="en-US" sz="3000" dirty="0"/>
              <a:t>By implementing the Dual model method we can make the Gender specific features(i.e PCOS, No.of.Pregencies for female ) and the data that is generated can help for gender specific studies in future.</a:t>
            </a:r>
          </a:p>
          <a:p>
            <a:r>
              <a:rPr lang="en-US" sz="3000" dirty="0">
                <a:solidFill>
                  <a:srgbClr val="FFC000"/>
                </a:solidFill>
              </a:rPr>
              <a:t>How?</a:t>
            </a:r>
          </a:p>
          <a:p>
            <a:r>
              <a:rPr lang="en-US" sz="3000" dirty="0"/>
              <a:t>We used the “XGBoost” machine learning model for both male and Female data’s which fetched a higher accuracy (Female: 82%, male : 91% ) than when combined(35%). </a:t>
            </a:r>
          </a:p>
          <a:p>
            <a:endParaRPr lang="en-US" sz="3000" dirty="0"/>
          </a:p>
          <a:p>
            <a:r>
              <a:rPr lang="en-US" sz="3200" dirty="0">
                <a:solidFill>
                  <a:srgbClr val="FFC000"/>
                </a:solidFill>
              </a:rPr>
              <a:t> </a:t>
            </a:r>
          </a:p>
          <a:p>
            <a:endParaRPr lang="en-US" sz="3000" dirty="0">
              <a:solidFill>
                <a:srgbClr val="FFC000"/>
              </a:solidFill>
            </a:endParaRP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6A93862D-3FDA-78BC-64EF-3943517A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42" y="5956799"/>
            <a:ext cx="8266088" cy="363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-31750"/>
            <a:ext cx="18288000" cy="1028697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B32409-EABF-CFB5-96A6-64FA1C57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425450"/>
            <a:ext cx="14869316" cy="2220593"/>
          </a:xfrm>
        </p:spPr>
        <p:txBody>
          <a:bodyPr/>
          <a:lstStyle/>
          <a:p>
            <a:r>
              <a:rPr lang="en-US" dirty="0"/>
              <a:t>What we changed(Continued)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5B319-429E-E5D2-4E83-9F5B18B7A89E}"/>
              </a:ext>
            </a:extLst>
          </p:cNvPr>
          <p:cNvSpPr txBox="1"/>
          <p:nvPr/>
        </p:nvSpPr>
        <p:spPr>
          <a:xfrm>
            <a:off x="1041400" y="1672082"/>
            <a:ext cx="16230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Build Basic UI related to dual model :</a:t>
            </a:r>
          </a:p>
          <a:p>
            <a:r>
              <a:rPr lang="en-US" sz="3000" dirty="0"/>
              <a:t>	We build the basic UI for Dual model that have three pages (gender selection,  questionnaire for female,  questionnaire for male ) for creating more interaction to user.</a:t>
            </a:r>
          </a:p>
          <a:p>
            <a:endParaRPr lang="en-US" sz="3000" dirty="0"/>
          </a:p>
          <a:p>
            <a:r>
              <a:rPr lang="en-US" sz="3000" dirty="0"/>
              <a:t>                   </a:t>
            </a:r>
            <a:r>
              <a:rPr lang="en-US" sz="3000" dirty="0">
                <a:solidFill>
                  <a:schemeClr val="accent4"/>
                </a:solidFill>
              </a:rPr>
              <a:t>OLD</a:t>
            </a:r>
            <a:r>
              <a:rPr lang="en-US" sz="3000" dirty="0"/>
              <a:t>                                                                                      </a:t>
            </a:r>
            <a:r>
              <a:rPr lang="en-US" sz="3000" dirty="0">
                <a:solidFill>
                  <a:schemeClr val="accent4"/>
                </a:solidFill>
              </a:rPr>
              <a:t>NEW</a:t>
            </a:r>
          </a:p>
          <a:p>
            <a:endParaRPr lang="en-US" sz="3000" dirty="0"/>
          </a:p>
          <a:p>
            <a:r>
              <a:rPr lang="en-US" sz="3000" dirty="0">
                <a:solidFill>
                  <a:srgbClr val="FFC000"/>
                </a:solidFill>
              </a:rPr>
              <a:t>  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10" name="Picture 9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620EAED2-B694-6270-3578-042E4A7C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1" y="3946901"/>
            <a:ext cx="7086600" cy="621583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E35F83B-FEFB-73D3-FE3B-8F359AD7E5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61" y="4613370"/>
            <a:ext cx="4419600" cy="202749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021880B-78E5-EFB0-4B4C-E1745B711B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411" y="4699664"/>
            <a:ext cx="4419601" cy="200815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4EBA83A-525D-B318-C374-578F02D6B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63" y="7767875"/>
            <a:ext cx="4474467" cy="2027493"/>
          </a:xfrm>
          <a:prstGeom prst="rect">
            <a:avLst/>
          </a:prstGeom>
        </p:spPr>
      </p:pic>
      <p:pic>
        <p:nvPicPr>
          <p:cNvPr id="18" name="Picture 17" descr="A screenshot of a computer screen">
            <a:extLst>
              <a:ext uri="{FF2B5EF4-FFF2-40B4-BE49-F238E27FC236}">
                <a16:creationId xmlns:a16="http://schemas.microsoft.com/office/drawing/2014/main" id="{E0230C5E-2BFB-5ABC-C8E3-9D8DD7A689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331" y="8256604"/>
            <a:ext cx="4195763" cy="1531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6050" y="6363"/>
            <a:ext cx="18288000" cy="1028697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33D5BBB-F0A7-3611-8DD9-921923C8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-107950"/>
            <a:ext cx="14869316" cy="2220593"/>
          </a:xfrm>
        </p:spPr>
        <p:txBody>
          <a:bodyPr/>
          <a:lstStyle/>
          <a:p>
            <a:r>
              <a:rPr lang="en-US" sz="5400" dirty="0"/>
              <a:t>What we changed(Continued)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EB57D-4B3E-F18B-4C8D-3568A92E545F}"/>
              </a:ext>
            </a:extLst>
          </p:cNvPr>
          <p:cNvSpPr txBox="1"/>
          <p:nvPr/>
        </p:nvSpPr>
        <p:spPr>
          <a:xfrm>
            <a:off x="133145" y="1492250"/>
            <a:ext cx="16992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RECOMMENDATIONS BASED ON GIVEN DATA:</a:t>
            </a:r>
          </a:p>
          <a:p>
            <a:r>
              <a:rPr lang="en-US" sz="3000" dirty="0">
                <a:solidFill>
                  <a:srgbClr val="FFC000"/>
                </a:solidFill>
              </a:rPr>
              <a:t>	</a:t>
            </a:r>
            <a:r>
              <a:rPr lang="en-US" sz="3000" dirty="0"/>
              <a:t>We included the Recommendations based on given data by user at the end step along with predicted result</a:t>
            </a:r>
          </a:p>
          <a:p>
            <a:endParaRPr lang="en-US" sz="3000" dirty="0">
              <a:solidFill>
                <a:srgbClr val="FFC000"/>
              </a:solidFill>
            </a:endParaRPr>
          </a:p>
          <a:p>
            <a:endParaRPr lang="en-US" sz="3000" dirty="0">
              <a:solidFill>
                <a:srgbClr val="FFC000"/>
              </a:solidFill>
            </a:endParaRPr>
          </a:p>
        </p:txBody>
      </p:sp>
      <p:pic>
        <p:nvPicPr>
          <p:cNvPr id="9" name="Picture 8" descr="A screenshot of a computer screen">
            <a:extLst>
              <a:ext uri="{FF2B5EF4-FFF2-40B4-BE49-F238E27FC236}">
                <a16:creationId xmlns:a16="http://schemas.microsoft.com/office/drawing/2014/main" id="{F38233A6-CDFF-08AB-E086-BF9A4D3D5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4161755"/>
            <a:ext cx="7239000" cy="4366966"/>
          </a:xfrm>
          <a:prstGeom prst="rect">
            <a:avLst/>
          </a:prstGeom>
        </p:spPr>
      </p:pic>
      <p:pic>
        <p:nvPicPr>
          <p:cNvPr id="11" name="Picture 10" descr="A screenshot of a computer program">
            <a:extLst>
              <a:ext uri="{FF2B5EF4-FFF2-40B4-BE49-F238E27FC236}">
                <a16:creationId xmlns:a16="http://schemas.microsoft.com/office/drawing/2014/main" id="{37211842-CEF4-C6AA-B33E-F91DDF4E1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50" y="4124977"/>
            <a:ext cx="7543800" cy="44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8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6363"/>
            <a:ext cx="18288000" cy="1028697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AB8715A-5E16-4319-B686-883F7249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25450"/>
            <a:ext cx="14869316" cy="2220593"/>
          </a:xfrm>
        </p:spPr>
        <p:txBody>
          <a:bodyPr/>
          <a:lstStyle/>
          <a:p>
            <a:r>
              <a:rPr lang="en-US" dirty="0"/>
              <a:t>FUTURE WORKS: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F3118-AB14-B78A-AC91-64D8662B3133}"/>
              </a:ext>
            </a:extLst>
          </p:cNvPr>
          <p:cNvSpPr txBox="1"/>
          <p:nvPr/>
        </p:nvSpPr>
        <p:spPr>
          <a:xfrm>
            <a:off x="768350" y="1949450"/>
            <a:ext cx="15392400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C000"/>
                </a:solidFill>
              </a:rPr>
              <a:t>Integration of CGM Data: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Current CGM models achieve </a:t>
            </a:r>
            <a:r>
              <a:rPr lang="en-US" sz="3000" b="1" dirty="0"/>
              <a:t>99% accuracy</a:t>
            </a:r>
            <a:r>
              <a:rPr lang="en-US" sz="3000" dirty="0"/>
              <a:t> but predict only </a:t>
            </a:r>
            <a:r>
              <a:rPr lang="en-US" sz="3000" b="1" dirty="0"/>
              <a:t>2 categories</a:t>
            </a:r>
            <a:r>
              <a:rPr lang="en-US" sz="3000" dirty="0"/>
              <a:t> (No Diabetes, Type-2 Diabetes).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Future updates will extend to </a:t>
            </a:r>
            <a:r>
              <a:rPr lang="en-US" sz="3000" b="1" dirty="0"/>
              <a:t>3 categories for males</a:t>
            </a:r>
            <a:r>
              <a:rPr lang="en-US" sz="3000" dirty="0"/>
              <a:t> and </a:t>
            </a:r>
            <a:r>
              <a:rPr lang="en-US" sz="3000" b="1" dirty="0"/>
              <a:t>4 categories for females</a:t>
            </a:r>
            <a:r>
              <a:rPr lang="en-US" sz="3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C000"/>
                </a:solidFill>
              </a:rPr>
              <a:t>LLM Integration for Recommendations: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/>
              <a:t>LLM-based recommendations</a:t>
            </a:r>
            <a:r>
              <a:rPr lang="en-US" sz="3000" dirty="0"/>
              <a:t> encountered runtime issues, so </a:t>
            </a:r>
            <a:r>
              <a:rPr lang="en-US" sz="3000" b="1" dirty="0"/>
              <a:t>standard recommendations</a:t>
            </a:r>
            <a:r>
              <a:rPr lang="en-US" sz="3000" dirty="0"/>
              <a:t> are used temporarily.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Next update will </a:t>
            </a:r>
            <a:r>
              <a:rPr lang="en-US" sz="3000" b="1" dirty="0"/>
              <a:t>fix LLM integration</a:t>
            </a:r>
            <a:r>
              <a:rPr lang="en-US" sz="3000" dirty="0"/>
              <a:t> to enhance personalized guidance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9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482" y="-87849"/>
            <a:ext cx="18288000" cy="10286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3F1664-4C0B-8633-11C6-30D9B8D95E8A}"/>
              </a:ext>
            </a:extLst>
          </p:cNvPr>
          <p:cNvSpPr/>
          <p:nvPr/>
        </p:nvSpPr>
        <p:spPr>
          <a:xfrm>
            <a:off x="234950" y="501650"/>
            <a:ext cx="762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A0846-DE18-BDC3-A1A0-155AD88244A7}"/>
              </a:ext>
            </a:extLst>
          </p:cNvPr>
          <p:cNvSpPr/>
          <p:nvPr/>
        </p:nvSpPr>
        <p:spPr>
          <a:xfrm>
            <a:off x="10598150" y="2406650"/>
            <a:ext cx="45719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E4BFB6D-0DF9-B868-339F-089E1CE5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186057"/>
            <a:ext cx="14869316" cy="2220593"/>
          </a:xfrm>
        </p:spPr>
        <p:txBody>
          <a:bodyPr/>
          <a:lstStyle/>
          <a:p>
            <a:r>
              <a:rPr lang="en-US" dirty="0"/>
              <a:t>FUTURE WORKS: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AFB44-0CDD-7D40-9ABE-55AAD833F3BE}"/>
              </a:ext>
            </a:extLst>
          </p:cNvPr>
          <p:cNvSpPr txBox="1"/>
          <p:nvPr/>
        </p:nvSpPr>
        <p:spPr>
          <a:xfrm>
            <a:off x="311150" y="2014191"/>
            <a:ext cx="17145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C000"/>
                </a:solidFill>
              </a:rPr>
              <a:t>Gender-Specific UI Enhancement: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Dual model mechanism with </a:t>
            </a:r>
            <a:r>
              <a:rPr lang="en-US" sz="3000" b="1" dirty="0"/>
              <a:t>basic UI</a:t>
            </a:r>
            <a:r>
              <a:rPr lang="en-US" sz="3000" dirty="0"/>
              <a:t> is implemented.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Next update will feature </a:t>
            </a:r>
            <a:r>
              <a:rPr lang="en-US" sz="3000" b="1" dirty="0"/>
              <a:t>creative, gender-specific UIs</a:t>
            </a:r>
            <a:r>
              <a:rPr lang="en-US" sz="3000" dirty="0"/>
              <a:t> for better interaction and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C000"/>
                </a:solidFill>
              </a:rPr>
              <a:t>User Accounts for Personalized Recommendations: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Future updates will enable </a:t>
            </a:r>
            <a:r>
              <a:rPr lang="en-US" sz="3200" b="1" dirty="0"/>
              <a:t>account creation</a:t>
            </a:r>
            <a:r>
              <a:rPr lang="en-US" sz="3200" dirty="0"/>
              <a:t> for personalized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Users will receive </a:t>
            </a:r>
            <a:r>
              <a:rPr lang="en-US" sz="3200" b="1" dirty="0"/>
              <a:t>custom recommendations</a:t>
            </a:r>
            <a:r>
              <a:rPr lang="en-US" sz="3200" dirty="0"/>
              <a:t> and </a:t>
            </a:r>
            <a:r>
              <a:rPr lang="en-US" sz="3200" b="1" dirty="0"/>
              <a:t>guidance</a:t>
            </a:r>
            <a:r>
              <a:rPr lang="en-US" sz="3200" dirty="0"/>
              <a:t> for diabetes management.</a:t>
            </a:r>
          </a:p>
        </p:txBody>
      </p:sp>
    </p:spTree>
    <p:extLst>
      <p:ext uri="{BB962C8B-B14F-4D97-AF65-F5344CB8AC3E}">
        <p14:creationId xmlns:p14="http://schemas.microsoft.com/office/powerpoint/2010/main" val="390140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F1A78-F759-4042-7897-4A9B2FCD4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4D02DFC-DB65-0B36-FED2-1AA285302B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-31750"/>
            <a:ext cx="18288000" cy="1028697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9B9072B-2F03-FA0C-F34E-7CFF16F3F8EB}"/>
              </a:ext>
            </a:extLst>
          </p:cNvPr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9F6F3D-5BB2-FE00-8089-EB8D173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614" y="196850"/>
            <a:ext cx="14869316" cy="222059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B7400-1438-9E6F-960E-A3E8C3FD3D7F}"/>
              </a:ext>
            </a:extLst>
          </p:cNvPr>
          <p:cNvSpPr txBox="1"/>
          <p:nvPr/>
        </p:nvSpPr>
        <p:spPr>
          <a:xfrm>
            <a:off x="2524842" y="3855592"/>
            <a:ext cx="1402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Revolutionize early detection and management of diabetes using </a:t>
            </a:r>
            <a:r>
              <a:rPr lang="en-US" sz="3200" b="1" dirty="0"/>
              <a:t>machine learning</a:t>
            </a:r>
            <a:r>
              <a:rPr lang="en-US" sz="3200" dirty="0"/>
              <a:t>, </a:t>
            </a:r>
            <a:r>
              <a:rPr lang="en-US" sz="3200" b="1" dirty="0"/>
              <a:t>structured health data</a:t>
            </a:r>
            <a:r>
              <a:rPr lang="en-US" sz="3200" dirty="0"/>
              <a:t>, and </a:t>
            </a:r>
            <a:r>
              <a:rPr lang="en-US" sz="3200" b="1" dirty="0"/>
              <a:t>CGM data</a:t>
            </a:r>
            <a:r>
              <a:rPr lang="en-US" sz="3200" dirty="0"/>
              <a:t>. Dual models for </a:t>
            </a:r>
            <a:r>
              <a:rPr lang="en-US" sz="3200" b="1" dirty="0"/>
              <a:t>males and females</a:t>
            </a:r>
            <a:r>
              <a:rPr lang="en-US" sz="3200" dirty="0"/>
              <a:t> ensure tailored predictions, improving </a:t>
            </a:r>
            <a:r>
              <a:rPr lang="en-US" sz="3200" b="1" dirty="0"/>
              <a:t>accuracy and relevance</a:t>
            </a:r>
            <a:r>
              <a:rPr lang="en-US" sz="3200" dirty="0"/>
              <a:t>. The goal is to deliver </a:t>
            </a:r>
            <a:r>
              <a:rPr lang="en-US" sz="3200" b="1" dirty="0"/>
              <a:t>reliable insights</a:t>
            </a:r>
            <a:r>
              <a:rPr lang="en-US" sz="3200" dirty="0"/>
              <a:t> for better health outcomes in the fight against diabetes</a:t>
            </a:r>
          </a:p>
        </p:txBody>
      </p:sp>
    </p:spTree>
    <p:extLst>
      <p:ext uri="{BB962C8B-B14F-4D97-AF65-F5344CB8AC3E}">
        <p14:creationId xmlns:p14="http://schemas.microsoft.com/office/powerpoint/2010/main" val="173283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66c6ff-6000-431a-8344-70b9254aaf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90C277032DD4E82F6A526672E7827" ma:contentTypeVersion="8" ma:contentTypeDescription="Create a new document." ma:contentTypeScope="" ma:versionID="4a44e1633e7cd679943e357f3e3e0644">
  <xsd:schema xmlns:xsd="http://www.w3.org/2001/XMLSchema" xmlns:xs="http://www.w3.org/2001/XMLSchema" xmlns:p="http://schemas.microsoft.com/office/2006/metadata/properties" xmlns:ns3="c666c6ff-6000-431a-8344-70b9254aaff0" xmlns:ns4="4993e844-274d-4b30-8f23-41467261f117" targetNamespace="http://schemas.microsoft.com/office/2006/metadata/properties" ma:root="true" ma:fieldsID="99fb0851858b93644ea1d823ca6657b9" ns3:_="" ns4:_="">
    <xsd:import namespace="c666c6ff-6000-431a-8344-70b9254aaff0"/>
    <xsd:import namespace="4993e844-274d-4b30-8f23-41467261f1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6c6ff-6000-431a-8344-70b9254aaf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3e844-274d-4b30-8f23-41467261f11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FA0119-C0A0-4B7C-946F-39A3DA5D0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4B2CA0-0031-420C-A81D-09C0E6CC19F3}">
  <ds:schemaRefs>
    <ds:schemaRef ds:uri="4993e844-274d-4b30-8f23-41467261f117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666c6ff-6000-431a-8344-70b9254aaff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69BF2B-23F9-4C73-BC10-326CFD8089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6c6ff-6000-431a-8344-70b9254aaff0"/>
    <ds:schemaRef ds:uri="4993e844-274d-4b30-8f23-41467261f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1449</TotalTime>
  <Words>493</Words>
  <Application>Microsoft Office PowerPoint</Application>
  <PresentationFormat>Custom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Tw Cen MT</vt:lpstr>
      <vt:lpstr>Verdana</vt:lpstr>
      <vt:lpstr>Wingdings</vt:lpstr>
      <vt:lpstr>Circuit</vt:lpstr>
      <vt:lpstr>PowerPoint Presentation</vt:lpstr>
      <vt:lpstr> Ashna Ali  Sai Kiran Basetty Sreevardhan Reddy Soma Venkata Sai Veeramalla</vt:lpstr>
      <vt:lpstr>What we have done (past)   </vt:lpstr>
      <vt:lpstr>WhAT We changed ?</vt:lpstr>
      <vt:lpstr>What we changed(Continued) </vt:lpstr>
      <vt:lpstr>What we changed(Continued)</vt:lpstr>
      <vt:lpstr>FUTURE WORKS: </vt:lpstr>
      <vt:lpstr>FUTURE WORKS: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venkata sai veeramalla</dc:creator>
  <cp:lastModifiedBy>venkata sai veeramalla</cp:lastModifiedBy>
  <cp:revision>11</cp:revision>
  <dcterms:created xsi:type="dcterms:W3CDTF">2024-09-23T06:12:32Z</dcterms:created>
  <dcterms:modified xsi:type="dcterms:W3CDTF">2024-10-21T23:55:34Z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2024-09-23T00:00:00Z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0x010100CF890C277032DD4E82F6A526672E7827</vt:lpwstr>
  </property>
</Properties>
</file>