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1270000" y="546199"/>
            <a:ext cx="10464800" cy="23621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ImageLoader</a:t>
            </a:r>
          </a:p>
          <a:p>
            <a:pPr lvl="8" algn="ctr">
              <a:defRPr sz="3000"/>
            </a:pPr>
            <a:r>
              <a:t>                                                             —— stone</a:t>
            </a:r>
          </a:p>
        </p:txBody>
      </p:sp>
      <p:sp>
        <p:nvSpPr>
          <p:cNvPr id="120" name="Shape 120"/>
          <p:cNvSpPr/>
          <p:nvPr/>
        </p:nvSpPr>
        <p:spPr>
          <a:xfrm>
            <a:off x="1881770" y="3250009"/>
            <a:ext cx="9419060" cy="357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Android Universal Image Loader 是一个强大的、可高度定制的图片缓存库。</a:t>
            </a:r>
          </a:p>
        </p:txBody>
      </p:sp>
      <p:sp>
        <p:nvSpPr>
          <p:cNvPr id="121" name="Shape 121"/>
          <p:cNvSpPr/>
          <p:nvPr/>
        </p:nvSpPr>
        <p:spPr>
          <a:xfrm>
            <a:off x="1881770" y="4119959"/>
            <a:ext cx="9419060" cy="2770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t>整体流程</a:t>
            </a:r>
          </a:p>
          <a:p>
            <a:pPr algn="l">
              <a:defRPr sz="2200">
                <a:latin typeface="宋体"/>
                <a:ea typeface="宋体"/>
                <a:cs typeface="宋体"/>
                <a:sym typeface="宋体"/>
              </a:defRPr>
            </a:pP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简单的讲就是ImageLoader收到加载及显示图片的任务，并将它交给ImageLoaderEngine，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ImageLoaderEngine 分发任务到具体线程池去执行，任务通过Cache及ImageDownloader获取图片，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中间可能经过BitmapProcessor和ImageDecoder处理，最终转换为Bitmap交给BitmapDisplayer在ImageAware中显示。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0" grpId="1"/>
      <p:bldP build="whole" bldLvl="1" animBg="1" rev="0" advAuto="0" spid="121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ctrTitle"/>
          </p:nvPr>
        </p:nvSpPr>
        <p:spPr>
          <a:xfrm>
            <a:off x="1270000" y="546199"/>
            <a:ext cx="10464800" cy="2362101"/>
          </a:xfrm>
          <a:prstGeom prst="rect">
            <a:avLst/>
          </a:prstGeom>
        </p:spPr>
        <p:txBody>
          <a:bodyPr/>
          <a:lstStyle/>
          <a:p>
            <a:pPr>
              <a:defRPr sz="6800">
                <a:latin typeface="宋体"/>
                <a:ea typeface="宋体"/>
                <a:cs typeface="宋体"/>
                <a:sym typeface="宋体"/>
              </a:defRPr>
            </a:pPr>
            <a:r>
              <a:t>ImageLoader架构组成</a:t>
            </a:r>
          </a:p>
          <a:p>
            <a:pPr lvl="8" algn="ctr">
              <a:defRPr sz="3000"/>
            </a:pPr>
            <a:r>
              <a:t>                                                             —— stone</a:t>
            </a:r>
          </a:p>
        </p:txBody>
      </p:sp>
      <p:sp>
        <p:nvSpPr>
          <p:cNvPr id="124" name="Shape 124"/>
          <p:cNvSpPr/>
          <p:nvPr/>
        </p:nvSpPr>
        <p:spPr>
          <a:xfrm>
            <a:off x="1651359" y="3083123"/>
            <a:ext cx="9702082" cy="5670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ImageLoader 图片加载器，对外的主要 API，采取了单例模式，用于图片的加载和显示。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ImageLoaderEngine 任务分发器，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  负责分发LoadAndDisplayImageTask和ProcessAndDisplayImageTask给具体的线程池去执行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ImageDownloader 图片下载器，负责从图片的各个来源获取输入流，然后交由ImageDecoder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  进行解码成Bitmap对象；也被DiskCache使用，以保存成完整清晰度的图片文件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Cache 图片缓存，分为MemoryCache和DiskCache两部分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MemoryCache 内存图片缓存，可向内存缓存缓存图片或从内存缓存读取图片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DiskCache 本地图片缓存，可向本地磁盘缓存保存图片或从本地磁盘读取图片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	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ImageAware 显示图片的对象，可以是ImageView等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ImageDecoder 图片解码器，负责将图片输入流InputStream转换为Bitmap对象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BitmapProcessor 图片处理器，负责从缓存读取或写入前对图片进行处理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BitmapDisplayer 将Bitmap对象显示在相应的控件ImageAware上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LoadAndDisplayImageTask 用于加载并显示图片的任务，具体显示交由DisplayBitmapTask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ProcessAndDisplayImageTask 用于处理并显示图片的任务，具体显示交由DisplayBitmapTask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  可注入BitmapProcessor，对Bitmap进行自定义处理</a:t>
            </a:r>
          </a:p>
          <a:p>
            <a:pPr algn="l">
              <a:defRPr sz="1800">
                <a:latin typeface="宋体"/>
                <a:ea typeface="宋体"/>
                <a:cs typeface="宋体"/>
                <a:sym typeface="宋体"/>
              </a:defRPr>
            </a:pPr>
            <a:r>
              <a:t>DisplayBitmapTask 用于显示图片的任务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ctrTitle"/>
          </p:nvPr>
        </p:nvSpPr>
        <p:spPr>
          <a:xfrm>
            <a:off x="1270000" y="546199"/>
            <a:ext cx="10464800" cy="2362101"/>
          </a:xfrm>
          <a:prstGeom prst="rect">
            <a:avLst/>
          </a:prstGeom>
        </p:spPr>
        <p:txBody>
          <a:bodyPr/>
          <a:lstStyle/>
          <a:p>
            <a:pPr>
              <a:defRPr sz="6800">
                <a:latin typeface="宋体"/>
                <a:ea typeface="宋体"/>
                <a:cs typeface="宋体"/>
                <a:sym typeface="宋体"/>
              </a:defRPr>
            </a:pPr>
            <a:r>
              <a:t>ImageLoader设计</a:t>
            </a:r>
          </a:p>
          <a:p>
            <a:pPr lvl="8" algn="ctr">
              <a:defRPr sz="3000"/>
            </a:pPr>
            <a:r>
              <a:t>                                                             —— stone</a:t>
            </a:r>
          </a:p>
        </p:txBody>
      </p:sp>
      <p:pic>
        <p:nvPicPr>
          <p:cNvPr id="12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6350" y="2609850"/>
            <a:ext cx="7571100" cy="6340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ctrTitle"/>
          </p:nvPr>
        </p:nvSpPr>
        <p:spPr>
          <a:xfrm>
            <a:off x="1270000" y="546199"/>
            <a:ext cx="10464800" cy="2362101"/>
          </a:xfrm>
          <a:prstGeom prst="rect">
            <a:avLst/>
          </a:prstGeom>
        </p:spPr>
        <p:txBody>
          <a:bodyPr/>
          <a:lstStyle/>
          <a:p>
            <a:pPr defTabSz="566674">
              <a:defRPr sz="5820">
                <a:latin typeface="宋体"/>
                <a:ea typeface="宋体"/>
                <a:cs typeface="宋体"/>
                <a:sym typeface="宋体"/>
              </a:defRPr>
            </a:pPr>
            <a:r>
              <a:t>ImageLoader-displayImage流程</a:t>
            </a:r>
          </a:p>
          <a:p>
            <a:pPr lvl="8" indent="1773936" algn="ctr" defTabSz="566674">
              <a:defRPr sz="2910"/>
            </a:pPr>
            <a:r>
              <a:t>                                                             —— stone</a:t>
            </a:r>
          </a:p>
        </p:txBody>
      </p:sp>
      <p:pic>
        <p:nvPicPr>
          <p:cNvPr id="130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2472" y="2469863"/>
            <a:ext cx="8344976" cy="68966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ctrTitle"/>
          </p:nvPr>
        </p:nvSpPr>
        <p:spPr>
          <a:xfrm>
            <a:off x="1270000" y="546199"/>
            <a:ext cx="10464800" cy="2362101"/>
          </a:xfrm>
          <a:prstGeom prst="rect">
            <a:avLst/>
          </a:prstGeom>
        </p:spPr>
        <p:txBody>
          <a:bodyPr/>
          <a:lstStyle/>
          <a:p>
            <a:pPr>
              <a:defRPr sz="6000">
                <a:latin typeface="宋体"/>
                <a:ea typeface="宋体"/>
                <a:cs typeface="宋体"/>
                <a:sym typeface="宋体"/>
              </a:defRPr>
            </a:pPr>
            <a:r>
              <a:t>ImageLoader-MemoryCache结构</a:t>
            </a:r>
          </a:p>
          <a:p>
            <a:pPr lvl="8" algn="ctr">
              <a:defRPr sz="3000"/>
            </a:pPr>
            <a:r>
              <a:t>                                                             —— stone</a:t>
            </a:r>
          </a:p>
        </p:txBody>
      </p:sp>
      <p:pic>
        <p:nvPicPr>
          <p:cNvPr id="13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3982" y="2978439"/>
            <a:ext cx="6816836" cy="5879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ctrTitle"/>
          </p:nvPr>
        </p:nvSpPr>
        <p:spPr>
          <a:xfrm>
            <a:off x="1270000" y="546199"/>
            <a:ext cx="10464800" cy="2362101"/>
          </a:xfrm>
          <a:prstGeom prst="rect">
            <a:avLst/>
          </a:prstGeom>
        </p:spPr>
        <p:txBody>
          <a:bodyPr/>
          <a:lstStyle/>
          <a:p>
            <a:pPr>
              <a:defRPr sz="6000">
                <a:latin typeface="宋体"/>
                <a:ea typeface="宋体"/>
                <a:cs typeface="宋体"/>
                <a:sym typeface="宋体"/>
              </a:defRPr>
            </a:pPr>
            <a:r>
              <a:t>ImageLoader-MemoryCache策略</a:t>
            </a:r>
          </a:p>
          <a:p>
            <a:pPr lvl="8" algn="ctr">
              <a:defRPr sz="3000"/>
            </a:pPr>
            <a:r>
              <a:t>                                                             —— stone</a:t>
            </a:r>
          </a:p>
        </p:txBody>
      </p:sp>
      <p:sp>
        <p:nvSpPr>
          <p:cNvPr id="136" name="Shape 136"/>
          <p:cNvSpPr/>
          <p:nvPr/>
        </p:nvSpPr>
        <p:spPr>
          <a:xfrm>
            <a:off x="1881770" y="2919809"/>
            <a:ext cx="9419060" cy="357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LruMemoryCache</a:t>
            </a:r>
            <a:r>
              <a:t> Lru算法：最近最少使用将被移出</a:t>
            </a:r>
          </a:p>
        </p:txBody>
      </p:sp>
      <p:sp>
        <p:nvSpPr>
          <p:cNvPr id="137" name="Shape 137"/>
          <p:cNvSpPr/>
          <p:nvPr/>
        </p:nvSpPr>
        <p:spPr>
          <a:xfrm>
            <a:off x="1881770" y="3382863"/>
            <a:ext cx="9419060" cy="94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LimitedAgeMemoryCache</a:t>
            </a:r>
            <a:r>
              <a:t> 装饰MemoryCache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采用时间界限算法：内部维护一个存储了&lt;String key,Long date&gt;的Map；在put-cache时，同时put一个date，在get-cache时比对date</a:t>
            </a:r>
          </a:p>
        </p:txBody>
      </p:sp>
      <p:sp>
        <p:nvSpPr>
          <p:cNvPr id="138" name="Shape 138"/>
          <p:cNvSpPr/>
          <p:nvPr/>
        </p:nvSpPr>
        <p:spPr>
          <a:xfrm>
            <a:off x="1894470" y="4430117"/>
            <a:ext cx="9419060" cy="65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FuzzyKeyMemoryCache</a:t>
            </a:r>
            <a:r>
              <a:t> 装饰MemoryCache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put时：搜索相同的键并删除该条目</a:t>
            </a:r>
          </a:p>
        </p:txBody>
      </p:sp>
      <p:sp>
        <p:nvSpPr>
          <p:cNvPr id="139" name="Shape 139"/>
          <p:cNvSpPr/>
          <p:nvPr/>
        </p:nvSpPr>
        <p:spPr>
          <a:xfrm>
            <a:off x="1881770" y="5597525"/>
            <a:ext cx="9419060" cy="94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BaseMemoryCache </a:t>
            </a:r>
            <a:r>
              <a:t>抽象类。内部维护一个&lt;String key, Reference&lt;Bitmap&gt;&gt;的Map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提供一个抽象方法，由实现类处理，并在put时使用：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protected abstract Reference&lt;Bitmap&gt; createReference(Bitmap value);</a:t>
            </a:r>
          </a:p>
        </p:txBody>
      </p:sp>
      <p:sp>
        <p:nvSpPr>
          <p:cNvPr id="140" name="Shape 140"/>
          <p:cNvSpPr/>
          <p:nvPr/>
        </p:nvSpPr>
        <p:spPr>
          <a:xfrm>
            <a:off x="1881770" y="7057032"/>
            <a:ext cx="9419060" cy="357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WeakMemoryCache </a:t>
            </a:r>
            <a:r>
              <a:t>BaseMemoryCache的实现。使用WeakReference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40" grpId="5"/>
      <p:bldP build="whole" bldLvl="1" animBg="1" rev="0" advAuto="0" spid="139" grpId="4"/>
      <p:bldP build="whole" bldLvl="1" animBg="1" rev="0" advAuto="0" spid="138" grpId="3"/>
      <p:bldP build="whole" bldLvl="1" animBg="1" rev="0" advAuto="0" spid="13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ctrTitle"/>
          </p:nvPr>
        </p:nvSpPr>
        <p:spPr>
          <a:xfrm>
            <a:off x="1270000" y="546199"/>
            <a:ext cx="10464800" cy="2362101"/>
          </a:xfrm>
          <a:prstGeom prst="rect">
            <a:avLst/>
          </a:prstGeom>
        </p:spPr>
        <p:txBody>
          <a:bodyPr/>
          <a:lstStyle/>
          <a:p>
            <a:pPr>
              <a:defRPr sz="6000">
                <a:latin typeface="宋体"/>
                <a:ea typeface="宋体"/>
                <a:cs typeface="宋体"/>
                <a:sym typeface="宋体"/>
              </a:defRPr>
            </a:pPr>
            <a:r>
              <a:t>ImageLoader-MemoryCache策略</a:t>
            </a:r>
          </a:p>
          <a:p>
            <a:pPr lvl="8" algn="ctr">
              <a:defRPr sz="3000"/>
            </a:pPr>
            <a:r>
              <a:t>                                                             —— stone</a:t>
            </a:r>
          </a:p>
        </p:txBody>
      </p:sp>
      <p:sp>
        <p:nvSpPr>
          <p:cNvPr id="143" name="Shape 143"/>
          <p:cNvSpPr/>
          <p:nvPr/>
        </p:nvSpPr>
        <p:spPr>
          <a:xfrm>
            <a:off x="1894470" y="2781697"/>
            <a:ext cx="9419060" cy="1818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LimitedMemoryCache </a:t>
            </a:r>
            <a:r>
              <a:t>BaseMemoryCache的实现，抽象类。限制了缓存总字节大小。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内部多维护了一个List&lt;Bitmap&gt;，这是一个强引用集合。该List的大小受限于一个指定的sizeLimit值。在put时，当List中超出sizeLimit，会从List强引用中移出一个元素，但在super的Reference中保留，直至系统自动回收。具体移出哪一个元素，由removeNext()决定，它是一个抽象函数：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     protected abstract Bitmap removeNext();</a:t>
            </a:r>
          </a:p>
        </p:txBody>
      </p:sp>
      <p:sp>
        <p:nvSpPr>
          <p:cNvPr id="144" name="Shape 144"/>
          <p:cNvSpPr/>
          <p:nvPr/>
        </p:nvSpPr>
        <p:spPr>
          <a:xfrm>
            <a:off x="1894470" y="4648597"/>
            <a:ext cx="9419060" cy="65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FIFOLimitedMemoryCache </a:t>
            </a:r>
            <a:r>
              <a:t>LimitedMemoryCache的实现。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使用WeakReference；FIFO算法，基于内部的LinkedList</a:t>
            </a:r>
          </a:p>
        </p:txBody>
      </p:sp>
      <p:sp>
        <p:nvSpPr>
          <p:cNvPr id="145" name="Shape 145"/>
          <p:cNvSpPr/>
          <p:nvPr/>
        </p:nvSpPr>
        <p:spPr>
          <a:xfrm>
            <a:off x="1894470" y="5493147"/>
            <a:ext cx="9419060" cy="1234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LRULimitedMemoryCache </a:t>
            </a:r>
            <a:r>
              <a:t>LimitedMemoryCache的实现。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使用WeakReference；Lru算法，基于内部的LinkedHashMap(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            int initialCapacity, float loadFactor, boolean accessOrder)，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当accessOrder=true，会将符合Lru算法的排列在链表头</a:t>
            </a:r>
          </a:p>
        </p:txBody>
      </p:sp>
      <p:sp>
        <p:nvSpPr>
          <p:cNvPr id="146" name="Shape 146"/>
          <p:cNvSpPr/>
          <p:nvPr/>
        </p:nvSpPr>
        <p:spPr>
          <a:xfrm>
            <a:off x="1894470" y="6896497"/>
            <a:ext cx="9419060" cy="94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LargestLimitedMemoryCache </a:t>
            </a:r>
            <a:r>
              <a:t>LimitedMemoryCache的实现。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使用WeakReference；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内部维护一个Map&lt;Bitmap, Integer&gt;，最大size的Bitmap会被优先移除</a:t>
            </a:r>
          </a:p>
        </p:txBody>
      </p:sp>
      <p:sp>
        <p:nvSpPr>
          <p:cNvPr id="147" name="Shape 147"/>
          <p:cNvSpPr/>
          <p:nvPr/>
        </p:nvSpPr>
        <p:spPr>
          <a:xfrm>
            <a:off x="1894470" y="7874397"/>
            <a:ext cx="9419060" cy="942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rPr>
                <a:solidFill>
                  <a:srgbClr val="C9394A"/>
                </a:solidFill>
              </a:rPr>
              <a:t>UsingFreqLimitedMemoryCache </a:t>
            </a:r>
            <a:r>
              <a:t>LimitedMemoryCache的实现。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使用WeakReference；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  <a:r>
              <a:t>内部维护一个Map&lt;Bitmap, Integer&gt;，最少使用频率(次数)会被优先移除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  <p:bldP build="whole" bldLvl="1" animBg="1" rev="0" advAuto="0" spid="145" grpId="3"/>
      <p:bldP build="whole" bldLvl="1" animBg="1" rev="0" advAuto="0" spid="144" grpId="2"/>
      <p:bldP build="whole" bldLvl="1" animBg="1" rev="0" advAuto="0" spid="146" grpId="4"/>
      <p:bldP build="whole" bldLvl="1" animBg="1" rev="0" advAuto="0" spid="147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ctrTitle"/>
          </p:nvPr>
        </p:nvSpPr>
        <p:spPr>
          <a:xfrm>
            <a:off x="1270000" y="546199"/>
            <a:ext cx="10464800" cy="2362101"/>
          </a:xfrm>
          <a:prstGeom prst="rect">
            <a:avLst/>
          </a:prstGeom>
        </p:spPr>
        <p:txBody>
          <a:bodyPr/>
          <a:lstStyle/>
          <a:p>
            <a:pPr/>
            <a:r>
              <a:t>其它图片框架</a:t>
            </a:r>
          </a:p>
          <a:p>
            <a:pPr lvl="8" algn="ctr">
              <a:defRPr sz="3000"/>
            </a:pPr>
            <a:r>
              <a:t>                                                             —— stone</a:t>
            </a:r>
          </a:p>
        </p:txBody>
      </p:sp>
      <p:sp>
        <p:nvSpPr>
          <p:cNvPr id="150" name="Shape 150"/>
          <p:cNvSpPr/>
          <p:nvPr/>
        </p:nvSpPr>
        <p:spPr>
          <a:xfrm>
            <a:off x="1919870" y="3103959"/>
            <a:ext cx="9419060" cy="65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200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/>
            <a:r>
              <a:t>Picasso是Square公司开源的一个Android平台上的图片加载框架，简单易用，一句话搞定项目中的图片加载，好用到令人发指</a:t>
            </a:r>
          </a:p>
        </p:txBody>
      </p:sp>
      <p:sp>
        <p:nvSpPr>
          <p:cNvPr id="151" name="Shape 151"/>
          <p:cNvSpPr/>
          <p:nvPr/>
        </p:nvSpPr>
        <p:spPr>
          <a:xfrm>
            <a:off x="1919870" y="3949700"/>
            <a:ext cx="9419060" cy="1526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2F2F2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Glide 是 Google 一位员工的大作，他完全是基于 Picasso 的，沿袭了 Picasso 的简洁风格，但是在此做了大量优化与改进，比如：</a:t>
            </a:r>
          </a:p>
          <a:p>
            <a:pPr algn="l" defTabSz="457200">
              <a:defRPr sz="2000">
                <a:solidFill>
                  <a:srgbClr val="2F2F2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Glide 跟随Activity或者Fragment的生命周期变化</a:t>
            </a:r>
          </a:p>
          <a:p>
            <a:pPr algn="l" defTabSz="457200">
              <a:defRPr sz="2000">
                <a:solidFill>
                  <a:srgbClr val="2F2F2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Glide 会根据你 ImageView 的大小来缓存相应大小的图片尺寸</a:t>
            </a:r>
          </a:p>
          <a:p>
            <a:pPr algn="l" defTabSz="457200">
              <a:defRPr sz="2000">
                <a:solidFill>
                  <a:srgbClr val="2F2F2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Glide 支持加载 Gif 动态图，而 Picasso 不支持该特性</a:t>
            </a:r>
          </a:p>
        </p:txBody>
      </p:sp>
      <p:sp>
        <p:nvSpPr>
          <p:cNvPr id="152" name="Shape 152"/>
          <p:cNvSpPr/>
          <p:nvPr/>
        </p:nvSpPr>
        <p:spPr>
          <a:xfrm>
            <a:off x="1919870" y="5671740"/>
            <a:ext cx="9419060" cy="2986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2F2F2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Fresco 是 Facebook 出品，他是新一代的图片加载库，我们知道 Android 应用程序可用的内存有限，经常会因为图片加载导致 OOM。虽然我们有各种手段去优化，尽量减少出现 OOM 的可能性，但是永远没法避免，尤其某些低端手机 OOM 更是严重。而 Facebook 就另辟蹊径，既然没法在Java层处理，我们就在更底层的Native 堆做手脚。于是在5.0以下，Fresco 将图片放到一个特别的内存区域叫 </a:t>
            </a:r>
            <a:r>
              <a:rPr>
                <a:solidFill>
                  <a:srgbClr val="F12F2F"/>
                </a:solidFill>
              </a:rPr>
              <a:t>Ashmem (anonymous shared memory)</a:t>
            </a:r>
            <a:r>
              <a:t> 区，就是属于 Native 堆，图片将不再占用 App 的内存，所以能大大的减少 OOM。理论上你的App能通过Ashmem这种方式申请到目标设备的最大内存，当然如果管理不当，就可能造成系统崩溃。</a:t>
            </a:r>
          </a:p>
          <a:p>
            <a:pPr algn="l">
              <a:defRPr sz="2000">
                <a:latin typeface="宋体"/>
                <a:ea typeface="宋体"/>
                <a:cs typeface="宋体"/>
                <a:sym typeface="宋体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"/>
      <p:bldP build="whole" bldLvl="1" animBg="1" rev="0" advAuto="0" spid="152" grpId="3"/>
      <p:bldP build="whole" bldLvl="1" animBg="1" rev="0" advAuto="0" spid="151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