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Candar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1453614-2329-443F-BCB3-DC9EAC2E53A4}">
  <a:tblStyle styleId="{81453614-2329-443F-BCB3-DC9EAC2E53A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8E6E2D5-309C-4260-9812-EFF1CF43F44C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37040FBC-F229-4C7E-BB78-D842BC3619CD}" styleName="Table_2">
    <a:wholeTbl>
      <a:tcTxStyle b="off" i="off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0000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  <a:tblStyle styleId="{7E2CE304-E9BF-442F-B347-351AE67D4C93}" styleName="Table_3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bold.fntdata"/><Relationship Id="rId20" Type="http://schemas.openxmlformats.org/officeDocument/2006/relationships/slide" Target="slides/slide15.xml"/><Relationship Id="rId42" Type="http://schemas.openxmlformats.org/officeDocument/2006/relationships/font" Target="fonts/Candara-boldItalic.fntdata"/><Relationship Id="rId41" Type="http://schemas.openxmlformats.org/officeDocument/2006/relationships/font" Target="fonts/Candar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ndar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4ee219be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74ee219bec_0_2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750857fc1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750857fc10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4c60250a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74c60250ab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750857fc1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750857fc10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4c60250a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74c60250ab_2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4c60250ab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74c60250ab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0857fc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750857fc10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4c60250ab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74c60250ab_2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50857f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750857fc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4ee219be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74ee219bec_0_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74ee219be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g74ee219bec_0_5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4ee219be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74ee219bec_0_5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74ee219be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74ee219bec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857fc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750857fc10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4ee219bec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g74ee219bec_0_8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4ee219bec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g74ee219bec_0_9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74ee219be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g74ee219bec_0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74ee219be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g74ee219bec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ee219b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74ee219be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857fc1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750857fc10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50857fc1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750857fc10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0857fc1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750857fc10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50857fc1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750857fc10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50857fc1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750857fc10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144886" y="261257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페이지 로드맵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741424" y="785901"/>
            <a:ext cx="1171200" cy="572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메인 맵 홈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313212" y="1959248"/>
            <a:ext cx="9513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181094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39234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36175" y="1959123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37740" y="1959248"/>
            <a:ext cx="9147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3250" y="2882348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419411" y="2882355"/>
            <a:ext cx="7389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03332" y="2891062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3"/>
          <p:cNvCxnSpPr>
            <a:stCxn id="85" idx="2"/>
            <a:endCxn id="87" idx="0"/>
          </p:cNvCxnSpPr>
          <p:nvPr/>
        </p:nvCxnSpPr>
        <p:spPr>
          <a:xfrm flipH="1">
            <a:off x="5638524" y="1358601"/>
            <a:ext cx="6885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13"/>
          <p:cNvCxnSpPr>
            <a:stCxn id="85" idx="2"/>
            <a:endCxn id="90" idx="0"/>
          </p:cNvCxnSpPr>
          <p:nvPr/>
        </p:nvCxnSpPr>
        <p:spPr>
          <a:xfrm flipH="1">
            <a:off x="4195224" y="1358601"/>
            <a:ext cx="21318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13"/>
          <p:cNvCxnSpPr>
            <a:stCxn id="85" idx="2"/>
            <a:endCxn id="86" idx="0"/>
          </p:cNvCxnSpPr>
          <p:nvPr/>
        </p:nvCxnSpPr>
        <p:spPr>
          <a:xfrm flipH="1">
            <a:off x="1788924" y="1358601"/>
            <a:ext cx="4538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85" idx="2"/>
            <a:endCxn id="88" idx="0"/>
          </p:cNvCxnSpPr>
          <p:nvPr/>
        </p:nvCxnSpPr>
        <p:spPr>
          <a:xfrm>
            <a:off x="6327024" y="1358601"/>
            <a:ext cx="9696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>
            <a:stCxn id="85" idx="2"/>
            <a:endCxn id="89" idx="0"/>
          </p:cNvCxnSpPr>
          <p:nvPr/>
        </p:nvCxnSpPr>
        <p:spPr>
          <a:xfrm>
            <a:off x="6327024" y="1358601"/>
            <a:ext cx="29664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3"/>
          <p:cNvCxnSpPr>
            <a:stCxn id="86" idx="2"/>
            <a:endCxn id="91" idx="0"/>
          </p:cNvCxnSpPr>
          <p:nvPr/>
        </p:nvCxnSpPr>
        <p:spPr>
          <a:xfrm flipH="1">
            <a:off x="889762" y="2465048"/>
            <a:ext cx="89910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86" idx="2"/>
            <a:endCxn id="92" idx="0"/>
          </p:cNvCxnSpPr>
          <p:nvPr/>
        </p:nvCxnSpPr>
        <p:spPr>
          <a:xfrm>
            <a:off x="1788862" y="2465048"/>
            <a:ext cx="0" cy="41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stCxn id="86" idx="2"/>
            <a:endCxn id="93" idx="0"/>
          </p:cNvCxnSpPr>
          <p:nvPr/>
        </p:nvCxnSpPr>
        <p:spPr>
          <a:xfrm>
            <a:off x="1788862" y="2465048"/>
            <a:ext cx="918900" cy="4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p13"/>
          <p:cNvSpPr txBox="1"/>
          <p:nvPr/>
        </p:nvSpPr>
        <p:spPr>
          <a:xfrm>
            <a:off x="3267250" y="3688750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관심종목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0263250" y="1959250"/>
            <a:ext cx="883800" cy="5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178462" y="3693100"/>
            <a:ext cx="883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5" name="Google Shape;105;p13"/>
          <p:cNvCxnSpPr>
            <a:stCxn id="90" idx="2"/>
            <a:endCxn id="102" idx="0"/>
          </p:cNvCxnSpPr>
          <p:nvPr/>
        </p:nvCxnSpPr>
        <p:spPr>
          <a:xfrm flipH="1">
            <a:off x="3673690" y="2465048"/>
            <a:ext cx="521400" cy="122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3"/>
          <p:cNvCxnSpPr>
            <a:stCxn id="90" idx="2"/>
            <a:endCxn id="104" idx="0"/>
          </p:cNvCxnSpPr>
          <p:nvPr/>
        </p:nvCxnSpPr>
        <p:spPr>
          <a:xfrm>
            <a:off x="4195090" y="2465048"/>
            <a:ext cx="425400" cy="12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3"/>
          <p:cNvSpPr txBox="1"/>
          <p:nvPr/>
        </p:nvSpPr>
        <p:spPr>
          <a:xfrm>
            <a:off x="5160438" y="3693100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3"/>
          <p:cNvCxnSpPr>
            <a:stCxn id="90" idx="2"/>
            <a:endCxn id="107" idx="0"/>
          </p:cNvCxnSpPr>
          <p:nvPr/>
        </p:nvCxnSpPr>
        <p:spPr>
          <a:xfrm>
            <a:off x="4195090" y="2465048"/>
            <a:ext cx="1369800" cy="122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6399625" y="4733682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90624" y="473369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3"/>
          <p:cNvCxnSpPr>
            <a:stCxn id="107" idx="2"/>
            <a:endCxn id="109" idx="0"/>
          </p:cNvCxnSpPr>
          <p:nvPr/>
        </p:nvCxnSpPr>
        <p:spPr>
          <a:xfrm>
            <a:off x="5564838" y="4338400"/>
            <a:ext cx="12393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3"/>
          <p:cNvCxnSpPr>
            <a:stCxn id="107" idx="2"/>
            <a:endCxn id="110" idx="0"/>
          </p:cNvCxnSpPr>
          <p:nvPr/>
        </p:nvCxnSpPr>
        <p:spPr>
          <a:xfrm>
            <a:off x="5564838" y="4338400"/>
            <a:ext cx="3303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3"/>
          <p:cNvCxnSpPr>
            <a:stCxn id="109" idx="2"/>
            <a:endCxn id="114" idx="0"/>
          </p:cNvCxnSpPr>
          <p:nvPr/>
        </p:nvCxnSpPr>
        <p:spPr>
          <a:xfrm>
            <a:off x="6804025" y="5484882"/>
            <a:ext cx="21858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3"/>
          <p:cNvCxnSpPr>
            <a:stCxn id="109" idx="2"/>
            <a:endCxn id="116" idx="0"/>
          </p:cNvCxnSpPr>
          <p:nvPr/>
        </p:nvCxnSpPr>
        <p:spPr>
          <a:xfrm>
            <a:off x="6804025" y="5484882"/>
            <a:ext cx="306270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3"/>
          <p:cNvSpPr txBox="1"/>
          <p:nvPr/>
        </p:nvSpPr>
        <p:spPr>
          <a:xfrm>
            <a:off x="8585389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9462190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6048836" y="2779481"/>
            <a:ext cx="813000" cy="65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6897444" y="2788184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" name="Google Shape;119;p13"/>
          <p:cNvCxnSpPr>
            <a:stCxn id="88" idx="2"/>
            <a:endCxn id="117" idx="0"/>
          </p:cNvCxnSpPr>
          <p:nvPr/>
        </p:nvCxnSpPr>
        <p:spPr>
          <a:xfrm flipH="1">
            <a:off x="6455384" y="2465048"/>
            <a:ext cx="8412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3"/>
          <p:cNvCxnSpPr>
            <a:stCxn id="88" idx="2"/>
            <a:endCxn id="118" idx="0"/>
          </p:cNvCxnSpPr>
          <p:nvPr/>
        </p:nvCxnSpPr>
        <p:spPr>
          <a:xfrm>
            <a:off x="7296584" y="2465048"/>
            <a:ext cx="54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3"/>
          <p:cNvSpPr txBox="1"/>
          <p:nvPr/>
        </p:nvSpPr>
        <p:spPr>
          <a:xfrm>
            <a:off x="3269975" y="4733712"/>
            <a:ext cx="808800" cy="60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3-1-div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581636" y="473369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" name="Google Shape;123;p13"/>
          <p:cNvCxnSpPr>
            <a:stCxn id="107" idx="2"/>
            <a:endCxn id="122" idx="0"/>
          </p:cNvCxnSpPr>
          <p:nvPr/>
        </p:nvCxnSpPr>
        <p:spPr>
          <a:xfrm flipH="1">
            <a:off x="4986138" y="4338400"/>
            <a:ext cx="578700" cy="39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3"/>
          <p:cNvSpPr txBox="1"/>
          <p:nvPr/>
        </p:nvSpPr>
        <p:spPr>
          <a:xfrm>
            <a:off x="6602102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3-3-2-1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비번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70857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3-3-3-1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유의사항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및 안내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495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3"/>
          <p:cNvCxnSpPr>
            <a:stCxn id="122" idx="2"/>
            <a:endCxn id="126" idx="0"/>
          </p:cNvCxnSpPr>
          <p:nvPr/>
        </p:nvCxnSpPr>
        <p:spPr>
          <a:xfrm>
            <a:off x="4986036" y="5484898"/>
            <a:ext cx="9141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3"/>
          <p:cNvCxnSpPr>
            <a:stCxn id="110" idx="2"/>
            <a:endCxn id="124" idx="0"/>
          </p:cNvCxnSpPr>
          <p:nvPr/>
        </p:nvCxnSpPr>
        <p:spPr>
          <a:xfrm>
            <a:off x="5895024" y="5484898"/>
            <a:ext cx="11115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3"/>
          <p:cNvCxnSpPr>
            <a:stCxn id="102" idx="2"/>
            <a:endCxn id="121" idx="0"/>
          </p:cNvCxnSpPr>
          <p:nvPr/>
        </p:nvCxnSpPr>
        <p:spPr>
          <a:xfrm>
            <a:off x="3673750" y="4342750"/>
            <a:ext cx="600" cy="39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>
            <a:stCxn id="109" idx="2"/>
            <a:endCxn id="125" idx="0"/>
          </p:cNvCxnSpPr>
          <p:nvPr/>
        </p:nvCxnSpPr>
        <p:spPr>
          <a:xfrm>
            <a:off x="6804025" y="5484882"/>
            <a:ext cx="13089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51625" y="2783775"/>
            <a:ext cx="883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" name="Google Shape;132;p13"/>
          <p:cNvCxnSpPr>
            <a:stCxn id="89" idx="2"/>
            <a:endCxn id="131" idx="0"/>
          </p:cNvCxnSpPr>
          <p:nvPr/>
        </p:nvCxnSpPr>
        <p:spPr>
          <a:xfrm>
            <a:off x="9293525" y="2464923"/>
            <a:ext cx="0" cy="31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3"/>
          <p:cNvSpPr txBox="1"/>
          <p:nvPr/>
        </p:nvSpPr>
        <p:spPr>
          <a:xfrm>
            <a:off x="4581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667627" y="5819955"/>
            <a:ext cx="8088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3-3-1-1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입력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" name="Google Shape;135;p13"/>
          <p:cNvCxnSpPr>
            <a:stCxn id="122" idx="2"/>
            <a:endCxn id="134" idx="0"/>
          </p:cNvCxnSpPr>
          <p:nvPr/>
        </p:nvCxnSpPr>
        <p:spPr>
          <a:xfrm flipH="1">
            <a:off x="4071936" y="5484898"/>
            <a:ext cx="91410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3"/>
          <p:cNvCxnSpPr>
            <a:stCxn id="122" idx="2"/>
            <a:endCxn id="133" idx="0"/>
          </p:cNvCxnSpPr>
          <p:nvPr/>
        </p:nvCxnSpPr>
        <p:spPr>
          <a:xfrm>
            <a:off x="4986036" y="5484898"/>
            <a:ext cx="0" cy="33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3"/>
          <p:cNvSpPr txBox="1"/>
          <p:nvPr/>
        </p:nvSpPr>
        <p:spPr>
          <a:xfrm>
            <a:off x="1445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약관동의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" name="Google Shape;138;p13"/>
          <p:cNvCxnSpPr>
            <a:stCxn id="91" idx="2"/>
            <a:endCxn id="137" idx="0"/>
          </p:cNvCxnSpPr>
          <p:nvPr/>
        </p:nvCxnSpPr>
        <p:spPr>
          <a:xfrm flipH="1">
            <a:off x="551050" y="3536348"/>
            <a:ext cx="3387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" name="Google Shape;139;p13"/>
          <p:cNvSpPr txBox="1"/>
          <p:nvPr/>
        </p:nvSpPr>
        <p:spPr>
          <a:xfrm>
            <a:off x="10441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13"/>
          <p:cNvCxnSpPr>
            <a:stCxn id="91" idx="2"/>
            <a:endCxn id="139" idx="0"/>
          </p:cNvCxnSpPr>
          <p:nvPr/>
        </p:nvCxnSpPr>
        <p:spPr>
          <a:xfrm>
            <a:off x="889750" y="3536348"/>
            <a:ext cx="5610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13"/>
          <p:cNvSpPr txBox="1"/>
          <p:nvPr/>
        </p:nvSpPr>
        <p:spPr>
          <a:xfrm>
            <a:off x="1943725" y="5035500"/>
            <a:ext cx="813000" cy="7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2-1-3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" name="Google Shape;142;p13"/>
          <p:cNvCxnSpPr>
            <a:stCxn id="91" idx="2"/>
            <a:endCxn id="141" idx="0"/>
          </p:cNvCxnSpPr>
          <p:nvPr/>
        </p:nvCxnSpPr>
        <p:spPr>
          <a:xfrm>
            <a:off x="889750" y="3536348"/>
            <a:ext cx="1460400" cy="149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13"/>
          <p:cNvSpPr txBox="1"/>
          <p:nvPr/>
        </p:nvSpPr>
        <p:spPr>
          <a:xfrm>
            <a:off x="9979011" y="278364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7-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" name="Google Shape;144;p13"/>
          <p:cNvCxnSpPr>
            <a:stCxn id="103" idx="2"/>
            <a:endCxn id="143" idx="0"/>
          </p:cNvCxnSpPr>
          <p:nvPr/>
        </p:nvCxnSpPr>
        <p:spPr>
          <a:xfrm flipH="1">
            <a:off x="10383550" y="2465050"/>
            <a:ext cx="3216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3"/>
          <p:cNvSpPr txBox="1"/>
          <p:nvPr/>
        </p:nvSpPr>
        <p:spPr>
          <a:xfrm>
            <a:off x="10887349" y="2783648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13"/>
          <p:cNvCxnSpPr>
            <a:stCxn id="103" idx="2"/>
            <a:endCxn id="145" idx="0"/>
          </p:cNvCxnSpPr>
          <p:nvPr/>
        </p:nvCxnSpPr>
        <p:spPr>
          <a:xfrm>
            <a:off x="10705150" y="2465050"/>
            <a:ext cx="586500" cy="31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3"/>
          <p:cNvSpPr txBox="1"/>
          <p:nvPr/>
        </p:nvSpPr>
        <p:spPr>
          <a:xfrm>
            <a:off x="2056449" y="3849273"/>
            <a:ext cx="808800" cy="75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2-2-1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8" name="Google Shape;148;p13"/>
          <p:cNvCxnSpPr>
            <a:stCxn id="92" idx="2"/>
            <a:endCxn id="147" idx="0"/>
          </p:cNvCxnSpPr>
          <p:nvPr/>
        </p:nvCxnSpPr>
        <p:spPr>
          <a:xfrm>
            <a:off x="1788861" y="3536355"/>
            <a:ext cx="672000" cy="31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3"/>
          <p:cNvCxnSpPr>
            <a:stCxn id="85" idx="2"/>
            <a:endCxn id="103" idx="0"/>
          </p:cNvCxnSpPr>
          <p:nvPr/>
        </p:nvCxnSpPr>
        <p:spPr>
          <a:xfrm>
            <a:off x="6327024" y="1358601"/>
            <a:ext cx="4378200" cy="60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3"/>
          <p:cNvSpPr txBox="1"/>
          <p:nvPr/>
        </p:nvSpPr>
        <p:spPr>
          <a:xfrm>
            <a:off x="7741853" y="2788187"/>
            <a:ext cx="808800" cy="64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5-2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" name="Google Shape;151;p13"/>
          <p:cNvCxnSpPr>
            <a:stCxn id="88" idx="2"/>
            <a:endCxn id="150" idx="0"/>
          </p:cNvCxnSpPr>
          <p:nvPr/>
        </p:nvCxnSpPr>
        <p:spPr>
          <a:xfrm>
            <a:off x="7296584" y="2465048"/>
            <a:ext cx="8496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2-2-1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아이디 </a:t>
                      </a:r>
                      <a:r>
                        <a:rPr lang="ko-KR" sz="1200"/>
                        <a:t>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2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아이디 앞 네 자리, 뒤는 *처리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492600" y="3012799"/>
            <a:ext cx="761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296667" y="22951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3716075" y="3982671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3476007" y="29321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253707" y="3859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3263350" y="3012800"/>
            <a:ext cx="2517300" cy="33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hong******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2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비밀번호 찾기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2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(정보일치)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(3-4-1 페이지(비밀번호 수정)로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9" name="Google Shape;419;p23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찾기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23"/>
          <p:cNvSpPr/>
          <p:nvPr/>
        </p:nvSpPr>
        <p:spPr>
          <a:xfrm flipH="1" rot="10800000">
            <a:off x="2990323" y="3585509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2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마이페이지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2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(3-1 페이지로)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(7-1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(3-3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24"/>
          <p:cNvSpPr txBox="1"/>
          <p:nvPr/>
        </p:nvSpPr>
        <p:spPr>
          <a:xfrm>
            <a:off x="665094" y="1289226"/>
            <a:ext cx="3055701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마이페이지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1317571" y="1951298"/>
            <a:ext cx="2653825" cy="13797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관심주식 LIST 5개만 보이기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020096" y="195129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251511" y="1951298"/>
            <a:ext cx="2653825" cy="137973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현황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954036" y="195129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18504" y="1676656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6709390" y="1674469"/>
            <a:ext cx="4760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1317571" y="3577919"/>
            <a:ext cx="5587800" cy="183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내가 쓴 글 5개만 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669285" y="3577919"/>
            <a:ext cx="1236051" cy="31481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더보기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1317575" y="5654821"/>
            <a:ext cx="5587800" cy="59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보기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6714605" y="3331030"/>
            <a:ext cx="440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4538350" y="56437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2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2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생성,삭제,그룹명 변경 할 수 있는 창을 띄운다. (3-1-div)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등록되어진 그룹 선택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선택한 종목을 다른 그룹으로 이동시킨다.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(현재 그룹에서 해당 종목 삭제, 이동시킨 다른 그룹에서 해당 종목 추가)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종목 검색 및 관심종목에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선택 후 관심종목에서 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리스트에서 선택한 종목이동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(맨 위로/위로/아래로/맨아래로)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p25"/>
          <p:cNvSpPr txBox="1"/>
          <p:nvPr/>
        </p:nvSpPr>
        <p:spPr>
          <a:xfrm>
            <a:off x="942125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1239125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1536113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1833113" y="2144500"/>
            <a:ext cx="2970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7" name="Google Shape;477;p25"/>
          <p:cNvCxnSpPr/>
          <p:nvPr/>
        </p:nvCxnSpPr>
        <p:spPr>
          <a:xfrm>
            <a:off x="1022375" y="2214875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5"/>
          <p:cNvCxnSpPr/>
          <p:nvPr/>
        </p:nvCxnSpPr>
        <p:spPr>
          <a:xfrm>
            <a:off x="1913375" y="2308850"/>
            <a:ext cx="136500" cy="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79" name="Google Shape;479;p25"/>
          <p:cNvGraphicFramePr/>
          <p:nvPr/>
        </p:nvGraphicFramePr>
        <p:xfrm>
          <a:off x="942134" y="24932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{48E6E2D5-309C-4260-9812-EFF1CF43F44C}</a:tableStyleId>
              </a:tblPr>
              <a:tblGrid>
                <a:gridCol w="488250"/>
                <a:gridCol w="534600"/>
                <a:gridCol w="753650"/>
                <a:gridCol w="753650"/>
                <a:gridCol w="753650"/>
                <a:gridCol w="753650"/>
                <a:gridCol w="834500"/>
                <a:gridCol w="808450"/>
                <a:gridCol w="1017100"/>
              </a:tblGrid>
              <a:tr h="24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☐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종목명</a:t>
                      </a:r>
                      <a:endParaRPr b="1" sz="11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등락율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8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0" name="Google Shape;480;p25"/>
          <p:cNvSpPr txBox="1"/>
          <p:nvPr/>
        </p:nvSpPr>
        <p:spPr>
          <a:xfrm>
            <a:off x="481355" y="198760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870783" y="1336921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홍길동님의 관심종목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2644188" y="1390813"/>
            <a:ext cx="11604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기본그룹1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3958763" y="1390813"/>
            <a:ext cx="826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그룹설정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2370675" y="2144500"/>
            <a:ext cx="9147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그룹이동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3285375" y="2144500"/>
            <a:ext cx="739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✕   삭제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5313127" y="2100575"/>
            <a:ext cx="826500" cy="22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종목추가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6052625" y="2100575"/>
            <a:ext cx="1587000" cy="228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종목검색   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623729" y="111785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2357415" y="1127769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2986430" y="181868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849488" y="18671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6983013" y="18186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13144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 rot="10800000">
            <a:off x="16192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 rot="10800000">
            <a:off x="1924050" y="2195525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372350" y="2092425"/>
            <a:ext cx="236400" cy="236400"/>
          </a:xfrm>
          <a:prstGeom prst="mathPlus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1033100" y="2216150"/>
            <a:ext cx="136500" cy="1182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2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" name="Google Shape;510;p2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3-1-</a:t>
                      </a:r>
                      <a:r>
                        <a:rPr lang="ko-KR" sz="1200"/>
                        <a:t>div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관심</a:t>
                      </a:r>
                      <a:r>
                        <a:rPr lang="ko-KR" sz="1200"/>
                        <a:t>종목 그룹설정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Google Shape;511;p2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본 div창을 닫는다.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그룹을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총 그룹 수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이름 수정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그룹 삭제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수정된 내용을 적용시킨다.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적용이 완료되면 창을 닫는다.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2" name="Google Shape;512;p26"/>
          <p:cNvSpPr/>
          <p:nvPr/>
        </p:nvSpPr>
        <p:spPr>
          <a:xfrm>
            <a:off x="1819375" y="1899500"/>
            <a:ext cx="4529700" cy="360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1947325" y="2046100"/>
            <a:ext cx="153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MY 그룹 설정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887150" y="1984025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088450" y="2638775"/>
            <a:ext cx="1453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총 2개 그룹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2088450" y="3258325"/>
            <a:ext cx="145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2088450" y="3587163"/>
            <a:ext cx="14535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📂 기본 그룹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8" name="Google Shape;518;p26"/>
          <p:cNvCxnSpPr/>
          <p:nvPr/>
        </p:nvCxnSpPr>
        <p:spPr>
          <a:xfrm>
            <a:off x="2088450" y="3115600"/>
            <a:ext cx="3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26"/>
          <p:cNvSpPr txBox="1"/>
          <p:nvPr/>
        </p:nvSpPr>
        <p:spPr>
          <a:xfrm>
            <a:off x="4984450" y="4989354"/>
            <a:ext cx="826500" cy="300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확인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26"/>
          <p:cNvSpPr txBox="1"/>
          <p:nvPr/>
        </p:nvSpPr>
        <p:spPr>
          <a:xfrm>
            <a:off x="4332500" y="3270254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26"/>
          <p:cNvSpPr txBox="1"/>
          <p:nvPr/>
        </p:nvSpPr>
        <p:spPr>
          <a:xfrm>
            <a:off x="5293975" y="3258325"/>
            <a:ext cx="548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26"/>
          <p:cNvSpPr txBox="1"/>
          <p:nvPr/>
        </p:nvSpPr>
        <p:spPr>
          <a:xfrm>
            <a:off x="4332500" y="3649966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이름변경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26"/>
          <p:cNvSpPr txBox="1"/>
          <p:nvPr/>
        </p:nvSpPr>
        <p:spPr>
          <a:xfrm>
            <a:off x="5293975" y="3638038"/>
            <a:ext cx="548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24" name="Google Shape;524;p26"/>
          <p:cNvCxnSpPr/>
          <p:nvPr/>
        </p:nvCxnSpPr>
        <p:spPr>
          <a:xfrm>
            <a:off x="2088450" y="4117475"/>
            <a:ext cx="3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6"/>
          <p:cNvSpPr txBox="1"/>
          <p:nvPr/>
        </p:nvSpPr>
        <p:spPr>
          <a:xfrm>
            <a:off x="2099725" y="4117475"/>
            <a:ext cx="41232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그룹은 최대 50개까지 추가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마우스를 길게 눌러서 이동하면, 그룹 순서를 변경 할 수 있습니다.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순서는 한 그룹씩 이동 가능합니다.</a:t>
            </a:r>
            <a:endParaRPr sz="1000">
              <a:solidFill>
                <a:srgbClr val="777777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777777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* 그룹명은 최대 8자까지 변경 할 수 있습니다.</a:t>
            </a:r>
            <a:endParaRPr/>
          </a:p>
        </p:txBody>
      </p:sp>
      <p:sp>
        <p:nvSpPr>
          <p:cNvPr id="526" name="Google Shape;526;p26"/>
          <p:cNvSpPr txBox="1"/>
          <p:nvPr/>
        </p:nvSpPr>
        <p:spPr>
          <a:xfrm>
            <a:off x="5521716" y="19099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4619115" y="236134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2996880" y="2450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4013413" y="3111286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774613" y="3109274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19563" y="4694849"/>
            <a:ext cx="448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4984450" y="2670804"/>
            <a:ext cx="8265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그룹 추가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2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6" name="Google Shape;536;p2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7" name="Google Shape;537;p2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2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5" name="Google Shape;545;p2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</a:t>
                      </a:r>
                      <a:r>
                        <a:rPr lang="ko-KR" sz="1200"/>
                        <a:t> 게시글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2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제목,내용을 기준으로 게시글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해당하는 자유게시판 게시글 상세보기로 이동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7" name="Google Shape;547;p27"/>
          <p:cNvSpPr txBox="1"/>
          <p:nvPr/>
        </p:nvSpPr>
        <p:spPr>
          <a:xfrm>
            <a:off x="848045" y="1448684"/>
            <a:ext cx="171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게시글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7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27"/>
          <p:cNvSpPr/>
          <p:nvPr/>
        </p:nvSpPr>
        <p:spPr>
          <a:xfrm flipH="1" rot="10800000">
            <a:off x="5105501" y="15435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52" name="Google Shape;552;p27"/>
          <p:cNvGraphicFramePr/>
          <p:nvPr/>
        </p:nvGraphicFramePr>
        <p:xfrm>
          <a:off x="767220" y="23680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{48E6E2D5-309C-4260-9812-EFF1CF43F44C}</a:tableStyleId>
              </a:tblPr>
              <a:tblGrid>
                <a:gridCol w="691450"/>
                <a:gridCol w="3781625"/>
                <a:gridCol w="916900"/>
                <a:gridCol w="1014050"/>
                <a:gridCol w="555325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삼성전자 지금 주식 사야됨?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주식천재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53" name="Google Shape;553;p27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7509328" y="11458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27"/>
          <p:cNvSpPr txBox="1"/>
          <p:nvPr/>
        </p:nvSpPr>
        <p:spPr>
          <a:xfrm>
            <a:off x="2109024" y="6153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7"/>
          <p:cNvSpPr txBox="1"/>
          <p:nvPr/>
        </p:nvSpPr>
        <p:spPr>
          <a:xfrm>
            <a:off x="3446461" y="24220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2" name="Google Shape;562;p2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Google Shape;569;p2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 정보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2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(3-4-3-1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28"/>
          <p:cNvSpPr txBox="1"/>
          <p:nvPr/>
        </p:nvSpPr>
        <p:spPr>
          <a:xfrm>
            <a:off x="3726082" y="2391867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2909481" y="2370823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3991173" y="2848413"/>
            <a:ext cx="1866809" cy="34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739678" y="28611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2723404" y="3412413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2723404" y="3939569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28"/>
          <p:cNvSpPr txBox="1"/>
          <p:nvPr/>
        </p:nvSpPr>
        <p:spPr>
          <a:xfrm>
            <a:off x="2723404" y="4418854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415537" y="1763113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3748337" y="3425476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3748337" y="3939569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3748337" y="4418854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3484267" y="526279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3741928" y="5555245"/>
            <a:ext cx="12663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5374673" y="5567598"/>
            <a:ext cx="11988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탈퇴하기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1780826" y="5275216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703665" y="1397725"/>
            <a:ext cx="5140508" cy="380129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2109153" y="5542965"/>
            <a:ext cx="12663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5134161" y="5256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2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비밀번호 입력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2" name="Google Shape;602;p2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(3-4-1-2 이동)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2. (비밀번호 불일치)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3" name="Google Shape;603;p29"/>
          <p:cNvSpPr txBox="1"/>
          <p:nvPr/>
        </p:nvSpPr>
        <p:spPr>
          <a:xfrm>
            <a:off x="3755931" y="220117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29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29"/>
          <p:cNvSpPr txBox="1"/>
          <p:nvPr/>
        </p:nvSpPr>
        <p:spPr>
          <a:xfrm>
            <a:off x="3583092" y="3242488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7" name="Google Shape;607;p29"/>
          <p:cNvSpPr txBox="1"/>
          <p:nvPr/>
        </p:nvSpPr>
        <p:spPr>
          <a:xfrm>
            <a:off x="3582342" y="369968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8" name="Google Shape;608;p29"/>
          <p:cNvSpPr txBox="1"/>
          <p:nvPr/>
        </p:nvSpPr>
        <p:spPr>
          <a:xfrm>
            <a:off x="2776998" y="324248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9" name="Google Shape;609;p29"/>
          <p:cNvSpPr txBox="1"/>
          <p:nvPr/>
        </p:nvSpPr>
        <p:spPr>
          <a:xfrm>
            <a:off x="2639733" y="368698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0" name="Google Shape;610;p29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1" name="Google Shape;611;p29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4" name="Google Shape;614;p2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5" name="Google Shape;615;p2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6" name="Google Shape;616;p2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8" name="Google Shape;618;p2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"/>
          <p:cNvSpPr txBox="1"/>
          <p:nvPr/>
        </p:nvSpPr>
        <p:spPr>
          <a:xfrm>
            <a:off x="1703665" y="1397725"/>
            <a:ext cx="5140500" cy="3801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26" name="Google Shape;626;p3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-1-2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내 정보 </a:t>
                      </a:r>
                      <a:r>
                        <a:rPr lang="ko-KR" sz="1200"/>
                        <a:t>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7" name="Google Shape;627;p3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아이디, 이름 제외하고 나머지 내용 수정 가능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닉네임 변경시에 중복확인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만약 중복되면 수정하도록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(3-4-1-1 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8" name="Google Shape;628;p30"/>
          <p:cNvSpPr txBox="1"/>
          <p:nvPr/>
        </p:nvSpPr>
        <p:spPr>
          <a:xfrm>
            <a:off x="3726082" y="2391867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2909481" y="2370823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2739678" y="28611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2723404" y="341241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723404" y="393956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2723404" y="4418854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3415537" y="176311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3748325" y="3425475"/>
            <a:ext cx="1656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3748337" y="393956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hong@naver.com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7" name="Google Shape;637;p30"/>
          <p:cNvSpPr txBox="1"/>
          <p:nvPr/>
        </p:nvSpPr>
        <p:spPr>
          <a:xfrm>
            <a:off x="3748337" y="4418854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010-1234-5678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8" name="Google Shape;638;p30"/>
          <p:cNvSpPr txBox="1"/>
          <p:nvPr/>
        </p:nvSpPr>
        <p:spPr>
          <a:xfrm>
            <a:off x="5975242" y="310302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30"/>
          <p:cNvSpPr txBox="1"/>
          <p:nvPr/>
        </p:nvSpPr>
        <p:spPr>
          <a:xfrm>
            <a:off x="4438536" y="5508315"/>
            <a:ext cx="9645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4024526" y="225897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30"/>
          <p:cNvSpPr txBox="1"/>
          <p:nvPr/>
        </p:nvSpPr>
        <p:spPr>
          <a:xfrm>
            <a:off x="3194713" y="5508315"/>
            <a:ext cx="964500" cy="3363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2" name="Google Shape;642;p30"/>
          <p:cNvSpPr txBox="1"/>
          <p:nvPr/>
        </p:nvSpPr>
        <p:spPr>
          <a:xfrm>
            <a:off x="286683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3726082" y="2851342"/>
            <a:ext cx="2326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홍길동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4" name="Google Shape;644;p30"/>
          <p:cNvSpPr txBox="1"/>
          <p:nvPr/>
        </p:nvSpPr>
        <p:spPr>
          <a:xfrm>
            <a:off x="5503875" y="3429000"/>
            <a:ext cx="5487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30"/>
          <p:cNvSpPr txBox="1"/>
          <p:nvPr/>
        </p:nvSpPr>
        <p:spPr>
          <a:xfrm>
            <a:off x="5309986" y="52751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7" name="Google Shape;647;p3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3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3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3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1" name="Google Shape;651;p3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2" name="Google Shape;652;p3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8" name="Google Shape;658;p3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1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정보수정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9" name="Google Shape;659;p3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0" name="Google Shape;660;p31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정보 수정이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3090301" y="4061775"/>
            <a:ext cx="11952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정보 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2" name="Google Shape;662;p31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31"/>
          <p:cNvSpPr txBox="1"/>
          <p:nvPr/>
        </p:nvSpPr>
        <p:spPr>
          <a:xfrm>
            <a:off x="4412649" y="40617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9" name="Google Shape;669;p3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5831026" y="870636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내정보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화면의 헤더/푸터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14"/>
          <p:cNvGraphicFramePr/>
          <p:nvPr/>
        </p:nvGraphicFramePr>
        <p:xfrm>
          <a:off x="8500532" y="162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279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(1페이지로)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 상태-3페이지로)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8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9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1. (로그인 상태-3페이지로)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 (비로그인 상태-2페이지로)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1.로그인 상태면 로그아웃 표시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(로그아웃하고 현재페이지 새로고침)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2.비로그인 상태면 로그인 표시(2페이지로)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1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449350" y="56532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2538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2165134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30846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91542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5831026" y="570550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-3348" y="1036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025170" y="218328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1965090" y="218328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2915357" y="21832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4776039" y="218328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7449350" y="931761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로그아웃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208033" y="680028"/>
            <a:ext cx="220500" cy="442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5831026" y="1173615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관심 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종목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5831026" y="1475879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내 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</a:t>
            </a: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38360" y="3041470"/>
            <a:ext cx="7226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헤더랑 푸터는 중복되므로 여기 따로 빼놨습니다.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헤더.Jsp랑 푸터.Jsp를 하나씩 따로 만들어서 include 태그로 합치기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4915421" y="859554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보유주식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4915421" y="1164497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주식주문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4000634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831370" y="21832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4578385" y="774853"/>
            <a:ext cx="46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4588435" y="1083651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⑧</a:t>
            </a:r>
            <a:endParaRPr/>
          </a:p>
        </p:txBody>
      </p:sp>
      <p:sp>
        <p:nvSpPr>
          <p:cNvPr id="182" name="Google Shape;182;p14"/>
          <p:cNvSpPr txBox="1"/>
          <p:nvPr/>
        </p:nvSpPr>
        <p:spPr>
          <a:xfrm>
            <a:off x="5743828" y="218335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⑨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625703" y="774844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⑩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6649853" y="1083835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⑪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6649853" y="1392825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⑫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192428" y="218316"/>
            <a:ext cx="39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⑬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7" name="Google Shape;677;p3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8" name="Google Shape;678;p3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897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</a:t>
                      </a:r>
                      <a:r>
                        <a:rPr lang="ko-KR" sz="1200"/>
                        <a:t>(현재 비밀번호 일치)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(3-4-2-1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(현재 비밀번호 일치X)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페이지 이동X (alert)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9" name="Google Shape;679;p32"/>
          <p:cNvSpPr txBox="1"/>
          <p:nvPr/>
        </p:nvSpPr>
        <p:spPr>
          <a:xfrm>
            <a:off x="2290471" y="2142309"/>
            <a:ext cx="4206240" cy="249500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0" name="Google Shape;680;p32"/>
          <p:cNvSpPr txBox="1"/>
          <p:nvPr/>
        </p:nvSpPr>
        <p:spPr>
          <a:xfrm>
            <a:off x="3789904" y="3091177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1" name="Google Shape;681;p32"/>
          <p:cNvSpPr txBox="1"/>
          <p:nvPr/>
        </p:nvSpPr>
        <p:spPr>
          <a:xfrm>
            <a:off x="3789154" y="3548377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2" name="Google Shape;682;p32"/>
          <p:cNvSpPr txBox="1"/>
          <p:nvPr/>
        </p:nvSpPr>
        <p:spPr>
          <a:xfrm>
            <a:off x="2615707" y="3091177"/>
            <a:ext cx="114852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현재 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32"/>
          <p:cNvSpPr txBox="1"/>
          <p:nvPr/>
        </p:nvSpPr>
        <p:spPr>
          <a:xfrm>
            <a:off x="2370035" y="3548377"/>
            <a:ext cx="1541417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새로운 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32"/>
          <p:cNvSpPr txBox="1"/>
          <p:nvPr/>
        </p:nvSpPr>
        <p:spPr>
          <a:xfrm>
            <a:off x="3553203" y="2444668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변경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5" name="Google Shape;685;p32"/>
          <p:cNvSpPr txBox="1"/>
          <p:nvPr/>
        </p:nvSpPr>
        <p:spPr>
          <a:xfrm>
            <a:off x="3480972" y="4091418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변경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32"/>
          <p:cNvSpPr txBox="1"/>
          <p:nvPr/>
        </p:nvSpPr>
        <p:spPr>
          <a:xfrm>
            <a:off x="412757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p32"/>
          <p:cNvSpPr txBox="1"/>
          <p:nvPr/>
        </p:nvSpPr>
        <p:spPr>
          <a:xfrm>
            <a:off x="4553422" y="4091418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8" name="Google Shape;688;p32"/>
          <p:cNvSpPr txBox="1"/>
          <p:nvPr/>
        </p:nvSpPr>
        <p:spPr>
          <a:xfrm>
            <a:off x="5200026" y="416524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p3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32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1" name="Google Shape;691;p32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2" name="Google Shape;692;p32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32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6" name="Google Shape;696;p32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3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비밀번호 변경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2" name="Google Shape;702;p3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4025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3" name="Google Shape;703;p33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변경되었습니다.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3769274" y="40617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3"/>
          <p:cNvSpPr txBox="1"/>
          <p:nvPr/>
        </p:nvSpPr>
        <p:spPr>
          <a:xfrm>
            <a:off x="4415878" y="413561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3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3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3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3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유의사항 및 안내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3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(3-4-3--2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0" name="Google Shape;720;p34"/>
          <p:cNvSpPr txBox="1"/>
          <p:nvPr/>
        </p:nvSpPr>
        <p:spPr>
          <a:xfrm>
            <a:off x="2747895" y="2854611"/>
            <a:ext cx="3665968" cy="80298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회원탈퇴에 앞서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유의사항 및 안내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를 반드시 읽고 진행해주세요!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34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4"/>
          <p:cNvSpPr txBox="1"/>
          <p:nvPr/>
        </p:nvSpPr>
        <p:spPr>
          <a:xfrm>
            <a:off x="5835974" y="3108980"/>
            <a:ext cx="315004" cy="26741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5272439" y="3095917"/>
            <a:ext cx="589661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34"/>
          <p:cNvSpPr txBox="1"/>
          <p:nvPr/>
        </p:nvSpPr>
        <p:spPr>
          <a:xfrm>
            <a:off x="2890311" y="3020207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p34"/>
          <p:cNvSpPr txBox="1"/>
          <p:nvPr/>
        </p:nvSpPr>
        <p:spPr>
          <a:xfrm>
            <a:off x="2747895" y="3850274"/>
            <a:ext cx="3665968" cy="80298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</a:t>
            </a: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2890311" y="4015870"/>
            <a:ext cx="25222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 삭제될 수 있습니다 동의해?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34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34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34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4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34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5" name="Google Shape;735;p34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7" name="Google Shape;737;p3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8" name="Google Shape;738;p3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9" name="Google Shape;739;p3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0" name="Google Shape;740;p3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3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3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3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회원탈퇴 비밀번호 입력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9" name="Google Shape;749;p3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</a:t>
                      </a:r>
                      <a:r>
                        <a:rPr lang="ko-KR" sz="1200"/>
                        <a:t>(비밀번호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 (3-4-3-3 이동)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2</a:t>
                      </a:r>
                      <a:r>
                        <a:rPr lang="ko-KR" sz="1200"/>
                        <a:t>. (비밀번호 불일치)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          페이지 이동 X (alert) 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(3-4 페이지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0" name="Google Shape;750;p35"/>
          <p:cNvSpPr txBox="1"/>
          <p:nvPr/>
        </p:nvSpPr>
        <p:spPr>
          <a:xfrm>
            <a:off x="3755931" y="2201176"/>
            <a:ext cx="165659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645113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3096416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3583092" y="3242488"/>
            <a:ext cx="2326354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hongid1004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35"/>
          <p:cNvSpPr txBox="1"/>
          <p:nvPr/>
        </p:nvSpPr>
        <p:spPr>
          <a:xfrm>
            <a:off x="3582342" y="3699688"/>
            <a:ext cx="2326354" cy="33637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5" name="Google Shape;755;p35"/>
          <p:cNvSpPr txBox="1"/>
          <p:nvPr/>
        </p:nvSpPr>
        <p:spPr>
          <a:xfrm>
            <a:off x="2776998" y="3242488"/>
            <a:ext cx="761002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6" name="Google Shape;756;p35"/>
          <p:cNvSpPr txBox="1"/>
          <p:nvPr/>
        </p:nvSpPr>
        <p:spPr>
          <a:xfrm>
            <a:off x="2639733" y="3686988"/>
            <a:ext cx="947079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7" name="Google Shape;757;p35"/>
          <p:cNvSpPr txBox="1"/>
          <p:nvPr/>
        </p:nvSpPr>
        <p:spPr>
          <a:xfrm>
            <a:off x="2646728" y="2611374"/>
            <a:ext cx="387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비밀번호를 다시 한 번 입력해주세요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8" name="Google Shape;758;p35"/>
          <p:cNvSpPr txBox="1"/>
          <p:nvPr/>
        </p:nvSpPr>
        <p:spPr>
          <a:xfrm>
            <a:off x="4705538" y="451898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5"/>
          <p:cNvSpPr txBox="1"/>
          <p:nvPr/>
        </p:nvSpPr>
        <p:spPr>
          <a:xfrm>
            <a:off x="5521841" y="445746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3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3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3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3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3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3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3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3-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-KR" sz="1200"/>
                        <a:t>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회원탈퇴 확인 메시지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오지영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3" name="Google Shape;773;p3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4" name="Google Shape;774;p36"/>
          <p:cNvSpPr txBox="1"/>
          <p:nvPr/>
        </p:nvSpPr>
        <p:spPr>
          <a:xfrm>
            <a:off x="2143860" y="3207016"/>
            <a:ext cx="4068720" cy="336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회원탈퇴가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3769274" y="4061787"/>
            <a:ext cx="817891" cy="338566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6" name="Google Shape;776;p36"/>
          <p:cNvSpPr txBox="1"/>
          <p:nvPr/>
        </p:nvSpPr>
        <p:spPr>
          <a:xfrm>
            <a:off x="4415878" y="4135613"/>
            <a:ext cx="5488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p3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0" name="Google Shape;780;p3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3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2" name="Google Shape;782;p3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3" name="Google Shape;783;p3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4" name="Google Shape;784;p3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" name="Google Shape;789;p3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실시간순위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신나진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0" name="Google Shape;790;p37"/>
          <p:cNvGraphicFramePr/>
          <p:nvPr/>
        </p:nvGraphicFramePr>
        <p:xfrm>
          <a:off x="8500532" y="1625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65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 컬럼명을 클릭하면 등락률 내림차순 정렬, 사용자가 실시간순위 페이지를 들어왔을때 기본값은 등락률 내림차순으로 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 컬럼명을 한 번 누르면 오름차순 정렬로 바뀌면서 화살표가 변한다.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시가총액을 한 번 클릭하면 시가총액 내림차순 정렬이 된다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시가총액을 한 번 더 클릭하면 시가총액 오름차순 정렬이 되며 화살표가 변한다.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비로그인 상태이면 로그인창으로 이동하고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로그인 상태이면 해당 회사</a:t>
                      </a:r>
                      <a:r>
                        <a:rPr lang="ko-KR" sz="1100"/>
                        <a:t> (가상투자) 주식을</a:t>
                      </a: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 구매하는 창으로 이동한다. 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한 번 누르면 노란 별으로 바뀌면서 관심주식리스트에 추가되고 한 번 더 누르면 관심주식 리스트에서 삭제된다.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업종별 버튼을 클릭하면 기업 db에 있는 업종 리스트를 볼 수 있다. 기본값은 전체 기업의 순위를 볼 수 있는 전체보기로 하고 리스트의 업종명을 클릭하면 해당 업종별 순위를 볼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업종별을 선택한 상태에서 등락률버튼을 누르면 업종별 등락률 순위, 시가총액 버튼을 누르면 업종별 시가총액 순위를 볼 수 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1" name="Google Shape;791;p37"/>
          <p:cNvSpPr txBox="1"/>
          <p:nvPr/>
        </p:nvSpPr>
        <p:spPr>
          <a:xfrm>
            <a:off x="6909501" y="1359621"/>
            <a:ext cx="10110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i="0" lang="ko-K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전체보기</a:t>
            </a:r>
            <a:endParaRPr b="1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2" name="Google Shape;792;p37"/>
          <p:cNvSpPr/>
          <p:nvPr/>
        </p:nvSpPr>
        <p:spPr>
          <a:xfrm flipH="1" rot="10800000">
            <a:off x="7678401" y="1445735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3" name="Google Shape;793;p37"/>
          <p:cNvGraphicFramePr/>
          <p:nvPr/>
        </p:nvGraphicFramePr>
        <p:xfrm>
          <a:off x="304800" y="1830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{48E6E2D5-309C-4260-9812-EFF1CF43F44C}</a:tableStyleId>
              </a:tblPr>
              <a:tblGrid>
                <a:gridCol w="415700"/>
                <a:gridCol w="386525"/>
                <a:gridCol w="663675"/>
                <a:gridCol w="605050"/>
                <a:gridCol w="787025"/>
                <a:gridCol w="611000"/>
                <a:gridCol w="611000"/>
                <a:gridCol w="611000"/>
                <a:gridCol w="611000"/>
                <a:gridCol w="661850"/>
                <a:gridCol w="743500"/>
                <a:gridCol w="908250"/>
              </a:tblGrid>
              <a:tr h="2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순위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회사명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   등락률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    시가총액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가상투자 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관심주식 등록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화학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한화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0.00%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13,830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18,450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497,239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9,257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31,300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275">
                <a:tc gridSpan="1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794" name="Google Shape;794;p37"/>
          <p:cNvSpPr txBox="1"/>
          <p:nvPr/>
        </p:nvSpPr>
        <p:spPr>
          <a:xfrm>
            <a:off x="1500585" y="149668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37"/>
          <p:cNvSpPr txBox="1"/>
          <p:nvPr/>
        </p:nvSpPr>
        <p:spPr>
          <a:xfrm>
            <a:off x="3037633" y="149668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37"/>
          <p:cNvSpPr txBox="1"/>
          <p:nvPr/>
        </p:nvSpPr>
        <p:spPr>
          <a:xfrm>
            <a:off x="6031602" y="2061830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 순위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37"/>
          <p:cNvSpPr/>
          <p:nvPr/>
        </p:nvSpPr>
        <p:spPr>
          <a:xfrm flipH="1" rot="10800000">
            <a:off x="2218619" y="1912746"/>
            <a:ext cx="53100" cy="4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p37"/>
          <p:cNvSpPr/>
          <p:nvPr/>
        </p:nvSpPr>
        <p:spPr>
          <a:xfrm flipH="1" rot="10800000">
            <a:off x="2964164" y="1912746"/>
            <a:ext cx="53100" cy="456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p37"/>
          <p:cNvSpPr/>
          <p:nvPr/>
        </p:nvSpPr>
        <p:spPr>
          <a:xfrm>
            <a:off x="2218615" y="1716119"/>
            <a:ext cx="53100" cy="45600"/>
          </a:xfrm>
          <a:prstGeom prst="triangle">
            <a:avLst>
              <a:gd fmla="val 50000" name="adj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2964184" y="1716133"/>
            <a:ext cx="53100" cy="45600"/>
          </a:xfrm>
          <a:prstGeom prst="triangle">
            <a:avLst>
              <a:gd fmla="val 50000" name="adj"/>
            </a:avLst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6967679" y="2058819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37"/>
          <p:cNvSpPr txBox="1"/>
          <p:nvPr/>
        </p:nvSpPr>
        <p:spPr>
          <a:xfrm>
            <a:off x="7744568" y="1035016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sp>
        <p:nvSpPr>
          <p:cNvPr id="804" name="Google Shape;804;p37"/>
          <p:cNvSpPr/>
          <p:nvPr/>
        </p:nvSpPr>
        <p:spPr>
          <a:xfrm>
            <a:off x="7392402" y="2081513"/>
            <a:ext cx="120000" cy="1200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37"/>
          <p:cNvSpPr/>
          <p:nvPr/>
        </p:nvSpPr>
        <p:spPr>
          <a:xfrm>
            <a:off x="7544452" y="2169626"/>
            <a:ext cx="120000" cy="1200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757448" y="134158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업종별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7" name="Google Shape;807;p37"/>
          <p:cNvSpPr/>
          <p:nvPr/>
        </p:nvSpPr>
        <p:spPr>
          <a:xfrm>
            <a:off x="6373625" y="2085625"/>
            <a:ext cx="594000" cy="1281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b="1" sz="8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3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3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3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3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" name="Google Shape;820;p3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5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자유게시판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1" name="Google Shape;821;p3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693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52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범주(제목,내용,작성자)의 검색 내용에 따라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게시판 내용 노출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글 제목 클릭시 해당 본문 페이지로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&lt;&lt; : 10개 단위 맨 앞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&gt;&gt; : 10개 단위 맨 뒤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&lt;   : 한 칸 앞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&gt;   : 한 칸 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2" name="Google Shape;822;p3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5" name="Google Shape;825;p3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8" name="Google Shape;828;p3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674550" y="13812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7066256" y="13731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b="1"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4415246" y="13812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38"/>
          <p:cNvSpPr/>
          <p:nvPr/>
        </p:nvSpPr>
        <p:spPr>
          <a:xfrm flipH="1" rot="10800000">
            <a:off x="5105501" y="14673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4415245" y="17057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4415244" y="2022084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작성자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836" name="Google Shape;836;p38"/>
          <p:cNvGraphicFramePr/>
          <p:nvPr/>
        </p:nvGraphicFramePr>
        <p:xfrm>
          <a:off x="882595" y="2450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{37040FBC-F229-4C7E-BB78-D842BC3619CD}</a:tableStyleId>
              </a:tblPr>
              <a:tblGrid>
                <a:gridCol w="881025"/>
                <a:gridCol w="3517900"/>
                <a:gridCol w="901700"/>
                <a:gridCol w="997225"/>
                <a:gridCol w="546100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삼성전자 지금 주식 사야됨?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주식천재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37" name="Google Shape;837;p38"/>
          <p:cNvSpPr txBox="1"/>
          <p:nvPr/>
        </p:nvSpPr>
        <p:spPr>
          <a:xfrm>
            <a:off x="5343280" y="13785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38"/>
          <p:cNvSpPr txBox="1"/>
          <p:nvPr/>
        </p:nvSpPr>
        <p:spPr>
          <a:xfrm>
            <a:off x="7509328" y="106965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p38"/>
          <p:cNvSpPr txBox="1"/>
          <p:nvPr/>
        </p:nvSpPr>
        <p:spPr>
          <a:xfrm>
            <a:off x="7705473" y="61628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p38"/>
          <p:cNvSpPr txBox="1"/>
          <p:nvPr/>
        </p:nvSpPr>
        <p:spPr>
          <a:xfrm>
            <a:off x="1948337" y="62255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	 </a:t>
            </a:r>
            <a:endParaRPr b="1"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6930298" y="6077377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글쓰기</a:t>
            </a:r>
            <a:endParaRPr b="1"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38"/>
          <p:cNvSpPr txBox="1"/>
          <p:nvPr/>
        </p:nvSpPr>
        <p:spPr>
          <a:xfrm>
            <a:off x="3479736" y="24771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43" name="Google Shape;843;p38"/>
          <p:cNvSpPr txBox="1"/>
          <p:nvPr/>
        </p:nvSpPr>
        <p:spPr>
          <a:xfrm>
            <a:off x="1636040" y="6077363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3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작성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9" name="Google Shape;849;p3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DB에 insert한 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39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39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9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9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9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작성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9"/>
          <p:cNvSpPr txBox="1"/>
          <p:nvPr/>
        </p:nvSpPr>
        <p:spPr>
          <a:xfrm>
            <a:off x="3360027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8" name="Google Shape;858;p3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3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3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3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3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39"/>
          <p:cNvSpPr/>
          <p:nvPr/>
        </p:nvSpPr>
        <p:spPr>
          <a:xfrm flipH="1" rot="10800000">
            <a:off x="2208651" y="20764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870173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5143861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872" name="Google Shape;872;p39"/>
          <p:cNvSpPr txBox="1"/>
          <p:nvPr/>
        </p:nvSpPr>
        <p:spPr>
          <a:xfrm>
            <a:off x="4326052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4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수정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8" name="Google Shape;878;p4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 기능(일반/정보/유머)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작성 완료시 제목 앞에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[일반] 글 제목, [유머] 글 제목, [정보] 글 제목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등으로 노출된다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선택하지 않고 ‘등록’시 alert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(‘말머리를 선택하시오’)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DB update한 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삭제 기능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9" name="Google Shape;879;p40"/>
          <p:cNvSpPr txBox="1"/>
          <p:nvPr/>
        </p:nvSpPr>
        <p:spPr>
          <a:xfrm>
            <a:off x="575828" y="1228800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0" name="Google Shape;880;p40"/>
          <p:cNvSpPr txBox="1"/>
          <p:nvPr/>
        </p:nvSpPr>
        <p:spPr>
          <a:xfrm>
            <a:off x="3422465" y="14574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게시글 수정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1" name="Google Shape;881;p4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4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4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4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4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4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2118953" y="2391168"/>
            <a:ext cx="42651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40"/>
          <p:cNvSpPr txBox="1"/>
          <p:nvPr/>
        </p:nvSpPr>
        <p:spPr>
          <a:xfrm>
            <a:off x="2118650" y="2817374"/>
            <a:ext cx="4265700" cy="3078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40"/>
          <p:cNvSpPr txBox="1"/>
          <p:nvPr/>
        </p:nvSpPr>
        <p:spPr>
          <a:xfrm>
            <a:off x="1313309" y="236551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40"/>
          <p:cNvSpPr txBox="1"/>
          <p:nvPr/>
        </p:nvSpPr>
        <p:spPr>
          <a:xfrm>
            <a:off x="1176044" y="281001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3" name="Google Shape;893;p40"/>
          <p:cNvSpPr txBox="1"/>
          <p:nvPr/>
        </p:nvSpPr>
        <p:spPr>
          <a:xfrm>
            <a:off x="2933852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313300" y="1972326"/>
            <a:ext cx="761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말머리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2119399" y="1972325"/>
            <a:ext cx="3246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443994" y="1972325"/>
            <a:ext cx="73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7" name="Google Shape;897;p40"/>
          <p:cNvSpPr/>
          <p:nvPr/>
        </p:nvSpPr>
        <p:spPr>
          <a:xfrm flipH="1" rot="10800000">
            <a:off x="2208651" y="20764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084628" y="185808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9" name="Google Shape;899;p40"/>
          <p:cNvSpPr txBox="1"/>
          <p:nvPr/>
        </p:nvSpPr>
        <p:spPr>
          <a:xfrm>
            <a:off x="2443998" y="6101395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3899877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5638648" y="61014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02" name="Google Shape;902;p40"/>
          <p:cNvSpPr txBox="1"/>
          <p:nvPr/>
        </p:nvSpPr>
        <p:spPr>
          <a:xfrm>
            <a:off x="4865890" y="616289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40"/>
          <p:cNvSpPr txBox="1"/>
          <p:nvPr/>
        </p:nvSpPr>
        <p:spPr>
          <a:xfrm>
            <a:off x="3686386" y="58229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8" name="Google Shape;908;p4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5-3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자유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9" name="Google Shape;909;p4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0" name="Google Shape;910;p41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41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삼성전자 지금 주식 사야됨?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41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개미들 삼성전자 엄청많이 사던데…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사도되나?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 전문가 형들 조언좀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41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41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5" name="Google Shape;915;p41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41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41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8" name="Google Shape;918;p41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주식천재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1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1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4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4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4" name="Google Shape;924;p4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5" name="Google Shape;925;p4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6" name="Google Shape;926;p4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7" name="Google Shape;927;p4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8" name="Google Shape;928;p4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9" name="Google Shape;929;p41"/>
          <p:cNvSpPr txBox="1"/>
          <p:nvPr/>
        </p:nvSpPr>
        <p:spPr>
          <a:xfrm>
            <a:off x="3747050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0" name="Google Shape;930;p41"/>
          <p:cNvSpPr txBox="1"/>
          <p:nvPr/>
        </p:nvSpPr>
        <p:spPr>
          <a:xfrm>
            <a:off x="4656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글쓰기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41"/>
          <p:cNvSpPr txBox="1"/>
          <p:nvPr/>
        </p:nvSpPr>
        <p:spPr>
          <a:xfrm>
            <a:off x="5565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1"/>
          <p:cNvSpPr txBox="1"/>
          <p:nvPr/>
        </p:nvSpPr>
        <p:spPr>
          <a:xfrm>
            <a:off x="64740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1"/>
          <p:cNvSpPr txBox="1"/>
          <p:nvPr/>
        </p:nvSpPr>
        <p:spPr>
          <a:xfrm>
            <a:off x="34920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p41"/>
          <p:cNvSpPr txBox="1"/>
          <p:nvPr/>
        </p:nvSpPr>
        <p:spPr>
          <a:xfrm>
            <a:off x="45648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p41"/>
          <p:cNvSpPr txBox="1"/>
          <p:nvPr/>
        </p:nvSpPr>
        <p:spPr>
          <a:xfrm>
            <a:off x="6385098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36" name="Google Shape;936;p41"/>
          <p:cNvSpPr txBox="1"/>
          <p:nvPr/>
        </p:nvSpPr>
        <p:spPr>
          <a:xfrm>
            <a:off x="54831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sp>
        <p:nvSpPr>
          <p:cNvPr id="937" name="Google Shape;937;p41"/>
          <p:cNvSpPr txBox="1"/>
          <p:nvPr/>
        </p:nvSpPr>
        <p:spPr>
          <a:xfrm>
            <a:off x="6299273" y="438943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  <p:graphicFrame>
        <p:nvGraphicFramePr>
          <p:cNvPr id="938" name="Google Shape;938;p41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{7E2CE304-E9BF-442F-B347-351AE67D4C93}</a:tableStyleId>
              </a:tblPr>
              <a:tblGrid>
                <a:gridCol w="875325"/>
                <a:gridCol w="3195675"/>
                <a:gridCol w="792825"/>
                <a:gridCol w="548525"/>
                <a:gridCol w="548700"/>
                <a:gridCol w="528400"/>
              </a:tblGrid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1100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09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325">
                <a:tc vMerge="1"/>
                <a:tc vMerge="1"/>
                <a:tc vMerge="1"/>
                <a:tc vMerge="1"/>
                <a:tc vMerge="1"/>
                <a:tc vMerge="1"/>
              </a:tr>
              <a:tr h="1187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39" name="Google Shape;939;p41"/>
          <p:cNvSpPr txBox="1"/>
          <p:nvPr/>
        </p:nvSpPr>
        <p:spPr>
          <a:xfrm>
            <a:off x="5556823" y="53012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40" name="Google Shape;940;p41"/>
          <p:cNvSpPr txBox="1"/>
          <p:nvPr/>
        </p:nvSpPr>
        <p:spPr>
          <a:xfrm>
            <a:off x="7196473" y="53234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1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85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 클릭하면 ②의 데이터가 변화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해당 종목의 테두리 굵기와 색상 변화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</a:t>
                      </a:r>
                      <a:r>
                        <a:rPr lang="ko-KR" sz="1200"/>
                        <a:t>사각형의 크기: 시가총액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색깔: 등락률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- 업종에 따라 섹터가 나눠지고 나눠진 섹터 안에서 세부업종에 따라 섹터가 다시 나뉨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기본데이터는 ‘삼성전자’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세부업종 현황에는 동일 세부업종에 속해있는 정보 제공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종목코드 혹은 회사명으로 검색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일치하는 데이터가 있으면 트리맵에 표시되고 ②의 데이터 변화 (종목클릭시와 효과 동일)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해당되는 종목명이 내용에 포함된 ?를 ?게시판에서 찾음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(버튼클릭 →?게시판→내용:해당 종목명 검색)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5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194275"/>
                <a:gridCol w="1791425"/>
                <a:gridCol w="597150"/>
                <a:gridCol w="597150"/>
                <a:gridCol w="1194275"/>
                <a:gridCol w="597150"/>
              </a:tblGrid>
              <a:tr h="565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회사명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등락률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</a:tr>
              <a:tr h="34732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  <a:tr h="282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</a:tr>
              <a:tr h="347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347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28255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CC5A"/>
                    </a:solidFill>
                  </a:tcPr>
                </a:tc>
                <a:tc vMerge="1"/>
              </a:tr>
              <a:tr h="34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195" name="Google Shape;195;p15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991850"/>
                <a:gridCol w="495925"/>
                <a:gridCol w="495925"/>
                <a:gridCol w="991850"/>
                <a:gridCol w="991850"/>
                <a:gridCol w="495925"/>
                <a:gridCol w="495925"/>
                <a:gridCol w="991850"/>
              </a:tblGrid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96" name="Google Shape;196;p15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5" name="Google Shape;945;p42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칼럼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6" name="Google Shape;946;p42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제목 누를 시 본문으로 이동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7" name="Google Shape;947;p42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8" name="Google Shape;948;p42"/>
          <p:cNvSpPr txBox="1"/>
          <p:nvPr/>
        </p:nvSpPr>
        <p:spPr>
          <a:xfrm>
            <a:off x="7188125" y="565328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9" name="Google Shape;949;p42"/>
          <p:cNvSpPr txBox="1"/>
          <p:nvPr/>
        </p:nvSpPr>
        <p:spPr>
          <a:xfrm>
            <a:off x="13175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0" name="Google Shape;950;p42"/>
          <p:cNvSpPr txBox="1"/>
          <p:nvPr/>
        </p:nvSpPr>
        <p:spPr>
          <a:xfrm>
            <a:off x="22904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42"/>
          <p:cNvSpPr txBox="1"/>
          <p:nvPr/>
        </p:nvSpPr>
        <p:spPr>
          <a:xfrm>
            <a:off x="326337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2" name="Google Shape;952;p42"/>
          <p:cNvSpPr txBox="1"/>
          <p:nvPr/>
        </p:nvSpPr>
        <p:spPr>
          <a:xfrm>
            <a:off x="4251511" y="565328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3" name="Google Shape;953;p42"/>
          <p:cNvSpPr txBox="1"/>
          <p:nvPr/>
        </p:nvSpPr>
        <p:spPr>
          <a:xfrm>
            <a:off x="5231913" y="570550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42"/>
          <p:cNvSpPr txBox="1"/>
          <p:nvPr/>
        </p:nvSpPr>
        <p:spPr>
          <a:xfrm>
            <a:off x="549089" y="1296023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42"/>
          <p:cNvSpPr txBox="1"/>
          <p:nvPr/>
        </p:nvSpPr>
        <p:spPr>
          <a:xfrm>
            <a:off x="7066256" y="1449385"/>
            <a:ext cx="6603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42"/>
          <p:cNvSpPr txBox="1"/>
          <p:nvPr/>
        </p:nvSpPr>
        <p:spPr>
          <a:xfrm>
            <a:off x="4415246" y="1457411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제목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7" name="Google Shape;957;p42"/>
          <p:cNvSpPr/>
          <p:nvPr/>
        </p:nvSpPr>
        <p:spPr>
          <a:xfrm flipH="1" rot="10800000">
            <a:off x="5105501" y="1543526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8" name="Google Shape;958;p42"/>
          <p:cNvGraphicFramePr/>
          <p:nvPr/>
        </p:nvGraphicFramePr>
        <p:xfrm>
          <a:off x="786194" y="2526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{48E6E2D5-309C-4260-9812-EFF1CF43F44C}</a:tableStyleId>
              </a:tblPr>
              <a:tblGrid>
                <a:gridCol w="664700"/>
                <a:gridCol w="4473125"/>
                <a:gridCol w="1164700"/>
                <a:gridCol w="637825"/>
              </a:tblGrid>
              <a:tr h="3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글번호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조회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코로나19의 영향으로 주식시장이 흔들리고있다.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2020-04-22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5725"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959" name="Google Shape;959;p42"/>
          <p:cNvSpPr txBox="1"/>
          <p:nvPr/>
        </p:nvSpPr>
        <p:spPr>
          <a:xfrm>
            <a:off x="5343280" y="1454721"/>
            <a:ext cx="15669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42"/>
          <p:cNvSpPr txBox="1"/>
          <p:nvPr/>
        </p:nvSpPr>
        <p:spPr>
          <a:xfrm>
            <a:off x="1948337" y="6301742"/>
            <a:ext cx="445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&lt;&lt;   &lt;  1  2  3  4  5  6  7  8  9  10  &gt;  &gt;&gt;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42"/>
          <p:cNvSpPr txBox="1"/>
          <p:nvPr/>
        </p:nvSpPr>
        <p:spPr>
          <a:xfrm>
            <a:off x="4405303" y="285871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p42"/>
          <p:cNvSpPr txBox="1"/>
          <p:nvPr/>
        </p:nvSpPr>
        <p:spPr>
          <a:xfrm>
            <a:off x="4415245" y="1781933"/>
            <a:ext cx="9321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내용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3"/>
          <p:cNvSpPr txBox="1"/>
          <p:nvPr/>
        </p:nvSpPr>
        <p:spPr>
          <a:xfrm>
            <a:off x="886971" y="1804686"/>
            <a:ext cx="6479100" cy="242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68" name="Google Shape;968;p43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6-1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칼럼</a:t>
                      </a: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 상세보기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유태우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9" name="Google Shape;969;p43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(5-2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게시글일 때만 보임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삭제 기능 → (5페이지로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해당 게시글에 댓글 등록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👍/👎버튼을 누를시 추천수 카운트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7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자신이 작성한 댓글일 때에만 보임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ko-KR" sz="1200"/>
                        <a:t>작성한 댓글 삭제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0" name="Google Shape;970;p43"/>
          <p:cNvSpPr txBox="1"/>
          <p:nvPr/>
        </p:nvSpPr>
        <p:spPr>
          <a:xfrm>
            <a:off x="618139" y="1225712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게시판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43"/>
          <p:cNvSpPr txBox="1"/>
          <p:nvPr/>
        </p:nvSpPr>
        <p:spPr>
          <a:xfrm>
            <a:off x="2119403" y="1928368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[공지] 칼럼게시판입니다.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2119403" y="2906268"/>
            <a:ext cx="42657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1313309" y="1928368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43"/>
          <p:cNvSpPr txBox="1"/>
          <p:nvPr/>
        </p:nvSpPr>
        <p:spPr>
          <a:xfrm>
            <a:off x="1176794" y="28935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상세내용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43"/>
          <p:cNvSpPr txBox="1"/>
          <p:nvPr/>
        </p:nvSpPr>
        <p:spPr>
          <a:xfrm>
            <a:off x="6548273" y="4742233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등록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43"/>
          <p:cNvSpPr txBox="1"/>
          <p:nvPr/>
        </p:nvSpPr>
        <p:spPr>
          <a:xfrm>
            <a:off x="886973" y="4743425"/>
            <a:ext cx="56613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43"/>
          <p:cNvSpPr txBox="1"/>
          <p:nvPr/>
        </p:nvSpPr>
        <p:spPr>
          <a:xfrm>
            <a:off x="663200" y="4394250"/>
            <a:ext cx="739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댓글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43"/>
          <p:cNvSpPr txBox="1"/>
          <p:nvPr/>
        </p:nvSpPr>
        <p:spPr>
          <a:xfrm>
            <a:off x="2119403" y="2333760"/>
            <a:ext cx="4265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관리자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43"/>
          <p:cNvSpPr txBox="1"/>
          <p:nvPr/>
        </p:nvSpPr>
        <p:spPr>
          <a:xfrm>
            <a:off x="1313309" y="2333760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작성자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43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3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3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3" name="Google Shape;983;p43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4" name="Google Shape;984;p43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5" name="Google Shape;985;p43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6" name="Google Shape;986;p43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7" name="Google Shape;987;p43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8" name="Google Shape;988;p43"/>
          <p:cNvSpPr txBox="1"/>
          <p:nvPr/>
        </p:nvSpPr>
        <p:spPr>
          <a:xfrm>
            <a:off x="4551450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541948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수정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3"/>
          <p:cNvSpPr txBox="1"/>
          <p:nvPr/>
        </p:nvSpPr>
        <p:spPr>
          <a:xfrm>
            <a:off x="6287538" y="1381350"/>
            <a:ext cx="8178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삭제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1" name="Google Shape;991;p43"/>
          <p:cNvSpPr txBox="1"/>
          <p:nvPr/>
        </p:nvSpPr>
        <p:spPr>
          <a:xfrm>
            <a:off x="4296453" y="975364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p43"/>
          <p:cNvSpPr txBox="1"/>
          <p:nvPr/>
        </p:nvSpPr>
        <p:spPr>
          <a:xfrm>
            <a:off x="5369248" y="97537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3" name="Google Shape;993;p43"/>
          <p:cNvSpPr txBox="1"/>
          <p:nvPr/>
        </p:nvSpPr>
        <p:spPr>
          <a:xfrm>
            <a:off x="7105361" y="439426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/>
          </a:p>
        </p:txBody>
      </p:sp>
      <p:sp>
        <p:nvSpPr>
          <p:cNvPr id="994" name="Google Shape;994;p43"/>
          <p:cNvSpPr txBox="1"/>
          <p:nvPr/>
        </p:nvSpPr>
        <p:spPr>
          <a:xfrm>
            <a:off x="6287561" y="975385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/>
          </a:p>
        </p:txBody>
      </p:sp>
      <p:graphicFrame>
        <p:nvGraphicFramePr>
          <p:cNvPr id="995" name="Google Shape;995;p43"/>
          <p:cNvGraphicFramePr/>
          <p:nvPr/>
        </p:nvGraphicFramePr>
        <p:xfrm>
          <a:off x="881791" y="5199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{7E2CE304-E9BF-442F-B347-351AE67D4C93}</a:tableStyleId>
              </a:tblPr>
              <a:tblGrid>
                <a:gridCol w="875325"/>
                <a:gridCol w="3195675"/>
                <a:gridCol w="792825"/>
                <a:gridCol w="548525"/>
                <a:gridCol w="548700"/>
                <a:gridCol w="528400"/>
              </a:tblGrid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댓글 내용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👍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rgbClr val="000000"/>
                          </a:solidFill>
                        </a:rPr>
                        <a:t>👎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홍길동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사지마! 내가 살거야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2020-04-27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👍12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/>
                        <a:t>👎1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09325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9325">
                <a:tc vMerge="1"/>
                <a:tc vMerge="1"/>
                <a:tc vMerge="1"/>
                <a:tc vMerge="1"/>
                <a:tc vMerge="1"/>
                <a:tc vMerge="1"/>
              </a:tr>
              <a:tr h="118700"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996" name="Google Shape;996;p43"/>
          <p:cNvSpPr txBox="1"/>
          <p:nvPr/>
        </p:nvSpPr>
        <p:spPr>
          <a:xfrm>
            <a:off x="722749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5554048" y="5316710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2" name="Google Shape;1002;p44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보유주식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3" name="Google Shape;1003;p44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915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로그인한 회원이 보유한 포인트 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가상 투자 업체 리스트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  xxx 을 기준으로 오름 오름 차순을 기준으로 하며, 항목(종목/현재가/전일비/등락률/시가총액/보유량)을 누르면 정렬기준이 해당 항목으로 변경된다.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거래하기를 누르면 해당 종목을 가지고 거래하기 화면으로 이동된다.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보유 포인트 + 보유량 환산 포인트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p44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보유 주식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5" name="Google Shape;1005;p44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보유 포인트: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06" name="Google Shape;1006;p44"/>
          <p:cNvGraphicFramePr/>
          <p:nvPr/>
        </p:nvGraphicFramePr>
        <p:xfrm>
          <a:off x="527366" y="160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{7E2CE304-E9BF-442F-B347-351AE67D4C93}</a:tableStyleId>
              </a:tblPr>
              <a:tblGrid>
                <a:gridCol w="1094825"/>
                <a:gridCol w="1094825"/>
                <a:gridCol w="1094825"/>
                <a:gridCol w="1094825"/>
                <a:gridCol w="1094825"/>
                <a:gridCol w="1094825"/>
                <a:gridCol w="1094825"/>
              </a:tblGrid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보유량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가상투자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ACACA"/>
                    </a:solidFill>
                  </a:tcPr>
                </a:tc>
              </a:tr>
              <a:tr h="341750"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17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341750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  <p:sp>
        <p:nvSpPr>
          <p:cNvPr id="1007" name="Google Shape;1007;p44"/>
          <p:cNvSpPr/>
          <p:nvPr/>
        </p:nvSpPr>
        <p:spPr>
          <a:xfrm>
            <a:off x="7267636" y="2033519"/>
            <a:ext cx="814500" cy="2880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거래하기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8" name="Google Shape;1008;p44"/>
          <p:cNvSpPr/>
          <p:nvPr/>
        </p:nvSpPr>
        <p:spPr>
          <a:xfrm>
            <a:off x="6236675" y="352187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총 자산 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09" name="Google Shape;1009;p44"/>
          <p:cNvSpPr txBox="1"/>
          <p:nvPr/>
        </p:nvSpPr>
        <p:spPr>
          <a:xfrm>
            <a:off x="5945907" y="9753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p44"/>
          <p:cNvSpPr txBox="1"/>
          <p:nvPr/>
        </p:nvSpPr>
        <p:spPr>
          <a:xfrm>
            <a:off x="153957" y="14909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7061307" y="16962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p44"/>
          <p:cNvSpPr txBox="1"/>
          <p:nvPr/>
        </p:nvSpPr>
        <p:spPr>
          <a:xfrm>
            <a:off x="5821657" y="335567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p44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44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6" name="Google Shape;1016;p44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7" name="Google Shape;1017;p44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4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9" name="Google Shape;1019;p44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0" name="Google Shape;1020;p44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45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7</a:t>
                      </a:r>
                      <a:r>
                        <a:rPr lang="ko-KR" sz="1200"/>
                        <a:t>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가상투자 </a:t>
                      </a:r>
                      <a:r>
                        <a:rPr lang="ko-KR" sz="1200"/>
                        <a:t>주식주문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이준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45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4126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가상투자 업체 검색.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기본값은 aa업체를 기준으로 함.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  - 내가 보유한 주식에서 업체를 선택해서 왔다면 해당 업체 를 보여줌.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업체 상세 정보 출력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현재 내가 보유한(즉시 사용 가능한) 포인트 양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거래 하고자 하는 수량(주식량) 입력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6.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수량에 입력된 값을 기준으로 현재 주식가를 반영하여 구매 계산.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7.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수량에 입력된 값을 기준으로 현재 주식가를 반영하여 판매 계산.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7" name="Google Shape;1027;p45"/>
          <p:cNvSpPr txBox="1"/>
          <p:nvPr/>
        </p:nvSpPr>
        <p:spPr>
          <a:xfrm>
            <a:off x="551075" y="1152300"/>
            <a:ext cx="2202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 주식</a:t>
            </a:r>
            <a:r>
              <a:rPr b="1" lang="ko-K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주문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8" name="Google Shape;1028;p45"/>
          <p:cNvSpPr/>
          <p:nvPr/>
        </p:nvSpPr>
        <p:spPr>
          <a:xfrm>
            <a:off x="6236600" y="123742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검색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1029" name="Google Shape;1029;p45"/>
          <p:cNvGraphicFramePr/>
          <p:nvPr/>
        </p:nvGraphicFramePr>
        <p:xfrm>
          <a:off x="527366" y="1605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{7E2CE304-E9BF-442F-B347-351AE67D4C93}</a:tableStyleId>
              </a:tblPr>
              <a:tblGrid>
                <a:gridCol w="1522425"/>
                <a:gridCol w="1522425"/>
                <a:gridCol w="1522425"/>
                <a:gridCol w="1522425"/>
                <a:gridCol w="1522425"/>
              </a:tblGrid>
              <a:tr h="380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기사총액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83950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30" name="Google Shape;1030;p45"/>
          <p:cNvSpPr/>
          <p:nvPr/>
        </p:nvSpPr>
        <p:spPr>
          <a:xfrm>
            <a:off x="3916300" y="3521875"/>
            <a:ext cx="19029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현재 보유 포인트</a:t>
            </a: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: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1" name="Google Shape;1031;p45"/>
          <p:cNvSpPr txBox="1"/>
          <p:nvPr/>
        </p:nvSpPr>
        <p:spPr>
          <a:xfrm>
            <a:off x="5889432" y="11657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032;p45"/>
          <p:cNvSpPr txBox="1"/>
          <p:nvPr/>
        </p:nvSpPr>
        <p:spPr>
          <a:xfrm>
            <a:off x="457207" y="15671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33;p45"/>
          <p:cNvSpPr txBox="1"/>
          <p:nvPr/>
        </p:nvSpPr>
        <p:spPr>
          <a:xfrm>
            <a:off x="854732" y="2160322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4;p45"/>
          <p:cNvSpPr txBox="1"/>
          <p:nvPr/>
        </p:nvSpPr>
        <p:spPr>
          <a:xfrm>
            <a:off x="3620432" y="34249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1035;p45"/>
          <p:cNvSpPr/>
          <p:nvPr/>
        </p:nvSpPr>
        <p:spPr>
          <a:xfrm>
            <a:off x="5945900" y="3521875"/>
            <a:ext cx="5868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주문수량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6" name="Google Shape;1036;p45"/>
          <p:cNvSpPr/>
          <p:nvPr/>
        </p:nvSpPr>
        <p:spPr>
          <a:xfrm>
            <a:off x="6599925" y="3521875"/>
            <a:ext cx="6930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매수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7" name="Google Shape;1037;p45"/>
          <p:cNvSpPr/>
          <p:nvPr/>
        </p:nvSpPr>
        <p:spPr>
          <a:xfrm>
            <a:off x="7360138" y="3521875"/>
            <a:ext cx="693000" cy="3297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latin typeface="Candara"/>
                <a:ea typeface="Candara"/>
                <a:cs typeface="Candara"/>
                <a:sym typeface="Candara"/>
              </a:rPr>
              <a:t>매도</a:t>
            </a:r>
            <a:endParaRPr b="1" sz="11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38" name="Google Shape;1038;p45"/>
          <p:cNvSpPr txBox="1"/>
          <p:nvPr/>
        </p:nvSpPr>
        <p:spPr>
          <a:xfrm>
            <a:off x="572138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p45"/>
          <p:cNvSpPr txBox="1"/>
          <p:nvPr/>
        </p:nvSpPr>
        <p:spPr>
          <a:xfrm>
            <a:off x="6438132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p45"/>
          <p:cNvSpPr txBox="1"/>
          <p:nvPr/>
        </p:nvSpPr>
        <p:spPr>
          <a:xfrm>
            <a:off x="7166070" y="32226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⑦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p45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3" name="Google Shape;1043;p45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45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45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5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5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8" name="Google Shape;1048;p45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16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메인 맵 홈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김태경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16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853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138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(로그인시)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☆일때 클릭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☆가 ★으로 변경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 편입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★일때 클릭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★가 ☆으로 변경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해당 아이디의 관심종목에서 제거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9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(미로그인시)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기본은 ☆</a:t>
                      </a:r>
                      <a:endParaRPr sz="1200"/>
                    </a:p>
                    <a:p>
                      <a:pPr indent="-3048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ko-KR" sz="1200"/>
                        <a:t>☆클릭시 alert(“로그인필요”)</a:t>
                      </a:r>
                      <a:br>
                        <a:rPr lang="ko-KR" sz="1200"/>
                      </a:br>
                      <a:r>
                        <a:rPr lang="ko-KR" sz="1200"/>
                        <a:t> → (2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1. (로그인시): 모의투자 거래 페이지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/>
                        <a:t>2. (미로그인시): alert → (2 페이지로 이동)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6"/>
          <p:cNvSpPr txBox="1"/>
          <p:nvPr/>
        </p:nvSpPr>
        <p:spPr>
          <a:xfrm>
            <a:off x="5608324" y="3798450"/>
            <a:ext cx="13407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검색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22" name="Google Shape;222;p16"/>
          <p:cNvGraphicFramePr/>
          <p:nvPr/>
        </p:nvGraphicFramePr>
        <p:xfrm>
          <a:off x="1317571" y="11554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194275"/>
                <a:gridCol w="1791425"/>
                <a:gridCol w="597150"/>
                <a:gridCol w="597150"/>
                <a:gridCol w="1194275"/>
                <a:gridCol w="597150"/>
              </a:tblGrid>
              <a:tr h="5650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/>
                        <a:t>회사명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등락률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764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</a:tr>
              <a:tr h="347325"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  <a:tr h="28255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</a:tr>
              <a:tr h="3473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3473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4045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444E"/>
                    </a:solidFill>
                  </a:tcPr>
                </a:tc>
                <a:tc vMerge="1"/>
              </a:tr>
              <a:tr h="282550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3538"/>
                    </a:solidFill>
                  </a:tcPr>
                </a:tc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0CC5A"/>
                    </a:solidFill>
                  </a:tcPr>
                </a:tc>
                <a:tc vMerge="1"/>
              </a:tr>
              <a:tr h="34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4554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9E4F"/>
                    </a:solidFill>
                  </a:tcPr>
                </a:tc>
                <a:tc vMerge="1"/>
                <a:tc vMerge="1"/>
              </a:tr>
            </a:tbl>
          </a:graphicData>
        </a:graphic>
      </p:graphicFrame>
      <p:graphicFrame>
        <p:nvGraphicFramePr>
          <p:cNvPr id="223" name="Google Shape;223;p16"/>
          <p:cNvGraphicFramePr/>
          <p:nvPr/>
        </p:nvGraphicFramePr>
        <p:xfrm>
          <a:off x="1327712" y="4238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991850"/>
                <a:gridCol w="495925"/>
                <a:gridCol w="495925"/>
                <a:gridCol w="991850"/>
                <a:gridCol w="991850"/>
                <a:gridCol w="495925"/>
                <a:gridCol w="495925"/>
                <a:gridCol w="991850"/>
              </a:tblGrid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회사명  </a:t>
                      </a:r>
                      <a:r>
                        <a:rPr lang="ko-KR" sz="900" u="none" cap="none" strike="noStrike">
                          <a:solidFill>
                            <a:schemeClr val="dk1"/>
                          </a:solidFill>
                        </a:rPr>
                        <a:t>회사코드</a:t>
                      </a:r>
                      <a:endParaRPr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거래량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거래대금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52주고가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시가총액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세부업종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525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100" u="none" cap="none" strike="noStrike">
                          <a:solidFill>
                            <a:schemeClr val="dk1"/>
                          </a:solidFill>
                        </a:rPr>
                        <a:t>동일 세부업종 현황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7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종목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현재가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전일비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chemeClr val="dk1"/>
                          </a:solidFill>
                        </a:rPr>
                        <a:t>등락률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950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24" name="Google Shape;224;p16"/>
          <p:cNvSpPr txBox="1"/>
          <p:nvPr/>
        </p:nvSpPr>
        <p:spPr>
          <a:xfrm>
            <a:off x="6108592" y="4271962"/>
            <a:ext cx="6549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뉴스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6948954" y="4294981"/>
            <a:ext cx="185700" cy="185700"/>
          </a:xfrm>
          <a:prstGeom prst="star5">
            <a:avLst>
              <a:gd fmla="val 22059" name="adj"/>
              <a:gd fmla="val 105146" name="hf"/>
              <a:gd fmla="val 110557" name="vf"/>
            </a:avLst>
          </a:pr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850885" y="91933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044300" y="3919450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5313967" y="358458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5841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108862" y="4060044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305848" y="1143682"/>
            <a:ext cx="1213800" cy="9312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6954774" y="3798450"/>
            <a:ext cx="324000" cy="31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🔍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5166202" y="4271950"/>
            <a:ext cx="811500" cy="23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투자하기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4979737" y="3911748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⑥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2076549" y="1988456"/>
            <a:ext cx="4350000" cy="279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17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17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83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아이디 비번 검색-세션?추가?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(이전페이지로 - </a:t>
                      </a:r>
                      <a:r>
                        <a:rPr lang="ko-KR" sz="1200"/>
                        <a:t>로그인 전에 보던 페이지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(아이디와 비밀번호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로그인 성공 -&gt; (1 또는 전에 보던 페이지)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(아이디 일치, 비밀번호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3. (아이디와 비밀번호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(3페이지로)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(4페이지로)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(5페이지로)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17"/>
          <p:cNvSpPr txBox="1"/>
          <p:nvPr/>
        </p:nvSpPr>
        <p:spPr>
          <a:xfrm>
            <a:off x="4609237" y="3806371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2191394" y="4886531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3614441" y="4914167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5817068" y="4901549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2345685" y="3457299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3410592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459803" y="4886531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3834888" y="4886531"/>
            <a:ext cx="11133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4859806" y="4886531"/>
            <a:ext cx="1198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찾기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38348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18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2-1-1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 약관동의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18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모든 동의 체크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(모든 동의 체크)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(2-1-2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(모든 동의 체크X)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 이동X (alert)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18"/>
          <p:cNvSpPr txBox="1"/>
          <p:nvPr/>
        </p:nvSpPr>
        <p:spPr>
          <a:xfrm>
            <a:off x="2747895" y="2854611"/>
            <a:ext cx="3666000" cy="80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956186" y="2043838"/>
            <a:ext cx="5249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 약관동의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364865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탈퇴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5835974" y="3108980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272439" y="3095917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2890311" y="3020207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2747895" y="3850274"/>
            <a:ext cx="3666000" cy="80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972724" y="4825493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874061" y="4784225"/>
            <a:ext cx="120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전체 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2890311" y="4015870"/>
            <a:ext cx="25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약관동의서~~~~~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5140519" y="464532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3283369" y="514380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4695302" y="5251477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414982" y="5127153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5835974" y="4086418"/>
            <a:ext cx="315000" cy="2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272439" y="4073354"/>
            <a:ext cx="58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동의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18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18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19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2-1-2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6" name="Google Shape;306;p19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아이디 있는지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비밀번호 조건에 맞는지 유효성검사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비밀번호 2번과 같은지 유효성검사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Db에서 닉네임 있는지 검색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DB의 회원테이블에 행 추가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alert (성공메세지)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sz="1200"/>
                        <a:t>2-1-3 페이지로</a:t>
                      </a: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19"/>
          <p:cNvSpPr txBox="1"/>
          <p:nvPr/>
        </p:nvSpPr>
        <p:spPr>
          <a:xfrm>
            <a:off x="3015043" y="22256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3014293" y="26828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2198442" y="2204564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2012365" y="2660312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3415537" y="1596854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3640540" y="5774055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3015043" y="3127308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3014293" y="3571808"/>
            <a:ext cx="1866900" cy="349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1722757" y="3116060"/>
            <a:ext cx="1236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비밀번호 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2012365" y="358450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3014293" y="4084257"/>
            <a:ext cx="1866900" cy="315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2012365" y="406379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닉네임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5498310" y="2204564"/>
            <a:ext cx="88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3014293" y="4541458"/>
            <a:ext cx="16425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012365" y="4542268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014293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2012365" y="5021553"/>
            <a:ext cx="947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4196720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5397978" y="5020743"/>
            <a:ext cx="8442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3775548" y="501210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4953239" y="5012103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4656744" y="4551754"/>
            <a:ext cx="387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lang="ko-K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9"/>
          <p:cNvSpPr txBox="1"/>
          <p:nvPr/>
        </p:nvSpPr>
        <p:spPr>
          <a:xfrm>
            <a:off x="5106326" y="4564826"/>
            <a:ext cx="1642500" cy="3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9"/>
          <p:cNvSpPr/>
          <p:nvPr/>
        </p:nvSpPr>
        <p:spPr>
          <a:xfrm flipH="1" rot="10800000">
            <a:off x="6495523" y="4666584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4981409" y="4094554"/>
            <a:ext cx="889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중복확인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6208715" y="1932129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5188146" y="2496434"/>
            <a:ext cx="47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5173437" y="2913522"/>
            <a:ext cx="44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5691570" y="3804354"/>
            <a:ext cx="4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4236941" y="5481673"/>
            <a:ext cx="4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⑤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" name="Google Shape;349;p20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2-1-3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회원가입</a:t>
                      </a:r>
                      <a:r>
                        <a:rPr lang="ko-KR" sz="1200"/>
                        <a:t> 확인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0" name="Google Shape;350;p20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737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1" name="Google Shape;351;p20"/>
          <p:cNvSpPr txBox="1"/>
          <p:nvPr/>
        </p:nvSpPr>
        <p:spPr>
          <a:xfrm>
            <a:off x="2143860" y="3207016"/>
            <a:ext cx="406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회원가입</a:t>
            </a: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성공적으로 완료되었습니다.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3090300" y="4061775"/>
            <a:ext cx="9513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20"/>
          <p:cNvSpPr txBox="1"/>
          <p:nvPr/>
        </p:nvSpPr>
        <p:spPr>
          <a:xfrm>
            <a:off x="26024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4279150" y="4061775"/>
            <a:ext cx="9513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홈으로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205203" y="3934788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"/>
          <p:cNvSpPr txBox="1"/>
          <p:nvPr/>
        </p:nvSpPr>
        <p:spPr>
          <a:xfrm>
            <a:off x="2345685" y="2063931"/>
            <a:ext cx="3558600" cy="249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69" name="Google Shape;369;p21"/>
          <p:cNvGraphicFramePr/>
          <p:nvPr/>
        </p:nvGraphicFramePr>
        <p:xfrm>
          <a:off x="8500533" y="-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1277450"/>
                <a:gridCol w="2414025"/>
              </a:tblGrid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Kospiece 사이트 제작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번호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2-2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페이지 명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아이디 찾기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</a:rPr>
                        <a:t>강동혁</a:t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chemeClr val="dk1"/>
                          </a:solidFill>
                        </a:rPr>
                        <a:t>업데이트 날짜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21"/>
          <p:cNvGraphicFramePr/>
          <p:nvPr/>
        </p:nvGraphicFramePr>
        <p:xfrm>
          <a:off x="8500532" y="1625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{81453614-2329-443F-BCB3-DC9EAC2E53A4}</a:tableStyleId>
              </a:tblPr>
              <a:tblGrid>
                <a:gridCol w="409000"/>
                <a:gridCol w="3282450"/>
              </a:tblGrid>
              <a:tr h="3836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화면설명 (페이지 흐름)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1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이메일과 비밀번호 중에 하나를 선택하여 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입력하도록 한다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2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1. (</a:t>
                      </a:r>
                      <a:r>
                        <a:rPr lang="ko-KR" sz="1200"/>
                        <a:t>정보 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(2-2-1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2. (정보 불일치)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        alert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/>
                        <a:t>3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(2 페이지로 이동)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21"/>
          <p:cNvSpPr txBox="1"/>
          <p:nvPr/>
        </p:nvSpPr>
        <p:spPr>
          <a:xfrm>
            <a:off x="3289044" y="30127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88294" y="3469999"/>
            <a:ext cx="23265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482950" y="3012799"/>
            <a:ext cx="761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이름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2410350" y="38063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이메일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3296667" y="2305406"/>
            <a:ext cx="1656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b="1" lang="ko-K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아이디 찾기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3606288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찾기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1934257" y="319814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2410350" y="4139825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전화번호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2410350" y="3470000"/>
            <a:ext cx="817800" cy="33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선택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21"/>
          <p:cNvSpPr/>
          <p:nvPr/>
        </p:nvSpPr>
        <p:spPr>
          <a:xfrm flipH="1" rot="10800000">
            <a:off x="2990323" y="3585509"/>
            <a:ext cx="146100" cy="128100"/>
          </a:xfrm>
          <a:prstGeom prst="triangle">
            <a:avLst>
              <a:gd fmla="val 50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3289057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4511163" y="4003296"/>
            <a:ext cx="817800" cy="3387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취소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5231932" y="3806297"/>
            <a:ext cx="5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304800" y="394016"/>
            <a:ext cx="739500" cy="4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로고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449350" y="566633"/>
            <a:ext cx="9513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rPr b="1" lang="ko-K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로그인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12538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21651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실시간순위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30846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자유게시판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4915421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가상투자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5831026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마이페이지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4000634" y="566633"/>
            <a:ext cx="914700" cy="30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None/>
            </a:pPr>
            <a:r>
              <a:rPr b="1" lang="ko-K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칼럼게시판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