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56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1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메인화면" id="{1F585F8F-07DD-4C22-BD9A-74E04A90F42F}">
          <p14:sldIdLst>
            <p14:sldId id="256"/>
            <p14:sldId id="257"/>
            <p14:sldId id="258"/>
            <p14:sldId id="259"/>
          </p14:sldIdLst>
        </p14:section>
        <p14:section name="주문관리" id="{919F8CBA-BFBA-4935-8C88-93CF2FC10323}">
          <p14:sldIdLst>
            <p14:sldId id="288"/>
            <p14:sldId id="289"/>
            <p14:sldId id="290"/>
            <p14:sldId id="291"/>
            <p14:sldId id="292"/>
            <p14:sldId id="293"/>
            <p14:sldId id="294"/>
          </p14:sldIdLst>
        </p14:section>
        <p14:section name="상품관리" id="{9700E688-4D54-4A98-B057-D161AEA4E6E9}">
          <p14:sldIdLst>
            <p14:sldId id="295"/>
            <p14:sldId id="296"/>
            <p14:sldId id="297"/>
            <p14:sldId id="298"/>
            <p14:sldId id="299"/>
            <p14:sldId id="300"/>
            <p14:sldId id="301"/>
          </p14:sldIdLst>
        </p14:section>
        <p14:section name="회원관리" id="{1DF35478-ECC1-4813-8852-26826088FE7D}">
          <p14:sldIdLst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</p14:sldIdLst>
        </p14:section>
        <p14:section name="커뮤니티관리" id="{EB57B088-7016-4AC4-8215-E4660DBAD8D6}">
          <p14:sldIdLst>
            <p14:sldId id="282"/>
            <p14:sldId id="283"/>
            <p14:sldId id="284"/>
            <p14:sldId id="285"/>
            <p14:sldId id="286"/>
            <p14:sldId id="287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58">
          <p15:clr>
            <a:srgbClr val="A4A3A4"/>
          </p15:clr>
        </p15:guide>
        <p15:guide id="2" orient="horz" pos="2344">
          <p15:clr>
            <a:srgbClr val="A4A3A4"/>
          </p15:clr>
        </p15:guide>
        <p15:guide id="3" pos="287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C8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234"/>
    <p:restoredTop sz="96404"/>
  </p:normalViewPr>
  <p:slideViewPr>
    <p:cSldViewPr>
      <p:cViewPr varScale="1">
        <p:scale>
          <a:sx n="97" d="100"/>
          <a:sy n="97" d="100"/>
        </p:scale>
        <p:origin x="-144" y="-90"/>
      </p:cViewPr>
      <p:guideLst>
        <p:guide orient="horz" pos="2158"/>
        <p:guide orient="horz" pos="2344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08E6197A-5BD1-49A0-BF1C-A2D4DB6ADB4E}" type="datetime1">
              <a:rPr lang="ko-KR" altLang="en-US"/>
              <a:pPr lvl="0">
                <a:defRPr lang="ko-KR" altLang="en-US"/>
              </a:pPr>
              <a:t>2020-04-14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4E625449-5777-4C50-AD5F-3DEBA95BDE47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12723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4B2F8F4-9C5F-4C35-BD64-D9C7B9031537}" type="datetimeFigureOut">
              <a:rPr lang="ko-KR" altLang="en-US" smtClean="0"/>
              <a:pPr/>
              <a:t>2020-04-14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67B85C-1362-4FB7-9D40-C42BBA9F433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4B2F8F4-9C5F-4C35-BD64-D9C7B9031537}" type="datetimeFigureOut">
              <a:rPr lang="ko-KR" altLang="en-US" smtClean="0"/>
              <a:pPr/>
              <a:t>2020-04-14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67B85C-1362-4FB7-9D40-C42BBA9F433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4890491"/>
              </p:ext>
            </p:extLst>
          </p:nvPr>
        </p:nvGraphicFramePr>
        <p:xfrm>
          <a:off x="214282" y="214290"/>
          <a:ext cx="8790881" cy="63110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835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4719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88050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1684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8552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09835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업무명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메인화면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 전</a:t>
                      </a:r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Hearder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footer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***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 latinLnBrk="1">
                        <a:defRPr lang="ko-KR" altLang="en-US"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indent="0" algn="l" defTabSz="9000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 전 보이는 사이트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메인페이지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569374">
                <a:tc gridSpan="5">
                  <a:txBody>
                    <a:bodyPr/>
                    <a:lstStyle/>
                    <a:p>
                      <a:pPr lvl="0"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defTabSz="9000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467544" y="5877272"/>
            <a:ext cx="6120680" cy="56124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000">
                <a:solidFill>
                  <a:schemeClr val="tx1"/>
                </a:solidFill>
              </a:rPr>
              <a:t>footer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67544" y="1601114"/>
            <a:ext cx="6120680" cy="117981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4499992" y="2065820"/>
            <a:ext cx="843460" cy="27625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5510500" y="2065820"/>
            <a:ext cx="861700" cy="27625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467544" y="2779987"/>
            <a:ext cx="2952328" cy="27794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>
                <a:solidFill>
                  <a:schemeClr val="tx1"/>
                </a:solidFill>
              </a:rPr>
              <a:t>대메뉴</a:t>
            </a:r>
            <a:r>
              <a:rPr lang="en-US" altLang="ko-KR" sz="1000">
                <a:solidFill>
                  <a:schemeClr val="tx1"/>
                </a:solidFill>
              </a:rPr>
              <a:t>1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635896" y="2779987"/>
            <a:ext cx="2952328" cy="27794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>
                <a:solidFill>
                  <a:schemeClr val="tx1"/>
                </a:solidFill>
              </a:rPr>
              <a:t>대메뉴</a:t>
            </a:r>
            <a:r>
              <a:rPr lang="en-US" altLang="ko-KR" sz="1000">
                <a:solidFill>
                  <a:schemeClr val="tx1"/>
                </a:solidFill>
              </a:rPr>
              <a:t>2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929454" y="1481627"/>
            <a:ext cx="2071700" cy="27084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5000" indent="-185000">
              <a:buNone/>
              <a:defRPr lang="ko-KR" altLang="en-US"/>
            </a:pPr>
            <a:r>
              <a:rPr lang="en-US" altLang="ko-KR" sz="1000" dirty="0"/>
              <a:t>header</a:t>
            </a:r>
            <a:r>
              <a:rPr lang="ko-KR" altLang="en-US" sz="1000" dirty="0"/>
              <a:t>부분 </a:t>
            </a:r>
            <a:br>
              <a:rPr lang="ko-KR" altLang="en-US" sz="1000" dirty="0"/>
            </a:br>
            <a:r>
              <a:rPr lang="ko-KR" altLang="en-US" sz="1000" dirty="0" err="1" smtClean="0"/>
              <a:t>모든화면</a:t>
            </a:r>
            <a:r>
              <a:rPr lang="ko-KR" altLang="en-US" sz="1000" dirty="0" smtClean="0"/>
              <a:t> 공통</a:t>
            </a:r>
            <a:endParaRPr lang="ko-KR" altLang="en-US" sz="1000" dirty="0"/>
          </a:p>
          <a:p>
            <a:pPr marL="185000" indent="-185000">
              <a:buAutoNum type="arabicPeriod"/>
              <a:defRPr lang="ko-KR" altLang="en-US"/>
            </a:pPr>
            <a:r>
              <a:rPr lang="en-US" altLang="ko-KR" sz="1000" dirty="0"/>
              <a:t>main </a:t>
            </a:r>
            <a:r>
              <a:rPr lang="ko-KR" altLang="en-US" sz="1000" dirty="0"/>
              <a:t>페이지로 이동</a:t>
            </a:r>
          </a:p>
          <a:p>
            <a:pPr marL="185000" indent="-185000">
              <a:buAutoNum type="arabicPeriod"/>
              <a:defRPr lang="ko-KR" altLang="en-US"/>
            </a:pPr>
            <a:r>
              <a:rPr lang="ko-KR" altLang="en-US" sz="1000" dirty="0" err="1"/>
              <a:t>대메뉴명</a:t>
            </a:r>
            <a:r>
              <a:rPr lang="ko-KR" altLang="en-US" sz="1000" dirty="0"/>
              <a:t>: 상품, 게시판</a:t>
            </a:r>
            <a:br>
              <a:rPr lang="ko-KR" altLang="en-US" sz="1000" dirty="0"/>
            </a:br>
            <a:r>
              <a:rPr lang="ko-KR" altLang="en-US" sz="1000" dirty="0"/>
              <a:t>상품- 서브메뉴 표시</a:t>
            </a:r>
            <a:br>
              <a:rPr lang="ko-KR" altLang="en-US" sz="1000" dirty="0"/>
            </a:br>
            <a:r>
              <a:rPr lang="ko-KR" altLang="en-US" sz="1000" dirty="0"/>
              <a:t>게시판- 게시판</a:t>
            </a:r>
            <a:r>
              <a:rPr lang="en-US" altLang="ko-KR" sz="1000" dirty="0"/>
              <a:t>main</a:t>
            </a:r>
            <a:r>
              <a:rPr lang="ko-KR" altLang="en-US" sz="1000" dirty="0"/>
              <a:t> 페이지이동</a:t>
            </a:r>
          </a:p>
          <a:p>
            <a:pPr marL="185000" indent="-185000">
              <a:buAutoNum type="arabicPeriod"/>
              <a:defRPr lang="ko-KR" altLang="en-US"/>
            </a:pPr>
            <a:r>
              <a:rPr lang="ko-KR" altLang="en-US" sz="1000" dirty="0"/>
              <a:t>로그인 </a:t>
            </a:r>
            <a:br>
              <a:rPr lang="ko-KR" altLang="en-US" sz="1000" dirty="0"/>
            </a:br>
            <a:r>
              <a:rPr lang="ko-KR" altLang="en-US" sz="1000" dirty="0" err="1"/>
              <a:t>로그인페이지로</a:t>
            </a:r>
            <a:r>
              <a:rPr lang="ko-KR" altLang="en-US" sz="1000" dirty="0"/>
              <a:t> 이동</a:t>
            </a:r>
          </a:p>
          <a:p>
            <a:pPr marL="185000" indent="-185000">
              <a:buAutoNum type="arabicPeriod"/>
              <a:defRPr lang="ko-KR" altLang="en-US"/>
            </a:pPr>
            <a:r>
              <a:rPr lang="ko-KR" altLang="en-US" sz="1000" dirty="0"/>
              <a:t>회원가입</a:t>
            </a:r>
            <a:br>
              <a:rPr lang="ko-KR" altLang="en-US" sz="1000" dirty="0"/>
            </a:br>
            <a:r>
              <a:rPr lang="ko-KR" altLang="en-US" sz="1000" dirty="0"/>
              <a:t>가입페이지로 이동</a:t>
            </a:r>
            <a:br>
              <a:rPr lang="ko-KR" altLang="en-US" sz="1000" dirty="0"/>
            </a:br>
            <a:r>
              <a:rPr lang="ko-KR" altLang="en-US" sz="1000" dirty="0"/>
              <a:t>-----------------------------</a:t>
            </a:r>
            <a:br>
              <a:rPr lang="ko-KR" altLang="en-US" sz="1000" dirty="0"/>
            </a:br>
            <a:r>
              <a:rPr lang="en-US" altLang="ko-KR" sz="1000" dirty="0"/>
              <a:t>footer </a:t>
            </a:r>
            <a:r>
              <a:rPr lang="ko-KR" altLang="en-US" sz="1000" dirty="0"/>
              <a:t>부분 </a:t>
            </a:r>
            <a:br>
              <a:rPr lang="ko-KR" altLang="en-US" sz="1000" dirty="0"/>
            </a:br>
            <a:r>
              <a:rPr lang="ko-KR" altLang="en-US" sz="1000" dirty="0" err="1" smtClean="0"/>
              <a:t>모든화면</a:t>
            </a:r>
            <a:r>
              <a:rPr lang="ko-KR" altLang="en-US" sz="1000" dirty="0" smtClean="0"/>
              <a:t> 공통</a:t>
            </a:r>
            <a:endParaRPr lang="ko-KR" altLang="en-US" sz="1000" dirty="0"/>
          </a:p>
          <a:p>
            <a:pPr marL="185000" indent="-185000">
              <a:buAutoNum type="arabicPeriod"/>
              <a:defRPr lang="ko-KR" altLang="en-US"/>
            </a:pPr>
            <a:r>
              <a:rPr lang="ko-KR" altLang="en-US" sz="1000" dirty="0"/>
              <a:t>기업정보, 저작권 등 표시</a:t>
            </a:r>
            <a:br>
              <a:rPr lang="ko-KR" altLang="en-US" sz="1000" dirty="0"/>
            </a:br>
            <a:endParaRPr lang="ko-KR" altLang="en-US" sz="1000" dirty="0"/>
          </a:p>
          <a:p>
            <a:pPr marL="185000" indent="-185000">
              <a:buAutoNum type="arabicPeriod"/>
              <a:defRPr lang="ko-KR" altLang="en-US"/>
            </a:pPr>
            <a:endParaRPr lang="ko-KR" altLang="en-US" sz="1000" dirty="0"/>
          </a:p>
        </p:txBody>
      </p:sp>
      <p:sp>
        <p:nvSpPr>
          <p:cNvPr id="41" name="TextBox 40"/>
          <p:cNvSpPr txBox="1"/>
          <p:nvPr/>
        </p:nvSpPr>
        <p:spPr>
          <a:xfrm>
            <a:off x="6897148" y="979761"/>
            <a:ext cx="242792" cy="26610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endParaRPr lang="en-US" altLang="ko-KR" sz="1200"/>
          </a:p>
        </p:txBody>
      </p:sp>
      <p:sp>
        <p:nvSpPr>
          <p:cNvPr id="43" name="타원 42"/>
          <p:cNvSpPr/>
          <p:nvPr/>
        </p:nvSpPr>
        <p:spPr>
          <a:xfrm>
            <a:off x="-1752872" y="404664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4" name="타원 43"/>
          <p:cNvSpPr/>
          <p:nvPr/>
        </p:nvSpPr>
        <p:spPr>
          <a:xfrm>
            <a:off x="-1600472" y="557064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5" name="타원 44"/>
          <p:cNvSpPr/>
          <p:nvPr/>
        </p:nvSpPr>
        <p:spPr>
          <a:xfrm>
            <a:off x="-1448072" y="709464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6" name="타원 45"/>
          <p:cNvSpPr/>
          <p:nvPr/>
        </p:nvSpPr>
        <p:spPr>
          <a:xfrm>
            <a:off x="-1295672" y="861864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7" name="타원 46"/>
          <p:cNvSpPr/>
          <p:nvPr/>
        </p:nvSpPr>
        <p:spPr>
          <a:xfrm>
            <a:off x="-1143272" y="1014264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8" name="타원 47"/>
          <p:cNvSpPr/>
          <p:nvPr/>
        </p:nvSpPr>
        <p:spPr>
          <a:xfrm>
            <a:off x="-924780" y="1448780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9" name="타원 48"/>
          <p:cNvSpPr/>
          <p:nvPr/>
        </p:nvSpPr>
        <p:spPr>
          <a:xfrm>
            <a:off x="335360" y="2744924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0" name="타원 49"/>
          <p:cNvSpPr/>
          <p:nvPr/>
        </p:nvSpPr>
        <p:spPr>
          <a:xfrm>
            <a:off x="3107668" y="1916832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1" name="타원 50"/>
          <p:cNvSpPr/>
          <p:nvPr/>
        </p:nvSpPr>
        <p:spPr>
          <a:xfrm>
            <a:off x="5411924" y="2240868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2" name="타원 51"/>
          <p:cNvSpPr/>
          <p:nvPr/>
        </p:nvSpPr>
        <p:spPr>
          <a:xfrm>
            <a:off x="4367808" y="2168860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3" name="타원 52"/>
          <p:cNvSpPr/>
          <p:nvPr/>
        </p:nvSpPr>
        <p:spPr>
          <a:xfrm>
            <a:off x="-1572852" y="2672916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4" name="타원 53"/>
          <p:cNvSpPr/>
          <p:nvPr/>
        </p:nvSpPr>
        <p:spPr>
          <a:xfrm>
            <a:off x="2963652" y="5985284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5" name="타원 54"/>
          <p:cNvSpPr/>
          <p:nvPr/>
        </p:nvSpPr>
        <p:spPr>
          <a:xfrm>
            <a:off x="-1104800" y="2960948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2" name="직사각형 26"/>
          <p:cNvSpPr/>
          <p:nvPr/>
        </p:nvSpPr>
        <p:spPr>
          <a:xfrm>
            <a:off x="1553653" y="3068960"/>
            <a:ext cx="843460" cy="27625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>
                <a:solidFill>
                  <a:schemeClr val="tx1"/>
                </a:solidFill>
              </a:rPr>
              <a:t>서브메뉴1</a:t>
            </a:r>
          </a:p>
        </p:txBody>
      </p:sp>
      <p:sp>
        <p:nvSpPr>
          <p:cNvPr id="63" name="직사각형 26"/>
          <p:cNvSpPr/>
          <p:nvPr/>
        </p:nvSpPr>
        <p:spPr>
          <a:xfrm>
            <a:off x="1553653" y="3356992"/>
            <a:ext cx="843460" cy="27625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>
                <a:solidFill>
                  <a:schemeClr val="tx1"/>
                </a:solidFill>
              </a:rPr>
              <a:t>서브메뉴2</a:t>
            </a:r>
          </a:p>
        </p:txBody>
      </p:sp>
      <p:sp>
        <p:nvSpPr>
          <p:cNvPr id="64" name="직사각형 26"/>
          <p:cNvSpPr/>
          <p:nvPr/>
        </p:nvSpPr>
        <p:spPr>
          <a:xfrm>
            <a:off x="1553653" y="3639133"/>
            <a:ext cx="843460" cy="27625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>
                <a:solidFill>
                  <a:schemeClr val="tx1"/>
                </a:solidFill>
              </a:rPr>
              <a:t>서브메뉴3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858255"/>
              </p:ext>
            </p:extLst>
          </p:nvPr>
        </p:nvGraphicFramePr>
        <p:xfrm>
          <a:off x="6929454" y="4303704"/>
          <a:ext cx="2071700" cy="2250440"/>
        </p:xfrm>
        <a:graphic>
          <a:graphicData uri="http://schemas.openxmlformats.org/drawingml/2006/table">
            <a:tbl>
              <a:tblPr firstRow="1" bandRow="1"/>
              <a:tblGrid>
                <a:gridCol w="2071700">
                  <a:extLst>
                    <a:ext uri="{9D8B030D-6E8A-4147-A177-3AD203B41FA5}">
                      <a16:colId xmlns="" xmlns:a16="http://schemas.microsoft.com/office/drawing/2014/main" val="2780491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+mn-lt"/>
                          <a:ea typeface="맑은 고딕"/>
                        </a:rPr>
                        <a:t>Request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8C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12189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  ,  /</a:t>
                      </a:r>
                      <a:r>
                        <a:rPr lang="en-US" altLang="ko-KR" sz="1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index.yo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129282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+mn-lt"/>
                          <a:ea typeface="맑은 고딕"/>
                        </a:rPr>
                        <a:t>Controller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8C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64713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com.coffeeyo.index.action.IndexListAction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807287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+mn-lt"/>
                          <a:ea typeface="맑은 고딕"/>
                        </a:rPr>
                        <a:t>View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8C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40546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/index.jsp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561248930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79513" y="214290"/>
          <a:ext cx="8825651" cy="63110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312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4719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88050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1684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8552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09835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업무명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주문관리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주문현황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송승환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 latinLnBrk="1">
                        <a:defRPr lang="ko-KR" altLang="en-US"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indent="0" algn="l" defTabSz="831328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관리자가 주문관리 메뉴에서 주문 현황 메뉴를 클릭하면 이동하는 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569374">
                <a:tc gridSpan="5">
                  <a:txBody>
                    <a:bodyPr/>
                    <a:lstStyle/>
                    <a:p>
                      <a:pPr lvl="0" algn="ctr" latinLnBrk="1">
                        <a:defRPr lang="ko-KR" altLang="en-US"/>
                      </a:pP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defTabSz="831328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929454" y="1481627"/>
            <a:ext cx="2071700" cy="6976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Font typeface="+mj-lt"/>
              <a:buAutoNum type="arabicPeriod"/>
              <a:defRPr lang="ko-KR" altLang="en-US"/>
            </a:pPr>
            <a:r>
              <a:rPr lang="ko-KR" altLang="en-US" sz="1000"/>
              <a:t>처리상태를 제외하고 </a:t>
            </a:r>
            <a:r>
              <a:rPr lang="ko-KR" altLang="en-US" sz="1000">
                <a:latin typeface="+mn-ea"/>
              </a:rPr>
              <a:t>주문내역</a:t>
            </a:r>
            <a:r>
              <a:rPr lang="en-US" altLang="ko-KR" sz="1000">
                <a:latin typeface="+mn-ea"/>
              </a:rPr>
              <a:t> </a:t>
            </a:r>
            <a:r>
              <a:rPr lang="ko-KR" altLang="en-US" sz="1000"/>
              <a:t>회원 페이지와 동일하다</a:t>
            </a:r>
          </a:p>
          <a:p>
            <a:pPr marL="228600" indent="-228600">
              <a:buFont typeface="+mj-lt"/>
              <a:buAutoNum type="arabicPeriod"/>
              <a:defRPr lang="ko-KR" altLang="en-US"/>
            </a:pPr>
            <a:r>
              <a:rPr lang="en-US" altLang="ko-KR" sz="1000"/>
              <a:t> </a:t>
            </a:r>
            <a:r>
              <a:rPr lang="ko-KR" altLang="en-US" sz="1000"/>
              <a:t>주문에 대한 처리상태를 표시한다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9530" y="970103"/>
            <a:ext cx="1396885" cy="3231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500"/>
              <a:t>주문현황 목록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67544" y="1333704"/>
            <a:ext cx="6120680" cy="7772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550917" y="1763520"/>
            <a:ext cx="965299" cy="246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>
                <a:solidFill>
                  <a:schemeClr val="tx1"/>
                </a:solidFill>
              </a:rPr>
              <a:t>조회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11560" y="1420554"/>
            <a:ext cx="1484157" cy="23899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 lang="ko-KR" altLang="en-US"/>
            </a:pPr>
            <a:r>
              <a:rPr lang="ko-KR" altLang="en-US" sz="1000">
                <a:solidFill>
                  <a:schemeClr val="tx1"/>
                </a:solidFill>
              </a:rPr>
              <a:t>기간별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467543" y="2230302"/>
          <a:ext cx="6132511" cy="35297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4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0063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6339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8883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5816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694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상품명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상품정보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결제금액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주문일시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처리상태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44504">
                <a:tc>
                  <a:txBody>
                    <a:bodyPr/>
                    <a:lstStyle/>
                    <a:p>
                      <a:pPr marL="1169988" indent="0" algn="l" latinLnBrk="1">
                        <a:defRPr lang="ko-KR" altLang="en-US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주문내역상세보기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주문번호:O20181019_97</a:t>
                      </a:r>
                    </a:p>
                    <a:p>
                      <a:pPr latinLnBrk="1">
                        <a:defRPr lang="ko-KR" altLang="en-US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주문자아이디:	</a:t>
                      </a:r>
                    </a:p>
                    <a:p>
                      <a:pPr latinLnBrk="1">
                        <a:defRPr lang="ko-KR" altLang="en-US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상품명: 콜드 폼 콜드 브루외 1건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6,500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2018-09-11</a:t>
                      </a:r>
                    </a:p>
                    <a:p>
                      <a:pPr algn="ctr" latinLnBrk="1">
                        <a:defRPr lang="ko-KR" altLang="en-US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18:30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처리중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044504">
                <a:tc>
                  <a:txBody>
                    <a:bodyPr/>
                    <a:lstStyle/>
                    <a:p>
                      <a:pPr marL="1169988" indent="0" algn="l" latinLnBrk="1">
                        <a:defRPr lang="ko-KR" altLang="en-US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주문내역상세보기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주문번호:O20181019_93</a:t>
                      </a:r>
                    </a:p>
                    <a:p>
                      <a:pPr latinLnBrk="1">
                        <a:defRPr lang="ko-KR" altLang="en-US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주문자아이디:	</a:t>
                      </a:r>
                    </a:p>
                    <a:p>
                      <a:pPr latinLnBrk="1">
                        <a:defRPr lang="ko-KR" altLang="en-US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상품명: 콜드 폼 콜드 브루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1,000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2018-09-11</a:t>
                      </a:r>
                    </a:p>
                    <a:p>
                      <a:pPr algn="ctr" latinLnBrk="1">
                        <a:defRPr lang="ko-KR" altLang="en-US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18:10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처리완료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044504">
                <a:tc>
                  <a:txBody>
                    <a:bodyPr/>
                    <a:lstStyle/>
                    <a:p>
                      <a:pPr marL="1169988" indent="0" algn="l" latinLnBrk="1">
                        <a:defRPr lang="ko-KR" altLang="en-US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주문내역상세보기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주문번호:O20181019_91</a:t>
                      </a:r>
                    </a:p>
                    <a:p>
                      <a:pPr latinLnBrk="1">
                        <a:defRPr lang="ko-KR" altLang="en-US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주문자아이디:	</a:t>
                      </a:r>
                    </a:p>
                    <a:p>
                      <a:pPr latinLnBrk="1">
                        <a:defRPr lang="ko-KR" altLang="en-US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상품명: 콜드 폼 콜드 브루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1,000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2018-09-11</a:t>
                      </a:r>
                    </a:p>
                    <a:p>
                      <a:pPr algn="ctr" latinLnBrk="1">
                        <a:defRPr lang="ko-KR" altLang="en-US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18:10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처리완료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553737" y="2693717"/>
            <a:ext cx="958429" cy="84668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>
                <a:solidFill>
                  <a:schemeClr val="tx1"/>
                </a:solidFill>
              </a:rPr>
              <a:t>상품</a:t>
            </a:r>
          </a:p>
          <a:p>
            <a:pPr algn="ctr">
              <a:defRPr lang="ko-KR" altLang="en-US"/>
            </a:pPr>
            <a:r>
              <a:rPr lang="ko-KR" altLang="en-US" sz="10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553737" y="3757006"/>
            <a:ext cx="958429" cy="84668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>
                <a:solidFill>
                  <a:schemeClr val="tx1"/>
                </a:solidFill>
              </a:rPr>
              <a:t>상품</a:t>
            </a:r>
          </a:p>
          <a:p>
            <a:pPr algn="ctr">
              <a:defRPr lang="ko-KR" altLang="en-US"/>
            </a:pPr>
            <a:r>
              <a:rPr lang="ko-KR" altLang="en-US" sz="10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1353639" y="1411926"/>
            <a:ext cx="626074" cy="246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>
                <a:solidFill>
                  <a:schemeClr val="tx1"/>
                </a:solidFill>
              </a:rPr>
              <a:t>오늘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095718" y="1411926"/>
            <a:ext cx="626074" cy="246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000">
                <a:solidFill>
                  <a:schemeClr val="tx1"/>
                </a:solidFill>
              </a:rPr>
              <a:t>1</a:t>
            </a:r>
            <a:r>
              <a:rPr lang="ko-KR" altLang="en-US" sz="1000">
                <a:solidFill>
                  <a:schemeClr val="tx1"/>
                </a:solidFill>
              </a:rPr>
              <a:t>주일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837796" y="1411926"/>
            <a:ext cx="626074" cy="246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000">
                <a:solidFill>
                  <a:schemeClr val="tx1"/>
                </a:solidFill>
              </a:rPr>
              <a:t>1</a:t>
            </a:r>
            <a:r>
              <a:rPr lang="ko-KR" altLang="en-US" sz="1000">
                <a:solidFill>
                  <a:schemeClr val="tx1"/>
                </a:solidFill>
              </a:rPr>
              <a:t>개월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3579874" y="1411926"/>
            <a:ext cx="626074" cy="246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000">
                <a:solidFill>
                  <a:schemeClr val="tx1"/>
                </a:solidFill>
              </a:rPr>
              <a:t>3</a:t>
            </a:r>
            <a:r>
              <a:rPr lang="ko-KR" altLang="en-US" sz="1000">
                <a:solidFill>
                  <a:schemeClr val="tx1"/>
                </a:solidFill>
              </a:rPr>
              <a:t>개월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4321952" y="1411926"/>
            <a:ext cx="626074" cy="246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000">
                <a:solidFill>
                  <a:schemeClr val="tx1"/>
                </a:solidFill>
              </a:rPr>
              <a:t>6</a:t>
            </a:r>
            <a:r>
              <a:rPr lang="ko-KR" altLang="en-US" sz="1000">
                <a:solidFill>
                  <a:schemeClr val="tx1"/>
                </a:solidFill>
              </a:rPr>
              <a:t>개월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948857" y="1411737"/>
            <a:ext cx="156735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800"/>
              <a:t>▶ </a:t>
            </a:r>
            <a:r>
              <a:rPr lang="en-US" altLang="ko-KR" sz="800"/>
              <a:t>2018-01-01 ~ 2018-09-13</a:t>
            </a:r>
            <a:endParaRPr lang="ko-KR" altLang="en-US" sz="800"/>
          </a:p>
        </p:txBody>
      </p:sp>
      <p:sp>
        <p:nvSpPr>
          <p:cNvPr id="24" name="직사각형 23"/>
          <p:cNvSpPr/>
          <p:nvPr/>
        </p:nvSpPr>
        <p:spPr>
          <a:xfrm>
            <a:off x="553737" y="4797152"/>
            <a:ext cx="958429" cy="84668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>
                <a:solidFill>
                  <a:schemeClr val="tx1"/>
                </a:solidFill>
              </a:rPr>
              <a:t>상품</a:t>
            </a:r>
          </a:p>
          <a:p>
            <a:pPr algn="ctr">
              <a:defRPr lang="ko-KR" altLang="en-US"/>
            </a:pPr>
            <a:r>
              <a:rPr lang="ko-KR" altLang="en-US" sz="10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25" name="TextBox 87"/>
          <p:cNvSpPr txBox="1"/>
          <p:nvPr/>
        </p:nvSpPr>
        <p:spPr>
          <a:xfrm>
            <a:off x="3093463" y="6262031"/>
            <a:ext cx="106447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en-US" altLang="ko-KR" sz="1000"/>
              <a:t>&lt; 1  2  3  &gt;</a:t>
            </a:r>
            <a:endParaRPr lang="ko-KR" altLang="en-US" sz="1000"/>
          </a:p>
        </p:txBody>
      </p:sp>
      <p:sp>
        <p:nvSpPr>
          <p:cNvPr id="23" name="타원 22"/>
          <p:cNvSpPr/>
          <p:nvPr/>
        </p:nvSpPr>
        <p:spPr>
          <a:xfrm>
            <a:off x="3512762" y="2276872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6" name="타원 25"/>
          <p:cNvSpPr/>
          <p:nvPr/>
        </p:nvSpPr>
        <p:spPr>
          <a:xfrm>
            <a:off x="-924780" y="1448780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7" name="타원 26"/>
          <p:cNvSpPr/>
          <p:nvPr/>
        </p:nvSpPr>
        <p:spPr>
          <a:xfrm>
            <a:off x="5720798" y="2042846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8" name="타원 27"/>
          <p:cNvSpPr/>
          <p:nvPr/>
        </p:nvSpPr>
        <p:spPr>
          <a:xfrm>
            <a:off x="-1212812" y="2204864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9" name="타원 28"/>
          <p:cNvSpPr/>
          <p:nvPr/>
        </p:nvSpPr>
        <p:spPr>
          <a:xfrm>
            <a:off x="3467708" y="5985284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0" name="타원 29"/>
          <p:cNvSpPr/>
          <p:nvPr/>
        </p:nvSpPr>
        <p:spPr>
          <a:xfrm>
            <a:off x="-1572852" y="2672916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1" name="타원 30"/>
          <p:cNvSpPr/>
          <p:nvPr/>
        </p:nvSpPr>
        <p:spPr>
          <a:xfrm>
            <a:off x="-1140804" y="2600908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2" name="타원 31"/>
          <p:cNvSpPr/>
          <p:nvPr/>
        </p:nvSpPr>
        <p:spPr>
          <a:xfrm>
            <a:off x="-1104800" y="2960948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7</a:t>
            </a:r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52440"/>
              </p:ext>
            </p:extLst>
          </p:nvPr>
        </p:nvGraphicFramePr>
        <p:xfrm>
          <a:off x="6929454" y="4221088"/>
          <a:ext cx="2068830" cy="2301240"/>
        </p:xfrm>
        <a:graphic>
          <a:graphicData uri="http://schemas.openxmlformats.org/drawingml/2006/table">
            <a:tbl>
              <a:tblPr firstRow="1" bandRow="1"/>
              <a:tblGrid>
                <a:gridCol w="20688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800" b="0">
                          <a:solidFill>
                            <a:schemeClr val="tx1"/>
                          </a:solidFill>
                          <a:latin typeface="+mn-lt"/>
                          <a:ea typeface="맑은 고딕"/>
                        </a:rPr>
                        <a:t>Request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8C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en-US" sz="1000"/>
                        <a:t>/admin/orderHistoryListAction.yo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800" b="0">
                          <a:solidFill>
                            <a:schemeClr val="tx1"/>
                          </a:solidFill>
                          <a:latin typeface="+mn-lt"/>
                          <a:ea typeface="맑은 고딕"/>
                        </a:rPr>
                        <a:t>Controller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8C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en-US" sz="1000"/>
                        <a:t>com.coffeeyo.order.action.OrderHistoryListAdmAction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800" b="0">
                          <a:solidFill>
                            <a:schemeClr val="tx1"/>
                          </a:solidFill>
                          <a:latin typeface="+mn-lt"/>
                          <a:ea typeface="맑은 고딕"/>
                        </a:rPr>
                        <a:t>View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8C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en-US" sz="1000" dirty="0"/>
                        <a:t>../view/admin/order/</a:t>
                      </a:r>
                      <a:r>
                        <a:rPr lang="en-US" altLang="en-US" sz="1000" dirty="0" err="1"/>
                        <a:t>orderHistoryListAdm.jsp</a:t>
                      </a:r>
                      <a:endParaRPr lang="en-US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55412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" name="표 93"/>
          <p:cNvGraphicFramePr>
            <a:graphicFrameLocks noGrp="1"/>
          </p:cNvGraphicFramePr>
          <p:nvPr/>
        </p:nvGraphicFramePr>
        <p:xfrm>
          <a:off x="214282" y="214290"/>
          <a:ext cx="8790881" cy="63110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835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4719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88050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1684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8552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09835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업무명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주문관리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주문현황 상세조회</a:t>
                      </a:r>
                      <a:r>
                        <a:rPr lang="en-US" altLang="ko-KR" sz="10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</a:t>
                      </a:r>
                      <a:r>
                        <a:rPr lang="en-US" altLang="ko-KR" sz="10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송승환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 latinLnBrk="1">
                        <a:defRPr lang="ko-KR" altLang="en-US"/>
                      </a:pPr>
                      <a:r>
                        <a:rPr lang="ko-KR" altLang="en-US" sz="10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indent="0" algn="l" defTabSz="831328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ko-KR" altLang="en-US" sz="10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관리자가 주문현황 조회화면에서 상품명을 클릭하면 이동하는 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569374">
                <a:tc gridSpan="5">
                  <a:txBody>
                    <a:bodyPr/>
                    <a:lstStyle/>
                    <a:p>
                      <a:pPr lvl="0" algn="ctr" latinLnBrk="1">
                        <a:defRPr lang="ko-KR" altLang="en-US"/>
                      </a:pP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defTabSz="831328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6929454" y="1481627"/>
            <a:ext cx="2071700" cy="13072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Font typeface="+mj-lt"/>
              <a:buAutoNum type="arabicPeriod"/>
              <a:defRPr lang="ko-KR" altLang="en-US"/>
            </a:pPr>
            <a:r>
              <a:rPr lang="ko-KR" altLang="en-US" sz="1000"/>
              <a:t>처리완료 버튼을 제외하고 주문내역 상세조회 회원 페이지와 동일하다</a:t>
            </a:r>
          </a:p>
          <a:p>
            <a:pPr marL="228600" indent="-228600">
              <a:buFont typeface="+mj-lt"/>
              <a:buAutoNum type="arabicPeriod"/>
              <a:defRPr lang="ko-KR" altLang="en-US"/>
            </a:pPr>
            <a:r>
              <a:rPr lang="en-US" altLang="ko-KR" sz="1000"/>
              <a:t> </a:t>
            </a:r>
            <a:r>
              <a:rPr lang="ko-KR" altLang="en-US" sz="1000"/>
              <a:t>주문에 대한 처리상태를 변경 할 수 있는 버튼이다</a:t>
            </a:r>
            <a:r>
              <a:rPr lang="en-US" altLang="ko-KR" sz="1000"/>
              <a:t>. </a:t>
            </a:r>
            <a:r>
              <a:rPr lang="ko-KR" altLang="en-US" sz="1000"/>
              <a:t>이는 관리자가 수동으로 한다</a:t>
            </a:r>
          </a:p>
          <a:p>
            <a:pPr marL="228600" indent="-228600">
              <a:buFont typeface="+mj-lt"/>
              <a:buAutoNum type="arabicPeriod"/>
              <a:defRPr lang="ko-KR" altLang="en-US"/>
            </a:pPr>
            <a:r>
              <a:rPr lang="ko-KR" altLang="en-US" sz="1000"/>
              <a:t>클릭시 주문현황목록으로 이동한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9530" y="970103"/>
            <a:ext cx="1777885" cy="3231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500"/>
              <a:t>주문현황 상세조회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467543" y="2816932"/>
          <a:ext cx="6228693" cy="30675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650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921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상품정보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총 구매금액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48462">
                <a:tc>
                  <a:txBody>
                    <a:bodyPr/>
                    <a:lstStyle/>
                    <a:p>
                      <a:pPr marL="1169988" indent="0" algn="l" latinLnBrk="1">
                        <a:defRPr lang="ko-KR" altLang="en-US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주문항목번호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: B1990890098</a:t>
                      </a:r>
                    </a:p>
                    <a:p>
                      <a:pPr marL="1169988" indent="0" algn="l" latinLnBrk="1">
                        <a:defRPr lang="ko-KR" altLang="en-US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상품명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정말 맛있는 아메리카노</a:t>
                      </a:r>
                    </a:p>
                    <a:p>
                      <a:pPr marL="1169988" indent="0" algn="l" latinLnBrk="1">
                        <a:defRPr lang="ko-KR" altLang="en-US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가격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: 2,500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원</a:t>
                      </a:r>
                    </a:p>
                    <a:p>
                      <a:pPr marL="1169988" indent="0" algn="l" latinLnBrk="1">
                        <a:defRPr lang="ko-KR" altLang="en-US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옵션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토핑 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2, 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얼음 적게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컵 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big</a:t>
                      </a:r>
                    </a:p>
                    <a:p>
                      <a:pPr marL="1169988" indent="0" algn="l" latinLnBrk="1">
                        <a:defRPr lang="ko-KR" altLang="en-US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수량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: 1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4,500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048462">
                <a:tc>
                  <a:txBody>
                    <a:bodyPr/>
                    <a:lstStyle/>
                    <a:p>
                      <a:pPr marL="1169988" indent="0" algn="l" latinLnBrk="1">
                        <a:defRPr lang="ko-KR" altLang="en-US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주문항목번호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: B1990890001</a:t>
                      </a:r>
                    </a:p>
                    <a:p>
                      <a:pPr marL="1169988" indent="0" algn="l" latinLnBrk="1">
                        <a:defRPr lang="ko-KR" altLang="en-US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상품명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그냥 아메리카노</a:t>
                      </a:r>
                    </a:p>
                    <a:p>
                      <a:pPr marL="1169988" indent="0" algn="l" latinLnBrk="1">
                        <a:defRPr lang="ko-KR" altLang="en-US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가격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: 1,000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원</a:t>
                      </a:r>
                    </a:p>
                    <a:p>
                      <a:pPr marL="1169988" indent="0" algn="l" latinLnBrk="1">
                        <a:defRPr lang="ko-KR" altLang="en-US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옵션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없음</a:t>
                      </a:r>
                    </a:p>
                    <a:p>
                      <a:pPr marL="1169988" indent="0" algn="l" latinLnBrk="1">
                        <a:defRPr lang="ko-KR" altLang="en-US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수량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: 2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2,000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11782">
                <a:tc>
                  <a:txBody>
                    <a:bodyPr/>
                    <a:lstStyle/>
                    <a:p>
                      <a:pPr marL="0" indent="0" algn="ctr" latinLnBrk="1">
                        <a:defRPr lang="ko-KR" altLang="en-US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최종 결제 금액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6,500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0" indent="0" algn="ctr" latinLnBrk="1">
                        <a:defRPr lang="ko-KR" altLang="en-US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상품수령예상시간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831328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000" b="0"/>
                        <a:t>9</a:t>
                      </a:r>
                      <a:r>
                        <a:rPr lang="ko-KR" altLang="en-US" sz="1000" b="0"/>
                        <a:t>월 </a:t>
                      </a:r>
                      <a:r>
                        <a:rPr lang="en-US" altLang="ko-KR" sz="1000" b="0"/>
                        <a:t>13</a:t>
                      </a:r>
                      <a:r>
                        <a:rPr lang="ko-KR" altLang="en-US" sz="1000" b="0"/>
                        <a:t>일 오후 </a:t>
                      </a:r>
                      <a:r>
                        <a:rPr lang="en-US" altLang="ko-KR" sz="1000" b="0"/>
                        <a:t>2</a:t>
                      </a:r>
                      <a:r>
                        <a:rPr lang="ko-KR" altLang="en-US" sz="1000" b="0"/>
                        <a:t>시 </a:t>
                      </a:r>
                      <a:r>
                        <a:rPr lang="en-US" altLang="ko-KR" sz="1000" b="0"/>
                        <a:t>35</a:t>
                      </a:r>
                      <a:r>
                        <a:rPr lang="ko-KR" altLang="en-US" sz="1000" b="0"/>
                        <a:t>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611560" y="3280347"/>
            <a:ext cx="958429" cy="84668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>
                <a:solidFill>
                  <a:schemeClr val="tx1"/>
                </a:solidFill>
              </a:rPr>
              <a:t>상품</a:t>
            </a:r>
          </a:p>
          <a:p>
            <a:pPr algn="ctr">
              <a:defRPr lang="ko-KR" altLang="en-US"/>
            </a:pPr>
            <a:r>
              <a:rPr lang="ko-KR" altLang="en-US" sz="10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11560" y="4343636"/>
            <a:ext cx="958429" cy="84668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>
                <a:solidFill>
                  <a:schemeClr val="tx1"/>
                </a:solidFill>
              </a:rPr>
              <a:t>상품</a:t>
            </a:r>
          </a:p>
          <a:p>
            <a:pPr algn="ctr">
              <a:defRPr lang="ko-KR" altLang="en-US"/>
            </a:pPr>
            <a:r>
              <a:rPr lang="ko-KR" altLang="en-US" sz="10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2690769" y="6098353"/>
            <a:ext cx="884951" cy="31897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처리완료</a:t>
            </a:r>
          </a:p>
        </p:txBody>
      </p:sp>
      <p:cxnSp>
        <p:nvCxnSpPr>
          <p:cNvPr id="21" name="직선 연결선 20"/>
          <p:cNvCxnSpPr/>
          <p:nvPr/>
        </p:nvCxnSpPr>
        <p:spPr>
          <a:xfrm>
            <a:off x="458019" y="1337308"/>
            <a:ext cx="626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/>
          <p:cNvSpPr/>
          <p:nvPr/>
        </p:nvSpPr>
        <p:spPr>
          <a:xfrm>
            <a:off x="332005" y="4912402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3" name="타원 22"/>
          <p:cNvSpPr/>
          <p:nvPr/>
        </p:nvSpPr>
        <p:spPr>
          <a:xfrm>
            <a:off x="-924780" y="1448780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4" name="타원 23"/>
          <p:cNvSpPr/>
          <p:nvPr/>
        </p:nvSpPr>
        <p:spPr>
          <a:xfrm>
            <a:off x="2438741" y="6107242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5" name="타원 24"/>
          <p:cNvSpPr/>
          <p:nvPr/>
        </p:nvSpPr>
        <p:spPr>
          <a:xfrm>
            <a:off x="-1212812" y="2204864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6" name="타원 25"/>
          <p:cNvSpPr/>
          <p:nvPr/>
        </p:nvSpPr>
        <p:spPr>
          <a:xfrm>
            <a:off x="4655840" y="6093296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7" name="타원 26"/>
          <p:cNvSpPr/>
          <p:nvPr/>
        </p:nvSpPr>
        <p:spPr>
          <a:xfrm>
            <a:off x="-1572852" y="2672916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8" name="타원 27"/>
          <p:cNvSpPr/>
          <p:nvPr/>
        </p:nvSpPr>
        <p:spPr>
          <a:xfrm>
            <a:off x="-1140804" y="2600908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0" name="타원 29"/>
          <p:cNvSpPr/>
          <p:nvPr/>
        </p:nvSpPr>
        <p:spPr>
          <a:xfrm>
            <a:off x="-1104800" y="2960948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467543" y="1470078"/>
            <a:ext cx="6232360" cy="125278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 lang="ko-KR" altLang="en-US"/>
            </a:pPr>
            <a:r>
              <a:rPr lang="ko-KR" altLang="en-US" sz="1200" b="1">
                <a:solidFill>
                  <a:schemeClr val="tx1"/>
                </a:solidFill>
              </a:rPr>
              <a:t>주문자 정보</a:t>
            </a:r>
          </a:p>
          <a:p>
            <a:pPr lvl="0">
              <a:defRPr lang="ko-KR" altLang="en-US"/>
            </a:pPr>
            <a:endParaRPr lang="en-US" altLang="ko-KR" sz="1000">
              <a:solidFill>
                <a:schemeClr val="tx1"/>
              </a:solidFill>
            </a:endParaRPr>
          </a:p>
          <a:p>
            <a:pPr lvl="0">
              <a:defRPr lang="ko-KR" altLang="en-US"/>
            </a:pPr>
            <a:r>
              <a:rPr lang="ko-KR" altLang="en-US" sz="1000">
                <a:solidFill>
                  <a:schemeClr val="tx1"/>
                </a:solidFill>
              </a:rPr>
              <a:t>이름</a:t>
            </a:r>
            <a:r>
              <a:rPr lang="en-US" altLang="ko-KR" sz="1000">
                <a:solidFill>
                  <a:schemeClr val="tx1"/>
                </a:solidFill>
              </a:rPr>
              <a:t>: </a:t>
            </a:r>
            <a:r>
              <a:rPr lang="ko-KR" altLang="en-US" sz="1000">
                <a:solidFill>
                  <a:schemeClr val="tx1"/>
                </a:solidFill>
              </a:rPr>
              <a:t>홍길동</a:t>
            </a:r>
          </a:p>
          <a:p>
            <a:pPr lvl="0">
              <a:defRPr lang="ko-KR" altLang="en-US"/>
            </a:pPr>
            <a:endParaRPr lang="en-US" altLang="ko-KR" sz="1000">
              <a:solidFill>
                <a:schemeClr val="tx1"/>
              </a:solidFill>
            </a:endParaRPr>
          </a:p>
          <a:p>
            <a:pPr lvl="0">
              <a:defRPr lang="ko-KR" altLang="en-US"/>
            </a:pPr>
            <a:r>
              <a:rPr lang="ko-KR" altLang="en-US" sz="1000">
                <a:solidFill>
                  <a:schemeClr val="tx1"/>
                </a:solidFill>
              </a:rPr>
              <a:t>전화번호</a:t>
            </a:r>
            <a:r>
              <a:rPr lang="en-US" altLang="ko-KR" sz="1000">
                <a:solidFill>
                  <a:schemeClr val="tx1"/>
                </a:solidFill>
              </a:rPr>
              <a:t>: 010-4545-4545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438741" y="1989458"/>
            <a:ext cx="2889343" cy="5422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000"/>
              <a:t>닉네임</a:t>
            </a:r>
            <a:r>
              <a:rPr lang="en-US" altLang="ko-KR" sz="1000"/>
              <a:t>: </a:t>
            </a:r>
            <a:r>
              <a:rPr lang="ko-KR" altLang="en-US" sz="1000"/>
              <a:t>백성을 훔친 도둑</a:t>
            </a:r>
          </a:p>
          <a:p>
            <a:pPr lvl="0">
              <a:defRPr lang="ko-KR" altLang="en-US"/>
            </a:pPr>
            <a:endParaRPr lang="en-US" altLang="ko-KR" sz="1000"/>
          </a:p>
          <a:p>
            <a:pPr lvl="0">
              <a:defRPr lang="ko-KR" altLang="en-US"/>
            </a:pPr>
            <a:r>
              <a:rPr lang="ko-KR" altLang="en-US" sz="1000"/>
              <a:t>회원상태: 탈퇴회원</a:t>
            </a: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042404"/>
              </p:ext>
            </p:extLst>
          </p:nvPr>
        </p:nvGraphicFramePr>
        <p:xfrm>
          <a:off x="6929454" y="4303704"/>
          <a:ext cx="2068830" cy="2286000"/>
        </p:xfrm>
        <a:graphic>
          <a:graphicData uri="http://schemas.openxmlformats.org/drawingml/2006/table">
            <a:tbl>
              <a:tblPr firstRow="1" bandRow="1"/>
              <a:tblGrid>
                <a:gridCol w="20688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8013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800" b="0">
                          <a:solidFill>
                            <a:schemeClr val="tx1"/>
                          </a:solidFill>
                          <a:latin typeface="+mn-lt"/>
                          <a:ea typeface="맑은 고딕"/>
                        </a:rPr>
                        <a:t>Request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8C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82534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en-US" sz="1000"/>
                        <a:t>/admin/orderHistoryDetailAction.yo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58013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800" b="0">
                          <a:solidFill>
                            <a:schemeClr val="tx1"/>
                          </a:solidFill>
                          <a:latin typeface="+mn-lt"/>
                          <a:ea typeface="맑은 고딕"/>
                        </a:rPr>
                        <a:t>Controller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8C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82534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en-US" sz="1000"/>
                        <a:t>com.coffeeyo.order.action.OrderHistoryDetailAdmAction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58013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800" b="0">
                          <a:solidFill>
                            <a:schemeClr val="tx1"/>
                          </a:solidFill>
                          <a:latin typeface="+mn-lt"/>
                          <a:ea typeface="맑은 고딕"/>
                        </a:rPr>
                        <a:t>View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8C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82534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en-US" sz="1000" dirty="0"/>
                        <a:t>../view/admin/order/</a:t>
                      </a:r>
                      <a:r>
                        <a:rPr lang="en-US" altLang="en-US" sz="1000" dirty="0" err="1"/>
                        <a:t>orderHistoryDetailAdm.jsp</a:t>
                      </a:r>
                      <a:endParaRPr lang="en-US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5" name="직사각형 19"/>
          <p:cNvSpPr/>
          <p:nvPr/>
        </p:nvSpPr>
        <p:spPr>
          <a:xfrm>
            <a:off x="3575720" y="6093296"/>
            <a:ext cx="972108" cy="32403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주문현황목록</a:t>
            </a:r>
          </a:p>
        </p:txBody>
      </p:sp>
    </p:spTree>
    <p:extLst>
      <p:ext uri="{BB962C8B-B14F-4D97-AF65-F5344CB8AC3E}">
        <p14:creationId xmlns:p14="http://schemas.microsoft.com/office/powerpoint/2010/main" val="2431510908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>
            <p:extLst/>
          </p:nvPr>
        </p:nvGraphicFramePr>
        <p:xfrm>
          <a:off x="214282" y="214290"/>
          <a:ext cx="8790881" cy="63110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835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4719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88050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1684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8552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09835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업무명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상품관리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상품목록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***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 latinLnBrk="1">
                        <a:defRPr lang="ko-KR" altLang="en-US"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indent="0" algn="l" defTabSz="88582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관리자가 상품관리 메뉴를 클릭하면 이동하는 상품 전체 목록조회 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569374">
                <a:tc gridSpan="5">
                  <a:txBody>
                    <a:bodyPr/>
                    <a:lstStyle/>
                    <a:p>
                      <a:pPr lvl="0"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defTabSz="88582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9" name="TextBox 87"/>
          <p:cNvSpPr txBox="1"/>
          <p:nvPr/>
        </p:nvSpPr>
        <p:spPr>
          <a:xfrm>
            <a:off x="3093463" y="6262031"/>
            <a:ext cx="106447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en-US" altLang="ko-KR" sz="1000"/>
              <a:t>&lt; 1  2  3  &gt;</a:t>
            </a:r>
            <a:endParaRPr lang="ko-KR" altLang="en-US" sz="1000"/>
          </a:p>
        </p:txBody>
      </p:sp>
      <p:sp>
        <p:nvSpPr>
          <p:cNvPr id="51" name="TextBox 50"/>
          <p:cNvSpPr txBox="1"/>
          <p:nvPr/>
        </p:nvSpPr>
        <p:spPr>
          <a:xfrm>
            <a:off x="6929454" y="960215"/>
            <a:ext cx="2071700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950" dirty="0"/>
              <a:t>관리자의 </a:t>
            </a:r>
            <a:r>
              <a:rPr lang="ko-KR" altLang="en-US" sz="950" dirty="0" err="1"/>
              <a:t>상품목록</a:t>
            </a:r>
            <a:r>
              <a:rPr lang="ko-KR" altLang="en-US" sz="950" dirty="0"/>
              <a:t> 페이지이다 </a:t>
            </a:r>
          </a:p>
          <a:p>
            <a:pPr marL="228600" indent="-228600">
              <a:buFont typeface="+mj-lt"/>
              <a:buAutoNum type="arabicPeriod"/>
              <a:defRPr lang="ko-KR" altLang="en-US"/>
            </a:pPr>
            <a:r>
              <a:rPr lang="ko-KR" altLang="en-US" sz="950" dirty="0" err="1" smtClean="0"/>
              <a:t>조회조건</a:t>
            </a:r>
            <a:r>
              <a:rPr lang="en-US" altLang="ko-KR" sz="950" dirty="0" smtClean="0"/>
              <a:t>: </a:t>
            </a:r>
            <a:r>
              <a:rPr lang="ko-KR" altLang="en-US" sz="950" dirty="0" smtClean="0"/>
              <a:t>카테고리 체크</a:t>
            </a:r>
            <a:endParaRPr lang="ko-KR" altLang="en-US" sz="950" dirty="0"/>
          </a:p>
          <a:p>
            <a:pPr marL="360363" indent="-171450">
              <a:buFont typeface="맑은 고딕"/>
              <a:buChar char="-"/>
              <a:defRPr lang="ko-KR" altLang="en-US"/>
            </a:pPr>
            <a:r>
              <a:rPr lang="ko-KR" altLang="en-US" sz="950" dirty="0" err="1"/>
              <a:t>콜드브루</a:t>
            </a:r>
            <a:endParaRPr lang="ko-KR" altLang="en-US" sz="950" dirty="0"/>
          </a:p>
          <a:p>
            <a:pPr marL="360363" indent="-171450">
              <a:buFont typeface="맑은 고딕"/>
              <a:buChar char="-"/>
              <a:defRPr lang="ko-KR" altLang="en-US"/>
            </a:pPr>
            <a:r>
              <a:rPr lang="ko-KR" altLang="en-US" sz="950" dirty="0"/>
              <a:t>에스프레소</a:t>
            </a:r>
          </a:p>
          <a:p>
            <a:pPr marL="360363" indent="-171450">
              <a:buFont typeface="맑은 고딕"/>
              <a:buChar char="-"/>
              <a:defRPr lang="ko-KR" altLang="en-US"/>
            </a:pPr>
            <a:r>
              <a:rPr lang="ko-KR" altLang="en-US" sz="950" dirty="0" err="1"/>
              <a:t>프라푸치노</a:t>
            </a:r>
            <a:endParaRPr lang="ko-KR" altLang="en-US" sz="950" dirty="0"/>
          </a:p>
          <a:p>
            <a:pPr marL="360363" indent="-171450">
              <a:buFont typeface="맑은 고딕"/>
              <a:buChar char="-"/>
              <a:defRPr lang="ko-KR" altLang="en-US"/>
            </a:pPr>
            <a:r>
              <a:rPr lang="en-US" altLang="ko-KR" sz="950" dirty="0"/>
              <a:t>MD</a:t>
            </a:r>
            <a:r>
              <a:rPr lang="ko-KR" altLang="en-US" sz="950" dirty="0" smtClean="0"/>
              <a:t>추천</a:t>
            </a:r>
            <a:endParaRPr lang="en-US" altLang="ko-KR" sz="950" dirty="0" smtClean="0"/>
          </a:p>
          <a:p>
            <a:pPr marL="360363" indent="-171450">
              <a:buFont typeface="맑은 고딕"/>
              <a:buChar char="-"/>
              <a:defRPr lang="ko-KR" altLang="en-US"/>
            </a:pPr>
            <a:r>
              <a:rPr lang="ko-KR" altLang="en-US" sz="950" dirty="0" smtClean="0"/>
              <a:t>전체보기</a:t>
            </a:r>
            <a:r>
              <a:rPr lang="en-US" altLang="ko-KR" sz="950" dirty="0"/>
              <a:t>	</a:t>
            </a:r>
          </a:p>
          <a:p>
            <a:pPr marL="228600" indent="-228600">
              <a:buFont typeface="+mj-lt"/>
              <a:buAutoNum type="arabicPeriod" startAt="2"/>
              <a:defRPr lang="ko-KR" altLang="en-US"/>
            </a:pPr>
            <a:r>
              <a:rPr lang="ko-KR" altLang="en-US" sz="950" dirty="0" err="1" smtClean="0"/>
              <a:t>조회조건</a:t>
            </a:r>
            <a:r>
              <a:rPr lang="en-US" altLang="ko-KR" sz="950" dirty="0" smtClean="0"/>
              <a:t>: </a:t>
            </a:r>
            <a:r>
              <a:rPr lang="ko-KR" altLang="en-US" sz="950" dirty="0" smtClean="0"/>
              <a:t>상품명 입력</a:t>
            </a:r>
            <a:endParaRPr lang="ko-KR" altLang="en-US" sz="950" dirty="0"/>
          </a:p>
          <a:p>
            <a:pPr marL="228600" indent="-228600">
              <a:buFont typeface="+mj-lt"/>
              <a:buAutoNum type="arabicPeriod" startAt="2"/>
              <a:defRPr lang="ko-KR" altLang="en-US"/>
            </a:pPr>
            <a:r>
              <a:rPr lang="ko-KR" altLang="en-US" sz="950" dirty="0" smtClean="0"/>
              <a:t>조회 버튼</a:t>
            </a:r>
            <a:endParaRPr lang="ko-KR" altLang="en-US" sz="950" dirty="0"/>
          </a:p>
          <a:p>
            <a:pPr marL="228600" indent="-228600">
              <a:buFont typeface="+mj-lt"/>
              <a:buAutoNum type="arabicPeriod" startAt="2"/>
              <a:defRPr lang="ko-KR" altLang="en-US"/>
            </a:pPr>
            <a:r>
              <a:rPr lang="ko-KR" altLang="en-US" sz="950" dirty="0" smtClean="0"/>
              <a:t>신규등록 버튼</a:t>
            </a:r>
            <a:r>
              <a:rPr lang="en-US" altLang="ko-KR" sz="950" dirty="0" smtClean="0"/>
              <a:t>: </a:t>
            </a:r>
            <a:r>
              <a:rPr lang="ko-KR" altLang="en-US" sz="950" dirty="0" err="1" smtClean="0"/>
              <a:t>클릭시</a:t>
            </a:r>
            <a:r>
              <a:rPr lang="ko-KR" altLang="en-US" sz="950" dirty="0" smtClean="0"/>
              <a:t> </a:t>
            </a:r>
            <a:r>
              <a:rPr lang="ko-KR" altLang="en-US" sz="950" dirty="0"/>
              <a:t>상품등록페이지로 </a:t>
            </a:r>
            <a:r>
              <a:rPr lang="ko-KR" altLang="en-US" sz="950" dirty="0" smtClean="0"/>
              <a:t>이동</a:t>
            </a:r>
            <a:endParaRPr lang="ko-KR" altLang="en-US" sz="950" dirty="0"/>
          </a:p>
          <a:p>
            <a:pPr marL="228600" indent="-228600">
              <a:buFont typeface="+mj-lt"/>
              <a:buAutoNum type="arabicPeriod" startAt="2"/>
              <a:defRPr lang="ko-KR" altLang="en-US"/>
            </a:pPr>
            <a:r>
              <a:rPr lang="ko-KR" altLang="en-US" sz="950" dirty="0" smtClean="0"/>
              <a:t>상품 목록 조회 결과 표시</a:t>
            </a:r>
            <a:endParaRPr lang="ko-KR" altLang="en-US" sz="950" dirty="0"/>
          </a:p>
          <a:p>
            <a:pPr marL="228600" indent="-228600">
              <a:buFont typeface="+mj-lt"/>
              <a:buAutoNum type="arabicPeriod" startAt="2"/>
              <a:defRPr lang="ko-KR" altLang="en-US"/>
            </a:pPr>
            <a:r>
              <a:rPr lang="ko-KR" altLang="en-US" sz="950" dirty="0" smtClean="0"/>
              <a:t>상품명</a:t>
            </a:r>
            <a:r>
              <a:rPr lang="en-US" altLang="ko-KR" sz="950" dirty="0" smtClean="0"/>
              <a:t>:</a:t>
            </a:r>
            <a:r>
              <a:rPr lang="ko-KR" altLang="en-US" sz="950" dirty="0" smtClean="0"/>
              <a:t> 클릭 시 수정페이지로 이동</a:t>
            </a:r>
            <a:endParaRPr lang="en-US" altLang="ko-KR" sz="950" dirty="0" smtClean="0"/>
          </a:p>
          <a:p>
            <a:pPr marL="228600" indent="-228600">
              <a:buFont typeface="+mj-lt"/>
              <a:buAutoNum type="arabicPeriod" startAt="2"/>
              <a:defRPr lang="ko-KR" altLang="en-US"/>
            </a:pPr>
            <a:r>
              <a:rPr lang="ko-KR" altLang="en-US" sz="950" dirty="0" smtClean="0"/>
              <a:t>수정 버튼</a:t>
            </a:r>
            <a:r>
              <a:rPr lang="en-US" altLang="ko-KR" sz="950" dirty="0" smtClean="0"/>
              <a:t>: </a:t>
            </a:r>
            <a:r>
              <a:rPr lang="ko-KR" altLang="en-US" sz="950" dirty="0" smtClean="0"/>
              <a:t>클릭 시 수정페이지로 이동 </a:t>
            </a:r>
            <a:endParaRPr lang="ko-KR" altLang="en-US" sz="950" dirty="0"/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/>
          </p:nvPr>
        </p:nvGraphicFramePr>
        <p:xfrm>
          <a:off x="6929454" y="4939246"/>
          <a:ext cx="2071700" cy="1584960"/>
        </p:xfrm>
        <a:graphic>
          <a:graphicData uri="http://schemas.openxmlformats.org/drawingml/2006/table">
            <a:tbl>
              <a:tblPr firstRow="1" bandRow="1"/>
              <a:tblGrid>
                <a:gridCol w="2071700">
                  <a:extLst>
                    <a:ext uri="{9D8B030D-6E8A-4147-A177-3AD203B41FA5}">
                      <a16:colId xmlns="" xmlns:a16="http://schemas.microsoft.com/office/drawing/2014/main" val="27804917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spc="-10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/>
                        </a:rPr>
                        <a:t>Request</a:t>
                      </a:r>
                      <a:endParaRPr lang="ko-KR" altLang="en-US" sz="1200" spc="-100" baseline="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8C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12189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pc="-100" baseline="0" dirty="0" smtClean="0"/>
                        <a:t>/admin/</a:t>
                      </a:r>
                      <a:r>
                        <a:rPr lang="en-US" altLang="ko-KR" sz="1200" spc="-100" baseline="0" dirty="0" err="1" smtClean="0"/>
                        <a:t>productListAction.yo</a:t>
                      </a:r>
                      <a:endParaRPr lang="ko-KR" altLang="en-US" sz="1200" spc="-100" baseline="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1292821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spc="-10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/>
                        </a:rPr>
                        <a:t>Controller</a:t>
                      </a:r>
                      <a:endParaRPr lang="ko-KR" altLang="en-US" sz="1200" spc="-100" baseline="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8C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647131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ProductListAdmAction.java</a:t>
                      </a:r>
                      <a:endParaRPr lang="ko-KR" altLang="en-US" sz="1000" spc="-100" baseline="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8072879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spc="-10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/>
                        </a:rPr>
                        <a:t>View</a:t>
                      </a:r>
                      <a:endParaRPr lang="ko-KR" altLang="en-US" sz="1000" spc="-100" baseline="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8C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405465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pc="-100" baseline="0" dirty="0" err="1" smtClean="0"/>
                        <a:t>productListAdmin.jsp</a:t>
                      </a:r>
                      <a:endParaRPr lang="ko-KR" altLang="en-US" sz="1200" spc="-100" baseline="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561248930"/>
                  </a:ext>
                </a:extLst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443668" y="105367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/>
              <a:t>상품목록</a:t>
            </a:r>
            <a:endParaRPr lang="ko-KR" altLang="en-US" b="1" dirty="0"/>
          </a:p>
        </p:txBody>
      </p:sp>
      <p:sp>
        <p:nvSpPr>
          <p:cNvPr id="38" name="직사각형 37"/>
          <p:cNvSpPr/>
          <p:nvPr/>
        </p:nvSpPr>
        <p:spPr>
          <a:xfrm>
            <a:off x="511681" y="1484784"/>
            <a:ext cx="6120680" cy="55091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5595054" y="1632183"/>
            <a:ext cx="965299" cy="246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조회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640857" y="1647349"/>
            <a:ext cx="1484157" cy="23899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상품명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292985" y="1637454"/>
            <a:ext cx="1598182" cy="246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655697" y="1658345"/>
            <a:ext cx="1484157" cy="23899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tx1"/>
                </a:solidFill>
              </a:rPr>
              <a:t>상품분류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5670974" y="2164033"/>
            <a:ext cx="965299" cy="2460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신규등록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aphicFrame>
        <p:nvGraphicFramePr>
          <p:cNvPr id="54" name="표 53"/>
          <p:cNvGraphicFramePr>
            <a:graphicFrameLocks noGrp="1"/>
          </p:cNvGraphicFramePr>
          <p:nvPr>
            <p:extLst/>
          </p:nvPr>
        </p:nvGraphicFramePr>
        <p:xfrm>
          <a:off x="511680" y="2567785"/>
          <a:ext cx="6120679" cy="24677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7198">
                  <a:extLst>
                    <a:ext uri="{9D8B030D-6E8A-4147-A177-3AD203B41FA5}">
                      <a16:colId xmlns="" xmlns:a16="http://schemas.microsoft.com/office/drawing/2014/main" val="3747534951"/>
                    </a:ext>
                  </a:extLst>
                </a:gridCol>
                <a:gridCol w="757198">
                  <a:extLst>
                    <a:ext uri="{9D8B030D-6E8A-4147-A177-3AD203B41FA5}">
                      <a16:colId xmlns="" xmlns:a16="http://schemas.microsoft.com/office/drawing/2014/main" val="2756573384"/>
                    </a:ext>
                  </a:extLst>
                </a:gridCol>
                <a:gridCol w="2590061">
                  <a:extLst>
                    <a:ext uri="{9D8B030D-6E8A-4147-A177-3AD203B41FA5}">
                      <a16:colId xmlns="" xmlns:a16="http://schemas.microsoft.com/office/drawing/2014/main" val="1161213917"/>
                    </a:ext>
                  </a:extLst>
                </a:gridCol>
                <a:gridCol w="720080">
                  <a:extLst>
                    <a:ext uri="{9D8B030D-6E8A-4147-A177-3AD203B41FA5}">
                      <a16:colId xmlns="" xmlns:a16="http://schemas.microsoft.com/office/drawing/2014/main" val="138588140"/>
                    </a:ext>
                  </a:extLst>
                </a:gridCol>
                <a:gridCol w="612068">
                  <a:extLst>
                    <a:ext uri="{9D8B030D-6E8A-4147-A177-3AD203B41FA5}">
                      <a16:colId xmlns="" xmlns:a16="http://schemas.microsoft.com/office/drawing/2014/main" val="73047370"/>
                    </a:ext>
                  </a:extLst>
                </a:gridCol>
                <a:gridCol w="684074">
                  <a:extLst>
                    <a:ext uri="{9D8B030D-6E8A-4147-A177-3AD203B41FA5}">
                      <a16:colId xmlns="" xmlns:a16="http://schemas.microsoft.com/office/drawing/2014/main" val="12677707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상품번호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상품분류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상품명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가격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등록일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수정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56877271"/>
                  </a:ext>
                </a:extLst>
              </a:tr>
              <a:tr h="10484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P_01_001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콜드브루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1088" indent="0" algn="l" latinLnBrk="1"/>
                      <a:r>
                        <a:rPr lang="ko-KR" altLang="en-US" sz="1000" u="sng" dirty="0" smtClean="0">
                          <a:solidFill>
                            <a:srgbClr val="0000FF"/>
                          </a:solidFill>
                        </a:rPr>
                        <a:t>정말 맛있는 </a:t>
                      </a:r>
                      <a:endParaRPr lang="en-US" altLang="ko-KR" sz="1000" u="sng" dirty="0" smtClean="0">
                        <a:solidFill>
                          <a:srgbClr val="0000FF"/>
                        </a:solidFill>
                      </a:endParaRPr>
                    </a:p>
                    <a:p>
                      <a:pPr marL="1081088" indent="0" algn="l" latinLnBrk="1"/>
                      <a:r>
                        <a:rPr lang="ko-KR" altLang="en-US" sz="1000" u="sng" dirty="0" smtClean="0">
                          <a:solidFill>
                            <a:srgbClr val="0000FF"/>
                          </a:solidFill>
                        </a:rPr>
                        <a:t>아이스 아메리카노</a:t>
                      </a:r>
                      <a:endParaRPr lang="ko-KR" altLang="en-US" sz="1000" u="sng" dirty="0">
                        <a:solidFill>
                          <a:srgbClr val="0000FF"/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2,500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원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2018-09-11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46139206"/>
                  </a:ext>
                </a:extLst>
              </a:tr>
              <a:tr h="10484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P_02_001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에스프레소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1088" indent="0" algn="l" latinLnBrk="1"/>
                      <a:r>
                        <a:rPr lang="ko-KR" altLang="en-US" sz="1000" u="sng" dirty="0" smtClean="0">
                          <a:solidFill>
                            <a:srgbClr val="0000FF"/>
                          </a:solidFill>
                        </a:rPr>
                        <a:t>그냥 아메리카노</a:t>
                      </a:r>
                      <a:endParaRPr lang="ko-KR" altLang="en-US" sz="1000" u="sng" dirty="0">
                        <a:solidFill>
                          <a:srgbClr val="0000FF"/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1,000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원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2018-09-11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31262952"/>
                  </a:ext>
                </a:extLst>
              </a:tr>
            </a:tbl>
          </a:graphicData>
        </a:graphic>
      </p:graphicFrame>
      <p:sp>
        <p:nvSpPr>
          <p:cNvPr id="55" name="직사각형 54"/>
          <p:cNvSpPr/>
          <p:nvPr/>
        </p:nvSpPr>
        <p:spPr>
          <a:xfrm>
            <a:off x="2139855" y="3031200"/>
            <a:ext cx="860098" cy="84668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상품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이미지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2139855" y="4094489"/>
            <a:ext cx="860098" cy="84668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상품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이미지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397775" y="1655488"/>
            <a:ext cx="1171074" cy="216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선택하세요    ▼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6004284" y="3359183"/>
            <a:ext cx="556070" cy="2460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수정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004284" y="4418190"/>
            <a:ext cx="556070" cy="2460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수정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457675" y="1467333"/>
            <a:ext cx="252028" cy="252000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000" b="1" dirty="0" smtClean="0">
                <a:solidFill>
                  <a:schemeClr val="tx1"/>
                </a:solidFill>
              </a:rPr>
              <a:t>1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2510834" y="1467333"/>
            <a:ext cx="252028" cy="252000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000" b="1" dirty="0" smtClean="0">
                <a:solidFill>
                  <a:schemeClr val="tx1"/>
                </a:solidFill>
              </a:rPr>
              <a:t>2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5421290" y="1467333"/>
            <a:ext cx="252028" cy="252000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000" b="1" dirty="0" smtClean="0">
                <a:solidFill>
                  <a:schemeClr val="tx1"/>
                </a:solidFill>
              </a:rPr>
              <a:t>3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5421290" y="2158065"/>
            <a:ext cx="252028" cy="252000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000" b="1" dirty="0" smtClean="0">
                <a:solidFill>
                  <a:schemeClr val="tx1"/>
                </a:solidFill>
              </a:rPr>
              <a:t>4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70" name="타원 69"/>
          <p:cNvSpPr/>
          <p:nvPr/>
        </p:nvSpPr>
        <p:spPr>
          <a:xfrm>
            <a:off x="316605" y="2528595"/>
            <a:ext cx="252028" cy="252000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000" b="1" dirty="0">
                <a:solidFill>
                  <a:schemeClr val="tx1"/>
                </a:solidFill>
              </a:rPr>
              <a:t>5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71" name="타원 70"/>
          <p:cNvSpPr/>
          <p:nvPr/>
        </p:nvSpPr>
        <p:spPr>
          <a:xfrm>
            <a:off x="3069014" y="3006760"/>
            <a:ext cx="252028" cy="252000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000" b="1" dirty="0" smtClean="0">
                <a:solidFill>
                  <a:schemeClr val="tx1"/>
                </a:solidFill>
              </a:rPr>
              <a:t>6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6156305" y="3120579"/>
            <a:ext cx="252028" cy="252000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000" b="1" dirty="0" smtClean="0">
                <a:solidFill>
                  <a:schemeClr val="tx1"/>
                </a:solidFill>
              </a:rPr>
              <a:t>7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38888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>
            <p:extLst/>
          </p:nvPr>
        </p:nvGraphicFramePr>
        <p:xfrm>
          <a:off x="214282" y="214290"/>
          <a:ext cx="8790881" cy="63110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835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4719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88050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1684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8552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09835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업무명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상품관리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상품등록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***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 latinLnBrk="1">
                        <a:defRPr lang="ko-KR" altLang="en-US"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indent="0" algn="l" defTabSz="88582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관리자가 상품목록조회 화면에서 신규등록 버튼을 클릭하면 이동하는 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569374">
                <a:tc gridSpan="5">
                  <a:txBody>
                    <a:bodyPr/>
                    <a:lstStyle/>
                    <a:p>
                      <a:pPr lvl="0" algn="ctr" latinLnBrk="1">
                        <a:defRPr lang="ko-KR" altLang="en-US"/>
                      </a:pP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defTabSz="88582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6929454" y="1016732"/>
            <a:ext cx="2071700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Font typeface="+mj-lt"/>
              <a:buAutoNum type="arabicPeriod"/>
              <a:defRPr lang="ko-KR" altLang="en-US"/>
            </a:pPr>
            <a:r>
              <a:rPr lang="ko-KR" altLang="en-US" sz="1000" dirty="0" smtClean="0"/>
              <a:t>상품 정보 등록 영역</a:t>
            </a:r>
            <a:endParaRPr lang="en-US" altLang="ko-KR" sz="1000" dirty="0" smtClean="0"/>
          </a:p>
          <a:p>
            <a:pPr marL="228600" indent="-228600">
              <a:buAutoNum type="arabicParenR"/>
              <a:defRPr lang="ko-KR" altLang="en-US"/>
            </a:pPr>
            <a:r>
              <a:rPr lang="ko-KR" altLang="en-US" sz="1000" dirty="0" smtClean="0"/>
              <a:t>상품 분류 선택</a:t>
            </a:r>
            <a:endParaRPr lang="en-US" altLang="ko-KR" sz="1000" dirty="0" smtClean="0"/>
          </a:p>
          <a:p>
            <a:pPr marL="265113">
              <a:defRPr lang="ko-KR" altLang="en-US"/>
            </a:pPr>
            <a:r>
              <a:rPr lang="en-US" altLang="ko-KR" sz="1000" dirty="0" smtClean="0"/>
              <a:t>- </a:t>
            </a:r>
            <a:r>
              <a:rPr lang="ko-KR" altLang="en-US" sz="1000" dirty="0" smtClean="0"/>
              <a:t>선택하세요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디폴트</a:t>
            </a:r>
            <a:r>
              <a:rPr lang="en-US" altLang="ko-KR" sz="1000" dirty="0" smtClean="0"/>
              <a:t>)</a:t>
            </a:r>
          </a:p>
          <a:p>
            <a:pPr marL="436563" indent="-171450">
              <a:buFontTx/>
              <a:buChar char="-"/>
              <a:defRPr lang="ko-KR" altLang="en-US"/>
            </a:pPr>
            <a:r>
              <a:rPr lang="ko-KR" altLang="en-US" sz="1000" dirty="0" err="1" smtClean="0"/>
              <a:t>콜드브루</a:t>
            </a:r>
            <a:endParaRPr lang="en-US" altLang="ko-KR" sz="1000" dirty="0" smtClean="0"/>
          </a:p>
          <a:p>
            <a:pPr marL="436563" indent="-171450">
              <a:buFontTx/>
              <a:buChar char="-"/>
              <a:defRPr lang="ko-KR" altLang="en-US"/>
            </a:pPr>
            <a:r>
              <a:rPr lang="ko-KR" altLang="en-US" sz="1000" dirty="0" smtClean="0"/>
              <a:t>에스프레소</a:t>
            </a:r>
            <a:endParaRPr lang="en-US" altLang="ko-KR" sz="1000" dirty="0" smtClean="0"/>
          </a:p>
          <a:p>
            <a:pPr marL="436563" indent="-171450">
              <a:buFontTx/>
              <a:buChar char="-"/>
              <a:defRPr lang="ko-KR" altLang="en-US"/>
            </a:pPr>
            <a:r>
              <a:rPr lang="ko-KR" altLang="en-US" sz="1000" dirty="0" err="1" smtClean="0"/>
              <a:t>프라푸치노</a:t>
            </a:r>
            <a:endParaRPr lang="en-US" altLang="ko-KR" sz="1000" dirty="0" smtClean="0"/>
          </a:p>
          <a:p>
            <a:pPr>
              <a:defRPr lang="ko-KR" altLang="en-US"/>
            </a:pPr>
            <a:r>
              <a:rPr lang="en-US" altLang="ko-KR" sz="1000" dirty="0" smtClean="0"/>
              <a:t>2) </a:t>
            </a:r>
            <a:r>
              <a:rPr lang="ko-KR" altLang="en-US" sz="1000" dirty="0" smtClean="0"/>
              <a:t>상품명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일반 텍스트</a:t>
            </a:r>
            <a:endParaRPr lang="en-US" altLang="ko-KR" sz="1000" dirty="0" smtClean="0"/>
          </a:p>
          <a:p>
            <a:pPr>
              <a:defRPr lang="ko-KR" altLang="en-US"/>
            </a:pPr>
            <a:r>
              <a:rPr lang="en-US" altLang="ko-KR" sz="1000" dirty="0" smtClean="0"/>
              <a:t>3) </a:t>
            </a:r>
            <a:r>
              <a:rPr lang="ko-KR" altLang="en-US" sz="1000" dirty="0" smtClean="0"/>
              <a:t>가격</a:t>
            </a:r>
            <a:r>
              <a:rPr lang="en-US" altLang="ko-KR" sz="1000" dirty="0" smtClean="0"/>
              <a:t>: number, </a:t>
            </a:r>
            <a:r>
              <a:rPr lang="ko-KR" altLang="en-US" sz="1000" dirty="0" smtClean="0"/>
              <a:t>최소값 </a:t>
            </a:r>
            <a:r>
              <a:rPr lang="en-US" altLang="ko-KR" sz="1000" dirty="0" smtClean="0"/>
              <a:t>0, </a:t>
            </a:r>
            <a:r>
              <a:rPr lang="ko-KR" altLang="en-US" sz="1000" dirty="0" smtClean="0"/>
              <a:t>최대값 </a:t>
            </a:r>
            <a:r>
              <a:rPr lang="en-US" altLang="ko-KR" sz="1000" dirty="0" smtClean="0"/>
              <a:t>99,999 </a:t>
            </a:r>
            <a:r>
              <a:rPr lang="ko-KR" altLang="en-US" sz="1000" dirty="0" smtClean="0"/>
              <a:t>처리</a:t>
            </a:r>
            <a:endParaRPr lang="en-US" altLang="ko-KR" sz="1000" dirty="0" smtClean="0"/>
          </a:p>
          <a:p>
            <a:pPr>
              <a:defRPr lang="ko-KR" altLang="en-US"/>
            </a:pPr>
            <a:r>
              <a:rPr lang="en-US" altLang="ko-KR" sz="1000" dirty="0" smtClean="0"/>
              <a:t>4) </a:t>
            </a:r>
            <a:r>
              <a:rPr lang="ko-KR" altLang="en-US" sz="1000" dirty="0" smtClean="0"/>
              <a:t>제조소요시간 선택</a:t>
            </a:r>
            <a:endParaRPr lang="en-US" altLang="ko-KR" sz="1000" dirty="0" smtClean="0"/>
          </a:p>
          <a:p>
            <a:pPr>
              <a:defRPr lang="ko-KR" altLang="en-US"/>
            </a:pPr>
            <a:r>
              <a:rPr lang="en-US" altLang="ko-KR" sz="1000" dirty="0" smtClean="0"/>
              <a:t>5) MD</a:t>
            </a:r>
            <a:r>
              <a:rPr lang="ko-KR" altLang="en-US" sz="1000" dirty="0" err="1" smtClean="0"/>
              <a:t>추천분류</a:t>
            </a:r>
            <a:r>
              <a:rPr lang="ko-KR" altLang="en-US" sz="1000" dirty="0" smtClean="0"/>
              <a:t> 선택</a:t>
            </a:r>
            <a:endParaRPr lang="en-US" altLang="ko-KR" sz="1000" dirty="0" smtClean="0"/>
          </a:p>
          <a:p>
            <a:pPr marL="436563" indent="-171450">
              <a:buFontTx/>
              <a:buChar char="-"/>
              <a:defRPr lang="ko-KR" altLang="en-US"/>
            </a:pPr>
            <a:r>
              <a:rPr lang="ko-KR" altLang="en-US" sz="1000" dirty="0" smtClean="0"/>
              <a:t>추천</a:t>
            </a:r>
            <a:endParaRPr lang="en-US" altLang="ko-KR" sz="1000" dirty="0" smtClean="0"/>
          </a:p>
          <a:p>
            <a:pPr marL="436563" indent="-171450">
              <a:buFontTx/>
              <a:buChar char="-"/>
              <a:defRPr lang="ko-KR" altLang="en-US"/>
            </a:pPr>
            <a:r>
              <a:rPr lang="ko-KR" altLang="en-US" sz="1000" dirty="0" err="1" smtClean="0"/>
              <a:t>미추천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디폴트</a:t>
            </a:r>
            <a:r>
              <a:rPr lang="en-US" altLang="ko-KR" sz="1000" dirty="0" smtClean="0"/>
              <a:t>)</a:t>
            </a:r>
          </a:p>
          <a:p>
            <a:pPr>
              <a:defRPr lang="ko-KR" altLang="en-US"/>
            </a:pPr>
            <a:r>
              <a:rPr lang="en-US" altLang="ko-KR" sz="1000" dirty="0" smtClean="0"/>
              <a:t>6) </a:t>
            </a:r>
            <a:r>
              <a:rPr lang="ko-KR" altLang="en-US" sz="1000" dirty="0" smtClean="0"/>
              <a:t>상품설명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일반 텍스트</a:t>
            </a:r>
            <a:endParaRPr lang="en-US" altLang="ko-KR" sz="1000" dirty="0" smtClean="0"/>
          </a:p>
          <a:p>
            <a:pPr>
              <a:defRPr lang="ko-KR" altLang="en-US"/>
            </a:pPr>
            <a:r>
              <a:rPr lang="en-US" altLang="ko-KR" sz="1000" dirty="0" smtClean="0"/>
              <a:t>7) </a:t>
            </a:r>
            <a:r>
              <a:rPr lang="ko-KR" altLang="en-US" sz="1000" dirty="0" smtClean="0"/>
              <a:t>이미지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파일첨부</a:t>
            </a:r>
            <a:endParaRPr lang="en-US" altLang="ko-KR" sz="1000" dirty="0" smtClean="0"/>
          </a:p>
          <a:p>
            <a:pPr>
              <a:defRPr lang="ko-KR" altLang="en-US"/>
            </a:pPr>
            <a:r>
              <a:rPr lang="en-US" altLang="ko-KR" sz="1000" dirty="0" smtClean="0"/>
              <a:t>8) </a:t>
            </a:r>
            <a:r>
              <a:rPr lang="ko-KR" altLang="en-US" sz="1000" dirty="0" err="1" smtClean="0"/>
              <a:t>노출여부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노출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디폴트</a:t>
            </a:r>
            <a:r>
              <a:rPr lang="en-US" altLang="ko-KR" sz="1000" dirty="0" smtClean="0"/>
              <a:t>)/</a:t>
            </a:r>
            <a:r>
              <a:rPr lang="ko-KR" altLang="en-US" sz="1000" dirty="0" err="1" smtClean="0"/>
              <a:t>미노출</a:t>
            </a:r>
            <a:endParaRPr lang="en-US" altLang="ko-KR" sz="1000" dirty="0" smtClean="0"/>
          </a:p>
          <a:p>
            <a:pPr>
              <a:defRPr lang="ko-KR" altLang="en-US"/>
            </a:pPr>
            <a:endParaRPr lang="en-US" altLang="ko-KR" sz="1000" dirty="0"/>
          </a:p>
          <a:p>
            <a:pPr>
              <a:defRPr lang="ko-KR" altLang="en-US"/>
            </a:pPr>
            <a:r>
              <a:rPr lang="en-US" altLang="ko-KR" sz="1000" dirty="0" smtClean="0"/>
              <a:t>2. </a:t>
            </a:r>
            <a:r>
              <a:rPr lang="ko-KR" altLang="en-US" sz="1000" dirty="0" err="1" smtClean="0"/>
              <a:t>작성취소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입력한 내용 전부 초기화 처리</a:t>
            </a:r>
            <a:endParaRPr lang="en-US" altLang="ko-KR" sz="1000" dirty="0" smtClean="0"/>
          </a:p>
          <a:p>
            <a:pPr>
              <a:defRPr lang="ko-KR" altLang="en-US"/>
            </a:pPr>
            <a:r>
              <a:rPr lang="en-US" altLang="ko-KR" sz="1000" dirty="0" smtClean="0"/>
              <a:t>3. </a:t>
            </a:r>
            <a:r>
              <a:rPr lang="ko-KR" altLang="en-US" sz="1000" dirty="0" smtClean="0"/>
              <a:t>저장</a:t>
            </a:r>
            <a:r>
              <a:rPr lang="en-US" altLang="ko-KR" sz="1000" dirty="0" smtClean="0"/>
              <a:t>: </a:t>
            </a:r>
            <a:r>
              <a:rPr lang="ko-KR" altLang="en-US" sz="1000" dirty="0" err="1" smtClean="0"/>
              <a:t>입력데이터</a:t>
            </a:r>
            <a:r>
              <a:rPr lang="ko-KR" altLang="en-US" sz="1000" dirty="0" smtClean="0"/>
              <a:t> 저장 후 목록 페이지로 이동</a:t>
            </a:r>
            <a:endParaRPr lang="en-US" altLang="ko-KR" sz="1000" dirty="0" smtClean="0"/>
          </a:p>
          <a:p>
            <a:pPr>
              <a:defRPr lang="ko-KR" altLang="en-US"/>
            </a:pPr>
            <a:r>
              <a:rPr lang="en-US" altLang="ko-KR" sz="1000" dirty="0" smtClean="0"/>
              <a:t>4. </a:t>
            </a:r>
            <a:r>
              <a:rPr lang="ko-KR" altLang="en-US" sz="1000" dirty="0" smtClean="0"/>
              <a:t>목록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상품목록페이지로 이동</a:t>
            </a:r>
            <a:endParaRPr lang="en-US" altLang="ko-KR" sz="1000" dirty="0" smtClean="0"/>
          </a:p>
        </p:txBody>
      </p:sp>
      <p:cxnSp>
        <p:nvCxnSpPr>
          <p:cNvPr id="29" name="직선 연결선 28"/>
          <p:cNvCxnSpPr/>
          <p:nvPr/>
        </p:nvCxnSpPr>
        <p:spPr>
          <a:xfrm>
            <a:off x="458019" y="1337308"/>
            <a:ext cx="626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모서리가 둥근 사각형 설명선 2"/>
          <p:cNvSpPr/>
          <p:nvPr/>
        </p:nvSpPr>
        <p:spPr>
          <a:xfrm>
            <a:off x="5901540" y="3123440"/>
            <a:ext cx="592622" cy="862453"/>
          </a:xfrm>
          <a:prstGeom prst="wedgeRoundRectCallout">
            <a:avLst>
              <a:gd name="adj1" fmla="val -84375"/>
              <a:gd name="adj2" fmla="val -63433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>
                <a:solidFill>
                  <a:schemeClr val="tx1"/>
                </a:solidFill>
              </a:rPr>
              <a:t>추천 메뉴</a:t>
            </a:r>
          </a:p>
          <a:p>
            <a:pPr algn="ctr">
              <a:defRPr lang="ko-KR" altLang="en-US"/>
            </a:pPr>
            <a:r>
              <a:rPr lang="ko-KR" altLang="en-US" sz="1000">
                <a:solidFill>
                  <a:schemeClr val="tx1"/>
                </a:solidFill>
              </a:rPr>
              <a:t>이벤트 메뉴</a:t>
            </a:r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600280" y="1484784"/>
            <a:ext cx="125362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defRPr lang="ko-KR" altLang="en-US"/>
            </a:pPr>
            <a:r>
              <a:rPr lang="ko-KR" altLang="en-US" sz="1000"/>
              <a:t>상품분류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2525371" y="1504385"/>
            <a:ext cx="3002338" cy="216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 lang="ko-KR" altLang="en-US"/>
            </a:pPr>
            <a:r>
              <a:rPr lang="ko-KR" altLang="en-US" sz="1000" dirty="0">
                <a:solidFill>
                  <a:schemeClr val="tx1"/>
                </a:solidFill>
              </a:rPr>
              <a:t>선택하세요                                              ▼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600280" y="1835122"/>
            <a:ext cx="125362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defRPr lang="ko-KR" altLang="en-US"/>
            </a:pPr>
            <a:r>
              <a:rPr lang="ko-KR" altLang="en-US" sz="1000"/>
              <a:t>상품명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2525371" y="1843940"/>
            <a:ext cx="3002338" cy="216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600280" y="2191135"/>
            <a:ext cx="1253622" cy="235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defRPr lang="ko-KR" altLang="en-US"/>
            </a:pPr>
            <a:r>
              <a:rPr lang="ko-KR" altLang="en-US" sz="1000"/>
              <a:t>가격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2525371" y="2199953"/>
            <a:ext cx="3002338" cy="216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600280" y="2547148"/>
            <a:ext cx="125362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defRPr lang="ko-KR" altLang="en-US"/>
            </a:pPr>
            <a:r>
              <a:rPr lang="ko-KR" altLang="en-US" sz="1000" b="0" spc="-150"/>
              <a:t>제조소요시간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600280" y="2903161"/>
            <a:ext cx="125362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defRPr lang="ko-KR" altLang="en-US"/>
            </a:pPr>
            <a:r>
              <a:rPr lang="en-US" altLang="ko-KR" sz="1000" b="0" spc="-150"/>
              <a:t>MD</a:t>
            </a:r>
            <a:r>
              <a:rPr lang="ko-KR" altLang="en-US" sz="1000" b="0" spc="-150"/>
              <a:t>추천분류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2525371" y="2911979"/>
            <a:ext cx="3002338" cy="216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 lang="ko-KR" altLang="en-US"/>
            </a:pPr>
            <a:r>
              <a:rPr lang="ko-KR" altLang="en-US" sz="1000">
                <a:solidFill>
                  <a:schemeClr val="tx1"/>
                </a:solidFill>
              </a:rPr>
              <a:t>선택하세요                                              ▼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600280" y="3247583"/>
            <a:ext cx="1253622" cy="236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defRPr lang="ko-KR" altLang="en-US"/>
            </a:pPr>
            <a:r>
              <a:rPr lang="ko-KR" altLang="en-US" sz="1000"/>
              <a:t>상품설명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2525371" y="3256401"/>
            <a:ext cx="3054386" cy="1900791"/>
            <a:chOff x="2525371" y="3256401"/>
            <a:chExt cx="3054386" cy="2304496"/>
          </a:xfrm>
        </p:grpSpPr>
        <p:sp>
          <p:nvSpPr>
            <p:cNvPr id="67" name="직사각형 66"/>
            <p:cNvSpPr/>
            <p:nvPr/>
          </p:nvSpPr>
          <p:spPr>
            <a:xfrm>
              <a:off x="2525371" y="3256401"/>
              <a:ext cx="3002338" cy="230449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5360416" y="3256401"/>
              <a:ext cx="163350" cy="230449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291725" y="5344897"/>
              <a:ext cx="288032" cy="2160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 lang="ko-KR" altLang="en-US"/>
              </a:pPr>
              <a:r>
                <a:rPr lang="ko-KR" altLang="en-US" sz="1000">
                  <a:solidFill>
                    <a:schemeClr val="tx1"/>
                  </a:solidFill>
                </a:rPr>
                <a:t>▼</a:t>
              </a: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5393773" y="3281550"/>
              <a:ext cx="108000" cy="20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 sz="1000">
                <a:solidFill>
                  <a:schemeClr val="tx1"/>
                </a:solidFill>
              </a:endParaRPr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1600280" y="5266145"/>
            <a:ext cx="1253622" cy="2356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defRPr lang="ko-KR" altLang="en-US"/>
            </a:pPr>
            <a:r>
              <a:rPr lang="ko-KR" altLang="en-US" sz="1000"/>
              <a:t>이미지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2525371" y="5282681"/>
            <a:ext cx="1883221" cy="216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4558467" y="5282681"/>
            <a:ext cx="965299" cy="216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>
                <a:solidFill>
                  <a:schemeClr val="tx1"/>
                </a:solidFill>
              </a:rPr>
              <a:t>파일찾기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3640026" y="6093296"/>
            <a:ext cx="965299" cy="25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4809075" y="6093296"/>
            <a:ext cx="965299" cy="25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>
                <a:solidFill>
                  <a:schemeClr val="tx1"/>
                </a:solidFill>
              </a:rPr>
              <a:t>목록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2525371" y="2563338"/>
            <a:ext cx="3002338" cy="216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 lang="ko-KR" altLang="en-US"/>
            </a:pPr>
            <a:r>
              <a:rPr lang="ko-KR" altLang="en-US" sz="1000" dirty="0">
                <a:solidFill>
                  <a:schemeClr val="tx1"/>
                </a:solidFill>
              </a:rPr>
              <a:t>선택하세요                                              ▼</a:t>
            </a:r>
          </a:p>
        </p:txBody>
      </p:sp>
      <p:sp>
        <p:nvSpPr>
          <p:cNvPr id="31" name="타원 30"/>
          <p:cNvSpPr/>
          <p:nvPr/>
        </p:nvSpPr>
        <p:spPr>
          <a:xfrm>
            <a:off x="1366704" y="1463611"/>
            <a:ext cx="252028" cy="252000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9" name="타원 38"/>
          <p:cNvSpPr/>
          <p:nvPr/>
        </p:nvSpPr>
        <p:spPr>
          <a:xfrm>
            <a:off x="5755042" y="6093296"/>
            <a:ext cx="252028" cy="252000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000" b="1" dirty="0" smtClean="0">
                <a:solidFill>
                  <a:schemeClr val="tx1"/>
                </a:solidFill>
              </a:rPr>
              <a:t>4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43668" y="96457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상품등록</a:t>
            </a:r>
            <a:endParaRPr lang="ko-KR" alt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1600280" y="5595642"/>
            <a:ext cx="125362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defRPr lang="ko-KR" altLang="en-US"/>
            </a:pPr>
            <a:r>
              <a:rPr lang="ko-KR" altLang="en-US" sz="1000" b="0" dirty="0" err="1" smtClean="0"/>
              <a:t>노출여부</a:t>
            </a:r>
            <a:endParaRPr lang="ko-KR" altLang="en-US" sz="1000" b="0" dirty="0"/>
          </a:p>
        </p:txBody>
      </p:sp>
      <p:sp>
        <p:nvSpPr>
          <p:cNvPr id="53" name="직사각형 52"/>
          <p:cNvSpPr/>
          <p:nvPr/>
        </p:nvSpPr>
        <p:spPr>
          <a:xfrm>
            <a:off x="2525371" y="5604460"/>
            <a:ext cx="3002338" cy="216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 lang="ko-KR" altLang="en-US"/>
            </a:pPr>
            <a:r>
              <a:rPr lang="ko-KR" altLang="en-US" sz="1000" dirty="0" smtClean="0">
                <a:solidFill>
                  <a:schemeClr val="tx1"/>
                </a:solidFill>
              </a:rPr>
              <a:t>노출                                                      </a:t>
            </a:r>
            <a:r>
              <a:rPr lang="ko-KR" altLang="en-US" sz="1000" dirty="0">
                <a:solidFill>
                  <a:schemeClr val="tx1"/>
                </a:solidFill>
              </a:rPr>
              <a:t>▼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2415766" y="6093296"/>
            <a:ext cx="965299" cy="25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dirty="0" err="1" smtClean="0">
                <a:solidFill>
                  <a:schemeClr val="tx1"/>
                </a:solidFill>
              </a:rPr>
              <a:t>작성취소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2101077" y="6095588"/>
            <a:ext cx="252028" cy="252000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000" b="1" dirty="0" smtClean="0">
                <a:solidFill>
                  <a:schemeClr val="tx1"/>
                </a:solidFill>
              </a:rPr>
              <a:t>2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3432344" y="6093296"/>
            <a:ext cx="252028" cy="252000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000" b="1" dirty="0" smtClean="0">
                <a:solidFill>
                  <a:schemeClr val="tx1"/>
                </a:solidFill>
              </a:rPr>
              <a:t>3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graphicFrame>
        <p:nvGraphicFramePr>
          <p:cNvPr id="56" name="표 55"/>
          <p:cNvGraphicFramePr>
            <a:graphicFrameLocks noGrp="1"/>
          </p:cNvGraphicFramePr>
          <p:nvPr>
            <p:extLst/>
          </p:nvPr>
        </p:nvGraphicFramePr>
        <p:xfrm>
          <a:off x="6929454" y="4605104"/>
          <a:ext cx="2071700" cy="1920240"/>
        </p:xfrm>
        <a:graphic>
          <a:graphicData uri="http://schemas.openxmlformats.org/drawingml/2006/table">
            <a:tbl>
              <a:tblPr firstRow="1" bandRow="1"/>
              <a:tblGrid>
                <a:gridCol w="2071700">
                  <a:extLst>
                    <a:ext uri="{9D8B030D-6E8A-4147-A177-3AD203B41FA5}">
                      <a16:colId xmlns="" xmlns:a16="http://schemas.microsoft.com/office/drawing/2014/main" val="27804917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spc="-10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/>
                        </a:rPr>
                        <a:t>Request</a:t>
                      </a:r>
                      <a:endParaRPr lang="ko-KR" altLang="en-US" sz="1200" spc="-100" baseline="0" dirty="0"/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8C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12189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pc="-100" baseline="0" dirty="0" smtClean="0"/>
                        <a:t>/admin/</a:t>
                      </a:r>
                      <a:r>
                        <a:rPr lang="en-US" altLang="ko-KR" sz="1200" spc="-100" baseline="0" dirty="0" err="1" smtClean="0"/>
                        <a:t>productAddFrmAction.yo</a:t>
                      </a:r>
                      <a:endParaRPr lang="en-US" altLang="ko-KR" sz="1200" spc="-100" baseline="0" dirty="0" smtClean="0"/>
                    </a:p>
                    <a:p>
                      <a:pPr algn="ctr" latinLnBrk="1"/>
                      <a:r>
                        <a:rPr lang="en-US" altLang="ko-KR" sz="1200" spc="-100" baseline="0" dirty="0" smtClean="0"/>
                        <a:t>/admin/</a:t>
                      </a:r>
                      <a:r>
                        <a:rPr lang="en-US" altLang="ko-KR" sz="1200" spc="-100" baseline="0" dirty="0" err="1" smtClean="0"/>
                        <a:t>productAddProcAction.yo</a:t>
                      </a:r>
                      <a:endParaRPr lang="ko-KR" altLang="en-US" sz="1200" spc="-100" baseline="0" dirty="0"/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1292821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spc="-10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/>
                        </a:rPr>
                        <a:t>Controller</a:t>
                      </a:r>
                      <a:endParaRPr lang="ko-KR" altLang="en-US" sz="1200" spc="-100" baseline="0" dirty="0"/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8C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647131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ProductAddFormAction.java</a:t>
                      </a:r>
                    </a:p>
                    <a:p>
                      <a:pPr algn="ctr" latinLnBrk="1"/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ProductAddProcAction.java</a:t>
                      </a:r>
                      <a:endParaRPr lang="ko-KR" altLang="en-US" sz="1000" spc="-100" baseline="0" dirty="0"/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8072879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spc="-10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/>
                        </a:rPr>
                        <a:t>View</a:t>
                      </a:r>
                      <a:endParaRPr lang="ko-KR" altLang="en-US" sz="1000" spc="-100" baseline="0" dirty="0"/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8C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405465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pc="-100" baseline="0" dirty="0" err="1" smtClean="0"/>
                        <a:t>productWrite.jsp</a:t>
                      </a:r>
                      <a:endParaRPr lang="ko-KR" altLang="en-US" sz="1200" spc="-100" baseline="0" dirty="0"/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561248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61808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>
            <p:extLst/>
          </p:nvPr>
        </p:nvGraphicFramePr>
        <p:xfrm>
          <a:off x="214282" y="214290"/>
          <a:ext cx="8790881" cy="63110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835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4719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88050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1684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8552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09835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업무명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상품관리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상품수정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***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 latinLnBrk="1">
                        <a:defRPr lang="ko-KR" altLang="en-US"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indent="0" algn="l" defTabSz="88582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관리자가 상품 상세조회화면에서 수정 버튼을 클릭하면 이동하는 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569374">
                <a:tc gridSpan="5">
                  <a:txBody>
                    <a:bodyPr/>
                    <a:lstStyle/>
                    <a:p>
                      <a:pPr lvl="0"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defTabSz="88582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29" name="직선 연결선 28"/>
          <p:cNvCxnSpPr/>
          <p:nvPr/>
        </p:nvCxnSpPr>
        <p:spPr>
          <a:xfrm>
            <a:off x="458019" y="1337308"/>
            <a:ext cx="626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600280" y="1484784"/>
            <a:ext cx="125362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defRPr lang="ko-KR" altLang="en-US"/>
            </a:pPr>
            <a:r>
              <a:rPr lang="ko-KR" altLang="en-US" sz="1000"/>
              <a:t>상품분류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2525371" y="1504385"/>
            <a:ext cx="3002338" cy="216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 lang="ko-KR" altLang="en-US"/>
            </a:pPr>
            <a:r>
              <a:rPr lang="ko-KR" altLang="en-US" sz="1000">
                <a:solidFill>
                  <a:schemeClr val="tx1"/>
                </a:solidFill>
              </a:rPr>
              <a:t>선택하세요                                              ▼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600280" y="1835122"/>
            <a:ext cx="125362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defRPr lang="ko-KR" altLang="en-US"/>
            </a:pPr>
            <a:r>
              <a:rPr lang="ko-KR" altLang="en-US" sz="1000"/>
              <a:t>상품명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2525371" y="1843940"/>
            <a:ext cx="3002338" cy="216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 lang="ko-KR" altLang="en-US"/>
            </a:pPr>
            <a:r>
              <a:rPr lang="ko-KR" altLang="en-US" sz="1000">
                <a:solidFill>
                  <a:schemeClr val="tx1"/>
                </a:solidFill>
              </a:rPr>
              <a:t>정말 맛있는 아메리카노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600280" y="2191135"/>
            <a:ext cx="1253622" cy="235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defRPr lang="ko-KR" altLang="en-US"/>
            </a:pPr>
            <a:r>
              <a:rPr lang="ko-KR" altLang="en-US" sz="1000"/>
              <a:t>가격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2525371" y="2199953"/>
            <a:ext cx="3002338" cy="216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 lang="ko-KR" altLang="en-US"/>
            </a:pPr>
            <a:r>
              <a:rPr lang="en-US" altLang="ko-KR" sz="1000" dirty="0" smtClean="0">
                <a:solidFill>
                  <a:schemeClr val="tx1"/>
                </a:solidFill>
              </a:rPr>
              <a:t>2,500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600280" y="2547148"/>
            <a:ext cx="125362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defRPr lang="ko-KR" altLang="en-US"/>
            </a:pPr>
            <a:r>
              <a:rPr lang="ko-KR" altLang="en-US" sz="1000" b="0" spc="-150"/>
              <a:t>제조소요시간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2525371" y="2555966"/>
            <a:ext cx="3002338" cy="216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 lang="ko-KR" altLang="en-US"/>
            </a:pPr>
            <a:r>
              <a:rPr lang="en-US" altLang="ko-KR" sz="1000" dirty="0">
                <a:solidFill>
                  <a:schemeClr val="tx1"/>
                </a:solidFill>
              </a:rPr>
              <a:t>10</a:t>
            </a:r>
            <a:r>
              <a:rPr lang="ko-KR" altLang="en-US" sz="1000" dirty="0">
                <a:solidFill>
                  <a:schemeClr val="tx1"/>
                </a:solidFill>
              </a:rPr>
              <a:t>분 </a:t>
            </a:r>
            <a:r>
              <a:rPr lang="en-US" altLang="ko-KR" sz="1000" dirty="0" smtClean="0">
                <a:solidFill>
                  <a:schemeClr val="tx1"/>
                </a:solidFill>
              </a:rPr>
              <a:t>		                   </a:t>
            </a:r>
            <a:r>
              <a:rPr lang="ko-KR" altLang="en-US" sz="1000" dirty="0" smtClean="0">
                <a:solidFill>
                  <a:schemeClr val="tx1"/>
                </a:solidFill>
              </a:rPr>
              <a:t>▼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600280" y="2903161"/>
            <a:ext cx="125362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defRPr lang="ko-KR" altLang="en-US"/>
            </a:pPr>
            <a:r>
              <a:rPr lang="en-US" altLang="ko-KR" sz="1000" b="0" spc="-150" dirty="0"/>
              <a:t>MD</a:t>
            </a:r>
            <a:r>
              <a:rPr lang="ko-KR" altLang="en-US" sz="1000" b="0" spc="-150" dirty="0" err="1"/>
              <a:t>추천분류</a:t>
            </a:r>
            <a:endParaRPr lang="ko-KR" altLang="en-US" sz="1000" b="0" spc="-150" dirty="0"/>
          </a:p>
        </p:txBody>
      </p:sp>
      <p:sp>
        <p:nvSpPr>
          <p:cNvPr id="58" name="직사각형 57"/>
          <p:cNvSpPr/>
          <p:nvPr/>
        </p:nvSpPr>
        <p:spPr>
          <a:xfrm>
            <a:off x="2525371" y="2911979"/>
            <a:ext cx="3002338" cy="216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 lang="ko-KR" altLang="en-US"/>
            </a:pPr>
            <a:r>
              <a:rPr lang="ko-KR" altLang="en-US" sz="1000" dirty="0">
                <a:solidFill>
                  <a:schemeClr val="tx1"/>
                </a:solidFill>
              </a:rPr>
              <a:t>선택하세요                                              ▼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600280" y="3247583"/>
            <a:ext cx="1253622" cy="236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defRPr lang="ko-KR" altLang="en-US"/>
            </a:pPr>
            <a:r>
              <a:rPr lang="ko-KR" altLang="en-US" sz="1000"/>
              <a:t>상품설명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2525371" y="3256401"/>
            <a:ext cx="3054386" cy="1900791"/>
            <a:chOff x="2525371" y="3256401"/>
            <a:chExt cx="3054386" cy="2304496"/>
          </a:xfrm>
        </p:grpSpPr>
        <p:sp>
          <p:nvSpPr>
            <p:cNvPr id="67" name="직사각형 66"/>
            <p:cNvSpPr/>
            <p:nvPr/>
          </p:nvSpPr>
          <p:spPr>
            <a:xfrm>
              <a:off x="2525371" y="3256401"/>
              <a:ext cx="3002338" cy="230449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 lang="ko-KR" altLang="en-US"/>
              </a:pPr>
              <a:r>
                <a:rPr lang="ko-KR" altLang="en-US" sz="1000">
                  <a:solidFill>
                    <a:schemeClr val="tx1"/>
                  </a:solidFill>
                  <a:latin typeface="+mn-ea"/>
                </a:rPr>
                <a:t>우리가 무심코 커피 하우스에서 시켜 먹는 아메리카노라는 커피 메뉴에 대하여 그 유래를 아는 사람은 그리 흔치 않을 것이다</a:t>
              </a:r>
              <a:r>
                <a:rPr lang="en-US" altLang="ko-KR" sz="1000">
                  <a:solidFill>
                    <a:schemeClr val="tx1"/>
                  </a:solidFill>
                  <a:latin typeface="+mn-ea"/>
                </a:rPr>
                <a:t>. </a:t>
              </a:r>
              <a:r>
                <a:rPr lang="ko-KR" altLang="en-US" sz="1000">
                  <a:solidFill>
                    <a:schemeClr val="tx1"/>
                  </a:solidFill>
                  <a:latin typeface="+mn-ea"/>
                </a:rPr>
                <a:t>실은 그게 정식 커피 메뉴의 이름이 아니었다</a:t>
              </a:r>
              <a:r>
                <a:rPr lang="en-US" altLang="ko-KR" sz="1000">
                  <a:solidFill>
                    <a:schemeClr val="tx1"/>
                  </a:solidFill>
                  <a:latin typeface="+mn-ea"/>
                </a:rPr>
                <a:t>. </a:t>
              </a:r>
              <a:r>
                <a:rPr lang="ko-KR" altLang="en-US" sz="1000">
                  <a:solidFill>
                    <a:schemeClr val="tx1"/>
                  </a:solidFill>
                  <a:latin typeface="+mn-ea"/>
                </a:rPr>
                <a:t>이탈리아에서는 진한 커피인 에스프레소가 일반적이다</a:t>
              </a:r>
              <a:r>
                <a:rPr lang="en-US" altLang="ko-KR" sz="1000">
                  <a:solidFill>
                    <a:schemeClr val="tx1"/>
                  </a:solidFill>
                  <a:latin typeface="+mn-ea"/>
                </a:rPr>
                <a:t>.</a:t>
              </a:r>
              <a:r>
                <a:rPr lang="ko-KR" altLang="en-US" sz="1000">
                  <a:solidFill>
                    <a:schemeClr val="tx1"/>
                  </a:solidFill>
                  <a:latin typeface="+mn-ea"/>
                </a:rPr>
                <a:t/>
              </a:r>
              <a:br>
                <a:rPr lang="ko-KR" altLang="en-US" sz="1000">
                  <a:solidFill>
                    <a:schemeClr val="tx1"/>
                  </a:solidFill>
                  <a:latin typeface="+mn-ea"/>
                </a:rPr>
              </a:br>
              <a:r>
                <a:rPr lang="ko-KR" altLang="en-US" sz="1000">
                  <a:solidFill>
                    <a:schemeClr val="tx1"/>
                  </a:solidFill>
                  <a:latin typeface="+mn-ea"/>
                </a:rPr>
                <a:t/>
              </a:r>
              <a:br>
                <a:rPr lang="ko-KR" altLang="en-US" sz="1000">
                  <a:solidFill>
                    <a:schemeClr val="tx1"/>
                  </a:solidFill>
                  <a:latin typeface="+mn-ea"/>
                </a:rPr>
              </a:br>
              <a:r>
                <a:rPr lang="ko-KR" altLang="en-US" sz="1000">
                  <a:solidFill>
                    <a:schemeClr val="tx1"/>
                  </a:solidFill>
                  <a:latin typeface="+mn-ea"/>
                </a:rPr>
                <a:t>미국인 관광객들이 이탈리아에서 커피를 시키면 에스프레소가 나오니까 너무 진한 게 싫은 그들이 거기에 물을 섞어 마셨다</a:t>
              </a:r>
              <a:r>
                <a:rPr lang="en-US" altLang="ko-KR" sz="1000">
                  <a:solidFill>
                    <a:schemeClr val="tx1"/>
                  </a:solidFill>
                  <a:latin typeface="+mn-ea"/>
                </a:rPr>
                <a:t>. </a:t>
              </a:r>
              <a:r>
                <a:rPr lang="ko-KR" altLang="en-US" sz="1000">
                  <a:solidFill>
                    <a:schemeClr val="tx1"/>
                  </a:solidFill>
                  <a:latin typeface="+mn-ea"/>
                </a:rPr>
                <a:t>이탈리아 바리스타가 그 모습을 보고 미국 관광객들을 위해 만든 커피가 바로 아메리카노이다</a:t>
              </a:r>
              <a:r>
                <a:rPr lang="en-US" altLang="ko-KR" sz="1000">
                  <a:solidFill>
                    <a:schemeClr val="tx1"/>
                  </a:solidFill>
                  <a:latin typeface="+mn-ea"/>
                </a:rPr>
                <a:t>. '</a:t>
              </a:r>
              <a:r>
                <a:rPr lang="ko-KR" altLang="en-US" sz="1000">
                  <a:solidFill>
                    <a:schemeClr val="tx1"/>
                  </a:solidFill>
                  <a:latin typeface="+mn-ea"/>
                </a:rPr>
                <a:t>미국</a:t>
              </a:r>
              <a:r>
                <a:rPr lang="en-US" altLang="ko-KR" sz="1000">
                  <a:solidFill>
                    <a:schemeClr val="tx1"/>
                  </a:solidFill>
                  <a:latin typeface="+mn-ea"/>
                </a:rPr>
                <a:t>(America)'</a:t>
              </a:r>
              <a:r>
                <a:rPr lang="ko-KR" altLang="en-US" sz="1000">
                  <a:solidFill>
                    <a:schemeClr val="tx1"/>
                  </a:solidFill>
                  <a:latin typeface="+mn-ea"/>
                </a:rPr>
                <a:t>에 이탈리아어 </a:t>
              </a:r>
              <a:r>
                <a:rPr lang="en-US" altLang="ko-KR" sz="1000">
                  <a:solidFill>
                    <a:schemeClr val="tx1"/>
                  </a:solidFill>
                  <a:latin typeface="+mn-ea"/>
                </a:rPr>
                <a:t>'</a:t>
              </a:r>
              <a:r>
                <a:rPr lang="ko-KR" altLang="en-US" sz="1000">
                  <a:solidFill>
                    <a:schemeClr val="tx1"/>
                  </a:solidFill>
                  <a:latin typeface="+mn-ea"/>
                </a:rPr>
                <a:t>노</a:t>
              </a:r>
              <a:r>
                <a:rPr lang="en-US" altLang="ko-KR" sz="1000">
                  <a:solidFill>
                    <a:schemeClr val="tx1"/>
                  </a:solidFill>
                  <a:latin typeface="+mn-ea"/>
                </a:rPr>
                <a:t>(no)'</a:t>
              </a:r>
              <a:r>
                <a:rPr lang="ko-KR" altLang="en-US" sz="1000">
                  <a:solidFill>
                    <a:schemeClr val="tx1"/>
                  </a:solidFill>
                  <a:latin typeface="+mn-ea"/>
                </a:rPr>
                <a:t>를 붙인 말인데 </a:t>
              </a:r>
              <a:r>
                <a:rPr lang="en-US" altLang="ko-KR" sz="1000">
                  <a:solidFill>
                    <a:schemeClr val="tx1"/>
                  </a:solidFill>
                  <a:latin typeface="+mn-ea"/>
                </a:rPr>
                <a:t>'~</a:t>
              </a:r>
              <a:r>
                <a:rPr lang="ko-KR" altLang="en-US" sz="1000">
                  <a:solidFill>
                    <a:schemeClr val="tx1"/>
                  </a:solidFill>
                  <a:latin typeface="+mn-ea"/>
                </a:rPr>
                <a:t>처럼</a:t>
              </a:r>
              <a:r>
                <a:rPr lang="en-US" altLang="ko-KR" sz="1000">
                  <a:solidFill>
                    <a:schemeClr val="tx1"/>
                  </a:solidFill>
                  <a:latin typeface="+mn-ea"/>
                </a:rPr>
                <a:t>'</a:t>
              </a:r>
              <a:r>
                <a:rPr lang="ko-KR" altLang="en-US" sz="1000">
                  <a:solidFill>
                    <a:schemeClr val="tx1"/>
                  </a:solidFill>
                  <a:latin typeface="+mn-ea"/>
                </a:rPr>
                <a:t>이란 뜻이다</a:t>
              </a:r>
              <a:r>
                <a:rPr lang="en-US" altLang="ko-KR" sz="1000">
                  <a:solidFill>
                    <a:schemeClr val="tx1"/>
                  </a:solidFill>
                  <a:latin typeface="+mn-ea"/>
                </a:rPr>
                <a:t>.</a:t>
              </a:r>
              <a:endParaRPr lang="ko-KR" altLang="en-US" sz="100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5360416" y="3256401"/>
              <a:ext cx="163350" cy="230449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291725" y="5344897"/>
              <a:ext cx="288032" cy="2160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 lang="ko-KR" altLang="en-US"/>
              </a:pPr>
              <a:r>
                <a:rPr lang="ko-KR" altLang="en-US" sz="1000">
                  <a:solidFill>
                    <a:schemeClr val="tx1"/>
                  </a:solidFill>
                </a:rPr>
                <a:t>▼</a:t>
              </a: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5393773" y="3281550"/>
              <a:ext cx="108000" cy="20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 sz="1000">
                <a:solidFill>
                  <a:schemeClr val="tx1"/>
                </a:solidFill>
              </a:endParaRPr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1600280" y="5248191"/>
            <a:ext cx="1253622" cy="2356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defRPr lang="ko-KR" altLang="en-US"/>
            </a:pPr>
            <a:r>
              <a:rPr lang="ko-KR" altLang="en-US" sz="1000"/>
              <a:t>이미지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2525371" y="5264727"/>
            <a:ext cx="1883221" cy="2160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 lang="ko-KR" altLang="en-US"/>
            </a:pPr>
            <a:r>
              <a:rPr lang="en-US" altLang="ko-KR" sz="1000">
                <a:solidFill>
                  <a:srgbClr val="0000FF"/>
                </a:solidFill>
              </a:rPr>
              <a:t>Header.jpg</a:t>
            </a:r>
            <a:endParaRPr lang="ko-KR" altLang="en-US" sz="1000">
              <a:solidFill>
                <a:srgbClr val="0000FF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4558467" y="5264727"/>
            <a:ext cx="965299" cy="216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>
                <a:solidFill>
                  <a:schemeClr val="tx1"/>
                </a:solidFill>
              </a:rPr>
              <a:t>파일찾기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2980620" y="6093296"/>
            <a:ext cx="965299" cy="25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4149669" y="6093296"/>
            <a:ext cx="965299" cy="25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>
                <a:solidFill>
                  <a:schemeClr val="tx1"/>
                </a:solidFill>
              </a:rPr>
              <a:t>목록</a:t>
            </a:r>
          </a:p>
        </p:txBody>
      </p:sp>
      <p:sp>
        <p:nvSpPr>
          <p:cNvPr id="33" name="타원 32"/>
          <p:cNvSpPr/>
          <p:nvPr/>
        </p:nvSpPr>
        <p:spPr>
          <a:xfrm>
            <a:off x="2854606" y="6025754"/>
            <a:ext cx="252028" cy="252000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6" name="타원 35"/>
          <p:cNvSpPr/>
          <p:nvPr/>
        </p:nvSpPr>
        <p:spPr>
          <a:xfrm>
            <a:off x="4055340" y="6025754"/>
            <a:ext cx="252028" cy="252000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43668" y="96457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/>
              <a:t>상품수정</a:t>
            </a:r>
            <a:endParaRPr lang="ko-KR" alt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1600280" y="5595642"/>
            <a:ext cx="125362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defRPr lang="ko-KR" altLang="en-US"/>
            </a:pPr>
            <a:r>
              <a:rPr lang="ko-KR" altLang="en-US" sz="1000" b="0" dirty="0" err="1" smtClean="0"/>
              <a:t>노출여부</a:t>
            </a:r>
            <a:endParaRPr lang="ko-KR" altLang="en-US" sz="1000" b="0" dirty="0"/>
          </a:p>
        </p:txBody>
      </p:sp>
      <p:sp>
        <p:nvSpPr>
          <p:cNvPr id="53" name="직사각형 52"/>
          <p:cNvSpPr/>
          <p:nvPr/>
        </p:nvSpPr>
        <p:spPr>
          <a:xfrm>
            <a:off x="2525371" y="5604460"/>
            <a:ext cx="3002338" cy="216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 lang="ko-KR" altLang="en-US"/>
            </a:pPr>
            <a:r>
              <a:rPr lang="ko-KR" altLang="en-US" sz="1000" dirty="0" smtClean="0">
                <a:solidFill>
                  <a:schemeClr val="tx1"/>
                </a:solidFill>
              </a:rPr>
              <a:t>노출                                                      </a:t>
            </a:r>
            <a:r>
              <a:rPr lang="ko-KR" altLang="en-US" sz="1000" dirty="0">
                <a:solidFill>
                  <a:schemeClr val="tx1"/>
                </a:solidFill>
              </a:rPr>
              <a:t>▼</a:t>
            </a:r>
          </a:p>
        </p:txBody>
      </p:sp>
      <p:sp>
        <p:nvSpPr>
          <p:cNvPr id="54" name="타원 53"/>
          <p:cNvSpPr/>
          <p:nvPr/>
        </p:nvSpPr>
        <p:spPr>
          <a:xfrm>
            <a:off x="1366704" y="1481383"/>
            <a:ext cx="252028" cy="252000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929454" y="1016732"/>
            <a:ext cx="20717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Font typeface="+mj-lt"/>
              <a:buAutoNum type="arabicPeriod"/>
              <a:defRPr lang="ko-KR" altLang="en-US"/>
            </a:pPr>
            <a:r>
              <a:rPr lang="ko-KR" altLang="en-US" sz="1000" dirty="0" smtClean="0"/>
              <a:t>상품 정보 등록 영역</a:t>
            </a:r>
            <a:endParaRPr lang="en-US" altLang="ko-KR" sz="1000" dirty="0" smtClean="0"/>
          </a:p>
          <a:p>
            <a:pPr>
              <a:defRPr lang="ko-KR" altLang="en-US"/>
            </a:pPr>
            <a:r>
              <a:rPr lang="ko-KR" altLang="en-US" sz="1000" dirty="0" err="1" smtClean="0"/>
              <a:t>등록화면과</a:t>
            </a:r>
            <a:r>
              <a:rPr lang="ko-KR" altLang="en-US" sz="1000" dirty="0" smtClean="0"/>
              <a:t> 동일</a:t>
            </a:r>
            <a:endParaRPr lang="en-US" altLang="ko-KR" sz="1000" dirty="0" smtClean="0"/>
          </a:p>
          <a:p>
            <a:pPr>
              <a:defRPr lang="ko-KR" altLang="en-US"/>
            </a:pPr>
            <a:endParaRPr lang="en-US" altLang="ko-KR" sz="1000" dirty="0"/>
          </a:p>
          <a:p>
            <a:pPr>
              <a:defRPr lang="ko-KR" altLang="en-US"/>
            </a:pPr>
            <a:r>
              <a:rPr lang="en-US" altLang="ko-KR" sz="1000" dirty="0" smtClean="0"/>
              <a:t>2. </a:t>
            </a:r>
            <a:r>
              <a:rPr lang="ko-KR" altLang="en-US" sz="1000" dirty="0" smtClean="0"/>
              <a:t>저장</a:t>
            </a:r>
            <a:r>
              <a:rPr lang="en-US" altLang="ko-KR" sz="1000" dirty="0" smtClean="0"/>
              <a:t>: </a:t>
            </a:r>
            <a:r>
              <a:rPr lang="ko-KR" altLang="en-US" sz="1000" dirty="0" err="1" smtClean="0"/>
              <a:t>입력데이터</a:t>
            </a:r>
            <a:r>
              <a:rPr lang="ko-KR" altLang="en-US" sz="1000" dirty="0" smtClean="0"/>
              <a:t> 저장 후 목록 페이지로 이동</a:t>
            </a:r>
            <a:endParaRPr lang="en-US" altLang="ko-KR" sz="1000" dirty="0" smtClean="0"/>
          </a:p>
          <a:p>
            <a:pPr>
              <a:defRPr lang="ko-KR" altLang="en-US"/>
            </a:pPr>
            <a:r>
              <a:rPr lang="en-US" altLang="ko-KR" sz="1000" dirty="0" smtClean="0"/>
              <a:t>3. </a:t>
            </a:r>
            <a:r>
              <a:rPr lang="ko-KR" altLang="en-US" sz="1000" dirty="0" smtClean="0"/>
              <a:t>목록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상품목록페이지로 이동</a:t>
            </a:r>
            <a:endParaRPr lang="en-US" altLang="ko-KR" sz="1000" dirty="0" smtClean="0"/>
          </a:p>
        </p:txBody>
      </p:sp>
      <p:graphicFrame>
        <p:nvGraphicFramePr>
          <p:cNvPr id="56" name="표 55"/>
          <p:cNvGraphicFramePr>
            <a:graphicFrameLocks noGrp="1"/>
          </p:cNvGraphicFramePr>
          <p:nvPr>
            <p:extLst/>
          </p:nvPr>
        </p:nvGraphicFramePr>
        <p:xfrm>
          <a:off x="6929454" y="4664926"/>
          <a:ext cx="2071700" cy="1859280"/>
        </p:xfrm>
        <a:graphic>
          <a:graphicData uri="http://schemas.openxmlformats.org/drawingml/2006/table">
            <a:tbl>
              <a:tblPr firstRow="1" bandRow="1"/>
              <a:tblGrid>
                <a:gridCol w="2071700">
                  <a:extLst>
                    <a:ext uri="{9D8B030D-6E8A-4147-A177-3AD203B41FA5}">
                      <a16:colId xmlns="" xmlns:a16="http://schemas.microsoft.com/office/drawing/2014/main" val="27804917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spc="-10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/>
                        </a:rPr>
                        <a:t>Request</a:t>
                      </a:r>
                      <a:endParaRPr lang="ko-KR" altLang="en-US" sz="1200" spc="-100" baseline="0" dirty="0"/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8C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12189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pc="-100" baseline="0" dirty="0" smtClean="0"/>
                        <a:t>/admin/</a:t>
                      </a:r>
                      <a:r>
                        <a:rPr lang="en-US" altLang="ko-KR" sz="1000" spc="-100" baseline="0" dirty="0" err="1" smtClean="0"/>
                        <a:t>productUpdateFrmAction.yo</a:t>
                      </a:r>
                      <a:endParaRPr lang="en-US" altLang="ko-KR" sz="1000" spc="-100" baseline="0" dirty="0" smtClean="0"/>
                    </a:p>
                    <a:p>
                      <a:pPr algn="ctr" latinLnBrk="1"/>
                      <a:r>
                        <a:rPr lang="en-US" altLang="ko-KR" sz="1000" spc="-100" baseline="0" dirty="0" smtClean="0"/>
                        <a:t>/admin/</a:t>
                      </a:r>
                      <a:r>
                        <a:rPr lang="en-US" altLang="ko-KR" sz="1000" spc="-100" baseline="0" dirty="0" err="1" smtClean="0"/>
                        <a:t>productUpdateProcAction.yo</a:t>
                      </a:r>
                      <a:endParaRPr lang="ko-KR" altLang="en-US" sz="1000" spc="-100" baseline="0" dirty="0"/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1292821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spc="-10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/>
                        </a:rPr>
                        <a:t>Controller</a:t>
                      </a:r>
                      <a:endParaRPr lang="ko-KR" altLang="en-US" sz="1200" spc="-100" baseline="0" dirty="0"/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8C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647131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ProductUpdateFormAction.java</a:t>
                      </a:r>
                    </a:p>
                    <a:p>
                      <a:pPr algn="ctr" latinLnBrk="1"/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ProductUpdateProcAction.java</a:t>
                      </a:r>
                      <a:endParaRPr lang="ko-KR" altLang="en-US" sz="1000" spc="-100" baseline="0" dirty="0"/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8072879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spc="-10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/>
                        </a:rPr>
                        <a:t>View</a:t>
                      </a:r>
                      <a:endParaRPr lang="ko-KR" altLang="en-US" sz="1000" spc="-100" baseline="0" dirty="0"/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8C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405465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pc="-100" baseline="0" dirty="0" err="1" smtClean="0"/>
                        <a:t>productUpdateAdmin.jsp</a:t>
                      </a:r>
                      <a:endParaRPr lang="ko-KR" altLang="en-US" sz="1200" spc="-100" baseline="0" dirty="0"/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561248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11443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" name="표 65"/>
          <p:cNvGraphicFramePr>
            <a:graphicFrameLocks noGrp="1"/>
          </p:cNvGraphicFramePr>
          <p:nvPr>
            <p:extLst/>
          </p:nvPr>
        </p:nvGraphicFramePr>
        <p:xfrm>
          <a:off x="214282" y="214290"/>
          <a:ext cx="8790881" cy="63110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835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4719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88050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1684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8552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09835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업무명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상품목록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***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 latinLnBrk="1">
                        <a:defRPr lang="ko-KR" altLang="en-US"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indent="0" algn="l" defTabSz="87187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회원이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상품분류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메뉴를 클릭하면 이동하는 </a:t>
                      </a: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주문가능한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상품의 전체 </a:t>
                      </a: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목록조회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569374">
                <a:tc gridSpan="5">
                  <a:txBody>
                    <a:bodyPr/>
                    <a:lstStyle/>
                    <a:p>
                      <a:pPr lvl="0" algn="ctr" latinLnBrk="1">
                        <a:defRPr lang="ko-KR" altLang="en-US"/>
                      </a:pP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defTabSz="87187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6" name="그룹 5"/>
          <p:cNvGrpSpPr/>
          <p:nvPr/>
        </p:nvGrpSpPr>
        <p:grpSpPr>
          <a:xfrm>
            <a:off x="467544" y="1594589"/>
            <a:ext cx="6120680" cy="3821635"/>
            <a:chOff x="467544" y="2609566"/>
            <a:chExt cx="6120680" cy="3963827"/>
          </a:xfrm>
        </p:grpSpPr>
        <p:grpSp>
          <p:nvGrpSpPr>
            <p:cNvPr id="26" name="그룹 25"/>
            <p:cNvGrpSpPr/>
            <p:nvPr/>
          </p:nvGrpSpPr>
          <p:grpSpPr>
            <a:xfrm>
              <a:off x="467544" y="4651237"/>
              <a:ext cx="6120680" cy="1922156"/>
              <a:chOff x="467544" y="3974344"/>
              <a:chExt cx="6120680" cy="2057409"/>
            </a:xfrm>
          </p:grpSpPr>
          <p:grpSp>
            <p:nvGrpSpPr>
              <p:cNvPr id="49" name="그룹 48"/>
              <p:cNvGrpSpPr/>
              <p:nvPr/>
            </p:nvGrpSpPr>
            <p:grpSpPr>
              <a:xfrm>
                <a:off x="467544" y="3974344"/>
                <a:ext cx="6120680" cy="1455593"/>
                <a:chOff x="467544" y="3629591"/>
                <a:chExt cx="7127082" cy="2001404"/>
              </a:xfrm>
            </p:grpSpPr>
            <p:sp>
              <p:nvSpPr>
                <p:cNvPr id="56" name="직사각형 55"/>
                <p:cNvSpPr/>
                <p:nvPr/>
              </p:nvSpPr>
              <p:spPr>
                <a:xfrm>
                  <a:off x="467544" y="3629591"/>
                  <a:ext cx="1728192" cy="2001404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 lang="ko-KR" altLang="en-US"/>
                  </a:pPr>
                  <a:r>
                    <a:rPr lang="ko-KR" altLang="en-US" sz="1000">
                      <a:solidFill>
                        <a:schemeClr val="tx1"/>
                      </a:solidFill>
                    </a:rPr>
                    <a:t>상품 이미지</a:t>
                  </a:r>
                </a:p>
              </p:txBody>
            </p:sp>
            <p:sp>
              <p:nvSpPr>
                <p:cNvPr id="57" name="직사각형 56"/>
                <p:cNvSpPr/>
                <p:nvPr/>
              </p:nvSpPr>
              <p:spPr>
                <a:xfrm>
                  <a:off x="2267174" y="3629591"/>
                  <a:ext cx="1728192" cy="2001404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 lang="ko-KR" altLang="en-US"/>
                  </a:pPr>
                  <a:r>
                    <a:rPr lang="ko-KR" altLang="en-US" sz="1000">
                      <a:solidFill>
                        <a:schemeClr val="tx1"/>
                      </a:solidFill>
                    </a:rPr>
                    <a:t>상품 이미지</a:t>
                  </a:r>
                </a:p>
              </p:txBody>
            </p:sp>
            <p:sp>
              <p:nvSpPr>
                <p:cNvPr id="58" name="직사각형 57"/>
                <p:cNvSpPr/>
                <p:nvPr/>
              </p:nvSpPr>
              <p:spPr>
                <a:xfrm>
                  <a:off x="4066804" y="3629591"/>
                  <a:ext cx="1728192" cy="2001404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 lang="ko-KR" altLang="en-US"/>
                  </a:pPr>
                  <a:r>
                    <a:rPr lang="ko-KR" altLang="en-US" sz="1000">
                      <a:solidFill>
                        <a:schemeClr val="tx1"/>
                      </a:solidFill>
                    </a:rPr>
                    <a:t>상품 이미지</a:t>
                  </a:r>
                </a:p>
              </p:txBody>
            </p:sp>
            <p:sp>
              <p:nvSpPr>
                <p:cNvPr id="59" name="직사각형 58"/>
                <p:cNvSpPr/>
                <p:nvPr/>
              </p:nvSpPr>
              <p:spPr>
                <a:xfrm>
                  <a:off x="5866434" y="3629591"/>
                  <a:ext cx="1728192" cy="2001404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 lang="ko-KR" altLang="en-US"/>
                  </a:pPr>
                  <a:r>
                    <a:rPr lang="ko-KR" altLang="en-US" sz="1000">
                      <a:solidFill>
                        <a:schemeClr val="tx1"/>
                      </a:solidFill>
                    </a:rPr>
                    <a:t>상품 이미지</a:t>
                  </a:r>
                </a:p>
              </p:txBody>
            </p:sp>
          </p:grpSp>
          <p:grpSp>
            <p:nvGrpSpPr>
              <p:cNvPr id="50" name="그룹 49"/>
              <p:cNvGrpSpPr/>
              <p:nvPr/>
            </p:nvGrpSpPr>
            <p:grpSpPr>
              <a:xfrm>
                <a:off x="467544" y="5483403"/>
                <a:ext cx="6120680" cy="548350"/>
                <a:chOff x="467544" y="3625321"/>
                <a:chExt cx="7127082" cy="753968"/>
              </a:xfrm>
            </p:grpSpPr>
            <p:sp>
              <p:nvSpPr>
                <p:cNvPr id="52" name="직사각형 51"/>
                <p:cNvSpPr/>
                <p:nvPr/>
              </p:nvSpPr>
              <p:spPr>
                <a:xfrm>
                  <a:off x="467544" y="3625321"/>
                  <a:ext cx="1728192" cy="753968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>
                    <a:defRPr lang="ko-KR" altLang="en-US"/>
                  </a:pPr>
                  <a:r>
                    <a:rPr lang="ko-KR" altLang="en-US" sz="1000">
                      <a:solidFill>
                        <a:schemeClr val="tx1"/>
                      </a:solidFill>
                    </a:rPr>
                    <a:t>상품명</a:t>
                  </a:r>
                </a:p>
                <a:p>
                  <a:pPr lvl="0">
                    <a:defRPr lang="ko-KR" altLang="en-US"/>
                  </a:pPr>
                  <a:r>
                    <a:rPr lang="ko-KR" altLang="en-US" sz="1000">
                      <a:solidFill>
                        <a:schemeClr val="tx1"/>
                      </a:solidFill>
                    </a:rPr>
                    <a:t>별점</a:t>
                  </a:r>
                </a:p>
                <a:p>
                  <a:pPr lvl="0">
                    <a:defRPr lang="ko-KR" altLang="en-US"/>
                  </a:pPr>
                  <a:r>
                    <a:rPr lang="ko-KR" altLang="en-US" sz="1000">
                      <a:solidFill>
                        <a:schemeClr val="tx1"/>
                      </a:solidFill>
                    </a:rPr>
                    <a:t>가격</a:t>
                  </a:r>
                </a:p>
              </p:txBody>
            </p:sp>
            <p:sp>
              <p:nvSpPr>
                <p:cNvPr id="53" name="직사각형 52"/>
                <p:cNvSpPr/>
                <p:nvPr/>
              </p:nvSpPr>
              <p:spPr>
                <a:xfrm>
                  <a:off x="2267174" y="3625321"/>
                  <a:ext cx="1728192" cy="753968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>
                    <a:defRPr lang="ko-KR" altLang="en-US"/>
                  </a:pPr>
                  <a:r>
                    <a:rPr lang="ko-KR" altLang="en-US" sz="1000">
                      <a:solidFill>
                        <a:schemeClr val="tx1"/>
                      </a:solidFill>
                    </a:rPr>
                    <a:t>상품명</a:t>
                  </a:r>
                </a:p>
                <a:p>
                  <a:pPr lvl="0">
                    <a:defRPr lang="ko-KR" altLang="en-US"/>
                  </a:pPr>
                  <a:r>
                    <a:rPr lang="ko-KR" altLang="en-US" sz="1000">
                      <a:solidFill>
                        <a:schemeClr val="tx1"/>
                      </a:solidFill>
                    </a:rPr>
                    <a:t>별점</a:t>
                  </a:r>
                </a:p>
                <a:p>
                  <a:pPr lvl="0">
                    <a:defRPr lang="ko-KR" altLang="en-US"/>
                  </a:pPr>
                  <a:r>
                    <a:rPr lang="ko-KR" altLang="en-US" sz="1000">
                      <a:solidFill>
                        <a:schemeClr val="tx1"/>
                      </a:solidFill>
                    </a:rPr>
                    <a:t>가격</a:t>
                  </a:r>
                </a:p>
              </p:txBody>
            </p:sp>
            <p:sp>
              <p:nvSpPr>
                <p:cNvPr id="54" name="직사각형 53"/>
                <p:cNvSpPr/>
                <p:nvPr/>
              </p:nvSpPr>
              <p:spPr>
                <a:xfrm>
                  <a:off x="4066804" y="3625321"/>
                  <a:ext cx="1728192" cy="753968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>
                    <a:defRPr lang="ko-KR" altLang="en-US"/>
                  </a:pPr>
                  <a:r>
                    <a:rPr lang="ko-KR" altLang="en-US" sz="1000">
                      <a:solidFill>
                        <a:schemeClr val="tx1"/>
                      </a:solidFill>
                    </a:rPr>
                    <a:t>상품명</a:t>
                  </a:r>
                </a:p>
                <a:p>
                  <a:pPr lvl="0">
                    <a:defRPr lang="ko-KR" altLang="en-US"/>
                  </a:pPr>
                  <a:r>
                    <a:rPr lang="ko-KR" altLang="en-US" sz="1000">
                      <a:solidFill>
                        <a:schemeClr val="tx1"/>
                      </a:solidFill>
                    </a:rPr>
                    <a:t>별점</a:t>
                  </a:r>
                </a:p>
                <a:p>
                  <a:pPr lvl="0">
                    <a:defRPr lang="ko-KR" altLang="en-US"/>
                  </a:pPr>
                  <a:r>
                    <a:rPr lang="ko-KR" altLang="en-US" sz="1000">
                      <a:solidFill>
                        <a:schemeClr val="tx1"/>
                      </a:solidFill>
                    </a:rPr>
                    <a:t>가격</a:t>
                  </a:r>
                </a:p>
              </p:txBody>
            </p:sp>
            <p:sp>
              <p:nvSpPr>
                <p:cNvPr id="55" name="직사각형 54"/>
                <p:cNvSpPr/>
                <p:nvPr/>
              </p:nvSpPr>
              <p:spPr>
                <a:xfrm>
                  <a:off x="5866434" y="3625321"/>
                  <a:ext cx="1728192" cy="753968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>
                    <a:defRPr lang="ko-KR" altLang="en-US"/>
                  </a:pPr>
                  <a:r>
                    <a:rPr lang="ko-KR" altLang="en-US" sz="1000">
                      <a:solidFill>
                        <a:schemeClr val="tx1"/>
                      </a:solidFill>
                    </a:rPr>
                    <a:t>상품명</a:t>
                  </a:r>
                </a:p>
                <a:p>
                  <a:pPr lvl="0">
                    <a:defRPr lang="ko-KR" altLang="en-US"/>
                  </a:pPr>
                  <a:r>
                    <a:rPr lang="ko-KR" altLang="en-US" sz="1000">
                      <a:solidFill>
                        <a:schemeClr val="tx1"/>
                      </a:solidFill>
                    </a:rPr>
                    <a:t>별점</a:t>
                  </a:r>
                </a:p>
                <a:p>
                  <a:pPr lvl="0">
                    <a:defRPr lang="ko-KR" altLang="en-US"/>
                  </a:pPr>
                  <a:r>
                    <a:rPr lang="ko-KR" altLang="en-US" sz="1000">
                      <a:solidFill>
                        <a:schemeClr val="tx1"/>
                      </a:solidFill>
                    </a:rPr>
                    <a:t>가격</a:t>
                  </a:r>
                </a:p>
              </p:txBody>
            </p:sp>
          </p:grpSp>
        </p:grpSp>
        <p:grpSp>
          <p:nvGrpSpPr>
            <p:cNvPr id="27" name="그룹 26"/>
            <p:cNvGrpSpPr/>
            <p:nvPr/>
          </p:nvGrpSpPr>
          <p:grpSpPr>
            <a:xfrm>
              <a:off x="467544" y="2609566"/>
              <a:ext cx="6120680" cy="2032645"/>
              <a:chOff x="467544" y="3974344"/>
              <a:chExt cx="6120680" cy="2175673"/>
            </a:xfrm>
          </p:grpSpPr>
          <p:grpSp>
            <p:nvGrpSpPr>
              <p:cNvPr id="28" name="그룹 27"/>
              <p:cNvGrpSpPr/>
              <p:nvPr/>
            </p:nvGrpSpPr>
            <p:grpSpPr>
              <a:xfrm>
                <a:off x="467544" y="3974344"/>
                <a:ext cx="6120680" cy="1455593"/>
                <a:chOff x="467544" y="3629591"/>
                <a:chExt cx="7127082" cy="2001404"/>
              </a:xfrm>
            </p:grpSpPr>
            <p:sp>
              <p:nvSpPr>
                <p:cNvPr id="40" name="직사각형 39"/>
                <p:cNvSpPr/>
                <p:nvPr/>
              </p:nvSpPr>
              <p:spPr>
                <a:xfrm>
                  <a:off x="467544" y="3629591"/>
                  <a:ext cx="1728192" cy="2001404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 lang="ko-KR" altLang="en-US"/>
                  </a:pPr>
                  <a:r>
                    <a:rPr lang="ko-KR" altLang="en-US" sz="1000">
                      <a:solidFill>
                        <a:schemeClr val="tx1"/>
                      </a:solidFill>
                    </a:rPr>
                    <a:t>상품 이미지</a:t>
                  </a:r>
                </a:p>
              </p:txBody>
            </p:sp>
            <p:sp>
              <p:nvSpPr>
                <p:cNvPr id="41" name="직사각형 40"/>
                <p:cNvSpPr/>
                <p:nvPr/>
              </p:nvSpPr>
              <p:spPr>
                <a:xfrm>
                  <a:off x="2267174" y="3629591"/>
                  <a:ext cx="1728192" cy="2001404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 lang="ko-KR" altLang="en-US"/>
                  </a:pPr>
                  <a:r>
                    <a:rPr lang="ko-KR" altLang="en-US" sz="1000">
                      <a:solidFill>
                        <a:schemeClr val="tx1"/>
                      </a:solidFill>
                    </a:rPr>
                    <a:t>상품 이미지</a:t>
                  </a:r>
                </a:p>
              </p:txBody>
            </p:sp>
            <p:sp>
              <p:nvSpPr>
                <p:cNvPr id="42" name="직사각형 41"/>
                <p:cNvSpPr/>
                <p:nvPr/>
              </p:nvSpPr>
              <p:spPr>
                <a:xfrm>
                  <a:off x="4066804" y="3629591"/>
                  <a:ext cx="1728192" cy="2001404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 lang="ko-KR" altLang="en-US"/>
                  </a:pPr>
                  <a:r>
                    <a:rPr lang="ko-KR" altLang="en-US" sz="1000">
                      <a:solidFill>
                        <a:schemeClr val="tx1"/>
                      </a:solidFill>
                    </a:rPr>
                    <a:t>상품 이미지</a:t>
                  </a:r>
                </a:p>
              </p:txBody>
            </p:sp>
            <p:sp>
              <p:nvSpPr>
                <p:cNvPr id="48" name="직사각형 47"/>
                <p:cNvSpPr/>
                <p:nvPr/>
              </p:nvSpPr>
              <p:spPr>
                <a:xfrm>
                  <a:off x="5866434" y="3629591"/>
                  <a:ext cx="1728192" cy="2001404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 lang="ko-KR" altLang="en-US"/>
                  </a:pPr>
                  <a:r>
                    <a:rPr lang="ko-KR" altLang="en-US" sz="1000">
                      <a:solidFill>
                        <a:schemeClr val="tx1"/>
                      </a:solidFill>
                    </a:rPr>
                    <a:t>상품 이미지</a:t>
                  </a:r>
                </a:p>
              </p:txBody>
            </p:sp>
          </p:grpSp>
          <p:grpSp>
            <p:nvGrpSpPr>
              <p:cNvPr id="32" name="그룹 31"/>
              <p:cNvGrpSpPr/>
              <p:nvPr/>
            </p:nvGrpSpPr>
            <p:grpSpPr>
              <a:xfrm>
                <a:off x="467544" y="5486512"/>
                <a:ext cx="6120679" cy="663505"/>
                <a:chOff x="467544" y="3629591"/>
                <a:chExt cx="7127082" cy="912303"/>
              </a:xfrm>
            </p:grpSpPr>
            <p:sp>
              <p:nvSpPr>
                <p:cNvPr id="34" name="직사각형 33"/>
                <p:cNvSpPr/>
                <p:nvPr/>
              </p:nvSpPr>
              <p:spPr>
                <a:xfrm>
                  <a:off x="467544" y="3629591"/>
                  <a:ext cx="1728192" cy="912303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>
                    <a:defRPr lang="ko-KR" altLang="en-US"/>
                  </a:pPr>
                  <a:r>
                    <a:rPr lang="ko-KR" altLang="en-US" sz="1000">
                      <a:solidFill>
                        <a:schemeClr val="tx1"/>
                      </a:solidFill>
                    </a:rPr>
                    <a:t>상품명</a:t>
                  </a:r>
                </a:p>
                <a:p>
                  <a:pPr lvl="0">
                    <a:defRPr lang="ko-KR" altLang="en-US"/>
                  </a:pPr>
                  <a:r>
                    <a:rPr lang="ko-KR" altLang="en-US" sz="1000">
                      <a:solidFill>
                        <a:schemeClr val="tx1"/>
                      </a:solidFill>
                    </a:rPr>
                    <a:t>별점</a:t>
                  </a:r>
                </a:p>
                <a:p>
                  <a:pPr lvl="0">
                    <a:defRPr lang="ko-KR" altLang="en-US"/>
                  </a:pPr>
                  <a:r>
                    <a:rPr lang="ko-KR" altLang="en-US" sz="1000">
                      <a:solidFill>
                        <a:schemeClr val="tx1"/>
                      </a:solidFill>
                    </a:rPr>
                    <a:t>가격</a:t>
                  </a:r>
                </a:p>
              </p:txBody>
            </p:sp>
            <p:sp>
              <p:nvSpPr>
                <p:cNvPr id="35" name="직사각형 34"/>
                <p:cNvSpPr/>
                <p:nvPr/>
              </p:nvSpPr>
              <p:spPr>
                <a:xfrm>
                  <a:off x="2267174" y="3629591"/>
                  <a:ext cx="1728192" cy="912303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>
                    <a:defRPr lang="ko-KR" altLang="en-US"/>
                  </a:pPr>
                  <a:r>
                    <a:rPr lang="ko-KR" altLang="en-US" sz="1000">
                      <a:solidFill>
                        <a:schemeClr val="tx1"/>
                      </a:solidFill>
                    </a:rPr>
                    <a:t>상품명</a:t>
                  </a:r>
                </a:p>
                <a:p>
                  <a:pPr lvl="0">
                    <a:defRPr lang="ko-KR" altLang="en-US"/>
                  </a:pPr>
                  <a:r>
                    <a:rPr lang="ko-KR" altLang="en-US" sz="1000">
                      <a:solidFill>
                        <a:schemeClr val="tx1"/>
                      </a:solidFill>
                    </a:rPr>
                    <a:t>별점</a:t>
                  </a:r>
                </a:p>
                <a:p>
                  <a:pPr lvl="0">
                    <a:defRPr lang="ko-KR" altLang="en-US"/>
                  </a:pPr>
                  <a:r>
                    <a:rPr lang="ko-KR" altLang="en-US" sz="1000">
                      <a:solidFill>
                        <a:schemeClr val="tx1"/>
                      </a:solidFill>
                    </a:rPr>
                    <a:t>가격</a:t>
                  </a:r>
                </a:p>
              </p:txBody>
            </p:sp>
            <p:sp>
              <p:nvSpPr>
                <p:cNvPr id="36" name="직사각형 35"/>
                <p:cNvSpPr/>
                <p:nvPr/>
              </p:nvSpPr>
              <p:spPr>
                <a:xfrm>
                  <a:off x="4066804" y="3629591"/>
                  <a:ext cx="1728192" cy="912303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>
                    <a:defRPr lang="ko-KR" altLang="en-US"/>
                  </a:pPr>
                  <a:r>
                    <a:rPr lang="ko-KR" altLang="en-US" sz="1000">
                      <a:solidFill>
                        <a:schemeClr val="tx1"/>
                      </a:solidFill>
                    </a:rPr>
                    <a:t>상품명</a:t>
                  </a:r>
                </a:p>
                <a:p>
                  <a:pPr lvl="0">
                    <a:defRPr lang="ko-KR" altLang="en-US"/>
                  </a:pPr>
                  <a:r>
                    <a:rPr lang="ko-KR" altLang="en-US" sz="1000">
                      <a:solidFill>
                        <a:schemeClr val="tx1"/>
                      </a:solidFill>
                    </a:rPr>
                    <a:t>별점</a:t>
                  </a:r>
                </a:p>
                <a:p>
                  <a:pPr lvl="0">
                    <a:defRPr lang="ko-KR" altLang="en-US"/>
                  </a:pPr>
                  <a:r>
                    <a:rPr lang="ko-KR" altLang="en-US" sz="1000">
                      <a:solidFill>
                        <a:schemeClr val="tx1"/>
                      </a:solidFill>
                    </a:rPr>
                    <a:t>가격</a:t>
                  </a:r>
                </a:p>
              </p:txBody>
            </p:sp>
            <p:sp>
              <p:nvSpPr>
                <p:cNvPr id="39" name="직사각형 38"/>
                <p:cNvSpPr/>
                <p:nvPr/>
              </p:nvSpPr>
              <p:spPr>
                <a:xfrm>
                  <a:off x="5866434" y="3629591"/>
                  <a:ext cx="1728192" cy="912303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>
                    <a:defRPr lang="ko-KR" altLang="en-US"/>
                  </a:pPr>
                  <a:r>
                    <a:rPr lang="ko-KR" altLang="en-US" sz="1000">
                      <a:solidFill>
                        <a:schemeClr val="tx1"/>
                      </a:solidFill>
                    </a:rPr>
                    <a:t>상품명</a:t>
                  </a:r>
                </a:p>
                <a:p>
                  <a:pPr lvl="0">
                    <a:defRPr lang="ko-KR" altLang="en-US"/>
                  </a:pPr>
                  <a:r>
                    <a:rPr lang="ko-KR" altLang="en-US" sz="1000">
                      <a:solidFill>
                        <a:schemeClr val="tx1"/>
                      </a:solidFill>
                    </a:rPr>
                    <a:t>별점</a:t>
                  </a:r>
                </a:p>
                <a:p>
                  <a:pPr lvl="0">
                    <a:defRPr lang="ko-KR" altLang="en-US"/>
                  </a:pPr>
                  <a:r>
                    <a:rPr lang="ko-KR" altLang="en-US" sz="1000">
                      <a:solidFill>
                        <a:schemeClr val="tx1"/>
                      </a:solidFill>
                    </a:rPr>
                    <a:t>가격</a:t>
                  </a:r>
                </a:p>
              </p:txBody>
            </p:sp>
          </p:grpSp>
        </p:grpSp>
      </p:grpSp>
      <p:sp>
        <p:nvSpPr>
          <p:cNvPr id="46" name="TextBox 45"/>
          <p:cNvSpPr txBox="1"/>
          <p:nvPr/>
        </p:nvSpPr>
        <p:spPr>
          <a:xfrm>
            <a:off x="443668" y="1071336"/>
            <a:ext cx="2343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/>
              <a:t>상품분류명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상품보기</a:t>
            </a:r>
            <a:endParaRPr lang="ko-KR" altLang="en-US" b="1" dirty="0"/>
          </a:p>
        </p:txBody>
      </p:sp>
      <p:sp>
        <p:nvSpPr>
          <p:cNvPr id="72" name="타원 71"/>
          <p:cNvSpPr/>
          <p:nvPr/>
        </p:nvSpPr>
        <p:spPr>
          <a:xfrm>
            <a:off x="292016" y="1031719"/>
            <a:ext cx="252028" cy="252000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000" b="1" dirty="0" smtClean="0">
                <a:solidFill>
                  <a:schemeClr val="tx1"/>
                </a:solidFill>
              </a:rPr>
              <a:t>1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929454" y="1016732"/>
            <a:ext cx="207170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Font typeface="+mj-lt"/>
              <a:buAutoNum type="arabicPeriod"/>
              <a:defRPr lang="ko-KR" altLang="en-US"/>
            </a:pPr>
            <a:r>
              <a:rPr lang="ko-KR" altLang="en-US" sz="1000" dirty="0" smtClean="0"/>
              <a:t>페이지 제목 표시할 때 해당상품의 분류명을 불러와서 표시 </a:t>
            </a:r>
            <a:endParaRPr lang="en-US" altLang="ko-KR" sz="1000" dirty="0"/>
          </a:p>
          <a:p>
            <a:pPr>
              <a:defRPr lang="ko-KR" altLang="en-US"/>
            </a:pPr>
            <a:r>
              <a:rPr lang="en-US" altLang="ko-KR" sz="1000" dirty="0" smtClean="0"/>
              <a:t>2. </a:t>
            </a:r>
            <a:r>
              <a:rPr lang="ko-KR" altLang="en-US" sz="1000" dirty="0" err="1" smtClean="0"/>
              <a:t>이미지형</a:t>
            </a:r>
            <a:r>
              <a:rPr lang="ko-KR" altLang="en-US" sz="1000" dirty="0" smtClean="0"/>
              <a:t> 목록 표시 영역</a:t>
            </a:r>
            <a:endParaRPr lang="en-US" altLang="ko-KR" sz="1000" dirty="0" smtClean="0"/>
          </a:p>
          <a:p>
            <a:pPr marL="228600" indent="-228600">
              <a:buAutoNum type="arabicParenR"/>
              <a:defRPr lang="ko-KR" altLang="en-US"/>
            </a:pPr>
            <a:r>
              <a:rPr lang="ko-KR" altLang="en-US" sz="1000" dirty="0" smtClean="0"/>
              <a:t>가로는 </a:t>
            </a:r>
            <a:r>
              <a:rPr lang="en-US" altLang="ko-KR" sz="1000" dirty="0" smtClean="0"/>
              <a:t>4</a:t>
            </a:r>
            <a:r>
              <a:rPr lang="ko-KR" altLang="en-US" sz="1000" dirty="0" smtClean="0"/>
              <a:t>개까지 표시</a:t>
            </a:r>
            <a:endParaRPr lang="en-US" altLang="ko-KR" sz="1000" dirty="0" smtClean="0"/>
          </a:p>
          <a:p>
            <a:pPr marL="228600" indent="-228600">
              <a:buAutoNum type="arabicParenR"/>
              <a:defRPr lang="ko-KR" altLang="en-US"/>
            </a:pPr>
            <a:r>
              <a:rPr lang="ko-KR" altLang="en-US" sz="1000" dirty="0" smtClean="0"/>
              <a:t>세로는 </a:t>
            </a:r>
            <a:r>
              <a:rPr lang="ko-KR" altLang="en-US" sz="1000" dirty="0" err="1" smtClean="0"/>
              <a:t>페이징</a:t>
            </a:r>
            <a:r>
              <a:rPr lang="ko-KR" altLang="en-US" sz="1000" dirty="0" smtClean="0"/>
              <a:t> 처리 없이 계속 스크롤이 생기는 방식</a:t>
            </a:r>
            <a:endParaRPr lang="en-US" altLang="ko-KR" sz="1000" dirty="0" smtClean="0"/>
          </a:p>
        </p:txBody>
      </p:sp>
      <p:sp>
        <p:nvSpPr>
          <p:cNvPr id="51" name="타원 50"/>
          <p:cNvSpPr/>
          <p:nvPr/>
        </p:nvSpPr>
        <p:spPr>
          <a:xfrm>
            <a:off x="291698" y="1480285"/>
            <a:ext cx="252028" cy="252000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000" b="1" dirty="0" smtClean="0">
                <a:solidFill>
                  <a:schemeClr val="tx1"/>
                </a:solidFill>
              </a:rPr>
              <a:t>2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graphicFrame>
        <p:nvGraphicFramePr>
          <p:cNvPr id="68" name="표 67"/>
          <p:cNvGraphicFramePr>
            <a:graphicFrameLocks noGrp="1"/>
          </p:cNvGraphicFramePr>
          <p:nvPr>
            <p:extLst/>
          </p:nvPr>
        </p:nvGraphicFramePr>
        <p:xfrm>
          <a:off x="6929454" y="4970864"/>
          <a:ext cx="2071700" cy="1554480"/>
        </p:xfrm>
        <a:graphic>
          <a:graphicData uri="http://schemas.openxmlformats.org/drawingml/2006/table">
            <a:tbl>
              <a:tblPr firstRow="1" bandRow="1"/>
              <a:tblGrid>
                <a:gridCol w="2071700">
                  <a:extLst>
                    <a:ext uri="{9D8B030D-6E8A-4147-A177-3AD203B41FA5}">
                      <a16:colId xmlns="" xmlns:a16="http://schemas.microsoft.com/office/drawing/2014/main" val="27804917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spc="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/>
                        </a:rPr>
                        <a:t>Request</a:t>
                      </a:r>
                      <a:endParaRPr lang="ko-KR" altLang="en-US" sz="1200" spc="0" baseline="0" dirty="0"/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8C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12189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pc="0" baseline="0" dirty="0" smtClean="0"/>
                        <a:t>/product/</a:t>
                      </a:r>
                      <a:r>
                        <a:rPr lang="en-US" altLang="ko-KR" sz="1000" spc="0" baseline="0" dirty="0" err="1" smtClean="0"/>
                        <a:t>productListAction.yo</a:t>
                      </a:r>
                      <a:endParaRPr lang="ko-KR" altLang="en-US" sz="1000" spc="0" baseline="0" dirty="0"/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1292821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spc="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/>
                        </a:rPr>
                        <a:t>Controller</a:t>
                      </a:r>
                      <a:endParaRPr lang="ko-KR" altLang="en-US" sz="1200" spc="0" baseline="0" dirty="0"/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8C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647131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spc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ProductListAction.java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8072879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spc="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/>
                        </a:rPr>
                        <a:t>View</a:t>
                      </a:r>
                      <a:endParaRPr lang="ko-KR" altLang="en-US" sz="1000" spc="0" baseline="0" dirty="0"/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8C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405465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pc="0" baseline="0" dirty="0" err="1" smtClean="0"/>
                        <a:t>productListMem.jsp</a:t>
                      </a:r>
                      <a:endParaRPr lang="ko-KR" altLang="en-US" sz="1200" spc="0" baseline="0" dirty="0"/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561248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52329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" name="표 69"/>
          <p:cNvGraphicFramePr>
            <a:graphicFrameLocks noGrp="1"/>
          </p:cNvGraphicFramePr>
          <p:nvPr>
            <p:extLst/>
          </p:nvPr>
        </p:nvGraphicFramePr>
        <p:xfrm>
          <a:off x="214282" y="214290"/>
          <a:ext cx="8790881" cy="63110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835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4719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88050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1684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8552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09835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업무명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상품 </a:t>
                      </a: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상세조회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***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 latinLnBrk="1">
                        <a:defRPr lang="ko-KR" altLang="en-US"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indent="0" algn="l" defTabSz="87187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회원이 주문상품 목록조회 화면에서 이미지나 상품명을 클릭하면 이동하는 화면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윗부분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569374">
                <a:tc gridSpan="5">
                  <a:txBody>
                    <a:bodyPr/>
                    <a:lstStyle/>
                    <a:p>
                      <a:pPr lvl="0" algn="ctr" latinLnBrk="1">
                        <a:defRPr lang="ko-KR" altLang="en-US"/>
                      </a:pP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defTabSz="87187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3923928" y="1687862"/>
            <a:ext cx="2379724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500" b="1" dirty="0"/>
              <a:t>상품명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467544" y="1692771"/>
            <a:ext cx="3372399" cy="353642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>
                <a:solidFill>
                  <a:schemeClr val="tx1"/>
                </a:solidFill>
              </a:rPr>
              <a:t>상품 이미지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3971698" y="2199561"/>
            <a:ext cx="1484157" cy="30994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 lang="ko-KR" altLang="en-US"/>
            </a:pPr>
            <a:r>
              <a:rPr lang="ko-KR" altLang="en-US" sz="1000" dirty="0" smtClean="0">
                <a:solidFill>
                  <a:schemeClr val="tx1"/>
                </a:solidFill>
              </a:rPr>
              <a:t>기본가격 </a:t>
            </a:r>
            <a:r>
              <a:rPr lang="en-US" altLang="ko-KR" sz="1000" dirty="0">
                <a:solidFill>
                  <a:schemeClr val="tx1"/>
                </a:solidFill>
              </a:rPr>
              <a:t>2,500</a:t>
            </a:r>
            <a:r>
              <a:rPr lang="ko-KR" altLang="en-US" sz="1000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3971698" y="2555374"/>
            <a:ext cx="1484157" cy="30994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 lang="ko-KR" altLang="en-US"/>
            </a:pPr>
            <a:r>
              <a:rPr lang="ko-KR" altLang="en-US" sz="1000" dirty="0" smtClean="0">
                <a:solidFill>
                  <a:schemeClr val="tx1"/>
                </a:solidFill>
              </a:rPr>
              <a:t>옵션 선택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231740" y="5458485"/>
            <a:ext cx="3204356" cy="288032"/>
            <a:chOff x="2231740" y="5229200"/>
            <a:chExt cx="3204356" cy="288032"/>
          </a:xfrm>
        </p:grpSpPr>
        <p:sp>
          <p:nvSpPr>
            <p:cNvPr id="65" name="직사각형 64"/>
            <p:cNvSpPr/>
            <p:nvPr/>
          </p:nvSpPr>
          <p:spPr>
            <a:xfrm>
              <a:off x="2231740" y="5229200"/>
              <a:ext cx="1512168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 sz="1000">
                  <a:solidFill>
                    <a:schemeClr val="tx1"/>
                  </a:solidFill>
                </a:rPr>
                <a:t>장바구니 담기</a:t>
              </a: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3923928" y="5229200"/>
              <a:ext cx="1512168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 sz="1000">
                  <a:solidFill>
                    <a:schemeClr val="tx1"/>
                  </a:solidFill>
                </a:rPr>
                <a:t>바로구매</a:t>
              </a:r>
            </a:p>
          </p:txBody>
        </p:sp>
      </p:grpSp>
      <p:sp>
        <p:nvSpPr>
          <p:cNvPr id="68" name="직사각형 67"/>
          <p:cNvSpPr/>
          <p:nvPr/>
        </p:nvSpPr>
        <p:spPr>
          <a:xfrm>
            <a:off x="3923928" y="4830780"/>
            <a:ext cx="1484157" cy="30994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 lang="ko-KR" altLang="en-US"/>
            </a:pPr>
            <a:r>
              <a:rPr lang="ko-KR" altLang="en-US" sz="1400" b="1" dirty="0" smtClean="0">
                <a:solidFill>
                  <a:schemeClr val="tx1"/>
                </a:solidFill>
              </a:rPr>
              <a:t>총합계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: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538982" y="6322319"/>
            <a:ext cx="5977234" cy="19756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>
                <a:solidFill>
                  <a:schemeClr val="tx1"/>
                </a:solidFill>
              </a:rPr>
              <a:t>뒷페이지로 이어서</a:t>
            </a:r>
          </a:p>
        </p:txBody>
      </p:sp>
      <p:sp>
        <p:nvSpPr>
          <p:cNvPr id="76" name="타원 75"/>
          <p:cNvSpPr/>
          <p:nvPr/>
        </p:nvSpPr>
        <p:spPr>
          <a:xfrm>
            <a:off x="286954" y="1054495"/>
            <a:ext cx="252028" cy="252000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000" b="1" dirty="0" smtClean="0">
                <a:solidFill>
                  <a:schemeClr val="tx1"/>
                </a:solidFill>
              </a:rPr>
              <a:t>1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43668" y="1071336"/>
            <a:ext cx="2887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/>
              <a:t>상품분류명</a:t>
            </a:r>
            <a:r>
              <a:rPr lang="ko-KR" altLang="en-US" b="1" dirty="0" smtClean="0"/>
              <a:t> 상품 주문하기</a:t>
            </a:r>
            <a:endParaRPr lang="ko-KR" altLang="en-US" b="1" dirty="0"/>
          </a:p>
        </p:txBody>
      </p:sp>
      <p:grpSp>
        <p:nvGrpSpPr>
          <p:cNvPr id="3" name="그룹 2"/>
          <p:cNvGrpSpPr/>
          <p:nvPr/>
        </p:nvGrpSpPr>
        <p:grpSpPr>
          <a:xfrm>
            <a:off x="4218932" y="2865317"/>
            <a:ext cx="2125921" cy="309943"/>
            <a:chOff x="4533800" y="2438959"/>
            <a:chExt cx="2125921" cy="309943"/>
          </a:xfrm>
        </p:grpSpPr>
        <p:sp>
          <p:nvSpPr>
            <p:cNvPr id="27" name="직사각형 26"/>
            <p:cNvSpPr/>
            <p:nvPr/>
          </p:nvSpPr>
          <p:spPr>
            <a:xfrm>
              <a:off x="4533800" y="2438959"/>
              <a:ext cx="1484157" cy="309943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 lang="ko-KR" altLang="en-US"/>
              </a:pPr>
              <a:r>
                <a:rPr lang="ko-KR" altLang="en-US" sz="1000" dirty="0" smtClean="0">
                  <a:solidFill>
                    <a:schemeClr val="tx1"/>
                  </a:solidFill>
                </a:rPr>
                <a:t>▶ </a:t>
              </a:r>
              <a:r>
                <a:rPr lang="ko-KR" altLang="en-US" sz="1000" dirty="0" err="1" smtClean="0">
                  <a:solidFill>
                    <a:schemeClr val="tx1"/>
                  </a:solidFill>
                </a:rPr>
                <a:t>컵사이즈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5399721" y="2485930"/>
              <a:ext cx="1260000" cy="216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 lang="ko-KR" altLang="en-US"/>
              </a:pPr>
              <a:r>
                <a:rPr lang="en-US" altLang="ko-KR" sz="1000" dirty="0" smtClean="0">
                  <a:solidFill>
                    <a:schemeClr val="tx1"/>
                  </a:solidFill>
                </a:rPr>
                <a:t>Medium          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▼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4218932" y="3140329"/>
            <a:ext cx="2125921" cy="309943"/>
            <a:chOff x="4533800" y="2438959"/>
            <a:chExt cx="2125921" cy="309943"/>
          </a:xfrm>
        </p:grpSpPr>
        <p:sp>
          <p:nvSpPr>
            <p:cNvPr id="32" name="직사각형 31"/>
            <p:cNvSpPr/>
            <p:nvPr/>
          </p:nvSpPr>
          <p:spPr>
            <a:xfrm>
              <a:off x="4533800" y="2438959"/>
              <a:ext cx="1484157" cy="309943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 lang="ko-KR" altLang="en-US"/>
              </a:pPr>
              <a:r>
                <a:rPr lang="ko-KR" altLang="en-US" sz="1000" dirty="0" smtClean="0">
                  <a:solidFill>
                    <a:schemeClr val="tx1"/>
                  </a:solidFill>
                </a:rPr>
                <a:t>▶ </a:t>
              </a:r>
              <a:r>
                <a:rPr lang="ko-KR" altLang="en-US" sz="1000" dirty="0" err="1" smtClean="0">
                  <a:solidFill>
                    <a:schemeClr val="tx1"/>
                  </a:solidFill>
                </a:rPr>
                <a:t>시럽추가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5399721" y="2485930"/>
              <a:ext cx="1260000" cy="216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 lang="ko-KR" altLang="en-US"/>
              </a:pPr>
              <a:r>
                <a:rPr lang="ko-KR" altLang="en-US" sz="1000" dirty="0" err="1" smtClean="0">
                  <a:solidFill>
                    <a:schemeClr val="tx1"/>
                  </a:solidFill>
                </a:rPr>
                <a:t>시럽없음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         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▼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4218932" y="3425219"/>
            <a:ext cx="2125921" cy="309943"/>
            <a:chOff x="4533800" y="2438959"/>
            <a:chExt cx="2125921" cy="309943"/>
          </a:xfrm>
        </p:grpSpPr>
        <p:sp>
          <p:nvSpPr>
            <p:cNvPr id="35" name="직사각형 34"/>
            <p:cNvSpPr/>
            <p:nvPr/>
          </p:nvSpPr>
          <p:spPr>
            <a:xfrm>
              <a:off x="4533800" y="2438959"/>
              <a:ext cx="1484157" cy="309943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 lang="ko-KR" altLang="en-US"/>
              </a:pPr>
              <a:r>
                <a:rPr lang="ko-KR" altLang="en-US" sz="1000" dirty="0" smtClean="0">
                  <a:solidFill>
                    <a:schemeClr val="tx1"/>
                  </a:solidFill>
                </a:rPr>
                <a:t>▶ 얼음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5399721" y="2485930"/>
              <a:ext cx="1260000" cy="216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 lang="ko-KR" altLang="en-US"/>
              </a:pPr>
              <a:r>
                <a:rPr lang="en-US" altLang="ko-KR" sz="1000" dirty="0" smtClean="0">
                  <a:solidFill>
                    <a:schemeClr val="tx1"/>
                  </a:solidFill>
                </a:rPr>
                <a:t>HOT               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▼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40" name="직사각형 39"/>
          <p:cNvSpPr/>
          <p:nvPr/>
        </p:nvSpPr>
        <p:spPr>
          <a:xfrm>
            <a:off x="4218932" y="3732259"/>
            <a:ext cx="1484157" cy="30994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 lang="ko-KR" altLang="en-US"/>
            </a:pPr>
            <a:r>
              <a:rPr lang="ko-KR" altLang="en-US" sz="1000" dirty="0" smtClean="0">
                <a:solidFill>
                  <a:schemeClr val="tx1"/>
                </a:solidFill>
              </a:rPr>
              <a:t>▶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샷추가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5084853" y="3779230"/>
            <a:ext cx="1259922" cy="216000"/>
            <a:chOff x="5399721" y="3352872"/>
            <a:chExt cx="1259922" cy="216000"/>
          </a:xfrm>
        </p:grpSpPr>
        <p:sp>
          <p:nvSpPr>
            <p:cNvPr id="41" name="직사각형 40"/>
            <p:cNvSpPr/>
            <p:nvPr/>
          </p:nvSpPr>
          <p:spPr>
            <a:xfrm>
              <a:off x="5399721" y="3352872"/>
              <a:ext cx="235761" cy="21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 lang="ko-KR" altLang="en-US"/>
              </a:pPr>
              <a:r>
                <a:rPr lang="en-US" altLang="ko-KR" sz="1000" dirty="0" smtClean="0">
                  <a:solidFill>
                    <a:schemeClr val="tx1"/>
                  </a:solidFill>
                </a:rPr>
                <a:t>-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5672753" y="3352872"/>
              <a:ext cx="720000" cy="216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 lang="ko-KR" altLang="en-US"/>
              </a:pPr>
              <a:r>
                <a:rPr lang="en-US" altLang="ko-KR" sz="1000" dirty="0" smtClean="0">
                  <a:solidFill>
                    <a:schemeClr val="tx1"/>
                  </a:solidFill>
                </a:rPr>
                <a:t>0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6423882" y="3352872"/>
              <a:ext cx="235761" cy="21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 lang="ko-KR" altLang="en-US"/>
              </a:pPr>
              <a:r>
                <a:rPr lang="en-US" altLang="ko-KR" sz="1000" dirty="0" smtClean="0">
                  <a:solidFill>
                    <a:schemeClr val="tx1"/>
                  </a:solidFill>
                </a:rPr>
                <a:t>+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48" name="직사각형 47"/>
          <p:cNvSpPr/>
          <p:nvPr/>
        </p:nvSpPr>
        <p:spPr>
          <a:xfrm>
            <a:off x="3971698" y="4222133"/>
            <a:ext cx="1484157" cy="30994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 lang="ko-KR" altLang="en-US"/>
            </a:pPr>
            <a:r>
              <a:rPr lang="ko-KR" altLang="en-US" sz="1000" dirty="0" smtClean="0">
                <a:solidFill>
                  <a:schemeClr val="tx1"/>
                </a:solidFill>
              </a:rPr>
              <a:t>수량</a:t>
            </a:r>
            <a:r>
              <a:rPr lang="en-US" altLang="ko-KR" sz="1000" dirty="0" smtClean="0">
                <a:solidFill>
                  <a:schemeClr val="tx1"/>
                </a:solidFill>
              </a:rPr>
              <a:t>: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4490901" y="4273665"/>
            <a:ext cx="1259922" cy="216000"/>
            <a:chOff x="5399721" y="3352872"/>
            <a:chExt cx="1259922" cy="216000"/>
          </a:xfrm>
        </p:grpSpPr>
        <p:sp>
          <p:nvSpPr>
            <p:cNvPr id="50" name="직사각형 49"/>
            <p:cNvSpPr/>
            <p:nvPr/>
          </p:nvSpPr>
          <p:spPr>
            <a:xfrm>
              <a:off x="5399721" y="3352872"/>
              <a:ext cx="235761" cy="21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 lang="ko-KR" altLang="en-US"/>
              </a:pPr>
              <a:r>
                <a:rPr lang="en-US" altLang="ko-KR" sz="1000" dirty="0" smtClean="0">
                  <a:solidFill>
                    <a:schemeClr val="tx1"/>
                  </a:solidFill>
                </a:rPr>
                <a:t>-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5672753" y="3352872"/>
              <a:ext cx="720000" cy="216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 lang="ko-KR" altLang="en-US"/>
              </a:pPr>
              <a:r>
                <a:rPr lang="en-US" altLang="ko-KR" sz="1000" dirty="0" smtClean="0">
                  <a:solidFill>
                    <a:schemeClr val="tx1"/>
                  </a:solidFill>
                </a:rPr>
                <a:t>0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6423882" y="3352872"/>
              <a:ext cx="235761" cy="21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 lang="ko-KR" altLang="en-US"/>
              </a:pPr>
              <a:r>
                <a:rPr lang="en-US" altLang="ko-KR" sz="1000" dirty="0" smtClean="0">
                  <a:solidFill>
                    <a:schemeClr val="tx1"/>
                  </a:solidFill>
                </a:rPr>
                <a:t>+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53" name="직사각형 52"/>
          <p:cNvSpPr/>
          <p:nvPr/>
        </p:nvSpPr>
        <p:spPr>
          <a:xfrm>
            <a:off x="4670606" y="4825320"/>
            <a:ext cx="1674169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 lang="ko-KR" altLang="en-US"/>
            </a:pPr>
            <a:r>
              <a:rPr lang="en-US" altLang="ko-KR" dirty="0" smtClean="0">
                <a:solidFill>
                  <a:schemeClr val="tx1"/>
                </a:solidFill>
              </a:rPr>
              <a:t>2000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6433359" y="4830780"/>
            <a:ext cx="226873" cy="30994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 lang="ko-KR" altLang="en-US"/>
            </a:pPr>
            <a:r>
              <a:rPr lang="ko-KR" altLang="en-US" sz="1400" b="1" dirty="0" smtClean="0">
                <a:solidFill>
                  <a:schemeClr val="tx1"/>
                </a:solidFill>
              </a:rPr>
              <a:t>원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67544" y="5913276"/>
            <a:ext cx="6264696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dirty="0" smtClean="0">
                <a:solidFill>
                  <a:schemeClr val="tx1"/>
                </a:solidFill>
              </a:rPr>
              <a:t>구매하려면 로그인해야 합니다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929454" y="1016732"/>
            <a:ext cx="2071700" cy="3939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Font typeface="+mj-lt"/>
              <a:buAutoNum type="arabicPeriod"/>
              <a:defRPr lang="ko-KR" altLang="en-US"/>
            </a:pPr>
            <a:r>
              <a:rPr lang="ko-KR" altLang="en-US" sz="1000" dirty="0" smtClean="0"/>
              <a:t>페이지 제목 표시할 때 해당상품의 분류명을 불러와서 표시 </a:t>
            </a:r>
            <a:endParaRPr lang="en-US" altLang="ko-KR" sz="1000" dirty="0"/>
          </a:p>
          <a:p>
            <a:pPr>
              <a:defRPr lang="ko-KR" altLang="en-US"/>
            </a:pPr>
            <a:r>
              <a:rPr lang="en-US" altLang="ko-KR" sz="1000" dirty="0" smtClean="0"/>
              <a:t>2. </a:t>
            </a:r>
            <a:r>
              <a:rPr lang="ko-KR" altLang="en-US" sz="1000" dirty="0" smtClean="0"/>
              <a:t>옵션 선택 영역</a:t>
            </a:r>
            <a:endParaRPr lang="en-US" altLang="ko-KR" sz="1000" dirty="0" smtClean="0"/>
          </a:p>
          <a:p>
            <a:pPr marL="228600" indent="-228600">
              <a:buAutoNum type="arabicParenR"/>
              <a:defRPr lang="ko-KR" altLang="en-US"/>
            </a:pPr>
            <a:r>
              <a:rPr lang="ko-KR" altLang="en-US" sz="1000" dirty="0" err="1" smtClean="0"/>
              <a:t>컵사이즈</a:t>
            </a:r>
            <a:r>
              <a:rPr lang="ko-KR" altLang="en-US" sz="1000" dirty="0" smtClean="0"/>
              <a:t> 선택</a:t>
            </a:r>
            <a:r>
              <a:rPr lang="en-US" altLang="ko-KR" sz="1000" dirty="0" smtClean="0"/>
              <a:t>: Medium(</a:t>
            </a:r>
            <a:r>
              <a:rPr lang="ko-KR" altLang="en-US" sz="1000" dirty="0" smtClean="0"/>
              <a:t>디폴트</a:t>
            </a:r>
            <a:r>
              <a:rPr lang="en-US" altLang="ko-KR" sz="1000" dirty="0" smtClean="0"/>
              <a:t>), large, Grande</a:t>
            </a:r>
          </a:p>
          <a:p>
            <a:pPr marL="228600" indent="-228600">
              <a:buAutoNum type="arabicParenR"/>
              <a:defRPr lang="ko-KR" altLang="en-US"/>
            </a:pPr>
            <a:r>
              <a:rPr lang="ko-KR" altLang="en-US" sz="1000" dirty="0" err="1" smtClean="0"/>
              <a:t>시럽추가</a:t>
            </a:r>
            <a:r>
              <a:rPr lang="en-US" altLang="ko-KR" sz="1000" dirty="0" smtClean="0"/>
              <a:t>: </a:t>
            </a:r>
            <a:r>
              <a:rPr lang="ko-KR" altLang="en-US" sz="1000" dirty="0" err="1" smtClean="0"/>
              <a:t>시럽없음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디폴트</a:t>
            </a:r>
            <a:r>
              <a:rPr lang="en-US" altLang="ko-KR" sz="1000" dirty="0" smtClean="0"/>
              <a:t>), </a:t>
            </a:r>
            <a:r>
              <a:rPr lang="ko-KR" altLang="en-US" sz="1000" dirty="0" smtClean="0"/>
              <a:t>바닐라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헤이즐럿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캬라멜</a:t>
            </a:r>
            <a:endParaRPr lang="en-US" altLang="ko-KR" sz="1000" dirty="0" smtClean="0"/>
          </a:p>
          <a:p>
            <a:pPr marL="228600" indent="-228600">
              <a:buAutoNum type="arabicParenR"/>
              <a:defRPr lang="ko-KR" altLang="en-US"/>
            </a:pPr>
            <a:r>
              <a:rPr lang="ko-KR" altLang="en-US" sz="1000" dirty="0" smtClean="0"/>
              <a:t>얼음</a:t>
            </a:r>
            <a:r>
              <a:rPr lang="en-US" altLang="ko-KR" sz="1000" dirty="0"/>
              <a:t> </a:t>
            </a:r>
            <a:r>
              <a:rPr lang="ko-KR" altLang="en-US" sz="1000" dirty="0" smtClean="0"/>
              <a:t>선택</a:t>
            </a:r>
            <a:r>
              <a:rPr lang="en-US" altLang="ko-KR" sz="1000" dirty="0" smtClean="0"/>
              <a:t>: HOT(</a:t>
            </a:r>
            <a:r>
              <a:rPr lang="ko-KR" altLang="en-US" sz="1000" dirty="0" smtClean="0"/>
              <a:t>디폴트</a:t>
            </a:r>
            <a:r>
              <a:rPr lang="en-US" altLang="ko-KR" sz="1000" dirty="0" smtClean="0"/>
              <a:t>), </a:t>
            </a:r>
            <a:r>
              <a:rPr lang="ko-KR" altLang="en-US" sz="1000" dirty="0" smtClean="0"/>
              <a:t>보통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적게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많게</a:t>
            </a:r>
            <a:endParaRPr lang="en-US" altLang="ko-KR" sz="1000" dirty="0" smtClean="0"/>
          </a:p>
          <a:p>
            <a:pPr marL="228600" indent="-228600">
              <a:buAutoNum type="arabicParenR"/>
              <a:defRPr lang="ko-KR" altLang="en-US"/>
            </a:pPr>
            <a:r>
              <a:rPr lang="ko-KR" altLang="en-US" sz="1000" dirty="0" err="1" smtClean="0"/>
              <a:t>샷추가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버튼 클릭 시 수량</a:t>
            </a:r>
            <a:r>
              <a:rPr lang="en-US" altLang="ko-KR" sz="1000" dirty="0" smtClean="0"/>
              <a:t>-,+ </a:t>
            </a:r>
            <a:r>
              <a:rPr lang="ko-KR" altLang="en-US" sz="1000" dirty="0" smtClean="0"/>
              <a:t>처리</a:t>
            </a:r>
            <a:r>
              <a:rPr lang="en-US" altLang="ko-KR" sz="1000" dirty="0" smtClean="0"/>
              <a:t>. Min=0, max=4</a:t>
            </a:r>
          </a:p>
          <a:p>
            <a:pPr marL="228600" indent="-228600">
              <a:buFontTx/>
              <a:buAutoNum type="arabicParenR"/>
              <a:defRPr lang="ko-KR" altLang="en-US"/>
            </a:pPr>
            <a:r>
              <a:rPr lang="ko-KR" altLang="en-US" sz="1000" dirty="0" smtClean="0"/>
              <a:t>수량</a:t>
            </a:r>
            <a:r>
              <a:rPr lang="en-US" altLang="ko-KR" sz="1000" dirty="0" smtClean="0"/>
              <a:t>: </a:t>
            </a:r>
            <a:r>
              <a:rPr lang="ko-KR" altLang="en-US" sz="1000" dirty="0"/>
              <a:t>버튼 클릭 시 수량</a:t>
            </a:r>
            <a:r>
              <a:rPr lang="en-US" altLang="ko-KR" sz="1000" dirty="0"/>
              <a:t>-,+ </a:t>
            </a:r>
            <a:r>
              <a:rPr lang="ko-KR" altLang="en-US" sz="1000" dirty="0"/>
              <a:t>처리</a:t>
            </a:r>
            <a:r>
              <a:rPr lang="en-US" altLang="ko-KR" sz="1000" dirty="0"/>
              <a:t>. Min=0, </a:t>
            </a:r>
            <a:r>
              <a:rPr lang="en-US" altLang="ko-KR" sz="1000" dirty="0" smtClean="0"/>
              <a:t>max=10</a:t>
            </a:r>
          </a:p>
          <a:p>
            <a:pPr>
              <a:defRPr lang="ko-KR" altLang="en-US"/>
            </a:pPr>
            <a:r>
              <a:rPr lang="en-US" altLang="ko-KR" sz="1000" dirty="0" smtClean="0"/>
              <a:t>3. </a:t>
            </a:r>
            <a:r>
              <a:rPr lang="ko-KR" altLang="en-US" sz="1000" dirty="0" smtClean="0"/>
              <a:t>총합계</a:t>
            </a:r>
            <a:r>
              <a:rPr lang="en-US" altLang="ko-KR" sz="1000" dirty="0" smtClean="0"/>
              <a:t>: (</a:t>
            </a:r>
            <a:r>
              <a:rPr lang="ko-KR" altLang="en-US" sz="1000" dirty="0" smtClean="0"/>
              <a:t>기본가격</a:t>
            </a:r>
            <a:r>
              <a:rPr lang="en-US" altLang="ko-KR" sz="1000" dirty="0" smtClean="0"/>
              <a:t>+</a:t>
            </a:r>
            <a:r>
              <a:rPr lang="ko-KR" altLang="en-US" sz="1000" dirty="0" err="1" smtClean="0"/>
              <a:t>옵션선택</a:t>
            </a:r>
            <a:r>
              <a:rPr lang="ko-KR" altLang="en-US" sz="1000" dirty="0" smtClean="0"/>
              <a:t> 합계</a:t>
            </a:r>
            <a:r>
              <a:rPr lang="en-US" altLang="ko-KR" sz="1000" dirty="0" smtClean="0"/>
              <a:t>)*</a:t>
            </a:r>
            <a:r>
              <a:rPr lang="ko-KR" altLang="en-US" sz="1000" dirty="0" smtClean="0"/>
              <a:t>수량 으로 계산해서 표시</a:t>
            </a:r>
            <a:endParaRPr lang="en-US" altLang="ko-KR" sz="1000" dirty="0" smtClean="0"/>
          </a:p>
          <a:p>
            <a:pPr>
              <a:defRPr lang="ko-KR" altLang="en-US"/>
            </a:pPr>
            <a:r>
              <a:rPr lang="en-US" altLang="ko-KR" sz="1000" dirty="0" smtClean="0"/>
              <a:t>4. </a:t>
            </a:r>
            <a:r>
              <a:rPr lang="ko-KR" altLang="en-US" sz="1000" dirty="0" smtClean="0"/>
              <a:t>장바구니담기 버튼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클릭하면 </a:t>
            </a:r>
            <a:r>
              <a:rPr lang="en-US" altLang="ko-KR" sz="1000" dirty="0" smtClean="0"/>
              <a:t>cart popup</a:t>
            </a:r>
            <a:r>
              <a:rPr lang="ko-KR" altLang="en-US" sz="1000" dirty="0" smtClean="0"/>
              <a:t>에 해당 상품 넣기</a:t>
            </a:r>
            <a:endParaRPr lang="en-US" altLang="ko-KR" sz="1000" dirty="0" smtClean="0"/>
          </a:p>
          <a:p>
            <a:pPr>
              <a:defRPr lang="ko-KR" altLang="en-US"/>
            </a:pPr>
            <a:r>
              <a:rPr lang="en-US" altLang="ko-KR" sz="1000" dirty="0" smtClean="0"/>
              <a:t>5. </a:t>
            </a:r>
            <a:r>
              <a:rPr lang="ko-KR" altLang="en-US" sz="1000" dirty="0" err="1" smtClean="0"/>
              <a:t>바로구매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주문서 폼으로 이동</a:t>
            </a:r>
            <a:endParaRPr lang="en-US" altLang="ko-KR" sz="1000" dirty="0" smtClean="0"/>
          </a:p>
          <a:p>
            <a:pPr marL="171450" indent="-171450">
              <a:buFont typeface="Arial" panose="020B0604020202020204" pitchFamily="34" charset="0"/>
              <a:buChar char="•"/>
              <a:defRPr lang="ko-KR" altLang="en-US"/>
            </a:pPr>
            <a:r>
              <a:rPr lang="en-US" altLang="ko-KR" sz="1000" dirty="0" smtClean="0"/>
              <a:t>4,5 </a:t>
            </a:r>
            <a:r>
              <a:rPr lang="ko-KR" altLang="en-US" sz="1000" dirty="0" smtClean="0"/>
              <a:t>버튼은 로그인한 사용자에게만 표시됨</a:t>
            </a:r>
            <a:r>
              <a:rPr lang="en-US" altLang="ko-KR" sz="1000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  <a:defRPr lang="ko-KR" altLang="en-US"/>
            </a:pPr>
            <a:r>
              <a:rPr lang="ko-KR" altLang="en-US" sz="1000" dirty="0" err="1" smtClean="0"/>
              <a:t>미로그인</a:t>
            </a:r>
            <a:r>
              <a:rPr lang="ko-KR" altLang="en-US" sz="1000" dirty="0" smtClean="0"/>
              <a:t> 사용자에게는 </a:t>
            </a:r>
            <a:r>
              <a:rPr lang="en-US" altLang="ko-KR" sz="1000" dirty="0" smtClean="0"/>
              <a:t>6</a:t>
            </a:r>
            <a:r>
              <a:rPr lang="ko-KR" altLang="en-US" sz="1000" dirty="0" smtClean="0"/>
              <a:t>번 영역 표시</a:t>
            </a:r>
            <a:endParaRPr lang="en-US" altLang="ko-KR" sz="1000" dirty="0"/>
          </a:p>
          <a:p>
            <a:pPr marL="228600" indent="-228600">
              <a:buAutoNum type="arabicParenR"/>
              <a:defRPr lang="ko-KR" altLang="en-US"/>
            </a:pPr>
            <a:endParaRPr lang="en-US" altLang="ko-KR" sz="1000" dirty="0" smtClean="0"/>
          </a:p>
          <a:p>
            <a:pPr marL="228600" indent="-228600">
              <a:buAutoNum type="arabicParenR"/>
              <a:defRPr lang="ko-KR" altLang="en-US"/>
            </a:pPr>
            <a:endParaRPr lang="en-US" altLang="ko-KR" sz="1000" dirty="0" smtClean="0"/>
          </a:p>
        </p:txBody>
      </p:sp>
      <p:sp>
        <p:nvSpPr>
          <p:cNvPr id="57" name="타원 56"/>
          <p:cNvSpPr/>
          <p:nvPr/>
        </p:nvSpPr>
        <p:spPr>
          <a:xfrm>
            <a:off x="3724464" y="2564975"/>
            <a:ext cx="252028" cy="252000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000" b="1" dirty="0" smtClean="0">
                <a:solidFill>
                  <a:schemeClr val="tx1"/>
                </a:solidFill>
              </a:rPr>
              <a:t>2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3724464" y="4853905"/>
            <a:ext cx="252028" cy="252000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000" b="1" dirty="0" smtClean="0">
                <a:solidFill>
                  <a:schemeClr val="tx1"/>
                </a:solidFill>
              </a:rPr>
              <a:t>3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2051720" y="5392954"/>
            <a:ext cx="252028" cy="252000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000" b="1" dirty="0" smtClean="0">
                <a:solidFill>
                  <a:schemeClr val="tx1"/>
                </a:solidFill>
              </a:rPr>
              <a:t>4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3845684" y="5390781"/>
            <a:ext cx="252028" cy="252000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000" b="1" dirty="0" smtClean="0">
                <a:solidFill>
                  <a:schemeClr val="tx1"/>
                </a:solidFill>
              </a:rPr>
              <a:t>5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533939" y="5931292"/>
            <a:ext cx="252028" cy="252000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000" b="1" dirty="0" smtClean="0">
                <a:solidFill>
                  <a:schemeClr val="tx1"/>
                </a:solidFill>
              </a:rPr>
              <a:t>6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graphicFrame>
        <p:nvGraphicFramePr>
          <p:cNvPr id="64" name="표 63"/>
          <p:cNvGraphicFramePr>
            <a:graphicFrameLocks noGrp="1"/>
          </p:cNvGraphicFramePr>
          <p:nvPr>
            <p:extLst/>
          </p:nvPr>
        </p:nvGraphicFramePr>
        <p:xfrm>
          <a:off x="6929454" y="4970864"/>
          <a:ext cx="2071700" cy="1554480"/>
        </p:xfrm>
        <a:graphic>
          <a:graphicData uri="http://schemas.openxmlformats.org/drawingml/2006/table">
            <a:tbl>
              <a:tblPr firstRow="1" bandRow="1"/>
              <a:tblGrid>
                <a:gridCol w="2071700">
                  <a:extLst>
                    <a:ext uri="{9D8B030D-6E8A-4147-A177-3AD203B41FA5}">
                      <a16:colId xmlns="" xmlns:a16="http://schemas.microsoft.com/office/drawing/2014/main" val="27804917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spc="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/>
                        </a:rPr>
                        <a:t>Request</a:t>
                      </a:r>
                      <a:endParaRPr lang="ko-KR" altLang="en-US" sz="1200" spc="0" baseline="0" dirty="0"/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8C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12189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pc="0" baseline="0" dirty="0" smtClean="0"/>
                        <a:t>/product/</a:t>
                      </a:r>
                      <a:r>
                        <a:rPr lang="en-US" altLang="ko-KR" sz="1000" spc="0" baseline="0" dirty="0" err="1" smtClean="0"/>
                        <a:t>productDetailAction.yo</a:t>
                      </a:r>
                      <a:endParaRPr lang="ko-KR" altLang="en-US" sz="1000" spc="0" baseline="0" dirty="0"/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1292821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spc="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/>
                        </a:rPr>
                        <a:t>Controller</a:t>
                      </a:r>
                      <a:endParaRPr lang="ko-KR" altLang="en-US" sz="1200" spc="0" baseline="0" dirty="0"/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8C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647131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spc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ProductDetailAction.java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8072879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spc="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/>
                        </a:rPr>
                        <a:t>View</a:t>
                      </a:r>
                      <a:endParaRPr lang="ko-KR" altLang="en-US" sz="1000" spc="0" baseline="0" dirty="0"/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8C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405465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pc="0" baseline="0" dirty="0" err="1" smtClean="0"/>
                        <a:t>productDetailMem.jsp</a:t>
                      </a:r>
                      <a:endParaRPr lang="ko-KR" altLang="en-US" sz="1200" spc="0" baseline="0" dirty="0"/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561248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92323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9" name="표 88"/>
          <p:cNvGraphicFramePr>
            <a:graphicFrameLocks noGrp="1"/>
          </p:cNvGraphicFramePr>
          <p:nvPr>
            <p:extLst/>
          </p:nvPr>
        </p:nvGraphicFramePr>
        <p:xfrm>
          <a:off x="214282" y="224644"/>
          <a:ext cx="8790881" cy="63110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835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4719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88050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1684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8552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09835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업무명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상품 </a:t>
                      </a: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상세조회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***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 latinLnBrk="1">
                        <a:defRPr lang="ko-KR" altLang="en-US"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indent="0" algn="l" defTabSz="87187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회원이 주문상품 목록조회 화면에서 이미지나 상품명을 클릭하면 이동하는 화면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아랫부분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569374">
                <a:tc gridSpan="5">
                  <a:txBody>
                    <a:bodyPr/>
                    <a:lstStyle/>
                    <a:p>
                      <a:pPr lvl="0" algn="ctr" latinLnBrk="1">
                        <a:defRPr lang="ko-KR" altLang="en-US"/>
                      </a:pP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defTabSz="87187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42900" indent="-342900" latinLnBrk="1">
                        <a:buFont typeface="+mj-lt"/>
                        <a:buAutoNum type="arabicPeriod"/>
                        <a:defRPr lang="ko-KR" altLang="en-US"/>
                      </a:pP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8" name="직사각형 37"/>
          <p:cNvSpPr/>
          <p:nvPr/>
        </p:nvSpPr>
        <p:spPr>
          <a:xfrm>
            <a:off x="1835696" y="2255364"/>
            <a:ext cx="4047654" cy="48944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000">
                <a:solidFill>
                  <a:schemeClr val="tx1"/>
                </a:solidFill>
              </a:rPr>
              <a:t>Textarea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538982" y="999187"/>
            <a:ext cx="5977234" cy="19756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>
                <a:solidFill>
                  <a:schemeClr val="tx1"/>
                </a:solidFill>
              </a:rPr>
              <a:t>앞페이지에 이어서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64084" y="1484784"/>
            <a:ext cx="3315828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300"/>
              <a:t>고객총평점</a:t>
            </a:r>
            <a:r>
              <a:rPr lang="en-US" altLang="ko-KR" sz="1300"/>
              <a:t>: </a:t>
            </a:r>
            <a:r>
              <a:rPr lang="ko-KR" altLang="en-US" sz="1300"/>
              <a:t>★★★★★  </a:t>
            </a:r>
            <a:r>
              <a:rPr lang="en-US" altLang="ko-KR" sz="1300"/>
              <a:t>4.9/5</a:t>
            </a:r>
            <a:endParaRPr lang="ko-KR" altLang="en-US" sz="1300"/>
          </a:p>
        </p:txBody>
      </p:sp>
      <p:cxnSp>
        <p:nvCxnSpPr>
          <p:cNvPr id="4" name="직선 연결선 3"/>
          <p:cNvCxnSpPr/>
          <p:nvPr/>
        </p:nvCxnSpPr>
        <p:spPr>
          <a:xfrm>
            <a:off x="538605" y="1860611"/>
            <a:ext cx="604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32128" y="2280233"/>
            <a:ext cx="267649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000" dirty="0" err="1" smtClean="0"/>
              <a:t>별점주기</a:t>
            </a:r>
            <a:endParaRPr lang="ko-KR" altLang="en-US" sz="1000" dirty="0"/>
          </a:p>
        </p:txBody>
      </p:sp>
      <p:sp>
        <p:nvSpPr>
          <p:cNvPr id="31" name="직사각형 30"/>
          <p:cNvSpPr/>
          <p:nvPr/>
        </p:nvSpPr>
        <p:spPr>
          <a:xfrm>
            <a:off x="5883350" y="2255363"/>
            <a:ext cx="632534" cy="48944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>
                <a:solidFill>
                  <a:schemeClr val="tx1"/>
                </a:solidFill>
              </a:rPr>
              <a:t>등록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538605" y="2824065"/>
            <a:ext cx="5977279" cy="744594"/>
            <a:chOff x="538605" y="3190084"/>
            <a:chExt cx="5977279" cy="744594"/>
          </a:xfrm>
        </p:grpSpPr>
        <p:sp>
          <p:nvSpPr>
            <p:cNvPr id="32" name="직사각형 31"/>
            <p:cNvSpPr/>
            <p:nvPr/>
          </p:nvSpPr>
          <p:spPr>
            <a:xfrm>
              <a:off x="538605" y="3190084"/>
              <a:ext cx="5977279" cy="74297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38605" y="3203451"/>
              <a:ext cx="572010" cy="24622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1000"/>
                <a:t>닉네임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029795" y="3192304"/>
              <a:ext cx="2676493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1000"/>
                <a:t>★★★☆☆  </a:t>
              </a:r>
              <a:r>
                <a:rPr lang="en-US" altLang="ko-KR" sz="1000"/>
                <a:t>3/5</a:t>
              </a:r>
              <a:endParaRPr lang="ko-KR" altLang="en-US" sz="100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38605" y="3431693"/>
              <a:ext cx="5833595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1000"/>
                <a:t>상품평 본문 표시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38605" y="3688457"/>
              <a:ext cx="1729139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000"/>
                <a:t>2018-9-11  19:33</a:t>
              </a:r>
              <a:endParaRPr lang="ko-KR" altLang="en-US" sz="100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503563" y="3236966"/>
              <a:ext cx="445751" cy="246221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1000"/>
                <a:t>수정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001890" y="3236966"/>
              <a:ext cx="442724" cy="246221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1000"/>
                <a:t>삭제</a:t>
              </a:r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538605" y="3645216"/>
            <a:ext cx="5977279" cy="744594"/>
            <a:chOff x="538605" y="3190084"/>
            <a:chExt cx="5977279" cy="744594"/>
          </a:xfrm>
        </p:grpSpPr>
        <p:sp>
          <p:nvSpPr>
            <p:cNvPr id="61" name="직사각형 60"/>
            <p:cNvSpPr/>
            <p:nvPr/>
          </p:nvSpPr>
          <p:spPr>
            <a:xfrm>
              <a:off x="538605" y="3190084"/>
              <a:ext cx="5977279" cy="74297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38605" y="3203451"/>
              <a:ext cx="572010" cy="23523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1000"/>
                <a:t>닉네임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029795" y="3192304"/>
              <a:ext cx="2676493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1000"/>
                <a:t>★★★☆☆  </a:t>
              </a:r>
              <a:r>
                <a:rPr lang="en-US" altLang="ko-KR" sz="1000"/>
                <a:t>3/5</a:t>
              </a:r>
              <a:endParaRPr lang="ko-KR" altLang="en-US" sz="100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38605" y="3431693"/>
              <a:ext cx="5833595" cy="2355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1000"/>
                <a:t>상품평 본문 표시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38605" y="3688457"/>
              <a:ext cx="1729139" cy="23600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000"/>
                <a:t>2018-9-11  19:33</a:t>
              </a:r>
              <a:endParaRPr lang="ko-KR" altLang="en-US" sz="100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503563" y="3236966"/>
              <a:ext cx="445751" cy="246221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1000"/>
                <a:t>수정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001890" y="3236966"/>
              <a:ext cx="442724" cy="246221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1000"/>
                <a:t>삭제</a:t>
              </a:r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538605" y="4466367"/>
            <a:ext cx="5977279" cy="744594"/>
            <a:chOff x="538605" y="3190084"/>
            <a:chExt cx="5977279" cy="744594"/>
          </a:xfrm>
        </p:grpSpPr>
        <p:sp>
          <p:nvSpPr>
            <p:cNvPr id="73" name="직사각형 72"/>
            <p:cNvSpPr/>
            <p:nvPr/>
          </p:nvSpPr>
          <p:spPr>
            <a:xfrm>
              <a:off x="538605" y="3190084"/>
              <a:ext cx="5977279" cy="74297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538605" y="3203451"/>
              <a:ext cx="572010" cy="24622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1000"/>
                <a:t>닉네임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1029795" y="3192304"/>
              <a:ext cx="2676493" cy="23485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1000"/>
                <a:t>★★★☆☆  </a:t>
              </a:r>
              <a:r>
                <a:rPr lang="en-US" altLang="ko-KR" sz="1000"/>
                <a:t>3/5</a:t>
              </a:r>
              <a:endParaRPr lang="ko-KR" altLang="en-US" sz="100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38605" y="3431693"/>
              <a:ext cx="5833595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1000"/>
                <a:t>상품평 본문 표시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538605" y="3688457"/>
              <a:ext cx="1729139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000"/>
                <a:t>2018-9-11  19:33</a:t>
              </a:r>
              <a:endParaRPr lang="ko-KR" altLang="en-US" sz="100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503563" y="3236966"/>
              <a:ext cx="445751" cy="246221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1000"/>
                <a:t>수정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6001890" y="3236966"/>
              <a:ext cx="442724" cy="246221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1000"/>
                <a:t>삭제</a:t>
              </a:r>
            </a:p>
          </p:txBody>
        </p:sp>
      </p:grpSp>
      <p:grpSp>
        <p:nvGrpSpPr>
          <p:cNvPr id="80" name="그룹 79"/>
          <p:cNvGrpSpPr/>
          <p:nvPr/>
        </p:nvGrpSpPr>
        <p:grpSpPr>
          <a:xfrm>
            <a:off x="538605" y="5287519"/>
            <a:ext cx="5977279" cy="744594"/>
            <a:chOff x="538605" y="3190084"/>
            <a:chExt cx="5977279" cy="744594"/>
          </a:xfrm>
        </p:grpSpPr>
        <p:sp>
          <p:nvSpPr>
            <p:cNvPr id="81" name="직사각형 80"/>
            <p:cNvSpPr/>
            <p:nvPr/>
          </p:nvSpPr>
          <p:spPr>
            <a:xfrm>
              <a:off x="538605" y="3190084"/>
              <a:ext cx="5977279" cy="74297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538605" y="3203451"/>
              <a:ext cx="572010" cy="24622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1000"/>
                <a:t>닉네임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029795" y="3192304"/>
              <a:ext cx="2676493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1000"/>
                <a:t>★★★☆☆  </a:t>
              </a:r>
              <a:r>
                <a:rPr lang="en-US" altLang="ko-KR" sz="1000"/>
                <a:t>3/5</a:t>
              </a:r>
              <a:endParaRPr lang="ko-KR" altLang="en-US" sz="100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38605" y="3431693"/>
              <a:ext cx="5833595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1000"/>
                <a:t>상품평 본문 표시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38605" y="3688457"/>
              <a:ext cx="1729139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000"/>
                <a:t>2018-9-11  19:33</a:t>
              </a:r>
              <a:endParaRPr lang="ko-KR" altLang="en-US" sz="100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503563" y="3236966"/>
              <a:ext cx="445751" cy="235819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1000"/>
                <a:t>수정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6001890" y="3236966"/>
              <a:ext cx="442724" cy="235819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1000"/>
                <a:t>삭제</a:t>
              </a:r>
            </a:p>
          </p:txBody>
        </p:sp>
      </p:grpSp>
      <p:sp>
        <p:nvSpPr>
          <p:cNvPr id="46" name="타원 45"/>
          <p:cNvSpPr/>
          <p:nvPr/>
        </p:nvSpPr>
        <p:spPr>
          <a:xfrm>
            <a:off x="258687" y="1481627"/>
            <a:ext cx="252028" cy="252000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8" name="타원 47"/>
          <p:cNvSpPr/>
          <p:nvPr/>
        </p:nvSpPr>
        <p:spPr>
          <a:xfrm>
            <a:off x="6516216" y="2338066"/>
            <a:ext cx="252028" cy="252000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000" b="1" dirty="0" smtClean="0">
                <a:solidFill>
                  <a:schemeClr val="tx1"/>
                </a:solidFill>
              </a:rPr>
              <a:t>3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258687" y="2366882"/>
            <a:ext cx="252028" cy="252000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000" b="1" dirty="0" smtClean="0">
                <a:solidFill>
                  <a:schemeClr val="tx1"/>
                </a:solidFill>
              </a:rPr>
              <a:t>2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5274957" y="3117168"/>
            <a:ext cx="252028" cy="252000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000" b="1" dirty="0" smtClean="0">
                <a:solidFill>
                  <a:schemeClr val="tx1"/>
                </a:solidFill>
              </a:rPr>
              <a:t>5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258687" y="2987859"/>
            <a:ext cx="252028" cy="252000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000" b="1" dirty="0" smtClean="0">
                <a:solidFill>
                  <a:schemeClr val="tx1"/>
                </a:solidFill>
              </a:rPr>
              <a:t>4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5890875" y="3100596"/>
            <a:ext cx="252028" cy="252000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000" b="1" dirty="0" smtClean="0">
                <a:solidFill>
                  <a:schemeClr val="tx1"/>
                </a:solidFill>
              </a:rPr>
              <a:t>6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929454" y="1003628"/>
            <a:ext cx="20717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Font typeface="+mj-lt"/>
              <a:buAutoNum type="arabicPeriod"/>
              <a:defRPr lang="ko-KR" altLang="en-US"/>
            </a:pPr>
            <a:r>
              <a:rPr lang="ko-KR" altLang="en-US" sz="1000" dirty="0"/>
              <a:t>고객의 </a:t>
            </a:r>
            <a:r>
              <a:rPr lang="ko-KR" altLang="en-US" sz="1000" dirty="0" err="1"/>
              <a:t>총평점의</a:t>
            </a:r>
            <a:r>
              <a:rPr lang="ko-KR" altLang="en-US" sz="1000" dirty="0"/>
              <a:t> 평균을 이미지와 텍스트로 </a:t>
            </a:r>
            <a:r>
              <a:rPr lang="ko-KR" altLang="en-US" sz="1000" dirty="0" smtClean="0"/>
              <a:t>표시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값은 반올림 처리</a:t>
            </a:r>
            <a:endParaRPr lang="ko-KR" altLang="en-US" sz="1000" dirty="0"/>
          </a:p>
          <a:p>
            <a:pPr marL="228600" indent="-228600">
              <a:buFont typeface="+mj-lt"/>
              <a:buAutoNum type="arabicPeriod"/>
              <a:defRPr lang="ko-KR" altLang="en-US"/>
            </a:pPr>
            <a:r>
              <a:rPr lang="ko-KR" altLang="en-US" sz="1000" dirty="0" smtClean="0"/>
              <a:t>사용자 닉네임 표시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별점주기는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0~5</a:t>
            </a:r>
            <a:r>
              <a:rPr lang="ko-KR" altLang="en-US" sz="1000" dirty="0" smtClean="0"/>
              <a:t>까지 숫자로 선택되도록 처리</a:t>
            </a:r>
            <a:endParaRPr lang="en-US" altLang="ko-KR" sz="1000" dirty="0" smtClean="0"/>
          </a:p>
          <a:p>
            <a:pPr marL="228600" indent="-228600">
              <a:buFont typeface="+mj-lt"/>
              <a:buAutoNum type="arabicPeriod"/>
              <a:defRPr lang="ko-KR" altLang="en-US"/>
            </a:pPr>
            <a:r>
              <a:rPr lang="ko-KR" altLang="en-US" sz="1000" dirty="0" smtClean="0"/>
              <a:t>등록 버튼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클릭 시 하단 댓글 목록의 맨 윗줄에 표시</a:t>
            </a:r>
            <a:endParaRPr lang="en-US" altLang="ko-KR" sz="1000" dirty="0" smtClean="0"/>
          </a:p>
          <a:p>
            <a:pPr marL="228600" indent="-228600">
              <a:buFont typeface="+mj-lt"/>
              <a:buAutoNum type="arabicPeriod"/>
              <a:defRPr lang="ko-KR" altLang="en-US"/>
            </a:pPr>
            <a:r>
              <a:rPr lang="ko-KR" altLang="en-US" sz="1000" dirty="0" smtClean="0"/>
              <a:t>댓글 목록 표시</a:t>
            </a:r>
            <a:r>
              <a:rPr lang="en-US" altLang="ko-KR" sz="1000" dirty="0" smtClean="0"/>
              <a:t>.</a:t>
            </a:r>
          </a:p>
          <a:p>
            <a:pPr marL="228600" indent="-228600">
              <a:buFont typeface="+mj-lt"/>
              <a:buAutoNum type="arabicPeriod"/>
              <a:defRPr lang="ko-KR" altLang="en-US"/>
            </a:pPr>
            <a:r>
              <a:rPr lang="ko-KR" altLang="en-US" sz="1000" dirty="0" smtClean="0"/>
              <a:t>수정 버튼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댓글 수정을 위한 </a:t>
            </a:r>
            <a:r>
              <a:rPr lang="ko-KR" altLang="en-US" sz="1000" dirty="0" err="1" smtClean="0"/>
              <a:t>팝업창</a:t>
            </a:r>
            <a:r>
              <a:rPr lang="ko-KR" altLang="en-US" sz="1000" dirty="0" smtClean="0"/>
              <a:t> 표시</a:t>
            </a:r>
            <a:endParaRPr lang="en-US" altLang="ko-KR" sz="1000" dirty="0" smtClean="0"/>
          </a:p>
          <a:p>
            <a:pPr marL="228600" indent="-228600">
              <a:buFont typeface="+mj-lt"/>
              <a:buAutoNum type="arabicPeriod"/>
              <a:defRPr lang="ko-KR" altLang="en-US"/>
            </a:pPr>
            <a:r>
              <a:rPr lang="ko-KR" altLang="en-US" sz="1000" dirty="0" err="1" smtClean="0"/>
              <a:t>삭제버튼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클릭 시 댓글 삭제</a:t>
            </a:r>
            <a:endParaRPr lang="en-US" altLang="ko-KR" sz="1000" dirty="0" smtClean="0"/>
          </a:p>
        </p:txBody>
      </p:sp>
      <p:sp>
        <p:nvSpPr>
          <p:cNvPr id="56" name="직사각형 55"/>
          <p:cNvSpPr/>
          <p:nvPr/>
        </p:nvSpPr>
        <p:spPr>
          <a:xfrm>
            <a:off x="538028" y="2255364"/>
            <a:ext cx="1405680" cy="48944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79388">
              <a:defRPr lang="ko-KR" altLang="en-US"/>
            </a:pPr>
            <a:r>
              <a:rPr lang="ko-KR" altLang="en-US" sz="1000" dirty="0" smtClean="0">
                <a:solidFill>
                  <a:schemeClr val="tx1"/>
                </a:solidFill>
              </a:rPr>
              <a:t>닉네임 표시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marL="179388">
              <a:defRPr lang="ko-KR" altLang="en-US"/>
            </a:pPr>
            <a:r>
              <a:rPr lang="ko-KR" altLang="en-US" sz="1000" dirty="0" err="1" smtClean="0">
                <a:solidFill>
                  <a:schemeClr val="tx1"/>
                </a:solidFill>
              </a:rPr>
              <a:t>별점주기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332273" y="2500084"/>
            <a:ext cx="432000" cy="18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 lang="ko-KR" altLang="en-US"/>
            </a:pPr>
            <a:r>
              <a:rPr lang="en-US" altLang="ko-KR" sz="1000" dirty="0" smtClean="0">
                <a:solidFill>
                  <a:schemeClr val="tx1"/>
                </a:solidFill>
              </a:rPr>
              <a:t>0 </a:t>
            </a:r>
            <a:r>
              <a:rPr lang="ko-KR" altLang="en-US" sz="1000" dirty="0" smtClean="0">
                <a:solidFill>
                  <a:schemeClr val="tx1"/>
                </a:solidFill>
              </a:rPr>
              <a:t>▼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aphicFrame>
        <p:nvGraphicFramePr>
          <p:cNvPr id="57" name="표 56"/>
          <p:cNvGraphicFramePr>
            <a:graphicFrameLocks noGrp="1"/>
          </p:cNvGraphicFramePr>
          <p:nvPr>
            <p:extLst/>
          </p:nvPr>
        </p:nvGraphicFramePr>
        <p:xfrm>
          <a:off x="6929454" y="4772031"/>
          <a:ext cx="2071700" cy="1767840"/>
        </p:xfrm>
        <a:graphic>
          <a:graphicData uri="http://schemas.openxmlformats.org/drawingml/2006/table">
            <a:tbl>
              <a:tblPr firstRow="1" bandRow="1"/>
              <a:tblGrid>
                <a:gridCol w="2071700">
                  <a:extLst>
                    <a:ext uri="{9D8B030D-6E8A-4147-A177-3AD203B41FA5}">
                      <a16:colId xmlns="" xmlns:a16="http://schemas.microsoft.com/office/drawing/2014/main" val="27804917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spc="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/>
                        </a:rPr>
                        <a:t>Request</a:t>
                      </a:r>
                      <a:endParaRPr lang="ko-KR" altLang="en-US" sz="1200" spc="0" baseline="0" dirty="0"/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8C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12189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spc="0" baseline="0" dirty="0" smtClean="0"/>
                        <a:t>/</a:t>
                      </a:r>
                      <a:r>
                        <a:rPr lang="en-US" altLang="ko-KR" sz="900" spc="-100" baseline="0" dirty="0" smtClean="0"/>
                        <a:t>popup/</a:t>
                      </a:r>
                      <a:r>
                        <a:rPr lang="en-US" altLang="ko-KR" sz="900" spc="-100" baseline="0" dirty="0" err="1" smtClean="0"/>
                        <a:t>prodCommentWriteAction.yo</a:t>
                      </a:r>
                      <a:r>
                        <a:rPr lang="en-US" altLang="ko-KR" sz="900" spc="-100" baseline="0" dirty="0" smtClean="0"/>
                        <a:t> /product/</a:t>
                      </a:r>
                      <a:r>
                        <a:rPr lang="en-US" altLang="ko-KR" sz="900" spc="-100" baseline="0" dirty="0" err="1" smtClean="0"/>
                        <a:t>prodCommentDeleteAction.yo</a:t>
                      </a:r>
                      <a:endParaRPr lang="ko-KR" altLang="en-US" sz="900" spc="-100" baseline="0" dirty="0"/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1292821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spc="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/>
                        </a:rPr>
                        <a:t>Controller</a:t>
                      </a:r>
                      <a:endParaRPr lang="ko-KR" altLang="en-US" sz="1200" spc="0" baseline="0" dirty="0"/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8C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647131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spc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ProdCommentWriteAction.java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spc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ProdCommentDeleteAction.java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8072879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spc="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/>
                        </a:rPr>
                        <a:t>View</a:t>
                      </a:r>
                      <a:endParaRPr lang="ko-KR" altLang="en-US" sz="1000" spc="0" baseline="0" dirty="0"/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8C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405465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pc="0" baseline="0" dirty="0" err="1" smtClean="0"/>
                        <a:t>productDetailMem.jsp</a:t>
                      </a:r>
                      <a:endParaRPr lang="en-US" altLang="ko-KR" sz="1000" spc="0" baseline="0" dirty="0" smtClean="0"/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561248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30634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214282" y="224644"/>
          <a:ext cx="8790881" cy="63110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835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4719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88050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1684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8552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09835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업무명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상품평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수정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popup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***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 latinLnBrk="1">
                        <a:defRPr lang="ko-KR" altLang="en-US"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indent="0" algn="l" defTabSz="87187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상품평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영역에서 수정 버튼 클릭 시 이동하는 화면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569374">
                <a:tc gridSpan="5">
                  <a:txBody>
                    <a:bodyPr/>
                    <a:lstStyle/>
                    <a:p>
                      <a:pPr lvl="0" algn="ctr" latinLnBrk="1">
                        <a:defRPr lang="ko-KR" altLang="en-US"/>
                      </a:pP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defTabSz="87187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42900" indent="-342900" latinLnBrk="1">
                        <a:buFont typeface="+mj-lt"/>
                        <a:buAutoNum type="arabicPeriod"/>
                        <a:defRPr lang="ko-KR" altLang="en-US"/>
                      </a:pP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7" name="TextBox 46"/>
          <p:cNvSpPr txBox="1"/>
          <p:nvPr/>
        </p:nvSpPr>
        <p:spPr>
          <a:xfrm>
            <a:off x="6929454" y="1003628"/>
            <a:ext cx="207170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Font typeface="+mj-lt"/>
              <a:buAutoNum type="arabicPeriod"/>
              <a:defRPr lang="ko-KR" altLang="en-US"/>
            </a:pPr>
            <a:r>
              <a:rPr lang="ko-KR" altLang="en-US" sz="1000" dirty="0" smtClean="0"/>
              <a:t>등록 버튼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클릭 시 입력한 텍스트 </a:t>
            </a:r>
            <a:r>
              <a:rPr lang="ko-KR" altLang="en-US" sz="1000" dirty="0" err="1" smtClean="0"/>
              <a:t>상품평</a:t>
            </a:r>
            <a:r>
              <a:rPr lang="ko-KR" altLang="en-US" sz="1000" dirty="0" smtClean="0"/>
              <a:t> 목록에 반영하고 </a:t>
            </a:r>
            <a:r>
              <a:rPr lang="ko-KR" altLang="en-US" sz="1000" dirty="0" err="1" smtClean="0"/>
              <a:t>팝업창을</a:t>
            </a:r>
            <a:r>
              <a:rPr lang="ko-KR" altLang="en-US" sz="1000" dirty="0" smtClean="0"/>
              <a:t> 닫음</a:t>
            </a:r>
            <a:endParaRPr lang="en-US" altLang="ko-KR" sz="1000" dirty="0" smtClean="0"/>
          </a:p>
          <a:p>
            <a:pPr marL="228600" indent="-228600">
              <a:buFont typeface="+mj-lt"/>
              <a:buAutoNum type="arabicPeriod"/>
              <a:defRPr lang="ko-KR" altLang="en-US"/>
            </a:pPr>
            <a:r>
              <a:rPr lang="ko-KR" altLang="en-US" sz="1000" dirty="0" err="1" smtClean="0"/>
              <a:t>창닫기</a:t>
            </a:r>
            <a:r>
              <a:rPr lang="ko-KR" altLang="en-US" sz="1000" dirty="0" smtClean="0"/>
              <a:t> 버튼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클릭 시 </a:t>
            </a:r>
            <a:r>
              <a:rPr lang="ko-KR" altLang="en-US" sz="1000" dirty="0" err="1" smtClean="0"/>
              <a:t>팝업창을</a:t>
            </a:r>
            <a:r>
              <a:rPr lang="ko-KR" altLang="en-US" sz="1000" dirty="0" smtClean="0"/>
              <a:t> 닫음</a:t>
            </a:r>
            <a:endParaRPr lang="en-US" altLang="ko-KR" sz="1000" dirty="0" smtClean="0"/>
          </a:p>
        </p:txBody>
      </p:sp>
      <p:sp>
        <p:nvSpPr>
          <p:cNvPr id="51" name="TextBox 50"/>
          <p:cNvSpPr txBox="1"/>
          <p:nvPr/>
        </p:nvSpPr>
        <p:spPr>
          <a:xfrm>
            <a:off x="2843808" y="126876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/>
              <a:t>댓글수정</a:t>
            </a:r>
            <a:endParaRPr lang="ko-KR" altLang="en-US" b="1" dirty="0"/>
          </a:p>
        </p:txBody>
      </p:sp>
      <p:sp>
        <p:nvSpPr>
          <p:cNvPr id="52" name="직사각형 51"/>
          <p:cNvSpPr/>
          <p:nvPr/>
        </p:nvSpPr>
        <p:spPr>
          <a:xfrm>
            <a:off x="1711606" y="1736813"/>
            <a:ext cx="3372399" cy="169218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000" dirty="0" smtClean="0">
                <a:solidFill>
                  <a:schemeClr val="tx1"/>
                </a:solidFill>
              </a:rPr>
              <a:t>Text area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2225642" y="3527722"/>
            <a:ext cx="2344325" cy="288032"/>
            <a:chOff x="2231740" y="5229200"/>
            <a:chExt cx="3204356" cy="288032"/>
          </a:xfrm>
        </p:grpSpPr>
        <p:sp>
          <p:nvSpPr>
            <p:cNvPr id="54" name="직사각형 53"/>
            <p:cNvSpPr/>
            <p:nvPr/>
          </p:nvSpPr>
          <p:spPr>
            <a:xfrm>
              <a:off x="2231740" y="5229200"/>
              <a:ext cx="1512168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 sz="1000" dirty="0" smtClean="0">
                  <a:solidFill>
                    <a:schemeClr val="tx1"/>
                  </a:solidFill>
                </a:rPr>
                <a:t>등록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3923928" y="5229200"/>
              <a:ext cx="1512168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 sz="1000" dirty="0" err="1" smtClean="0">
                  <a:solidFill>
                    <a:schemeClr val="tx1"/>
                  </a:solidFill>
                </a:rPr>
                <a:t>창닫기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56" name="타원 55"/>
          <p:cNvSpPr/>
          <p:nvPr/>
        </p:nvSpPr>
        <p:spPr>
          <a:xfrm>
            <a:off x="2033777" y="3527722"/>
            <a:ext cx="252028" cy="252000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000" b="1" dirty="0" smtClean="0">
                <a:solidFill>
                  <a:schemeClr val="tx1"/>
                </a:solidFill>
              </a:rPr>
              <a:t>1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3397804" y="3527722"/>
            <a:ext cx="252028" cy="252000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000" b="1" dirty="0" smtClean="0">
                <a:solidFill>
                  <a:schemeClr val="tx1"/>
                </a:solidFill>
              </a:rPr>
              <a:t>2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graphicFrame>
        <p:nvGraphicFramePr>
          <p:cNvPr id="58" name="표 57"/>
          <p:cNvGraphicFramePr>
            <a:graphicFrameLocks noGrp="1"/>
          </p:cNvGraphicFramePr>
          <p:nvPr>
            <p:extLst/>
          </p:nvPr>
        </p:nvGraphicFramePr>
        <p:xfrm>
          <a:off x="6929454" y="4767858"/>
          <a:ext cx="2071700" cy="1767840"/>
        </p:xfrm>
        <a:graphic>
          <a:graphicData uri="http://schemas.openxmlformats.org/drawingml/2006/table">
            <a:tbl>
              <a:tblPr firstRow="1" bandRow="1"/>
              <a:tblGrid>
                <a:gridCol w="2071700">
                  <a:extLst>
                    <a:ext uri="{9D8B030D-6E8A-4147-A177-3AD203B41FA5}">
                      <a16:colId xmlns="" xmlns:a16="http://schemas.microsoft.com/office/drawing/2014/main" val="27804917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spc="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/>
                        </a:rPr>
                        <a:t>Request</a:t>
                      </a:r>
                      <a:endParaRPr lang="ko-KR" altLang="en-US" sz="1200" spc="0" baseline="0" dirty="0"/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8C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12189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spc="-100" baseline="0" dirty="0" smtClean="0"/>
                        <a:t>/popup/</a:t>
                      </a:r>
                      <a:r>
                        <a:rPr lang="en-US" altLang="ko-KR" sz="900" spc="-100" baseline="0" dirty="0" err="1" smtClean="0"/>
                        <a:t>prodCommentUpdateAction.yo</a:t>
                      </a:r>
                      <a:r>
                        <a:rPr lang="en-US" altLang="ko-KR" sz="900" spc="-100" baseline="0" dirty="0" smtClean="0"/>
                        <a:t> /popup/</a:t>
                      </a:r>
                      <a:r>
                        <a:rPr lang="en-US" altLang="ko-KR" sz="900" spc="-100" baseline="0" dirty="0" err="1" smtClean="0"/>
                        <a:t>prodCommentUpdateFormAction.yo</a:t>
                      </a:r>
                      <a:endParaRPr lang="ko-KR" altLang="en-US" sz="900" spc="-100" baseline="0" dirty="0"/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1292821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spc="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/>
                        </a:rPr>
                        <a:t>Controller</a:t>
                      </a:r>
                      <a:endParaRPr lang="ko-KR" altLang="en-US" sz="1200" spc="0" baseline="0" dirty="0"/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8C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647131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spc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ProdCommentUpdateAction.java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spc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ProdCommentUpdateFormAction.java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8072879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spc="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/>
                        </a:rPr>
                        <a:t>View</a:t>
                      </a:r>
                      <a:endParaRPr lang="ko-KR" altLang="en-US" sz="1000" spc="0" baseline="0" dirty="0"/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8C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405465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spc="0" baseline="0" dirty="0" err="1" smtClean="0"/>
                        <a:t>prodCommentUpdateForm.jsp</a:t>
                      </a:r>
                      <a:endParaRPr lang="en-US" altLang="ko-KR" sz="1000" spc="0" baseline="0" dirty="0" smtClean="0"/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561248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32761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6544883"/>
              </p:ext>
            </p:extLst>
          </p:nvPr>
        </p:nvGraphicFramePr>
        <p:xfrm>
          <a:off x="214282" y="214290"/>
          <a:ext cx="8790881" cy="63110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835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4719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88050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1684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985528">
                  <a:extLst>
                    <a:ext uri="{9D8B030D-6E8A-4147-A177-3AD203B41FA5}">
                      <a16:colId xmlns="" xmlns:a16="http://schemas.microsoft.com/office/drawing/2014/main" val="3003516788"/>
                    </a:ext>
                  </a:extLst>
                </a:gridCol>
                <a:gridCol w="1098359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업무명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회원관리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회원가입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***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비회원이 회원가입 버튼을 클릭하면 표시되는 회원정보 등록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팝업창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569374">
                <a:tc gridSpan="5">
                  <a:txBody>
                    <a:bodyPr/>
                    <a:lstStyle/>
                    <a:p>
                      <a:pPr lvl="0"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6992920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459595" y="1304764"/>
            <a:ext cx="2124236" cy="569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ko-KR" altLang="en-US" sz="3200" dirty="0"/>
              <a:t>가입하기</a:t>
            </a:r>
          </a:p>
        </p:txBody>
      </p:sp>
      <p:sp>
        <p:nvSpPr>
          <p:cNvPr id="13" name="직사각형 30"/>
          <p:cNvSpPr/>
          <p:nvPr/>
        </p:nvSpPr>
        <p:spPr>
          <a:xfrm>
            <a:off x="1829526" y="5093800"/>
            <a:ext cx="3384376" cy="43204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 lang="ko-KR" altLang="en-US"/>
            </a:pPr>
            <a:r>
              <a:rPr lang="ko-KR" altLang="en-US" sz="1500" b="1" dirty="0" smtClean="0">
                <a:solidFill>
                  <a:schemeClr val="tx1"/>
                </a:solidFill>
              </a:rPr>
              <a:t>가입하기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12768" y="2276872"/>
            <a:ext cx="2046827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 lang="ko-KR" altLang="en-US"/>
            </a:pPr>
            <a:r>
              <a:rPr lang="ko-KR" altLang="en-US" sz="1600" dirty="0">
                <a:solidFill>
                  <a:schemeClr val="tx1"/>
                </a:solidFill>
              </a:rPr>
              <a:t>아이디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412768" y="3147047"/>
            <a:ext cx="2811912" cy="432048"/>
            <a:chOff x="4953892" y="5697252"/>
            <a:chExt cx="3384376" cy="432048"/>
          </a:xfrm>
        </p:grpSpPr>
        <p:sp>
          <p:nvSpPr>
            <p:cNvPr id="9" name="직사각형 30"/>
            <p:cNvSpPr/>
            <p:nvPr/>
          </p:nvSpPr>
          <p:spPr>
            <a:xfrm>
              <a:off x="4953892" y="5697252"/>
              <a:ext cx="3384376" cy="4320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0" name="직사각형 34"/>
            <p:cNvSpPr/>
            <p:nvPr/>
          </p:nvSpPr>
          <p:spPr>
            <a:xfrm>
              <a:off x="5051884" y="5782628"/>
              <a:ext cx="3174643" cy="23866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 lang="ko-KR" altLang="en-US"/>
              </a:pPr>
              <a:r>
                <a:rPr lang="ko-KR" altLang="en-US">
                  <a:solidFill>
                    <a:schemeClr val="tx1"/>
                  </a:solidFill>
                </a:rPr>
                <a:t>비밀번호</a:t>
              </a: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412767" y="4002522"/>
            <a:ext cx="2811912" cy="432048"/>
            <a:chOff x="4953892" y="5697252"/>
            <a:chExt cx="3384376" cy="432048"/>
          </a:xfrm>
        </p:grpSpPr>
        <p:sp>
          <p:nvSpPr>
            <p:cNvPr id="16" name="직사각형 30"/>
            <p:cNvSpPr/>
            <p:nvPr/>
          </p:nvSpPr>
          <p:spPr>
            <a:xfrm>
              <a:off x="4953892" y="5697252"/>
              <a:ext cx="3384376" cy="4320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7" name="직사각형 34"/>
            <p:cNvSpPr/>
            <p:nvPr/>
          </p:nvSpPr>
          <p:spPr>
            <a:xfrm>
              <a:off x="5051886" y="5782628"/>
              <a:ext cx="3087976" cy="23866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 lang="ko-KR" altLang="en-US"/>
              </a:pPr>
              <a:r>
                <a:rPr lang="ko-KR" altLang="en-US" dirty="0">
                  <a:solidFill>
                    <a:schemeClr val="tx1"/>
                  </a:solidFill>
                </a:rPr>
                <a:t>비밀번호 확인</a:t>
              </a: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3818747" y="2276872"/>
            <a:ext cx="2811912" cy="432048"/>
            <a:chOff x="1343472" y="5733256"/>
            <a:chExt cx="3384376" cy="432048"/>
          </a:xfrm>
        </p:grpSpPr>
        <p:sp>
          <p:nvSpPr>
            <p:cNvPr id="19" name="직사각형 30"/>
            <p:cNvSpPr/>
            <p:nvPr/>
          </p:nvSpPr>
          <p:spPr>
            <a:xfrm>
              <a:off x="1343472" y="5733256"/>
              <a:ext cx="3384376" cy="4320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0" name="직사각형 34"/>
            <p:cNvSpPr/>
            <p:nvPr/>
          </p:nvSpPr>
          <p:spPr>
            <a:xfrm>
              <a:off x="1441463" y="5818632"/>
              <a:ext cx="3048048" cy="23866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 lang="ko-KR" altLang="en-US"/>
              </a:pPr>
              <a:r>
                <a:rPr lang="ko-KR" altLang="en-US">
                  <a:solidFill>
                    <a:schemeClr val="tx1"/>
                  </a:solidFill>
                </a:rPr>
                <a:t>이름</a:t>
              </a: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3818747" y="3147047"/>
            <a:ext cx="2811912" cy="432048"/>
            <a:chOff x="4953892" y="5697252"/>
            <a:chExt cx="3384376" cy="432048"/>
          </a:xfrm>
        </p:grpSpPr>
        <p:sp>
          <p:nvSpPr>
            <p:cNvPr id="22" name="직사각형 30"/>
            <p:cNvSpPr/>
            <p:nvPr/>
          </p:nvSpPr>
          <p:spPr>
            <a:xfrm>
              <a:off x="4953892" y="5697252"/>
              <a:ext cx="3384376" cy="4320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3" name="직사각형 34"/>
            <p:cNvSpPr/>
            <p:nvPr/>
          </p:nvSpPr>
          <p:spPr>
            <a:xfrm>
              <a:off x="5051886" y="5782628"/>
              <a:ext cx="2975306" cy="23866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 lang="ko-KR" altLang="en-US"/>
              </a:pPr>
              <a:r>
                <a:rPr lang="ko-KR" altLang="en-US" dirty="0" smtClean="0">
                  <a:solidFill>
                    <a:schemeClr val="tx1"/>
                  </a:solidFill>
                </a:rPr>
                <a:t>휴대전화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3818745" y="4002522"/>
            <a:ext cx="2039139" cy="432048"/>
            <a:chOff x="4953892" y="5697252"/>
            <a:chExt cx="3384376" cy="432048"/>
          </a:xfrm>
        </p:grpSpPr>
        <p:sp>
          <p:nvSpPr>
            <p:cNvPr id="25" name="직사각형 30"/>
            <p:cNvSpPr/>
            <p:nvPr/>
          </p:nvSpPr>
          <p:spPr>
            <a:xfrm>
              <a:off x="4953892" y="5697252"/>
              <a:ext cx="3384376" cy="4320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6" name="직사각형 34"/>
            <p:cNvSpPr/>
            <p:nvPr/>
          </p:nvSpPr>
          <p:spPr>
            <a:xfrm>
              <a:off x="5051886" y="5782628"/>
              <a:ext cx="2628638" cy="23866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 lang="ko-KR" altLang="en-US"/>
              </a:pPr>
              <a:r>
                <a:rPr lang="ko-KR" altLang="en-US">
                  <a:solidFill>
                    <a:schemeClr val="tx1"/>
                  </a:solidFill>
                </a:rPr>
                <a:t>닉네임</a:t>
              </a: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6929454" y="1481627"/>
            <a:ext cx="20717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000" dirty="0" smtClean="0"/>
              <a:t>가입하기 폼을 알리는 텍스트이다</a:t>
            </a:r>
            <a:endParaRPr lang="en-US" altLang="ko-KR" sz="1000" dirty="0" smtClean="0"/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 err="1" smtClean="0"/>
              <a:t>아이디입력칸</a:t>
            </a:r>
            <a:endParaRPr lang="en-US" altLang="ko-KR" sz="1000" dirty="0" smtClean="0"/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 smtClean="0"/>
              <a:t>아이디 중복체크를 확인하는 버튼</a:t>
            </a:r>
            <a:endParaRPr lang="en-US" altLang="ko-KR" sz="1000" dirty="0" smtClean="0"/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 smtClean="0"/>
              <a:t>비밀번호와 비밀번호 확인</a:t>
            </a:r>
            <a:endParaRPr lang="en-US" altLang="ko-KR" sz="1000" dirty="0" smtClean="0"/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 err="1" smtClean="0"/>
              <a:t>이름입력칸</a:t>
            </a:r>
            <a:endParaRPr lang="en-US" altLang="ko-KR" sz="1000" dirty="0" smtClean="0"/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 err="1" smtClean="0"/>
              <a:t>휴대전화입력칸</a:t>
            </a:r>
            <a:endParaRPr lang="en-US" altLang="ko-KR" sz="1000" dirty="0" smtClean="0"/>
          </a:p>
          <a:p>
            <a:pPr marL="228600" indent="-228600">
              <a:buFont typeface="+mj-lt"/>
              <a:buAutoNum type="arabicPeriod" startAt="7"/>
            </a:pPr>
            <a:r>
              <a:rPr lang="ko-KR" altLang="en-US" sz="1000" dirty="0" err="1" smtClean="0"/>
              <a:t>닉네임입력칸</a:t>
            </a:r>
            <a:endParaRPr lang="en-US" altLang="ko-KR" sz="1000" dirty="0" smtClean="0"/>
          </a:p>
          <a:p>
            <a:pPr marL="228600" indent="-228600">
              <a:buFont typeface="+mj-lt"/>
              <a:buAutoNum type="arabicPeriod" startAt="7"/>
            </a:pPr>
            <a:r>
              <a:rPr lang="ko-KR" altLang="en-US" sz="1000" dirty="0" err="1" smtClean="0"/>
              <a:t>클릭시</a:t>
            </a:r>
            <a:r>
              <a:rPr lang="ko-KR" altLang="en-US" sz="1000" dirty="0" smtClean="0"/>
              <a:t> 입력된 내용을 통해 가입가능여부를 확인하고 </a:t>
            </a:r>
            <a:r>
              <a:rPr lang="ko-KR" altLang="en-US" sz="1000" dirty="0" err="1" smtClean="0"/>
              <a:t>가능시</a:t>
            </a:r>
            <a:r>
              <a:rPr lang="ko-KR" altLang="en-US" sz="1000" dirty="0" smtClean="0"/>
              <a:t> 가입되며 </a:t>
            </a:r>
            <a:r>
              <a:rPr lang="ko-KR" altLang="en-US" sz="1000" dirty="0" err="1" smtClean="0"/>
              <a:t>가입로그인창으로</a:t>
            </a:r>
            <a:r>
              <a:rPr lang="ko-KR" altLang="en-US" sz="1000" dirty="0" smtClean="0"/>
              <a:t> 이동한다</a:t>
            </a:r>
            <a:endParaRPr lang="ko-KR" altLang="en-US" sz="1000" dirty="0"/>
          </a:p>
        </p:txBody>
      </p:sp>
      <p:cxnSp>
        <p:nvCxnSpPr>
          <p:cNvPr id="32" name="직선 연결선 31"/>
          <p:cNvCxnSpPr/>
          <p:nvPr/>
        </p:nvCxnSpPr>
        <p:spPr>
          <a:xfrm>
            <a:off x="3513088" y="1952836"/>
            <a:ext cx="0" cy="24482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0"/>
          <p:cNvSpPr/>
          <p:nvPr/>
        </p:nvSpPr>
        <p:spPr>
          <a:xfrm>
            <a:off x="2531511" y="2270564"/>
            <a:ext cx="693168" cy="43204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 lang="ko-KR" altLang="en-US"/>
            </a:pPr>
            <a:r>
              <a:rPr lang="ko-KR" altLang="en-US" sz="1000" b="1" dirty="0" smtClean="0">
                <a:solidFill>
                  <a:schemeClr val="tx1"/>
                </a:solidFill>
              </a:rPr>
              <a:t>중복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lvl="0" algn="ctr">
              <a:defRPr lang="ko-KR" altLang="en-US"/>
            </a:pPr>
            <a:r>
              <a:rPr lang="ko-KR" altLang="en-US" sz="1000" b="1" dirty="0" smtClean="0">
                <a:solidFill>
                  <a:schemeClr val="tx1"/>
                </a:solidFill>
              </a:rPr>
              <a:t>체크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2531511" y="1344598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5" name="타원 34"/>
          <p:cNvSpPr/>
          <p:nvPr/>
        </p:nvSpPr>
        <p:spPr>
          <a:xfrm>
            <a:off x="242157" y="2060848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6" name="타원 35"/>
          <p:cNvSpPr/>
          <p:nvPr/>
        </p:nvSpPr>
        <p:spPr>
          <a:xfrm>
            <a:off x="233882" y="3147047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7" name="타원 36"/>
          <p:cNvSpPr/>
          <p:nvPr/>
        </p:nvSpPr>
        <p:spPr>
          <a:xfrm>
            <a:off x="2405497" y="2050130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8" name="타원 37"/>
          <p:cNvSpPr/>
          <p:nvPr/>
        </p:nvSpPr>
        <p:spPr>
          <a:xfrm>
            <a:off x="3648135" y="3070405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9" name="타원 38"/>
          <p:cNvSpPr/>
          <p:nvPr/>
        </p:nvSpPr>
        <p:spPr>
          <a:xfrm>
            <a:off x="3692731" y="2216243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0" name="타원 39"/>
          <p:cNvSpPr/>
          <p:nvPr/>
        </p:nvSpPr>
        <p:spPr>
          <a:xfrm>
            <a:off x="3692733" y="4045210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1" name="타원 40"/>
          <p:cNvSpPr/>
          <p:nvPr/>
        </p:nvSpPr>
        <p:spPr>
          <a:xfrm>
            <a:off x="1650995" y="5093800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000" b="1" dirty="0">
                <a:solidFill>
                  <a:schemeClr val="tx1"/>
                </a:solidFill>
              </a:rPr>
              <a:t>8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45" name="TextBox 29"/>
          <p:cNvSpPr txBox="1"/>
          <p:nvPr/>
        </p:nvSpPr>
        <p:spPr>
          <a:xfrm>
            <a:off x="345398" y="2757261"/>
            <a:ext cx="338437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000" dirty="0" smtClean="0">
                <a:solidFill>
                  <a:srgbClr val="FF0000"/>
                </a:solidFill>
              </a:rPr>
              <a:t>* </a:t>
            </a:r>
            <a:r>
              <a:rPr lang="ko-KR" altLang="en-US" sz="1000" dirty="0" smtClean="0">
                <a:solidFill>
                  <a:srgbClr val="FF0000"/>
                </a:solidFill>
              </a:rPr>
              <a:t>한글 및 특수문자는 제외하고 입력하세요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47" name="TextBox 29"/>
          <p:cNvSpPr txBox="1"/>
          <p:nvPr/>
        </p:nvSpPr>
        <p:spPr>
          <a:xfrm>
            <a:off x="345398" y="3603224"/>
            <a:ext cx="338437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000" dirty="0" smtClean="0">
                <a:solidFill>
                  <a:srgbClr val="FF0000"/>
                </a:solidFill>
              </a:rPr>
              <a:t>* </a:t>
            </a:r>
            <a:r>
              <a:rPr lang="ko-KR" altLang="en-US" sz="1000" dirty="0" smtClean="0">
                <a:solidFill>
                  <a:srgbClr val="FF0000"/>
                </a:solidFill>
              </a:rPr>
              <a:t>영문 및 특수문자를 조합하여 </a:t>
            </a:r>
            <a:r>
              <a:rPr lang="en-US" altLang="ko-KR" sz="1000" dirty="0" smtClean="0">
                <a:solidFill>
                  <a:srgbClr val="FF0000"/>
                </a:solidFill>
              </a:rPr>
              <a:t>8</a:t>
            </a:r>
            <a:r>
              <a:rPr lang="ko-KR" altLang="en-US" sz="1000" dirty="0" smtClean="0">
                <a:solidFill>
                  <a:srgbClr val="FF0000"/>
                </a:solidFill>
              </a:rPr>
              <a:t>자 이상 입력하세요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48" name="TextBox 29"/>
          <p:cNvSpPr txBox="1"/>
          <p:nvPr/>
        </p:nvSpPr>
        <p:spPr>
          <a:xfrm>
            <a:off x="3729773" y="4482147"/>
            <a:ext cx="338437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000" dirty="0" smtClean="0">
                <a:solidFill>
                  <a:srgbClr val="FF0000"/>
                </a:solidFill>
              </a:rPr>
              <a:t>* </a:t>
            </a:r>
            <a:r>
              <a:rPr lang="ko-KR" altLang="en-US" sz="1000" dirty="0" smtClean="0">
                <a:solidFill>
                  <a:srgbClr val="FF0000"/>
                </a:solidFill>
              </a:rPr>
              <a:t>특수문자는 제외하고 입력하세요</a:t>
            </a:r>
            <a:r>
              <a:rPr lang="en-US" altLang="ko-KR" sz="1000" dirty="0" smtClean="0">
                <a:solidFill>
                  <a:srgbClr val="FF0000"/>
                </a:solidFill>
              </a:rPr>
              <a:t>.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4286698"/>
              </p:ext>
            </p:extLst>
          </p:nvPr>
        </p:nvGraphicFramePr>
        <p:xfrm>
          <a:off x="6929454" y="4303704"/>
          <a:ext cx="2071700" cy="2250440"/>
        </p:xfrm>
        <a:graphic>
          <a:graphicData uri="http://schemas.openxmlformats.org/drawingml/2006/table">
            <a:tbl>
              <a:tblPr firstRow="1" bandRow="1"/>
              <a:tblGrid>
                <a:gridCol w="2071700">
                  <a:extLst>
                    <a:ext uri="{9D8B030D-6E8A-4147-A177-3AD203B41FA5}">
                      <a16:colId xmlns="" xmlns:a16="http://schemas.microsoft.com/office/drawing/2014/main" val="2780491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+mn-lt"/>
                          <a:ea typeface="맑은 고딕"/>
                        </a:rPr>
                        <a:t>Request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8C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12189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/member/</a:t>
                      </a:r>
                      <a:r>
                        <a:rPr lang="en-US" altLang="ko-KR" sz="1000" dirty="0" err="1" smtClean="0"/>
                        <a:t>joinFormAction.yo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129282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+mn-lt"/>
                          <a:ea typeface="맑은 고딕"/>
                        </a:rPr>
                        <a:t>Controller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8C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64713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com.coffeeyo.member.action.JoinFormAction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807287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+mn-lt"/>
                          <a:ea typeface="맑은 고딕"/>
                        </a:rPr>
                        <a:t>View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8C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40546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/view/member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561248930"/>
                  </a:ext>
                </a:extLst>
              </a:tr>
            </a:tbl>
          </a:graphicData>
        </a:graphic>
      </p:graphicFrame>
      <p:sp>
        <p:nvSpPr>
          <p:cNvPr id="49" name="직사각형 30"/>
          <p:cNvSpPr/>
          <p:nvPr/>
        </p:nvSpPr>
        <p:spPr>
          <a:xfrm>
            <a:off x="5929322" y="4000504"/>
            <a:ext cx="693168" cy="43204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 lang="ko-KR" altLang="en-US"/>
            </a:pPr>
            <a:r>
              <a:rPr lang="ko-KR" altLang="en-US" sz="1000" b="1" dirty="0" smtClean="0">
                <a:solidFill>
                  <a:schemeClr val="tx1"/>
                </a:solidFill>
              </a:rPr>
              <a:t>중복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lvl="0" algn="ctr">
              <a:defRPr lang="ko-KR" altLang="en-US"/>
            </a:pPr>
            <a:r>
              <a:rPr lang="ko-KR" altLang="en-US" sz="1000" b="1" dirty="0" smtClean="0">
                <a:solidFill>
                  <a:schemeClr val="tx1"/>
                </a:solidFill>
              </a:rPr>
              <a:t>체크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898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8129191"/>
              </p:ext>
            </p:extLst>
          </p:nvPr>
        </p:nvGraphicFramePr>
        <p:xfrm>
          <a:off x="214282" y="214290"/>
          <a:ext cx="8790881" cy="63110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835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4719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88050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1684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8552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09835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업무명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메인화면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 후 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Hearder, footer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***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 latinLnBrk="1">
                        <a:defRPr lang="ko-KR" altLang="en-US"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indent="0" algn="l" defTabSz="9000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 후 보이는 사이트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메인페이지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569374">
                <a:tc gridSpan="5">
                  <a:txBody>
                    <a:bodyPr/>
                    <a:lstStyle/>
                    <a:p>
                      <a:pPr lvl="0" algn="ctr" latinLnBrk="1">
                        <a:defRPr lang="ko-KR" altLang="en-US"/>
                      </a:pP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defTabSz="9000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467544" y="5877272"/>
            <a:ext cx="6120680" cy="56124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000">
                <a:solidFill>
                  <a:schemeClr val="tx1"/>
                </a:solidFill>
              </a:rPr>
              <a:t>footer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929454" y="1481627"/>
            <a:ext cx="20717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5000" indent="-185000">
              <a:buAutoNum type="arabicPeriod"/>
              <a:defRPr lang="ko-KR" altLang="en-US"/>
            </a:pPr>
            <a:r>
              <a:rPr lang="ko-KR" altLang="en-US" sz="1000" dirty="0"/>
              <a:t>로그인 </a:t>
            </a:r>
            <a:r>
              <a:rPr lang="ko-KR" altLang="en-US" sz="1000" dirty="0" err="1" smtClean="0"/>
              <a:t>후화면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ko-KR" altLang="en-US" sz="1000" dirty="0" smtClean="0"/>
              <a:t>닉네임 </a:t>
            </a:r>
            <a:r>
              <a:rPr lang="ko-KR" altLang="en-US" sz="1000" dirty="0" err="1" smtClean="0"/>
              <a:t>클릭시</a:t>
            </a:r>
            <a:r>
              <a:rPr lang="ko-KR" altLang="en-US" sz="1000" dirty="0" smtClean="0"/>
              <a:t> 서브메뉴 표시</a:t>
            </a:r>
            <a:endParaRPr lang="en-US" altLang="ko-KR" sz="1000" dirty="0"/>
          </a:p>
          <a:p>
            <a:pPr marL="185000" indent="-185000">
              <a:buAutoNum type="arabicPeriod"/>
              <a:defRPr lang="ko-KR" altLang="en-US"/>
            </a:pPr>
            <a:r>
              <a:rPr lang="ko-KR" altLang="en-US" sz="1000" dirty="0" smtClean="0"/>
              <a:t>장바구니 </a:t>
            </a:r>
            <a:r>
              <a:rPr lang="en-US" altLang="ko-KR" sz="1000" dirty="0" smtClean="0"/>
              <a:t>7page</a:t>
            </a:r>
            <a:r>
              <a:rPr lang="ko-KR" altLang="en-US" sz="1000" dirty="0" smtClean="0"/>
              <a:t>에 있는 장바구니 모습으로 표현됨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ko-KR" altLang="en-US" sz="1000" dirty="0" smtClean="0"/>
              <a:t>로그인 전과 같이 모든 화면 공통으로 구성되어있음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endParaRPr lang="ko-KR" altLang="en-US" sz="1000" dirty="0"/>
          </a:p>
          <a:p>
            <a:pPr marL="185000" indent="-185000">
              <a:buAutoNum type="arabicPeriod"/>
              <a:defRPr lang="ko-KR" altLang="en-US"/>
            </a:pPr>
            <a:endParaRPr lang="ko-KR" altLang="en-US" sz="1000" dirty="0"/>
          </a:p>
        </p:txBody>
      </p:sp>
      <p:sp>
        <p:nvSpPr>
          <p:cNvPr id="41" name="TextBox 40"/>
          <p:cNvSpPr txBox="1"/>
          <p:nvPr/>
        </p:nvSpPr>
        <p:spPr>
          <a:xfrm>
            <a:off x="6897148" y="979761"/>
            <a:ext cx="242792" cy="26610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endParaRPr lang="en-US" altLang="ko-KR" sz="1200"/>
          </a:p>
        </p:txBody>
      </p:sp>
      <p:sp>
        <p:nvSpPr>
          <p:cNvPr id="43" name="타원 42"/>
          <p:cNvSpPr/>
          <p:nvPr/>
        </p:nvSpPr>
        <p:spPr>
          <a:xfrm>
            <a:off x="-1752872" y="404664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4" name="타원 43"/>
          <p:cNvSpPr/>
          <p:nvPr/>
        </p:nvSpPr>
        <p:spPr>
          <a:xfrm>
            <a:off x="-1600472" y="557064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5" name="타원 44"/>
          <p:cNvSpPr/>
          <p:nvPr/>
        </p:nvSpPr>
        <p:spPr>
          <a:xfrm>
            <a:off x="-1448072" y="709464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6" name="타원 45"/>
          <p:cNvSpPr/>
          <p:nvPr/>
        </p:nvSpPr>
        <p:spPr>
          <a:xfrm>
            <a:off x="-1295672" y="861864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8" name="타원 47"/>
          <p:cNvSpPr/>
          <p:nvPr/>
        </p:nvSpPr>
        <p:spPr>
          <a:xfrm>
            <a:off x="4311406" y="1736812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7" name="직사각형 25"/>
          <p:cNvSpPr/>
          <p:nvPr/>
        </p:nvSpPr>
        <p:spPr>
          <a:xfrm>
            <a:off x="404972" y="1432126"/>
            <a:ext cx="6120680" cy="117981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58" name="직사각형 26"/>
          <p:cNvSpPr/>
          <p:nvPr/>
        </p:nvSpPr>
        <p:spPr>
          <a:xfrm>
            <a:off x="4437420" y="1896832"/>
            <a:ext cx="843460" cy="27625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dirty="0">
                <a:solidFill>
                  <a:schemeClr val="tx1"/>
                </a:solidFill>
              </a:rPr>
              <a:t>닉네임</a:t>
            </a:r>
          </a:p>
        </p:txBody>
      </p:sp>
      <p:sp>
        <p:nvSpPr>
          <p:cNvPr id="59" name="직사각형 27"/>
          <p:cNvSpPr/>
          <p:nvPr/>
        </p:nvSpPr>
        <p:spPr>
          <a:xfrm>
            <a:off x="5447928" y="1896832"/>
            <a:ext cx="861700" cy="27625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>
                <a:solidFill>
                  <a:schemeClr val="tx1"/>
                </a:solidFill>
              </a:rPr>
              <a:t>장바구니</a:t>
            </a:r>
          </a:p>
        </p:txBody>
      </p:sp>
      <p:sp>
        <p:nvSpPr>
          <p:cNvPr id="60" name="직사각형 31"/>
          <p:cNvSpPr/>
          <p:nvPr/>
        </p:nvSpPr>
        <p:spPr>
          <a:xfrm>
            <a:off x="404972" y="2611000"/>
            <a:ext cx="2952328" cy="27794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>
                <a:solidFill>
                  <a:schemeClr val="tx1"/>
                </a:solidFill>
              </a:rPr>
              <a:t>대메뉴</a:t>
            </a:r>
            <a:r>
              <a:rPr lang="en-US" altLang="ko-KR" sz="1000">
                <a:solidFill>
                  <a:schemeClr val="tx1"/>
                </a:solidFill>
              </a:rPr>
              <a:t>1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61" name="직사각형 33"/>
          <p:cNvSpPr/>
          <p:nvPr/>
        </p:nvSpPr>
        <p:spPr>
          <a:xfrm>
            <a:off x="3573324" y="2611000"/>
            <a:ext cx="2952328" cy="27794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>
                <a:solidFill>
                  <a:schemeClr val="tx1"/>
                </a:solidFill>
              </a:rPr>
              <a:t>대메뉴</a:t>
            </a:r>
            <a:r>
              <a:rPr lang="en-US" altLang="ko-KR" sz="1000">
                <a:solidFill>
                  <a:schemeClr val="tx1"/>
                </a:solidFill>
              </a:rPr>
              <a:t>2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62" name="직사각형 26"/>
          <p:cNvSpPr/>
          <p:nvPr/>
        </p:nvSpPr>
        <p:spPr>
          <a:xfrm>
            <a:off x="4424448" y="2180641"/>
            <a:ext cx="843460" cy="27625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dirty="0" smtClean="0">
                <a:solidFill>
                  <a:schemeClr val="tx1"/>
                </a:solidFill>
              </a:rPr>
              <a:t>정보수정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3" name="직사각형 26"/>
          <p:cNvSpPr/>
          <p:nvPr/>
        </p:nvSpPr>
        <p:spPr>
          <a:xfrm>
            <a:off x="4424448" y="2456892"/>
            <a:ext cx="843460" cy="27625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>
                <a:solidFill>
                  <a:schemeClr val="tx1"/>
                </a:solidFill>
              </a:rPr>
              <a:t>주문내역</a:t>
            </a:r>
          </a:p>
        </p:txBody>
      </p:sp>
      <p:sp>
        <p:nvSpPr>
          <p:cNvPr id="64" name="직사각형 26"/>
          <p:cNvSpPr/>
          <p:nvPr/>
        </p:nvSpPr>
        <p:spPr>
          <a:xfrm>
            <a:off x="4424448" y="2744924"/>
            <a:ext cx="843460" cy="27625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>
                <a:solidFill>
                  <a:schemeClr val="tx1"/>
                </a:solidFill>
              </a:rPr>
              <a:t>내글보기</a:t>
            </a:r>
          </a:p>
        </p:txBody>
      </p:sp>
      <p:sp>
        <p:nvSpPr>
          <p:cNvPr id="65" name="직사각형 26"/>
          <p:cNvSpPr/>
          <p:nvPr/>
        </p:nvSpPr>
        <p:spPr>
          <a:xfrm>
            <a:off x="4424448" y="3027065"/>
            <a:ext cx="843460" cy="27625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000">
                <a:solidFill>
                  <a:schemeClr val="tx1"/>
                </a:solidFill>
              </a:rPr>
              <a:t>Log out</a:t>
            </a:r>
          </a:p>
        </p:txBody>
      </p:sp>
      <p:sp>
        <p:nvSpPr>
          <p:cNvPr id="47" name="타원 46"/>
          <p:cNvSpPr/>
          <p:nvPr/>
        </p:nvSpPr>
        <p:spPr>
          <a:xfrm>
            <a:off x="4298434" y="1697996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9" name="타원 48"/>
          <p:cNvSpPr/>
          <p:nvPr/>
        </p:nvSpPr>
        <p:spPr>
          <a:xfrm>
            <a:off x="5364088" y="1697996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1" name="타원 50"/>
          <p:cNvSpPr/>
          <p:nvPr/>
        </p:nvSpPr>
        <p:spPr>
          <a:xfrm>
            <a:off x="-1212812" y="2204864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2" name="타원 51"/>
          <p:cNvSpPr/>
          <p:nvPr/>
        </p:nvSpPr>
        <p:spPr>
          <a:xfrm>
            <a:off x="-1680864" y="2204864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3" name="타원 52"/>
          <p:cNvSpPr/>
          <p:nvPr/>
        </p:nvSpPr>
        <p:spPr>
          <a:xfrm>
            <a:off x="-1572852" y="2672916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4" name="타원 53"/>
          <p:cNvSpPr/>
          <p:nvPr/>
        </p:nvSpPr>
        <p:spPr>
          <a:xfrm>
            <a:off x="-1140804" y="2600908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5" name="타원 54"/>
          <p:cNvSpPr/>
          <p:nvPr/>
        </p:nvSpPr>
        <p:spPr>
          <a:xfrm>
            <a:off x="-1104800" y="2960948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7</a:t>
            </a:r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4286698"/>
              </p:ext>
            </p:extLst>
          </p:nvPr>
        </p:nvGraphicFramePr>
        <p:xfrm>
          <a:off x="6929454" y="4303704"/>
          <a:ext cx="2071700" cy="2250440"/>
        </p:xfrm>
        <a:graphic>
          <a:graphicData uri="http://schemas.openxmlformats.org/drawingml/2006/table">
            <a:tbl>
              <a:tblPr firstRow="1" bandRow="1"/>
              <a:tblGrid>
                <a:gridCol w="2071700">
                  <a:extLst>
                    <a:ext uri="{9D8B030D-6E8A-4147-A177-3AD203B41FA5}">
                      <a16:colId xmlns="" xmlns:a16="http://schemas.microsoft.com/office/drawing/2014/main" val="2780491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+mn-lt"/>
                          <a:ea typeface="맑은 고딕"/>
                        </a:rPr>
                        <a:t>Request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8C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12189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  ,  /</a:t>
                      </a:r>
                      <a:r>
                        <a:rPr lang="en-US" altLang="ko-KR" sz="1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index.yo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129282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+mn-lt"/>
                          <a:ea typeface="맑은 고딕"/>
                        </a:rPr>
                        <a:t>Controller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8C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64713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com.coffeeyo.index.action.IndexListAction</a:t>
                      </a: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807287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+mn-lt"/>
                          <a:ea typeface="맑은 고딕"/>
                        </a:rPr>
                        <a:t>View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8C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40546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/index.jsp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561248930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6261194"/>
              </p:ext>
            </p:extLst>
          </p:nvPr>
        </p:nvGraphicFramePr>
        <p:xfrm>
          <a:off x="210273" y="224644"/>
          <a:ext cx="8790881" cy="63110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835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4719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88050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1684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985528">
                  <a:extLst>
                    <a:ext uri="{9D8B030D-6E8A-4147-A177-3AD203B41FA5}">
                      <a16:colId xmlns="" xmlns:a16="http://schemas.microsoft.com/office/drawing/2014/main" val="3003516788"/>
                    </a:ext>
                  </a:extLst>
                </a:gridCol>
                <a:gridCol w="1098359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업무명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공통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회원가입확인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***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회원이 회원가입 등록 팝업 창에서 회원가입 완료 버튼을 클릭하면 이동하는 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569374">
                <a:tc gridSpan="5">
                  <a:txBody>
                    <a:bodyPr/>
                    <a:lstStyle/>
                    <a:p>
                      <a:pPr lvl="0"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6992920"/>
                  </a:ext>
                </a:extLst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6929454" y="1481627"/>
            <a:ext cx="20717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000" dirty="0" smtClean="0"/>
              <a:t>가입 직후에만 보이는 페이지 텍스트이다</a:t>
            </a:r>
            <a:endParaRPr lang="en-US" altLang="ko-KR" sz="1000" dirty="0" smtClean="0"/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 smtClean="0"/>
              <a:t>메인화면으로 이동</a:t>
            </a:r>
            <a:endParaRPr lang="en-US" altLang="ko-KR" sz="1000" dirty="0" smtClean="0"/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 smtClean="0"/>
              <a:t>회원탈퇴 시 표시</a:t>
            </a:r>
            <a:endParaRPr lang="en-US" altLang="ko-KR" sz="1000" dirty="0" smtClean="0"/>
          </a:p>
          <a:p>
            <a:pPr marL="228600" indent="-228600">
              <a:buFont typeface="+mj-lt"/>
              <a:buAutoNum type="arabicPeriod"/>
            </a:pPr>
            <a:endParaRPr lang="ko-KR" altLang="en-US" sz="1000" dirty="0"/>
          </a:p>
        </p:txBody>
      </p:sp>
      <p:sp>
        <p:nvSpPr>
          <p:cNvPr id="39" name="직사각형 30"/>
          <p:cNvSpPr/>
          <p:nvPr/>
        </p:nvSpPr>
        <p:spPr>
          <a:xfrm>
            <a:off x="1811523" y="2620615"/>
            <a:ext cx="3384376" cy="43204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500" b="1" dirty="0" smtClean="0">
                <a:solidFill>
                  <a:schemeClr val="tx1"/>
                </a:solidFill>
              </a:rPr>
              <a:t>메인화면으로 이동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41362" y="1480428"/>
            <a:ext cx="604686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ko-KR" altLang="en-US" sz="3200" dirty="0" smtClean="0"/>
              <a:t>홍길동 님 가입을 환영합니다</a:t>
            </a:r>
            <a:r>
              <a:rPr lang="en-US" altLang="ko-KR" sz="3200" dirty="0" smtClean="0"/>
              <a:t>.</a:t>
            </a:r>
            <a:endParaRPr lang="ko-KR" altLang="en-US" sz="3200" dirty="0"/>
          </a:p>
        </p:txBody>
      </p:sp>
      <p:sp>
        <p:nvSpPr>
          <p:cNvPr id="14" name="타원 13"/>
          <p:cNvSpPr/>
          <p:nvPr/>
        </p:nvSpPr>
        <p:spPr>
          <a:xfrm>
            <a:off x="647564" y="1364462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타원 14"/>
          <p:cNvSpPr/>
          <p:nvPr/>
        </p:nvSpPr>
        <p:spPr>
          <a:xfrm>
            <a:off x="-924780" y="1448780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9" name="타원 18"/>
          <p:cNvSpPr/>
          <p:nvPr/>
        </p:nvSpPr>
        <p:spPr>
          <a:xfrm>
            <a:off x="-1572852" y="2672916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0" name="타원 19"/>
          <p:cNvSpPr/>
          <p:nvPr/>
        </p:nvSpPr>
        <p:spPr>
          <a:xfrm>
            <a:off x="1403648" y="2674621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000" b="1" dirty="0" smtClean="0">
                <a:solidFill>
                  <a:schemeClr val="tx1"/>
                </a:solidFill>
              </a:rPr>
              <a:t>2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-1104800" y="2960948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7</a:t>
            </a: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4286698"/>
              </p:ext>
            </p:extLst>
          </p:nvPr>
        </p:nvGraphicFramePr>
        <p:xfrm>
          <a:off x="6929454" y="4303704"/>
          <a:ext cx="2071700" cy="2250440"/>
        </p:xfrm>
        <a:graphic>
          <a:graphicData uri="http://schemas.openxmlformats.org/drawingml/2006/table">
            <a:tbl>
              <a:tblPr firstRow="1" bandRow="1"/>
              <a:tblGrid>
                <a:gridCol w="2071700">
                  <a:extLst>
                    <a:ext uri="{9D8B030D-6E8A-4147-A177-3AD203B41FA5}">
                      <a16:colId xmlns="" xmlns:a16="http://schemas.microsoft.com/office/drawing/2014/main" val="2780491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+mn-lt"/>
                          <a:ea typeface="맑은 고딕"/>
                        </a:rPr>
                        <a:t>Request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8C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12189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/member/</a:t>
                      </a:r>
                      <a:r>
                        <a:rPr lang="en-US" altLang="ko-KR" sz="1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resultFormAction.yo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129282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+mn-lt"/>
                          <a:ea typeface="맑은 고딕"/>
                        </a:rPr>
                        <a:t>Controller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8C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64713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com.coffeeyo.member.action.MemberProcResultAction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807287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+mn-lt"/>
                          <a:ea typeface="맑은 고딕"/>
                        </a:rPr>
                        <a:t>View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8C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40546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/view/member/resultForm.jsp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561248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2316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665855"/>
              </p:ext>
            </p:extLst>
          </p:nvPr>
        </p:nvGraphicFramePr>
        <p:xfrm>
          <a:off x="214282" y="214290"/>
          <a:ext cx="8790881" cy="63110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835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4719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88050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1684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985528">
                  <a:extLst>
                    <a:ext uri="{9D8B030D-6E8A-4147-A177-3AD203B41FA5}">
                      <a16:colId xmlns="" xmlns:a16="http://schemas.microsoft.com/office/drawing/2014/main" val="3003516788"/>
                    </a:ext>
                  </a:extLst>
                </a:gridCol>
                <a:gridCol w="1098359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업무명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공통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 탈퇴 확인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***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회원이 회원정보 상세조회창에서 탈퇴 버튼을 클릭하면 이동하는 화면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569374">
                <a:tc gridSpan="5">
                  <a:txBody>
                    <a:bodyPr/>
                    <a:lstStyle/>
                    <a:p>
                      <a:pPr lvl="0"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6992920"/>
                  </a:ext>
                </a:extLst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6929454" y="1481627"/>
            <a:ext cx="20717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000" dirty="0" smtClean="0"/>
              <a:t>메인화면으로 이동</a:t>
            </a:r>
            <a:endParaRPr lang="en-US" altLang="ko-KR" sz="1000" dirty="0" smtClean="0"/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 smtClean="0"/>
              <a:t>회원탈퇴 시 표시</a:t>
            </a:r>
            <a:endParaRPr lang="en-US" altLang="ko-KR" sz="1000" dirty="0" smtClean="0"/>
          </a:p>
          <a:p>
            <a:pPr marL="228600" indent="-228600">
              <a:buFont typeface="+mj-lt"/>
              <a:buAutoNum type="arabicPeriod"/>
            </a:pPr>
            <a:endParaRPr lang="ko-KR" altLang="en-US" sz="1000" dirty="0"/>
          </a:p>
        </p:txBody>
      </p:sp>
      <p:sp>
        <p:nvSpPr>
          <p:cNvPr id="15" name="타원 14"/>
          <p:cNvSpPr/>
          <p:nvPr/>
        </p:nvSpPr>
        <p:spPr>
          <a:xfrm>
            <a:off x="-924780" y="1448780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9" name="타원 18"/>
          <p:cNvSpPr/>
          <p:nvPr/>
        </p:nvSpPr>
        <p:spPr>
          <a:xfrm>
            <a:off x="-1572852" y="2672916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타원 20"/>
          <p:cNvSpPr/>
          <p:nvPr/>
        </p:nvSpPr>
        <p:spPr>
          <a:xfrm>
            <a:off x="-1104800" y="2960948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직사각형 30"/>
          <p:cNvSpPr/>
          <p:nvPr/>
        </p:nvSpPr>
        <p:spPr>
          <a:xfrm>
            <a:off x="1811523" y="4909389"/>
            <a:ext cx="3384376" cy="43204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500" b="1" dirty="0" smtClean="0">
                <a:solidFill>
                  <a:schemeClr val="tx1"/>
                </a:solidFill>
              </a:rPr>
              <a:t>메인화면으로 이동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41362" y="3769202"/>
            <a:ext cx="604686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ko-KR" altLang="en-US" sz="3200" dirty="0" smtClean="0"/>
              <a:t>회원 탈퇴 완료되었습니다</a:t>
            </a:r>
            <a:r>
              <a:rPr lang="en-US" altLang="ko-KR" sz="3200" dirty="0" smtClean="0"/>
              <a:t>.</a:t>
            </a:r>
            <a:endParaRPr lang="ko-KR" altLang="en-US" sz="3200" dirty="0"/>
          </a:p>
        </p:txBody>
      </p:sp>
      <p:sp>
        <p:nvSpPr>
          <p:cNvPr id="24" name="타원 23"/>
          <p:cNvSpPr/>
          <p:nvPr/>
        </p:nvSpPr>
        <p:spPr>
          <a:xfrm>
            <a:off x="647564" y="3653236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000" b="1" dirty="0">
                <a:solidFill>
                  <a:schemeClr val="tx1"/>
                </a:solidFill>
              </a:rPr>
              <a:t>2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1403648" y="4963395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000" b="1" dirty="0" smtClean="0">
                <a:solidFill>
                  <a:schemeClr val="tx1"/>
                </a:solidFill>
              </a:rPr>
              <a:t>1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4286698"/>
              </p:ext>
            </p:extLst>
          </p:nvPr>
        </p:nvGraphicFramePr>
        <p:xfrm>
          <a:off x="6929454" y="4303704"/>
          <a:ext cx="2071700" cy="2250440"/>
        </p:xfrm>
        <a:graphic>
          <a:graphicData uri="http://schemas.openxmlformats.org/drawingml/2006/table">
            <a:tbl>
              <a:tblPr firstRow="1" bandRow="1"/>
              <a:tblGrid>
                <a:gridCol w="2071700">
                  <a:extLst>
                    <a:ext uri="{9D8B030D-6E8A-4147-A177-3AD203B41FA5}">
                      <a16:colId xmlns="" xmlns:a16="http://schemas.microsoft.com/office/drawing/2014/main" val="2780491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+mn-lt"/>
                          <a:ea typeface="맑은 고딕"/>
                        </a:rPr>
                        <a:t>Request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8C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12189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/member/</a:t>
                      </a:r>
                      <a:r>
                        <a:rPr lang="en-US" altLang="ko-KR" sz="1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resultFormAction.yo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129282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+mn-lt"/>
                          <a:ea typeface="맑은 고딕"/>
                        </a:rPr>
                        <a:t>Controller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8C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64713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com.coffeeyo.member.action.MemberProcResultAction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807287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+mn-lt"/>
                          <a:ea typeface="맑은 고딕"/>
                        </a:rPr>
                        <a:t>View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8C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40546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/view/member/resultForm.jsp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561248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462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510216"/>
              </p:ext>
            </p:extLst>
          </p:nvPr>
        </p:nvGraphicFramePr>
        <p:xfrm>
          <a:off x="214282" y="214290"/>
          <a:ext cx="8790881" cy="63110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835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4719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88050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1684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985528">
                  <a:extLst>
                    <a:ext uri="{9D8B030D-6E8A-4147-A177-3AD203B41FA5}">
                      <a16:colId xmlns="" xmlns:a16="http://schemas.microsoft.com/office/drawing/2014/main" val="3003516788"/>
                    </a:ext>
                  </a:extLst>
                </a:gridCol>
                <a:gridCol w="1098359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업무명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공통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 정보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입력화면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***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회원이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login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버튼을 클릭하면 이동하는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ID/PW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 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569374">
                <a:tc gridSpan="5">
                  <a:txBody>
                    <a:bodyPr/>
                    <a:lstStyle/>
                    <a:p>
                      <a:pPr lvl="0"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6992920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441593" y="1304764"/>
            <a:ext cx="2124236" cy="569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ko-KR" altLang="en-US" sz="3200"/>
              <a:t>로그인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1811523" y="2492896"/>
            <a:ext cx="3384376" cy="432048"/>
            <a:chOff x="1343472" y="5733256"/>
            <a:chExt cx="3384376" cy="432048"/>
          </a:xfrm>
        </p:grpSpPr>
        <p:sp>
          <p:nvSpPr>
            <p:cNvPr id="6" name="직사각형 5"/>
            <p:cNvSpPr/>
            <p:nvPr/>
          </p:nvSpPr>
          <p:spPr>
            <a:xfrm>
              <a:off x="1343472" y="5733256"/>
              <a:ext cx="3384376" cy="4320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 sz="150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441463" y="5818632"/>
              <a:ext cx="946124" cy="23866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 lang="ko-KR" altLang="en-US"/>
              </a:pPr>
              <a:r>
                <a:rPr lang="ko-KR" altLang="en-US" sz="1500">
                  <a:solidFill>
                    <a:schemeClr val="tx1"/>
                  </a:solidFill>
                </a:rPr>
                <a:t>아이디</a:t>
              </a: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1811523" y="3429000"/>
            <a:ext cx="3384376" cy="432048"/>
            <a:chOff x="4953892" y="5697252"/>
            <a:chExt cx="3384376" cy="432048"/>
          </a:xfrm>
        </p:grpSpPr>
        <p:sp>
          <p:nvSpPr>
            <p:cNvPr id="9" name="직사각형 30"/>
            <p:cNvSpPr/>
            <p:nvPr/>
          </p:nvSpPr>
          <p:spPr>
            <a:xfrm>
              <a:off x="4953892" y="5697252"/>
              <a:ext cx="3384376" cy="4320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 sz="1500">
                <a:solidFill>
                  <a:schemeClr val="tx1"/>
                </a:solidFill>
              </a:endParaRPr>
            </a:p>
          </p:txBody>
        </p:sp>
        <p:sp>
          <p:nvSpPr>
            <p:cNvPr id="10" name="직사각형 34"/>
            <p:cNvSpPr/>
            <p:nvPr/>
          </p:nvSpPr>
          <p:spPr>
            <a:xfrm>
              <a:off x="5051884" y="5782628"/>
              <a:ext cx="1512168" cy="23866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 lang="ko-KR" altLang="en-US"/>
              </a:pPr>
              <a:r>
                <a:rPr lang="ko-KR" altLang="en-US" sz="1500">
                  <a:solidFill>
                    <a:schemeClr val="tx1"/>
                  </a:solidFill>
                </a:rPr>
                <a:t>비밀번호</a:t>
              </a:r>
            </a:p>
          </p:txBody>
        </p:sp>
      </p:grpSp>
      <p:sp>
        <p:nvSpPr>
          <p:cNvPr id="13" name="직사각형 30"/>
          <p:cNvSpPr/>
          <p:nvPr/>
        </p:nvSpPr>
        <p:spPr>
          <a:xfrm>
            <a:off x="1811523" y="4329100"/>
            <a:ext cx="3384376" cy="43204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500" b="1" dirty="0" smtClean="0">
                <a:solidFill>
                  <a:schemeClr val="tx1"/>
                </a:solidFill>
              </a:rPr>
              <a:t>로그인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2315579" y="1332886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7" name="타원 16"/>
          <p:cNvSpPr/>
          <p:nvPr/>
        </p:nvSpPr>
        <p:spPr>
          <a:xfrm>
            <a:off x="-924780" y="1448780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8" name="타원 17"/>
          <p:cNvSpPr/>
          <p:nvPr/>
        </p:nvSpPr>
        <p:spPr>
          <a:xfrm>
            <a:off x="1295636" y="2438890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9" name="타원 18"/>
          <p:cNvSpPr/>
          <p:nvPr/>
        </p:nvSpPr>
        <p:spPr>
          <a:xfrm>
            <a:off x="1295636" y="4337405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0" name="타원 19"/>
          <p:cNvSpPr/>
          <p:nvPr/>
        </p:nvSpPr>
        <p:spPr>
          <a:xfrm>
            <a:off x="1286829" y="3439410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1" name="타원 20"/>
          <p:cNvSpPr/>
          <p:nvPr/>
        </p:nvSpPr>
        <p:spPr>
          <a:xfrm>
            <a:off x="-1572852" y="2672916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3" name="타원 22"/>
          <p:cNvSpPr/>
          <p:nvPr/>
        </p:nvSpPr>
        <p:spPr>
          <a:xfrm>
            <a:off x="-1104800" y="2960948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929454" y="1481627"/>
            <a:ext cx="20717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000" dirty="0" smtClean="0"/>
              <a:t>로그인 </a:t>
            </a:r>
            <a:r>
              <a:rPr lang="ko-KR" altLang="en-US" sz="1000" dirty="0" err="1" smtClean="0"/>
              <a:t>창이란걸</a:t>
            </a:r>
            <a:r>
              <a:rPr lang="ko-KR" altLang="en-US" sz="1000" dirty="0" smtClean="0"/>
              <a:t> 알리는 텍스트이다</a:t>
            </a:r>
            <a:endParaRPr lang="en-US" altLang="ko-KR" sz="1000" dirty="0" smtClean="0"/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 smtClean="0"/>
              <a:t>아이디 </a:t>
            </a:r>
            <a:r>
              <a:rPr lang="ko-KR" altLang="en-US" sz="1000" dirty="0" err="1" smtClean="0"/>
              <a:t>입력칸이다</a:t>
            </a:r>
            <a:endParaRPr lang="en-US" altLang="ko-KR" sz="1000" dirty="0" smtClean="0"/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 smtClean="0"/>
              <a:t>비밀번호 </a:t>
            </a:r>
            <a:r>
              <a:rPr lang="ko-KR" altLang="en-US" sz="1000" dirty="0" err="1" smtClean="0"/>
              <a:t>입력칸이다</a:t>
            </a:r>
            <a:endParaRPr lang="en-US" altLang="ko-KR" sz="1000" dirty="0" smtClean="0"/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 err="1" smtClean="0"/>
              <a:t>클릭시</a:t>
            </a:r>
            <a:r>
              <a:rPr lang="ko-KR" altLang="en-US" sz="1000" dirty="0" smtClean="0"/>
              <a:t> 입력된 정보를 통해 로그인 가능여부를 확인하고 </a:t>
            </a:r>
            <a:r>
              <a:rPr lang="ko-KR" altLang="en-US" sz="1000" dirty="0" err="1" smtClean="0"/>
              <a:t>가능시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로그인페이지</a:t>
            </a:r>
            <a:r>
              <a:rPr lang="ko-KR" altLang="en-US" sz="1000" dirty="0" smtClean="0"/>
              <a:t> 직전페이지로 이동한다</a:t>
            </a:r>
            <a:endParaRPr lang="en-US" altLang="ko-KR" sz="1000" dirty="0" smtClean="0"/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 err="1" smtClean="0"/>
              <a:t>클릭시</a:t>
            </a:r>
            <a:r>
              <a:rPr lang="ko-KR" altLang="en-US" sz="1000" dirty="0" smtClean="0"/>
              <a:t> 가입하기 페이지로 이동한다</a:t>
            </a:r>
            <a:r>
              <a:rPr lang="en-US" altLang="ko-KR" sz="100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000" dirty="0" smtClean="0"/>
          </a:p>
          <a:p>
            <a:pPr marL="228600" indent="-228600">
              <a:buFont typeface="+mj-lt"/>
              <a:buAutoNum type="arabicPeriod"/>
            </a:pPr>
            <a:endParaRPr lang="ko-KR" altLang="en-US" sz="1000" dirty="0"/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4286698"/>
              </p:ext>
            </p:extLst>
          </p:nvPr>
        </p:nvGraphicFramePr>
        <p:xfrm>
          <a:off x="6929454" y="4303704"/>
          <a:ext cx="2071700" cy="2250440"/>
        </p:xfrm>
        <a:graphic>
          <a:graphicData uri="http://schemas.openxmlformats.org/drawingml/2006/table">
            <a:tbl>
              <a:tblPr firstRow="1" bandRow="1"/>
              <a:tblGrid>
                <a:gridCol w="2071700">
                  <a:extLst>
                    <a:ext uri="{9D8B030D-6E8A-4147-A177-3AD203B41FA5}">
                      <a16:colId xmlns="" xmlns:a16="http://schemas.microsoft.com/office/drawing/2014/main" val="2780491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+mn-lt"/>
                          <a:ea typeface="맑은 고딕"/>
                        </a:rPr>
                        <a:t>Request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8C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12189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/member/</a:t>
                      </a:r>
                      <a:r>
                        <a:rPr lang="en-US" altLang="ko-KR" sz="1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loginFormAction.yo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129282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+mn-lt"/>
                          <a:ea typeface="맑은 고딕"/>
                        </a:rPr>
                        <a:t>Controller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8C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64713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com.coffeeyo.member.action.LoginFormAction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807287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+mn-lt"/>
                          <a:ea typeface="맑은 고딕"/>
                        </a:rPr>
                        <a:t>View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8C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40546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/view/member/loginForm.jsp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561248930"/>
                  </a:ext>
                </a:extLst>
              </a:tr>
            </a:tbl>
          </a:graphicData>
        </a:graphic>
      </p:graphicFrame>
      <p:sp>
        <p:nvSpPr>
          <p:cNvPr id="26" name="타원 25"/>
          <p:cNvSpPr/>
          <p:nvPr/>
        </p:nvSpPr>
        <p:spPr>
          <a:xfrm>
            <a:off x="1285852" y="5214950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7" name="직사각형 30"/>
          <p:cNvSpPr/>
          <p:nvPr/>
        </p:nvSpPr>
        <p:spPr>
          <a:xfrm>
            <a:off x="1806238" y="5140092"/>
            <a:ext cx="3384376" cy="43204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500" b="1" dirty="0" smtClean="0">
                <a:solidFill>
                  <a:schemeClr val="tx1"/>
                </a:solidFill>
              </a:rPr>
              <a:t>회원가입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397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909418"/>
              </p:ext>
            </p:extLst>
          </p:nvPr>
        </p:nvGraphicFramePr>
        <p:xfrm>
          <a:off x="214282" y="214290"/>
          <a:ext cx="8790881" cy="63110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835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4719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88050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1684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985528">
                  <a:extLst>
                    <a:ext uri="{9D8B030D-6E8A-4147-A177-3AD203B41FA5}">
                      <a16:colId xmlns="" xmlns:a16="http://schemas.microsoft.com/office/drawing/2014/main" val="3003516788"/>
                    </a:ext>
                  </a:extLst>
                </a:gridCol>
                <a:gridCol w="1098359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업무명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회원관리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회원정보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상세조회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회원용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***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569374">
                <a:tc gridSpan="5">
                  <a:txBody>
                    <a:bodyPr/>
                    <a:lstStyle/>
                    <a:p>
                      <a:pPr lvl="0"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6992920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6929454" y="1481627"/>
            <a:ext cx="20717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000" dirty="0" smtClean="0"/>
              <a:t>회원의 상세정보이다</a:t>
            </a:r>
            <a:r>
              <a:rPr lang="en-US" altLang="ko-KR" sz="1000" dirty="0" smtClean="0"/>
              <a:t>.</a:t>
            </a:r>
            <a:br>
              <a:rPr lang="en-US" altLang="ko-KR" sz="1000" dirty="0" smtClean="0"/>
            </a:br>
            <a:r>
              <a:rPr lang="ko-KR" altLang="en-US" sz="1000" dirty="0" smtClean="0"/>
              <a:t>비밀번호는 보여지지 않는다</a:t>
            </a:r>
            <a:endParaRPr lang="en-US" altLang="ko-KR" sz="1000" dirty="0" smtClean="0"/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 err="1" smtClean="0"/>
              <a:t>클릭시</a:t>
            </a:r>
            <a:r>
              <a:rPr lang="ko-KR" altLang="en-US" sz="1000" dirty="0" smtClean="0"/>
              <a:t> 현재정보와 함께 </a:t>
            </a:r>
            <a:r>
              <a:rPr lang="en-US" altLang="ko-KR" sz="1000" dirty="0" err="1" smtClean="0"/>
              <a:t>mypage</a:t>
            </a:r>
            <a:r>
              <a:rPr lang="ko-KR" altLang="en-US" sz="1000" dirty="0" smtClean="0"/>
              <a:t>수정페이지로 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이동한다</a:t>
            </a:r>
            <a:endParaRPr lang="en-US" altLang="ko-KR" sz="1000" dirty="0" smtClean="0"/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 err="1" smtClean="0"/>
              <a:t>Mypage</a:t>
            </a:r>
            <a:r>
              <a:rPr lang="ko-KR" altLang="en-US" sz="1000" dirty="0" smtClean="0"/>
              <a:t>조회를 </a:t>
            </a:r>
            <a:r>
              <a:rPr lang="ko-KR" altLang="en-US" sz="1000" dirty="0" err="1" smtClean="0"/>
              <a:t>목록하고</a:t>
            </a:r>
            <a:r>
              <a:rPr lang="ko-KR" altLang="en-US" sz="1000" dirty="0" smtClean="0"/>
              <a:t> </a:t>
            </a:r>
            <a:r>
              <a:rPr lang="en-US" altLang="ko-KR" sz="1000" dirty="0" err="1" smtClean="0"/>
              <a:t>mypage</a:t>
            </a:r>
            <a:r>
              <a:rPr lang="en-US" altLang="ko-KR" sz="1000" dirty="0" smtClean="0"/>
              <a:t> </a:t>
            </a:r>
            <a:r>
              <a:rPr lang="ko-KR" altLang="en-US" sz="1000" dirty="0" err="1" smtClean="0"/>
              <a:t>클릭시</a:t>
            </a:r>
            <a:r>
              <a:rPr lang="ko-KR" altLang="en-US" sz="1000" dirty="0" smtClean="0"/>
              <a:t> 페이지로 이동한다</a:t>
            </a:r>
            <a:endParaRPr lang="en-US" altLang="ko-KR" sz="1000" dirty="0" smtClean="0"/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 err="1" smtClean="0"/>
              <a:t>탈퇴클릭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탈퇴하시겠습니까</a:t>
            </a:r>
            <a:r>
              <a:rPr lang="en-US" altLang="ko-KR" sz="1000" dirty="0" smtClean="0"/>
              <a:t>?? </a:t>
            </a:r>
            <a:r>
              <a:rPr lang="ko-KR" altLang="en-US" sz="1000" dirty="0" err="1" smtClean="0"/>
              <a:t>컨펌</a:t>
            </a:r>
            <a:r>
              <a:rPr lang="ko-KR" altLang="en-US" sz="1000" dirty="0" smtClean="0"/>
              <a:t> 표시 후 확인 클릭하면 </a:t>
            </a:r>
            <a:r>
              <a:rPr lang="ko-KR" altLang="en-US" sz="1000" dirty="0" err="1" smtClean="0"/>
              <a:t>탈퇴되었습니다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표시</a:t>
            </a:r>
            <a:endParaRPr lang="en-US" altLang="ko-KR" sz="1000" dirty="0" smtClean="0"/>
          </a:p>
          <a:p>
            <a:pPr marL="228600" indent="-228600">
              <a:buFont typeface="+mj-lt"/>
              <a:buAutoNum type="arabicPeriod"/>
            </a:pPr>
            <a:endParaRPr lang="ko-KR" alt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399531" y="970103"/>
            <a:ext cx="179087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 smtClean="0"/>
              <a:t>회원정보</a:t>
            </a:r>
            <a:r>
              <a:rPr lang="en-US" altLang="ko-KR" sz="1500" dirty="0" smtClean="0"/>
              <a:t> </a:t>
            </a:r>
            <a:r>
              <a:rPr lang="ko-KR" altLang="en-US" sz="1500" dirty="0" err="1" smtClean="0"/>
              <a:t>상세조회</a:t>
            </a:r>
            <a:endParaRPr lang="ko-KR" altLang="en-US" sz="1500" dirty="0"/>
          </a:p>
        </p:txBody>
      </p:sp>
      <p:sp>
        <p:nvSpPr>
          <p:cNvPr id="34" name="TextBox 33"/>
          <p:cNvSpPr txBox="1"/>
          <p:nvPr/>
        </p:nvSpPr>
        <p:spPr>
          <a:xfrm>
            <a:off x="5720798" y="1010539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네비게이션바</a:t>
            </a:r>
            <a:endParaRPr lang="ko-KR" altLang="en-US" sz="1000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458019" y="1337308"/>
            <a:ext cx="626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600280" y="1484784"/>
            <a:ext cx="4771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/>
            <a:r>
              <a:rPr lang="ko-KR" altLang="en-US" sz="1000" dirty="0" smtClean="0"/>
              <a:t>회원아이디</a:t>
            </a:r>
            <a:r>
              <a:rPr lang="en-US" altLang="ko-KR" sz="1000" dirty="0" smtClean="0"/>
              <a:t>		</a:t>
            </a:r>
            <a:r>
              <a:rPr lang="en-US" altLang="ko-KR" sz="1000" dirty="0" err="1" smtClean="0"/>
              <a:t>hongid</a:t>
            </a:r>
            <a:endParaRPr lang="ko-KR" altLang="en-US" sz="1000" dirty="0"/>
          </a:p>
        </p:txBody>
      </p:sp>
      <p:sp>
        <p:nvSpPr>
          <p:cNvPr id="44" name="TextBox 43"/>
          <p:cNvSpPr txBox="1"/>
          <p:nvPr/>
        </p:nvSpPr>
        <p:spPr>
          <a:xfrm>
            <a:off x="1600280" y="1943883"/>
            <a:ext cx="4771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/>
            <a:r>
              <a:rPr lang="ko-KR" altLang="en-US" sz="1000" dirty="0" smtClean="0"/>
              <a:t>비밀번호</a:t>
            </a:r>
            <a:r>
              <a:rPr lang="en-US" altLang="ko-KR" sz="1000" dirty="0" smtClean="0"/>
              <a:t>		****</a:t>
            </a:r>
            <a:endParaRPr lang="ko-KR" altLang="en-US" sz="1000" dirty="0"/>
          </a:p>
        </p:txBody>
      </p:sp>
      <p:sp>
        <p:nvSpPr>
          <p:cNvPr id="49" name="TextBox 48"/>
          <p:cNvSpPr txBox="1"/>
          <p:nvPr/>
        </p:nvSpPr>
        <p:spPr>
          <a:xfrm>
            <a:off x="1600280" y="2405789"/>
            <a:ext cx="4771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/>
            <a:r>
              <a:rPr lang="ko-KR" altLang="en-US" sz="1000" dirty="0" smtClean="0"/>
              <a:t>성명</a:t>
            </a:r>
            <a:r>
              <a:rPr lang="en-US" altLang="ko-KR" sz="1000" dirty="0" smtClean="0"/>
              <a:t>		</a:t>
            </a:r>
            <a:r>
              <a:rPr lang="ko-KR" altLang="en-US" sz="1000" dirty="0" smtClean="0"/>
              <a:t>홍길동</a:t>
            </a:r>
            <a:endParaRPr lang="ko-KR" altLang="en-US" sz="1000" dirty="0"/>
          </a:p>
        </p:txBody>
      </p:sp>
      <p:sp>
        <p:nvSpPr>
          <p:cNvPr id="74" name="직사각형 73"/>
          <p:cNvSpPr/>
          <p:nvPr/>
        </p:nvSpPr>
        <p:spPr>
          <a:xfrm>
            <a:off x="1902734" y="5757392"/>
            <a:ext cx="965299" cy="25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수정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3071783" y="5757392"/>
            <a:ext cx="965299" cy="25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목록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600280" y="2864888"/>
            <a:ext cx="4771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/>
            <a:r>
              <a:rPr lang="ko-KR" altLang="en-US" sz="1000" dirty="0" smtClean="0"/>
              <a:t>닉네임</a:t>
            </a:r>
            <a:r>
              <a:rPr lang="en-US" altLang="ko-KR" sz="1000" dirty="0" smtClean="0"/>
              <a:t>		</a:t>
            </a:r>
            <a:r>
              <a:rPr lang="ko-KR" altLang="en-US" sz="1000" dirty="0"/>
              <a:t>백성을 훔친 </a:t>
            </a:r>
            <a:r>
              <a:rPr lang="ko-KR" altLang="en-US" sz="1000" dirty="0" smtClean="0"/>
              <a:t>도적</a:t>
            </a:r>
            <a:endParaRPr lang="ko-KR" altLang="en-US" sz="1000" dirty="0"/>
          </a:p>
        </p:txBody>
      </p:sp>
      <p:sp>
        <p:nvSpPr>
          <p:cNvPr id="33" name="TextBox 32"/>
          <p:cNvSpPr txBox="1"/>
          <p:nvPr/>
        </p:nvSpPr>
        <p:spPr>
          <a:xfrm>
            <a:off x="1600280" y="3323987"/>
            <a:ext cx="4771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/>
            <a:r>
              <a:rPr lang="ko-KR" altLang="en-US" sz="1000" dirty="0" smtClean="0"/>
              <a:t>핸드폰번호</a:t>
            </a:r>
            <a:r>
              <a:rPr lang="en-US" altLang="ko-KR" sz="1000" dirty="0" smtClean="0"/>
              <a:t>		010-****-0000</a:t>
            </a:r>
            <a:endParaRPr lang="ko-KR" altLang="en-US" sz="1000" dirty="0"/>
          </a:p>
        </p:txBody>
      </p:sp>
      <p:sp>
        <p:nvSpPr>
          <p:cNvPr id="36" name="TextBox 35"/>
          <p:cNvSpPr txBox="1"/>
          <p:nvPr/>
        </p:nvSpPr>
        <p:spPr>
          <a:xfrm>
            <a:off x="1600280" y="3783086"/>
            <a:ext cx="4771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/>
            <a:r>
              <a:rPr lang="ko-KR" altLang="en-US" sz="1000" dirty="0" smtClean="0"/>
              <a:t>성별</a:t>
            </a:r>
            <a:r>
              <a:rPr lang="en-US" altLang="ko-KR" sz="1000" dirty="0" smtClean="0"/>
              <a:t>		</a:t>
            </a:r>
            <a:r>
              <a:rPr lang="ko-KR" altLang="en-US" sz="1000" dirty="0" smtClean="0"/>
              <a:t>남자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1600280" y="4242185"/>
            <a:ext cx="4771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/>
            <a:r>
              <a:rPr lang="ko-KR" altLang="en-US" sz="1000" dirty="0" smtClean="0"/>
              <a:t>생년월일</a:t>
            </a:r>
            <a:r>
              <a:rPr lang="en-US" altLang="ko-KR" sz="1000" dirty="0" smtClean="0"/>
              <a:t>		1990</a:t>
            </a:r>
            <a:r>
              <a:rPr lang="ko-KR" altLang="en-US" sz="1000" dirty="0" smtClean="0"/>
              <a:t>년 </a:t>
            </a:r>
            <a:r>
              <a:rPr lang="en-US" altLang="ko-KR" sz="1000" dirty="0" smtClean="0"/>
              <a:t>3</a:t>
            </a:r>
            <a:r>
              <a:rPr lang="ko-KR" altLang="en-US" sz="1000" dirty="0" smtClean="0"/>
              <a:t>월 </a:t>
            </a:r>
            <a:r>
              <a:rPr lang="en-US" altLang="ko-KR" sz="1000" dirty="0" smtClean="0"/>
              <a:t>3</a:t>
            </a:r>
            <a:r>
              <a:rPr lang="ko-KR" altLang="en-US" sz="1000" dirty="0" smtClean="0"/>
              <a:t>일</a:t>
            </a:r>
            <a:endParaRPr lang="ko-KR" altLang="en-US" sz="1000" dirty="0"/>
          </a:p>
        </p:txBody>
      </p:sp>
      <p:sp>
        <p:nvSpPr>
          <p:cNvPr id="56" name="TextBox 55"/>
          <p:cNvSpPr txBox="1"/>
          <p:nvPr/>
        </p:nvSpPr>
        <p:spPr>
          <a:xfrm>
            <a:off x="1600280" y="4701287"/>
            <a:ext cx="4771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/>
            <a:r>
              <a:rPr lang="ko-KR" altLang="en-US" sz="1000" dirty="0" smtClean="0"/>
              <a:t>직업</a:t>
            </a:r>
            <a:r>
              <a:rPr lang="en-US" altLang="ko-KR" sz="1000" dirty="0" smtClean="0"/>
              <a:t>		</a:t>
            </a:r>
            <a:r>
              <a:rPr lang="ko-KR" altLang="en-US" sz="1000" dirty="0" smtClean="0"/>
              <a:t>전문직</a:t>
            </a:r>
            <a:endParaRPr lang="ko-KR" altLang="en-US" sz="1000" dirty="0"/>
          </a:p>
        </p:txBody>
      </p:sp>
      <p:sp>
        <p:nvSpPr>
          <p:cNvPr id="19" name="타원 18"/>
          <p:cNvSpPr/>
          <p:nvPr/>
        </p:nvSpPr>
        <p:spPr>
          <a:xfrm>
            <a:off x="935596" y="2666674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타원 19"/>
          <p:cNvSpPr/>
          <p:nvPr/>
        </p:nvSpPr>
        <p:spPr>
          <a:xfrm>
            <a:off x="-924780" y="1448780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1" name="타원 20"/>
          <p:cNvSpPr/>
          <p:nvPr/>
        </p:nvSpPr>
        <p:spPr>
          <a:xfrm>
            <a:off x="1613976" y="5721374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2" name="타원 21"/>
          <p:cNvSpPr/>
          <p:nvPr/>
        </p:nvSpPr>
        <p:spPr>
          <a:xfrm>
            <a:off x="-1212812" y="2204864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3" name="타원 22"/>
          <p:cNvSpPr/>
          <p:nvPr/>
        </p:nvSpPr>
        <p:spPr>
          <a:xfrm>
            <a:off x="3809073" y="5685356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4" name="타원 23"/>
          <p:cNvSpPr/>
          <p:nvPr/>
        </p:nvSpPr>
        <p:spPr>
          <a:xfrm>
            <a:off x="-1572852" y="2672916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5" name="타원 24"/>
          <p:cNvSpPr/>
          <p:nvPr/>
        </p:nvSpPr>
        <p:spPr>
          <a:xfrm>
            <a:off x="-1140804" y="2600908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2" name="타원 31"/>
          <p:cNvSpPr/>
          <p:nvPr/>
        </p:nvSpPr>
        <p:spPr>
          <a:xfrm>
            <a:off x="-1104800" y="2960948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4414295" y="5757392"/>
            <a:ext cx="965299" cy="25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탈퇴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4264262" y="5685356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000" b="1" dirty="0" smtClean="0">
                <a:solidFill>
                  <a:schemeClr val="tx1"/>
                </a:solidFill>
              </a:rPr>
              <a:t>4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4286698"/>
              </p:ext>
            </p:extLst>
          </p:nvPr>
        </p:nvGraphicFramePr>
        <p:xfrm>
          <a:off x="6929454" y="4303704"/>
          <a:ext cx="2071700" cy="2301240"/>
        </p:xfrm>
        <a:graphic>
          <a:graphicData uri="http://schemas.openxmlformats.org/drawingml/2006/table">
            <a:tbl>
              <a:tblPr firstRow="1" bandRow="1"/>
              <a:tblGrid>
                <a:gridCol w="2071700">
                  <a:extLst>
                    <a:ext uri="{9D8B030D-6E8A-4147-A177-3AD203B41FA5}">
                      <a16:colId xmlns="" xmlns:a16="http://schemas.microsoft.com/office/drawing/2014/main" val="2780491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+mn-lt"/>
                          <a:ea typeface="맑은 고딕"/>
                        </a:rPr>
                        <a:t>Request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8C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12189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/member/</a:t>
                      </a:r>
                      <a:r>
                        <a:rPr lang="en-US" altLang="ko-KR" sz="1000" dirty="0" err="1" smtClean="0"/>
                        <a:t>memberInfoFormAction.yo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129282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+mn-lt"/>
                          <a:ea typeface="맑은 고딕"/>
                        </a:rPr>
                        <a:t>Controller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8C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64713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com.coffeeyo.member.action.MemberInfoFormAction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807287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+mn-lt"/>
                          <a:ea typeface="맑은 고딕"/>
                        </a:rPr>
                        <a:t>View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8C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40546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/view/member/memberInforForm.jsp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561248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53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994738"/>
              </p:ext>
            </p:extLst>
          </p:nvPr>
        </p:nvGraphicFramePr>
        <p:xfrm>
          <a:off x="214282" y="214290"/>
          <a:ext cx="8790881" cy="63110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835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4719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88050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1684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8552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09835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업무명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회원관리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회원정보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수정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회원용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***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 latinLnBrk="1">
                        <a:defRPr lang="ko-KR" altLang="en-US"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indent="0" algn="l" defTabSz="9000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569374">
                <a:tc gridSpan="5">
                  <a:txBody>
                    <a:bodyPr/>
                    <a:lstStyle/>
                    <a:p>
                      <a:pPr lvl="0"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defTabSz="9000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6929454" y="1481627"/>
            <a:ext cx="2071700" cy="27084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Font typeface="+mj-lt"/>
              <a:buAutoNum type="arabicPeriod"/>
              <a:defRPr lang="ko-KR" altLang="en-US"/>
            </a:pPr>
            <a:r>
              <a:rPr lang="ko-KR" altLang="en-US" sz="1000" dirty="0"/>
              <a:t>회원아이디는 수정할 수 없다</a:t>
            </a:r>
          </a:p>
          <a:p>
            <a:pPr marL="228600" indent="-228600">
              <a:buFont typeface="+mj-lt"/>
              <a:buAutoNum type="arabicPeriod"/>
              <a:defRPr lang="ko-KR" altLang="en-US"/>
            </a:pPr>
            <a:r>
              <a:rPr lang="ko-KR" altLang="en-US" sz="1000" dirty="0"/>
              <a:t>비밀번호를 입력해야만 나머지 정보를 수정할 수 있다</a:t>
            </a:r>
          </a:p>
          <a:p>
            <a:pPr marL="228600" indent="-228600">
              <a:buFont typeface="+mj-lt"/>
              <a:buAutoNum type="arabicPeriod"/>
              <a:defRPr lang="ko-KR" altLang="en-US"/>
            </a:pPr>
            <a:r>
              <a:rPr lang="en-US" altLang="ko-KR" sz="1000" dirty="0"/>
              <a:t>*</a:t>
            </a:r>
            <a:r>
              <a:rPr lang="ko-KR" altLang="en-US" sz="1000" dirty="0"/>
              <a:t>이 있는 정보는 </a:t>
            </a:r>
            <a:r>
              <a:rPr lang="ko-KR" altLang="en-US" sz="1000" dirty="0" err="1"/>
              <a:t>필수입력</a:t>
            </a:r>
            <a:r>
              <a:rPr lang="ko-KR" altLang="en-US" sz="1000" dirty="0"/>
              <a:t> 없다면 선택입력칸이다</a:t>
            </a:r>
          </a:p>
          <a:p>
            <a:pPr marL="228600" indent="-228600">
              <a:buFont typeface="+mj-lt"/>
              <a:buAutoNum type="arabicPeriod"/>
              <a:defRPr lang="ko-KR" altLang="en-US"/>
            </a:pPr>
            <a:r>
              <a:rPr lang="ko-KR" altLang="en-US" sz="1000" dirty="0" err="1"/>
              <a:t>클릭시</a:t>
            </a:r>
            <a:r>
              <a:rPr lang="ko-KR" altLang="en-US" sz="1000" dirty="0"/>
              <a:t> 입력된 정보를 </a:t>
            </a:r>
            <a:r>
              <a:rPr lang="en-US" altLang="ko-KR" sz="1000" dirty="0" err="1"/>
              <a:t>mypage</a:t>
            </a:r>
            <a:r>
              <a:rPr lang="ko-KR" altLang="en-US" sz="1000" dirty="0"/>
              <a:t>에 적용시키는 버튼이다</a:t>
            </a:r>
          </a:p>
          <a:p>
            <a:pPr marL="228600" indent="-228600">
              <a:buFont typeface="+mj-lt"/>
              <a:buAutoNum type="arabicPeriod"/>
              <a:defRPr lang="ko-KR" altLang="en-US"/>
            </a:pPr>
            <a:r>
              <a:rPr lang="ko-KR" altLang="en-US" sz="1000" dirty="0" err="1"/>
              <a:t>클릭시</a:t>
            </a:r>
            <a:r>
              <a:rPr lang="ko-KR" altLang="en-US" sz="1000" dirty="0"/>
              <a:t> 모든 입력을 </a:t>
            </a:r>
            <a:r>
              <a:rPr lang="ko-KR" altLang="en-US" sz="1000" dirty="0" err="1" smtClean="0"/>
              <a:t>목록하고</a:t>
            </a:r>
            <a:r>
              <a:rPr lang="ko-KR" altLang="en-US" sz="1000" dirty="0" smtClean="0"/>
              <a:t> </a:t>
            </a:r>
            <a:r>
              <a:rPr lang="en-US" altLang="ko-KR" sz="1000" dirty="0" err="1"/>
              <a:t>mypage</a:t>
            </a:r>
            <a:r>
              <a:rPr lang="ko-KR" altLang="en-US" sz="1000" dirty="0" err="1"/>
              <a:t>상세조회로</a:t>
            </a:r>
            <a:r>
              <a:rPr lang="ko-KR" altLang="en-US" sz="1000" dirty="0"/>
              <a:t> 이동한다</a:t>
            </a:r>
          </a:p>
          <a:p>
            <a:pPr marL="228600" indent="-228600">
              <a:buFont typeface="+mj-lt"/>
              <a:buAutoNum type="arabicPeriod"/>
              <a:defRPr lang="ko-KR" altLang="en-US"/>
            </a:pPr>
            <a:endParaRPr lang="ko-KR" altLang="en-US" sz="1000" dirty="0"/>
          </a:p>
          <a:p>
            <a:pPr marL="0" indent="0">
              <a:buNone/>
              <a:defRPr lang="ko-KR" altLang="en-US"/>
            </a:pPr>
            <a:r>
              <a:rPr lang="ko-KR" altLang="en-US" sz="1000" dirty="0"/>
              <a:t>*직업분류</a:t>
            </a:r>
          </a:p>
          <a:p>
            <a:pPr>
              <a:defRPr lang="ko-KR" altLang="en-US"/>
            </a:pPr>
            <a:r>
              <a:rPr lang="ko-KR" altLang="en-US" sz="1000" dirty="0" smtClean="0"/>
              <a:t>학생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회사원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주부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기타</a:t>
            </a:r>
            <a:endParaRPr lang="en-US" altLang="ko-KR" sz="1000" dirty="0" smtClean="0"/>
          </a:p>
          <a:p>
            <a:pPr marL="0" indent="0">
              <a:buNone/>
              <a:defRPr lang="ko-KR" altLang="en-US"/>
            </a:pPr>
            <a:endParaRPr lang="en-US" altLang="ko-KR" sz="1000" dirty="0" smtClean="0"/>
          </a:p>
          <a:p>
            <a:pPr marL="0" indent="0">
              <a:buNone/>
              <a:defRPr lang="ko-KR" altLang="en-US"/>
            </a:pPr>
            <a:endParaRPr lang="ko-KR" altLang="en-US" sz="1000" dirty="0"/>
          </a:p>
          <a:p>
            <a:pPr marL="228600" indent="-228600">
              <a:buFont typeface="+mj-lt"/>
              <a:buAutoNum type="arabicPeriod"/>
              <a:defRPr lang="ko-KR" altLang="en-US"/>
            </a:pPr>
            <a:endParaRPr lang="ko-KR" altLang="en-US" sz="1000" dirty="0"/>
          </a:p>
          <a:p>
            <a:pPr marL="228600" indent="-228600">
              <a:buFont typeface="+mj-lt"/>
              <a:buAutoNum type="arabicPeriod"/>
              <a:defRPr lang="ko-KR" altLang="en-US"/>
            </a:pPr>
            <a:endParaRPr lang="ko-KR" alt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399531" y="970103"/>
            <a:ext cx="1406154" cy="3231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500" dirty="0" smtClean="0"/>
              <a:t>회원정보</a:t>
            </a:r>
            <a:r>
              <a:rPr lang="en-US" altLang="ko-KR" sz="1500" dirty="0" smtClean="0"/>
              <a:t> </a:t>
            </a:r>
            <a:r>
              <a:rPr lang="ko-KR" altLang="en-US" sz="1500" dirty="0"/>
              <a:t>수정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720798" y="1010539"/>
            <a:ext cx="954107" cy="235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000"/>
              <a:t>네비게이션바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458019" y="1337308"/>
            <a:ext cx="626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/>
          <p:cNvGrpSpPr/>
          <p:nvPr/>
        </p:nvGrpSpPr>
        <p:grpSpPr>
          <a:xfrm>
            <a:off x="1600280" y="1484784"/>
            <a:ext cx="3927429" cy="246221"/>
            <a:chOff x="1600280" y="1484784"/>
            <a:chExt cx="3927429" cy="246221"/>
          </a:xfrm>
        </p:grpSpPr>
        <p:sp>
          <p:nvSpPr>
            <p:cNvPr id="42" name="TextBox 41"/>
            <p:cNvSpPr txBox="1"/>
            <p:nvPr/>
          </p:nvSpPr>
          <p:spPr>
            <a:xfrm>
              <a:off x="1600280" y="1484784"/>
              <a:ext cx="1253622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28600" indent="-228600">
                <a:defRPr lang="ko-KR" altLang="en-US"/>
              </a:pPr>
              <a:r>
                <a:rPr lang="en-US" altLang="ko-KR" sz="1000"/>
                <a:t>*</a:t>
              </a:r>
              <a:r>
                <a:rPr lang="ko-KR" altLang="en-US" sz="1000"/>
                <a:t>회원아이디</a:t>
              </a: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2525371" y="1504385"/>
              <a:ext cx="3002338" cy="216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 lang="ko-KR" altLang="en-US"/>
              </a:pPr>
              <a:r>
                <a:rPr lang="en-US" altLang="ko-KR" sz="1000">
                  <a:solidFill>
                    <a:schemeClr val="tx1"/>
                  </a:solidFill>
                </a:rPr>
                <a:t>hongid</a:t>
              </a:r>
              <a:endParaRPr lang="ko-KR" altLang="en-US" sz="1000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1600280" y="1943883"/>
            <a:ext cx="3927429" cy="246221"/>
            <a:chOff x="1600280" y="1835122"/>
            <a:chExt cx="3927429" cy="246221"/>
          </a:xfrm>
        </p:grpSpPr>
        <p:sp>
          <p:nvSpPr>
            <p:cNvPr id="44" name="TextBox 43"/>
            <p:cNvSpPr txBox="1"/>
            <p:nvPr/>
          </p:nvSpPr>
          <p:spPr>
            <a:xfrm>
              <a:off x="1600280" y="1835122"/>
              <a:ext cx="1253622" cy="23543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28600" indent="-228600">
                <a:defRPr lang="ko-KR" altLang="en-US"/>
              </a:pPr>
              <a:r>
                <a:rPr lang="en-US" altLang="ko-KR" sz="1000"/>
                <a:t>*</a:t>
              </a:r>
              <a:r>
                <a:rPr lang="ko-KR" altLang="en-US" sz="1000"/>
                <a:t>비밀번호</a:t>
              </a: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2525371" y="1843940"/>
              <a:ext cx="3002338" cy="216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 lang="ko-KR" altLang="en-US"/>
              </a:pPr>
              <a:r>
                <a:rPr lang="en-US" altLang="ko-KR" sz="1000">
                  <a:solidFill>
                    <a:schemeClr val="tx1"/>
                  </a:solidFill>
                </a:rPr>
                <a:t>****</a:t>
              </a:r>
              <a:endParaRPr lang="ko-KR" altLang="en-US" sz="100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1600280" y="2402982"/>
            <a:ext cx="3927429" cy="246221"/>
            <a:chOff x="1600280" y="2191135"/>
            <a:chExt cx="3927429" cy="246221"/>
          </a:xfrm>
        </p:grpSpPr>
        <p:sp>
          <p:nvSpPr>
            <p:cNvPr id="47" name="TextBox 46"/>
            <p:cNvSpPr txBox="1"/>
            <p:nvPr/>
          </p:nvSpPr>
          <p:spPr>
            <a:xfrm>
              <a:off x="1600280" y="2191135"/>
              <a:ext cx="1253622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28600" indent="-228600">
                <a:defRPr lang="ko-KR" altLang="en-US"/>
              </a:pPr>
              <a:r>
                <a:rPr lang="en-US" altLang="ko-KR" sz="1000" b="0" spc="-150"/>
                <a:t>*</a:t>
              </a:r>
              <a:r>
                <a:rPr lang="ko-KR" altLang="en-US" sz="1000" b="0" spc="-150"/>
                <a:t>비밀번호확인</a:t>
              </a: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2525371" y="2199953"/>
              <a:ext cx="3002338" cy="216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 lang="ko-KR" altLang="en-US"/>
              </a:pPr>
              <a:r>
                <a:rPr lang="en-US" altLang="ko-KR" sz="1000">
                  <a:solidFill>
                    <a:schemeClr val="tx1"/>
                  </a:solidFill>
                </a:rPr>
                <a:t>****</a:t>
              </a:r>
              <a:endParaRPr lang="ko-KR" altLang="en-US" sz="100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1600280" y="2862081"/>
            <a:ext cx="3927429" cy="246221"/>
            <a:chOff x="1600280" y="2547148"/>
            <a:chExt cx="3927429" cy="246221"/>
          </a:xfrm>
        </p:grpSpPr>
        <p:sp>
          <p:nvSpPr>
            <p:cNvPr id="49" name="TextBox 48"/>
            <p:cNvSpPr txBox="1"/>
            <p:nvPr/>
          </p:nvSpPr>
          <p:spPr>
            <a:xfrm>
              <a:off x="1600280" y="2547148"/>
              <a:ext cx="1253622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28600" indent="-228600">
                <a:defRPr lang="ko-KR" altLang="en-US"/>
              </a:pPr>
              <a:r>
                <a:rPr lang="en-US" altLang="ko-KR" sz="1000"/>
                <a:t>*</a:t>
              </a:r>
              <a:r>
                <a:rPr lang="ko-KR" altLang="en-US" sz="1000"/>
                <a:t>성명</a:t>
              </a: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2525371" y="2555966"/>
              <a:ext cx="3002338" cy="216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 lang="ko-KR" altLang="en-US"/>
              </a:pPr>
              <a:r>
                <a:rPr lang="ko-KR" altLang="en-US" sz="1000">
                  <a:solidFill>
                    <a:schemeClr val="tx1"/>
                  </a:solidFill>
                </a:rPr>
                <a:t>홍길동</a:t>
              </a:r>
            </a:p>
          </p:txBody>
        </p:sp>
      </p:grpSp>
      <p:sp>
        <p:nvSpPr>
          <p:cNvPr id="74" name="직사각형 73"/>
          <p:cNvSpPr/>
          <p:nvPr/>
        </p:nvSpPr>
        <p:spPr>
          <a:xfrm>
            <a:off x="2699792" y="6105995"/>
            <a:ext cx="965299" cy="25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868841" y="6105995"/>
            <a:ext cx="965299" cy="25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dirty="0" smtClean="0">
                <a:solidFill>
                  <a:schemeClr val="tx1"/>
                </a:solidFill>
              </a:rPr>
              <a:t>목록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1600280" y="3321180"/>
            <a:ext cx="3927429" cy="246221"/>
            <a:chOff x="1600280" y="2891166"/>
            <a:chExt cx="3927429" cy="246221"/>
          </a:xfrm>
        </p:grpSpPr>
        <p:sp>
          <p:nvSpPr>
            <p:cNvPr id="31" name="TextBox 30"/>
            <p:cNvSpPr txBox="1"/>
            <p:nvPr/>
          </p:nvSpPr>
          <p:spPr>
            <a:xfrm>
              <a:off x="1600280" y="2891166"/>
              <a:ext cx="1253622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28600" indent="-228600">
                <a:defRPr lang="ko-KR" altLang="en-US"/>
              </a:pPr>
              <a:r>
                <a:rPr lang="en-US" altLang="ko-KR" sz="1000"/>
                <a:t>*</a:t>
              </a:r>
              <a:r>
                <a:rPr lang="ko-KR" altLang="en-US" sz="1000"/>
                <a:t>닉네임</a:t>
              </a: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525371" y="2899984"/>
              <a:ext cx="3002338" cy="216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 lang="ko-KR" altLang="en-US"/>
              </a:pPr>
              <a:r>
                <a:rPr lang="ko-KR" altLang="en-US" sz="1000">
                  <a:solidFill>
                    <a:schemeClr val="tx1"/>
                  </a:solidFill>
                </a:rPr>
                <a:t>백성을 훔친 도적</a:t>
              </a: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1600280" y="3780279"/>
            <a:ext cx="3927429" cy="246221"/>
            <a:chOff x="1600280" y="3235184"/>
            <a:chExt cx="3927429" cy="246221"/>
          </a:xfrm>
        </p:grpSpPr>
        <p:sp>
          <p:nvSpPr>
            <p:cNvPr id="33" name="TextBox 32"/>
            <p:cNvSpPr txBox="1"/>
            <p:nvPr/>
          </p:nvSpPr>
          <p:spPr>
            <a:xfrm>
              <a:off x="1600280" y="3235184"/>
              <a:ext cx="1253622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28600" indent="-228600">
                <a:defRPr lang="ko-KR" altLang="en-US"/>
              </a:pPr>
              <a:r>
                <a:rPr lang="en-US" altLang="ko-KR" sz="1000"/>
                <a:t>*</a:t>
              </a:r>
              <a:r>
                <a:rPr lang="ko-KR" altLang="en-US" sz="1000"/>
                <a:t>핸드폰번호</a:t>
              </a: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525371" y="3244002"/>
              <a:ext cx="3002338" cy="216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 lang="ko-KR" altLang="en-US"/>
              </a:pPr>
              <a:r>
                <a:rPr lang="en-US" altLang="ko-KR" sz="1000">
                  <a:solidFill>
                    <a:schemeClr val="tx1"/>
                  </a:solidFill>
                </a:rPr>
                <a:t>010-0000-0000</a:t>
              </a:r>
              <a:endParaRPr lang="ko-KR" altLang="en-US" sz="100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600280" y="4239378"/>
            <a:ext cx="2604968" cy="246221"/>
            <a:chOff x="1600280" y="3557799"/>
            <a:chExt cx="2604968" cy="246221"/>
          </a:xfrm>
        </p:grpSpPr>
        <p:sp>
          <p:nvSpPr>
            <p:cNvPr id="36" name="TextBox 35"/>
            <p:cNvSpPr txBox="1"/>
            <p:nvPr/>
          </p:nvSpPr>
          <p:spPr>
            <a:xfrm>
              <a:off x="1600280" y="3557799"/>
              <a:ext cx="1253622" cy="23546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28600" indent="-228600">
                <a:defRPr lang="ko-KR" altLang="en-US"/>
              </a:pPr>
              <a:r>
                <a:rPr lang="ko-KR" altLang="en-US" sz="1000"/>
                <a:t>성별</a:t>
              </a: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2525371" y="3557799"/>
              <a:ext cx="822493" cy="246221"/>
              <a:chOff x="2525371" y="3557799"/>
              <a:chExt cx="822493" cy="246221"/>
            </a:xfrm>
          </p:grpSpPr>
          <p:sp>
            <p:nvSpPr>
              <p:cNvPr id="37" name="타원 36"/>
              <p:cNvSpPr/>
              <p:nvPr/>
            </p:nvSpPr>
            <p:spPr>
              <a:xfrm>
                <a:off x="2525371" y="3616652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>
                  <a:defRPr lang="ko-KR" altLang="en-US"/>
                </a:pPr>
                <a:endParaRPr lang="ko-KR" altLang="en-US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2633371" y="3557799"/>
                <a:ext cx="714493" cy="2354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28600" indent="-228600">
                  <a:defRPr lang="ko-KR" altLang="en-US"/>
                </a:pPr>
                <a:r>
                  <a:rPr lang="ko-KR" altLang="en-US" sz="1000"/>
                  <a:t>남자</a:t>
                </a:r>
              </a:p>
            </p:txBody>
          </p:sp>
        </p:grpSp>
        <p:grpSp>
          <p:nvGrpSpPr>
            <p:cNvPr id="39" name="그룹 38"/>
            <p:cNvGrpSpPr/>
            <p:nvPr/>
          </p:nvGrpSpPr>
          <p:grpSpPr>
            <a:xfrm>
              <a:off x="3382755" y="3557799"/>
              <a:ext cx="822493" cy="246221"/>
              <a:chOff x="2525371" y="3557799"/>
              <a:chExt cx="822493" cy="246221"/>
            </a:xfrm>
          </p:grpSpPr>
          <p:sp>
            <p:nvSpPr>
              <p:cNvPr id="40" name="타원 39"/>
              <p:cNvSpPr/>
              <p:nvPr/>
            </p:nvSpPr>
            <p:spPr>
              <a:xfrm>
                <a:off x="2525371" y="3616652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>
                  <a:defRPr lang="ko-KR" altLang="en-US"/>
                </a:pPr>
                <a:endParaRPr lang="ko-KR" altLang="en-US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2633371" y="3557799"/>
                <a:ext cx="714493" cy="2354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28600" indent="-228600">
                  <a:defRPr lang="ko-KR" altLang="en-US"/>
                </a:pPr>
                <a:r>
                  <a:rPr lang="ko-KR" altLang="en-US" sz="1000"/>
                  <a:t>여자</a:t>
                </a:r>
              </a:p>
            </p:txBody>
          </p:sp>
        </p:grpSp>
      </p:grpSp>
      <p:grpSp>
        <p:nvGrpSpPr>
          <p:cNvPr id="8" name="그룹 7"/>
          <p:cNvGrpSpPr/>
          <p:nvPr/>
        </p:nvGrpSpPr>
        <p:grpSpPr>
          <a:xfrm>
            <a:off x="1600280" y="4698477"/>
            <a:ext cx="3927430" cy="246221"/>
            <a:chOff x="1600280" y="3883809"/>
            <a:chExt cx="3927430" cy="246221"/>
          </a:xfrm>
        </p:grpSpPr>
        <p:sp>
          <p:nvSpPr>
            <p:cNvPr id="52" name="TextBox 51"/>
            <p:cNvSpPr txBox="1"/>
            <p:nvPr/>
          </p:nvSpPr>
          <p:spPr>
            <a:xfrm>
              <a:off x="1600280" y="3883809"/>
              <a:ext cx="1253622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28600" indent="-228600">
                <a:defRPr lang="ko-KR" altLang="en-US"/>
              </a:pPr>
              <a:r>
                <a:rPr lang="ko-KR" altLang="en-US" sz="1000"/>
                <a:t>생년월일</a:t>
              </a:r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2525372" y="3892627"/>
              <a:ext cx="3002338" cy="216000"/>
              <a:chOff x="2525371" y="3814920"/>
              <a:chExt cx="3429057" cy="216000"/>
            </a:xfrm>
          </p:grpSpPr>
          <p:sp>
            <p:nvSpPr>
              <p:cNvPr id="53" name="직사각형 52"/>
              <p:cNvSpPr/>
              <p:nvPr/>
            </p:nvSpPr>
            <p:spPr>
              <a:xfrm>
                <a:off x="2525371" y="3814920"/>
                <a:ext cx="1038517" cy="216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>
                  <a:defRPr lang="ko-KR" altLang="en-US"/>
                </a:pPr>
                <a:r>
                  <a:rPr lang="en-US" altLang="ko-KR" sz="1000">
                    <a:solidFill>
                      <a:schemeClr val="tx1"/>
                    </a:solidFill>
                  </a:rPr>
                  <a:t>1990</a:t>
                </a:r>
                <a:r>
                  <a:rPr lang="ko-KR" altLang="en-US" sz="1000">
                    <a:solidFill>
                      <a:schemeClr val="tx1"/>
                    </a:solidFill>
                  </a:rPr>
                  <a:t>년    ▼</a:t>
                </a:r>
              </a:p>
            </p:txBody>
          </p:sp>
          <p:sp>
            <p:nvSpPr>
              <p:cNvPr id="54" name="직사각형 53"/>
              <p:cNvSpPr/>
              <p:nvPr/>
            </p:nvSpPr>
            <p:spPr>
              <a:xfrm>
                <a:off x="3720641" y="3814920"/>
                <a:ext cx="1038517" cy="216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>
                  <a:defRPr lang="ko-KR" altLang="en-US"/>
                </a:pPr>
                <a:r>
                  <a:rPr lang="en-US" altLang="ko-KR" sz="1000">
                    <a:solidFill>
                      <a:schemeClr val="tx1"/>
                    </a:solidFill>
                  </a:rPr>
                  <a:t>3</a:t>
                </a:r>
                <a:r>
                  <a:rPr lang="ko-KR" altLang="en-US" sz="1000">
                    <a:solidFill>
                      <a:schemeClr val="tx1"/>
                    </a:solidFill>
                  </a:rPr>
                  <a:t>월         ▼</a:t>
                </a:r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4915911" y="3814920"/>
                <a:ext cx="1038517" cy="216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>
                  <a:defRPr lang="ko-KR" altLang="en-US"/>
                </a:pPr>
                <a:r>
                  <a:rPr lang="en-US" altLang="ko-KR" sz="1000">
                    <a:solidFill>
                      <a:schemeClr val="tx1"/>
                    </a:solidFill>
                  </a:rPr>
                  <a:t>3</a:t>
                </a:r>
                <a:r>
                  <a:rPr lang="ko-KR" altLang="en-US" sz="1000">
                    <a:solidFill>
                      <a:schemeClr val="tx1"/>
                    </a:solidFill>
                  </a:rPr>
                  <a:t>일         ▼</a:t>
                </a:r>
              </a:p>
            </p:txBody>
          </p:sp>
        </p:grpSp>
      </p:grpSp>
      <p:grpSp>
        <p:nvGrpSpPr>
          <p:cNvPr id="7" name="그룹 6"/>
          <p:cNvGrpSpPr/>
          <p:nvPr/>
        </p:nvGrpSpPr>
        <p:grpSpPr>
          <a:xfrm>
            <a:off x="1600280" y="5157579"/>
            <a:ext cx="3927429" cy="246221"/>
            <a:chOff x="1600280" y="4262899"/>
            <a:chExt cx="3927429" cy="246221"/>
          </a:xfrm>
        </p:grpSpPr>
        <p:sp>
          <p:nvSpPr>
            <p:cNvPr id="56" name="TextBox 55"/>
            <p:cNvSpPr txBox="1"/>
            <p:nvPr/>
          </p:nvSpPr>
          <p:spPr>
            <a:xfrm>
              <a:off x="1600280" y="4262899"/>
              <a:ext cx="1253622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28600" indent="-228600">
                <a:defRPr lang="ko-KR" altLang="en-US"/>
              </a:pPr>
              <a:r>
                <a:rPr lang="ko-KR" altLang="en-US" sz="1000" dirty="0"/>
                <a:t>직업</a:t>
              </a: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2525373" y="4271717"/>
              <a:ext cx="3002336" cy="216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 lang="ko-KR" altLang="en-US"/>
              </a:pPr>
              <a:r>
                <a:rPr lang="ko-KR" altLang="en-US" sz="1000">
                  <a:solidFill>
                    <a:schemeClr val="tx1"/>
                  </a:solidFill>
                </a:rPr>
                <a:t>전문직                                                    ▼</a:t>
              </a:r>
            </a:p>
          </p:txBody>
        </p:sp>
      </p:grpSp>
      <p:sp>
        <p:nvSpPr>
          <p:cNvPr id="46" name="타원 45"/>
          <p:cNvSpPr/>
          <p:nvPr/>
        </p:nvSpPr>
        <p:spPr>
          <a:xfrm>
            <a:off x="1187624" y="1504385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1" name="타원 50"/>
          <p:cNvSpPr/>
          <p:nvPr/>
        </p:nvSpPr>
        <p:spPr>
          <a:xfrm>
            <a:off x="-924780" y="1448780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7" name="타원 56"/>
          <p:cNvSpPr/>
          <p:nvPr/>
        </p:nvSpPr>
        <p:spPr>
          <a:xfrm>
            <a:off x="1370271" y="2066993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8" name="타원 57"/>
          <p:cNvSpPr/>
          <p:nvPr/>
        </p:nvSpPr>
        <p:spPr>
          <a:xfrm>
            <a:off x="2299887" y="6069977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0" name="타원 59"/>
          <p:cNvSpPr/>
          <p:nvPr/>
        </p:nvSpPr>
        <p:spPr>
          <a:xfrm>
            <a:off x="1233524" y="3383980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1" name="타원 60"/>
          <p:cNvSpPr/>
          <p:nvPr/>
        </p:nvSpPr>
        <p:spPr>
          <a:xfrm>
            <a:off x="-1572852" y="2672916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2" name="타원 61"/>
          <p:cNvSpPr/>
          <p:nvPr/>
        </p:nvSpPr>
        <p:spPr>
          <a:xfrm>
            <a:off x="3663228" y="6033959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3" name="타원 62"/>
          <p:cNvSpPr/>
          <p:nvPr/>
        </p:nvSpPr>
        <p:spPr>
          <a:xfrm>
            <a:off x="-1104800" y="2960948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7</a:t>
            </a:r>
          </a:p>
        </p:txBody>
      </p:sp>
      <p:graphicFrame>
        <p:nvGraphicFramePr>
          <p:cNvPr id="64" name="표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4286698"/>
              </p:ext>
            </p:extLst>
          </p:nvPr>
        </p:nvGraphicFramePr>
        <p:xfrm>
          <a:off x="6929454" y="4303704"/>
          <a:ext cx="2071700" cy="2301240"/>
        </p:xfrm>
        <a:graphic>
          <a:graphicData uri="http://schemas.openxmlformats.org/drawingml/2006/table">
            <a:tbl>
              <a:tblPr firstRow="1" bandRow="1"/>
              <a:tblGrid>
                <a:gridCol w="2071700">
                  <a:extLst>
                    <a:ext uri="{9D8B030D-6E8A-4147-A177-3AD203B41FA5}">
                      <a16:colId xmlns="" xmlns:a16="http://schemas.microsoft.com/office/drawing/2014/main" val="2780491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+mn-lt"/>
                          <a:ea typeface="맑은 고딕"/>
                        </a:rPr>
                        <a:t>Request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8C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12189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/member/</a:t>
                      </a:r>
                      <a:r>
                        <a:rPr lang="en-US" altLang="ko-KR" sz="1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memberUpdateFormAction.yo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129282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+mn-lt"/>
                          <a:ea typeface="맑은 고딕"/>
                        </a:rPr>
                        <a:t>Controller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8C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64713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com.coffeeyo.member.action.MemberUpdateFormAction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807287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+mn-lt"/>
                          <a:ea typeface="맑은 고딕"/>
                        </a:rPr>
                        <a:t>View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8C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40546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/view/member/memberUpdateForm.jsp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561248930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337661"/>
              </p:ext>
            </p:extLst>
          </p:nvPr>
        </p:nvGraphicFramePr>
        <p:xfrm>
          <a:off x="214282" y="214290"/>
          <a:ext cx="8790881" cy="63110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835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4719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88050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1684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8552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09835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업무명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회원관리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회원정보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수정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관리자용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***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 latinLnBrk="1">
                        <a:defRPr lang="ko-KR" altLang="en-US"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indent="0" algn="l" defTabSz="9000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회원용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페이지 활용해서 옵션 추가 후 완성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569374">
                <a:tc gridSpan="5">
                  <a:txBody>
                    <a:bodyPr/>
                    <a:lstStyle/>
                    <a:p>
                      <a:pPr lvl="0"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defTabSz="9000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6929454" y="1481627"/>
            <a:ext cx="2071700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Font typeface="+mj-lt"/>
              <a:buAutoNum type="arabicPeriod"/>
              <a:defRPr lang="ko-KR" altLang="en-US"/>
            </a:pPr>
            <a:r>
              <a:rPr lang="ko-KR" altLang="en-US" sz="1000" dirty="0"/>
              <a:t>회원아이디는 수정할 수 없다</a:t>
            </a:r>
          </a:p>
          <a:p>
            <a:pPr marL="228600" indent="-228600">
              <a:buFont typeface="+mj-lt"/>
              <a:buAutoNum type="arabicPeriod"/>
              <a:defRPr lang="ko-KR" altLang="en-US"/>
            </a:pPr>
            <a:r>
              <a:rPr lang="ko-KR" altLang="en-US" sz="1000" dirty="0"/>
              <a:t>비밀번호를 입력해야만 나머지 정보를 수정할 수 있다</a:t>
            </a:r>
          </a:p>
          <a:p>
            <a:pPr marL="228600" indent="-228600">
              <a:buFont typeface="+mj-lt"/>
              <a:buAutoNum type="arabicPeriod"/>
              <a:defRPr lang="ko-KR" altLang="en-US"/>
            </a:pPr>
            <a:r>
              <a:rPr lang="en-US" altLang="ko-KR" sz="1000" dirty="0"/>
              <a:t>*</a:t>
            </a:r>
            <a:r>
              <a:rPr lang="ko-KR" altLang="en-US" sz="1000" dirty="0"/>
              <a:t>이 있는 정보는 </a:t>
            </a:r>
            <a:r>
              <a:rPr lang="ko-KR" altLang="en-US" sz="1000" dirty="0" err="1"/>
              <a:t>필수입력</a:t>
            </a:r>
            <a:r>
              <a:rPr lang="ko-KR" altLang="en-US" sz="1000" dirty="0"/>
              <a:t> 없다면 선택입력칸이다</a:t>
            </a:r>
          </a:p>
          <a:p>
            <a:pPr marL="228600" indent="-228600">
              <a:buFont typeface="+mj-lt"/>
              <a:buAutoNum type="arabicPeriod"/>
              <a:defRPr lang="ko-KR" altLang="en-US"/>
            </a:pPr>
            <a:r>
              <a:rPr lang="ko-KR" altLang="en-US" sz="1000" dirty="0" err="1"/>
              <a:t>클릭시</a:t>
            </a:r>
            <a:r>
              <a:rPr lang="ko-KR" altLang="en-US" sz="1000" dirty="0"/>
              <a:t> 입력된 정보를 </a:t>
            </a:r>
            <a:r>
              <a:rPr lang="en-US" altLang="ko-KR" sz="1000" dirty="0" err="1"/>
              <a:t>mypage</a:t>
            </a:r>
            <a:r>
              <a:rPr lang="ko-KR" altLang="en-US" sz="1000" dirty="0"/>
              <a:t>에 적용시키는 버튼이다</a:t>
            </a:r>
          </a:p>
          <a:p>
            <a:pPr marL="228600" indent="-228600">
              <a:buFont typeface="+mj-lt"/>
              <a:buAutoNum type="arabicPeriod"/>
              <a:defRPr lang="ko-KR" altLang="en-US"/>
            </a:pPr>
            <a:r>
              <a:rPr lang="ko-KR" altLang="en-US" sz="1000" dirty="0" err="1"/>
              <a:t>클릭시</a:t>
            </a:r>
            <a:r>
              <a:rPr lang="ko-KR" altLang="en-US" sz="1000" dirty="0"/>
              <a:t> 모든 입력을 </a:t>
            </a:r>
            <a:r>
              <a:rPr lang="ko-KR" altLang="en-US" sz="1000" dirty="0" err="1" smtClean="0"/>
              <a:t>목록하고</a:t>
            </a:r>
            <a:r>
              <a:rPr lang="ko-KR" altLang="en-US" sz="1000" dirty="0" smtClean="0"/>
              <a:t> </a:t>
            </a:r>
            <a:r>
              <a:rPr lang="en-US" altLang="ko-KR" sz="1000" dirty="0" err="1"/>
              <a:t>mypage</a:t>
            </a:r>
            <a:r>
              <a:rPr lang="ko-KR" altLang="en-US" sz="1000" dirty="0" err="1"/>
              <a:t>상세조회로</a:t>
            </a:r>
            <a:r>
              <a:rPr lang="ko-KR" altLang="en-US" sz="1000" dirty="0"/>
              <a:t> 이동한다</a:t>
            </a:r>
          </a:p>
          <a:p>
            <a:pPr marL="228600" indent="-228600">
              <a:buFont typeface="+mj-lt"/>
              <a:buAutoNum type="arabicPeriod"/>
              <a:defRPr lang="ko-KR" altLang="en-US"/>
            </a:pPr>
            <a:endParaRPr lang="ko-KR" altLang="en-US" sz="1000" dirty="0"/>
          </a:p>
          <a:p>
            <a:pPr>
              <a:defRPr lang="ko-KR" altLang="en-US"/>
            </a:pPr>
            <a:r>
              <a:rPr lang="ko-KR" altLang="en-US" sz="1000" dirty="0" smtClean="0"/>
              <a:t>*직업분류</a:t>
            </a:r>
          </a:p>
          <a:p>
            <a:pPr>
              <a:defRPr lang="ko-KR" altLang="en-US"/>
            </a:pPr>
            <a:r>
              <a:rPr lang="ko-KR" altLang="en-US" sz="1000" dirty="0" smtClean="0"/>
              <a:t>학생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회사원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주부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기타</a:t>
            </a:r>
            <a:endParaRPr lang="en-US" altLang="ko-KR" sz="1000" dirty="0" smtClean="0"/>
          </a:p>
          <a:p>
            <a:pPr>
              <a:defRPr lang="ko-KR" altLang="en-US"/>
            </a:pPr>
            <a:endParaRPr lang="en-US" altLang="ko-KR" sz="1000" dirty="0" smtClean="0"/>
          </a:p>
          <a:p>
            <a:pPr>
              <a:defRPr lang="ko-KR" altLang="en-US"/>
            </a:pPr>
            <a:r>
              <a:rPr lang="en-US" altLang="ko-KR" sz="1000" dirty="0" smtClean="0"/>
              <a:t>6. </a:t>
            </a:r>
            <a:r>
              <a:rPr lang="ko-KR" altLang="en-US" sz="1000" dirty="0" smtClean="0"/>
              <a:t>관리자일 경우에만 표시</a:t>
            </a:r>
            <a:endParaRPr lang="en-US" altLang="ko-KR" sz="1000" dirty="0" smtClean="0"/>
          </a:p>
          <a:p>
            <a:pPr>
              <a:defRPr lang="ko-KR" altLang="en-US"/>
            </a:pPr>
            <a:r>
              <a:rPr lang="ko-KR" altLang="en-US" sz="1000" dirty="0" smtClean="0"/>
              <a:t>등급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일반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관리자</a:t>
            </a:r>
            <a:endParaRPr lang="en-US" altLang="ko-KR" sz="1000" dirty="0" smtClean="0"/>
          </a:p>
          <a:p>
            <a:pPr>
              <a:defRPr lang="ko-KR" altLang="en-US"/>
            </a:pPr>
            <a:r>
              <a:rPr lang="ko-KR" altLang="en-US" sz="1000" dirty="0" smtClean="0"/>
              <a:t>상태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정상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탈퇴</a:t>
            </a:r>
            <a:endParaRPr lang="en-US" altLang="ko-KR" sz="1000" dirty="0" smtClean="0"/>
          </a:p>
          <a:p>
            <a:pPr marL="0" indent="0">
              <a:buNone/>
              <a:defRPr lang="ko-KR" altLang="en-US"/>
            </a:pPr>
            <a:endParaRPr lang="en-US" altLang="ko-KR" sz="1000" dirty="0"/>
          </a:p>
          <a:p>
            <a:pPr marL="0" indent="0">
              <a:buNone/>
              <a:defRPr lang="ko-KR" altLang="en-US"/>
            </a:pPr>
            <a:endParaRPr lang="ko-KR" altLang="en-US" sz="1000" dirty="0"/>
          </a:p>
          <a:p>
            <a:pPr marL="228600" indent="-228600">
              <a:buFont typeface="+mj-lt"/>
              <a:buAutoNum type="arabicPeriod"/>
              <a:defRPr lang="ko-KR" altLang="en-US"/>
            </a:pPr>
            <a:endParaRPr lang="ko-KR" altLang="en-US" sz="1000" dirty="0"/>
          </a:p>
          <a:p>
            <a:pPr marL="228600" indent="-228600">
              <a:buFont typeface="+mj-lt"/>
              <a:buAutoNum type="arabicPeriod"/>
              <a:defRPr lang="ko-KR" altLang="en-US"/>
            </a:pPr>
            <a:endParaRPr lang="ko-KR" alt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399531" y="970103"/>
            <a:ext cx="1406154" cy="3231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500" dirty="0" smtClean="0"/>
              <a:t>회원정보</a:t>
            </a:r>
            <a:r>
              <a:rPr lang="en-US" altLang="ko-KR" sz="1500" dirty="0" smtClean="0"/>
              <a:t> </a:t>
            </a:r>
            <a:r>
              <a:rPr lang="ko-KR" altLang="en-US" sz="1500" dirty="0"/>
              <a:t>수정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720798" y="1010539"/>
            <a:ext cx="954107" cy="235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000"/>
              <a:t>네비게이션바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458019" y="1337308"/>
            <a:ext cx="626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/>
          <p:cNvGrpSpPr/>
          <p:nvPr/>
        </p:nvGrpSpPr>
        <p:grpSpPr>
          <a:xfrm>
            <a:off x="1600280" y="1484784"/>
            <a:ext cx="3927429" cy="246221"/>
            <a:chOff x="1600280" y="1484784"/>
            <a:chExt cx="3927429" cy="246221"/>
          </a:xfrm>
        </p:grpSpPr>
        <p:sp>
          <p:nvSpPr>
            <p:cNvPr id="42" name="TextBox 41"/>
            <p:cNvSpPr txBox="1"/>
            <p:nvPr/>
          </p:nvSpPr>
          <p:spPr>
            <a:xfrm>
              <a:off x="1600280" y="1484784"/>
              <a:ext cx="1253622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28600" indent="-228600">
                <a:defRPr lang="ko-KR" altLang="en-US"/>
              </a:pPr>
              <a:r>
                <a:rPr lang="en-US" altLang="ko-KR" sz="1000"/>
                <a:t>*</a:t>
              </a:r>
              <a:r>
                <a:rPr lang="ko-KR" altLang="en-US" sz="1000"/>
                <a:t>회원아이디</a:t>
              </a: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2525371" y="1504385"/>
              <a:ext cx="3002338" cy="216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 lang="ko-KR" altLang="en-US"/>
              </a:pPr>
              <a:r>
                <a:rPr lang="en-US" altLang="ko-KR" sz="1000">
                  <a:solidFill>
                    <a:schemeClr val="tx1"/>
                  </a:solidFill>
                </a:rPr>
                <a:t>hongid</a:t>
              </a:r>
              <a:endParaRPr lang="ko-KR" altLang="en-US" sz="1000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1600280" y="1943883"/>
            <a:ext cx="3927429" cy="246221"/>
            <a:chOff x="1600280" y="1835122"/>
            <a:chExt cx="3927429" cy="246221"/>
          </a:xfrm>
        </p:grpSpPr>
        <p:sp>
          <p:nvSpPr>
            <p:cNvPr id="44" name="TextBox 43"/>
            <p:cNvSpPr txBox="1"/>
            <p:nvPr/>
          </p:nvSpPr>
          <p:spPr>
            <a:xfrm>
              <a:off x="1600280" y="1835122"/>
              <a:ext cx="1253622" cy="23543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28600" indent="-228600">
                <a:defRPr lang="ko-KR" altLang="en-US"/>
              </a:pPr>
              <a:r>
                <a:rPr lang="en-US" altLang="ko-KR" sz="1000"/>
                <a:t>*</a:t>
              </a:r>
              <a:r>
                <a:rPr lang="ko-KR" altLang="en-US" sz="1000"/>
                <a:t>비밀번호</a:t>
              </a: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2525371" y="1843940"/>
              <a:ext cx="3002338" cy="216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 lang="ko-KR" altLang="en-US"/>
              </a:pPr>
              <a:r>
                <a:rPr lang="en-US" altLang="ko-KR" sz="1000">
                  <a:solidFill>
                    <a:schemeClr val="tx1"/>
                  </a:solidFill>
                </a:rPr>
                <a:t>****</a:t>
              </a:r>
              <a:endParaRPr lang="ko-KR" altLang="en-US" sz="100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1600280" y="2402982"/>
            <a:ext cx="3927429" cy="246221"/>
            <a:chOff x="1600280" y="2191135"/>
            <a:chExt cx="3927429" cy="246221"/>
          </a:xfrm>
        </p:grpSpPr>
        <p:sp>
          <p:nvSpPr>
            <p:cNvPr id="47" name="TextBox 46"/>
            <p:cNvSpPr txBox="1"/>
            <p:nvPr/>
          </p:nvSpPr>
          <p:spPr>
            <a:xfrm>
              <a:off x="1600280" y="2191135"/>
              <a:ext cx="1253622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28600" indent="-228600">
                <a:defRPr lang="ko-KR" altLang="en-US"/>
              </a:pPr>
              <a:r>
                <a:rPr lang="en-US" altLang="ko-KR" sz="1000" b="0" spc="-150"/>
                <a:t>*</a:t>
              </a:r>
              <a:r>
                <a:rPr lang="ko-KR" altLang="en-US" sz="1000" b="0" spc="-150"/>
                <a:t>비밀번호확인</a:t>
              </a: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2525371" y="2199953"/>
              <a:ext cx="3002338" cy="216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 lang="ko-KR" altLang="en-US"/>
              </a:pPr>
              <a:r>
                <a:rPr lang="en-US" altLang="ko-KR" sz="1000">
                  <a:solidFill>
                    <a:schemeClr val="tx1"/>
                  </a:solidFill>
                </a:rPr>
                <a:t>****</a:t>
              </a:r>
              <a:endParaRPr lang="ko-KR" altLang="en-US" sz="100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1600280" y="2862081"/>
            <a:ext cx="3927429" cy="246221"/>
            <a:chOff x="1600280" y="2547148"/>
            <a:chExt cx="3927429" cy="246221"/>
          </a:xfrm>
        </p:grpSpPr>
        <p:sp>
          <p:nvSpPr>
            <p:cNvPr id="49" name="TextBox 48"/>
            <p:cNvSpPr txBox="1"/>
            <p:nvPr/>
          </p:nvSpPr>
          <p:spPr>
            <a:xfrm>
              <a:off x="1600280" y="2547148"/>
              <a:ext cx="1253622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28600" indent="-228600">
                <a:defRPr lang="ko-KR" altLang="en-US"/>
              </a:pPr>
              <a:r>
                <a:rPr lang="en-US" altLang="ko-KR" sz="1000"/>
                <a:t>*</a:t>
              </a:r>
              <a:r>
                <a:rPr lang="ko-KR" altLang="en-US" sz="1000"/>
                <a:t>성명</a:t>
              </a: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2525371" y="2555966"/>
              <a:ext cx="3002338" cy="216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 lang="ko-KR" altLang="en-US"/>
              </a:pPr>
              <a:r>
                <a:rPr lang="ko-KR" altLang="en-US" sz="1000">
                  <a:solidFill>
                    <a:schemeClr val="tx1"/>
                  </a:solidFill>
                </a:rPr>
                <a:t>홍길동</a:t>
              </a:r>
            </a:p>
          </p:txBody>
        </p:sp>
      </p:grpSp>
      <p:sp>
        <p:nvSpPr>
          <p:cNvPr id="74" name="직사각형 73"/>
          <p:cNvSpPr/>
          <p:nvPr/>
        </p:nvSpPr>
        <p:spPr>
          <a:xfrm>
            <a:off x="2699792" y="6105995"/>
            <a:ext cx="965299" cy="25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868841" y="6105995"/>
            <a:ext cx="965299" cy="25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dirty="0" smtClean="0">
                <a:solidFill>
                  <a:schemeClr val="tx1"/>
                </a:solidFill>
              </a:rPr>
              <a:t>목록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1600280" y="3321180"/>
            <a:ext cx="3927429" cy="246221"/>
            <a:chOff x="1600280" y="2891166"/>
            <a:chExt cx="3927429" cy="246221"/>
          </a:xfrm>
        </p:grpSpPr>
        <p:sp>
          <p:nvSpPr>
            <p:cNvPr id="31" name="TextBox 30"/>
            <p:cNvSpPr txBox="1"/>
            <p:nvPr/>
          </p:nvSpPr>
          <p:spPr>
            <a:xfrm>
              <a:off x="1600280" y="2891166"/>
              <a:ext cx="1253622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28600" indent="-228600">
                <a:defRPr lang="ko-KR" altLang="en-US"/>
              </a:pPr>
              <a:r>
                <a:rPr lang="en-US" altLang="ko-KR" sz="1000"/>
                <a:t>*</a:t>
              </a:r>
              <a:r>
                <a:rPr lang="ko-KR" altLang="en-US" sz="1000"/>
                <a:t>닉네임</a:t>
              </a: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525371" y="2899984"/>
              <a:ext cx="3002338" cy="216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 lang="ko-KR" altLang="en-US"/>
              </a:pPr>
              <a:r>
                <a:rPr lang="ko-KR" altLang="en-US" sz="1000">
                  <a:solidFill>
                    <a:schemeClr val="tx1"/>
                  </a:solidFill>
                </a:rPr>
                <a:t>백성을 훔친 도적</a:t>
              </a: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1600280" y="3780279"/>
            <a:ext cx="3927429" cy="246221"/>
            <a:chOff x="1600280" y="3235184"/>
            <a:chExt cx="3927429" cy="246221"/>
          </a:xfrm>
        </p:grpSpPr>
        <p:sp>
          <p:nvSpPr>
            <p:cNvPr id="33" name="TextBox 32"/>
            <p:cNvSpPr txBox="1"/>
            <p:nvPr/>
          </p:nvSpPr>
          <p:spPr>
            <a:xfrm>
              <a:off x="1600280" y="3235184"/>
              <a:ext cx="1253622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28600" indent="-228600">
                <a:defRPr lang="ko-KR" altLang="en-US"/>
              </a:pPr>
              <a:r>
                <a:rPr lang="en-US" altLang="ko-KR" sz="1000"/>
                <a:t>*</a:t>
              </a:r>
              <a:r>
                <a:rPr lang="ko-KR" altLang="en-US" sz="1000"/>
                <a:t>핸드폰번호</a:t>
              </a: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525371" y="3244002"/>
              <a:ext cx="3002338" cy="216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 lang="ko-KR" altLang="en-US"/>
              </a:pPr>
              <a:r>
                <a:rPr lang="en-US" altLang="ko-KR" sz="1000">
                  <a:solidFill>
                    <a:schemeClr val="tx1"/>
                  </a:solidFill>
                </a:rPr>
                <a:t>010-0000-0000</a:t>
              </a:r>
              <a:endParaRPr lang="ko-KR" altLang="en-US" sz="100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600280" y="4239378"/>
            <a:ext cx="2604968" cy="246221"/>
            <a:chOff x="1600280" y="3557799"/>
            <a:chExt cx="2604968" cy="246221"/>
          </a:xfrm>
        </p:grpSpPr>
        <p:sp>
          <p:nvSpPr>
            <p:cNvPr id="36" name="TextBox 35"/>
            <p:cNvSpPr txBox="1"/>
            <p:nvPr/>
          </p:nvSpPr>
          <p:spPr>
            <a:xfrm>
              <a:off x="1600280" y="3557799"/>
              <a:ext cx="1253622" cy="23546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28600" indent="-228600">
                <a:defRPr lang="ko-KR" altLang="en-US"/>
              </a:pPr>
              <a:r>
                <a:rPr lang="ko-KR" altLang="en-US" sz="1000"/>
                <a:t>성별</a:t>
              </a: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2525371" y="3557799"/>
              <a:ext cx="822493" cy="246221"/>
              <a:chOff x="2525371" y="3557799"/>
              <a:chExt cx="822493" cy="246221"/>
            </a:xfrm>
          </p:grpSpPr>
          <p:sp>
            <p:nvSpPr>
              <p:cNvPr id="37" name="타원 36"/>
              <p:cNvSpPr/>
              <p:nvPr/>
            </p:nvSpPr>
            <p:spPr>
              <a:xfrm>
                <a:off x="2525371" y="3616652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>
                  <a:defRPr lang="ko-KR" altLang="en-US"/>
                </a:pPr>
                <a:endParaRPr lang="ko-KR" altLang="en-US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2633371" y="3557799"/>
                <a:ext cx="714493" cy="2354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28600" indent="-228600">
                  <a:defRPr lang="ko-KR" altLang="en-US"/>
                </a:pPr>
                <a:r>
                  <a:rPr lang="ko-KR" altLang="en-US" sz="1000"/>
                  <a:t>남자</a:t>
                </a:r>
              </a:p>
            </p:txBody>
          </p:sp>
        </p:grpSp>
        <p:grpSp>
          <p:nvGrpSpPr>
            <p:cNvPr id="39" name="그룹 38"/>
            <p:cNvGrpSpPr/>
            <p:nvPr/>
          </p:nvGrpSpPr>
          <p:grpSpPr>
            <a:xfrm>
              <a:off x="3382755" y="3557799"/>
              <a:ext cx="822493" cy="246221"/>
              <a:chOff x="2525371" y="3557799"/>
              <a:chExt cx="822493" cy="246221"/>
            </a:xfrm>
          </p:grpSpPr>
          <p:sp>
            <p:nvSpPr>
              <p:cNvPr id="40" name="타원 39"/>
              <p:cNvSpPr/>
              <p:nvPr/>
            </p:nvSpPr>
            <p:spPr>
              <a:xfrm>
                <a:off x="2525371" y="3616652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>
                  <a:defRPr lang="ko-KR" altLang="en-US"/>
                </a:pPr>
                <a:endParaRPr lang="ko-KR" altLang="en-US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2633371" y="3557799"/>
                <a:ext cx="714493" cy="2354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28600" indent="-228600">
                  <a:defRPr lang="ko-KR" altLang="en-US"/>
                </a:pPr>
                <a:r>
                  <a:rPr lang="ko-KR" altLang="en-US" sz="1000"/>
                  <a:t>여자</a:t>
                </a:r>
              </a:p>
            </p:txBody>
          </p:sp>
        </p:grpSp>
      </p:grpSp>
      <p:grpSp>
        <p:nvGrpSpPr>
          <p:cNvPr id="8" name="그룹 7"/>
          <p:cNvGrpSpPr/>
          <p:nvPr/>
        </p:nvGrpSpPr>
        <p:grpSpPr>
          <a:xfrm>
            <a:off x="1600280" y="4698477"/>
            <a:ext cx="3927430" cy="246221"/>
            <a:chOff x="1600280" y="3883809"/>
            <a:chExt cx="3927430" cy="246221"/>
          </a:xfrm>
        </p:grpSpPr>
        <p:sp>
          <p:nvSpPr>
            <p:cNvPr id="52" name="TextBox 51"/>
            <p:cNvSpPr txBox="1"/>
            <p:nvPr/>
          </p:nvSpPr>
          <p:spPr>
            <a:xfrm>
              <a:off x="1600280" y="3883809"/>
              <a:ext cx="1253622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28600" indent="-228600">
                <a:defRPr lang="ko-KR" altLang="en-US"/>
              </a:pPr>
              <a:r>
                <a:rPr lang="ko-KR" altLang="en-US" sz="1000"/>
                <a:t>생년월일</a:t>
              </a:r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2525372" y="3892627"/>
              <a:ext cx="3002338" cy="216000"/>
              <a:chOff x="2525371" y="3814920"/>
              <a:chExt cx="3429057" cy="216000"/>
            </a:xfrm>
          </p:grpSpPr>
          <p:sp>
            <p:nvSpPr>
              <p:cNvPr id="53" name="직사각형 52"/>
              <p:cNvSpPr/>
              <p:nvPr/>
            </p:nvSpPr>
            <p:spPr>
              <a:xfrm>
                <a:off x="2525371" y="3814920"/>
                <a:ext cx="1038517" cy="216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>
                  <a:defRPr lang="ko-KR" altLang="en-US"/>
                </a:pPr>
                <a:r>
                  <a:rPr lang="en-US" altLang="ko-KR" sz="1000">
                    <a:solidFill>
                      <a:schemeClr val="tx1"/>
                    </a:solidFill>
                  </a:rPr>
                  <a:t>1990</a:t>
                </a:r>
                <a:r>
                  <a:rPr lang="ko-KR" altLang="en-US" sz="1000">
                    <a:solidFill>
                      <a:schemeClr val="tx1"/>
                    </a:solidFill>
                  </a:rPr>
                  <a:t>년    ▼</a:t>
                </a:r>
              </a:p>
            </p:txBody>
          </p:sp>
          <p:sp>
            <p:nvSpPr>
              <p:cNvPr id="54" name="직사각형 53"/>
              <p:cNvSpPr/>
              <p:nvPr/>
            </p:nvSpPr>
            <p:spPr>
              <a:xfrm>
                <a:off x="3720641" y="3814920"/>
                <a:ext cx="1038517" cy="216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>
                  <a:defRPr lang="ko-KR" altLang="en-US"/>
                </a:pPr>
                <a:r>
                  <a:rPr lang="en-US" altLang="ko-KR" sz="1000">
                    <a:solidFill>
                      <a:schemeClr val="tx1"/>
                    </a:solidFill>
                  </a:rPr>
                  <a:t>3</a:t>
                </a:r>
                <a:r>
                  <a:rPr lang="ko-KR" altLang="en-US" sz="1000">
                    <a:solidFill>
                      <a:schemeClr val="tx1"/>
                    </a:solidFill>
                  </a:rPr>
                  <a:t>월         ▼</a:t>
                </a:r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4915911" y="3814920"/>
                <a:ext cx="1038517" cy="216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>
                  <a:defRPr lang="ko-KR" altLang="en-US"/>
                </a:pPr>
                <a:r>
                  <a:rPr lang="en-US" altLang="ko-KR" sz="1000">
                    <a:solidFill>
                      <a:schemeClr val="tx1"/>
                    </a:solidFill>
                  </a:rPr>
                  <a:t>3</a:t>
                </a:r>
                <a:r>
                  <a:rPr lang="ko-KR" altLang="en-US" sz="1000">
                    <a:solidFill>
                      <a:schemeClr val="tx1"/>
                    </a:solidFill>
                  </a:rPr>
                  <a:t>일         ▼</a:t>
                </a:r>
              </a:p>
            </p:txBody>
          </p:sp>
        </p:grpSp>
      </p:grpSp>
      <p:grpSp>
        <p:nvGrpSpPr>
          <p:cNvPr id="7" name="그룹 6"/>
          <p:cNvGrpSpPr/>
          <p:nvPr/>
        </p:nvGrpSpPr>
        <p:grpSpPr>
          <a:xfrm>
            <a:off x="1600280" y="5157579"/>
            <a:ext cx="3927429" cy="246221"/>
            <a:chOff x="1600280" y="4262899"/>
            <a:chExt cx="3927429" cy="246221"/>
          </a:xfrm>
        </p:grpSpPr>
        <p:sp>
          <p:nvSpPr>
            <p:cNvPr id="56" name="TextBox 55"/>
            <p:cNvSpPr txBox="1"/>
            <p:nvPr/>
          </p:nvSpPr>
          <p:spPr>
            <a:xfrm>
              <a:off x="1600280" y="4262899"/>
              <a:ext cx="1253622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28600" indent="-228600">
                <a:defRPr lang="ko-KR" altLang="en-US"/>
              </a:pPr>
              <a:r>
                <a:rPr lang="ko-KR" altLang="en-US" sz="1000" dirty="0"/>
                <a:t>직업</a:t>
              </a: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2525373" y="4271717"/>
              <a:ext cx="3002336" cy="216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 lang="ko-KR" altLang="en-US"/>
              </a:pPr>
              <a:r>
                <a:rPr lang="ko-KR" altLang="en-US" sz="1000">
                  <a:solidFill>
                    <a:schemeClr val="tx1"/>
                  </a:solidFill>
                </a:rPr>
                <a:t>전문직                                                    ▼</a:t>
              </a:r>
            </a:p>
          </p:txBody>
        </p:sp>
      </p:grpSp>
      <p:sp>
        <p:nvSpPr>
          <p:cNvPr id="46" name="타원 45"/>
          <p:cNvSpPr/>
          <p:nvPr/>
        </p:nvSpPr>
        <p:spPr>
          <a:xfrm>
            <a:off x="1187624" y="1504385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1" name="타원 50"/>
          <p:cNvSpPr/>
          <p:nvPr/>
        </p:nvSpPr>
        <p:spPr>
          <a:xfrm>
            <a:off x="-924780" y="1448780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7" name="타원 56"/>
          <p:cNvSpPr/>
          <p:nvPr/>
        </p:nvSpPr>
        <p:spPr>
          <a:xfrm>
            <a:off x="1370271" y="2066993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8" name="타원 57"/>
          <p:cNvSpPr/>
          <p:nvPr/>
        </p:nvSpPr>
        <p:spPr>
          <a:xfrm>
            <a:off x="2299887" y="6069977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0" name="타원 59"/>
          <p:cNvSpPr/>
          <p:nvPr/>
        </p:nvSpPr>
        <p:spPr>
          <a:xfrm>
            <a:off x="1233524" y="3383980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1" name="타원 60"/>
          <p:cNvSpPr/>
          <p:nvPr/>
        </p:nvSpPr>
        <p:spPr>
          <a:xfrm>
            <a:off x="-1572852" y="2672916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2" name="타원 61"/>
          <p:cNvSpPr/>
          <p:nvPr/>
        </p:nvSpPr>
        <p:spPr>
          <a:xfrm>
            <a:off x="3663228" y="6033959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3" name="타원 62"/>
          <p:cNvSpPr/>
          <p:nvPr/>
        </p:nvSpPr>
        <p:spPr>
          <a:xfrm>
            <a:off x="-1104800" y="2960948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7</a:t>
            </a:r>
          </a:p>
        </p:txBody>
      </p:sp>
      <p:grpSp>
        <p:nvGrpSpPr>
          <p:cNvPr id="65" name="그룹 64"/>
          <p:cNvGrpSpPr/>
          <p:nvPr/>
        </p:nvGrpSpPr>
        <p:grpSpPr>
          <a:xfrm>
            <a:off x="1600280" y="5729052"/>
            <a:ext cx="3927429" cy="246221"/>
            <a:chOff x="1600280" y="4262899"/>
            <a:chExt cx="3927429" cy="246221"/>
          </a:xfrm>
        </p:grpSpPr>
        <p:sp>
          <p:nvSpPr>
            <p:cNvPr id="66" name="TextBox 65"/>
            <p:cNvSpPr txBox="1"/>
            <p:nvPr/>
          </p:nvSpPr>
          <p:spPr>
            <a:xfrm>
              <a:off x="1600280" y="4262899"/>
              <a:ext cx="1253622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28600" indent="-228600">
                <a:defRPr lang="ko-KR" altLang="en-US"/>
              </a:pPr>
              <a:r>
                <a:rPr lang="ko-KR" altLang="en-US" sz="1000" dirty="0" smtClean="0"/>
                <a:t>상태</a:t>
              </a:r>
              <a:endParaRPr lang="ko-KR" altLang="en-US" sz="1000" dirty="0"/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2525373" y="4271717"/>
              <a:ext cx="3002336" cy="216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 lang="ko-KR" altLang="en-US"/>
              </a:pPr>
              <a:r>
                <a:rPr lang="ko-KR" altLang="en-US" sz="1000" dirty="0" smtClean="0">
                  <a:solidFill>
                    <a:schemeClr val="tx1"/>
                  </a:solidFill>
                </a:rPr>
                <a:t>정상                                                    ▼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1600280" y="5439312"/>
            <a:ext cx="3927429" cy="246221"/>
            <a:chOff x="1600280" y="4262899"/>
            <a:chExt cx="3927429" cy="246221"/>
          </a:xfrm>
        </p:grpSpPr>
        <p:sp>
          <p:nvSpPr>
            <p:cNvPr id="71" name="TextBox 70"/>
            <p:cNvSpPr txBox="1"/>
            <p:nvPr/>
          </p:nvSpPr>
          <p:spPr>
            <a:xfrm>
              <a:off x="1600280" y="4262899"/>
              <a:ext cx="1253622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28600" indent="-228600">
                <a:defRPr lang="ko-KR" altLang="en-US"/>
              </a:pPr>
              <a:r>
                <a:rPr lang="ko-KR" altLang="en-US" sz="1000" dirty="0" smtClean="0"/>
                <a:t>등급</a:t>
              </a:r>
              <a:endParaRPr lang="ko-KR" altLang="en-US" sz="1000" dirty="0"/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2525373" y="4271717"/>
              <a:ext cx="3002336" cy="216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 lang="ko-KR" altLang="en-US"/>
              </a:pPr>
              <a:r>
                <a:rPr lang="ko-KR" altLang="en-US" sz="1000" dirty="0" smtClean="0">
                  <a:solidFill>
                    <a:schemeClr val="tx1"/>
                  </a:solidFill>
                </a:rPr>
                <a:t>일반                                                    ▼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73" name="타원 72"/>
          <p:cNvSpPr/>
          <p:nvPr/>
        </p:nvSpPr>
        <p:spPr>
          <a:xfrm>
            <a:off x="1383346" y="5502112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000" b="1" dirty="0" smtClean="0">
                <a:solidFill>
                  <a:schemeClr val="tx1"/>
                </a:solidFill>
              </a:rPr>
              <a:t>6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graphicFrame>
        <p:nvGraphicFramePr>
          <p:cNvPr id="64" name="표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4286698"/>
              </p:ext>
            </p:extLst>
          </p:nvPr>
        </p:nvGraphicFramePr>
        <p:xfrm>
          <a:off x="6929454" y="4303704"/>
          <a:ext cx="2071700" cy="2301240"/>
        </p:xfrm>
        <a:graphic>
          <a:graphicData uri="http://schemas.openxmlformats.org/drawingml/2006/table">
            <a:tbl>
              <a:tblPr firstRow="1" bandRow="1"/>
              <a:tblGrid>
                <a:gridCol w="2071700">
                  <a:extLst>
                    <a:ext uri="{9D8B030D-6E8A-4147-A177-3AD203B41FA5}">
                      <a16:colId xmlns="" xmlns:a16="http://schemas.microsoft.com/office/drawing/2014/main" val="2780491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+mn-lt"/>
                          <a:ea typeface="맑은 고딕"/>
                        </a:rPr>
                        <a:t>Request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8C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12189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/admin/</a:t>
                      </a:r>
                      <a:r>
                        <a:rPr lang="en-US" altLang="ko-KR" sz="1000" dirty="0" err="1" smtClean="0"/>
                        <a:t>memberUpdateFormAction.yo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129282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+mn-lt"/>
                          <a:ea typeface="맑은 고딕"/>
                        </a:rPr>
                        <a:t>Controller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8C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64713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com.coffeeyo.member.action.MemberUpdateAdmFormAction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807287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+mn-lt"/>
                          <a:ea typeface="맑은 고딕"/>
                        </a:rPr>
                        <a:t>View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8C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40546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/view/admin/member/memberUpdateform.jsp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561248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21318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3438408"/>
              </p:ext>
            </p:extLst>
          </p:nvPr>
        </p:nvGraphicFramePr>
        <p:xfrm>
          <a:off x="214282" y="214290"/>
          <a:ext cx="8790881" cy="63110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835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4719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88050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1684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985528">
                  <a:extLst>
                    <a:ext uri="{9D8B030D-6E8A-4147-A177-3AD203B41FA5}">
                      <a16:colId xmlns="" xmlns:a16="http://schemas.microsoft.com/office/drawing/2014/main" val="3003516788"/>
                    </a:ext>
                  </a:extLst>
                </a:gridCol>
                <a:gridCol w="1098359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업무명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회원관리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회원목록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관리자용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***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569374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lvl="0"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6992920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929454" y="1481627"/>
            <a:ext cx="207170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관리자의 회원관리를 위한 회원목록페이지이다</a:t>
            </a:r>
            <a:endParaRPr lang="en-US" altLang="ko-KR" sz="1000" dirty="0" smtClean="0"/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 smtClean="0"/>
              <a:t>회원 조회를 위해 입력되는 </a:t>
            </a:r>
            <a:r>
              <a:rPr lang="en-US" altLang="ko-KR" sz="1000" dirty="0" smtClean="0"/>
              <a:t>ID</a:t>
            </a:r>
            <a:r>
              <a:rPr lang="ko-KR" altLang="en-US" sz="1000" dirty="0" smtClean="0"/>
              <a:t>혹은 </a:t>
            </a:r>
            <a:r>
              <a:rPr lang="ko-KR" altLang="en-US" sz="1000" dirty="0" err="1" smtClean="0"/>
              <a:t>성명입력창이다</a:t>
            </a:r>
            <a:endParaRPr lang="en-US" altLang="ko-KR" sz="1000" dirty="0" smtClean="0"/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 smtClean="0"/>
              <a:t>입력된 정보를 통해 조회하는 버튼이다</a:t>
            </a:r>
            <a:endParaRPr lang="en-US" altLang="ko-KR" sz="1000" dirty="0" smtClean="0"/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 smtClean="0"/>
              <a:t>회원의 개략적인 정보이다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ID</a:t>
            </a:r>
            <a:r>
              <a:rPr lang="ko-KR" altLang="en-US" sz="1000" dirty="0" smtClean="0"/>
              <a:t>를 </a:t>
            </a:r>
            <a:r>
              <a:rPr lang="ko-KR" altLang="en-US" sz="1000" dirty="0" err="1" smtClean="0"/>
              <a:t>클릭시</a:t>
            </a:r>
            <a:r>
              <a:rPr lang="ko-KR" altLang="en-US" sz="1000" dirty="0" smtClean="0"/>
              <a:t> 회원의 상세정보를 확인할 수 있다</a:t>
            </a:r>
            <a:endParaRPr lang="en-US" altLang="ko-KR" sz="1000" dirty="0" smtClean="0"/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 smtClean="0"/>
              <a:t>일반회원과 관리자를 구분하기 위한 칸이다</a:t>
            </a:r>
            <a:r>
              <a:rPr lang="en-US" altLang="ko-KR" sz="1000" dirty="0" smtClean="0"/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 smtClean="0"/>
              <a:t>회원의 현재 탈퇴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이용 등의 상태정보를 확인하는 칸이다 수정 버튼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수정화면으로 이동</a:t>
            </a:r>
            <a:endParaRPr lang="en-US" altLang="ko-KR" sz="1000" dirty="0" smtClean="0"/>
          </a:p>
          <a:p>
            <a:r>
              <a:rPr lang="en-US" altLang="ko-KR" sz="1000" dirty="0" smtClean="0"/>
              <a:t>     </a:t>
            </a:r>
            <a:r>
              <a:rPr lang="ko-KR" altLang="en-US" sz="1000" dirty="0" smtClean="0"/>
              <a:t>탈퇴버튼</a:t>
            </a:r>
            <a:r>
              <a:rPr lang="en-US" altLang="ko-KR" sz="1000" dirty="0" smtClean="0"/>
              <a:t>: </a:t>
            </a:r>
            <a:r>
              <a:rPr lang="ko-KR" altLang="en-US" sz="1000" dirty="0" err="1" smtClean="0"/>
              <a:t>상태값</a:t>
            </a:r>
            <a:r>
              <a:rPr lang="ko-KR" altLang="en-US" sz="1000" dirty="0" smtClean="0"/>
              <a:t> 탈퇴로 전환</a:t>
            </a:r>
            <a:endParaRPr lang="ko-KR" altLang="en-US" sz="1000" dirty="0"/>
          </a:p>
        </p:txBody>
      </p:sp>
      <p:sp>
        <p:nvSpPr>
          <p:cNvPr id="4" name="직사각형 3"/>
          <p:cNvSpPr/>
          <p:nvPr/>
        </p:nvSpPr>
        <p:spPr>
          <a:xfrm>
            <a:off x="467544" y="1333704"/>
            <a:ext cx="6120680" cy="49481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20798" y="1010539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네비게이션바</a:t>
            </a:r>
            <a:endParaRPr lang="ko-KR" altLang="en-US" sz="1000" dirty="0"/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5914219"/>
              </p:ext>
            </p:extLst>
          </p:nvPr>
        </p:nvGraphicFramePr>
        <p:xfrm>
          <a:off x="467543" y="2266572"/>
          <a:ext cx="6120678" cy="37547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0113">
                  <a:extLst>
                    <a:ext uri="{9D8B030D-6E8A-4147-A177-3AD203B41FA5}">
                      <a16:colId xmlns="" xmlns:a16="http://schemas.microsoft.com/office/drawing/2014/main" val="2756573384"/>
                    </a:ext>
                  </a:extLst>
                </a:gridCol>
                <a:gridCol w="1020113">
                  <a:extLst>
                    <a:ext uri="{9D8B030D-6E8A-4147-A177-3AD203B41FA5}">
                      <a16:colId xmlns="" xmlns:a16="http://schemas.microsoft.com/office/drawing/2014/main" val="1161213917"/>
                    </a:ext>
                  </a:extLst>
                </a:gridCol>
                <a:gridCol w="1020113">
                  <a:extLst>
                    <a:ext uri="{9D8B030D-6E8A-4147-A177-3AD203B41FA5}">
                      <a16:colId xmlns="" xmlns:a16="http://schemas.microsoft.com/office/drawing/2014/main" val="138588140"/>
                    </a:ext>
                  </a:extLst>
                </a:gridCol>
                <a:gridCol w="1020113">
                  <a:extLst>
                    <a:ext uri="{9D8B030D-6E8A-4147-A177-3AD203B41FA5}">
                      <a16:colId xmlns="" xmlns:a16="http://schemas.microsoft.com/office/drawing/2014/main" val="73047370"/>
                    </a:ext>
                  </a:extLst>
                </a:gridCol>
                <a:gridCol w="1020113">
                  <a:extLst>
                    <a:ext uri="{9D8B030D-6E8A-4147-A177-3AD203B41FA5}">
                      <a16:colId xmlns="" xmlns:a16="http://schemas.microsoft.com/office/drawing/2014/main" val="1267770785"/>
                    </a:ext>
                  </a:extLst>
                </a:gridCol>
                <a:gridCol w="1020113">
                  <a:extLst>
                    <a:ext uri="{9D8B030D-6E8A-4147-A177-3AD203B41FA5}">
                      <a16:colId xmlns="" xmlns:a16="http://schemas.microsoft.com/office/drawing/2014/main" val="1467787526"/>
                    </a:ext>
                  </a:extLst>
                </a:gridCol>
              </a:tblGrid>
              <a:tr h="3413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성명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가입일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등급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상태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수정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56877271"/>
                  </a:ext>
                </a:extLst>
              </a:tr>
              <a:tr h="34133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1088" indent="0" algn="l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일반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정상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46139206"/>
                  </a:ext>
                </a:extLst>
              </a:tr>
              <a:tr h="34133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1088" indent="0" algn="l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일반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탈퇴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45422585"/>
                  </a:ext>
                </a:extLst>
              </a:tr>
              <a:tr h="34133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1088" indent="0" algn="l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운영자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정상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96802943"/>
                  </a:ext>
                </a:extLst>
              </a:tr>
              <a:tr h="34133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1088" indent="0" algn="l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43841743"/>
                  </a:ext>
                </a:extLst>
              </a:tr>
              <a:tr h="34133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1088" indent="0" algn="l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31262952"/>
                  </a:ext>
                </a:extLst>
              </a:tr>
              <a:tr h="34133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1088" indent="0" algn="l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29864194"/>
                  </a:ext>
                </a:extLst>
              </a:tr>
              <a:tr h="34133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1088" indent="0" algn="l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94932945"/>
                  </a:ext>
                </a:extLst>
              </a:tr>
              <a:tr h="34133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1088" indent="0" algn="l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32940142"/>
                  </a:ext>
                </a:extLst>
              </a:tr>
              <a:tr h="34133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1088" indent="0" algn="l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72397590"/>
                  </a:ext>
                </a:extLst>
              </a:tr>
              <a:tr h="34133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1088" indent="0" algn="l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14003978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399531" y="970103"/>
            <a:ext cx="102143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/>
              <a:t>회원 목록</a:t>
            </a:r>
            <a:endParaRPr lang="ko-KR" altLang="en-US" sz="15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3003469" y="6165304"/>
            <a:ext cx="10644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&lt; 1  2  3  &gt;</a:t>
            </a:r>
            <a:endParaRPr lang="ko-KR" altLang="en-US" sz="1000" dirty="0"/>
          </a:p>
        </p:txBody>
      </p:sp>
      <p:sp>
        <p:nvSpPr>
          <p:cNvPr id="17" name="타원 16"/>
          <p:cNvSpPr/>
          <p:nvPr/>
        </p:nvSpPr>
        <p:spPr>
          <a:xfrm>
            <a:off x="273517" y="1516663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타원 19"/>
          <p:cNvSpPr/>
          <p:nvPr/>
        </p:nvSpPr>
        <p:spPr>
          <a:xfrm>
            <a:off x="4116830" y="2276872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1" name="타원 20"/>
          <p:cNvSpPr/>
          <p:nvPr/>
        </p:nvSpPr>
        <p:spPr>
          <a:xfrm>
            <a:off x="273517" y="2276872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4" name="타원 23"/>
          <p:cNvSpPr/>
          <p:nvPr/>
        </p:nvSpPr>
        <p:spPr>
          <a:xfrm>
            <a:off x="5298889" y="2276872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5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1669038" y="1454776"/>
            <a:ext cx="3717693" cy="246032"/>
            <a:chOff x="2273049" y="1432218"/>
            <a:chExt cx="3717693" cy="246032"/>
          </a:xfrm>
        </p:grpSpPr>
        <p:sp>
          <p:nvSpPr>
            <p:cNvPr id="5" name="직사각형 4"/>
            <p:cNvSpPr/>
            <p:nvPr/>
          </p:nvSpPr>
          <p:spPr>
            <a:xfrm>
              <a:off x="5025443" y="1432218"/>
              <a:ext cx="965299" cy="246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조회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223024" y="1432218"/>
              <a:ext cx="1642593" cy="246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2273049" y="1432218"/>
              <a:ext cx="778342" cy="246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/>
                  </a:solidFill>
                </a:rPr>
                <a:t>성명    ▼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타원 18"/>
          <p:cNvSpPr/>
          <p:nvPr/>
        </p:nvSpPr>
        <p:spPr>
          <a:xfrm>
            <a:off x="5298889" y="1610798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2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5624897" y="2654668"/>
            <a:ext cx="891319" cy="246032"/>
            <a:chOff x="5624897" y="2654668"/>
            <a:chExt cx="1092202" cy="246032"/>
          </a:xfrm>
        </p:grpSpPr>
        <p:sp>
          <p:nvSpPr>
            <p:cNvPr id="34" name="직사각형 33"/>
            <p:cNvSpPr/>
            <p:nvPr/>
          </p:nvSpPr>
          <p:spPr>
            <a:xfrm>
              <a:off x="5624897" y="2654668"/>
              <a:ext cx="519248" cy="246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000" smtClean="0">
                  <a:solidFill>
                    <a:schemeClr val="tx1"/>
                  </a:solidFill>
                </a:rPr>
                <a:t>수정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6197851" y="2654668"/>
              <a:ext cx="519248" cy="246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탈퇴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36" name="타원 35"/>
          <p:cNvSpPr/>
          <p:nvPr/>
        </p:nvSpPr>
        <p:spPr>
          <a:xfrm>
            <a:off x="5381925" y="2644060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000" b="1" dirty="0" smtClean="0">
                <a:solidFill>
                  <a:schemeClr val="tx1"/>
                </a:solidFill>
              </a:rPr>
              <a:t>6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4286698"/>
              </p:ext>
            </p:extLst>
          </p:nvPr>
        </p:nvGraphicFramePr>
        <p:xfrm>
          <a:off x="6929454" y="4303704"/>
          <a:ext cx="2071700" cy="2275840"/>
        </p:xfrm>
        <a:graphic>
          <a:graphicData uri="http://schemas.openxmlformats.org/drawingml/2006/table">
            <a:tbl>
              <a:tblPr firstRow="1" bandRow="1"/>
              <a:tblGrid>
                <a:gridCol w="2071700">
                  <a:extLst>
                    <a:ext uri="{9D8B030D-6E8A-4147-A177-3AD203B41FA5}">
                      <a16:colId xmlns="" xmlns:a16="http://schemas.microsoft.com/office/drawing/2014/main" val="2780491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+mn-lt"/>
                          <a:ea typeface="맑은 고딕"/>
                        </a:rPr>
                        <a:t>Request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8C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12189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/admin/</a:t>
                      </a:r>
                      <a:r>
                        <a:rPr lang="en-US" altLang="ko-KR" sz="1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memberListAction.yo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129282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+mn-lt"/>
                          <a:ea typeface="맑은 고딕"/>
                        </a:rPr>
                        <a:t>Controller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8C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64713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com.coffeeyo.member.action.MemberListAction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807287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+mn-lt"/>
                          <a:ea typeface="맑은 고딕"/>
                        </a:rPr>
                        <a:t>View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8C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40546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/view/admin/member/memberList.jsp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561248930"/>
                  </a:ext>
                </a:extLst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5856809" y="3357562"/>
            <a:ext cx="423745" cy="246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수정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643570" y="3010275"/>
            <a:ext cx="423745" cy="246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수정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111144" y="3010275"/>
            <a:ext cx="423745" cy="246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복원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702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751563"/>
              </p:ext>
            </p:extLst>
          </p:nvPr>
        </p:nvGraphicFramePr>
        <p:xfrm>
          <a:off x="214282" y="214290"/>
          <a:ext cx="8790881" cy="63110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835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4719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88050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1684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8552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09835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업무명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게시판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게시판 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mainpage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***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 latinLnBrk="1">
                        <a:defRPr lang="ko-KR" altLang="en-US"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indent="0" algn="l" defTabSz="88582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569374">
                <a:tc gridSpan="5">
                  <a:txBody>
                    <a:bodyPr/>
                    <a:lstStyle/>
                    <a:p>
                      <a:pPr lvl="0" algn="ctr" latinLnBrk="1">
                        <a:defRPr lang="ko-KR" altLang="en-US"/>
                      </a:pP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defTabSz="88582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634117" y="1091087"/>
            <a:ext cx="954107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000"/>
              <a:t>네비게이션바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927062" y="1292275"/>
            <a:ext cx="2071700" cy="30008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Font typeface="+mj-lt"/>
              <a:buAutoNum type="arabicPeriod"/>
              <a:defRPr lang="ko-KR" altLang="en-US"/>
            </a:pPr>
            <a:r>
              <a:rPr lang="ko-KR" altLang="en-US" sz="900" dirty="0" smtClean="0"/>
              <a:t>게시판 검색을 위한 </a:t>
            </a:r>
            <a:r>
              <a:rPr lang="ko-KR" altLang="en-US" sz="900" dirty="0" err="1" smtClean="0"/>
              <a:t>입력창이다</a:t>
            </a:r>
            <a:endParaRPr lang="en-US" altLang="ko-KR" sz="900" dirty="0" smtClean="0"/>
          </a:p>
          <a:p>
            <a:pPr marL="228600" indent="-228600">
              <a:buFont typeface="+mj-lt"/>
              <a:buAutoNum type="arabicPeriod"/>
              <a:defRPr lang="ko-KR" altLang="en-US"/>
            </a:pPr>
            <a:r>
              <a:rPr lang="ko-KR" altLang="en-US" sz="900" dirty="0" err="1" smtClean="0"/>
              <a:t>클릭시</a:t>
            </a:r>
            <a:r>
              <a:rPr lang="ko-KR" altLang="en-US" sz="900" dirty="0" smtClean="0"/>
              <a:t> 내가 쓴 글만 조회할 수 있는 버튼이다</a:t>
            </a:r>
            <a:endParaRPr lang="en-US" altLang="ko-KR" sz="900" dirty="0" smtClean="0"/>
          </a:p>
          <a:p>
            <a:pPr marL="228600" indent="-228600">
              <a:buFont typeface="+mj-lt"/>
              <a:buAutoNum type="arabicPeriod"/>
              <a:defRPr lang="ko-KR" altLang="en-US"/>
            </a:pPr>
            <a:r>
              <a:rPr lang="ko-KR" altLang="en-US" sz="900" dirty="0" err="1" smtClean="0"/>
              <a:t>클릭시</a:t>
            </a:r>
            <a:r>
              <a:rPr lang="ko-KR" altLang="en-US" sz="900" dirty="0" smtClean="0"/>
              <a:t> </a:t>
            </a:r>
            <a:r>
              <a:rPr lang="ko-KR" altLang="en-US" sz="900" dirty="0" err="1" smtClean="0"/>
              <a:t>검색창에</a:t>
            </a:r>
            <a:r>
              <a:rPr lang="ko-KR" altLang="en-US" sz="900" dirty="0" smtClean="0"/>
              <a:t> 입력된 내용을 조회하는 버튼이다</a:t>
            </a:r>
            <a:endParaRPr lang="en-US" altLang="ko-KR" sz="900" dirty="0" smtClean="0"/>
          </a:p>
          <a:p>
            <a:pPr marL="228600" indent="-228600">
              <a:buFont typeface="+mj-lt"/>
              <a:buAutoNum type="arabicPeriod"/>
              <a:defRPr lang="ko-KR" altLang="en-US"/>
            </a:pPr>
            <a:r>
              <a:rPr lang="ko-KR" altLang="en-US" sz="900" dirty="0" err="1" smtClean="0"/>
              <a:t>클릭시</a:t>
            </a:r>
            <a:r>
              <a:rPr lang="ko-KR" altLang="en-US" sz="900" dirty="0" smtClean="0"/>
              <a:t> 게시물 작성하기페이지로 이동한다</a:t>
            </a:r>
            <a:endParaRPr lang="en-US" altLang="ko-KR" sz="900" dirty="0" smtClean="0"/>
          </a:p>
          <a:p>
            <a:pPr marL="228600" indent="-228600">
              <a:buFont typeface="+mj-lt"/>
              <a:buAutoNum type="arabicPeriod"/>
              <a:defRPr lang="ko-KR" altLang="en-US"/>
            </a:pPr>
            <a:r>
              <a:rPr lang="ko-KR" altLang="en-US" sz="900" dirty="0" err="1" smtClean="0"/>
              <a:t>글번호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상품명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닉네임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제목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조회수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추천수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작성일 순으로 </a:t>
            </a:r>
            <a:r>
              <a:rPr lang="ko-KR" altLang="en-US" sz="900" dirty="0" err="1" smtClean="0"/>
              <a:t>게시글에</a:t>
            </a:r>
            <a:r>
              <a:rPr lang="ko-KR" altLang="en-US" sz="900" dirty="0" smtClean="0"/>
              <a:t> 관한 정보가 나열된다</a:t>
            </a:r>
            <a:r>
              <a:rPr lang="en-US" altLang="ko-KR" sz="900" dirty="0" smtClean="0"/>
              <a:t>.</a:t>
            </a:r>
          </a:p>
          <a:p>
            <a:pPr marL="228600" indent="-228600">
              <a:buFont typeface="+mj-lt"/>
              <a:buAutoNum type="arabicPeriod"/>
              <a:defRPr lang="ko-KR" altLang="en-US"/>
            </a:pPr>
            <a:r>
              <a:rPr lang="ko-KR" altLang="en-US" sz="900" dirty="0" smtClean="0"/>
              <a:t>공지사항은 상품명에 공지사항이 입력되고 오직 관리자만이 작성할 수 있다</a:t>
            </a:r>
            <a:r>
              <a:rPr lang="en-US" altLang="ko-KR" sz="900" dirty="0" smtClean="0"/>
              <a:t>. </a:t>
            </a:r>
            <a:r>
              <a:rPr lang="ko-KR" altLang="en-US" sz="900" dirty="0" smtClean="0"/>
              <a:t>게시판 상단 </a:t>
            </a:r>
            <a:r>
              <a:rPr lang="en-US" altLang="ko-KR" sz="900" dirty="0" smtClean="0"/>
              <a:t>3</a:t>
            </a:r>
            <a:r>
              <a:rPr lang="ko-KR" altLang="en-US" sz="900" dirty="0" smtClean="0"/>
              <a:t>개가 공지사항이고 게시판 모든 페이지에 적용된다</a:t>
            </a:r>
            <a:endParaRPr lang="en-US" altLang="ko-KR" sz="900" dirty="0" smtClean="0"/>
          </a:p>
          <a:p>
            <a:pPr marL="228600" indent="-228600">
              <a:buFont typeface="+mj-lt"/>
              <a:buAutoNum type="arabicPeriod"/>
              <a:defRPr lang="ko-KR" altLang="en-US"/>
            </a:pPr>
            <a:r>
              <a:rPr lang="ko-KR" altLang="en-US" sz="900" dirty="0" err="1" smtClean="0"/>
              <a:t>일반게시글은</a:t>
            </a:r>
            <a:r>
              <a:rPr lang="ko-KR" altLang="en-US" sz="900" dirty="0" smtClean="0"/>
              <a:t> </a:t>
            </a:r>
            <a:r>
              <a:rPr lang="ko-KR" altLang="en-US" sz="900" dirty="0" err="1" smtClean="0"/>
              <a:t>한페이지당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10</a:t>
            </a:r>
            <a:r>
              <a:rPr lang="ko-KR" altLang="en-US" sz="900" dirty="0" smtClean="0"/>
              <a:t>개씩 작성되며 이를 초과시 다음 페이지에 작성된다</a:t>
            </a:r>
            <a:r>
              <a:rPr lang="en-US" altLang="ko-KR" sz="900" dirty="0" smtClean="0"/>
              <a:t>. </a:t>
            </a:r>
            <a:r>
              <a:rPr lang="ko-KR" altLang="en-US" sz="900" dirty="0" smtClean="0"/>
              <a:t>순서는 </a:t>
            </a:r>
            <a:r>
              <a:rPr lang="ko-KR" altLang="en-US" sz="900" dirty="0" err="1" smtClean="0"/>
              <a:t>최신순으로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1</a:t>
            </a:r>
            <a:r>
              <a:rPr lang="ko-KR" altLang="en-US" sz="900" dirty="0" smtClean="0"/>
              <a:t>페이지 상단에 배치된다</a:t>
            </a:r>
            <a:r>
              <a:rPr lang="en-US" altLang="ko-KR" sz="900" dirty="0" smtClean="0"/>
              <a:t>.</a:t>
            </a:r>
            <a:br>
              <a:rPr lang="en-US" altLang="ko-KR" sz="900" dirty="0" smtClean="0"/>
            </a:br>
            <a:endParaRPr lang="ko-KR" altLang="en-US" sz="900" dirty="0"/>
          </a:p>
        </p:txBody>
      </p:sp>
      <p:sp>
        <p:nvSpPr>
          <p:cNvPr id="48" name="TextBox 87"/>
          <p:cNvSpPr txBox="1"/>
          <p:nvPr/>
        </p:nvSpPr>
        <p:spPr>
          <a:xfrm>
            <a:off x="3003469" y="6028768"/>
            <a:ext cx="106447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000"/>
              <a:t>&lt; 1  2  3  &gt;</a:t>
            </a:r>
            <a:endParaRPr lang="ko-KR" altLang="en-US" sz="1000"/>
          </a:p>
        </p:txBody>
      </p:sp>
      <p:sp>
        <p:nvSpPr>
          <p:cNvPr id="58" name="TextBox 36"/>
          <p:cNvSpPr txBox="1"/>
          <p:nvPr/>
        </p:nvSpPr>
        <p:spPr>
          <a:xfrm>
            <a:off x="399530" y="970103"/>
            <a:ext cx="1213794" cy="3231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500"/>
              <a:t>게시판 목록</a:t>
            </a:r>
            <a:endParaRPr lang="en-US" altLang="ko-KR" sz="1500"/>
          </a:p>
        </p:txBody>
      </p:sp>
      <p:sp>
        <p:nvSpPr>
          <p:cNvPr id="60" name="직사각형 59"/>
          <p:cNvSpPr/>
          <p:nvPr/>
        </p:nvSpPr>
        <p:spPr>
          <a:xfrm>
            <a:off x="467544" y="1333704"/>
            <a:ext cx="6120680" cy="7772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5550917" y="1763520"/>
            <a:ext cx="965299" cy="246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>
                <a:solidFill>
                  <a:schemeClr val="tx1"/>
                </a:solidFill>
              </a:rPr>
              <a:t>조회</a:t>
            </a:r>
          </a:p>
        </p:txBody>
      </p:sp>
      <p:grpSp>
        <p:nvGrpSpPr>
          <p:cNvPr id="65" name="그룹 64"/>
          <p:cNvGrpSpPr/>
          <p:nvPr/>
        </p:nvGrpSpPr>
        <p:grpSpPr>
          <a:xfrm>
            <a:off x="611560" y="1598361"/>
            <a:ext cx="3578401" cy="246463"/>
            <a:chOff x="611560" y="1762609"/>
            <a:chExt cx="3578401" cy="246463"/>
          </a:xfrm>
        </p:grpSpPr>
        <p:sp>
          <p:nvSpPr>
            <p:cNvPr id="66" name="직사각형 65"/>
            <p:cNvSpPr/>
            <p:nvPr/>
          </p:nvSpPr>
          <p:spPr>
            <a:xfrm>
              <a:off x="611560" y="1770078"/>
              <a:ext cx="1484157" cy="238994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 lang="ko-KR" altLang="en-US"/>
              </a:pPr>
              <a:r>
                <a:rPr lang="ko-KR" altLang="en-US" sz="1000">
                  <a:solidFill>
                    <a:schemeClr val="tx1"/>
                  </a:solidFill>
                </a:rPr>
                <a:t>전체검색</a:t>
              </a: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1398112" y="1762609"/>
              <a:ext cx="2791849" cy="246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 sz="1000">
                <a:solidFill>
                  <a:schemeClr val="tx1"/>
                </a:solidFill>
              </a:endParaRPr>
            </a:p>
          </p:txBody>
        </p:sp>
      </p:grpSp>
      <p:sp>
        <p:nvSpPr>
          <p:cNvPr id="68" name="직사각형 63"/>
          <p:cNvSpPr/>
          <p:nvPr/>
        </p:nvSpPr>
        <p:spPr>
          <a:xfrm>
            <a:off x="5104284" y="2222927"/>
            <a:ext cx="1476164" cy="2613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>
                <a:solidFill>
                  <a:schemeClr val="tx1"/>
                </a:solidFill>
              </a:rPr>
              <a:t>게시물 작성하기</a:t>
            </a:r>
          </a:p>
        </p:txBody>
      </p:sp>
      <p:graphicFrame>
        <p:nvGraphicFramePr>
          <p:cNvPr id="69" name="표 68"/>
          <p:cNvGraphicFramePr>
            <a:graphicFrameLocks noGrp="1"/>
          </p:cNvGraphicFramePr>
          <p:nvPr>
            <p:extLst/>
          </p:nvPr>
        </p:nvGraphicFramePr>
        <p:xfrm>
          <a:off x="467543" y="2590742"/>
          <a:ext cx="6120680" cy="323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08823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7606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86409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41338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글번호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상품명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닉네임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조회수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추천수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작성일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1338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공지사항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defRPr lang="ko-KR" altLang="en-US"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관리자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defRPr lang="ko-KR" altLang="en-US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공지입니다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5000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2018-09-11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41338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공지사항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관리자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000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공지입니다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2000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000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kumimoji="0" lang="en-US" altLang="ko-KR" sz="1000" b="0" i="0" u="none" strike="noStrike" kern="1200" cap="none" spc="0" normalizeH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2018-09-11</a:t>
                      </a:r>
                      <a:endParaRPr kumimoji="0" lang="ko-KR" altLang="en-US" sz="1000" b="0" i="0" u="none" strike="noStrike" kern="1200" cap="none" spc="0" normalizeH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41338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공지사항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관리자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000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공지입니다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3000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000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kumimoji="0" lang="en-US" altLang="ko-KR" sz="1000" b="0" i="0" u="none" strike="noStrike" kern="1200" cap="none" spc="0" normalizeH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2018-09-11</a:t>
                      </a:r>
                      <a:endParaRPr kumimoji="0" lang="ko-KR" altLang="en-US" sz="1000" b="0" i="0" u="none" strike="noStrike" kern="1200" cap="none" spc="0" normalizeH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41338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97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아포카토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악어이빨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defRPr lang="ko-KR" altLang="en-US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게시글 제목이 길면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000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kumimoji="0" lang="en-US" altLang="ko-KR" sz="1000" b="0" i="0" u="none" strike="noStrike" kern="1200" cap="none" spc="0" normalizeH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2018-09-11</a:t>
                      </a:r>
                      <a:endParaRPr kumimoji="0" lang="ko-KR" altLang="en-US" sz="1000" b="0" i="0" u="none" strike="noStrike" kern="1200" cap="none" spc="0" normalizeH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41338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96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defRPr lang="ko-KR" altLang="en-US"/>
                      </a:pP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41338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95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defRPr lang="ko-KR" altLang="en-US"/>
                      </a:pP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41338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94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defRPr lang="ko-KR" altLang="en-US"/>
                      </a:pP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41338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defRPr lang="ko-KR" altLang="en-US"/>
                      </a:pP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1" name="직사각형 60"/>
          <p:cNvSpPr/>
          <p:nvPr/>
        </p:nvSpPr>
        <p:spPr>
          <a:xfrm>
            <a:off x="5550917" y="1412776"/>
            <a:ext cx="965299" cy="246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>
                <a:solidFill>
                  <a:schemeClr val="tx1"/>
                </a:solidFill>
              </a:rPr>
              <a:t>내글보기</a:t>
            </a:r>
          </a:p>
        </p:txBody>
      </p:sp>
      <p:sp>
        <p:nvSpPr>
          <p:cNvPr id="16" name="타원 15"/>
          <p:cNvSpPr/>
          <p:nvPr/>
        </p:nvSpPr>
        <p:spPr>
          <a:xfrm>
            <a:off x="341530" y="1574794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7" name="타원 16"/>
          <p:cNvSpPr/>
          <p:nvPr/>
        </p:nvSpPr>
        <p:spPr>
          <a:xfrm>
            <a:off x="-924780" y="1448780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8" name="타원 17"/>
          <p:cNvSpPr/>
          <p:nvPr/>
        </p:nvSpPr>
        <p:spPr>
          <a:xfrm>
            <a:off x="5298889" y="1337308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9" name="타원 18"/>
          <p:cNvSpPr/>
          <p:nvPr/>
        </p:nvSpPr>
        <p:spPr>
          <a:xfrm>
            <a:off x="4852256" y="2160215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0" name="타원 19"/>
          <p:cNvSpPr/>
          <p:nvPr/>
        </p:nvSpPr>
        <p:spPr>
          <a:xfrm>
            <a:off x="5313528" y="1670318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1" name="타원 20"/>
          <p:cNvSpPr/>
          <p:nvPr/>
        </p:nvSpPr>
        <p:spPr>
          <a:xfrm>
            <a:off x="202186" y="3122966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2" name="타원 21"/>
          <p:cNvSpPr/>
          <p:nvPr/>
        </p:nvSpPr>
        <p:spPr>
          <a:xfrm>
            <a:off x="220767" y="2487506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3" name="타원 22"/>
          <p:cNvSpPr/>
          <p:nvPr/>
        </p:nvSpPr>
        <p:spPr>
          <a:xfrm>
            <a:off x="202186" y="3933056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7</a:t>
            </a: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9603318"/>
              </p:ext>
            </p:extLst>
          </p:nvPr>
        </p:nvGraphicFramePr>
        <p:xfrm>
          <a:off x="6929454" y="4303704"/>
          <a:ext cx="2071700" cy="2226710"/>
        </p:xfrm>
        <a:graphic>
          <a:graphicData uri="http://schemas.openxmlformats.org/drawingml/2006/table">
            <a:tbl>
              <a:tblPr firstRow="1" bandRow="1"/>
              <a:tblGrid>
                <a:gridCol w="2071700">
                  <a:extLst>
                    <a:ext uri="{9D8B030D-6E8A-4147-A177-3AD203B41FA5}">
                      <a16:colId xmlns="" xmlns:a16="http://schemas.microsoft.com/office/drawing/2014/main" val="2780491709"/>
                    </a:ext>
                  </a:extLst>
                </a:gridCol>
              </a:tblGrid>
              <a:tr h="366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+mn-lt"/>
                          <a:ea typeface="맑은 고딕"/>
                        </a:rPr>
                        <a:t>Request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8C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12189777"/>
                  </a:ext>
                </a:extLst>
              </a:tr>
              <a:tr h="366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/board/</a:t>
                      </a:r>
                      <a:r>
                        <a:rPr lang="en-US" altLang="ko-KR" sz="1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boardBoardList.yo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129282134"/>
                  </a:ext>
                </a:extLst>
              </a:tr>
              <a:tr h="366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+mn-lt"/>
                          <a:ea typeface="맑은 고딕"/>
                        </a:rPr>
                        <a:t>Controller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8C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64713135"/>
                  </a:ext>
                </a:extLst>
              </a:tr>
              <a:tr h="3911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bcom.coffeeyo.board.action.BoardList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807287999"/>
                  </a:ext>
                </a:extLst>
              </a:tr>
              <a:tr h="366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+mn-lt"/>
                          <a:ea typeface="맑은 고딕"/>
                        </a:rPr>
                        <a:t>View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8C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40546590"/>
                  </a:ext>
                </a:extLst>
              </a:tr>
              <a:tr h="366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/>
                        <a:t>boardList.jsp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561248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5534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9" name="표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4341384"/>
              </p:ext>
            </p:extLst>
          </p:nvPr>
        </p:nvGraphicFramePr>
        <p:xfrm>
          <a:off x="214282" y="214290"/>
          <a:ext cx="8790881" cy="63110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835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4719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88050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1684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8552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09835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업무명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게시판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게시판 등록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***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 latinLnBrk="1">
                        <a:defRPr lang="ko-KR" altLang="en-US"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indent="0" algn="l" defTabSz="9000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569374">
                <a:tc gridSpan="5">
                  <a:txBody>
                    <a:bodyPr/>
                    <a:lstStyle/>
                    <a:p>
                      <a:pPr lvl="0" algn="ctr" latinLnBrk="1">
                        <a:defRPr lang="ko-KR" altLang="en-US"/>
                      </a:pP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defTabSz="9000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2" name="직사각형 44"/>
          <p:cNvSpPr/>
          <p:nvPr/>
        </p:nvSpPr>
        <p:spPr>
          <a:xfrm>
            <a:off x="395536" y="2414134"/>
            <a:ext cx="616062" cy="30994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 lang="ko-KR" altLang="en-US"/>
            </a:pPr>
            <a:r>
              <a:rPr lang="ko-KR" altLang="en-US" sz="1000" dirty="0" smtClean="0">
                <a:solidFill>
                  <a:schemeClr val="tx1"/>
                </a:solidFill>
              </a:rPr>
              <a:t>제목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6" name="TextBox 43"/>
          <p:cNvSpPr txBox="1"/>
          <p:nvPr/>
        </p:nvSpPr>
        <p:spPr>
          <a:xfrm>
            <a:off x="5724128" y="1052736"/>
            <a:ext cx="954107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000"/>
              <a:t>네비게이션바</a:t>
            </a:r>
          </a:p>
        </p:txBody>
      </p:sp>
      <p:sp>
        <p:nvSpPr>
          <p:cNvPr id="117" name="직사각형 44"/>
          <p:cNvSpPr/>
          <p:nvPr/>
        </p:nvSpPr>
        <p:spPr>
          <a:xfrm>
            <a:off x="395536" y="1579289"/>
            <a:ext cx="764077" cy="32403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 lang="ko-KR" altLang="en-US"/>
            </a:pPr>
            <a:r>
              <a:rPr lang="ko-KR" altLang="en-US" sz="1000" dirty="0" err="1" smtClean="0">
                <a:solidFill>
                  <a:schemeClr val="tx1"/>
                </a:solidFill>
              </a:rPr>
              <a:t>상품분류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0" name="직사각형 62"/>
          <p:cNvSpPr/>
          <p:nvPr/>
        </p:nvSpPr>
        <p:spPr>
          <a:xfrm>
            <a:off x="1159612" y="1622401"/>
            <a:ext cx="3128911" cy="216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 lang="ko-KR" altLang="en-US"/>
            </a:pPr>
            <a:r>
              <a:rPr lang="ko-KR" altLang="en-US" sz="1000" dirty="0" smtClean="0">
                <a:solidFill>
                  <a:schemeClr val="tx1"/>
                </a:solidFill>
              </a:rPr>
              <a:t>선택하세요                                                 </a:t>
            </a:r>
            <a:r>
              <a:rPr lang="ko-KR" altLang="en-US" sz="1000" dirty="0">
                <a:solidFill>
                  <a:schemeClr val="tx1"/>
                </a:solidFill>
              </a:rPr>
              <a:t>▼</a:t>
            </a:r>
          </a:p>
        </p:txBody>
      </p:sp>
      <p:sp>
        <p:nvSpPr>
          <p:cNvPr id="20" name="TextBox 36"/>
          <p:cNvSpPr txBox="1"/>
          <p:nvPr/>
        </p:nvSpPr>
        <p:spPr>
          <a:xfrm>
            <a:off x="399530" y="970103"/>
            <a:ext cx="1213794" cy="3231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500" dirty="0" smtClean="0"/>
              <a:t>게시판 등록</a:t>
            </a:r>
            <a:endParaRPr lang="en-US" altLang="ko-KR" sz="1500" dirty="0"/>
          </a:p>
        </p:txBody>
      </p:sp>
      <p:sp>
        <p:nvSpPr>
          <p:cNvPr id="21" name="TextBox 20"/>
          <p:cNvSpPr txBox="1"/>
          <p:nvPr/>
        </p:nvSpPr>
        <p:spPr>
          <a:xfrm>
            <a:off x="365038" y="5413852"/>
            <a:ext cx="12536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/>
            <a:r>
              <a:rPr lang="ko-KR" altLang="en-US" sz="1000" dirty="0" smtClean="0"/>
              <a:t>파일첨부</a:t>
            </a:r>
            <a:endParaRPr lang="ko-KR" altLang="en-US" sz="1000" dirty="0"/>
          </a:p>
        </p:txBody>
      </p:sp>
      <p:sp>
        <p:nvSpPr>
          <p:cNvPr id="22" name="직사각형 21"/>
          <p:cNvSpPr/>
          <p:nvPr/>
        </p:nvSpPr>
        <p:spPr>
          <a:xfrm>
            <a:off x="1159612" y="5430388"/>
            <a:ext cx="4204476" cy="216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파일을 선택하세요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514283" y="5430388"/>
            <a:ext cx="965299" cy="216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</a:rPr>
              <a:t>파일찾기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699792" y="6124818"/>
            <a:ext cx="965299" cy="25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저장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868841" y="6124818"/>
            <a:ext cx="965299" cy="25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목록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159612" y="2450941"/>
            <a:ext cx="3128911" cy="246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직사각형 44"/>
          <p:cNvSpPr/>
          <p:nvPr/>
        </p:nvSpPr>
        <p:spPr>
          <a:xfrm>
            <a:off x="395536" y="1978542"/>
            <a:ext cx="764077" cy="32403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 lang="ko-KR" altLang="en-US"/>
            </a:pPr>
            <a:r>
              <a:rPr lang="ko-KR" altLang="en-US" sz="1000" dirty="0" smtClean="0">
                <a:solidFill>
                  <a:schemeClr val="tx1"/>
                </a:solidFill>
              </a:rPr>
              <a:t>상품명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직사각형 62"/>
          <p:cNvSpPr/>
          <p:nvPr/>
        </p:nvSpPr>
        <p:spPr>
          <a:xfrm>
            <a:off x="1159612" y="2021654"/>
            <a:ext cx="3128911" cy="216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 lang="ko-KR" altLang="en-US"/>
            </a:pPr>
            <a:r>
              <a:rPr lang="ko-KR" altLang="en-US" sz="1000" dirty="0" smtClean="0">
                <a:solidFill>
                  <a:schemeClr val="tx1"/>
                </a:solidFill>
              </a:rPr>
              <a:t>선택하세요                                                 </a:t>
            </a:r>
            <a:r>
              <a:rPr lang="ko-KR" altLang="en-US" sz="1000" dirty="0">
                <a:solidFill>
                  <a:schemeClr val="tx1"/>
                </a:solidFill>
              </a:rPr>
              <a:t>▼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458019" y="1337308"/>
            <a:ext cx="626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44"/>
          <p:cNvSpPr/>
          <p:nvPr/>
        </p:nvSpPr>
        <p:spPr>
          <a:xfrm>
            <a:off x="395536" y="3032946"/>
            <a:ext cx="616062" cy="30994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 lang="ko-KR" altLang="en-US"/>
            </a:pPr>
            <a:r>
              <a:rPr lang="ko-KR" altLang="en-US" sz="1000" dirty="0" smtClean="0">
                <a:solidFill>
                  <a:schemeClr val="tx1"/>
                </a:solidFill>
              </a:rPr>
              <a:t>글 내용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159612" y="2941876"/>
            <a:ext cx="5323913" cy="23044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316232" y="2941876"/>
            <a:ext cx="163350" cy="23044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247541" y="5030372"/>
            <a:ext cx="288032" cy="21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▼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6349589" y="2967025"/>
            <a:ext cx="108000" cy="20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3703878" y="6124818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000" b="1" dirty="0">
                <a:solidFill>
                  <a:schemeClr val="tx1"/>
                </a:solidFill>
              </a:rPr>
              <a:t>8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228808" y="1574794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8" name="타원 47"/>
          <p:cNvSpPr/>
          <p:nvPr/>
        </p:nvSpPr>
        <p:spPr>
          <a:xfrm>
            <a:off x="228010" y="1943652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9" name="타원 48"/>
          <p:cNvSpPr/>
          <p:nvPr/>
        </p:nvSpPr>
        <p:spPr>
          <a:xfrm>
            <a:off x="228010" y="2450941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1" name="타원 50"/>
          <p:cNvSpPr/>
          <p:nvPr/>
        </p:nvSpPr>
        <p:spPr>
          <a:xfrm>
            <a:off x="228808" y="5430388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2" name="타원 51"/>
          <p:cNvSpPr/>
          <p:nvPr/>
        </p:nvSpPr>
        <p:spPr>
          <a:xfrm>
            <a:off x="228010" y="2980408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3" name="타원 52"/>
          <p:cNvSpPr/>
          <p:nvPr/>
        </p:nvSpPr>
        <p:spPr>
          <a:xfrm>
            <a:off x="2447764" y="6124818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928792" y="1481627"/>
            <a:ext cx="207170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Font typeface="+mj-lt"/>
              <a:buAutoNum type="arabicPeriod"/>
              <a:defRPr lang="ko-KR" altLang="en-US"/>
            </a:pPr>
            <a:r>
              <a:rPr lang="ko-KR" altLang="en-US" sz="1000" dirty="0" smtClean="0"/>
              <a:t>상품분류 메뉴이다</a:t>
            </a:r>
            <a:r>
              <a:rPr lang="en-US" altLang="ko-KR" sz="1000" dirty="0" smtClean="0"/>
              <a:t>. </a:t>
            </a:r>
            <a:r>
              <a:rPr lang="ko-KR" altLang="en-US" sz="1000" dirty="0" err="1" smtClean="0"/>
              <a:t>선택시</a:t>
            </a:r>
            <a:r>
              <a:rPr lang="ko-KR" altLang="en-US" sz="1000" dirty="0" smtClean="0"/>
              <a:t> 상품명에 있는 내용이 구성되는 </a:t>
            </a:r>
            <a:r>
              <a:rPr lang="en-US" altLang="ko-KR" sz="1000" dirty="0" smtClean="0"/>
              <a:t>2</a:t>
            </a:r>
            <a:r>
              <a:rPr lang="ko-KR" altLang="en-US" sz="1000" dirty="0" err="1" smtClean="0"/>
              <a:t>뎁스</a:t>
            </a:r>
            <a:r>
              <a:rPr lang="ko-KR" altLang="en-US" sz="1000" dirty="0" smtClean="0"/>
              <a:t> 구조이다</a:t>
            </a:r>
            <a:endParaRPr lang="en-US" altLang="ko-KR" sz="1000" dirty="0" smtClean="0"/>
          </a:p>
          <a:p>
            <a:pPr marL="228600" indent="-228600">
              <a:buFont typeface="+mj-lt"/>
              <a:buAutoNum type="arabicPeriod"/>
              <a:defRPr lang="ko-KR" altLang="en-US"/>
            </a:pPr>
            <a:r>
              <a:rPr lang="ko-KR" altLang="en-US" sz="1000" dirty="0" smtClean="0"/>
              <a:t>상품분류에서 선택된 상품들이 메뉴에 있다</a:t>
            </a:r>
            <a:r>
              <a:rPr lang="en-US" altLang="ko-KR" sz="1000" dirty="0" smtClean="0"/>
              <a:t>.</a:t>
            </a:r>
          </a:p>
          <a:p>
            <a:pPr marL="228600" indent="-228600">
              <a:buFont typeface="+mj-lt"/>
              <a:buAutoNum type="arabicPeriod"/>
              <a:defRPr lang="ko-KR" altLang="en-US"/>
            </a:pPr>
            <a:r>
              <a:rPr lang="en-US" altLang="ko-KR" sz="1000" dirty="0" smtClean="0"/>
              <a:t>-</a:t>
            </a:r>
            <a:endParaRPr lang="en-US" altLang="ko-KR" sz="1000" dirty="0"/>
          </a:p>
          <a:p>
            <a:pPr marL="228600" indent="-228600">
              <a:buFont typeface="+mj-lt"/>
              <a:buAutoNum type="arabicPeriod"/>
              <a:defRPr lang="ko-KR" altLang="en-US"/>
            </a:pPr>
            <a:r>
              <a:rPr lang="ko-KR" altLang="en-US" sz="1000" dirty="0" smtClean="0"/>
              <a:t>제목입력칸이다</a:t>
            </a:r>
            <a:endParaRPr lang="en-US" altLang="ko-KR" sz="1000" dirty="0" smtClean="0"/>
          </a:p>
          <a:p>
            <a:pPr marL="228600" indent="-228600">
              <a:buFont typeface="+mj-lt"/>
              <a:buAutoNum type="arabicPeriod"/>
              <a:defRPr lang="ko-KR" altLang="en-US"/>
            </a:pPr>
            <a:r>
              <a:rPr lang="ko-KR" altLang="en-US" sz="1000" dirty="0" smtClean="0"/>
              <a:t>글 내용을 입력하는 칸이다</a:t>
            </a:r>
            <a:endParaRPr lang="en-US" altLang="ko-KR" sz="1000" dirty="0" smtClean="0"/>
          </a:p>
          <a:p>
            <a:pPr marL="228600" indent="-228600">
              <a:buFont typeface="+mj-lt"/>
              <a:buAutoNum type="arabicPeriod"/>
              <a:defRPr lang="ko-KR" altLang="en-US"/>
            </a:pPr>
            <a:r>
              <a:rPr lang="ko-KR" altLang="en-US" sz="1000" dirty="0" smtClean="0"/>
              <a:t>이미지를 올리는 첨부공간이다</a:t>
            </a:r>
            <a:endParaRPr lang="en-US" altLang="ko-KR" sz="1000" dirty="0" smtClean="0"/>
          </a:p>
          <a:p>
            <a:pPr marL="228600" indent="-228600">
              <a:buFont typeface="+mj-lt"/>
              <a:buAutoNum type="arabicPeriod"/>
              <a:defRPr lang="ko-KR" altLang="en-US"/>
            </a:pPr>
            <a:r>
              <a:rPr lang="ko-KR" altLang="en-US" sz="1000" dirty="0" err="1" smtClean="0"/>
              <a:t>클릭시</a:t>
            </a:r>
            <a:r>
              <a:rPr lang="ko-KR" altLang="en-US" sz="1000" dirty="0" smtClean="0"/>
              <a:t> 입력된 내용이 게시판에 등록되는 버튼이다</a:t>
            </a:r>
            <a:endParaRPr lang="en-US" altLang="ko-KR" sz="1000" dirty="0" smtClean="0"/>
          </a:p>
          <a:p>
            <a:pPr marL="228600" indent="-228600">
              <a:buFont typeface="+mj-lt"/>
              <a:buAutoNum type="arabicPeriod"/>
              <a:defRPr lang="ko-KR" altLang="en-US"/>
            </a:pPr>
            <a:r>
              <a:rPr lang="ko-KR" altLang="en-US" sz="1000" dirty="0" err="1" smtClean="0"/>
              <a:t>클릭시</a:t>
            </a:r>
            <a:r>
              <a:rPr lang="ko-KR" altLang="en-US" sz="1000" dirty="0" smtClean="0"/>
              <a:t> 모든 </a:t>
            </a:r>
            <a:r>
              <a:rPr lang="ko-KR" altLang="en-US" sz="1000" dirty="0" err="1" smtClean="0"/>
              <a:t>입력내용이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목록되고</a:t>
            </a:r>
            <a:r>
              <a:rPr lang="ko-KR" altLang="en-US" sz="1000" dirty="0" smtClean="0"/>
              <a:t> 게시판 </a:t>
            </a:r>
            <a:r>
              <a:rPr lang="en-US" altLang="ko-KR" sz="1000" dirty="0" err="1" smtClean="0"/>
              <a:t>mainpage</a:t>
            </a:r>
            <a:r>
              <a:rPr lang="ko-KR" altLang="en-US" sz="1000" dirty="0" smtClean="0"/>
              <a:t>로 이동한다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endParaRPr lang="ko-KR" altLang="en-US" sz="1000" dirty="0"/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5209821"/>
              </p:ext>
            </p:extLst>
          </p:nvPr>
        </p:nvGraphicFramePr>
        <p:xfrm>
          <a:off x="6929454" y="4303704"/>
          <a:ext cx="2071700" cy="2226710"/>
        </p:xfrm>
        <a:graphic>
          <a:graphicData uri="http://schemas.openxmlformats.org/drawingml/2006/table">
            <a:tbl>
              <a:tblPr firstRow="1" bandRow="1"/>
              <a:tblGrid>
                <a:gridCol w="2071700">
                  <a:extLst>
                    <a:ext uri="{9D8B030D-6E8A-4147-A177-3AD203B41FA5}">
                      <a16:colId xmlns="" xmlns:a16="http://schemas.microsoft.com/office/drawing/2014/main" val="2780491709"/>
                    </a:ext>
                  </a:extLst>
                </a:gridCol>
              </a:tblGrid>
              <a:tr h="366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+mn-lt"/>
                          <a:ea typeface="맑은 고딕"/>
                        </a:rPr>
                        <a:t>Request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8C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12189777"/>
                  </a:ext>
                </a:extLst>
              </a:tr>
              <a:tr h="366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/board/</a:t>
                      </a:r>
                      <a:r>
                        <a:rPr lang="en-US" altLang="ko-KR" sz="1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boardWriteForm.yo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129282134"/>
                  </a:ext>
                </a:extLst>
              </a:tr>
              <a:tr h="366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+mn-lt"/>
                          <a:ea typeface="맑은 고딕"/>
                        </a:rPr>
                        <a:t>Controller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8C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64713135"/>
                  </a:ext>
                </a:extLst>
              </a:tr>
              <a:tr h="3911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bcom.coffeeyo.board.action.WriteForm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807287999"/>
                  </a:ext>
                </a:extLst>
              </a:tr>
              <a:tr h="366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+mn-lt"/>
                          <a:ea typeface="맑은 고딕"/>
                        </a:rPr>
                        <a:t>View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8C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40546590"/>
                  </a:ext>
                </a:extLst>
              </a:tr>
              <a:tr h="366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/>
                        <a:t>boardWriteForm.jsp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561248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73765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9" name="표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347239"/>
              </p:ext>
            </p:extLst>
          </p:nvPr>
        </p:nvGraphicFramePr>
        <p:xfrm>
          <a:off x="214282" y="214290"/>
          <a:ext cx="8790881" cy="63110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835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4719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88050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1684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8552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09835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업무명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게시판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게시판 등록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관리자용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***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 latinLnBrk="1">
                        <a:defRPr lang="ko-KR" altLang="en-US"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indent="0" algn="l" defTabSz="9000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569374">
                <a:tc gridSpan="5">
                  <a:txBody>
                    <a:bodyPr/>
                    <a:lstStyle/>
                    <a:p>
                      <a:pPr lvl="0" algn="ctr" latinLnBrk="1">
                        <a:defRPr lang="ko-KR" altLang="en-US"/>
                      </a:pP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defTabSz="9000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2" name="직사각형 44"/>
          <p:cNvSpPr/>
          <p:nvPr/>
        </p:nvSpPr>
        <p:spPr>
          <a:xfrm>
            <a:off x="395536" y="2644994"/>
            <a:ext cx="616062" cy="30994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 lang="ko-KR" altLang="en-US"/>
            </a:pPr>
            <a:r>
              <a:rPr lang="ko-KR" altLang="en-US" sz="1000" dirty="0" smtClean="0">
                <a:solidFill>
                  <a:schemeClr val="tx1"/>
                </a:solidFill>
              </a:rPr>
              <a:t>제목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6" name="TextBox 43"/>
          <p:cNvSpPr txBox="1"/>
          <p:nvPr/>
        </p:nvSpPr>
        <p:spPr>
          <a:xfrm>
            <a:off x="5724128" y="1052736"/>
            <a:ext cx="954107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000"/>
              <a:t>네비게이션바</a:t>
            </a:r>
          </a:p>
        </p:txBody>
      </p:sp>
      <p:sp>
        <p:nvSpPr>
          <p:cNvPr id="117" name="직사각형 44"/>
          <p:cNvSpPr/>
          <p:nvPr/>
        </p:nvSpPr>
        <p:spPr>
          <a:xfrm>
            <a:off x="395536" y="1866389"/>
            <a:ext cx="764077" cy="32403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 lang="ko-KR" altLang="en-US"/>
            </a:pPr>
            <a:r>
              <a:rPr lang="ko-KR" altLang="en-US" sz="1000" dirty="0" err="1" smtClean="0">
                <a:solidFill>
                  <a:schemeClr val="tx1"/>
                </a:solidFill>
              </a:rPr>
              <a:t>상품분류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0" name="직사각형 62"/>
          <p:cNvSpPr/>
          <p:nvPr/>
        </p:nvSpPr>
        <p:spPr>
          <a:xfrm>
            <a:off x="1159612" y="1910486"/>
            <a:ext cx="3128911" cy="216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 lang="ko-KR" altLang="en-US"/>
            </a:pPr>
            <a:r>
              <a:rPr lang="ko-KR" altLang="en-US" sz="1000" dirty="0" smtClean="0">
                <a:solidFill>
                  <a:schemeClr val="tx1"/>
                </a:solidFill>
              </a:rPr>
              <a:t>선택하세요                                                 </a:t>
            </a:r>
            <a:r>
              <a:rPr lang="ko-KR" altLang="en-US" sz="1000" dirty="0">
                <a:solidFill>
                  <a:schemeClr val="tx1"/>
                </a:solidFill>
              </a:rPr>
              <a:t>▼</a:t>
            </a:r>
          </a:p>
        </p:txBody>
      </p:sp>
      <p:sp>
        <p:nvSpPr>
          <p:cNvPr id="20" name="TextBox 36"/>
          <p:cNvSpPr txBox="1"/>
          <p:nvPr/>
        </p:nvSpPr>
        <p:spPr>
          <a:xfrm>
            <a:off x="399530" y="970103"/>
            <a:ext cx="1213794" cy="3231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500" dirty="0" smtClean="0"/>
              <a:t>게시판 등록</a:t>
            </a:r>
            <a:endParaRPr lang="en-US" altLang="ko-KR" sz="1500" dirty="0"/>
          </a:p>
        </p:txBody>
      </p:sp>
      <p:sp>
        <p:nvSpPr>
          <p:cNvPr id="21" name="TextBox 20"/>
          <p:cNvSpPr txBox="1"/>
          <p:nvPr/>
        </p:nvSpPr>
        <p:spPr>
          <a:xfrm>
            <a:off x="365038" y="5644712"/>
            <a:ext cx="12536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/>
            <a:r>
              <a:rPr lang="ko-KR" altLang="en-US" sz="1000" dirty="0" smtClean="0"/>
              <a:t>파일첨부</a:t>
            </a:r>
            <a:endParaRPr lang="ko-KR" altLang="en-US" sz="1000" dirty="0"/>
          </a:p>
        </p:txBody>
      </p:sp>
      <p:sp>
        <p:nvSpPr>
          <p:cNvPr id="22" name="직사각형 21"/>
          <p:cNvSpPr/>
          <p:nvPr/>
        </p:nvSpPr>
        <p:spPr>
          <a:xfrm>
            <a:off x="1159612" y="5661248"/>
            <a:ext cx="4204476" cy="216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파일을 선택하세요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514283" y="5661248"/>
            <a:ext cx="965299" cy="216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</a:rPr>
              <a:t>파일찾기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699792" y="6124818"/>
            <a:ext cx="965299" cy="25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저장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868841" y="6124818"/>
            <a:ext cx="965299" cy="25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목록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159612" y="2681801"/>
            <a:ext cx="3128911" cy="246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직사각형 44"/>
          <p:cNvSpPr/>
          <p:nvPr/>
        </p:nvSpPr>
        <p:spPr>
          <a:xfrm>
            <a:off x="395536" y="2266627"/>
            <a:ext cx="764077" cy="32403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 lang="ko-KR" altLang="en-US"/>
            </a:pPr>
            <a:r>
              <a:rPr lang="ko-KR" altLang="en-US" sz="1000" dirty="0" smtClean="0">
                <a:solidFill>
                  <a:schemeClr val="tx1"/>
                </a:solidFill>
              </a:rPr>
              <a:t>상품명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직사각형 62"/>
          <p:cNvSpPr/>
          <p:nvPr/>
        </p:nvSpPr>
        <p:spPr>
          <a:xfrm>
            <a:off x="1159612" y="2309739"/>
            <a:ext cx="3128911" cy="216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 lang="ko-KR" altLang="en-US"/>
            </a:pPr>
            <a:r>
              <a:rPr lang="ko-KR" altLang="en-US" sz="1000" dirty="0" smtClean="0">
                <a:solidFill>
                  <a:schemeClr val="tx1"/>
                </a:solidFill>
              </a:rPr>
              <a:t>선택하세요                                                 </a:t>
            </a:r>
            <a:r>
              <a:rPr lang="ko-KR" altLang="en-US" sz="1000" dirty="0">
                <a:solidFill>
                  <a:schemeClr val="tx1"/>
                </a:solidFill>
              </a:rPr>
              <a:t>▼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458019" y="1337308"/>
            <a:ext cx="626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95536" y="1516254"/>
            <a:ext cx="12536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/>
            <a:r>
              <a:rPr lang="ko-KR" altLang="en-US" sz="1000" dirty="0" err="1" smtClean="0"/>
              <a:t>공지유무</a:t>
            </a:r>
            <a:endParaRPr lang="ko-KR" altLang="en-US" sz="1000" dirty="0"/>
          </a:p>
        </p:txBody>
      </p:sp>
      <p:sp>
        <p:nvSpPr>
          <p:cNvPr id="39" name="직사각형 44"/>
          <p:cNvSpPr/>
          <p:nvPr/>
        </p:nvSpPr>
        <p:spPr>
          <a:xfrm>
            <a:off x="395536" y="3263806"/>
            <a:ext cx="616062" cy="30994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 lang="ko-KR" altLang="en-US"/>
            </a:pPr>
            <a:r>
              <a:rPr lang="ko-KR" altLang="en-US" sz="1000" dirty="0" smtClean="0">
                <a:solidFill>
                  <a:schemeClr val="tx1"/>
                </a:solidFill>
              </a:rPr>
              <a:t>글 내용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159612" y="3172736"/>
            <a:ext cx="5323913" cy="23044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316232" y="3172736"/>
            <a:ext cx="163350" cy="23044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247541" y="5261232"/>
            <a:ext cx="288032" cy="21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▼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6349589" y="3197885"/>
            <a:ext cx="108000" cy="20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3703878" y="6124818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000" b="1" dirty="0">
                <a:solidFill>
                  <a:schemeClr val="tx1"/>
                </a:solidFill>
              </a:rPr>
              <a:t>8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228808" y="1861894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8" name="타원 47"/>
          <p:cNvSpPr/>
          <p:nvPr/>
        </p:nvSpPr>
        <p:spPr>
          <a:xfrm>
            <a:off x="228010" y="2231737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9" name="타원 48"/>
          <p:cNvSpPr/>
          <p:nvPr/>
        </p:nvSpPr>
        <p:spPr>
          <a:xfrm>
            <a:off x="228010" y="2681801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0" name="타원 49"/>
          <p:cNvSpPr/>
          <p:nvPr/>
        </p:nvSpPr>
        <p:spPr>
          <a:xfrm>
            <a:off x="228010" y="1444736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1" name="타원 50"/>
          <p:cNvSpPr/>
          <p:nvPr/>
        </p:nvSpPr>
        <p:spPr>
          <a:xfrm>
            <a:off x="228808" y="5661248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2" name="타원 51"/>
          <p:cNvSpPr/>
          <p:nvPr/>
        </p:nvSpPr>
        <p:spPr>
          <a:xfrm>
            <a:off x="228010" y="3211268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3" name="타원 52"/>
          <p:cNvSpPr/>
          <p:nvPr/>
        </p:nvSpPr>
        <p:spPr>
          <a:xfrm>
            <a:off x="2447764" y="6124818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928792" y="1481627"/>
            <a:ext cx="20717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Font typeface="+mj-lt"/>
              <a:buAutoNum type="arabicPeriod"/>
              <a:defRPr lang="ko-KR" altLang="en-US"/>
            </a:pPr>
            <a:r>
              <a:rPr lang="ko-KR" altLang="en-US" sz="1000" dirty="0" smtClean="0"/>
              <a:t>상품분류 메뉴이다</a:t>
            </a:r>
            <a:r>
              <a:rPr lang="en-US" altLang="ko-KR" sz="1000" dirty="0" smtClean="0"/>
              <a:t>. </a:t>
            </a:r>
            <a:r>
              <a:rPr lang="ko-KR" altLang="en-US" sz="1000" dirty="0" err="1" smtClean="0"/>
              <a:t>선택시</a:t>
            </a:r>
            <a:r>
              <a:rPr lang="ko-KR" altLang="en-US" sz="1000" dirty="0" smtClean="0"/>
              <a:t> 상품명에 있는 내용이 구성되는 </a:t>
            </a:r>
            <a:r>
              <a:rPr lang="en-US" altLang="ko-KR" sz="1000" dirty="0" smtClean="0"/>
              <a:t>2</a:t>
            </a:r>
            <a:r>
              <a:rPr lang="ko-KR" altLang="en-US" sz="1000" dirty="0" err="1" smtClean="0"/>
              <a:t>뎁스</a:t>
            </a:r>
            <a:r>
              <a:rPr lang="ko-KR" altLang="en-US" sz="1000" dirty="0" smtClean="0"/>
              <a:t> 구조이다</a:t>
            </a:r>
            <a:r>
              <a:rPr lang="en-US" altLang="ko-KR" sz="1000" dirty="0" smtClean="0"/>
              <a:t>. </a:t>
            </a:r>
            <a:r>
              <a:rPr lang="ko-KR" altLang="en-US" sz="1000" dirty="0" err="1" smtClean="0"/>
              <a:t>선택안하면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디폴트값</a:t>
            </a:r>
            <a:r>
              <a:rPr lang="ko-KR" altLang="en-US" sz="1000" dirty="0" smtClean="0"/>
              <a:t> 처리</a:t>
            </a:r>
            <a:endParaRPr lang="en-US" altLang="ko-KR" sz="1000" dirty="0" smtClean="0"/>
          </a:p>
          <a:p>
            <a:pPr marL="228600" indent="-228600">
              <a:buFont typeface="+mj-lt"/>
              <a:buAutoNum type="arabicPeriod"/>
              <a:defRPr lang="ko-KR" altLang="en-US"/>
            </a:pPr>
            <a:r>
              <a:rPr lang="ko-KR" altLang="en-US" sz="1000" dirty="0" smtClean="0"/>
              <a:t>상품분류에서 선택된 상품들이 메뉴에 있다</a:t>
            </a:r>
            <a:r>
              <a:rPr lang="en-US" altLang="ko-KR" sz="1000" dirty="0" smtClean="0"/>
              <a:t>. </a:t>
            </a:r>
            <a:r>
              <a:rPr lang="ko-KR" altLang="en-US" sz="1000" dirty="0" err="1"/>
              <a:t>선택안하면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디폴트값</a:t>
            </a:r>
            <a:r>
              <a:rPr lang="ko-KR" altLang="en-US" sz="1000" dirty="0"/>
              <a:t> 처리</a:t>
            </a:r>
            <a:endParaRPr lang="en-US" altLang="ko-KR" sz="1000" dirty="0"/>
          </a:p>
          <a:p>
            <a:pPr marL="228600" indent="-228600">
              <a:buFont typeface="+mj-lt"/>
              <a:buAutoNum type="arabicPeriod"/>
              <a:defRPr lang="ko-KR" altLang="en-US"/>
            </a:pPr>
            <a:r>
              <a:rPr lang="ko-KR" altLang="en-US" sz="1000" dirty="0" err="1" smtClean="0"/>
              <a:t>공지유무는</a:t>
            </a:r>
            <a:r>
              <a:rPr lang="ko-KR" altLang="en-US" sz="1000" dirty="0" smtClean="0"/>
              <a:t> 디폴트로 </a:t>
            </a:r>
            <a:r>
              <a:rPr lang="en-US" altLang="ko-KR" sz="1000" dirty="0" smtClean="0"/>
              <a:t>no, yes</a:t>
            </a:r>
            <a:r>
              <a:rPr lang="ko-KR" altLang="en-US" sz="1000" dirty="0" smtClean="0"/>
              <a:t>로 하면 공지로 처리</a:t>
            </a:r>
            <a:endParaRPr lang="en-US" altLang="ko-KR" sz="1000" dirty="0" smtClean="0"/>
          </a:p>
          <a:p>
            <a:pPr marL="228600" indent="-228600">
              <a:buFont typeface="+mj-lt"/>
              <a:buAutoNum type="arabicPeriod"/>
              <a:defRPr lang="ko-KR" altLang="en-US"/>
            </a:pPr>
            <a:r>
              <a:rPr lang="ko-KR" altLang="en-US" sz="1000" dirty="0" smtClean="0"/>
              <a:t>글 내용을 입력하는 칸이다</a:t>
            </a:r>
            <a:endParaRPr lang="en-US" altLang="ko-KR" sz="1000" dirty="0" smtClean="0"/>
          </a:p>
          <a:p>
            <a:pPr marL="228600" indent="-228600">
              <a:buFont typeface="+mj-lt"/>
              <a:buAutoNum type="arabicPeriod"/>
              <a:defRPr lang="ko-KR" altLang="en-US"/>
            </a:pPr>
            <a:r>
              <a:rPr lang="ko-KR" altLang="en-US" sz="1000" dirty="0" smtClean="0"/>
              <a:t>이미지를 올리는 첨부공간이다</a:t>
            </a:r>
            <a:endParaRPr lang="en-US" altLang="ko-KR" sz="1000" dirty="0" smtClean="0"/>
          </a:p>
          <a:p>
            <a:pPr marL="228600" indent="-228600">
              <a:buFont typeface="+mj-lt"/>
              <a:buAutoNum type="arabicPeriod"/>
              <a:defRPr lang="ko-KR" altLang="en-US"/>
            </a:pPr>
            <a:r>
              <a:rPr lang="ko-KR" altLang="en-US" sz="1000" dirty="0" err="1" smtClean="0"/>
              <a:t>클릭시</a:t>
            </a:r>
            <a:r>
              <a:rPr lang="ko-KR" altLang="en-US" sz="1000" dirty="0" smtClean="0"/>
              <a:t> 입력된 내용이 게시판에 등록되는 버튼이다</a:t>
            </a:r>
            <a:endParaRPr lang="en-US" altLang="ko-KR" sz="1000" dirty="0" smtClean="0"/>
          </a:p>
          <a:p>
            <a:pPr marL="228600" indent="-228600">
              <a:buFont typeface="+mj-lt"/>
              <a:buAutoNum type="arabicPeriod"/>
              <a:defRPr lang="ko-KR" altLang="en-US"/>
            </a:pPr>
            <a:r>
              <a:rPr lang="ko-KR" altLang="en-US" sz="1000" dirty="0" err="1" smtClean="0"/>
              <a:t>클릭시</a:t>
            </a:r>
            <a:r>
              <a:rPr lang="ko-KR" altLang="en-US" sz="1000" dirty="0" smtClean="0"/>
              <a:t> 모든 </a:t>
            </a:r>
            <a:r>
              <a:rPr lang="ko-KR" altLang="en-US" sz="1000" dirty="0" err="1" smtClean="0"/>
              <a:t>입력내용이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목록되고</a:t>
            </a:r>
            <a:r>
              <a:rPr lang="ko-KR" altLang="en-US" sz="1000" dirty="0" smtClean="0"/>
              <a:t> 게시판 </a:t>
            </a:r>
            <a:r>
              <a:rPr lang="en-US" altLang="ko-KR" sz="1000" dirty="0" err="1" smtClean="0"/>
              <a:t>mainpage</a:t>
            </a:r>
            <a:r>
              <a:rPr lang="ko-KR" altLang="en-US" sz="1000" dirty="0" smtClean="0"/>
              <a:t>로 이동한다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endParaRPr lang="ko-KR" altLang="en-US" sz="1000" dirty="0"/>
          </a:p>
        </p:txBody>
      </p:sp>
      <p:sp>
        <p:nvSpPr>
          <p:cNvPr id="42" name="직사각형 62"/>
          <p:cNvSpPr/>
          <p:nvPr/>
        </p:nvSpPr>
        <p:spPr>
          <a:xfrm>
            <a:off x="1159612" y="1536845"/>
            <a:ext cx="3128911" cy="216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 lang="ko-KR" altLang="en-US"/>
            </a:pPr>
            <a:r>
              <a:rPr lang="en-US" altLang="ko-KR" sz="1000" dirty="0" smtClean="0">
                <a:solidFill>
                  <a:schemeClr val="tx1"/>
                </a:solidFill>
              </a:rPr>
              <a:t>NO         </a:t>
            </a:r>
            <a:r>
              <a:rPr lang="ko-KR" altLang="en-US" sz="1000" dirty="0" smtClean="0">
                <a:solidFill>
                  <a:schemeClr val="tx1"/>
                </a:solidFill>
              </a:rPr>
              <a:t>                                                 </a:t>
            </a:r>
            <a:r>
              <a:rPr lang="ko-KR" altLang="en-US" sz="1000" dirty="0">
                <a:solidFill>
                  <a:schemeClr val="tx1"/>
                </a:solidFill>
              </a:rPr>
              <a:t>▼</a:t>
            </a:r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7967745"/>
              </p:ext>
            </p:extLst>
          </p:nvPr>
        </p:nvGraphicFramePr>
        <p:xfrm>
          <a:off x="6929454" y="4303704"/>
          <a:ext cx="2071700" cy="2226710"/>
        </p:xfrm>
        <a:graphic>
          <a:graphicData uri="http://schemas.openxmlformats.org/drawingml/2006/table">
            <a:tbl>
              <a:tblPr firstRow="1" bandRow="1"/>
              <a:tblGrid>
                <a:gridCol w="2071700">
                  <a:extLst>
                    <a:ext uri="{9D8B030D-6E8A-4147-A177-3AD203B41FA5}">
                      <a16:colId xmlns="" xmlns:a16="http://schemas.microsoft.com/office/drawing/2014/main" val="2780491709"/>
                    </a:ext>
                  </a:extLst>
                </a:gridCol>
              </a:tblGrid>
              <a:tr h="366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+mn-lt"/>
                          <a:ea typeface="맑은 고딕"/>
                        </a:rPr>
                        <a:t>Request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8C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12189777"/>
                  </a:ext>
                </a:extLst>
              </a:tr>
              <a:tr h="366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/admin/</a:t>
                      </a:r>
                      <a:r>
                        <a:rPr lang="en-US" altLang="ko-KR" sz="1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boardWriteForm.yo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129282134"/>
                  </a:ext>
                </a:extLst>
              </a:tr>
              <a:tr h="366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+mn-lt"/>
                          <a:ea typeface="맑은 고딕"/>
                        </a:rPr>
                        <a:t>Controller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8C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64713135"/>
                  </a:ext>
                </a:extLst>
              </a:tr>
              <a:tr h="3911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bcom.coffeeyo.board.action.AdmWriteForm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807287999"/>
                  </a:ext>
                </a:extLst>
              </a:tr>
              <a:tr h="366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+mn-lt"/>
                          <a:ea typeface="맑은 고딕"/>
                        </a:rPr>
                        <a:t>View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8C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40546590"/>
                  </a:ext>
                </a:extLst>
              </a:tr>
              <a:tr h="366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/>
                        <a:t>boardAdmWriteFormjsp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561248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18087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5295356"/>
              </p:ext>
            </p:extLst>
          </p:nvPr>
        </p:nvGraphicFramePr>
        <p:xfrm>
          <a:off x="214282" y="214290"/>
          <a:ext cx="8790881" cy="63110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835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4719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88050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1684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8552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09835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업무명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메인화면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메인화면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contents 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***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 latinLnBrk="1">
                        <a:defRPr lang="ko-KR" altLang="en-US"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indent="0" algn="l" defTabSz="9000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메인페이지에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보이는 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상품영역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569374">
                <a:tc gridSpan="5">
                  <a:txBody>
                    <a:bodyPr/>
                    <a:lstStyle/>
                    <a:p>
                      <a:pPr lvl="0"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defTabSz="9000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467544" y="1247302"/>
            <a:ext cx="6120680" cy="200140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>
                <a:solidFill>
                  <a:schemeClr val="tx1"/>
                </a:solidFill>
              </a:rPr>
              <a:t>관리자가 임의로 표시하고자 하는 상품을 </a:t>
            </a:r>
            <a:r>
              <a:rPr lang="en-US" altLang="ko-KR" sz="1000">
                <a:solidFill>
                  <a:schemeClr val="tx1"/>
                </a:solidFill>
              </a:rPr>
              <a:t>max 5</a:t>
            </a:r>
            <a:r>
              <a:rPr lang="ko-KR" altLang="en-US" sz="1000">
                <a:solidFill>
                  <a:schemeClr val="tx1"/>
                </a:solidFill>
              </a:rPr>
              <a:t>개 이미지 전환하는 방식으로</a:t>
            </a:r>
          </a:p>
          <a:p>
            <a:pPr algn="ctr">
              <a:defRPr lang="ko-KR" altLang="en-US"/>
            </a:pPr>
            <a:r>
              <a:rPr lang="ko-KR" altLang="en-US" sz="1000">
                <a:solidFill>
                  <a:schemeClr val="tx1"/>
                </a:solidFill>
              </a:rPr>
              <a:t>표시하는 영역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424603" y="3280702"/>
            <a:ext cx="6163621" cy="2545004"/>
            <a:chOff x="424603" y="3605012"/>
            <a:chExt cx="6163621" cy="2545004"/>
          </a:xfrm>
        </p:grpSpPr>
        <p:grpSp>
          <p:nvGrpSpPr>
            <p:cNvPr id="3" name="그룹 2"/>
            <p:cNvGrpSpPr/>
            <p:nvPr/>
          </p:nvGrpSpPr>
          <p:grpSpPr>
            <a:xfrm>
              <a:off x="467544" y="3974344"/>
              <a:ext cx="6120680" cy="1455593"/>
              <a:chOff x="467544" y="3629591"/>
              <a:chExt cx="7127082" cy="2001404"/>
            </a:xfrm>
          </p:grpSpPr>
          <p:sp>
            <p:nvSpPr>
              <p:cNvPr id="30" name="직사각형 29"/>
              <p:cNvSpPr/>
              <p:nvPr/>
            </p:nvSpPr>
            <p:spPr>
              <a:xfrm>
                <a:off x="467544" y="3629591"/>
                <a:ext cx="1728192" cy="20014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r>
                  <a:rPr lang="ko-KR" altLang="en-US" sz="1000">
                    <a:solidFill>
                      <a:schemeClr val="tx1"/>
                    </a:solidFill>
                  </a:rPr>
                  <a:t>상품 이미지</a:t>
                </a:r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2267174" y="3629591"/>
                <a:ext cx="1728192" cy="20014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r>
                  <a:rPr lang="ko-KR" altLang="en-US" sz="1000">
                    <a:solidFill>
                      <a:schemeClr val="tx1"/>
                    </a:solidFill>
                  </a:rPr>
                  <a:t>상품 이미지</a:t>
                </a:r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4066804" y="3629591"/>
                <a:ext cx="1728192" cy="20014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r>
                  <a:rPr lang="ko-KR" altLang="en-US" sz="1000">
                    <a:solidFill>
                      <a:schemeClr val="tx1"/>
                    </a:solidFill>
                  </a:rPr>
                  <a:t>상품 이미지</a:t>
                </a:r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5866434" y="3629591"/>
                <a:ext cx="1728192" cy="20014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r>
                  <a:rPr lang="ko-KR" altLang="en-US" sz="1000">
                    <a:solidFill>
                      <a:schemeClr val="tx1"/>
                    </a:solidFill>
                  </a:rPr>
                  <a:t>상품 이미지</a:t>
                </a:r>
              </a:p>
            </p:txBody>
          </p:sp>
        </p:grpSp>
        <p:grpSp>
          <p:nvGrpSpPr>
            <p:cNvPr id="43" name="그룹 42"/>
            <p:cNvGrpSpPr/>
            <p:nvPr/>
          </p:nvGrpSpPr>
          <p:grpSpPr>
            <a:xfrm>
              <a:off x="467544" y="5486511"/>
              <a:ext cx="6120680" cy="663505"/>
              <a:chOff x="467544" y="3629591"/>
              <a:chExt cx="7127082" cy="912303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467544" y="3629591"/>
                <a:ext cx="1728192" cy="912303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>
                  <a:defRPr lang="ko-KR" altLang="en-US"/>
                </a:pPr>
                <a:r>
                  <a:rPr lang="ko-KR" altLang="en-US" sz="1000">
                    <a:solidFill>
                      <a:schemeClr val="tx1"/>
                    </a:solidFill>
                  </a:rPr>
                  <a:t>상품명</a:t>
                </a:r>
              </a:p>
              <a:p>
                <a:pPr lvl="0">
                  <a:defRPr lang="ko-KR" altLang="en-US"/>
                </a:pPr>
                <a:r>
                  <a:rPr lang="ko-KR" altLang="en-US" sz="1000">
                    <a:solidFill>
                      <a:schemeClr val="tx1"/>
                    </a:solidFill>
                  </a:rPr>
                  <a:t>별점</a:t>
                </a:r>
              </a:p>
              <a:p>
                <a:pPr lvl="0">
                  <a:defRPr lang="ko-KR" altLang="en-US"/>
                </a:pPr>
                <a:r>
                  <a:rPr lang="ko-KR" altLang="en-US" sz="1000">
                    <a:solidFill>
                      <a:schemeClr val="tx1"/>
                    </a:solidFill>
                  </a:rPr>
                  <a:t>가격</a:t>
                </a:r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2267174" y="3629591"/>
                <a:ext cx="1728192" cy="912303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>
                  <a:defRPr lang="ko-KR" altLang="en-US"/>
                </a:pPr>
                <a:r>
                  <a:rPr lang="ko-KR" altLang="en-US" sz="1000">
                    <a:solidFill>
                      <a:schemeClr val="tx1"/>
                    </a:solidFill>
                  </a:rPr>
                  <a:t>상품명</a:t>
                </a:r>
              </a:p>
              <a:p>
                <a:pPr lvl="0">
                  <a:defRPr lang="ko-KR" altLang="en-US"/>
                </a:pPr>
                <a:r>
                  <a:rPr lang="ko-KR" altLang="en-US" sz="1000">
                    <a:solidFill>
                      <a:schemeClr val="tx1"/>
                    </a:solidFill>
                  </a:rPr>
                  <a:t>별점</a:t>
                </a:r>
              </a:p>
              <a:p>
                <a:pPr lvl="0">
                  <a:defRPr lang="ko-KR" altLang="en-US"/>
                </a:pPr>
                <a:r>
                  <a:rPr lang="ko-KR" altLang="en-US" sz="1000">
                    <a:solidFill>
                      <a:schemeClr val="tx1"/>
                    </a:solidFill>
                  </a:rPr>
                  <a:t>가격</a:t>
                </a:r>
              </a:p>
            </p:txBody>
          </p:sp>
          <p:sp>
            <p:nvSpPr>
              <p:cNvPr id="46" name="직사각형 45"/>
              <p:cNvSpPr/>
              <p:nvPr/>
            </p:nvSpPr>
            <p:spPr>
              <a:xfrm>
                <a:off x="4066804" y="3629591"/>
                <a:ext cx="1728192" cy="912303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>
                  <a:defRPr lang="ko-KR" altLang="en-US"/>
                </a:pPr>
                <a:r>
                  <a:rPr lang="ko-KR" altLang="en-US" sz="1000">
                    <a:solidFill>
                      <a:schemeClr val="tx1"/>
                    </a:solidFill>
                  </a:rPr>
                  <a:t>상품명</a:t>
                </a:r>
              </a:p>
              <a:p>
                <a:pPr lvl="0">
                  <a:defRPr lang="ko-KR" altLang="en-US"/>
                </a:pPr>
                <a:r>
                  <a:rPr lang="ko-KR" altLang="en-US" sz="1000">
                    <a:solidFill>
                      <a:schemeClr val="tx1"/>
                    </a:solidFill>
                  </a:rPr>
                  <a:t>별점</a:t>
                </a:r>
              </a:p>
              <a:p>
                <a:pPr lvl="0">
                  <a:defRPr lang="ko-KR" altLang="en-US"/>
                </a:pPr>
                <a:r>
                  <a:rPr lang="ko-KR" altLang="en-US" sz="1000">
                    <a:solidFill>
                      <a:schemeClr val="tx1"/>
                    </a:solidFill>
                  </a:rPr>
                  <a:t>가격</a:t>
                </a:r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5866434" y="3629591"/>
                <a:ext cx="1728192" cy="912303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>
                  <a:defRPr lang="ko-KR" altLang="en-US"/>
                </a:pPr>
                <a:r>
                  <a:rPr lang="ko-KR" altLang="en-US" sz="1000">
                    <a:solidFill>
                      <a:schemeClr val="tx1"/>
                    </a:solidFill>
                  </a:rPr>
                  <a:t>상품명</a:t>
                </a:r>
              </a:p>
              <a:p>
                <a:pPr lvl="0">
                  <a:defRPr lang="ko-KR" altLang="en-US"/>
                </a:pPr>
                <a:r>
                  <a:rPr lang="ko-KR" altLang="en-US" sz="1000">
                    <a:solidFill>
                      <a:schemeClr val="tx1"/>
                    </a:solidFill>
                  </a:rPr>
                  <a:t>별점</a:t>
                </a:r>
              </a:p>
              <a:p>
                <a:pPr lvl="0">
                  <a:defRPr lang="ko-KR" altLang="en-US"/>
                </a:pPr>
                <a:r>
                  <a:rPr lang="ko-KR" altLang="en-US" sz="1000">
                    <a:solidFill>
                      <a:schemeClr val="tx1"/>
                    </a:solidFill>
                  </a:rPr>
                  <a:t>가격</a:t>
                </a:r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424603" y="3605012"/>
              <a:ext cx="954107" cy="3231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1500" dirty="0" err="1"/>
                <a:t>콜드브루</a:t>
              </a:r>
              <a:endParaRPr lang="ko-KR" altLang="en-US" sz="15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018837" y="3688687"/>
              <a:ext cx="569387" cy="24622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1000" dirty="0" err="1" smtClean="0"/>
                <a:t>더보기</a:t>
              </a:r>
              <a:endParaRPr lang="ko-KR" altLang="en-US" sz="1000" dirty="0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538982" y="6303269"/>
            <a:ext cx="5977234" cy="21522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>
                <a:solidFill>
                  <a:schemeClr val="tx1"/>
                </a:solidFill>
              </a:rPr>
              <a:t>뒷페이지로 이어서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899620" y="1481627"/>
            <a:ext cx="20717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Font typeface="+mj-lt"/>
              <a:buAutoNum type="arabicPeriod"/>
              <a:defRPr lang="ko-KR" altLang="en-US"/>
            </a:pPr>
            <a:r>
              <a:rPr lang="ko-KR" altLang="en-US" sz="1000" dirty="0" smtClean="0"/>
              <a:t>관리자가 선정하는 상품 표시상품상세페이지로 이동가능</a:t>
            </a:r>
            <a:endParaRPr lang="en-US" altLang="ko-KR" sz="1000" dirty="0"/>
          </a:p>
          <a:p>
            <a:pPr marL="228600" indent="-228600">
              <a:buFont typeface="+mj-lt"/>
              <a:buAutoNum type="arabicPeriod"/>
              <a:defRPr lang="ko-KR" altLang="en-US"/>
            </a:pPr>
            <a:r>
              <a:rPr lang="ko-KR" altLang="en-US" sz="1000" dirty="0" smtClean="0"/>
              <a:t>화살표 클릭을 통해 이전 화면과 이후 화면으로 전환가능</a:t>
            </a:r>
            <a:endParaRPr lang="en-US" altLang="ko-KR" sz="1000" dirty="0" smtClean="0"/>
          </a:p>
          <a:p>
            <a:pPr marL="228600" indent="-228600">
              <a:buFont typeface="+mj-lt"/>
              <a:buAutoNum type="arabicPeriod"/>
              <a:defRPr lang="ko-KR" altLang="en-US"/>
            </a:pPr>
            <a:r>
              <a:rPr lang="ko-KR" altLang="en-US" sz="1000" dirty="0" smtClean="0"/>
              <a:t>카테고리 표시 텍스트</a:t>
            </a:r>
            <a:endParaRPr lang="en-US" altLang="ko-KR" sz="1000" dirty="0" smtClean="0"/>
          </a:p>
          <a:p>
            <a:pPr marL="228600" indent="-228600">
              <a:buFont typeface="+mj-lt"/>
              <a:buAutoNum type="arabicPeriod"/>
              <a:defRPr lang="ko-KR" altLang="en-US"/>
            </a:pPr>
            <a:r>
              <a:rPr lang="ko-KR" altLang="en-US" sz="1000" dirty="0" smtClean="0"/>
              <a:t>상품이미지 클릭을 통해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ko-KR" altLang="en-US" sz="1000" dirty="0" smtClean="0"/>
              <a:t>상품상세페이지로 이동가능</a:t>
            </a:r>
            <a:endParaRPr lang="en-US" altLang="ko-KR" sz="1000" dirty="0" smtClean="0"/>
          </a:p>
          <a:p>
            <a:pPr marL="228600" indent="-228600">
              <a:buFont typeface="+mj-lt"/>
              <a:buAutoNum type="arabicPeriod"/>
              <a:defRPr lang="ko-KR" altLang="en-US"/>
            </a:pPr>
            <a:r>
              <a:rPr lang="ko-KR" altLang="en-US" sz="1000" dirty="0" smtClean="0"/>
              <a:t>상품의 간략한 정보 표시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ko-KR" altLang="en-US" sz="1000" dirty="0" err="1" smtClean="0"/>
              <a:t>별점은</a:t>
            </a:r>
            <a:r>
              <a:rPr lang="ko-KR" altLang="en-US" sz="1000" dirty="0" smtClean="0"/>
              <a:t> 사용자들의 총 평균의 </a:t>
            </a:r>
            <a:r>
              <a:rPr lang="ko-KR" altLang="en-US" sz="1000" dirty="0" err="1" smtClean="0"/>
              <a:t>별점을</a:t>
            </a:r>
            <a:r>
              <a:rPr lang="ko-KR" altLang="en-US" sz="1000" dirty="0" smtClean="0"/>
              <a:t> 표시한다</a:t>
            </a:r>
            <a:r>
              <a:rPr lang="en-US" altLang="ko-KR" sz="1000" dirty="0" smtClean="0"/>
              <a:t>.</a:t>
            </a:r>
          </a:p>
          <a:p>
            <a:pPr marL="228600" indent="-228600">
              <a:buFont typeface="+mj-lt"/>
              <a:buAutoNum type="arabicPeriod"/>
              <a:defRPr lang="ko-KR" altLang="en-US"/>
            </a:pPr>
            <a:r>
              <a:rPr lang="ko-KR" altLang="en-US" sz="1000" dirty="0" err="1" smtClean="0"/>
              <a:t>더보기를</a:t>
            </a:r>
            <a:r>
              <a:rPr lang="ko-KR" altLang="en-US" sz="1000" dirty="0" smtClean="0"/>
              <a:t> 클릭하면 주문상품 상세보기 화면으로 이동</a:t>
            </a:r>
            <a:endParaRPr lang="ko-KR" altLang="en-US" sz="1000" dirty="0"/>
          </a:p>
        </p:txBody>
      </p:sp>
      <p:sp>
        <p:nvSpPr>
          <p:cNvPr id="48" name="타원 47"/>
          <p:cNvSpPr/>
          <p:nvPr/>
        </p:nvSpPr>
        <p:spPr>
          <a:xfrm>
            <a:off x="-1143272" y="1014264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9" name="타원 48"/>
          <p:cNvSpPr/>
          <p:nvPr/>
        </p:nvSpPr>
        <p:spPr>
          <a:xfrm>
            <a:off x="674567" y="1286013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0" name="타원 49"/>
          <p:cNvSpPr/>
          <p:nvPr/>
        </p:nvSpPr>
        <p:spPr>
          <a:xfrm>
            <a:off x="957594" y="2354422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1" name="타원 50"/>
          <p:cNvSpPr/>
          <p:nvPr/>
        </p:nvSpPr>
        <p:spPr>
          <a:xfrm>
            <a:off x="278679" y="3717032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2" name="타원 51"/>
          <p:cNvSpPr/>
          <p:nvPr/>
        </p:nvSpPr>
        <p:spPr>
          <a:xfrm>
            <a:off x="286954" y="3266025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3" name="타원 52"/>
          <p:cNvSpPr/>
          <p:nvPr/>
        </p:nvSpPr>
        <p:spPr>
          <a:xfrm>
            <a:off x="-1572852" y="2672916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4" name="타원 53"/>
          <p:cNvSpPr/>
          <p:nvPr/>
        </p:nvSpPr>
        <p:spPr>
          <a:xfrm>
            <a:off x="286954" y="5331935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5" name="타원 54"/>
          <p:cNvSpPr/>
          <p:nvPr/>
        </p:nvSpPr>
        <p:spPr>
          <a:xfrm>
            <a:off x="-1104800" y="2960948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" name="실행 단추: 뒤로 또는 이전 5">
            <a:hlinkClick r:id="" action="ppaction://noaction" highlightClick="1"/>
          </p:cNvPr>
          <p:cNvSpPr/>
          <p:nvPr/>
        </p:nvSpPr>
        <p:spPr>
          <a:xfrm>
            <a:off x="593558" y="1952836"/>
            <a:ext cx="414046" cy="414046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7" name="실행 단추: 앞으로 또는 다음 6">
            <a:hlinkClick r:id="" action="ppaction://noaction" highlightClick="1"/>
          </p:cNvPr>
          <p:cNvSpPr/>
          <p:nvPr/>
        </p:nvSpPr>
        <p:spPr>
          <a:xfrm>
            <a:off x="5846145" y="1952836"/>
            <a:ext cx="490051" cy="490051"/>
          </a:xfrm>
          <a:prstGeom prst="actionButtonForwardNex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29" name="타원 28"/>
          <p:cNvSpPr/>
          <p:nvPr/>
        </p:nvSpPr>
        <p:spPr>
          <a:xfrm>
            <a:off x="5768009" y="3266025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000" b="1" dirty="0">
                <a:solidFill>
                  <a:schemeClr val="tx1"/>
                </a:solidFill>
              </a:rPr>
              <a:t>6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4286698"/>
              </p:ext>
            </p:extLst>
          </p:nvPr>
        </p:nvGraphicFramePr>
        <p:xfrm>
          <a:off x="6929454" y="4303704"/>
          <a:ext cx="2071700" cy="2250440"/>
        </p:xfrm>
        <a:graphic>
          <a:graphicData uri="http://schemas.openxmlformats.org/drawingml/2006/table">
            <a:tbl>
              <a:tblPr firstRow="1" bandRow="1"/>
              <a:tblGrid>
                <a:gridCol w="2071700">
                  <a:extLst>
                    <a:ext uri="{9D8B030D-6E8A-4147-A177-3AD203B41FA5}">
                      <a16:colId xmlns="" xmlns:a16="http://schemas.microsoft.com/office/drawing/2014/main" val="2780491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+mn-lt"/>
                          <a:ea typeface="맑은 고딕"/>
                        </a:rPr>
                        <a:t>Request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8C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12189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  ,  /</a:t>
                      </a:r>
                      <a:r>
                        <a:rPr lang="en-US" altLang="ko-KR" sz="1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index.yo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129282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+mn-lt"/>
                          <a:ea typeface="맑은 고딕"/>
                        </a:rPr>
                        <a:t>Controller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8C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64713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com.coffeeyo.index.action.IndexListAction</a:t>
                      </a: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807287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+mn-lt"/>
                          <a:ea typeface="맑은 고딕"/>
                        </a:rPr>
                        <a:t>View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8C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40546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/index.jsp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561248930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9" name="표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9140408"/>
              </p:ext>
            </p:extLst>
          </p:nvPr>
        </p:nvGraphicFramePr>
        <p:xfrm>
          <a:off x="214282" y="214290"/>
          <a:ext cx="8790881" cy="63110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835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4719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88050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1684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8552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09835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업무명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게시판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게시판 상세조회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***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 latinLnBrk="1">
                        <a:defRPr lang="ko-KR" altLang="en-US"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indent="0" algn="l" defTabSz="88582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569374">
                <a:tc gridSpan="5">
                  <a:txBody>
                    <a:bodyPr/>
                    <a:lstStyle/>
                    <a:p>
                      <a:pPr lvl="0" algn="ctr" latinLnBrk="1">
                        <a:defRPr lang="ko-KR" altLang="en-US"/>
                      </a:pP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defTabSz="88582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0" name="직사각형 66"/>
          <p:cNvSpPr/>
          <p:nvPr/>
        </p:nvSpPr>
        <p:spPr>
          <a:xfrm>
            <a:off x="458018" y="1378592"/>
            <a:ext cx="6264001" cy="276776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937052" y="970103"/>
            <a:ext cx="2071700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Font typeface="+mj-lt"/>
              <a:buAutoNum type="arabicPeriod"/>
              <a:defRPr lang="ko-KR" altLang="en-US"/>
            </a:pPr>
            <a:r>
              <a:rPr lang="ko-KR" altLang="en-US" sz="750" dirty="0"/>
              <a:t>게시판 </a:t>
            </a:r>
            <a:r>
              <a:rPr lang="ko-KR" altLang="en-US" sz="750" dirty="0" err="1"/>
              <a:t>상세조회</a:t>
            </a:r>
            <a:r>
              <a:rPr lang="ko-KR" altLang="en-US" sz="750" dirty="0"/>
              <a:t> 내용이다</a:t>
            </a:r>
            <a:r>
              <a:rPr lang="en-US" altLang="ko-KR" sz="750" dirty="0"/>
              <a:t>.</a:t>
            </a:r>
            <a:br>
              <a:rPr lang="en-US" altLang="ko-KR" sz="750" dirty="0"/>
            </a:br>
            <a:r>
              <a:rPr lang="ko-KR" altLang="en-US" sz="750" dirty="0"/>
              <a:t>작성자의 닉네임</a:t>
            </a:r>
            <a:r>
              <a:rPr lang="en-US" altLang="ko-KR" sz="750" dirty="0"/>
              <a:t>, </a:t>
            </a:r>
            <a:r>
              <a:rPr lang="ko-KR" altLang="en-US" sz="750" dirty="0"/>
              <a:t>상품명</a:t>
            </a:r>
            <a:r>
              <a:rPr lang="en-US" altLang="ko-KR" sz="750" dirty="0"/>
              <a:t>, </a:t>
            </a:r>
            <a:r>
              <a:rPr lang="ko-KR" altLang="en-US" sz="750" dirty="0"/>
              <a:t>제목</a:t>
            </a:r>
            <a:r>
              <a:rPr lang="en-US" altLang="ko-KR" sz="750" dirty="0"/>
              <a:t>, </a:t>
            </a:r>
            <a:r>
              <a:rPr lang="ko-KR" altLang="en-US" sz="750" dirty="0" err="1"/>
              <a:t>글번호</a:t>
            </a:r>
            <a:r>
              <a:rPr lang="en-US" altLang="ko-KR" sz="750" dirty="0"/>
              <a:t>, </a:t>
            </a:r>
            <a:r>
              <a:rPr lang="ko-KR" altLang="en-US" sz="750" dirty="0"/>
              <a:t>조회수</a:t>
            </a:r>
            <a:r>
              <a:rPr lang="en-US" altLang="ko-KR" sz="750" dirty="0"/>
              <a:t>, </a:t>
            </a:r>
            <a:r>
              <a:rPr lang="ko-KR" altLang="en-US" sz="750" dirty="0"/>
              <a:t>추천수 등이 표현된다</a:t>
            </a:r>
          </a:p>
          <a:p>
            <a:pPr marL="228600" indent="-228600">
              <a:buFont typeface="+mj-lt"/>
              <a:buAutoNum type="arabicPeriod"/>
              <a:defRPr lang="ko-KR" altLang="en-US"/>
            </a:pPr>
            <a:r>
              <a:rPr lang="ko-KR" altLang="en-US" sz="750" dirty="0" err="1"/>
              <a:t>게시글</a:t>
            </a:r>
            <a:r>
              <a:rPr lang="ko-KR" altLang="en-US" sz="750" dirty="0"/>
              <a:t> 내용이 보이는 칸이다</a:t>
            </a:r>
          </a:p>
          <a:p>
            <a:pPr marL="228600" indent="-228600">
              <a:buFont typeface="+mj-lt"/>
              <a:buAutoNum type="arabicPeriod"/>
              <a:defRPr lang="ko-KR" altLang="en-US"/>
            </a:pPr>
            <a:r>
              <a:rPr lang="ko-KR" altLang="en-US" sz="750" dirty="0"/>
              <a:t>작성자만이 수정할 수 있는 버튼이다</a:t>
            </a:r>
            <a:r>
              <a:rPr lang="en-US" altLang="ko-KR" sz="750" dirty="0"/>
              <a:t>. </a:t>
            </a:r>
            <a:r>
              <a:rPr lang="ko-KR" altLang="en-US" sz="750" dirty="0" err="1"/>
              <a:t>클릭시</a:t>
            </a:r>
            <a:r>
              <a:rPr lang="ko-KR" altLang="en-US" sz="750" dirty="0"/>
              <a:t> 입력된 내용과 함께 게시판 수정</a:t>
            </a:r>
            <a:r>
              <a:rPr lang="en-US" altLang="ko-KR" sz="750" dirty="0"/>
              <a:t>page</a:t>
            </a:r>
            <a:r>
              <a:rPr lang="ko-KR" altLang="en-US" sz="750" dirty="0"/>
              <a:t>로 이동한다 (관리자는 모두 가능)</a:t>
            </a:r>
          </a:p>
          <a:p>
            <a:pPr marL="228600" indent="-228600">
              <a:buFont typeface="+mj-lt"/>
              <a:buAutoNum type="arabicPeriod"/>
              <a:defRPr lang="ko-KR" altLang="en-US"/>
            </a:pPr>
            <a:r>
              <a:rPr lang="ko-KR" altLang="en-US" sz="750" dirty="0"/>
              <a:t>조회하는 이용자가 사용할 수 있는 버튼이다</a:t>
            </a:r>
            <a:r>
              <a:rPr lang="en-US" altLang="ko-KR" sz="750" dirty="0"/>
              <a:t>. </a:t>
            </a:r>
            <a:r>
              <a:rPr lang="ko-KR" altLang="en-US" sz="750" dirty="0" err="1" smtClean="0"/>
              <a:t>클릭시</a:t>
            </a:r>
            <a:r>
              <a:rPr lang="ko-KR" altLang="en-US" sz="750" dirty="0" smtClean="0"/>
              <a:t> 추천수 증가</a:t>
            </a:r>
            <a:r>
              <a:rPr lang="en-US" altLang="ko-KR" sz="750" dirty="0" smtClean="0"/>
              <a:t>, </a:t>
            </a:r>
            <a:r>
              <a:rPr lang="ko-KR" altLang="en-US" sz="750" dirty="0" smtClean="0"/>
              <a:t>추천 제한 없음</a:t>
            </a:r>
            <a:r>
              <a:rPr lang="en-US" altLang="ko-KR" sz="750" dirty="0" smtClean="0"/>
              <a:t>=&gt; </a:t>
            </a:r>
            <a:r>
              <a:rPr lang="ko-KR" altLang="en-US" sz="750" dirty="0" smtClean="0"/>
              <a:t>추천 제한은 쿠키로 제어 가능</a:t>
            </a:r>
            <a:r>
              <a:rPr lang="en-US" altLang="ko-KR" sz="750" dirty="0" smtClean="0"/>
              <a:t>.</a:t>
            </a:r>
            <a:endParaRPr lang="en-US" altLang="ko-KR" sz="750" dirty="0"/>
          </a:p>
          <a:p>
            <a:pPr marL="228600" indent="-228600">
              <a:buFont typeface="+mj-lt"/>
              <a:buAutoNum type="arabicPeriod"/>
              <a:defRPr lang="ko-KR" altLang="en-US"/>
            </a:pPr>
            <a:r>
              <a:rPr lang="ko-KR" altLang="en-US" sz="750" dirty="0"/>
              <a:t>댓글 </a:t>
            </a:r>
            <a:r>
              <a:rPr lang="ko-KR" altLang="en-US" sz="750" dirty="0" err="1"/>
              <a:t>입력창이다</a:t>
            </a:r>
            <a:r>
              <a:rPr lang="en-US" altLang="ko-KR" sz="750" dirty="0"/>
              <a:t>. </a:t>
            </a:r>
            <a:r>
              <a:rPr lang="ko-KR" altLang="en-US" sz="750" dirty="0" err="1"/>
              <a:t>수정시</a:t>
            </a:r>
            <a:r>
              <a:rPr lang="ko-KR" altLang="en-US" sz="750" dirty="0"/>
              <a:t> 입력된 내용을 이곳으로 이동시켜 수정한다</a:t>
            </a:r>
            <a:r>
              <a:rPr lang="en-US" altLang="ko-KR" sz="750" dirty="0"/>
              <a:t>.</a:t>
            </a:r>
          </a:p>
          <a:p>
            <a:pPr marL="228600" indent="-228600">
              <a:buFont typeface="+mj-lt"/>
              <a:buAutoNum type="arabicPeriod"/>
              <a:defRPr lang="ko-KR" altLang="en-US"/>
            </a:pPr>
            <a:r>
              <a:rPr lang="ko-KR" altLang="en-US" sz="750" dirty="0" err="1"/>
              <a:t>클릭시</a:t>
            </a:r>
            <a:r>
              <a:rPr lang="ko-KR" altLang="en-US" sz="750" dirty="0"/>
              <a:t> 입력된 내용을 </a:t>
            </a:r>
            <a:r>
              <a:rPr lang="ko-KR" altLang="en-US" sz="750" dirty="0" err="1"/>
              <a:t>댓글칸에</a:t>
            </a:r>
            <a:r>
              <a:rPr lang="ko-KR" altLang="en-US" sz="750" dirty="0"/>
              <a:t> 등록시키는 버튼이다</a:t>
            </a:r>
          </a:p>
          <a:p>
            <a:pPr marL="228600" indent="-228600">
              <a:buFont typeface="+mj-lt"/>
              <a:buAutoNum type="arabicPeriod"/>
              <a:defRPr lang="ko-KR" altLang="en-US"/>
            </a:pPr>
            <a:r>
              <a:rPr lang="ko-KR" altLang="en-US" sz="750" dirty="0"/>
              <a:t>댓글의 작성자의 닉네임</a:t>
            </a:r>
            <a:r>
              <a:rPr lang="en-US" altLang="ko-KR" sz="750" dirty="0"/>
              <a:t>, </a:t>
            </a:r>
            <a:r>
              <a:rPr lang="ko-KR" altLang="en-US" sz="750" dirty="0" err="1"/>
              <a:t>댓글내용</a:t>
            </a:r>
            <a:r>
              <a:rPr lang="en-US" altLang="ko-KR" sz="750" dirty="0"/>
              <a:t>, </a:t>
            </a:r>
            <a:r>
              <a:rPr lang="ko-KR" altLang="en-US" sz="750" dirty="0" err="1"/>
              <a:t>작성시간</a:t>
            </a:r>
            <a:r>
              <a:rPr lang="ko-KR" altLang="en-US" sz="750" dirty="0"/>
              <a:t> 등이 표현된다</a:t>
            </a:r>
          </a:p>
          <a:p>
            <a:pPr marL="228600" indent="-228600">
              <a:buFont typeface="+mj-lt"/>
              <a:buAutoNum type="arabicPeriod"/>
              <a:defRPr lang="ko-KR" altLang="en-US"/>
            </a:pPr>
            <a:r>
              <a:rPr lang="ko-KR" altLang="en-US" sz="750" dirty="0" err="1"/>
              <a:t>클릭시</a:t>
            </a:r>
            <a:r>
              <a:rPr lang="ko-KR" altLang="en-US" sz="750" dirty="0"/>
              <a:t> 댓글작성란으로 댓글 내용이 이동한다</a:t>
            </a:r>
          </a:p>
          <a:p>
            <a:pPr marL="228600" indent="-228600">
              <a:buFont typeface="+mj-lt"/>
              <a:buAutoNum type="arabicPeriod"/>
              <a:defRPr lang="ko-KR" altLang="en-US"/>
            </a:pPr>
            <a:r>
              <a:rPr lang="ko-KR" altLang="en-US" sz="750" dirty="0" err="1"/>
              <a:t>클릭시</a:t>
            </a:r>
            <a:r>
              <a:rPr lang="ko-KR" altLang="en-US" sz="750" dirty="0"/>
              <a:t> 정말로 삭제하시겠습니까 라는 </a:t>
            </a:r>
            <a:r>
              <a:rPr lang="ko-KR" altLang="en-US" sz="750" dirty="0" err="1"/>
              <a:t>확인창이</a:t>
            </a:r>
            <a:r>
              <a:rPr lang="ko-KR" altLang="en-US" sz="750" dirty="0"/>
              <a:t> 뜬 후 </a:t>
            </a:r>
            <a:r>
              <a:rPr lang="ko-KR" altLang="en-US" sz="750" dirty="0" err="1"/>
              <a:t>삭제시</a:t>
            </a:r>
            <a:r>
              <a:rPr lang="ko-KR" altLang="en-US" sz="750" dirty="0"/>
              <a:t> 댓글은 삭제된다</a:t>
            </a:r>
            <a:r>
              <a:rPr lang="en-US" altLang="ko-KR" sz="750" dirty="0"/>
              <a:t>. </a:t>
            </a:r>
            <a:r>
              <a:rPr lang="ko-KR" altLang="en-US" sz="750" dirty="0"/>
              <a:t>작성자만</a:t>
            </a:r>
          </a:p>
          <a:p>
            <a:pPr marL="228600" indent="-228600">
              <a:buFont typeface="+mj-lt"/>
              <a:buAutoNum type="arabicPeriod"/>
              <a:defRPr lang="ko-KR" altLang="en-US"/>
            </a:pPr>
            <a:r>
              <a:rPr lang="ko-KR" altLang="en-US" sz="750" dirty="0"/>
              <a:t>댓글은 </a:t>
            </a:r>
            <a:r>
              <a:rPr lang="ko-KR" altLang="en-US" sz="750" dirty="0" err="1"/>
              <a:t>한페이지당</a:t>
            </a:r>
            <a:r>
              <a:rPr lang="ko-KR" altLang="en-US" sz="750" dirty="0"/>
              <a:t> </a:t>
            </a:r>
            <a:r>
              <a:rPr lang="en-US" altLang="ko-KR" sz="750" dirty="0"/>
              <a:t>10</a:t>
            </a:r>
            <a:r>
              <a:rPr lang="ko-KR" altLang="en-US" sz="750" dirty="0"/>
              <a:t>개로 구성되며 초과시 다음 페이지로 이동된다</a:t>
            </a:r>
            <a:r>
              <a:rPr lang="en-US" altLang="ko-KR" sz="750" dirty="0"/>
              <a:t>. </a:t>
            </a:r>
            <a:r>
              <a:rPr lang="ko-KR" altLang="en-US" sz="750" dirty="0"/>
              <a:t>순서는 </a:t>
            </a:r>
            <a:r>
              <a:rPr lang="ko-KR" altLang="en-US" sz="750" dirty="0" err="1"/>
              <a:t>최신순부터</a:t>
            </a:r>
            <a:r>
              <a:rPr lang="ko-KR" altLang="en-US" sz="750" dirty="0"/>
              <a:t> </a:t>
            </a:r>
            <a:r>
              <a:rPr lang="en-US" altLang="ko-KR" sz="750" dirty="0"/>
              <a:t>1page</a:t>
            </a:r>
            <a:r>
              <a:rPr lang="ko-KR" altLang="en-US" sz="750" dirty="0"/>
              <a:t>상단에 구성된다</a:t>
            </a:r>
            <a:r>
              <a:rPr lang="en-US" altLang="ko-KR" sz="750" dirty="0"/>
              <a:t>.</a:t>
            </a:r>
          </a:p>
          <a:p>
            <a:pPr>
              <a:defRPr lang="ko-KR" altLang="en-US"/>
            </a:pPr>
            <a:r>
              <a:rPr lang="en-US" altLang="ko-KR" sz="750" dirty="0"/>
              <a:t>0. </a:t>
            </a:r>
            <a:r>
              <a:rPr lang="ko-KR" altLang="en-US" sz="750" dirty="0" err="1"/>
              <a:t>클릭시</a:t>
            </a:r>
            <a:r>
              <a:rPr lang="ko-KR" altLang="en-US" sz="750" dirty="0"/>
              <a:t> 정말로 삭제하시겠습니까 라는 </a:t>
            </a:r>
            <a:r>
              <a:rPr lang="ko-KR" altLang="en-US" sz="750" dirty="0" err="1"/>
              <a:t>확인창이</a:t>
            </a:r>
            <a:r>
              <a:rPr lang="ko-KR" altLang="en-US" sz="750" dirty="0"/>
              <a:t> 뜬 후 </a:t>
            </a:r>
            <a:r>
              <a:rPr lang="ko-KR" altLang="en-US" sz="750" dirty="0" err="1"/>
              <a:t>삭제시</a:t>
            </a:r>
            <a:r>
              <a:rPr lang="ko-KR" altLang="en-US" sz="750" dirty="0"/>
              <a:t> </a:t>
            </a:r>
            <a:r>
              <a:rPr lang="ko-KR" altLang="en-US" sz="750" dirty="0" err="1"/>
              <a:t>게시글이</a:t>
            </a:r>
            <a:r>
              <a:rPr lang="ko-KR" altLang="en-US" sz="750" dirty="0"/>
              <a:t> 삭제된다 작성자만 </a:t>
            </a:r>
            <a:r>
              <a:rPr lang="ko-KR" altLang="en-US" sz="750" dirty="0" err="1" smtClean="0"/>
              <a:t>삭제가능</a:t>
            </a:r>
            <a:r>
              <a:rPr lang="en-US" altLang="ko-KR" sz="750" dirty="0" smtClean="0"/>
              <a:t>. </a:t>
            </a:r>
            <a:r>
              <a:rPr lang="ko-KR" altLang="en-US" sz="750" dirty="0" smtClean="0"/>
              <a:t>관련 댓글도 삭제</a:t>
            </a:r>
            <a:endParaRPr lang="en-US" altLang="ko-KR" sz="750" dirty="0"/>
          </a:p>
        </p:txBody>
      </p:sp>
      <p:sp>
        <p:nvSpPr>
          <p:cNvPr id="90" name="직사각형 44"/>
          <p:cNvSpPr/>
          <p:nvPr/>
        </p:nvSpPr>
        <p:spPr>
          <a:xfrm>
            <a:off x="558336" y="1896741"/>
            <a:ext cx="1349368" cy="30994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 lang="ko-KR" altLang="en-US"/>
            </a:pPr>
            <a:r>
              <a:rPr lang="ko-KR" altLang="en-US" sz="1000">
                <a:solidFill>
                  <a:schemeClr val="tx1"/>
                </a:solidFill>
              </a:rPr>
              <a:t>글번호</a:t>
            </a:r>
            <a:r>
              <a:rPr lang="en-US" altLang="ko-KR" sz="1000">
                <a:solidFill>
                  <a:schemeClr val="tx1"/>
                </a:solidFill>
              </a:rPr>
              <a:t>: 0001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91" name="직사각형 44"/>
          <p:cNvSpPr/>
          <p:nvPr/>
        </p:nvSpPr>
        <p:spPr>
          <a:xfrm>
            <a:off x="558336" y="1428688"/>
            <a:ext cx="836085" cy="30994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 lang="ko-KR" altLang="en-US"/>
            </a:pPr>
            <a:r>
              <a:rPr lang="ko-KR" altLang="en-US" sz="1000">
                <a:solidFill>
                  <a:schemeClr val="tx1"/>
                </a:solidFill>
              </a:rPr>
              <a:t>상품명:</a:t>
            </a:r>
          </a:p>
        </p:txBody>
      </p:sp>
      <p:sp>
        <p:nvSpPr>
          <p:cNvPr id="92" name="직사각형 44"/>
          <p:cNvSpPr/>
          <p:nvPr/>
        </p:nvSpPr>
        <p:spPr>
          <a:xfrm>
            <a:off x="559114" y="1657064"/>
            <a:ext cx="616062" cy="30994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 lang="ko-KR" altLang="en-US"/>
            </a:pPr>
            <a:r>
              <a:rPr lang="ko-KR" altLang="en-US" sz="1000">
                <a:solidFill>
                  <a:schemeClr val="tx1"/>
                </a:solidFill>
              </a:rPr>
              <a:t>제목:</a:t>
            </a:r>
          </a:p>
        </p:txBody>
      </p:sp>
      <p:sp>
        <p:nvSpPr>
          <p:cNvPr id="94" name="직사각형 44"/>
          <p:cNvSpPr/>
          <p:nvPr/>
        </p:nvSpPr>
        <p:spPr>
          <a:xfrm>
            <a:off x="4868114" y="1432598"/>
            <a:ext cx="1767548" cy="32403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r">
              <a:defRPr lang="ko-KR" altLang="en-US"/>
            </a:pPr>
            <a:r>
              <a:rPr lang="ko-KR" altLang="en-US" sz="1000">
                <a:solidFill>
                  <a:schemeClr val="tx1"/>
                </a:solidFill>
              </a:rPr>
              <a:t>작성일  2018.09.13</a:t>
            </a:r>
          </a:p>
        </p:txBody>
      </p:sp>
      <p:sp>
        <p:nvSpPr>
          <p:cNvPr id="116" name="직사각형 44"/>
          <p:cNvSpPr/>
          <p:nvPr/>
        </p:nvSpPr>
        <p:spPr>
          <a:xfrm>
            <a:off x="1259632" y="1715961"/>
            <a:ext cx="3024336" cy="22132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 lang="ko-KR" altLang="en-US"/>
            </a:pPr>
            <a:r>
              <a:rPr lang="ko-KR" altLang="en-US" sz="1000">
                <a:solidFill>
                  <a:schemeClr val="tx1"/>
                </a:solidFill>
              </a:rPr>
              <a:t>----------------제목내용----------------------------</a:t>
            </a:r>
          </a:p>
        </p:txBody>
      </p:sp>
      <p:sp>
        <p:nvSpPr>
          <p:cNvPr id="95" name="직사각형 44"/>
          <p:cNvSpPr/>
          <p:nvPr/>
        </p:nvSpPr>
        <p:spPr>
          <a:xfrm>
            <a:off x="1777361" y="1907696"/>
            <a:ext cx="1426487" cy="30994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 lang="ko-KR" altLang="en-US"/>
            </a:pPr>
            <a:r>
              <a:rPr lang="ko-KR" altLang="en-US" sz="1000">
                <a:solidFill>
                  <a:schemeClr val="tx1"/>
                </a:solidFill>
              </a:rPr>
              <a:t>조회수</a:t>
            </a:r>
            <a:r>
              <a:rPr lang="en-US" altLang="ko-KR" sz="1000">
                <a:solidFill>
                  <a:schemeClr val="tx1"/>
                </a:solidFill>
              </a:rPr>
              <a:t>: 2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17" name="직사각형 44"/>
          <p:cNvSpPr/>
          <p:nvPr/>
        </p:nvSpPr>
        <p:spPr>
          <a:xfrm>
            <a:off x="2652655" y="1439644"/>
            <a:ext cx="764077" cy="32403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 lang="ko-KR" altLang="en-US"/>
            </a:pPr>
            <a:r>
              <a:rPr lang="ko-KR" altLang="en-US" sz="1000">
                <a:solidFill>
                  <a:schemeClr val="tx1"/>
                </a:solidFill>
              </a:rPr>
              <a:t>닉네임:</a:t>
            </a:r>
          </a:p>
        </p:txBody>
      </p:sp>
      <p:sp>
        <p:nvSpPr>
          <p:cNvPr id="118" name="직사각형 44"/>
          <p:cNvSpPr/>
          <p:nvPr/>
        </p:nvSpPr>
        <p:spPr>
          <a:xfrm>
            <a:off x="3296406" y="1439644"/>
            <a:ext cx="764077" cy="29898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 lang="ko-KR" altLang="en-US"/>
            </a:pPr>
            <a:r>
              <a:rPr lang="ko-KR" altLang="en-US" sz="1000">
                <a:solidFill>
                  <a:schemeClr val="tx1"/>
                </a:solidFill>
              </a:rPr>
              <a:t>악어이빨</a:t>
            </a:r>
          </a:p>
        </p:txBody>
      </p:sp>
      <p:sp>
        <p:nvSpPr>
          <p:cNvPr id="119" name="직사각형 66"/>
          <p:cNvSpPr/>
          <p:nvPr/>
        </p:nvSpPr>
        <p:spPr>
          <a:xfrm>
            <a:off x="611560" y="2278692"/>
            <a:ext cx="5976664" cy="144016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>
                <a:solidFill>
                  <a:schemeClr val="tx1"/>
                </a:solidFill>
              </a:rPr>
              <a:t>게시글 내용이 표시됩니다</a:t>
            </a:r>
            <a:r>
              <a:rPr lang="en-US" altLang="ko-KR" sz="1000">
                <a:solidFill>
                  <a:schemeClr val="tx1"/>
                </a:solidFill>
              </a:rPr>
              <a:t>.</a:t>
            </a:r>
            <a:endParaRPr lang="ko-KR" altLang="en-US" sz="1000">
              <a:solidFill>
                <a:schemeClr val="tx1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458018" y="4192706"/>
            <a:ext cx="6264001" cy="489444"/>
            <a:chOff x="458018" y="4333082"/>
            <a:chExt cx="5977279" cy="489444"/>
          </a:xfrm>
        </p:grpSpPr>
        <p:sp>
          <p:nvSpPr>
            <p:cNvPr id="121" name="직사각형 37"/>
            <p:cNvSpPr/>
            <p:nvPr/>
          </p:nvSpPr>
          <p:spPr>
            <a:xfrm>
              <a:off x="458018" y="4333083"/>
              <a:ext cx="5344745" cy="4894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 sz="1000">
                  <a:solidFill>
                    <a:schemeClr val="tx1"/>
                  </a:solidFill>
                </a:rPr>
                <a:t>댓글 작성란</a:t>
              </a:r>
            </a:p>
          </p:txBody>
        </p:sp>
        <p:sp>
          <p:nvSpPr>
            <p:cNvPr id="122" name="직사각형 30"/>
            <p:cNvSpPr/>
            <p:nvPr/>
          </p:nvSpPr>
          <p:spPr>
            <a:xfrm>
              <a:off x="5802763" y="4333082"/>
              <a:ext cx="632534" cy="489443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 sz="1000">
                  <a:solidFill>
                    <a:schemeClr val="tx1"/>
                  </a:solidFill>
                </a:rPr>
                <a:t>등록</a:t>
              </a:r>
            </a:p>
          </p:txBody>
        </p:sp>
      </p:grpSp>
      <p:grpSp>
        <p:nvGrpSpPr>
          <p:cNvPr id="123" name="그룹 6"/>
          <p:cNvGrpSpPr/>
          <p:nvPr/>
        </p:nvGrpSpPr>
        <p:grpSpPr>
          <a:xfrm>
            <a:off x="458018" y="4727224"/>
            <a:ext cx="6264001" cy="744594"/>
            <a:chOff x="538605" y="3190084"/>
            <a:chExt cx="6264001" cy="744594"/>
          </a:xfrm>
        </p:grpSpPr>
        <p:sp>
          <p:nvSpPr>
            <p:cNvPr id="124" name="직사각형 31"/>
            <p:cNvSpPr/>
            <p:nvPr/>
          </p:nvSpPr>
          <p:spPr>
            <a:xfrm>
              <a:off x="538605" y="3190084"/>
              <a:ext cx="6264001" cy="74297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25" name="TextBox 32"/>
            <p:cNvSpPr txBox="1"/>
            <p:nvPr/>
          </p:nvSpPr>
          <p:spPr>
            <a:xfrm>
              <a:off x="538605" y="3203451"/>
              <a:ext cx="572010" cy="23907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1000"/>
                <a:t>닉네임</a:t>
              </a:r>
            </a:p>
          </p:txBody>
        </p:sp>
        <p:sp>
          <p:nvSpPr>
            <p:cNvPr id="126" name="TextBox 33"/>
            <p:cNvSpPr txBox="1"/>
            <p:nvPr/>
          </p:nvSpPr>
          <p:spPr>
            <a:xfrm>
              <a:off x="1029795" y="3192304"/>
              <a:ext cx="2676493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endParaRPr lang="ko-KR" altLang="en-US" sz="1000"/>
            </a:p>
          </p:txBody>
        </p:sp>
        <p:sp>
          <p:nvSpPr>
            <p:cNvPr id="127" name="TextBox 35"/>
            <p:cNvSpPr txBox="1"/>
            <p:nvPr/>
          </p:nvSpPr>
          <p:spPr>
            <a:xfrm>
              <a:off x="538605" y="3431693"/>
              <a:ext cx="5833595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1000"/>
                <a:t>댓글 본문 표시</a:t>
              </a:r>
            </a:p>
          </p:txBody>
        </p:sp>
        <p:sp>
          <p:nvSpPr>
            <p:cNvPr id="128" name="TextBox 38"/>
            <p:cNvSpPr txBox="1"/>
            <p:nvPr/>
          </p:nvSpPr>
          <p:spPr>
            <a:xfrm>
              <a:off x="538605" y="3688457"/>
              <a:ext cx="1729139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000"/>
                <a:t>2018-9-11  19:33</a:t>
              </a:r>
              <a:endParaRPr lang="ko-KR" altLang="en-US" sz="1000"/>
            </a:p>
          </p:txBody>
        </p:sp>
        <p:sp>
          <p:nvSpPr>
            <p:cNvPr id="129" name="TextBox 39"/>
            <p:cNvSpPr txBox="1"/>
            <p:nvPr/>
          </p:nvSpPr>
          <p:spPr>
            <a:xfrm>
              <a:off x="5797477" y="3236966"/>
              <a:ext cx="448042" cy="246221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1000"/>
                <a:t>수정</a:t>
              </a:r>
            </a:p>
          </p:txBody>
        </p:sp>
        <p:sp>
          <p:nvSpPr>
            <p:cNvPr id="130" name="TextBox 40"/>
            <p:cNvSpPr txBox="1"/>
            <p:nvPr/>
          </p:nvSpPr>
          <p:spPr>
            <a:xfrm>
              <a:off x="6295804" y="3236966"/>
              <a:ext cx="448473" cy="246221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1000"/>
                <a:t>삭제</a:t>
              </a:r>
            </a:p>
          </p:txBody>
        </p:sp>
      </p:grpSp>
      <p:sp>
        <p:nvSpPr>
          <p:cNvPr id="155" name="TextBox 87"/>
          <p:cNvSpPr txBox="1"/>
          <p:nvPr/>
        </p:nvSpPr>
        <p:spPr>
          <a:xfrm>
            <a:off x="3093463" y="6262031"/>
            <a:ext cx="106447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en-US" altLang="ko-KR" sz="1000"/>
              <a:t>&lt; 1  2  3  &gt;</a:t>
            </a:r>
            <a:endParaRPr lang="ko-KR" altLang="en-US" sz="1000"/>
          </a:p>
        </p:txBody>
      </p:sp>
      <p:sp>
        <p:nvSpPr>
          <p:cNvPr id="156" name="직사각형 44"/>
          <p:cNvSpPr/>
          <p:nvPr/>
        </p:nvSpPr>
        <p:spPr>
          <a:xfrm>
            <a:off x="1202865" y="1414596"/>
            <a:ext cx="872930" cy="32403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 lang="ko-KR" altLang="en-US"/>
            </a:pPr>
            <a:r>
              <a:rPr lang="ko-KR" altLang="en-US" sz="1000">
                <a:solidFill>
                  <a:schemeClr val="tx1"/>
                </a:solidFill>
              </a:rPr>
              <a:t>아포카토</a:t>
            </a:r>
          </a:p>
        </p:txBody>
      </p:sp>
      <p:sp>
        <p:nvSpPr>
          <p:cNvPr id="158" name="TextBox 39"/>
          <p:cNvSpPr txBox="1"/>
          <p:nvPr/>
        </p:nvSpPr>
        <p:spPr>
          <a:xfrm>
            <a:off x="5527867" y="3446628"/>
            <a:ext cx="448042" cy="23764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000" dirty="0"/>
              <a:t>수정</a:t>
            </a:r>
          </a:p>
        </p:txBody>
      </p:sp>
      <p:sp>
        <p:nvSpPr>
          <p:cNvPr id="41" name="TextBox 43"/>
          <p:cNvSpPr txBox="1"/>
          <p:nvPr/>
        </p:nvSpPr>
        <p:spPr>
          <a:xfrm>
            <a:off x="5724128" y="1052736"/>
            <a:ext cx="954107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000"/>
              <a:t>네비게이션바</a:t>
            </a:r>
          </a:p>
        </p:txBody>
      </p:sp>
      <p:sp>
        <p:nvSpPr>
          <p:cNvPr id="44" name="TextBox 36"/>
          <p:cNvSpPr txBox="1"/>
          <p:nvPr/>
        </p:nvSpPr>
        <p:spPr>
          <a:xfrm>
            <a:off x="399530" y="970103"/>
            <a:ext cx="1587385" cy="3231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500"/>
              <a:t>게시판 상세조회</a:t>
            </a:r>
            <a:endParaRPr lang="en-US" altLang="ko-KR" sz="1500"/>
          </a:p>
        </p:txBody>
      </p:sp>
      <p:cxnSp>
        <p:nvCxnSpPr>
          <p:cNvPr id="45" name="직선 연결선 44"/>
          <p:cNvCxnSpPr/>
          <p:nvPr/>
        </p:nvCxnSpPr>
        <p:spPr>
          <a:xfrm>
            <a:off x="458019" y="1337308"/>
            <a:ext cx="626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4"/>
          <p:cNvSpPr/>
          <p:nvPr/>
        </p:nvSpPr>
        <p:spPr>
          <a:xfrm>
            <a:off x="2652655" y="1907696"/>
            <a:ext cx="1426487" cy="30994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 lang="ko-KR" altLang="en-US"/>
            </a:pPr>
            <a:r>
              <a:rPr lang="ko-KR" altLang="en-US" sz="1000">
                <a:solidFill>
                  <a:schemeClr val="tx1"/>
                </a:solidFill>
              </a:rPr>
              <a:t>추천수</a:t>
            </a:r>
            <a:r>
              <a:rPr lang="en-US" altLang="ko-KR" sz="1000">
                <a:solidFill>
                  <a:schemeClr val="tx1"/>
                </a:solidFill>
              </a:rPr>
              <a:t>: 2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47" name="TextBox 39"/>
          <p:cNvSpPr txBox="1"/>
          <p:nvPr/>
        </p:nvSpPr>
        <p:spPr>
          <a:xfrm>
            <a:off x="2708468" y="3814493"/>
            <a:ext cx="1127232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000" b="1" dirty="0" err="1"/>
              <a:t>게시글</a:t>
            </a:r>
            <a:r>
              <a:rPr lang="ko-KR" altLang="en-US" sz="1000" b="1" dirty="0"/>
              <a:t> 추천하기</a:t>
            </a:r>
          </a:p>
        </p:txBody>
      </p:sp>
      <p:grpSp>
        <p:nvGrpSpPr>
          <p:cNvPr id="48" name="그룹 6"/>
          <p:cNvGrpSpPr/>
          <p:nvPr/>
        </p:nvGrpSpPr>
        <p:grpSpPr>
          <a:xfrm>
            <a:off x="458018" y="5539107"/>
            <a:ext cx="6264001" cy="744594"/>
            <a:chOff x="538605" y="3190084"/>
            <a:chExt cx="6264001" cy="744594"/>
          </a:xfrm>
        </p:grpSpPr>
        <p:sp>
          <p:nvSpPr>
            <p:cNvPr id="49" name="직사각형 31"/>
            <p:cNvSpPr/>
            <p:nvPr/>
          </p:nvSpPr>
          <p:spPr>
            <a:xfrm>
              <a:off x="538605" y="3190084"/>
              <a:ext cx="6264001" cy="74297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50" name="TextBox 32"/>
            <p:cNvSpPr txBox="1"/>
            <p:nvPr/>
          </p:nvSpPr>
          <p:spPr>
            <a:xfrm>
              <a:off x="538605" y="3203451"/>
              <a:ext cx="572010" cy="2368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1000"/>
                <a:t>닉네임</a:t>
              </a:r>
            </a:p>
          </p:txBody>
        </p:sp>
        <p:sp>
          <p:nvSpPr>
            <p:cNvPr id="51" name="TextBox 33"/>
            <p:cNvSpPr txBox="1"/>
            <p:nvPr/>
          </p:nvSpPr>
          <p:spPr>
            <a:xfrm>
              <a:off x="1029795" y="3192304"/>
              <a:ext cx="2676493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endParaRPr lang="ko-KR" altLang="en-US" sz="1000"/>
            </a:p>
          </p:txBody>
        </p:sp>
        <p:sp>
          <p:nvSpPr>
            <p:cNvPr id="52" name="TextBox 35"/>
            <p:cNvSpPr txBox="1"/>
            <p:nvPr/>
          </p:nvSpPr>
          <p:spPr>
            <a:xfrm>
              <a:off x="538605" y="3431693"/>
              <a:ext cx="5833595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1000"/>
                <a:t>댓글 본문 표시</a:t>
              </a:r>
            </a:p>
          </p:txBody>
        </p:sp>
        <p:sp>
          <p:nvSpPr>
            <p:cNvPr id="53" name="TextBox 38"/>
            <p:cNvSpPr txBox="1"/>
            <p:nvPr/>
          </p:nvSpPr>
          <p:spPr>
            <a:xfrm>
              <a:off x="538605" y="3688457"/>
              <a:ext cx="1729139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000"/>
                <a:t>2018-9-11  19:33</a:t>
              </a:r>
              <a:endParaRPr lang="ko-KR" altLang="en-US" sz="1000"/>
            </a:p>
          </p:txBody>
        </p:sp>
        <p:sp>
          <p:nvSpPr>
            <p:cNvPr id="54" name="TextBox 39"/>
            <p:cNvSpPr txBox="1"/>
            <p:nvPr/>
          </p:nvSpPr>
          <p:spPr>
            <a:xfrm>
              <a:off x="5797477" y="3236966"/>
              <a:ext cx="448042" cy="246221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1000"/>
                <a:t>수정</a:t>
              </a:r>
            </a:p>
          </p:txBody>
        </p:sp>
        <p:sp>
          <p:nvSpPr>
            <p:cNvPr id="55" name="TextBox 40"/>
            <p:cNvSpPr txBox="1"/>
            <p:nvPr/>
          </p:nvSpPr>
          <p:spPr>
            <a:xfrm>
              <a:off x="6295804" y="3236966"/>
              <a:ext cx="448473" cy="246221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1000"/>
                <a:t>삭제</a:t>
              </a:r>
            </a:p>
          </p:txBody>
        </p:sp>
      </p:grpSp>
      <p:sp>
        <p:nvSpPr>
          <p:cNvPr id="56" name="타원 55"/>
          <p:cNvSpPr/>
          <p:nvPr/>
        </p:nvSpPr>
        <p:spPr>
          <a:xfrm>
            <a:off x="5757997" y="5043151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000" b="1">
                <a:solidFill>
                  <a:schemeClr val="tx1"/>
                </a:solidFill>
              </a:rPr>
              <a:t>8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273516" y="1581006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8" name="타원 57"/>
          <p:cNvSpPr/>
          <p:nvPr/>
        </p:nvSpPr>
        <p:spPr>
          <a:xfrm>
            <a:off x="273516" y="2276872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9" name="타원 58"/>
          <p:cNvSpPr/>
          <p:nvPr/>
        </p:nvSpPr>
        <p:spPr>
          <a:xfrm>
            <a:off x="2490203" y="3768430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0" name="타원 59"/>
          <p:cNvSpPr/>
          <p:nvPr/>
        </p:nvSpPr>
        <p:spPr>
          <a:xfrm>
            <a:off x="5631983" y="3122592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1" name="타원 60"/>
          <p:cNvSpPr/>
          <p:nvPr/>
        </p:nvSpPr>
        <p:spPr>
          <a:xfrm>
            <a:off x="6708493" y="4275410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2" name="타원 61"/>
          <p:cNvSpPr/>
          <p:nvPr/>
        </p:nvSpPr>
        <p:spPr>
          <a:xfrm>
            <a:off x="205990" y="4275410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3" name="타원 62"/>
          <p:cNvSpPr/>
          <p:nvPr/>
        </p:nvSpPr>
        <p:spPr>
          <a:xfrm>
            <a:off x="213516" y="5043151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4" name="타원 63"/>
          <p:cNvSpPr/>
          <p:nvPr/>
        </p:nvSpPr>
        <p:spPr>
          <a:xfrm>
            <a:off x="6291613" y="5043151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000" b="1">
                <a:solidFill>
                  <a:schemeClr val="tx1"/>
                </a:solidFill>
              </a:rPr>
              <a:t>9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65" name="TextBox 39"/>
          <p:cNvSpPr txBox="1"/>
          <p:nvPr/>
        </p:nvSpPr>
        <p:spPr>
          <a:xfrm>
            <a:off x="6067592" y="3446628"/>
            <a:ext cx="443698" cy="24622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000"/>
              <a:t>삭제</a:t>
            </a:r>
          </a:p>
        </p:txBody>
      </p:sp>
      <p:sp>
        <p:nvSpPr>
          <p:cNvPr id="67" name="타원 66"/>
          <p:cNvSpPr/>
          <p:nvPr/>
        </p:nvSpPr>
        <p:spPr>
          <a:xfrm>
            <a:off x="6175020" y="3112974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000" b="1">
                <a:solidFill>
                  <a:schemeClr val="tx1"/>
                </a:solidFill>
              </a:rPr>
              <a:t>0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graphicFrame>
        <p:nvGraphicFramePr>
          <p:cNvPr id="66" name="표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3851243"/>
              </p:ext>
            </p:extLst>
          </p:nvPr>
        </p:nvGraphicFramePr>
        <p:xfrm>
          <a:off x="6929454" y="4303704"/>
          <a:ext cx="2071700" cy="2226710"/>
        </p:xfrm>
        <a:graphic>
          <a:graphicData uri="http://schemas.openxmlformats.org/drawingml/2006/table">
            <a:tbl>
              <a:tblPr firstRow="1" bandRow="1"/>
              <a:tblGrid>
                <a:gridCol w="2071700">
                  <a:extLst>
                    <a:ext uri="{9D8B030D-6E8A-4147-A177-3AD203B41FA5}">
                      <a16:colId xmlns="" xmlns:a16="http://schemas.microsoft.com/office/drawing/2014/main" val="2780491709"/>
                    </a:ext>
                  </a:extLst>
                </a:gridCol>
              </a:tblGrid>
              <a:tr h="366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+mn-lt"/>
                          <a:ea typeface="맑은 고딕"/>
                        </a:rPr>
                        <a:t>Request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8C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12189777"/>
                  </a:ext>
                </a:extLst>
              </a:tr>
              <a:tr h="366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/board/</a:t>
                      </a:r>
                      <a:r>
                        <a:rPr lang="en-US" altLang="ko-KR" sz="1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boardBoardDetail.yo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129282134"/>
                  </a:ext>
                </a:extLst>
              </a:tr>
              <a:tr h="366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+mn-lt"/>
                          <a:ea typeface="맑은 고딕"/>
                        </a:rPr>
                        <a:t>Controller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8C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64713135"/>
                  </a:ext>
                </a:extLst>
              </a:tr>
              <a:tr h="3911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bcom.coffeeyo.board.action.BoardDetail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807287999"/>
                  </a:ext>
                </a:extLst>
              </a:tr>
              <a:tr h="366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+mn-lt"/>
                          <a:ea typeface="맑은 고딕"/>
                        </a:rPr>
                        <a:t>View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8C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40546590"/>
                  </a:ext>
                </a:extLst>
              </a:tr>
              <a:tr h="366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/>
                        <a:t>boardDetail.jsp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561248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23061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9" name="표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068202"/>
              </p:ext>
            </p:extLst>
          </p:nvPr>
        </p:nvGraphicFramePr>
        <p:xfrm>
          <a:off x="214282" y="214290"/>
          <a:ext cx="8790881" cy="63110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835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4719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88050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1684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8552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09835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업무명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게시판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게시판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수정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***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 latinLnBrk="1">
                        <a:defRPr lang="ko-KR" altLang="en-US"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indent="0" algn="l" defTabSz="88582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569374">
                <a:tc gridSpan="5">
                  <a:txBody>
                    <a:bodyPr/>
                    <a:lstStyle/>
                    <a:p>
                      <a:pPr lvl="0" algn="ctr" latinLnBrk="1">
                        <a:defRPr lang="ko-KR" altLang="en-US"/>
                      </a:pP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defTabSz="88582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6929454" y="1481627"/>
            <a:ext cx="20717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Font typeface="+mj-lt"/>
              <a:buAutoNum type="arabicPeriod"/>
              <a:defRPr lang="ko-KR" altLang="en-US"/>
            </a:pPr>
            <a:r>
              <a:rPr lang="ko-KR" altLang="en-US" sz="1000" dirty="0"/>
              <a:t>게시판 등록페이지와 동일한 구성이나 내용이 </a:t>
            </a:r>
            <a:r>
              <a:rPr lang="ko-KR" altLang="en-US" sz="1000" dirty="0" err="1"/>
              <a:t>작성되어있다는</a:t>
            </a:r>
            <a:r>
              <a:rPr lang="ko-KR" altLang="en-US" sz="1000" dirty="0"/>
              <a:t> 점이 다르다</a:t>
            </a:r>
          </a:p>
          <a:p>
            <a:pPr marL="228600" indent="-228600">
              <a:buFont typeface="+mj-lt"/>
              <a:buAutoNum type="arabicPeriod"/>
              <a:defRPr lang="ko-KR" altLang="en-US"/>
            </a:pPr>
            <a:r>
              <a:rPr lang="ko-KR" altLang="en-US" sz="1000" dirty="0" err="1"/>
              <a:t>클릭시</a:t>
            </a:r>
            <a:r>
              <a:rPr lang="ko-KR" altLang="en-US" sz="1000" dirty="0"/>
              <a:t> 수정된 내용을 게시판에 등록시키는 버튼이다 </a:t>
            </a:r>
          </a:p>
          <a:p>
            <a:pPr marL="228600" indent="-228600">
              <a:buFont typeface="+mj-lt"/>
              <a:buAutoNum type="arabicPeriod"/>
              <a:defRPr lang="ko-KR" altLang="en-US"/>
            </a:pPr>
            <a:r>
              <a:rPr lang="ko-KR" altLang="en-US" sz="1000" dirty="0" err="1"/>
              <a:t>클릭시</a:t>
            </a:r>
            <a:r>
              <a:rPr lang="ko-KR" altLang="en-US" sz="1000" dirty="0"/>
              <a:t> 모든 </a:t>
            </a:r>
            <a:r>
              <a:rPr lang="ko-KR" altLang="en-US" sz="1000" dirty="0" err="1"/>
              <a:t>입력내용이</a:t>
            </a:r>
            <a:r>
              <a:rPr lang="ko-KR" altLang="en-US" sz="1000" dirty="0"/>
              <a:t> </a:t>
            </a:r>
            <a:r>
              <a:rPr lang="ko-KR" altLang="en-US" sz="1000" dirty="0" smtClean="0"/>
              <a:t>목록 </a:t>
            </a:r>
            <a:r>
              <a:rPr lang="ko-KR" altLang="en-US" sz="1000" dirty="0"/>
              <a:t>되고 게시판 </a:t>
            </a:r>
            <a:r>
              <a:rPr lang="ko-KR" altLang="en-US" sz="1000" dirty="0" err="1"/>
              <a:t>상세조회로</a:t>
            </a:r>
            <a:r>
              <a:rPr lang="ko-KR" altLang="en-US" sz="1000" dirty="0"/>
              <a:t> 이동한다 </a:t>
            </a:r>
          </a:p>
          <a:p>
            <a:pPr marL="228600" indent="-228600">
              <a:buFont typeface="+mj-lt"/>
              <a:buAutoNum type="arabicPeriod"/>
              <a:defRPr lang="ko-KR" altLang="en-US"/>
            </a:pPr>
            <a:r>
              <a:rPr lang="ko-KR" altLang="en-US" sz="1000" dirty="0"/>
              <a:t>회원입장에서는 </a:t>
            </a:r>
            <a:r>
              <a:rPr lang="ko-KR" altLang="en-US" sz="1000" dirty="0" err="1"/>
              <a:t>공지유무</a:t>
            </a:r>
            <a:r>
              <a:rPr lang="ko-KR" altLang="en-US" sz="1000" dirty="0"/>
              <a:t> 비활성화</a:t>
            </a:r>
          </a:p>
          <a:p>
            <a:pPr marL="228600" indent="-228600">
              <a:buFont typeface="+mj-lt"/>
              <a:buAutoNum type="arabicPeriod"/>
              <a:defRPr lang="ko-KR" altLang="en-US"/>
            </a:pPr>
            <a:r>
              <a:rPr lang="ko-KR" altLang="en-US" sz="1000" dirty="0"/>
              <a:t>관리자입장에서는 </a:t>
            </a:r>
            <a:r>
              <a:rPr lang="ko-KR" altLang="en-US" sz="1000" dirty="0" err="1"/>
              <a:t>상품분류</a:t>
            </a:r>
            <a:r>
              <a:rPr lang="ko-KR" altLang="en-US" sz="1000" dirty="0"/>
              <a:t>/상품명 비활성화</a:t>
            </a:r>
          </a:p>
        </p:txBody>
      </p:sp>
      <p:sp>
        <p:nvSpPr>
          <p:cNvPr id="92" name="직사각형 44"/>
          <p:cNvSpPr/>
          <p:nvPr/>
        </p:nvSpPr>
        <p:spPr>
          <a:xfrm>
            <a:off x="395536" y="2718710"/>
            <a:ext cx="616062" cy="30994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 lang="ko-KR" altLang="en-US"/>
            </a:pPr>
            <a:r>
              <a:rPr lang="ko-KR" altLang="en-US" sz="1000">
                <a:solidFill>
                  <a:schemeClr val="tx1"/>
                </a:solidFill>
              </a:rPr>
              <a:t>제목</a:t>
            </a:r>
          </a:p>
        </p:txBody>
      </p:sp>
      <p:sp>
        <p:nvSpPr>
          <p:cNvPr id="96" name="TextBox 43"/>
          <p:cNvSpPr txBox="1"/>
          <p:nvPr/>
        </p:nvSpPr>
        <p:spPr>
          <a:xfrm>
            <a:off x="5724128" y="1052736"/>
            <a:ext cx="954107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000"/>
              <a:t>네비게이션바</a:t>
            </a:r>
          </a:p>
        </p:txBody>
      </p:sp>
      <p:sp>
        <p:nvSpPr>
          <p:cNvPr id="117" name="직사각형 44"/>
          <p:cNvSpPr/>
          <p:nvPr/>
        </p:nvSpPr>
        <p:spPr>
          <a:xfrm>
            <a:off x="395536" y="1579289"/>
            <a:ext cx="764077" cy="32403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 lang="ko-KR" altLang="en-US"/>
            </a:pPr>
            <a:r>
              <a:rPr lang="ko-KR" altLang="en-US" sz="1000">
                <a:solidFill>
                  <a:schemeClr val="tx1"/>
                </a:solidFill>
              </a:rPr>
              <a:t>상품분류</a:t>
            </a:r>
          </a:p>
        </p:txBody>
      </p:sp>
      <p:sp>
        <p:nvSpPr>
          <p:cNvPr id="160" name="직사각형 62"/>
          <p:cNvSpPr/>
          <p:nvPr/>
        </p:nvSpPr>
        <p:spPr>
          <a:xfrm>
            <a:off x="1159612" y="1622401"/>
            <a:ext cx="3128911" cy="216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 lang="ko-KR" altLang="en-US"/>
            </a:pPr>
            <a:r>
              <a:rPr lang="ko-KR" altLang="en-US" sz="1000">
                <a:solidFill>
                  <a:schemeClr val="tx1"/>
                </a:solidFill>
              </a:rPr>
              <a:t>에스프레소                                                 ▼</a:t>
            </a:r>
          </a:p>
        </p:txBody>
      </p:sp>
      <p:sp>
        <p:nvSpPr>
          <p:cNvPr id="20" name="TextBox 36"/>
          <p:cNvSpPr txBox="1"/>
          <p:nvPr/>
        </p:nvSpPr>
        <p:spPr>
          <a:xfrm>
            <a:off x="399530" y="970103"/>
            <a:ext cx="1213794" cy="3231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500"/>
              <a:t>게시판 수정</a:t>
            </a:r>
            <a:endParaRPr lang="en-US" altLang="ko-KR" sz="1500"/>
          </a:p>
        </p:txBody>
      </p:sp>
      <p:sp>
        <p:nvSpPr>
          <p:cNvPr id="21" name="TextBox 20"/>
          <p:cNvSpPr txBox="1"/>
          <p:nvPr/>
        </p:nvSpPr>
        <p:spPr>
          <a:xfrm>
            <a:off x="365038" y="5718428"/>
            <a:ext cx="125362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defRPr lang="ko-KR" altLang="en-US"/>
            </a:pPr>
            <a:r>
              <a:rPr lang="ko-KR" altLang="en-US" sz="1000"/>
              <a:t>파일첨부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1159612" y="5734964"/>
            <a:ext cx="4204476" cy="2160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 lang="ko-KR" altLang="en-US"/>
            </a:pPr>
            <a:r>
              <a:rPr lang="ko-KR" altLang="en-US" sz="1000" u="sng">
                <a:solidFill>
                  <a:srgbClr val="0000FF"/>
                </a:solidFill>
              </a:rPr>
              <a:t>아메리카노</a:t>
            </a:r>
            <a:r>
              <a:rPr lang="en-US" altLang="ko-KR" sz="1000" u="sng">
                <a:solidFill>
                  <a:srgbClr val="0000FF"/>
                </a:solidFill>
              </a:rPr>
              <a:t>.jpg</a:t>
            </a:r>
            <a:endParaRPr lang="ko-KR" altLang="en-US" sz="1000" u="sng">
              <a:solidFill>
                <a:srgbClr val="0000FF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514283" y="5734964"/>
            <a:ext cx="965299" cy="216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>
                <a:solidFill>
                  <a:schemeClr val="tx1"/>
                </a:solidFill>
              </a:rPr>
              <a:t>파일찾기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1159612" y="2755517"/>
            <a:ext cx="3128911" cy="246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 lang="ko-KR" altLang="en-US"/>
            </a:pPr>
            <a:r>
              <a:rPr lang="ko-KR" altLang="en-US" sz="1000">
                <a:solidFill>
                  <a:schemeClr val="tx1"/>
                </a:solidFill>
              </a:rPr>
              <a:t>커피가 왜이리 쓰나</a:t>
            </a:r>
          </a:p>
        </p:txBody>
      </p:sp>
      <p:sp>
        <p:nvSpPr>
          <p:cNvPr id="27" name="직사각형 44"/>
          <p:cNvSpPr/>
          <p:nvPr/>
        </p:nvSpPr>
        <p:spPr>
          <a:xfrm>
            <a:off x="395536" y="1978542"/>
            <a:ext cx="764077" cy="32403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 lang="ko-KR" altLang="en-US"/>
            </a:pPr>
            <a:r>
              <a:rPr lang="ko-KR" altLang="en-US" sz="1000">
                <a:solidFill>
                  <a:schemeClr val="tx1"/>
                </a:solidFill>
              </a:rPr>
              <a:t>상품명</a:t>
            </a:r>
          </a:p>
        </p:txBody>
      </p:sp>
      <p:sp>
        <p:nvSpPr>
          <p:cNvPr id="28" name="직사각형 62"/>
          <p:cNvSpPr/>
          <p:nvPr/>
        </p:nvSpPr>
        <p:spPr>
          <a:xfrm>
            <a:off x="1159612" y="2021654"/>
            <a:ext cx="3128911" cy="216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 lang="ko-KR" altLang="en-US"/>
            </a:pPr>
            <a:r>
              <a:rPr lang="ko-KR" altLang="en-US" sz="1000">
                <a:solidFill>
                  <a:schemeClr val="tx1"/>
                </a:solidFill>
              </a:rPr>
              <a:t>아메리카노                                                 ▼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458019" y="1337308"/>
            <a:ext cx="626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44"/>
          <p:cNvSpPr/>
          <p:nvPr/>
        </p:nvSpPr>
        <p:spPr>
          <a:xfrm>
            <a:off x="395536" y="3337522"/>
            <a:ext cx="616062" cy="30994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 lang="ko-KR" altLang="en-US"/>
            </a:pPr>
            <a:r>
              <a:rPr lang="ko-KR" altLang="en-US" sz="1000">
                <a:solidFill>
                  <a:schemeClr val="tx1"/>
                </a:solidFill>
              </a:rPr>
              <a:t>글 내용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1159612" y="3246452"/>
            <a:ext cx="5323913" cy="23044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 lang="ko-KR" altLang="en-US"/>
            </a:pPr>
            <a:r>
              <a:rPr lang="ko-KR" altLang="en-US" sz="1000">
                <a:solidFill>
                  <a:schemeClr val="tx1"/>
                </a:solidFill>
              </a:rPr>
              <a:t>커피가 너무 써서 마시기 힘들 정도 군요... 진짜 별롭니다</a:t>
            </a:r>
            <a:r>
              <a:rPr lang="en-US" altLang="ko-KR" sz="1000">
                <a:solidFill>
                  <a:schemeClr val="tx1"/>
                </a:solidFill>
              </a:rPr>
              <a:t>.</a:t>
            </a:r>
          </a:p>
          <a:p>
            <a:pPr lvl="0">
              <a:defRPr lang="ko-KR" altLang="en-US"/>
            </a:pPr>
            <a:endParaRPr lang="en-US" altLang="ko-KR" sz="1000">
              <a:solidFill>
                <a:schemeClr val="tx1"/>
              </a:solidFill>
            </a:endParaRPr>
          </a:p>
          <a:p>
            <a:pPr lvl="0">
              <a:defRPr lang="ko-KR" altLang="en-US"/>
            </a:pPr>
            <a:endParaRPr lang="en-US" altLang="ko-KR" sz="1000">
              <a:solidFill>
                <a:schemeClr val="tx1"/>
              </a:solidFill>
            </a:endParaRPr>
          </a:p>
          <a:p>
            <a:pPr lvl="0">
              <a:defRPr lang="ko-KR" altLang="en-US"/>
            </a:pPr>
            <a:endParaRPr lang="en-US" altLang="ko-KR" sz="1000">
              <a:solidFill>
                <a:schemeClr val="tx1"/>
              </a:solidFill>
            </a:endParaRPr>
          </a:p>
          <a:p>
            <a:pPr lvl="0">
              <a:defRPr lang="ko-KR" altLang="en-US"/>
            </a:pPr>
            <a:endParaRPr lang="en-US" altLang="ko-KR" sz="1000">
              <a:solidFill>
                <a:schemeClr val="tx1"/>
              </a:solidFill>
            </a:endParaRPr>
          </a:p>
          <a:p>
            <a:pPr lvl="0">
              <a:defRPr lang="ko-KR" altLang="en-US"/>
            </a:pPr>
            <a:endParaRPr lang="en-US" altLang="ko-KR" sz="1000">
              <a:solidFill>
                <a:schemeClr val="tx1"/>
              </a:solidFill>
            </a:endParaRPr>
          </a:p>
          <a:p>
            <a:pPr lvl="0">
              <a:defRPr lang="ko-KR" altLang="en-US"/>
            </a:pPr>
            <a:endParaRPr lang="en-US" altLang="ko-KR" sz="1000">
              <a:solidFill>
                <a:schemeClr val="tx1"/>
              </a:solidFill>
            </a:endParaRPr>
          </a:p>
          <a:p>
            <a:pPr lvl="0">
              <a:defRPr lang="ko-KR" altLang="en-US"/>
            </a:pPr>
            <a:endParaRPr lang="en-US" altLang="ko-KR" sz="1000">
              <a:solidFill>
                <a:schemeClr val="tx1"/>
              </a:solidFill>
            </a:endParaRPr>
          </a:p>
          <a:p>
            <a:pPr lvl="0">
              <a:defRPr lang="ko-KR" altLang="en-US"/>
            </a:pPr>
            <a:endParaRPr lang="en-US" altLang="ko-KR" sz="1000">
              <a:solidFill>
                <a:schemeClr val="tx1"/>
              </a:solidFill>
            </a:endParaRPr>
          </a:p>
          <a:p>
            <a:pPr lvl="0">
              <a:defRPr lang="ko-KR" altLang="en-US"/>
            </a:pPr>
            <a:endParaRPr lang="en-US" altLang="ko-KR" sz="1000">
              <a:solidFill>
                <a:schemeClr val="tx1"/>
              </a:solidFill>
            </a:endParaRPr>
          </a:p>
          <a:p>
            <a:pPr lvl="0">
              <a:defRPr lang="ko-KR" altLang="en-US"/>
            </a:pPr>
            <a:endParaRPr lang="en-US" altLang="ko-KR" sz="1000">
              <a:solidFill>
                <a:schemeClr val="tx1"/>
              </a:solidFill>
            </a:endParaRPr>
          </a:p>
          <a:p>
            <a:pPr lvl="0">
              <a:defRPr lang="ko-KR" altLang="en-US"/>
            </a:pPr>
            <a:r>
              <a:rPr lang="ko-KR" altLang="en-US" sz="1000">
                <a:solidFill>
                  <a:schemeClr val="tx1"/>
                </a:solidFill>
              </a:rPr>
              <a:t> </a:t>
            </a:r>
          </a:p>
          <a:p>
            <a:pPr algn="ctr">
              <a:defRPr lang="ko-KR" altLang="en-US"/>
            </a:pP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316232" y="3246452"/>
            <a:ext cx="163350" cy="23044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247541" y="5334948"/>
            <a:ext cx="288032" cy="21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 lang="ko-KR" altLang="en-US"/>
            </a:pPr>
            <a:r>
              <a:rPr lang="ko-KR" altLang="en-US" sz="1000">
                <a:solidFill>
                  <a:schemeClr val="tx1"/>
                </a:solidFill>
              </a:rPr>
              <a:t>▼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6349589" y="3271601"/>
            <a:ext cx="108000" cy="20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790883" y="6106744"/>
            <a:ext cx="965299" cy="25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3959932" y="6106744"/>
            <a:ext cx="965299" cy="25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dirty="0" smtClean="0">
                <a:solidFill>
                  <a:schemeClr val="tx1"/>
                </a:solidFill>
              </a:rPr>
              <a:t>목록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5388269" y="2510898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9" name="타원 48"/>
          <p:cNvSpPr/>
          <p:nvPr/>
        </p:nvSpPr>
        <p:spPr>
          <a:xfrm>
            <a:off x="2492960" y="6057408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1" name="타원 50"/>
          <p:cNvSpPr/>
          <p:nvPr/>
        </p:nvSpPr>
        <p:spPr>
          <a:xfrm>
            <a:off x="4947685" y="6034708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3</a:t>
            </a: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0968477"/>
              </p:ext>
            </p:extLst>
          </p:nvPr>
        </p:nvGraphicFramePr>
        <p:xfrm>
          <a:off x="6929454" y="4303704"/>
          <a:ext cx="2071700" cy="2228410"/>
        </p:xfrm>
        <a:graphic>
          <a:graphicData uri="http://schemas.openxmlformats.org/drawingml/2006/table">
            <a:tbl>
              <a:tblPr firstRow="1" bandRow="1"/>
              <a:tblGrid>
                <a:gridCol w="2071700">
                  <a:extLst>
                    <a:ext uri="{9D8B030D-6E8A-4147-A177-3AD203B41FA5}">
                      <a16:colId xmlns="" xmlns:a16="http://schemas.microsoft.com/office/drawing/2014/main" val="2780491709"/>
                    </a:ext>
                  </a:extLst>
                </a:gridCol>
              </a:tblGrid>
              <a:tr h="3664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+mn-lt"/>
                          <a:ea typeface="맑은 고딕"/>
                        </a:rPr>
                        <a:t>Request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8C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12189777"/>
                  </a:ext>
                </a:extLst>
              </a:tr>
              <a:tr h="3664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/board/</a:t>
                      </a:r>
                      <a:r>
                        <a:rPr lang="en-US" altLang="ko-KR" sz="1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boardUpdateForm.yo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129282134"/>
                  </a:ext>
                </a:extLst>
              </a:tr>
              <a:tr h="3664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+mn-lt"/>
                          <a:ea typeface="맑은 고딕"/>
                        </a:rPr>
                        <a:t>Controller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8C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64713135"/>
                  </a:ext>
                </a:extLst>
              </a:tr>
              <a:tr h="3915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bcom.coffeeyo.board.action.UpdateForm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807287999"/>
                  </a:ext>
                </a:extLst>
              </a:tr>
              <a:tr h="3664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+mn-lt"/>
                          <a:ea typeface="맑은 고딕"/>
                        </a:rPr>
                        <a:t>View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8C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40546590"/>
                  </a:ext>
                </a:extLst>
              </a:tr>
              <a:tr h="3664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/>
                        <a:t>boardUpdateForm.jsp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561248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40966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9" name="표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1883010"/>
              </p:ext>
            </p:extLst>
          </p:nvPr>
        </p:nvGraphicFramePr>
        <p:xfrm>
          <a:off x="214282" y="214290"/>
          <a:ext cx="8790881" cy="63110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835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4719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88050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1684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8552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09835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업무명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게시판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게시판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수정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***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 latinLnBrk="1">
                        <a:defRPr lang="ko-KR" altLang="en-US"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indent="0" algn="l" defTabSz="88582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569374">
                <a:tc gridSpan="5">
                  <a:txBody>
                    <a:bodyPr/>
                    <a:lstStyle/>
                    <a:p>
                      <a:pPr lvl="0" algn="ctr" latinLnBrk="1">
                        <a:defRPr lang="ko-KR" altLang="en-US"/>
                      </a:pP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defTabSz="88582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6929454" y="1481627"/>
            <a:ext cx="20717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Font typeface="+mj-lt"/>
              <a:buAutoNum type="arabicPeriod"/>
              <a:defRPr lang="ko-KR" altLang="en-US"/>
            </a:pPr>
            <a:r>
              <a:rPr lang="ko-KR" altLang="en-US" sz="1000" dirty="0"/>
              <a:t>게시판 등록페이지와 동일한 구성이나 내용이 </a:t>
            </a:r>
            <a:r>
              <a:rPr lang="ko-KR" altLang="en-US" sz="1000" dirty="0" err="1"/>
              <a:t>작성되어있다는</a:t>
            </a:r>
            <a:r>
              <a:rPr lang="ko-KR" altLang="en-US" sz="1000" dirty="0"/>
              <a:t> 점이 다르다</a:t>
            </a:r>
          </a:p>
          <a:p>
            <a:pPr marL="228600" indent="-228600">
              <a:buFont typeface="+mj-lt"/>
              <a:buAutoNum type="arabicPeriod"/>
              <a:defRPr lang="ko-KR" altLang="en-US"/>
            </a:pPr>
            <a:r>
              <a:rPr lang="ko-KR" altLang="en-US" sz="1000" dirty="0" err="1"/>
              <a:t>클릭시</a:t>
            </a:r>
            <a:r>
              <a:rPr lang="ko-KR" altLang="en-US" sz="1000" dirty="0"/>
              <a:t> 수정된 내용을 게시판에 등록시키는 버튼이다 </a:t>
            </a:r>
          </a:p>
          <a:p>
            <a:pPr marL="228600" indent="-228600">
              <a:buFont typeface="+mj-lt"/>
              <a:buAutoNum type="arabicPeriod"/>
              <a:defRPr lang="ko-KR" altLang="en-US"/>
            </a:pPr>
            <a:r>
              <a:rPr lang="ko-KR" altLang="en-US" sz="1000" dirty="0" err="1"/>
              <a:t>클릭시</a:t>
            </a:r>
            <a:r>
              <a:rPr lang="ko-KR" altLang="en-US" sz="1000" dirty="0"/>
              <a:t> 모든 </a:t>
            </a:r>
            <a:r>
              <a:rPr lang="ko-KR" altLang="en-US" sz="1000" dirty="0" err="1"/>
              <a:t>입력내용이</a:t>
            </a:r>
            <a:r>
              <a:rPr lang="ko-KR" altLang="en-US" sz="1000" dirty="0"/>
              <a:t> </a:t>
            </a:r>
            <a:r>
              <a:rPr lang="ko-KR" altLang="en-US" sz="1000" dirty="0" smtClean="0"/>
              <a:t>목록 </a:t>
            </a:r>
            <a:r>
              <a:rPr lang="ko-KR" altLang="en-US" sz="1000" dirty="0"/>
              <a:t>되고 게시판 </a:t>
            </a:r>
            <a:r>
              <a:rPr lang="ko-KR" altLang="en-US" sz="1000" dirty="0" err="1"/>
              <a:t>상세조회로</a:t>
            </a:r>
            <a:r>
              <a:rPr lang="ko-KR" altLang="en-US" sz="1000" dirty="0"/>
              <a:t> 이동한다 </a:t>
            </a:r>
          </a:p>
          <a:p>
            <a:pPr marL="228600" indent="-228600">
              <a:buFont typeface="+mj-lt"/>
              <a:buAutoNum type="arabicPeriod"/>
              <a:defRPr lang="ko-KR" altLang="en-US"/>
            </a:pPr>
            <a:r>
              <a:rPr lang="ko-KR" altLang="en-US" sz="1000" dirty="0"/>
              <a:t>회원입장에서는 </a:t>
            </a:r>
            <a:r>
              <a:rPr lang="ko-KR" altLang="en-US" sz="1000" dirty="0" err="1"/>
              <a:t>공지유무</a:t>
            </a:r>
            <a:r>
              <a:rPr lang="ko-KR" altLang="en-US" sz="1000" dirty="0"/>
              <a:t> 비활성화</a:t>
            </a:r>
          </a:p>
          <a:p>
            <a:pPr marL="228600" indent="-228600">
              <a:buFont typeface="+mj-lt"/>
              <a:buAutoNum type="arabicPeriod"/>
              <a:defRPr lang="ko-KR" altLang="en-US"/>
            </a:pPr>
            <a:r>
              <a:rPr lang="ko-KR" altLang="en-US" sz="1000" dirty="0"/>
              <a:t>관리자입장에서는 </a:t>
            </a:r>
            <a:r>
              <a:rPr lang="ko-KR" altLang="en-US" sz="1000" dirty="0" err="1"/>
              <a:t>상품분류</a:t>
            </a:r>
            <a:r>
              <a:rPr lang="ko-KR" altLang="en-US" sz="1000" dirty="0"/>
              <a:t>/상품명 비활성화</a:t>
            </a:r>
          </a:p>
        </p:txBody>
      </p:sp>
      <p:sp>
        <p:nvSpPr>
          <p:cNvPr id="92" name="직사각형 44"/>
          <p:cNvSpPr/>
          <p:nvPr/>
        </p:nvSpPr>
        <p:spPr>
          <a:xfrm>
            <a:off x="395536" y="2718710"/>
            <a:ext cx="616062" cy="30994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 lang="ko-KR" altLang="en-US"/>
            </a:pPr>
            <a:r>
              <a:rPr lang="ko-KR" altLang="en-US" sz="1000">
                <a:solidFill>
                  <a:schemeClr val="tx1"/>
                </a:solidFill>
              </a:rPr>
              <a:t>제목</a:t>
            </a:r>
          </a:p>
        </p:txBody>
      </p:sp>
      <p:sp>
        <p:nvSpPr>
          <p:cNvPr id="96" name="TextBox 43"/>
          <p:cNvSpPr txBox="1"/>
          <p:nvPr/>
        </p:nvSpPr>
        <p:spPr>
          <a:xfrm>
            <a:off x="5724128" y="1052736"/>
            <a:ext cx="954107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000"/>
              <a:t>네비게이션바</a:t>
            </a:r>
          </a:p>
        </p:txBody>
      </p:sp>
      <p:sp>
        <p:nvSpPr>
          <p:cNvPr id="117" name="직사각형 44"/>
          <p:cNvSpPr/>
          <p:nvPr/>
        </p:nvSpPr>
        <p:spPr>
          <a:xfrm>
            <a:off x="395536" y="1915617"/>
            <a:ext cx="764077" cy="32403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 lang="ko-KR" altLang="en-US"/>
            </a:pPr>
            <a:r>
              <a:rPr lang="ko-KR" altLang="en-US" sz="1000">
                <a:solidFill>
                  <a:schemeClr val="tx1"/>
                </a:solidFill>
              </a:rPr>
              <a:t>상품분류</a:t>
            </a:r>
          </a:p>
        </p:txBody>
      </p:sp>
      <p:sp>
        <p:nvSpPr>
          <p:cNvPr id="160" name="직사각형 62"/>
          <p:cNvSpPr/>
          <p:nvPr/>
        </p:nvSpPr>
        <p:spPr>
          <a:xfrm>
            <a:off x="1159612" y="1958729"/>
            <a:ext cx="3128911" cy="216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 lang="ko-KR" altLang="en-US"/>
            </a:pPr>
            <a:r>
              <a:rPr lang="ko-KR" altLang="en-US" sz="1000">
                <a:solidFill>
                  <a:schemeClr val="tx1"/>
                </a:solidFill>
              </a:rPr>
              <a:t>에스프레소                                                 ▼</a:t>
            </a:r>
          </a:p>
        </p:txBody>
      </p:sp>
      <p:sp>
        <p:nvSpPr>
          <p:cNvPr id="20" name="TextBox 36"/>
          <p:cNvSpPr txBox="1"/>
          <p:nvPr/>
        </p:nvSpPr>
        <p:spPr>
          <a:xfrm>
            <a:off x="399530" y="970103"/>
            <a:ext cx="1213794" cy="3231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500"/>
              <a:t>게시판 수정</a:t>
            </a:r>
            <a:endParaRPr lang="en-US" altLang="ko-KR" sz="1500"/>
          </a:p>
        </p:txBody>
      </p:sp>
      <p:sp>
        <p:nvSpPr>
          <p:cNvPr id="21" name="TextBox 20"/>
          <p:cNvSpPr txBox="1"/>
          <p:nvPr/>
        </p:nvSpPr>
        <p:spPr>
          <a:xfrm>
            <a:off x="365038" y="5718428"/>
            <a:ext cx="125362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defRPr lang="ko-KR" altLang="en-US"/>
            </a:pPr>
            <a:r>
              <a:rPr lang="ko-KR" altLang="en-US" sz="1000"/>
              <a:t>파일첨부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1159612" y="5734964"/>
            <a:ext cx="4204476" cy="2160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 lang="ko-KR" altLang="en-US"/>
            </a:pPr>
            <a:r>
              <a:rPr lang="ko-KR" altLang="en-US" sz="1000" u="sng">
                <a:solidFill>
                  <a:srgbClr val="0000FF"/>
                </a:solidFill>
              </a:rPr>
              <a:t>아메리카노</a:t>
            </a:r>
            <a:r>
              <a:rPr lang="en-US" altLang="ko-KR" sz="1000" u="sng">
                <a:solidFill>
                  <a:srgbClr val="0000FF"/>
                </a:solidFill>
              </a:rPr>
              <a:t>.jpg</a:t>
            </a:r>
            <a:endParaRPr lang="ko-KR" altLang="en-US" sz="1000" u="sng">
              <a:solidFill>
                <a:srgbClr val="0000FF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514283" y="5734964"/>
            <a:ext cx="965299" cy="216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>
                <a:solidFill>
                  <a:schemeClr val="tx1"/>
                </a:solidFill>
              </a:rPr>
              <a:t>파일찾기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1159612" y="2755517"/>
            <a:ext cx="3128911" cy="246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 lang="ko-KR" altLang="en-US"/>
            </a:pPr>
            <a:r>
              <a:rPr lang="ko-KR" altLang="en-US" sz="1000">
                <a:solidFill>
                  <a:schemeClr val="tx1"/>
                </a:solidFill>
              </a:rPr>
              <a:t>커피가 왜이리 쓰나</a:t>
            </a:r>
          </a:p>
        </p:txBody>
      </p:sp>
      <p:sp>
        <p:nvSpPr>
          <p:cNvPr id="27" name="직사각형 44"/>
          <p:cNvSpPr/>
          <p:nvPr/>
        </p:nvSpPr>
        <p:spPr>
          <a:xfrm>
            <a:off x="395536" y="2314870"/>
            <a:ext cx="764077" cy="32403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 lang="ko-KR" altLang="en-US"/>
            </a:pPr>
            <a:r>
              <a:rPr lang="ko-KR" altLang="en-US" sz="1000">
                <a:solidFill>
                  <a:schemeClr val="tx1"/>
                </a:solidFill>
              </a:rPr>
              <a:t>상품명</a:t>
            </a:r>
          </a:p>
        </p:txBody>
      </p:sp>
      <p:sp>
        <p:nvSpPr>
          <p:cNvPr id="28" name="직사각형 62"/>
          <p:cNvSpPr/>
          <p:nvPr/>
        </p:nvSpPr>
        <p:spPr>
          <a:xfrm>
            <a:off x="1159612" y="2357982"/>
            <a:ext cx="3128911" cy="216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 lang="ko-KR" altLang="en-US"/>
            </a:pPr>
            <a:r>
              <a:rPr lang="ko-KR" altLang="en-US" sz="1000">
                <a:solidFill>
                  <a:schemeClr val="tx1"/>
                </a:solidFill>
              </a:rPr>
              <a:t>아메리카노                                                 ▼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458019" y="1337308"/>
            <a:ext cx="626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44"/>
          <p:cNvSpPr/>
          <p:nvPr/>
        </p:nvSpPr>
        <p:spPr>
          <a:xfrm>
            <a:off x="395536" y="3337522"/>
            <a:ext cx="616062" cy="30994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 lang="ko-KR" altLang="en-US"/>
            </a:pPr>
            <a:r>
              <a:rPr lang="ko-KR" altLang="en-US" sz="1000">
                <a:solidFill>
                  <a:schemeClr val="tx1"/>
                </a:solidFill>
              </a:rPr>
              <a:t>글 내용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1159612" y="3246452"/>
            <a:ext cx="5323913" cy="23044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 lang="ko-KR" altLang="en-US"/>
            </a:pPr>
            <a:r>
              <a:rPr lang="ko-KR" altLang="en-US" sz="1000">
                <a:solidFill>
                  <a:schemeClr val="tx1"/>
                </a:solidFill>
              </a:rPr>
              <a:t>커피가 너무 써서 마시기 힘들 정도 군요... 진짜 별롭니다</a:t>
            </a:r>
            <a:r>
              <a:rPr lang="en-US" altLang="ko-KR" sz="1000">
                <a:solidFill>
                  <a:schemeClr val="tx1"/>
                </a:solidFill>
              </a:rPr>
              <a:t>.</a:t>
            </a:r>
          </a:p>
          <a:p>
            <a:pPr lvl="0">
              <a:defRPr lang="ko-KR" altLang="en-US"/>
            </a:pPr>
            <a:endParaRPr lang="en-US" altLang="ko-KR" sz="1000">
              <a:solidFill>
                <a:schemeClr val="tx1"/>
              </a:solidFill>
            </a:endParaRPr>
          </a:p>
          <a:p>
            <a:pPr lvl="0">
              <a:defRPr lang="ko-KR" altLang="en-US"/>
            </a:pPr>
            <a:endParaRPr lang="en-US" altLang="ko-KR" sz="1000">
              <a:solidFill>
                <a:schemeClr val="tx1"/>
              </a:solidFill>
            </a:endParaRPr>
          </a:p>
          <a:p>
            <a:pPr lvl="0">
              <a:defRPr lang="ko-KR" altLang="en-US"/>
            </a:pPr>
            <a:endParaRPr lang="en-US" altLang="ko-KR" sz="1000">
              <a:solidFill>
                <a:schemeClr val="tx1"/>
              </a:solidFill>
            </a:endParaRPr>
          </a:p>
          <a:p>
            <a:pPr lvl="0">
              <a:defRPr lang="ko-KR" altLang="en-US"/>
            </a:pPr>
            <a:endParaRPr lang="en-US" altLang="ko-KR" sz="1000">
              <a:solidFill>
                <a:schemeClr val="tx1"/>
              </a:solidFill>
            </a:endParaRPr>
          </a:p>
          <a:p>
            <a:pPr lvl="0">
              <a:defRPr lang="ko-KR" altLang="en-US"/>
            </a:pPr>
            <a:endParaRPr lang="en-US" altLang="ko-KR" sz="1000">
              <a:solidFill>
                <a:schemeClr val="tx1"/>
              </a:solidFill>
            </a:endParaRPr>
          </a:p>
          <a:p>
            <a:pPr lvl="0">
              <a:defRPr lang="ko-KR" altLang="en-US"/>
            </a:pPr>
            <a:endParaRPr lang="en-US" altLang="ko-KR" sz="1000">
              <a:solidFill>
                <a:schemeClr val="tx1"/>
              </a:solidFill>
            </a:endParaRPr>
          </a:p>
          <a:p>
            <a:pPr lvl="0">
              <a:defRPr lang="ko-KR" altLang="en-US"/>
            </a:pPr>
            <a:endParaRPr lang="en-US" altLang="ko-KR" sz="1000">
              <a:solidFill>
                <a:schemeClr val="tx1"/>
              </a:solidFill>
            </a:endParaRPr>
          </a:p>
          <a:p>
            <a:pPr lvl="0">
              <a:defRPr lang="ko-KR" altLang="en-US"/>
            </a:pPr>
            <a:endParaRPr lang="en-US" altLang="ko-KR" sz="1000">
              <a:solidFill>
                <a:schemeClr val="tx1"/>
              </a:solidFill>
            </a:endParaRPr>
          </a:p>
          <a:p>
            <a:pPr lvl="0">
              <a:defRPr lang="ko-KR" altLang="en-US"/>
            </a:pPr>
            <a:endParaRPr lang="en-US" altLang="ko-KR" sz="1000">
              <a:solidFill>
                <a:schemeClr val="tx1"/>
              </a:solidFill>
            </a:endParaRPr>
          </a:p>
          <a:p>
            <a:pPr lvl="0">
              <a:defRPr lang="ko-KR" altLang="en-US"/>
            </a:pPr>
            <a:endParaRPr lang="en-US" altLang="ko-KR" sz="1000">
              <a:solidFill>
                <a:schemeClr val="tx1"/>
              </a:solidFill>
            </a:endParaRPr>
          </a:p>
          <a:p>
            <a:pPr lvl="0">
              <a:defRPr lang="ko-KR" altLang="en-US"/>
            </a:pPr>
            <a:r>
              <a:rPr lang="ko-KR" altLang="en-US" sz="1000">
                <a:solidFill>
                  <a:schemeClr val="tx1"/>
                </a:solidFill>
              </a:rPr>
              <a:t> </a:t>
            </a:r>
          </a:p>
          <a:p>
            <a:pPr algn="ctr">
              <a:defRPr lang="ko-KR" altLang="en-US"/>
            </a:pP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316232" y="3246452"/>
            <a:ext cx="163350" cy="23044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247541" y="5334948"/>
            <a:ext cx="288032" cy="21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 lang="ko-KR" altLang="en-US"/>
            </a:pPr>
            <a:r>
              <a:rPr lang="ko-KR" altLang="en-US" sz="1000">
                <a:solidFill>
                  <a:schemeClr val="tx1"/>
                </a:solidFill>
              </a:rPr>
              <a:t>▼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6349589" y="3271601"/>
            <a:ext cx="108000" cy="20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790883" y="6106744"/>
            <a:ext cx="965299" cy="25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3959932" y="6106744"/>
            <a:ext cx="965299" cy="25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dirty="0" smtClean="0">
                <a:solidFill>
                  <a:schemeClr val="tx1"/>
                </a:solidFill>
              </a:rPr>
              <a:t>목록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5388269" y="2510898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9" name="타원 48"/>
          <p:cNvSpPr/>
          <p:nvPr/>
        </p:nvSpPr>
        <p:spPr>
          <a:xfrm>
            <a:off x="2492960" y="6057408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1" name="타원 50"/>
          <p:cNvSpPr/>
          <p:nvPr/>
        </p:nvSpPr>
        <p:spPr>
          <a:xfrm>
            <a:off x="4947685" y="6034708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95536" y="1516254"/>
            <a:ext cx="12536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/>
            <a:r>
              <a:rPr lang="ko-KR" altLang="en-US" sz="1000" dirty="0" err="1" smtClean="0"/>
              <a:t>공지유무</a:t>
            </a:r>
            <a:endParaRPr lang="ko-KR" altLang="en-US" sz="1000" dirty="0"/>
          </a:p>
        </p:txBody>
      </p:sp>
      <p:sp>
        <p:nvSpPr>
          <p:cNvPr id="55" name="직사각형 62"/>
          <p:cNvSpPr/>
          <p:nvPr/>
        </p:nvSpPr>
        <p:spPr>
          <a:xfrm>
            <a:off x="1159612" y="1536845"/>
            <a:ext cx="3128911" cy="216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 lang="ko-KR" altLang="en-US"/>
            </a:pPr>
            <a:r>
              <a:rPr lang="en-US" altLang="ko-KR" sz="1000" dirty="0" smtClean="0">
                <a:solidFill>
                  <a:schemeClr val="tx1"/>
                </a:solidFill>
              </a:rPr>
              <a:t>NO         </a:t>
            </a:r>
            <a:r>
              <a:rPr lang="ko-KR" altLang="en-US" sz="1000" dirty="0" smtClean="0">
                <a:solidFill>
                  <a:schemeClr val="tx1"/>
                </a:solidFill>
              </a:rPr>
              <a:t>                                                 </a:t>
            </a:r>
            <a:r>
              <a:rPr lang="ko-KR" altLang="en-US" sz="1000" dirty="0">
                <a:solidFill>
                  <a:schemeClr val="tx1"/>
                </a:solidFill>
              </a:rPr>
              <a:t>▼</a:t>
            </a:r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258643"/>
              </p:ext>
            </p:extLst>
          </p:nvPr>
        </p:nvGraphicFramePr>
        <p:xfrm>
          <a:off x="6929454" y="4303704"/>
          <a:ext cx="2071700" cy="2226710"/>
        </p:xfrm>
        <a:graphic>
          <a:graphicData uri="http://schemas.openxmlformats.org/drawingml/2006/table">
            <a:tbl>
              <a:tblPr firstRow="1" bandRow="1"/>
              <a:tblGrid>
                <a:gridCol w="2071700">
                  <a:extLst>
                    <a:ext uri="{9D8B030D-6E8A-4147-A177-3AD203B41FA5}">
                      <a16:colId xmlns="" xmlns:a16="http://schemas.microsoft.com/office/drawing/2014/main" val="2780491709"/>
                    </a:ext>
                  </a:extLst>
                </a:gridCol>
              </a:tblGrid>
              <a:tr h="366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+mn-lt"/>
                          <a:ea typeface="맑은 고딕"/>
                        </a:rPr>
                        <a:t>Request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8C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12189777"/>
                  </a:ext>
                </a:extLst>
              </a:tr>
              <a:tr h="366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/admin/</a:t>
                      </a:r>
                      <a:r>
                        <a:rPr lang="en-US" altLang="ko-KR" sz="1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boardUpdateForm.yo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129282134"/>
                  </a:ext>
                </a:extLst>
              </a:tr>
              <a:tr h="366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+mn-lt"/>
                          <a:ea typeface="맑은 고딕"/>
                        </a:rPr>
                        <a:t>Controller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8C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64713135"/>
                  </a:ext>
                </a:extLst>
              </a:tr>
              <a:tr h="3911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bcom.coffeeyo.board.action.AdmUpdateForm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807287999"/>
                  </a:ext>
                </a:extLst>
              </a:tr>
              <a:tr h="366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+mn-lt"/>
                          <a:ea typeface="맑은 고딕"/>
                        </a:rPr>
                        <a:t>View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8C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40546590"/>
                  </a:ext>
                </a:extLst>
              </a:tr>
              <a:tr h="366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/>
                        <a:t>boardAdmUpdateForm.jsp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561248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71003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표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2423126"/>
              </p:ext>
            </p:extLst>
          </p:nvPr>
        </p:nvGraphicFramePr>
        <p:xfrm>
          <a:off x="214282" y="214290"/>
          <a:ext cx="8790881" cy="63110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835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4719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88050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1684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8552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09835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업무명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메인화면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메인화면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contents 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***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 latinLnBrk="1">
                        <a:defRPr lang="ko-KR" altLang="en-US"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indent="0" algn="l" defTabSz="9000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메인페이지에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보이는 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상품영역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569374">
                <a:tc gridSpan="5">
                  <a:txBody>
                    <a:bodyPr/>
                    <a:lstStyle/>
                    <a:p>
                      <a:pPr lvl="0" algn="ctr" latinLnBrk="1">
                        <a:defRPr lang="ko-KR" altLang="en-US"/>
                      </a:pP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defTabSz="9000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6" name="그룹 5"/>
          <p:cNvGrpSpPr/>
          <p:nvPr/>
        </p:nvGrpSpPr>
        <p:grpSpPr>
          <a:xfrm>
            <a:off x="424603" y="1412776"/>
            <a:ext cx="6163621" cy="4717641"/>
            <a:chOff x="424603" y="1481627"/>
            <a:chExt cx="6163621" cy="5049601"/>
          </a:xfrm>
        </p:grpSpPr>
        <p:grpSp>
          <p:nvGrpSpPr>
            <p:cNvPr id="5" name="그룹 4"/>
            <p:cNvGrpSpPr/>
            <p:nvPr/>
          </p:nvGrpSpPr>
          <p:grpSpPr>
            <a:xfrm>
              <a:off x="424603" y="3986224"/>
              <a:ext cx="6163621" cy="2545004"/>
              <a:chOff x="424603" y="3605012"/>
              <a:chExt cx="6163621" cy="2545004"/>
            </a:xfrm>
          </p:grpSpPr>
          <p:grpSp>
            <p:nvGrpSpPr>
              <p:cNvPr id="3" name="그룹 2"/>
              <p:cNvGrpSpPr/>
              <p:nvPr/>
            </p:nvGrpSpPr>
            <p:grpSpPr>
              <a:xfrm>
                <a:off x="467544" y="3974344"/>
                <a:ext cx="6120680" cy="1455593"/>
                <a:chOff x="467544" y="3629591"/>
                <a:chExt cx="7127082" cy="2001404"/>
              </a:xfrm>
            </p:grpSpPr>
            <p:sp>
              <p:nvSpPr>
                <p:cNvPr id="30" name="직사각형 29"/>
                <p:cNvSpPr/>
                <p:nvPr/>
              </p:nvSpPr>
              <p:spPr>
                <a:xfrm>
                  <a:off x="467544" y="3629591"/>
                  <a:ext cx="1728192" cy="2001404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 lang="ko-KR" altLang="en-US"/>
                  </a:pPr>
                  <a:r>
                    <a:rPr lang="ko-KR" altLang="en-US" sz="1000">
                      <a:solidFill>
                        <a:schemeClr val="tx1"/>
                      </a:solidFill>
                    </a:rPr>
                    <a:t>상품 이미지</a:t>
                  </a:r>
                </a:p>
              </p:txBody>
            </p:sp>
            <p:sp>
              <p:nvSpPr>
                <p:cNvPr id="31" name="직사각형 30"/>
                <p:cNvSpPr/>
                <p:nvPr/>
              </p:nvSpPr>
              <p:spPr>
                <a:xfrm>
                  <a:off x="2267174" y="3629591"/>
                  <a:ext cx="1728192" cy="2001404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 lang="ko-KR" altLang="en-US"/>
                  </a:pPr>
                  <a:r>
                    <a:rPr lang="ko-KR" altLang="en-US" sz="1000">
                      <a:solidFill>
                        <a:schemeClr val="tx1"/>
                      </a:solidFill>
                    </a:rPr>
                    <a:t>상품 이미지</a:t>
                  </a:r>
                </a:p>
              </p:txBody>
            </p:sp>
            <p:sp>
              <p:nvSpPr>
                <p:cNvPr id="37" name="직사각형 36"/>
                <p:cNvSpPr/>
                <p:nvPr/>
              </p:nvSpPr>
              <p:spPr>
                <a:xfrm>
                  <a:off x="4066804" y="3629591"/>
                  <a:ext cx="1728192" cy="2001404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 lang="ko-KR" altLang="en-US"/>
                  </a:pPr>
                  <a:r>
                    <a:rPr lang="ko-KR" altLang="en-US" sz="1000">
                      <a:solidFill>
                        <a:schemeClr val="tx1"/>
                      </a:solidFill>
                    </a:rPr>
                    <a:t>상품 이미지</a:t>
                  </a:r>
                </a:p>
              </p:txBody>
            </p:sp>
            <p:sp>
              <p:nvSpPr>
                <p:cNvPr id="38" name="직사각형 37"/>
                <p:cNvSpPr/>
                <p:nvPr/>
              </p:nvSpPr>
              <p:spPr>
                <a:xfrm>
                  <a:off x="5866434" y="3629591"/>
                  <a:ext cx="1728192" cy="2001404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 lang="ko-KR" altLang="en-US"/>
                  </a:pPr>
                  <a:r>
                    <a:rPr lang="ko-KR" altLang="en-US" sz="1000">
                      <a:solidFill>
                        <a:schemeClr val="tx1"/>
                      </a:solidFill>
                    </a:rPr>
                    <a:t>상품 이미지</a:t>
                  </a:r>
                </a:p>
              </p:txBody>
            </p:sp>
          </p:grpSp>
          <p:grpSp>
            <p:nvGrpSpPr>
              <p:cNvPr id="43" name="그룹 42"/>
              <p:cNvGrpSpPr/>
              <p:nvPr/>
            </p:nvGrpSpPr>
            <p:grpSpPr>
              <a:xfrm>
                <a:off x="467544" y="5486511"/>
                <a:ext cx="6120680" cy="663505"/>
                <a:chOff x="467544" y="3629591"/>
                <a:chExt cx="7127082" cy="912303"/>
              </a:xfrm>
            </p:grpSpPr>
            <p:sp>
              <p:nvSpPr>
                <p:cNvPr id="44" name="직사각형 43"/>
                <p:cNvSpPr/>
                <p:nvPr/>
              </p:nvSpPr>
              <p:spPr>
                <a:xfrm>
                  <a:off x="467544" y="3629591"/>
                  <a:ext cx="1728192" cy="912303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>
                    <a:defRPr lang="ko-KR" altLang="en-US"/>
                  </a:pPr>
                  <a:r>
                    <a:rPr lang="ko-KR" altLang="en-US" sz="1000">
                      <a:solidFill>
                        <a:schemeClr val="tx1"/>
                      </a:solidFill>
                    </a:rPr>
                    <a:t>상품명</a:t>
                  </a:r>
                </a:p>
                <a:p>
                  <a:pPr lvl="0">
                    <a:defRPr lang="ko-KR" altLang="en-US"/>
                  </a:pPr>
                  <a:r>
                    <a:rPr lang="ko-KR" altLang="en-US" sz="1000">
                      <a:solidFill>
                        <a:schemeClr val="tx1"/>
                      </a:solidFill>
                    </a:rPr>
                    <a:t>별점</a:t>
                  </a:r>
                </a:p>
                <a:p>
                  <a:pPr lvl="0">
                    <a:defRPr lang="ko-KR" altLang="en-US"/>
                  </a:pPr>
                  <a:r>
                    <a:rPr lang="ko-KR" altLang="en-US" sz="1000">
                      <a:solidFill>
                        <a:schemeClr val="tx1"/>
                      </a:solidFill>
                    </a:rPr>
                    <a:t>가격</a:t>
                  </a:r>
                </a:p>
              </p:txBody>
            </p:sp>
            <p:sp>
              <p:nvSpPr>
                <p:cNvPr id="45" name="직사각형 44"/>
                <p:cNvSpPr/>
                <p:nvPr/>
              </p:nvSpPr>
              <p:spPr>
                <a:xfrm>
                  <a:off x="2267174" y="3629591"/>
                  <a:ext cx="1728192" cy="912303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>
                    <a:defRPr lang="ko-KR" altLang="en-US"/>
                  </a:pPr>
                  <a:r>
                    <a:rPr lang="ko-KR" altLang="en-US" sz="1000">
                      <a:solidFill>
                        <a:schemeClr val="tx1"/>
                      </a:solidFill>
                    </a:rPr>
                    <a:t>상품명</a:t>
                  </a:r>
                </a:p>
                <a:p>
                  <a:pPr lvl="0">
                    <a:defRPr lang="ko-KR" altLang="en-US"/>
                  </a:pPr>
                  <a:r>
                    <a:rPr lang="ko-KR" altLang="en-US" sz="1000">
                      <a:solidFill>
                        <a:schemeClr val="tx1"/>
                      </a:solidFill>
                    </a:rPr>
                    <a:t>별점</a:t>
                  </a:r>
                </a:p>
                <a:p>
                  <a:pPr lvl="0">
                    <a:defRPr lang="ko-KR" altLang="en-US"/>
                  </a:pPr>
                  <a:r>
                    <a:rPr lang="ko-KR" altLang="en-US" sz="1000">
                      <a:solidFill>
                        <a:schemeClr val="tx1"/>
                      </a:solidFill>
                    </a:rPr>
                    <a:t>가격</a:t>
                  </a:r>
                </a:p>
              </p:txBody>
            </p:sp>
            <p:sp>
              <p:nvSpPr>
                <p:cNvPr id="46" name="직사각형 45"/>
                <p:cNvSpPr/>
                <p:nvPr/>
              </p:nvSpPr>
              <p:spPr>
                <a:xfrm>
                  <a:off x="4066804" y="3629591"/>
                  <a:ext cx="1728192" cy="912303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>
                    <a:defRPr lang="ko-KR" altLang="en-US"/>
                  </a:pPr>
                  <a:r>
                    <a:rPr lang="ko-KR" altLang="en-US" sz="1000">
                      <a:solidFill>
                        <a:schemeClr val="tx1"/>
                      </a:solidFill>
                    </a:rPr>
                    <a:t>상품명</a:t>
                  </a:r>
                </a:p>
                <a:p>
                  <a:pPr lvl="0">
                    <a:defRPr lang="ko-KR" altLang="en-US"/>
                  </a:pPr>
                  <a:r>
                    <a:rPr lang="ko-KR" altLang="en-US" sz="1000">
                      <a:solidFill>
                        <a:schemeClr val="tx1"/>
                      </a:solidFill>
                    </a:rPr>
                    <a:t>별점</a:t>
                  </a:r>
                </a:p>
                <a:p>
                  <a:pPr lvl="0">
                    <a:defRPr lang="ko-KR" altLang="en-US"/>
                  </a:pPr>
                  <a:r>
                    <a:rPr lang="ko-KR" altLang="en-US" sz="1000">
                      <a:solidFill>
                        <a:schemeClr val="tx1"/>
                      </a:solidFill>
                    </a:rPr>
                    <a:t>가격</a:t>
                  </a:r>
                </a:p>
              </p:txBody>
            </p:sp>
            <p:sp>
              <p:nvSpPr>
                <p:cNvPr id="47" name="직사각형 46"/>
                <p:cNvSpPr/>
                <p:nvPr/>
              </p:nvSpPr>
              <p:spPr>
                <a:xfrm>
                  <a:off x="5866434" y="3629591"/>
                  <a:ext cx="1728192" cy="912303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>
                    <a:defRPr lang="ko-KR" altLang="en-US"/>
                  </a:pPr>
                  <a:r>
                    <a:rPr lang="ko-KR" altLang="en-US" sz="1000">
                      <a:solidFill>
                        <a:schemeClr val="tx1"/>
                      </a:solidFill>
                    </a:rPr>
                    <a:t>상품명</a:t>
                  </a:r>
                </a:p>
                <a:p>
                  <a:pPr lvl="0">
                    <a:defRPr lang="ko-KR" altLang="en-US"/>
                  </a:pPr>
                  <a:r>
                    <a:rPr lang="ko-KR" altLang="en-US" sz="1000">
                      <a:solidFill>
                        <a:schemeClr val="tx1"/>
                      </a:solidFill>
                    </a:rPr>
                    <a:t>별점</a:t>
                  </a:r>
                </a:p>
                <a:p>
                  <a:pPr lvl="0">
                    <a:defRPr lang="ko-KR" altLang="en-US"/>
                  </a:pPr>
                  <a:r>
                    <a:rPr lang="ko-KR" altLang="en-US" sz="1000">
                      <a:solidFill>
                        <a:schemeClr val="tx1"/>
                      </a:solidFill>
                    </a:rPr>
                    <a:t>가격</a:t>
                  </a:r>
                </a:p>
              </p:txBody>
            </p:sp>
          </p:grpSp>
          <p:sp>
            <p:nvSpPr>
              <p:cNvPr id="4" name="TextBox 3"/>
              <p:cNvSpPr txBox="1"/>
              <p:nvPr/>
            </p:nvSpPr>
            <p:spPr>
              <a:xfrm>
                <a:off x="424603" y="3605011"/>
                <a:ext cx="1146468" cy="33454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 lang="ko-KR" altLang="en-US"/>
                </a:pPr>
                <a:r>
                  <a:rPr lang="ko-KR" altLang="en-US" sz="1500"/>
                  <a:t>프라프치노</a:t>
                </a:r>
              </a:p>
            </p:txBody>
          </p:sp>
        </p:grpSp>
        <p:grpSp>
          <p:nvGrpSpPr>
            <p:cNvPr id="48" name="그룹 47"/>
            <p:cNvGrpSpPr/>
            <p:nvPr/>
          </p:nvGrpSpPr>
          <p:grpSpPr>
            <a:xfrm>
              <a:off x="424603" y="1481627"/>
              <a:ext cx="6163621" cy="2545004"/>
              <a:chOff x="424603" y="3605012"/>
              <a:chExt cx="6163621" cy="2545004"/>
            </a:xfrm>
          </p:grpSpPr>
          <p:grpSp>
            <p:nvGrpSpPr>
              <p:cNvPr id="52" name="그룹 51"/>
              <p:cNvGrpSpPr/>
              <p:nvPr/>
            </p:nvGrpSpPr>
            <p:grpSpPr>
              <a:xfrm>
                <a:off x="467544" y="3974344"/>
                <a:ext cx="6120680" cy="1455593"/>
                <a:chOff x="467544" y="3629591"/>
                <a:chExt cx="7127082" cy="2001404"/>
              </a:xfrm>
            </p:grpSpPr>
            <p:sp>
              <p:nvSpPr>
                <p:cNvPr id="60" name="직사각형 59"/>
                <p:cNvSpPr/>
                <p:nvPr/>
              </p:nvSpPr>
              <p:spPr>
                <a:xfrm>
                  <a:off x="467544" y="3629591"/>
                  <a:ext cx="1728192" cy="2001404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 lang="ko-KR" altLang="en-US"/>
                  </a:pPr>
                  <a:r>
                    <a:rPr lang="ko-KR" altLang="en-US" sz="1000">
                      <a:solidFill>
                        <a:schemeClr val="tx1"/>
                      </a:solidFill>
                    </a:rPr>
                    <a:t>상품 이미지</a:t>
                  </a:r>
                </a:p>
              </p:txBody>
            </p:sp>
            <p:sp>
              <p:nvSpPr>
                <p:cNvPr id="61" name="직사각형 60"/>
                <p:cNvSpPr/>
                <p:nvPr/>
              </p:nvSpPr>
              <p:spPr>
                <a:xfrm>
                  <a:off x="2267174" y="3629591"/>
                  <a:ext cx="1728192" cy="2001404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 lang="ko-KR" altLang="en-US"/>
                  </a:pPr>
                  <a:r>
                    <a:rPr lang="ko-KR" altLang="en-US" sz="1000">
                      <a:solidFill>
                        <a:schemeClr val="tx1"/>
                      </a:solidFill>
                    </a:rPr>
                    <a:t>상품 이미지</a:t>
                  </a:r>
                </a:p>
              </p:txBody>
            </p:sp>
            <p:sp>
              <p:nvSpPr>
                <p:cNvPr id="62" name="직사각형 61"/>
                <p:cNvSpPr/>
                <p:nvPr/>
              </p:nvSpPr>
              <p:spPr>
                <a:xfrm>
                  <a:off x="4066804" y="3629591"/>
                  <a:ext cx="1728192" cy="2001404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 lang="ko-KR" altLang="en-US"/>
                  </a:pPr>
                  <a:r>
                    <a:rPr lang="ko-KR" altLang="en-US" sz="1000">
                      <a:solidFill>
                        <a:schemeClr val="tx1"/>
                      </a:solidFill>
                    </a:rPr>
                    <a:t>상품 이미지</a:t>
                  </a:r>
                </a:p>
              </p:txBody>
            </p:sp>
            <p:sp>
              <p:nvSpPr>
                <p:cNvPr id="63" name="직사각형 62"/>
                <p:cNvSpPr/>
                <p:nvPr/>
              </p:nvSpPr>
              <p:spPr>
                <a:xfrm>
                  <a:off x="5866434" y="3629591"/>
                  <a:ext cx="1728192" cy="2001404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 lang="ko-KR" altLang="en-US"/>
                  </a:pPr>
                  <a:r>
                    <a:rPr lang="ko-KR" altLang="en-US" sz="1000">
                      <a:solidFill>
                        <a:schemeClr val="tx1"/>
                      </a:solidFill>
                    </a:rPr>
                    <a:t>상품 이미지</a:t>
                  </a:r>
                </a:p>
              </p:txBody>
            </p:sp>
          </p:grpSp>
          <p:grpSp>
            <p:nvGrpSpPr>
              <p:cNvPr id="53" name="그룹 52"/>
              <p:cNvGrpSpPr/>
              <p:nvPr/>
            </p:nvGrpSpPr>
            <p:grpSpPr>
              <a:xfrm>
                <a:off x="467544" y="5486511"/>
                <a:ext cx="6120680" cy="663505"/>
                <a:chOff x="467544" y="3629591"/>
                <a:chExt cx="7127082" cy="912303"/>
              </a:xfrm>
            </p:grpSpPr>
            <p:sp>
              <p:nvSpPr>
                <p:cNvPr id="56" name="직사각형 55"/>
                <p:cNvSpPr/>
                <p:nvPr/>
              </p:nvSpPr>
              <p:spPr>
                <a:xfrm>
                  <a:off x="467544" y="3629591"/>
                  <a:ext cx="1728192" cy="912303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>
                    <a:defRPr lang="ko-KR" altLang="en-US"/>
                  </a:pPr>
                  <a:r>
                    <a:rPr lang="ko-KR" altLang="en-US" sz="1000">
                      <a:solidFill>
                        <a:schemeClr val="tx1"/>
                      </a:solidFill>
                    </a:rPr>
                    <a:t>상품명</a:t>
                  </a:r>
                </a:p>
                <a:p>
                  <a:pPr lvl="0">
                    <a:defRPr lang="ko-KR" altLang="en-US"/>
                  </a:pPr>
                  <a:r>
                    <a:rPr lang="ko-KR" altLang="en-US" sz="1000">
                      <a:solidFill>
                        <a:schemeClr val="tx1"/>
                      </a:solidFill>
                    </a:rPr>
                    <a:t>별점</a:t>
                  </a:r>
                </a:p>
                <a:p>
                  <a:pPr lvl="0">
                    <a:defRPr lang="ko-KR" altLang="en-US"/>
                  </a:pPr>
                  <a:r>
                    <a:rPr lang="ko-KR" altLang="en-US" sz="1000">
                      <a:solidFill>
                        <a:schemeClr val="tx1"/>
                      </a:solidFill>
                    </a:rPr>
                    <a:t>가격</a:t>
                  </a:r>
                </a:p>
              </p:txBody>
            </p:sp>
            <p:sp>
              <p:nvSpPr>
                <p:cNvPr id="57" name="직사각형 56"/>
                <p:cNvSpPr/>
                <p:nvPr/>
              </p:nvSpPr>
              <p:spPr>
                <a:xfrm>
                  <a:off x="2267174" y="3629591"/>
                  <a:ext cx="1728192" cy="912303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>
                    <a:defRPr lang="ko-KR" altLang="en-US"/>
                  </a:pPr>
                  <a:r>
                    <a:rPr lang="ko-KR" altLang="en-US" sz="1000">
                      <a:solidFill>
                        <a:schemeClr val="tx1"/>
                      </a:solidFill>
                    </a:rPr>
                    <a:t>상품명</a:t>
                  </a:r>
                </a:p>
                <a:p>
                  <a:pPr lvl="0">
                    <a:defRPr lang="ko-KR" altLang="en-US"/>
                  </a:pPr>
                  <a:r>
                    <a:rPr lang="ko-KR" altLang="en-US" sz="1000">
                      <a:solidFill>
                        <a:schemeClr val="tx1"/>
                      </a:solidFill>
                    </a:rPr>
                    <a:t>별점</a:t>
                  </a:r>
                </a:p>
                <a:p>
                  <a:pPr lvl="0">
                    <a:defRPr lang="ko-KR" altLang="en-US"/>
                  </a:pPr>
                  <a:r>
                    <a:rPr lang="ko-KR" altLang="en-US" sz="1000">
                      <a:solidFill>
                        <a:schemeClr val="tx1"/>
                      </a:solidFill>
                    </a:rPr>
                    <a:t>가격</a:t>
                  </a:r>
                </a:p>
              </p:txBody>
            </p:sp>
            <p:sp>
              <p:nvSpPr>
                <p:cNvPr id="58" name="직사각형 57"/>
                <p:cNvSpPr/>
                <p:nvPr/>
              </p:nvSpPr>
              <p:spPr>
                <a:xfrm>
                  <a:off x="4066804" y="3629591"/>
                  <a:ext cx="1728192" cy="912303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>
                    <a:defRPr lang="ko-KR" altLang="en-US"/>
                  </a:pPr>
                  <a:r>
                    <a:rPr lang="ko-KR" altLang="en-US" sz="1000">
                      <a:solidFill>
                        <a:schemeClr val="tx1"/>
                      </a:solidFill>
                    </a:rPr>
                    <a:t>상품명</a:t>
                  </a:r>
                </a:p>
                <a:p>
                  <a:pPr lvl="0">
                    <a:defRPr lang="ko-KR" altLang="en-US"/>
                  </a:pPr>
                  <a:r>
                    <a:rPr lang="ko-KR" altLang="en-US" sz="1000">
                      <a:solidFill>
                        <a:schemeClr val="tx1"/>
                      </a:solidFill>
                    </a:rPr>
                    <a:t>별점</a:t>
                  </a:r>
                </a:p>
                <a:p>
                  <a:pPr lvl="0">
                    <a:defRPr lang="ko-KR" altLang="en-US"/>
                  </a:pPr>
                  <a:r>
                    <a:rPr lang="ko-KR" altLang="en-US" sz="1000">
                      <a:solidFill>
                        <a:schemeClr val="tx1"/>
                      </a:solidFill>
                    </a:rPr>
                    <a:t>가격</a:t>
                  </a:r>
                </a:p>
              </p:txBody>
            </p:sp>
            <p:sp>
              <p:nvSpPr>
                <p:cNvPr id="59" name="직사각형 58"/>
                <p:cNvSpPr/>
                <p:nvPr/>
              </p:nvSpPr>
              <p:spPr>
                <a:xfrm>
                  <a:off x="5866434" y="3629591"/>
                  <a:ext cx="1728192" cy="912303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>
                    <a:defRPr lang="ko-KR" altLang="en-US"/>
                  </a:pPr>
                  <a:r>
                    <a:rPr lang="ko-KR" altLang="en-US" sz="1000">
                      <a:solidFill>
                        <a:schemeClr val="tx1"/>
                      </a:solidFill>
                    </a:rPr>
                    <a:t>상품명</a:t>
                  </a:r>
                </a:p>
                <a:p>
                  <a:pPr lvl="0">
                    <a:defRPr lang="ko-KR" altLang="en-US"/>
                  </a:pPr>
                  <a:r>
                    <a:rPr lang="ko-KR" altLang="en-US" sz="1000">
                      <a:solidFill>
                        <a:schemeClr val="tx1"/>
                      </a:solidFill>
                    </a:rPr>
                    <a:t>별점</a:t>
                  </a:r>
                </a:p>
                <a:p>
                  <a:pPr lvl="0">
                    <a:defRPr lang="ko-KR" altLang="en-US"/>
                  </a:pPr>
                  <a:r>
                    <a:rPr lang="ko-KR" altLang="en-US" sz="1000">
                      <a:solidFill>
                        <a:schemeClr val="tx1"/>
                      </a:solidFill>
                    </a:rPr>
                    <a:t>가격</a:t>
                  </a:r>
                </a:p>
              </p:txBody>
            </p:sp>
          </p:grpSp>
          <p:sp>
            <p:nvSpPr>
              <p:cNvPr id="55" name="TextBox 54"/>
              <p:cNvSpPr txBox="1"/>
              <p:nvPr/>
            </p:nvSpPr>
            <p:spPr>
              <a:xfrm>
                <a:off x="424603" y="3605011"/>
                <a:ext cx="1146468" cy="34130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 lang="ko-KR" altLang="en-US"/>
                </a:pPr>
                <a:r>
                  <a:rPr lang="ko-KR" altLang="en-US" sz="1500"/>
                  <a:t>에스프레소</a:t>
                </a:r>
              </a:p>
            </p:txBody>
          </p:sp>
        </p:grpSp>
      </p:grpSp>
      <p:sp>
        <p:nvSpPr>
          <p:cNvPr id="88" name="직사각형 87"/>
          <p:cNvSpPr/>
          <p:nvPr/>
        </p:nvSpPr>
        <p:spPr>
          <a:xfrm>
            <a:off x="538982" y="986888"/>
            <a:ext cx="5977234" cy="19756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>
                <a:solidFill>
                  <a:schemeClr val="tx1"/>
                </a:solidFill>
              </a:rPr>
              <a:t>앞페이지에 이어서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6929454" y="1481627"/>
            <a:ext cx="20717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Font typeface="+mj-lt"/>
              <a:buAutoNum type="arabicPeriod"/>
              <a:defRPr lang="ko-KR" altLang="en-US"/>
            </a:pPr>
            <a:r>
              <a:rPr lang="ko-KR" altLang="en-US" sz="1000" dirty="0" smtClean="0"/>
              <a:t>전 화면과 이어서 보이는 모습 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ko-KR" altLang="en-US" sz="1000" dirty="0" smtClean="0"/>
              <a:t>카테고리 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ko-KR" altLang="en-US" sz="1000" dirty="0" smtClean="0"/>
              <a:t>상품이미지 순으로 구성된다 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main page</a:t>
            </a:r>
            <a:r>
              <a:rPr lang="ko-KR" altLang="en-US" sz="1000" dirty="0" smtClean="0"/>
              <a:t>에선 모든 상품이 표시된다</a:t>
            </a:r>
            <a:endParaRPr lang="ko-KR" altLang="en-US" sz="1000" dirty="0"/>
          </a:p>
        </p:txBody>
      </p:sp>
      <p:sp>
        <p:nvSpPr>
          <p:cNvPr id="64" name="타원 63"/>
          <p:cNvSpPr/>
          <p:nvPr/>
        </p:nvSpPr>
        <p:spPr>
          <a:xfrm>
            <a:off x="-1086798" y="986888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5" name="타원 64"/>
          <p:cNvSpPr/>
          <p:nvPr/>
        </p:nvSpPr>
        <p:spPr>
          <a:xfrm>
            <a:off x="-924780" y="1448780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6" name="타원 65"/>
          <p:cNvSpPr/>
          <p:nvPr/>
        </p:nvSpPr>
        <p:spPr>
          <a:xfrm>
            <a:off x="-1428836" y="1736812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7" name="타원 66"/>
          <p:cNvSpPr/>
          <p:nvPr/>
        </p:nvSpPr>
        <p:spPr>
          <a:xfrm>
            <a:off x="-1212812" y="2204864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8" name="타원 67"/>
          <p:cNvSpPr/>
          <p:nvPr/>
        </p:nvSpPr>
        <p:spPr>
          <a:xfrm>
            <a:off x="-1680864" y="2204864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9" name="타원 68"/>
          <p:cNvSpPr/>
          <p:nvPr/>
        </p:nvSpPr>
        <p:spPr>
          <a:xfrm>
            <a:off x="-1572852" y="2672916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0" name="타원 69"/>
          <p:cNvSpPr/>
          <p:nvPr/>
        </p:nvSpPr>
        <p:spPr>
          <a:xfrm>
            <a:off x="-1140804" y="2600908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1" name="타원 70"/>
          <p:cNvSpPr/>
          <p:nvPr/>
        </p:nvSpPr>
        <p:spPr>
          <a:xfrm>
            <a:off x="-1104800" y="2960948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035385" y="1412775"/>
            <a:ext cx="569387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000" dirty="0" err="1" smtClean="0"/>
              <a:t>더보기</a:t>
            </a:r>
            <a:endParaRPr lang="ko-KR" altLang="en-US" sz="1000" dirty="0"/>
          </a:p>
        </p:txBody>
      </p:sp>
      <p:sp>
        <p:nvSpPr>
          <p:cNvPr id="40" name="TextBox 39"/>
          <p:cNvSpPr txBox="1"/>
          <p:nvPr/>
        </p:nvSpPr>
        <p:spPr>
          <a:xfrm>
            <a:off x="6035385" y="3766463"/>
            <a:ext cx="569387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000" dirty="0" err="1" smtClean="0"/>
              <a:t>더보기</a:t>
            </a:r>
            <a:endParaRPr lang="ko-KR" altLang="en-US" sz="1000" dirty="0"/>
          </a:p>
        </p:txBody>
      </p:sp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4286698"/>
              </p:ext>
            </p:extLst>
          </p:nvPr>
        </p:nvGraphicFramePr>
        <p:xfrm>
          <a:off x="6929454" y="4303704"/>
          <a:ext cx="2071700" cy="2250440"/>
        </p:xfrm>
        <a:graphic>
          <a:graphicData uri="http://schemas.openxmlformats.org/drawingml/2006/table">
            <a:tbl>
              <a:tblPr firstRow="1" bandRow="1"/>
              <a:tblGrid>
                <a:gridCol w="2071700">
                  <a:extLst>
                    <a:ext uri="{9D8B030D-6E8A-4147-A177-3AD203B41FA5}">
                      <a16:colId xmlns="" xmlns:a16="http://schemas.microsoft.com/office/drawing/2014/main" val="2780491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+mn-lt"/>
                          <a:ea typeface="맑은 고딕"/>
                        </a:rPr>
                        <a:t>Request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8C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12189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  ,  /</a:t>
                      </a:r>
                      <a:r>
                        <a:rPr lang="en-US" altLang="ko-KR" sz="1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index.yo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129282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+mn-lt"/>
                          <a:ea typeface="맑은 고딕"/>
                        </a:rPr>
                        <a:t>Controller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8C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64713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com.coffeeyo.index.action.IndexListAction</a:t>
                      </a: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807287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+mn-lt"/>
                          <a:ea typeface="맑은 고딕"/>
                        </a:rPr>
                        <a:t>View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8C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40546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/index.jsp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561248930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" name="표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863569"/>
              </p:ext>
            </p:extLst>
          </p:nvPr>
        </p:nvGraphicFramePr>
        <p:xfrm>
          <a:off x="214282" y="214290"/>
          <a:ext cx="8790881" cy="63110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835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4719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88050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1684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8552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09835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업무명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주문관리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장바구니 레이어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***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 latinLnBrk="1">
                        <a:defRPr lang="ko-KR" altLang="en-US"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indent="0" algn="l" defTabSz="88582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시스템 우측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또는 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footer)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영역에 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Fixed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되어 주문상품 상세조회화면에서 장바구니 담기 버튼을 클릭한 제품을 표시하는 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569374">
                <a:tc gridSpan="5">
                  <a:txBody>
                    <a:bodyPr/>
                    <a:lstStyle/>
                    <a:p>
                      <a:pPr lvl="0" algn="ctr" latinLnBrk="1">
                        <a:defRPr lang="ko-KR" altLang="en-US"/>
                      </a:pP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defTabSz="88582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6929454" y="1481627"/>
            <a:ext cx="2071700" cy="2374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Font typeface="+mj-lt"/>
              <a:buAutoNum type="arabicPeriod"/>
              <a:defRPr lang="ko-KR" altLang="en-US"/>
            </a:pPr>
            <a:r>
              <a:rPr lang="ko-KR" altLang="en-US" sz="1000"/>
              <a:t>장바구니의 창을 접는 버튼</a:t>
            </a:r>
            <a:r>
              <a:rPr lang="en-US" altLang="ko-KR" sz="1000"/>
              <a:t/>
            </a:r>
            <a:br>
              <a:rPr lang="en-US" altLang="ko-KR" sz="1000"/>
            </a:br>
            <a:r>
              <a:rPr lang="ko-KR" altLang="en-US" sz="1000"/>
              <a:t>뒷 화면이 이 레이어와 상관없이 정상 작동하도록 한다</a:t>
            </a:r>
            <a:r>
              <a:rPr lang="en-US" altLang="ko-KR" sz="1000"/>
              <a:t>.</a:t>
            </a:r>
          </a:p>
          <a:p>
            <a:pPr marL="228600" indent="-228600">
              <a:buFont typeface="+mj-lt"/>
              <a:buAutoNum type="arabicPeriod"/>
              <a:defRPr lang="ko-KR" altLang="en-US"/>
            </a:pPr>
            <a:endParaRPr lang="en-US" altLang="ko-KR" sz="1000"/>
          </a:p>
          <a:p>
            <a:pPr marL="228600" indent="-228600">
              <a:buFont typeface="+mj-lt"/>
              <a:buAutoNum type="arabicPeriod"/>
              <a:defRPr lang="ko-KR" altLang="en-US"/>
            </a:pPr>
            <a:r>
              <a:rPr lang="ko-KR" altLang="en-US" sz="1000"/>
              <a:t>장바구니라고 알려주는 텍스트</a:t>
            </a:r>
          </a:p>
          <a:p>
            <a:pPr marL="228600" indent="-228600">
              <a:buFont typeface="+mj-lt"/>
              <a:buAutoNum type="arabicPeriod"/>
              <a:defRPr lang="ko-KR" altLang="en-US"/>
            </a:pPr>
            <a:r>
              <a:rPr lang="ko-KR" altLang="en-US" sz="1000"/>
              <a:t>주문창으로 넘어가는 제품을 체크하는 체크칸</a:t>
            </a:r>
          </a:p>
          <a:p>
            <a:pPr marL="228600" indent="-228600">
              <a:buFont typeface="+mj-lt"/>
              <a:buAutoNum type="arabicPeriod"/>
              <a:defRPr lang="ko-KR" altLang="en-US"/>
            </a:pPr>
            <a:r>
              <a:rPr lang="ko-KR" altLang="en-US" sz="1000"/>
              <a:t>상품의 이미지</a:t>
            </a:r>
          </a:p>
          <a:p>
            <a:pPr marL="228600" indent="-228600">
              <a:buFont typeface="+mj-lt"/>
              <a:buAutoNum type="arabicPeriod"/>
              <a:defRPr lang="ko-KR" altLang="en-US"/>
            </a:pPr>
            <a:r>
              <a:rPr lang="ko-KR" altLang="en-US" sz="1000"/>
              <a:t>주문에 대한 간략한 정보들</a:t>
            </a:r>
          </a:p>
          <a:p>
            <a:pPr marL="228600" indent="-228600">
              <a:buFont typeface="+mj-lt"/>
              <a:buAutoNum type="arabicPeriod"/>
              <a:defRPr lang="ko-KR" altLang="en-US"/>
            </a:pPr>
            <a:r>
              <a:rPr lang="ko-KR" altLang="en-US" sz="1000"/>
              <a:t>장바구니 삭제버튼</a:t>
            </a:r>
          </a:p>
          <a:p>
            <a:pPr marL="228600" indent="-228600">
              <a:buFont typeface="+mj-lt"/>
              <a:buAutoNum type="arabicPeriod"/>
              <a:defRPr lang="ko-KR" altLang="en-US"/>
            </a:pPr>
            <a:r>
              <a:rPr lang="ko-KR" altLang="en-US" sz="1000"/>
              <a:t>체크된 제품가격</a:t>
            </a:r>
            <a:r>
              <a:rPr lang="en-US" altLang="ko-KR" sz="1000"/>
              <a:t>(</a:t>
            </a:r>
            <a:r>
              <a:rPr lang="ko-KR" altLang="en-US" sz="1000"/>
              <a:t>옵션가격 포함</a:t>
            </a:r>
            <a:r>
              <a:rPr lang="en-US" altLang="ko-KR" sz="1000"/>
              <a:t>)</a:t>
            </a:r>
            <a:r>
              <a:rPr lang="ko-KR" altLang="en-US" sz="1000"/>
              <a:t>의 합을 표시한 텍스트</a:t>
            </a:r>
          </a:p>
          <a:p>
            <a:pPr marL="228600" indent="-228600">
              <a:buFont typeface="+mj-lt"/>
              <a:buAutoNum type="arabicPeriod"/>
              <a:defRPr lang="ko-KR" altLang="en-US"/>
            </a:pPr>
            <a:r>
              <a:rPr lang="ko-KR" altLang="en-US" sz="1000"/>
              <a:t>체크된 제품을 주문창으로 이동시키는 버튼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4211961" y="1124744"/>
            <a:ext cx="2658962" cy="514353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210611" y="1124744"/>
            <a:ext cx="2658059" cy="52443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>
                <a:solidFill>
                  <a:schemeClr val="tx1"/>
                </a:solidFill>
              </a:rPr>
              <a:t>장바구니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4659269" y="1848209"/>
            <a:ext cx="920844" cy="52443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>
                <a:solidFill>
                  <a:schemeClr val="tx1"/>
                </a:solidFill>
              </a:rPr>
              <a:t>상품</a:t>
            </a:r>
          </a:p>
          <a:p>
            <a:pPr algn="ctr">
              <a:defRPr lang="ko-KR" altLang="en-US"/>
            </a:pPr>
            <a:r>
              <a:rPr lang="ko-KR" altLang="en-US" sz="100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580113" y="1848209"/>
            <a:ext cx="1253622" cy="5406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defRPr lang="ko-KR" altLang="en-US"/>
            </a:pPr>
            <a:r>
              <a:rPr lang="ko-KR" altLang="en-US" sz="1000"/>
              <a:t>제품명</a:t>
            </a:r>
          </a:p>
          <a:p>
            <a:pPr marL="228600" indent="-228600">
              <a:defRPr lang="ko-KR" altLang="en-US"/>
            </a:pPr>
            <a:r>
              <a:rPr lang="ko-KR" altLang="en-US" sz="1000"/>
              <a:t>수량</a:t>
            </a:r>
          </a:p>
          <a:p>
            <a:pPr marL="228600" indent="-228600">
              <a:defRPr lang="ko-KR" altLang="en-US"/>
            </a:pPr>
            <a:r>
              <a:rPr lang="ko-KR" altLang="en-US" sz="1000"/>
              <a:t>상품소계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4659269" y="2503782"/>
            <a:ext cx="920844" cy="52443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>
                <a:solidFill>
                  <a:schemeClr val="tx1"/>
                </a:solidFill>
              </a:rPr>
              <a:t>상품</a:t>
            </a:r>
          </a:p>
          <a:p>
            <a:pPr algn="ctr">
              <a:defRPr lang="ko-KR" altLang="en-US"/>
            </a:pPr>
            <a:r>
              <a:rPr lang="ko-KR" altLang="en-US" sz="100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580113" y="2503782"/>
            <a:ext cx="1253622" cy="542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defRPr lang="ko-KR" altLang="en-US"/>
            </a:pPr>
            <a:r>
              <a:rPr lang="ko-KR" altLang="en-US" sz="1000"/>
              <a:t>제품명</a:t>
            </a:r>
          </a:p>
          <a:p>
            <a:pPr marL="228600" indent="-228600">
              <a:defRPr lang="ko-KR" altLang="en-US"/>
            </a:pPr>
            <a:r>
              <a:rPr lang="ko-KR" altLang="en-US" sz="1000"/>
              <a:t>수량</a:t>
            </a:r>
          </a:p>
          <a:p>
            <a:pPr marL="228600" indent="-228600">
              <a:defRPr lang="ko-KR" altLang="en-US"/>
            </a:pPr>
            <a:r>
              <a:rPr lang="ko-KR" altLang="en-US" sz="1000"/>
              <a:t>상품소계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4659269" y="3165030"/>
            <a:ext cx="920844" cy="52443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>
                <a:solidFill>
                  <a:schemeClr val="tx1"/>
                </a:solidFill>
              </a:rPr>
              <a:t>상품</a:t>
            </a:r>
          </a:p>
          <a:p>
            <a:pPr algn="ctr">
              <a:defRPr lang="ko-KR" altLang="en-US"/>
            </a:pPr>
            <a:r>
              <a:rPr lang="ko-KR" altLang="en-US" sz="100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580113" y="3165030"/>
            <a:ext cx="125362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defRPr lang="ko-KR" altLang="en-US"/>
            </a:pPr>
            <a:r>
              <a:rPr lang="ko-KR" altLang="en-US" sz="1000"/>
              <a:t>제품명</a:t>
            </a:r>
          </a:p>
          <a:p>
            <a:pPr marL="228600" indent="-228600">
              <a:defRPr lang="ko-KR" altLang="en-US"/>
            </a:pPr>
            <a:r>
              <a:rPr lang="ko-KR" altLang="en-US" sz="1000"/>
              <a:t>수량</a:t>
            </a:r>
          </a:p>
          <a:p>
            <a:pPr marL="228600" indent="-228600">
              <a:defRPr lang="ko-KR" altLang="en-US"/>
            </a:pPr>
            <a:r>
              <a:rPr lang="ko-KR" altLang="en-US" sz="1000"/>
              <a:t>상품소계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4259836" y="1196792"/>
            <a:ext cx="3600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2000" b="1">
                <a:solidFill>
                  <a:schemeClr val="tx1"/>
                </a:solidFill>
              </a:rPr>
              <a:t>&gt;</a:t>
            </a:r>
            <a:endParaRPr lang="ko-KR" altLang="en-US" sz="2000" b="1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696966" y="5140662"/>
            <a:ext cx="20729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 algn="ctr">
              <a:defRPr lang="ko-KR" altLang="en-US"/>
            </a:pPr>
            <a:r>
              <a:rPr lang="ko-KR" altLang="en-US" sz="2000"/>
              <a:t>합계  </a:t>
            </a:r>
            <a:r>
              <a:rPr lang="en-US" altLang="ko-KR" sz="2000"/>
              <a:t>50,000</a:t>
            </a:r>
            <a:r>
              <a:rPr lang="ko-KR" altLang="en-US" sz="2000"/>
              <a:t>원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4669631" y="5743841"/>
            <a:ext cx="1820963" cy="3329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주문결제</a:t>
            </a:r>
          </a:p>
        </p:txBody>
      </p:sp>
      <p:sp>
        <p:nvSpPr>
          <p:cNvPr id="68" name="모서리가 둥근 직사각형 67"/>
          <p:cNvSpPr/>
          <p:nvPr/>
        </p:nvSpPr>
        <p:spPr>
          <a:xfrm>
            <a:off x="6543455" y="1886894"/>
            <a:ext cx="216000" cy="21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000" b="1">
                <a:solidFill>
                  <a:schemeClr val="tx1"/>
                </a:solidFill>
              </a:rPr>
              <a:t>X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89" name="모서리가 둥근 직사각형 88"/>
          <p:cNvSpPr/>
          <p:nvPr/>
        </p:nvSpPr>
        <p:spPr>
          <a:xfrm>
            <a:off x="6543455" y="2591831"/>
            <a:ext cx="216000" cy="21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000" b="1">
                <a:solidFill>
                  <a:schemeClr val="tx1"/>
                </a:solidFill>
              </a:rPr>
              <a:t>X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90" name="모서리가 둥근 직사각형 89"/>
          <p:cNvSpPr/>
          <p:nvPr/>
        </p:nvSpPr>
        <p:spPr>
          <a:xfrm>
            <a:off x="6543455" y="3260849"/>
            <a:ext cx="216000" cy="21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000" b="1">
                <a:solidFill>
                  <a:schemeClr val="tx1"/>
                </a:solidFill>
              </a:rPr>
              <a:t>X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4411593" y="2056428"/>
            <a:ext cx="108000" cy="108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700">
                <a:solidFill>
                  <a:schemeClr val="tx1"/>
                </a:solidFill>
              </a:rPr>
              <a:t>V</a:t>
            </a:r>
            <a:endParaRPr lang="ko-KR" altLang="en-US" sz="700">
              <a:solidFill>
                <a:schemeClr val="tx1"/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4411593" y="2712001"/>
            <a:ext cx="108000" cy="108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700">
                <a:solidFill>
                  <a:schemeClr val="tx1"/>
                </a:solidFill>
              </a:rPr>
              <a:t>V</a:t>
            </a:r>
            <a:endParaRPr lang="ko-KR" altLang="en-US" sz="700">
              <a:solidFill>
                <a:schemeClr val="tx1"/>
              </a:solidFill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4411593" y="3367574"/>
            <a:ext cx="108000" cy="108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700">
                <a:solidFill>
                  <a:schemeClr val="tx1"/>
                </a:solidFill>
              </a:rPr>
              <a:t>V</a:t>
            </a:r>
            <a:endParaRPr lang="ko-KR" altLang="en-US" sz="700">
              <a:solidFill>
                <a:schemeClr val="tx1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4042531" y="1195642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3" name="타원 22"/>
          <p:cNvSpPr/>
          <p:nvPr/>
        </p:nvSpPr>
        <p:spPr>
          <a:xfrm>
            <a:off x="4467755" y="5661248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000" b="1">
                <a:solidFill>
                  <a:schemeClr val="tx1"/>
                </a:solidFill>
              </a:rPr>
              <a:t>8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5042394" y="1212913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5" name="타원 24"/>
          <p:cNvSpPr/>
          <p:nvPr/>
        </p:nvSpPr>
        <p:spPr>
          <a:xfrm>
            <a:off x="5262546" y="1624374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6" name="타원 25"/>
          <p:cNvSpPr/>
          <p:nvPr/>
        </p:nvSpPr>
        <p:spPr>
          <a:xfrm>
            <a:off x="4085947" y="1948410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7" name="타원 26"/>
          <p:cNvSpPr/>
          <p:nvPr/>
        </p:nvSpPr>
        <p:spPr>
          <a:xfrm>
            <a:off x="6533516" y="1542714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8" name="타원 27"/>
          <p:cNvSpPr/>
          <p:nvPr/>
        </p:nvSpPr>
        <p:spPr>
          <a:xfrm>
            <a:off x="5775778" y="1562858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0" name="타원 29"/>
          <p:cNvSpPr/>
          <p:nvPr/>
        </p:nvSpPr>
        <p:spPr>
          <a:xfrm>
            <a:off x="4645593" y="5140662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7</a:t>
            </a:r>
          </a:p>
        </p:txBody>
      </p:sp>
      <p:graphicFrame>
        <p:nvGraphicFramePr>
          <p:cNvPr id="29" name="표 28"/>
          <p:cNvGraphicFramePr>
            <a:graphicFrameLocks noGrp="1"/>
          </p:cNvGraphicFramePr>
          <p:nvPr/>
        </p:nvGraphicFramePr>
        <p:xfrm>
          <a:off x="6929454" y="4303704"/>
          <a:ext cx="2071700" cy="2250440"/>
        </p:xfrm>
        <a:graphic>
          <a:graphicData uri="http://schemas.openxmlformats.org/drawingml/2006/table">
            <a:tbl>
              <a:tblPr firstRow="1" bandRow="1"/>
              <a:tblGrid>
                <a:gridCol w="20717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+mn-lt"/>
                          <a:ea typeface="맑은 고딕"/>
                        </a:rPr>
                        <a:t>Request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8C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/popup/</a:t>
                      </a:r>
                      <a:r>
                        <a:rPr lang="en-US" altLang="ko-KR" sz="1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cartListAction.yo</a:t>
                      </a: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+mn-lt"/>
                          <a:ea typeface="맑은 고딕"/>
                        </a:rPr>
                        <a:t>Controller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8C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com.coffeeyo.order.action.CartListFormAction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+mn-lt"/>
                          <a:ea typeface="맑은 고딕"/>
                        </a:rPr>
                        <a:t>View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8C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000" dirty="0" smtClean="0"/>
                        <a:t>/view/popup/cartList.jsp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21301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" name="표 93"/>
          <p:cNvGraphicFramePr>
            <a:graphicFrameLocks noGrp="1"/>
          </p:cNvGraphicFramePr>
          <p:nvPr/>
        </p:nvGraphicFramePr>
        <p:xfrm>
          <a:off x="214282" y="214290"/>
          <a:ext cx="8790881" cy="63110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835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4719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88050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1684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8552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09835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업무명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주문관리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주문서 폼 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송승환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 latinLnBrk="1">
                        <a:defRPr lang="ko-KR" altLang="en-US"/>
                      </a:pPr>
                      <a:r>
                        <a:rPr lang="ko-KR" altLang="en-US" sz="10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indent="0" algn="l" defTabSz="858145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ko-KR" altLang="en-US" sz="10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회원이 장바구니 목록조회 팝업에서 구매버튼을 클릭하면 이동하는 구매처리 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569374">
                <a:tc gridSpan="5">
                  <a:txBody>
                    <a:bodyPr/>
                    <a:lstStyle/>
                    <a:p>
                      <a:pPr lvl="0" algn="ctr" latinLnBrk="1">
                        <a:defRPr lang="ko-KR" altLang="en-US"/>
                      </a:pP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defTabSz="858145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6929454" y="1481627"/>
            <a:ext cx="2071700" cy="20692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Font typeface="+mj-lt"/>
              <a:buAutoNum type="arabicPeriod"/>
              <a:defRPr lang="ko-KR" altLang="en-US"/>
            </a:pPr>
            <a:r>
              <a:rPr lang="ko-KR" altLang="en-US" sz="1000"/>
              <a:t>주문창</a:t>
            </a:r>
            <a:r>
              <a:rPr lang="en-US" altLang="ko-KR" sz="1000"/>
              <a:t/>
            </a:r>
            <a:br>
              <a:rPr lang="en-US" altLang="ko-KR" sz="1000"/>
            </a:br>
            <a:r>
              <a:rPr lang="ko-KR" altLang="en-US" sz="1000"/>
              <a:t>바로구매</a:t>
            </a:r>
            <a:r>
              <a:rPr lang="en-US" altLang="ko-KR" sz="1000"/>
              <a:t>, </a:t>
            </a:r>
            <a:r>
              <a:rPr lang="ko-KR" altLang="en-US" sz="1000"/>
              <a:t>장바구니에서 체크된 제품이 주문으로 넘어올 때 보이는 창</a:t>
            </a:r>
          </a:p>
          <a:p>
            <a:pPr marL="228600" indent="-228600">
              <a:buFont typeface="+mj-lt"/>
              <a:buAutoNum type="arabicPeriod"/>
              <a:defRPr lang="ko-KR" altLang="en-US"/>
            </a:pPr>
            <a:r>
              <a:rPr lang="ko-KR" altLang="en-US" sz="1000"/>
              <a:t>상품이미지</a:t>
            </a:r>
          </a:p>
          <a:p>
            <a:pPr marL="228600" indent="-228600">
              <a:buFont typeface="+mj-lt"/>
              <a:buAutoNum type="arabicPeriod"/>
              <a:defRPr lang="ko-KR" altLang="en-US"/>
            </a:pPr>
            <a:r>
              <a:rPr lang="ko-KR" altLang="en-US" sz="1000"/>
              <a:t>주문상세정보</a:t>
            </a:r>
          </a:p>
          <a:p>
            <a:pPr marL="228600" indent="-228600">
              <a:buFont typeface="+mj-lt"/>
              <a:buAutoNum type="arabicPeriod"/>
              <a:defRPr lang="ko-KR" altLang="en-US"/>
            </a:pPr>
            <a:r>
              <a:rPr lang="ko-KR" altLang="en-US" sz="1000"/>
              <a:t>각 상품의 소계값</a:t>
            </a:r>
          </a:p>
          <a:p>
            <a:pPr marL="228600" indent="-228600">
              <a:buFont typeface="+mj-lt"/>
              <a:buAutoNum type="arabicPeriod"/>
              <a:defRPr lang="ko-KR" altLang="en-US"/>
            </a:pPr>
            <a:r>
              <a:rPr lang="ko-KR" altLang="en-US" sz="1000"/>
              <a:t>주문할 상품들의 최종결제금액을 보여준다</a:t>
            </a:r>
          </a:p>
          <a:p>
            <a:pPr marL="228600" indent="-228600">
              <a:buFont typeface="+mj-lt"/>
              <a:buAutoNum type="arabicPeriod"/>
              <a:defRPr lang="ko-KR" altLang="en-US"/>
            </a:pPr>
            <a:r>
              <a:rPr lang="ko-KR" altLang="en-US" sz="1000"/>
              <a:t>결제버튼이다</a:t>
            </a:r>
            <a:r>
              <a:rPr lang="en-US" altLang="ko-KR" sz="1000"/>
              <a:t>. </a:t>
            </a:r>
            <a:br>
              <a:rPr lang="en-US" altLang="ko-KR" sz="1000"/>
            </a:br>
            <a:r>
              <a:rPr lang="ko-KR" altLang="en-US" sz="1000"/>
              <a:t>클릭시 결제가 완료되며 결제완료페이지로 이동한다</a:t>
            </a:r>
          </a:p>
          <a:p>
            <a:pPr lvl="0">
              <a:defRPr lang="ko-KR" altLang="en-US"/>
            </a:pPr>
            <a:endParaRPr lang="ko-KR" altLang="en-US" sz="1000"/>
          </a:p>
        </p:txBody>
      </p:sp>
      <p:sp>
        <p:nvSpPr>
          <p:cNvPr id="7" name="TextBox 6"/>
          <p:cNvSpPr txBox="1"/>
          <p:nvPr/>
        </p:nvSpPr>
        <p:spPr>
          <a:xfrm>
            <a:off x="399531" y="970103"/>
            <a:ext cx="761747" cy="3231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500"/>
              <a:t>주문서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467543" y="1441542"/>
          <a:ext cx="6120681" cy="4564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65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상품정보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상품 구매금액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48462">
                <a:tc>
                  <a:txBody>
                    <a:bodyPr/>
                    <a:lstStyle/>
                    <a:p>
                      <a:pPr marL="1169988" indent="0" algn="l" latinLnBrk="1">
                        <a:defRPr lang="ko-KR" altLang="en-US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주문항목번호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: B1990890098</a:t>
                      </a:r>
                    </a:p>
                    <a:p>
                      <a:pPr marL="1169988" indent="0" algn="l" latinLnBrk="1">
                        <a:defRPr lang="ko-KR" altLang="en-US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상품명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정말 맛있는 아메리카노</a:t>
                      </a:r>
                    </a:p>
                    <a:p>
                      <a:pPr marL="1169988" indent="0" algn="l" latinLnBrk="1">
                        <a:defRPr lang="ko-KR" altLang="en-US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가격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: 2,500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원</a:t>
                      </a:r>
                    </a:p>
                    <a:p>
                      <a:pPr marL="1169988" indent="0" algn="l" latinLnBrk="1">
                        <a:defRPr lang="ko-KR" altLang="en-US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옵션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토핑 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2, 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얼음 적게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컵 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big</a:t>
                      </a:r>
                    </a:p>
                    <a:p>
                      <a:pPr marL="1169988" indent="0" algn="l" latinLnBrk="1">
                        <a:defRPr lang="ko-KR" altLang="en-US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수량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: 1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4,500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048462">
                <a:tc>
                  <a:txBody>
                    <a:bodyPr/>
                    <a:lstStyle/>
                    <a:p>
                      <a:pPr marL="1169988" indent="0" algn="l" latinLnBrk="1">
                        <a:defRPr lang="ko-KR" altLang="en-US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주문항목번호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: B1990890001</a:t>
                      </a:r>
                    </a:p>
                    <a:p>
                      <a:pPr marL="1169988" indent="0" algn="l" latinLnBrk="1">
                        <a:defRPr lang="ko-KR" altLang="en-US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상품명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그냥 아메리카노</a:t>
                      </a:r>
                    </a:p>
                    <a:p>
                      <a:pPr marL="1169988" indent="0" algn="l" latinLnBrk="1">
                        <a:defRPr lang="ko-KR" altLang="en-US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가격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: 1,000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원</a:t>
                      </a:r>
                    </a:p>
                    <a:p>
                      <a:pPr marL="1169988" indent="0" algn="l" latinLnBrk="1">
                        <a:defRPr lang="ko-KR" altLang="en-US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옵션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없음</a:t>
                      </a:r>
                    </a:p>
                    <a:p>
                      <a:pPr marL="1169988" indent="0" algn="l" latinLnBrk="1">
                        <a:defRPr lang="ko-KR" altLang="en-US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수량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: 2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2,000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048462">
                <a:tc gridSpan="2">
                  <a:txBody>
                    <a:bodyPr/>
                    <a:lstStyle/>
                    <a:p>
                      <a:pPr marL="1169988" indent="0" algn="l" latinLnBrk="1">
                        <a:defRPr lang="ko-KR" altLang="en-US"/>
                      </a:pP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048462">
                <a:tc gridSpan="2">
                  <a:txBody>
                    <a:bodyPr/>
                    <a:lstStyle/>
                    <a:p>
                      <a:pPr marL="0" indent="0" algn="l" latinLnBrk="1">
                        <a:defRPr lang="ko-KR" altLang="en-US"/>
                      </a:pP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611560" y="1904957"/>
            <a:ext cx="958429" cy="84668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>
                <a:solidFill>
                  <a:schemeClr val="tx1"/>
                </a:solidFill>
              </a:rPr>
              <a:t>상품</a:t>
            </a:r>
          </a:p>
          <a:p>
            <a:pPr algn="ctr">
              <a:defRPr lang="ko-KR" altLang="en-US"/>
            </a:pPr>
            <a:r>
              <a:rPr lang="ko-KR" altLang="en-US" sz="10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11560" y="2968246"/>
            <a:ext cx="958429" cy="84668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>
                <a:solidFill>
                  <a:schemeClr val="tx1"/>
                </a:solidFill>
              </a:rPr>
              <a:t>상품</a:t>
            </a:r>
          </a:p>
          <a:p>
            <a:pPr algn="ctr">
              <a:defRPr lang="ko-KR" altLang="en-US"/>
            </a:pPr>
            <a:r>
              <a:rPr lang="ko-KR" altLang="en-US" sz="10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4781762" y="4047514"/>
            <a:ext cx="1666301" cy="69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500"/>
              <a:t>최종결제금액</a:t>
            </a:r>
          </a:p>
          <a:p>
            <a:pPr algn="ctr">
              <a:defRPr lang="ko-KR" altLang="en-US"/>
            </a:pPr>
            <a:r>
              <a:rPr lang="en-US" altLang="ko-KR" sz="2500" b="1"/>
              <a:t>6,500</a:t>
            </a:r>
            <a:r>
              <a:rPr lang="ko-KR" altLang="en-US" sz="2500" b="1"/>
              <a:t>원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4707085" y="5184307"/>
            <a:ext cx="1820963" cy="3329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결제하기</a:t>
            </a:r>
          </a:p>
        </p:txBody>
      </p:sp>
      <p:cxnSp>
        <p:nvCxnSpPr>
          <p:cNvPr id="21" name="직선 연결선 20"/>
          <p:cNvCxnSpPr/>
          <p:nvPr/>
        </p:nvCxnSpPr>
        <p:spPr>
          <a:xfrm>
            <a:off x="458019" y="1337308"/>
            <a:ext cx="626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/>
          <p:cNvSpPr/>
          <p:nvPr/>
        </p:nvSpPr>
        <p:spPr>
          <a:xfrm>
            <a:off x="-1143272" y="1014264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3" name="타원 22"/>
          <p:cNvSpPr/>
          <p:nvPr/>
        </p:nvSpPr>
        <p:spPr>
          <a:xfrm>
            <a:off x="201582" y="996283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4" name="타원 23"/>
          <p:cNvSpPr/>
          <p:nvPr/>
        </p:nvSpPr>
        <p:spPr>
          <a:xfrm>
            <a:off x="473761" y="1786681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5" name="타원 24"/>
          <p:cNvSpPr/>
          <p:nvPr/>
        </p:nvSpPr>
        <p:spPr>
          <a:xfrm>
            <a:off x="5184068" y="1915634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6" name="타원 25"/>
          <p:cNvSpPr/>
          <p:nvPr/>
        </p:nvSpPr>
        <p:spPr>
          <a:xfrm>
            <a:off x="1431933" y="1742939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8" name="타원 27"/>
          <p:cNvSpPr/>
          <p:nvPr/>
        </p:nvSpPr>
        <p:spPr>
          <a:xfrm>
            <a:off x="4583832" y="4257092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0" name="타원 29"/>
          <p:cNvSpPr/>
          <p:nvPr/>
        </p:nvSpPr>
        <p:spPr>
          <a:xfrm>
            <a:off x="4367808" y="5157192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6</a:t>
            </a: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867658"/>
              </p:ext>
            </p:extLst>
          </p:nvPr>
        </p:nvGraphicFramePr>
        <p:xfrm>
          <a:off x="6929454" y="4274904"/>
          <a:ext cx="2068830" cy="2250440"/>
        </p:xfrm>
        <a:graphic>
          <a:graphicData uri="http://schemas.openxmlformats.org/drawingml/2006/table">
            <a:tbl>
              <a:tblPr firstRow="1" bandRow="1"/>
              <a:tblGrid>
                <a:gridCol w="20688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800" b="0">
                          <a:solidFill>
                            <a:schemeClr val="tx1"/>
                          </a:solidFill>
                          <a:latin typeface="+mn-lt"/>
                          <a:ea typeface="맑은 고딕"/>
                        </a:rPr>
                        <a:t>Request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8C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en-US" sz="1000"/>
                        <a:t>/order/orderFormAction.yo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+mn-lt"/>
                          <a:ea typeface="맑은 고딕"/>
                        </a:rPr>
                        <a:t>Controller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8C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en-US" sz="1000"/>
                        <a:t>com.coffeeyo.order.action.OrderFormAction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800" b="0">
                          <a:solidFill>
                            <a:schemeClr val="tx1"/>
                          </a:solidFill>
                          <a:latin typeface="+mn-lt"/>
                          <a:ea typeface="맑은 고딕"/>
                        </a:rPr>
                        <a:t>View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8C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en-US" sz="1000" dirty="0"/>
                        <a:t>/view/order/</a:t>
                      </a:r>
                      <a:r>
                        <a:rPr lang="en-US" altLang="en-US" sz="1000" dirty="0" err="1"/>
                        <a:t>orderForm.jsp</a:t>
                      </a:r>
                      <a:endParaRPr lang="en-US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50341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214282" y="214290"/>
          <a:ext cx="8790881" cy="63110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835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4719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88050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1684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8552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09835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업무명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주문관리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구매결정확인화면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송승환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 latinLnBrk="1">
                        <a:defRPr lang="ko-KR" altLang="en-US"/>
                      </a:pPr>
                      <a:r>
                        <a:rPr lang="ko-KR" altLang="en-US" sz="10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indent="0" algn="l" defTabSz="858145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ko-KR" altLang="en-US" sz="10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주문서 상세조회 화면에서 결제 버튼을 클릭하면 결제 완료 되었음을 표시하는 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569374">
                <a:tc gridSpan="5">
                  <a:txBody>
                    <a:bodyPr/>
                    <a:lstStyle/>
                    <a:p>
                      <a:pPr lvl="0" algn="ctr" latinLnBrk="1">
                        <a:defRPr lang="ko-KR" altLang="en-US"/>
                      </a:pP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defTabSz="858145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929454" y="1481627"/>
            <a:ext cx="2071700" cy="11548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Font typeface="+mj-lt"/>
              <a:buAutoNum type="arabicPeriod"/>
              <a:defRPr lang="ko-KR" altLang="en-US"/>
            </a:pPr>
            <a:r>
              <a:rPr lang="ko-KR" altLang="en-US" sz="1000"/>
              <a:t>상품 완료 확인 메시지</a:t>
            </a:r>
          </a:p>
          <a:p>
            <a:pPr marL="228600" indent="-228600">
              <a:buFont typeface="+mj-lt"/>
              <a:buAutoNum type="arabicPeriod"/>
              <a:defRPr lang="ko-KR" altLang="en-US"/>
            </a:pPr>
            <a:r>
              <a:rPr lang="ko-KR" altLang="en-US" sz="1000"/>
              <a:t>결제된 금액</a:t>
            </a:r>
          </a:p>
          <a:p>
            <a:pPr marL="228600" indent="-228600">
              <a:buFont typeface="+mj-lt"/>
              <a:buAutoNum type="arabicPeriod"/>
              <a:defRPr lang="ko-KR" altLang="en-US"/>
            </a:pPr>
            <a:r>
              <a:rPr lang="ko-KR" altLang="en-US" sz="1000"/>
              <a:t>수령 예상시간</a:t>
            </a:r>
          </a:p>
          <a:p>
            <a:pPr marL="228600" indent="-228600">
              <a:buFont typeface="+mj-lt"/>
              <a:buAutoNum type="arabicPeriod"/>
              <a:defRPr lang="ko-KR" altLang="en-US"/>
            </a:pPr>
            <a:r>
              <a:rPr lang="ko-KR" altLang="en-US" sz="1000"/>
              <a:t>클릭시 주문자의 구매 내역 확인 페이지로 이동한다</a:t>
            </a:r>
          </a:p>
          <a:p>
            <a:pPr marL="228600" indent="-228600">
              <a:buFont typeface="+mj-lt"/>
              <a:buAutoNum type="arabicPeriod"/>
              <a:defRPr lang="ko-KR" altLang="en-US"/>
            </a:pPr>
            <a:r>
              <a:rPr lang="ko-KR" altLang="en-US" sz="1000"/>
              <a:t>클릭시 </a:t>
            </a:r>
            <a:r>
              <a:rPr lang="en-US" altLang="ko-KR" sz="1000"/>
              <a:t>main </a:t>
            </a:r>
            <a:r>
              <a:rPr lang="ko-KR" altLang="en-US" sz="1000"/>
              <a:t>페이지로 이동한다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9531" y="970103"/>
            <a:ext cx="1406154" cy="3231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500"/>
              <a:t>구매결정 확인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458019" y="1337308"/>
            <a:ext cx="626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그룹 21"/>
          <p:cNvGrpSpPr/>
          <p:nvPr/>
        </p:nvGrpSpPr>
        <p:grpSpPr>
          <a:xfrm>
            <a:off x="541362" y="2350167"/>
            <a:ext cx="6046861" cy="989984"/>
            <a:chOff x="541362" y="1604737"/>
            <a:chExt cx="6046861" cy="989984"/>
          </a:xfrm>
        </p:grpSpPr>
        <p:sp>
          <p:nvSpPr>
            <p:cNvPr id="20" name="TextBox 19"/>
            <p:cNvSpPr txBox="1"/>
            <p:nvPr/>
          </p:nvSpPr>
          <p:spPr>
            <a:xfrm>
              <a:off x="541362" y="1604737"/>
              <a:ext cx="6046861" cy="57210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>
                <a:defRPr lang="ko-KR" altLang="en-US"/>
              </a:pPr>
              <a:r>
                <a:rPr lang="en-US" altLang="ko-KR" sz="3200"/>
                <a:t>“</a:t>
              </a:r>
              <a:r>
                <a:rPr lang="ko-KR" altLang="en-US" sz="3200"/>
                <a:t>상품 결제가 완료되었습니다</a:t>
              </a:r>
              <a:r>
                <a:rPr lang="en-US" altLang="ko-KR" sz="3200"/>
                <a:t>.”</a:t>
              </a:r>
              <a:endParaRPr lang="ko-KR" altLang="en-US" sz="320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41362" y="2194611"/>
              <a:ext cx="6046861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>
                <a:defRPr lang="ko-KR" altLang="en-US"/>
              </a:pPr>
              <a:r>
                <a:rPr lang="ko-KR" altLang="en-US" sz="2000"/>
                <a:t>구매하신 제품을 꼭 수령하러 오세요</a:t>
              </a:r>
              <a:r>
                <a:rPr lang="en-US" altLang="ko-KR" sz="2000"/>
                <a:t>!!!</a:t>
              </a:r>
              <a:endParaRPr lang="ko-KR" altLang="en-US" sz="2000"/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1030111" y="3501008"/>
            <a:ext cx="5069363" cy="1800200"/>
            <a:chOff x="1101215" y="3501008"/>
            <a:chExt cx="5069363" cy="1800200"/>
          </a:xfrm>
        </p:grpSpPr>
        <p:sp>
          <p:nvSpPr>
            <p:cNvPr id="23" name="직사각형 22"/>
            <p:cNvSpPr/>
            <p:nvPr/>
          </p:nvSpPr>
          <p:spPr>
            <a:xfrm>
              <a:off x="1101215" y="3501008"/>
              <a:ext cx="5069363" cy="1800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 sz="1000">
                <a:solidFill>
                  <a:schemeClr val="tx1"/>
                </a:solidFill>
              </a:endParaRPr>
            </a:p>
          </p:txBody>
        </p:sp>
        <p:grpSp>
          <p:nvGrpSpPr>
            <p:cNvPr id="32" name="그룹 31"/>
            <p:cNvGrpSpPr/>
            <p:nvPr/>
          </p:nvGrpSpPr>
          <p:grpSpPr>
            <a:xfrm>
              <a:off x="1111070" y="4451220"/>
              <a:ext cx="5049651" cy="442725"/>
              <a:chOff x="1272354" y="5232614"/>
              <a:chExt cx="5049651" cy="442725"/>
            </a:xfrm>
          </p:grpSpPr>
          <p:sp>
            <p:nvSpPr>
              <p:cNvPr id="30" name="직사각형 29"/>
              <p:cNvSpPr/>
              <p:nvPr/>
            </p:nvSpPr>
            <p:spPr>
              <a:xfrm>
                <a:off x="1272354" y="5320681"/>
                <a:ext cx="1666301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 lang="ko-KR" altLang="en-US"/>
                </a:pPr>
                <a:r>
                  <a:rPr lang="ko-KR" altLang="en-US" sz="1200"/>
                  <a:t>상품수령 예상 시간</a:t>
                </a:r>
                <a:endParaRPr lang="ko-KR" altLang="en-US" b="1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2816826" y="5232614"/>
                <a:ext cx="3505179" cy="4427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 lang="ko-KR" altLang="en-US"/>
                </a:pPr>
                <a:r>
                  <a:rPr lang="en-US" altLang="ko-KR" sz="2300" b="1"/>
                  <a:t>2018-10-18 09:45:11</a:t>
                </a:r>
              </a:p>
            </p:txBody>
          </p:sp>
        </p:grpSp>
        <p:grpSp>
          <p:nvGrpSpPr>
            <p:cNvPr id="33" name="그룹 32"/>
            <p:cNvGrpSpPr/>
            <p:nvPr/>
          </p:nvGrpSpPr>
          <p:grpSpPr>
            <a:xfrm>
              <a:off x="1111070" y="3861048"/>
              <a:ext cx="5049651" cy="451872"/>
              <a:chOff x="1272354" y="5232614"/>
              <a:chExt cx="5049651" cy="451872"/>
            </a:xfrm>
          </p:grpSpPr>
          <p:sp>
            <p:nvSpPr>
              <p:cNvPr id="34" name="직사각형 33"/>
              <p:cNvSpPr/>
              <p:nvPr/>
            </p:nvSpPr>
            <p:spPr>
              <a:xfrm>
                <a:off x="1272354" y="5320681"/>
                <a:ext cx="1666301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 lang="ko-KR" altLang="en-US"/>
                </a:pPr>
                <a:r>
                  <a:rPr lang="ko-KR" altLang="en-US" sz="1200"/>
                  <a:t>총 결제 금액</a:t>
                </a:r>
                <a:endParaRPr lang="ko-KR" altLang="en-US" b="1"/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2816826" y="5232614"/>
                <a:ext cx="3505179" cy="4518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 lang="ko-KR" altLang="en-US"/>
                </a:pPr>
                <a:r>
                  <a:rPr lang="en-US" altLang="ko-KR" sz="2400" b="1"/>
                  <a:t>6,500</a:t>
                </a:r>
                <a:r>
                  <a:rPr lang="ko-KR" altLang="en-US" sz="2400" b="1"/>
                  <a:t>원</a:t>
                </a:r>
              </a:p>
            </p:txBody>
          </p:sp>
        </p:grpSp>
      </p:grpSp>
      <p:grpSp>
        <p:nvGrpSpPr>
          <p:cNvPr id="38" name="그룹 37"/>
          <p:cNvGrpSpPr/>
          <p:nvPr/>
        </p:nvGrpSpPr>
        <p:grpSpPr>
          <a:xfrm>
            <a:off x="1782850" y="5635755"/>
            <a:ext cx="3563884" cy="332925"/>
            <a:chOff x="1944220" y="5635755"/>
            <a:chExt cx="3872679" cy="332925"/>
          </a:xfrm>
        </p:grpSpPr>
        <p:sp>
          <p:nvSpPr>
            <p:cNvPr id="36" name="직사각형 35"/>
            <p:cNvSpPr/>
            <p:nvPr/>
          </p:nvSpPr>
          <p:spPr>
            <a:xfrm>
              <a:off x="1944220" y="5635755"/>
              <a:ext cx="1820963" cy="33292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 sz="1000" b="1">
                  <a:solidFill>
                    <a:schemeClr val="tx1"/>
                  </a:solidFill>
                </a:rPr>
                <a:t>구매내역 확인</a:t>
              </a: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3995936" y="5635755"/>
              <a:ext cx="1820963" cy="33292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 sz="1000" b="1">
                  <a:solidFill>
                    <a:schemeClr val="tx1"/>
                  </a:solidFill>
                </a:rPr>
                <a:t>쇼핑 계속 하기</a:t>
              </a:r>
            </a:p>
          </p:txBody>
        </p:sp>
      </p:grpSp>
      <p:sp>
        <p:nvSpPr>
          <p:cNvPr id="24" name="타원 23"/>
          <p:cNvSpPr/>
          <p:nvPr/>
        </p:nvSpPr>
        <p:spPr>
          <a:xfrm>
            <a:off x="415348" y="2382089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타원 24"/>
          <p:cNvSpPr/>
          <p:nvPr/>
        </p:nvSpPr>
        <p:spPr>
          <a:xfrm>
            <a:off x="-924780" y="1448780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6" name="타원 25"/>
          <p:cNvSpPr/>
          <p:nvPr/>
        </p:nvSpPr>
        <p:spPr>
          <a:xfrm>
            <a:off x="1032458" y="3925596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7" name="타원 26"/>
          <p:cNvSpPr/>
          <p:nvPr/>
        </p:nvSpPr>
        <p:spPr>
          <a:xfrm>
            <a:off x="1530822" y="5635755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8" name="타원 27"/>
          <p:cNvSpPr/>
          <p:nvPr/>
        </p:nvSpPr>
        <p:spPr>
          <a:xfrm>
            <a:off x="913952" y="4453815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9" name="타원 28"/>
          <p:cNvSpPr/>
          <p:nvPr/>
        </p:nvSpPr>
        <p:spPr>
          <a:xfrm>
            <a:off x="-1572852" y="2672916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0" name="타원 39"/>
          <p:cNvSpPr/>
          <p:nvPr/>
        </p:nvSpPr>
        <p:spPr>
          <a:xfrm>
            <a:off x="3476424" y="5644644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1" name="타원 40"/>
          <p:cNvSpPr/>
          <p:nvPr/>
        </p:nvSpPr>
        <p:spPr>
          <a:xfrm>
            <a:off x="-1104800" y="2960948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7</a:t>
            </a:r>
          </a:p>
        </p:txBody>
      </p:sp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7401099"/>
              </p:ext>
            </p:extLst>
          </p:nvPr>
        </p:nvGraphicFramePr>
        <p:xfrm>
          <a:off x="6929454" y="4221088"/>
          <a:ext cx="2068830" cy="2301240"/>
        </p:xfrm>
        <a:graphic>
          <a:graphicData uri="http://schemas.openxmlformats.org/drawingml/2006/table">
            <a:tbl>
              <a:tblPr firstRow="1" bandRow="1"/>
              <a:tblGrid>
                <a:gridCol w="20688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800" b="0">
                          <a:solidFill>
                            <a:schemeClr val="tx1"/>
                          </a:solidFill>
                          <a:latin typeface="+mn-lt"/>
                          <a:ea typeface="맑은 고딕"/>
                        </a:rPr>
                        <a:t>Request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8C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en-US" sz="1000"/>
                        <a:t>/order/orderPayConfirmAction.yo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800" b="0">
                          <a:solidFill>
                            <a:schemeClr val="tx1"/>
                          </a:solidFill>
                          <a:latin typeface="+mn-lt"/>
                          <a:ea typeface="맑은 고딕"/>
                        </a:rPr>
                        <a:t>Controller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8C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en-US" sz="1000"/>
                        <a:t>com.coffeeyo.order.action.OrderPayConfirmAction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800" b="0">
                          <a:solidFill>
                            <a:schemeClr val="tx1"/>
                          </a:solidFill>
                          <a:latin typeface="+mn-lt"/>
                          <a:ea typeface="맑은 고딕"/>
                        </a:rPr>
                        <a:t>View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8C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en-US" sz="1000" dirty="0"/>
                        <a:t>../view/order/</a:t>
                      </a:r>
                      <a:r>
                        <a:rPr lang="en-US" altLang="en-US" sz="1000" dirty="0" err="1"/>
                        <a:t>orderPayConfirm.jsp</a:t>
                      </a:r>
                      <a:endParaRPr lang="en-US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94900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179513" y="214290"/>
          <a:ext cx="8825651" cy="63110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312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4719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88050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1684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8552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09835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업무명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주문관리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주문내역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송승환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 latinLnBrk="1">
                        <a:defRPr lang="ko-KR" altLang="en-US"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indent="0" algn="l" defTabSz="858145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주문내역 조회 버튼을 클릭하면 이동하는 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569374">
                <a:tc gridSpan="5">
                  <a:txBody>
                    <a:bodyPr/>
                    <a:lstStyle/>
                    <a:p>
                      <a:pPr lvl="0" algn="ctr" latinLnBrk="1">
                        <a:defRPr lang="ko-KR" altLang="en-US"/>
                      </a:pP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defTabSz="858145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6929454" y="1481627"/>
            <a:ext cx="2071700" cy="20692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Font typeface="+mj-lt"/>
              <a:buAutoNum type="arabicPeriod"/>
              <a:defRPr lang="ko-KR" altLang="en-US"/>
            </a:pPr>
            <a:r>
              <a:rPr lang="ko-KR" altLang="en-US" sz="1000"/>
              <a:t>기간을 선택해서 주문 내역을 조회할 수 있다</a:t>
            </a:r>
          </a:p>
          <a:p>
            <a:pPr marL="228600" indent="-228600">
              <a:buFont typeface="+mj-lt"/>
              <a:buAutoNum type="arabicPeriod"/>
              <a:defRPr lang="ko-KR" altLang="en-US"/>
            </a:pPr>
            <a:r>
              <a:rPr lang="ko-KR" altLang="en-US" sz="1000"/>
              <a:t>입력내용된 조회하는 버튼이다</a:t>
            </a:r>
          </a:p>
          <a:p>
            <a:pPr marL="228600" indent="-228600">
              <a:buFont typeface="+mj-lt"/>
              <a:buAutoNum type="arabicPeriod"/>
              <a:defRPr lang="ko-KR" altLang="en-US"/>
            </a:pPr>
            <a:r>
              <a:rPr lang="ko-KR" altLang="en-US" sz="1000"/>
              <a:t>상품이미지와 주문상세내역으로 링크이다</a:t>
            </a:r>
          </a:p>
          <a:p>
            <a:pPr marL="228600" indent="-228600">
              <a:buFont typeface="+mj-lt"/>
              <a:buAutoNum type="arabicPeriod"/>
              <a:defRPr lang="ko-KR" altLang="en-US"/>
            </a:pPr>
            <a:r>
              <a:rPr lang="ko-KR" altLang="en-US" sz="1000"/>
              <a:t>상품정보이다</a:t>
            </a:r>
          </a:p>
          <a:p>
            <a:pPr marL="228600" indent="-228600">
              <a:buFont typeface="+mj-lt"/>
              <a:buAutoNum type="arabicPeriod"/>
              <a:defRPr lang="ko-KR" altLang="en-US"/>
            </a:pPr>
            <a:endParaRPr lang="en-US" altLang="ko-KR" sz="1000"/>
          </a:p>
          <a:p>
            <a:pPr marL="228600" indent="-228600">
              <a:buFont typeface="+mj-lt"/>
              <a:buAutoNum type="arabicPeriod"/>
              <a:defRPr lang="ko-KR" altLang="en-US"/>
            </a:pPr>
            <a:r>
              <a:rPr lang="ko-KR" altLang="en-US" sz="1000"/>
              <a:t>결제된 금액 상품과 옵션값의 합을 보여준다</a:t>
            </a:r>
          </a:p>
          <a:p>
            <a:pPr marL="228600" indent="-228600">
              <a:buFont typeface="+mj-lt"/>
              <a:buAutoNum type="arabicPeriod"/>
              <a:defRPr lang="ko-KR" altLang="en-US"/>
            </a:pPr>
            <a:r>
              <a:rPr lang="ko-KR" altLang="en-US" sz="1000"/>
              <a:t>주문시간을 보여준다</a:t>
            </a:r>
          </a:p>
          <a:p>
            <a:pPr marL="228600" indent="-228600">
              <a:buFont typeface="+mj-lt"/>
              <a:buAutoNum type="arabicPeriod"/>
              <a:defRPr lang="ko-KR" altLang="en-US"/>
            </a:pPr>
            <a:r>
              <a:rPr lang="ko-KR" altLang="en-US" sz="1000"/>
              <a:t>페이징 처리 이다</a:t>
            </a:r>
          </a:p>
          <a:p>
            <a:pPr marL="228600" indent="-228600">
              <a:buFont typeface="+mj-lt"/>
              <a:buAutoNum type="arabicPeriod"/>
              <a:defRPr lang="ko-KR" altLang="en-US"/>
            </a:pPr>
            <a:endParaRPr lang="ko-KR" altLang="en-US" sz="1000"/>
          </a:p>
        </p:txBody>
      </p:sp>
      <p:sp>
        <p:nvSpPr>
          <p:cNvPr id="30" name="TextBox 29"/>
          <p:cNvSpPr txBox="1"/>
          <p:nvPr/>
        </p:nvSpPr>
        <p:spPr>
          <a:xfrm>
            <a:off x="399531" y="970103"/>
            <a:ext cx="1406154" cy="3231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500"/>
              <a:t>주문내역 목록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467544" y="1333704"/>
            <a:ext cx="6120680" cy="7772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550917" y="1763520"/>
            <a:ext cx="965299" cy="246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>
                <a:solidFill>
                  <a:schemeClr val="tx1"/>
                </a:solidFill>
              </a:rPr>
              <a:t>조회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611560" y="1420554"/>
            <a:ext cx="1484157" cy="23899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 lang="ko-KR" altLang="en-US"/>
            </a:pPr>
            <a:r>
              <a:rPr lang="ko-KR" altLang="en-US" sz="1000">
                <a:solidFill>
                  <a:schemeClr val="tx1"/>
                </a:solidFill>
              </a:rPr>
              <a:t>기간별</a:t>
            </a:r>
          </a:p>
        </p:txBody>
      </p:sp>
      <p:graphicFrame>
        <p:nvGraphicFramePr>
          <p:cNvPr id="63" name="표 62"/>
          <p:cNvGraphicFramePr>
            <a:graphicFrameLocks noGrp="1"/>
          </p:cNvGraphicFramePr>
          <p:nvPr/>
        </p:nvGraphicFramePr>
        <p:xfrm>
          <a:off x="467543" y="2230302"/>
          <a:ext cx="6120681" cy="24677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10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2437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3610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상품명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상품정보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결제금액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주문일시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48462">
                <a:tc>
                  <a:txBody>
                    <a:bodyPr/>
                    <a:lstStyle/>
                    <a:p>
                      <a:pPr marL="1169988" indent="0" algn="l" latinLnBrk="1">
                        <a:defRPr lang="ko-KR" altLang="en-US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주문내역상세보기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주문번호:O20181019_97</a:t>
                      </a:r>
                    </a:p>
                    <a:p>
                      <a:pPr latinLnBrk="1">
                        <a:defRPr lang="ko-KR" altLang="en-US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주문자아이디:	</a:t>
                      </a:r>
                    </a:p>
                    <a:p>
                      <a:pPr latinLnBrk="1">
                        <a:defRPr lang="ko-KR" altLang="en-US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상품명: 콜드 폼 콜드 브루외 1건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6,500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2018-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-1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  <a:p>
                      <a:pPr algn="ctr" latinLnBrk="1">
                        <a:defRPr lang="ko-KR" altLang="en-US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18:30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048462">
                <a:tc>
                  <a:txBody>
                    <a:bodyPr/>
                    <a:lstStyle/>
                    <a:p>
                      <a:pPr marL="1169988" indent="0" algn="l" latinLnBrk="1">
                        <a:defRPr lang="ko-KR" altLang="en-US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주문내역상세보기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주문번호:O20181019_93</a:t>
                      </a:r>
                    </a:p>
                    <a:p>
                      <a:pPr latinLnBrk="1">
                        <a:defRPr lang="ko-KR" altLang="en-US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주문자아이디:	</a:t>
                      </a:r>
                    </a:p>
                    <a:p>
                      <a:pPr latinLnBrk="1">
                        <a:defRPr lang="ko-KR" altLang="en-US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상품명: 콜드 폼 콜드 브루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1,000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2018-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-1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  <a:p>
                      <a:pPr algn="ctr" latinLnBrk="1">
                        <a:defRPr lang="ko-KR" altLang="en-US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18:10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4" name="직사각형 63"/>
          <p:cNvSpPr/>
          <p:nvPr/>
        </p:nvSpPr>
        <p:spPr>
          <a:xfrm>
            <a:off x="553737" y="2693717"/>
            <a:ext cx="958429" cy="84668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>
                <a:solidFill>
                  <a:schemeClr val="tx1"/>
                </a:solidFill>
              </a:rPr>
              <a:t>상품</a:t>
            </a:r>
          </a:p>
          <a:p>
            <a:pPr algn="ctr">
              <a:defRPr lang="ko-KR" altLang="en-US"/>
            </a:pPr>
            <a:r>
              <a:rPr lang="ko-KR" altLang="en-US" sz="10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553737" y="3757006"/>
            <a:ext cx="958429" cy="84668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>
                <a:solidFill>
                  <a:schemeClr val="tx1"/>
                </a:solidFill>
              </a:rPr>
              <a:t>상품</a:t>
            </a:r>
          </a:p>
          <a:p>
            <a:pPr algn="ctr">
              <a:defRPr lang="ko-KR" altLang="en-US"/>
            </a:pPr>
            <a:r>
              <a:rPr lang="ko-KR" altLang="en-US" sz="10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1353639" y="1411926"/>
            <a:ext cx="626074" cy="246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>
                <a:solidFill>
                  <a:schemeClr val="tx1"/>
                </a:solidFill>
              </a:rPr>
              <a:t>오늘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2095718" y="1411926"/>
            <a:ext cx="626074" cy="246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000">
                <a:solidFill>
                  <a:schemeClr val="tx1"/>
                </a:solidFill>
              </a:rPr>
              <a:t>1</a:t>
            </a:r>
            <a:r>
              <a:rPr lang="ko-KR" altLang="en-US" sz="1000">
                <a:solidFill>
                  <a:schemeClr val="tx1"/>
                </a:solidFill>
              </a:rPr>
              <a:t>개월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2837796" y="1411926"/>
            <a:ext cx="626074" cy="246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000">
                <a:solidFill>
                  <a:schemeClr val="tx1"/>
                </a:solidFill>
              </a:rPr>
              <a:t>3</a:t>
            </a:r>
            <a:r>
              <a:rPr lang="ko-KR" altLang="en-US" sz="1000">
                <a:solidFill>
                  <a:schemeClr val="tx1"/>
                </a:solidFill>
              </a:rPr>
              <a:t>개월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579874" y="1411926"/>
            <a:ext cx="626074" cy="246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000">
                <a:solidFill>
                  <a:schemeClr val="tx1"/>
                </a:solidFill>
              </a:rPr>
              <a:t>6</a:t>
            </a:r>
            <a:r>
              <a:rPr lang="ko-KR" altLang="en-US" sz="1000">
                <a:solidFill>
                  <a:schemeClr val="tx1"/>
                </a:solidFill>
              </a:rPr>
              <a:t>개월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4321952" y="1411926"/>
            <a:ext cx="626074" cy="246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>
                <a:solidFill>
                  <a:schemeClr val="tx1"/>
                </a:solidFill>
              </a:rPr>
              <a:t>전체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948857" y="1411737"/>
            <a:ext cx="156735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800"/>
              <a:t>▶ </a:t>
            </a:r>
            <a:r>
              <a:rPr lang="en-US" altLang="ko-KR" sz="800"/>
              <a:t>2018-01-01 ~ 2018-09-13</a:t>
            </a:r>
            <a:endParaRPr lang="ko-KR" altLang="en-US" sz="800"/>
          </a:p>
        </p:txBody>
      </p:sp>
      <p:sp>
        <p:nvSpPr>
          <p:cNvPr id="23" name="TextBox 87"/>
          <p:cNvSpPr txBox="1"/>
          <p:nvPr/>
        </p:nvSpPr>
        <p:spPr>
          <a:xfrm>
            <a:off x="3093463" y="6262031"/>
            <a:ext cx="106447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en-US" altLang="ko-KR" sz="1000"/>
              <a:t>&lt; 1  2  3  &gt;</a:t>
            </a:r>
            <a:endParaRPr lang="ko-KR" altLang="en-US" sz="1000"/>
          </a:p>
        </p:txBody>
      </p:sp>
      <p:sp>
        <p:nvSpPr>
          <p:cNvPr id="24" name="타원 23"/>
          <p:cNvSpPr/>
          <p:nvPr/>
        </p:nvSpPr>
        <p:spPr>
          <a:xfrm>
            <a:off x="215516" y="1280701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타원 24"/>
          <p:cNvSpPr/>
          <p:nvPr/>
        </p:nvSpPr>
        <p:spPr>
          <a:xfrm>
            <a:off x="3251684" y="2528900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8" name="타원 37"/>
          <p:cNvSpPr/>
          <p:nvPr/>
        </p:nvSpPr>
        <p:spPr>
          <a:xfrm>
            <a:off x="1414648" y="2600908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9" name="타원 38"/>
          <p:cNvSpPr/>
          <p:nvPr/>
        </p:nvSpPr>
        <p:spPr>
          <a:xfrm>
            <a:off x="5300268" y="1710875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0" name="타원 39"/>
          <p:cNvSpPr/>
          <p:nvPr/>
        </p:nvSpPr>
        <p:spPr>
          <a:xfrm>
            <a:off x="5969986" y="2528900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1" name="타원 40"/>
          <p:cNvSpPr/>
          <p:nvPr/>
        </p:nvSpPr>
        <p:spPr>
          <a:xfrm>
            <a:off x="5051884" y="2636912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6" name="타원 45"/>
          <p:cNvSpPr/>
          <p:nvPr/>
        </p:nvSpPr>
        <p:spPr>
          <a:xfrm>
            <a:off x="3467708" y="5985284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7</a:t>
            </a:r>
          </a:p>
        </p:txBody>
      </p:sp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5302755"/>
              </p:ext>
            </p:extLst>
          </p:nvPr>
        </p:nvGraphicFramePr>
        <p:xfrm>
          <a:off x="6929454" y="4257092"/>
          <a:ext cx="2068830" cy="2250440"/>
        </p:xfrm>
        <a:graphic>
          <a:graphicData uri="http://schemas.openxmlformats.org/drawingml/2006/table">
            <a:tbl>
              <a:tblPr firstRow="1" bandRow="1"/>
              <a:tblGrid>
                <a:gridCol w="20688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+mn-lt"/>
                          <a:ea typeface="맑은 고딕"/>
                        </a:rPr>
                        <a:t>Request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8C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en-US" sz="1000"/>
                        <a:t>/order/orderHistoryListAction.yo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800" b="0">
                          <a:solidFill>
                            <a:schemeClr val="tx1"/>
                          </a:solidFill>
                          <a:latin typeface="+mn-lt"/>
                          <a:ea typeface="맑은 고딕"/>
                        </a:rPr>
                        <a:t>Controller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8C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en-US" sz="1000"/>
                        <a:t>com.coffeeyo.order.action.OrderHistoryListAction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800" b="0">
                          <a:solidFill>
                            <a:schemeClr val="tx1"/>
                          </a:solidFill>
                          <a:latin typeface="+mn-lt"/>
                          <a:ea typeface="맑은 고딕"/>
                        </a:rPr>
                        <a:t>View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8C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en-US" sz="1000" dirty="0"/>
                        <a:t>../view/order/</a:t>
                      </a:r>
                      <a:r>
                        <a:rPr lang="en-US" altLang="en-US" sz="1000" dirty="0" err="1"/>
                        <a:t>orderHistoryList.jsp</a:t>
                      </a:r>
                      <a:endParaRPr lang="en-US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33715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" name="표 93"/>
          <p:cNvGraphicFramePr>
            <a:graphicFrameLocks noGrp="1"/>
          </p:cNvGraphicFramePr>
          <p:nvPr/>
        </p:nvGraphicFramePr>
        <p:xfrm>
          <a:off x="214282" y="214290"/>
          <a:ext cx="8790881" cy="63110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835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4719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88050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1684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8552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09835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업무명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주문관리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주문내역 상세조회</a:t>
                      </a:r>
                      <a:r>
                        <a:rPr lang="en-US" altLang="ko-KR" sz="10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</a:t>
                      </a:r>
                      <a:r>
                        <a:rPr lang="en-US" altLang="ko-KR" sz="10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송승환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 latinLnBrk="1">
                        <a:defRPr lang="ko-KR" altLang="en-US"/>
                      </a:pPr>
                      <a:r>
                        <a:rPr lang="ko-KR" altLang="en-US" sz="10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indent="0" algn="l" defTabSz="81823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ko-KR" altLang="en-US" sz="10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관리자가 주문현황 조회화면에서 상품명을 클릭하면 이동하는 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569374">
                <a:tc gridSpan="5">
                  <a:txBody>
                    <a:bodyPr/>
                    <a:lstStyle/>
                    <a:p>
                      <a:pPr lvl="0" algn="ctr" latinLnBrk="1">
                        <a:defRPr lang="ko-KR" altLang="en-US"/>
                      </a:pP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defTabSz="84463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6929454" y="1481627"/>
            <a:ext cx="2071700" cy="17644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Font typeface="+mj-lt"/>
              <a:buAutoNum type="arabicPeriod"/>
              <a:defRPr lang="ko-KR" altLang="en-US"/>
            </a:pPr>
            <a:r>
              <a:rPr lang="ko-KR" altLang="en-US" sz="1000"/>
              <a:t>주문내역상세화면 </a:t>
            </a:r>
          </a:p>
          <a:p>
            <a:pPr marL="228600" indent="-228600">
              <a:buFont typeface="+mj-lt"/>
              <a:buAutoNum type="arabicPeriod"/>
              <a:defRPr lang="ko-KR" altLang="en-US"/>
            </a:pPr>
            <a:r>
              <a:rPr lang="ko-KR" altLang="en-US" sz="1000"/>
              <a:t>상품이미지</a:t>
            </a:r>
          </a:p>
          <a:p>
            <a:pPr marL="228600" indent="-228600">
              <a:buFont typeface="+mj-lt"/>
              <a:buAutoNum type="arabicPeriod"/>
              <a:defRPr lang="ko-KR" altLang="en-US"/>
            </a:pPr>
            <a:r>
              <a:rPr lang="ko-KR" altLang="en-US" sz="1000"/>
              <a:t>주문상세정보</a:t>
            </a:r>
          </a:p>
          <a:p>
            <a:pPr marL="228600" indent="-228600">
              <a:buFont typeface="+mj-lt"/>
              <a:buAutoNum type="arabicPeriod"/>
              <a:defRPr lang="ko-KR" altLang="en-US"/>
            </a:pPr>
            <a:r>
              <a:rPr lang="ko-KR" altLang="en-US" sz="1000"/>
              <a:t>각 상품의 소계값</a:t>
            </a:r>
          </a:p>
          <a:p>
            <a:pPr marL="228600" indent="-228600">
              <a:buFont typeface="+mj-lt"/>
              <a:buAutoNum type="arabicPeriod"/>
              <a:defRPr lang="ko-KR" altLang="en-US"/>
            </a:pPr>
            <a:r>
              <a:rPr lang="ko-KR" altLang="en-US" sz="1000"/>
              <a:t>주문할 상품의 값과 옵션 값을 합한 금액을 보여준다</a:t>
            </a:r>
          </a:p>
          <a:p>
            <a:pPr marL="228600" indent="-228600">
              <a:buFont typeface="+mj-lt"/>
              <a:buAutoNum type="arabicPeriod"/>
              <a:defRPr lang="ko-KR" altLang="en-US"/>
            </a:pPr>
            <a:r>
              <a:rPr lang="ko-KR" altLang="en-US" sz="1000"/>
              <a:t>현재 준비중인 모든 주문의 소요시간과 현재시간을  더한 값을 표시한다</a:t>
            </a:r>
          </a:p>
          <a:p>
            <a:pPr marL="228600" indent="-228600">
              <a:buFont typeface="+mj-lt"/>
              <a:buAutoNum type="arabicPeriod"/>
              <a:defRPr lang="ko-KR" altLang="en-US"/>
            </a:pPr>
            <a:r>
              <a:rPr lang="ko-KR" altLang="en-US" sz="1000"/>
              <a:t>주문내역목록으로 이동한다</a:t>
            </a:r>
          </a:p>
          <a:p>
            <a:pPr marL="228600" indent="-228600">
              <a:buFont typeface="+mj-lt"/>
              <a:buAutoNum type="arabicPeriod"/>
              <a:defRPr lang="ko-KR" altLang="en-US"/>
            </a:pPr>
            <a:endParaRPr lang="ko-KR" altLang="en-US" sz="1000"/>
          </a:p>
        </p:txBody>
      </p:sp>
      <p:sp>
        <p:nvSpPr>
          <p:cNvPr id="7" name="TextBox 6"/>
          <p:cNvSpPr txBox="1"/>
          <p:nvPr/>
        </p:nvSpPr>
        <p:spPr>
          <a:xfrm>
            <a:off x="399530" y="970103"/>
            <a:ext cx="1330210" cy="3231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500"/>
              <a:t>주문내역상세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467543" y="1441542"/>
          <a:ext cx="6120681" cy="4564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65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상품정보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상품 소계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48462">
                <a:tc>
                  <a:txBody>
                    <a:bodyPr/>
                    <a:lstStyle/>
                    <a:p>
                      <a:pPr marL="1169988" indent="0" algn="l" latinLnBrk="1">
                        <a:defRPr lang="ko-KR" altLang="en-US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주문항목번호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: B1990890098</a:t>
                      </a:r>
                    </a:p>
                    <a:p>
                      <a:pPr marL="1169988" indent="0" algn="l" latinLnBrk="1">
                        <a:defRPr lang="ko-KR" altLang="en-US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상품명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정말 맛있는 아메리카노</a:t>
                      </a:r>
                    </a:p>
                    <a:p>
                      <a:pPr marL="1169988" indent="0" algn="l" latinLnBrk="1">
                        <a:defRPr lang="ko-KR" altLang="en-US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가격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: 2,500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원</a:t>
                      </a:r>
                    </a:p>
                    <a:p>
                      <a:pPr marL="1169988" indent="0" algn="l" latinLnBrk="1">
                        <a:defRPr lang="ko-KR" altLang="en-US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옵션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토핑 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2, 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얼음 적게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컵 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big</a:t>
                      </a:r>
                    </a:p>
                    <a:p>
                      <a:pPr marL="1169988" indent="0" algn="l" latinLnBrk="1">
                        <a:defRPr lang="ko-KR" altLang="en-US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수량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: 1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4,500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048462">
                <a:tc>
                  <a:txBody>
                    <a:bodyPr/>
                    <a:lstStyle/>
                    <a:p>
                      <a:pPr marL="1169988" indent="0" algn="l" latinLnBrk="1">
                        <a:defRPr lang="ko-KR" altLang="en-US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주문항목번호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: B1990890001</a:t>
                      </a:r>
                    </a:p>
                    <a:p>
                      <a:pPr marL="1169988" indent="0" algn="l" latinLnBrk="1">
                        <a:defRPr lang="ko-KR" altLang="en-US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상품명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그냥 아메리카노</a:t>
                      </a:r>
                    </a:p>
                    <a:p>
                      <a:pPr marL="1169988" indent="0" algn="l" latinLnBrk="1">
                        <a:defRPr lang="ko-KR" altLang="en-US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가격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: 1,000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원</a:t>
                      </a:r>
                    </a:p>
                    <a:p>
                      <a:pPr marL="1169988" indent="0" algn="l" latinLnBrk="1">
                        <a:defRPr lang="ko-KR" altLang="en-US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옵션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없음</a:t>
                      </a:r>
                    </a:p>
                    <a:p>
                      <a:pPr marL="1169988" indent="0" algn="l" latinLnBrk="1">
                        <a:defRPr lang="ko-KR" altLang="en-US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수량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: 2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2,000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048462">
                <a:tc gridSpan="2">
                  <a:txBody>
                    <a:bodyPr/>
                    <a:lstStyle/>
                    <a:p>
                      <a:pPr marL="1169988" indent="0" algn="l" latinLnBrk="1">
                        <a:defRPr lang="ko-KR" altLang="en-US"/>
                      </a:pP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048462">
                <a:tc gridSpan="2">
                  <a:txBody>
                    <a:bodyPr/>
                    <a:lstStyle/>
                    <a:p>
                      <a:pPr marL="0" indent="0" algn="l" latinLnBrk="1">
                        <a:defRPr lang="ko-KR" altLang="en-US"/>
                      </a:pP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611560" y="1904957"/>
            <a:ext cx="958429" cy="84668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>
                <a:solidFill>
                  <a:schemeClr val="tx1"/>
                </a:solidFill>
              </a:rPr>
              <a:t>상품</a:t>
            </a:r>
          </a:p>
          <a:p>
            <a:pPr algn="ctr">
              <a:defRPr lang="ko-KR" altLang="en-US"/>
            </a:pPr>
            <a:r>
              <a:rPr lang="ko-KR" altLang="en-US" sz="10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11560" y="2968246"/>
            <a:ext cx="958429" cy="84668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>
                <a:solidFill>
                  <a:schemeClr val="tx1"/>
                </a:solidFill>
              </a:rPr>
              <a:t>상품</a:t>
            </a:r>
          </a:p>
          <a:p>
            <a:pPr algn="ctr">
              <a:defRPr lang="ko-KR" altLang="en-US"/>
            </a:pPr>
            <a:r>
              <a:rPr lang="ko-KR" altLang="en-US" sz="10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4781762" y="4047514"/>
            <a:ext cx="1666301" cy="69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500"/>
              <a:t>최종결제금액</a:t>
            </a:r>
          </a:p>
          <a:p>
            <a:pPr algn="ctr">
              <a:defRPr lang="ko-KR" altLang="en-US"/>
            </a:pPr>
            <a:r>
              <a:rPr lang="en-US" altLang="ko-KR" sz="2500" b="1"/>
              <a:t>6,500</a:t>
            </a:r>
            <a:r>
              <a:rPr lang="ko-KR" altLang="en-US" sz="2500" b="1"/>
              <a:t>원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812121" y="5320681"/>
            <a:ext cx="166630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200"/>
              <a:t>상품수령 예상 시간</a:t>
            </a:r>
            <a:endParaRPr lang="ko-KR" altLang="en-US" b="1"/>
          </a:p>
        </p:txBody>
      </p:sp>
      <p:sp>
        <p:nvSpPr>
          <p:cNvPr id="19" name="직사각형 18"/>
          <p:cNvSpPr/>
          <p:nvPr/>
        </p:nvSpPr>
        <p:spPr>
          <a:xfrm>
            <a:off x="2816826" y="5232614"/>
            <a:ext cx="3505179" cy="4423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2300" b="1"/>
              <a:t>2018-10-18 09:45:11</a:t>
            </a:r>
          </a:p>
        </p:txBody>
      </p:sp>
      <p:cxnSp>
        <p:nvCxnSpPr>
          <p:cNvPr id="21" name="직선 연결선 20"/>
          <p:cNvCxnSpPr/>
          <p:nvPr/>
        </p:nvCxnSpPr>
        <p:spPr>
          <a:xfrm>
            <a:off x="458019" y="1337308"/>
            <a:ext cx="626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/>
          <p:cNvSpPr/>
          <p:nvPr/>
        </p:nvSpPr>
        <p:spPr>
          <a:xfrm>
            <a:off x="2747628" y="6057292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3" name="타원 22"/>
          <p:cNvSpPr/>
          <p:nvPr/>
        </p:nvSpPr>
        <p:spPr>
          <a:xfrm>
            <a:off x="201582" y="996283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4" name="타원 23"/>
          <p:cNvSpPr/>
          <p:nvPr/>
        </p:nvSpPr>
        <p:spPr>
          <a:xfrm>
            <a:off x="473761" y="1786681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5" name="타원 24"/>
          <p:cNvSpPr/>
          <p:nvPr/>
        </p:nvSpPr>
        <p:spPr>
          <a:xfrm>
            <a:off x="5184068" y="1915634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6" name="타원 25"/>
          <p:cNvSpPr/>
          <p:nvPr/>
        </p:nvSpPr>
        <p:spPr>
          <a:xfrm>
            <a:off x="1431933" y="1742939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7" name="타원 26"/>
          <p:cNvSpPr/>
          <p:nvPr/>
        </p:nvSpPr>
        <p:spPr>
          <a:xfrm>
            <a:off x="374873" y="5339851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8" name="타원 27"/>
          <p:cNvSpPr/>
          <p:nvPr/>
        </p:nvSpPr>
        <p:spPr>
          <a:xfrm>
            <a:off x="374873" y="4102043"/>
            <a:ext cx="25202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tx1"/>
                </a:solidFill>
              </a:rPr>
              <a:t>5</a:t>
            </a: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3630317"/>
              </p:ext>
            </p:extLst>
          </p:nvPr>
        </p:nvGraphicFramePr>
        <p:xfrm>
          <a:off x="6929454" y="4221088"/>
          <a:ext cx="2068830" cy="2301240"/>
        </p:xfrm>
        <a:graphic>
          <a:graphicData uri="http://schemas.openxmlformats.org/drawingml/2006/table">
            <a:tbl>
              <a:tblPr firstRow="1" bandRow="1"/>
              <a:tblGrid>
                <a:gridCol w="20688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+mn-lt"/>
                          <a:ea typeface="맑은 고딕"/>
                        </a:rPr>
                        <a:t>Request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8C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en-US" sz="1000"/>
                        <a:t>/order/orderHistoryDetailAction.yo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800" b="0">
                          <a:solidFill>
                            <a:schemeClr val="tx1"/>
                          </a:solidFill>
                          <a:latin typeface="+mn-lt"/>
                          <a:ea typeface="맑은 고딕"/>
                        </a:rPr>
                        <a:t>Controller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8C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en-US" sz="1000"/>
                        <a:t>com.coffeeyo.order.action.OrderHistoryDetailAction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800" b="0">
                          <a:solidFill>
                            <a:schemeClr val="tx1"/>
                          </a:solidFill>
                          <a:latin typeface="+mn-lt"/>
                          <a:ea typeface="맑은 고딕"/>
                        </a:rPr>
                        <a:t>View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8C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en-US" sz="1000" dirty="0"/>
                        <a:t>../view/order/</a:t>
                      </a:r>
                      <a:r>
                        <a:rPr lang="en-US" altLang="en-US" sz="1000" dirty="0" err="1"/>
                        <a:t>orderHistoryDetail.jsp</a:t>
                      </a:r>
                      <a:endParaRPr lang="en-US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5" name="직사각형 32"/>
          <p:cNvSpPr/>
          <p:nvPr/>
        </p:nvSpPr>
        <p:spPr>
          <a:xfrm>
            <a:off x="3006465" y="6171300"/>
            <a:ext cx="965299" cy="246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00">
                <a:solidFill>
                  <a:schemeClr val="tx1"/>
                </a:solidFill>
              </a:rPr>
              <a:t>구매목록</a:t>
            </a:r>
          </a:p>
        </p:txBody>
      </p:sp>
    </p:spTree>
    <p:extLst>
      <p:ext uri="{BB962C8B-B14F-4D97-AF65-F5344CB8AC3E}">
        <p14:creationId xmlns:p14="http://schemas.microsoft.com/office/powerpoint/2010/main" val="2879241938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PMingLiU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P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000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PMingLiU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P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3052</Words>
  <Application>Microsoft Office PowerPoint</Application>
  <PresentationFormat>화면 슬라이드 쇼(4:3)</PresentationFormat>
  <Paragraphs>1588</Paragraphs>
  <Slides>32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3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yuno</dc:creator>
  <cp:lastModifiedBy>hong</cp:lastModifiedBy>
  <cp:revision>363</cp:revision>
  <dcterms:created xsi:type="dcterms:W3CDTF">2015-09-14T01:29:30Z</dcterms:created>
  <dcterms:modified xsi:type="dcterms:W3CDTF">2020-04-14T02:49:50Z</dcterms:modified>
  <cp:version>0906.0100.01</cp:version>
</cp:coreProperties>
</file>