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Candar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ECE8C7-AFB9-41B5-8CCF-9522F3799A8D}">
  <a:tblStyle styleId="{C6ECE8C7-AFB9-41B5-8CCF-9522F3799A8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114362E-3C75-4FDF-90A4-0B6BA283A306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6D4E1940-6E54-4E9A-9BE7-48E3A09F1F58}" styleName="Table_2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000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  <a:tblStyle styleId="{F3B83272-0979-4B5F-9801-FA6103D8D7ED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bold.fntdata"/><Relationship Id="rId20" Type="http://schemas.openxmlformats.org/officeDocument/2006/relationships/slide" Target="slides/slide15.xml"/><Relationship Id="rId42" Type="http://schemas.openxmlformats.org/officeDocument/2006/relationships/font" Target="fonts/Candara-boldItalic.fntdata"/><Relationship Id="rId41" Type="http://schemas.openxmlformats.org/officeDocument/2006/relationships/font" Target="fonts/Candara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ndar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ee219be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74ee219bec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0857fc1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750857fc10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4c60250a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74c60250ab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0857fc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750857fc10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c60250a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74c60250ab_2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4c60250a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74c60250ab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50857fc10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4c60250a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74c60250ab_2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0857f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750857fc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4ee219be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74ee219bec_0_5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4ee219be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74ee219bec_0_5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4ee219be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74ee219bec_0_5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4ee219be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g74ee219bec_0_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857fc1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50857fc10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4ee219bec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74ee219bec_0_8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4ee219bec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74ee219bec_0_9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4ee219be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g74ee219bec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4ee219be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g74ee219bec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ee219b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4ee219be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0857fc1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750857fc10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0857fc1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750857fc10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0857fc1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750857fc10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0857fc1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750857fc10_0_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0857fc1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750857fc10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페이지 로드맵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181094" y="1959248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39234" y="1959248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836175" y="1959123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37740" y="1959248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3"/>
          <p:cNvCxnSpPr>
            <a:stCxn id="85" idx="2"/>
            <a:endCxn id="87" idx="0"/>
          </p:cNvCxnSpPr>
          <p:nvPr/>
        </p:nvCxnSpPr>
        <p:spPr>
          <a:xfrm flipH="1">
            <a:off x="5638524" y="1358601"/>
            <a:ext cx="6885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3"/>
          <p:cNvCxnSpPr>
            <a:stCxn id="85" idx="2"/>
            <a:endCxn id="90" idx="0"/>
          </p:cNvCxnSpPr>
          <p:nvPr/>
        </p:nvCxnSpPr>
        <p:spPr>
          <a:xfrm flipH="1">
            <a:off x="4195224" y="1358601"/>
            <a:ext cx="21318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3"/>
          <p:cNvCxnSpPr>
            <a:stCxn id="85" idx="2"/>
            <a:endCxn id="86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>
            <a:stCxn id="85" idx="2"/>
            <a:endCxn id="88" idx="0"/>
          </p:cNvCxnSpPr>
          <p:nvPr/>
        </p:nvCxnSpPr>
        <p:spPr>
          <a:xfrm>
            <a:off x="6327024" y="1358601"/>
            <a:ext cx="9696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3"/>
          <p:cNvCxnSpPr>
            <a:stCxn id="85" idx="2"/>
            <a:endCxn id="89" idx="0"/>
          </p:cNvCxnSpPr>
          <p:nvPr/>
        </p:nvCxnSpPr>
        <p:spPr>
          <a:xfrm>
            <a:off x="6327024" y="1358601"/>
            <a:ext cx="29664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>
            <a:stCxn id="86" idx="2"/>
            <a:endCxn id="91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>
            <a:stCxn id="86" idx="2"/>
            <a:endCxn id="92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3"/>
          <p:cNvCxnSpPr>
            <a:stCxn id="86" idx="2"/>
            <a:endCxn id="93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3"/>
          <p:cNvSpPr txBox="1"/>
          <p:nvPr/>
        </p:nvSpPr>
        <p:spPr>
          <a:xfrm>
            <a:off x="3267250" y="3688750"/>
            <a:ext cx="813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263250" y="1959250"/>
            <a:ext cx="8838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178462" y="3693100"/>
            <a:ext cx="883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3"/>
          <p:cNvCxnSpPr>
            <a:stCxn id="90" idx="2"/>
            <a:endCxn id="102" idx="0"/>
          </p:cNvCxnSpPr>
          <p:nvPr/>
        </p:nvCxnSpPr>
        <p:spPr>
          <a:xfrm flipH="1">
            <a:off x="3673690" y="2465048"/>
            <a:ext cx="521400" cy="122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3"/>
          <p:cNvCxnSpPr>
            <a:stCxn id="90" idx="2"/>
            <a:endCxn id="104" idx="0"/>
          </p:cNvCxnSpPr>
          <p:nvPr/>
        </p:nvCxnSpPr>
        <p:spPr>
          <a:xfrm>
            <a:off x="4195090" y="2465048"/>
            <a:ext cx="425400" cy="122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3"/>
          <p:cNvSpPr txBox="1"/>
          <p:nvPr/>
        </p:nvSpPr>
        <p:spPr>
          <a:xfrm>
            <a:off x="5160438" y="3693100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3"/>
          <p:cNvCxnSpPr>
            <a:stCxn id="90" idx="2"/>
            <a:endCxn id="107" idx="0"/>
          </p:cNvCxnSpPr>
          <p:nvPr/>
        </p:nvCxnSpPr>
        <p:spPr>
          <a:xfrm>
            <a:off x="4195090" y="2465048"/>
            <a:ext cx="1369800" cy="122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3"/>
          <p:cNvSpPr txBox="1"/>
          <p:nvPr/>
        </p:nvSpPr>
        <p:spPr>
          <a:xfrm>
            <a:off x="6399625" y="4733682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90624" y="473369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3"/>
          <p:cNvCxnSpPr>
            <a:stCxn id="107" idx="2"/>
            <a:endCxn id="109" idx="0"/>
          </p:cNvCxnSpPr>
          <p:nvPr/>
        </p:nvCxnSpPr>
        <p:spPr>
          <a:xfrm>
            <a:off x="5564838" y="4338400"/>
            <a:ext cx="123930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3"/>
          <p:cNvCxnSpPr>
            <a:stCxn id="107" idx="2"/>
            <a:endCxn id="110" idx="0"/>
          </p:cNvCxnSpPr>
          <p:nvPr/>
        </p:nvCxnSpPr>
        <p:spPr>
          <a:xfrm>
            <a:off x="5564838" y="4338400"/>
            <a:ext cx="33030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3"/>
          <p:cNvCxnSpPr>
            <a:stCxn id="109" idx="2"/>
            <a:endCxn id="114" idx="0"/>
          </p:cNvCxnSpPr>
          <p:nvPr/>
        </p:nvCxnSpPr>
        <p:spPr>
          <a:xfrm>
            <a:off x="6804025" y="5484882"/>
            <a:ext cx="218580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3"/>
          <p:cNvCxnSpPr>
            <a:stCxn id="109" idx="2"/>
            <a:endCxn id="116" idx="0"/>
          </p:cNvCxnSpPr>
          <p:nvPr/>
        </p:nvCxnSpPr>
        <p:spPr>
          <a:xfrm>
            <a:off x="6804025" y="5484882"/>
            <a:ext cx="306270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3"/>
          <p:cNvSpPr txBox="1"/>
          <p:nvPr/>
        </p:nvSpPr>
        <p:spPr>
          <a:xfrm>
            <a:off x="8585389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9462190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048836" y="2779481"/>
            <a:ext cx="813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897444" y="2788184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3"/>
          <p:cNvCxnSpPr>
            <a:stCxn id="88" idx="2"/>
            <a:endCxn id="117" idx="0"/>
          </p:cNvCxnSpPr>
          <p:nvPr/>
        </p:nvCxnSpPr>
        <p:spPr>
          <a:xfrm flipH="1">
            <a:off x="6455384" y="2465048"/>
            <a:ext cx="8412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3"/>
          <p:cNvCxnSpPr>
            <a:stCxn id="88" idx="2"/>
            <a:endCxn id="118" idx="0"/>
          </p:cNvCxnSpPr>
          <p:nvPr/>
        </p:nvCxnSpPr>
        <p:spPr>
          <a:xfrm>
            <a:off x="7296584" y="2465048"/>
            <a:ext cx="5400" cy="3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3"/>
          <p:cNvSpPr txBox="1"/>
          <p:nvPr/>
        </p:nvSpPr>
        <p:spPr>
          <a:xfrm>
            <a:off x="3269975" y="4733712"/>
            <a:ext cx="808800" cy="60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581636" y="473369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3"/>
          <p:cNvCxnSpPr>
            <a:stCxn id="107" idx="2"/>
            <a:endCxn id="122" idx="0"/>
          </p:cNvCxnSpPr>
          <p:nvPr/>
        </p:nvCxnSpPr>
        <p:spPr>
          <a:xfrm flipH="1">
            <a:off x="4986138" y="4338400"/>
            <a:ext cx="578700" cy="39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3"/>
          <p:cNvSpPr txBox="1"/>
          <p:nvPr/>
        </p:nvSpPr>
        <p:spPr>
          <a:xfrm>
            <a:off x="6602102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70857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유의사항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및 안내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49562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3"/>
          <p:cNvCxnSpPr>
            <a:stCxn id="122" idx="2"/>
            <a:endCxn id="126" idx="0"/>
          </p:cNvCxnSpPr>
          <p:nvPr/>
        </p:nvCxnSpPr>
        <p:spPr>
          <a:xfrm>
            <a:off x="4986036" y="5484898"/>
            <a:ext cx="9141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3"/>
          <p:cNvCxnSpPr>
            <a:stCxn id="110" idx="2"/>
            <a:endCxn id="124" idx="0"/>
          </p:cNvCxnSpPr>
          <p:nvPr/>
        </p:nvCxnSpPr>
        <p:spPr>
          <a:xfrm>
            <a:off x="5895024" y="5484898"/>
            <a:ext cx="11115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3"/>
          <p:cNvCxnSpPr>
            <a:stCxn id="102" idx="2"/>
            <a:endCxn id="121" idx="0"/>
          </p:cNvCxnSpPr>
          <p:nvPr/>
        </p:nvCxnSpPr>
        <p:spPr>
          <a:xfrm>
            <a:off x="3673750" y="4342750"/>
            <a:ext cx="600" cy="39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>
            <a:stCxn id="109" idx="2"/>
            <a:endCxn id="125" idx="0"/>
          </p:cNvCxnSpPr>
          <p:nvPr/>
        </p:nvCxnSpPr>
        <p:spPr>
          <a:xfrm>
            <a:off x="6804025" y="5484882"/>
            <a:ext cx="13089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51625" y="2783775"/>
            <a:ext cx="883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13"/>
          <p:cNvCxnSpPr>
            <a:stCxn id="89" idx="2"/>
            <a:endCxn id="131" idx="0"/>
          </p:cNvCxnSpPr>
          <p:nvPr/>
        </p:nvCxnSpPr>
        <p:spPr>
          <a:xfrm>
            <a:off x="9293525" y="2464923"/>
            <a:ext cx="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13"/>
          <p:cNvSpPr txBox="1"/>
          <p:nvPr/>
        </p:nvSpPr>
        <p:spPr>
          <a:xfrm>
            <a:off x="458162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66762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13"/>
          <p:cNvCxnSpPr>
            <a:stCxn id="122" idx="2"/>
            <a:endCxn id="134" idx="0"/>
          </p:cNvCxnSpPr>
          <p:nvPr/>
        </p:nvCxnSpPr>
        <p:spPr>
          <a:xfrm flipH="1">
            <a:off x="4071936" y="5484898"/>
            <a:ext cx="9141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3"/>
          <p:cNvCxnSpPr>
            <a:stCxn id="122" idx="2"/>
            <a:endCxn id="133" idx="0"/>
          </p:cNvCxnSpPr>
          <p:nvPr/>
        </p:nvCxnSpPr>
        <p:spPr>
          <a:xfrm>
            <a:off x="4986036" y="5484898"/>
            <a:ext cx="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3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3"/>
          <p:cNvCxnSpPr>
            <a:stCxn id="91" idx="2"/>
            <a:endCxn id="137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13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3"/>
          <p:cNvCxnSpPr>
            <a:stCxn id="91" idx="2"/>
            <a:endCxn id="139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3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3"/>
          <p:cNvCxnSpPr>
            <a:stCxn id="91" idx="2"/>
            <a:endCxn id="141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3"/>
          <p:cNvSpPr txBox="1"/>
          <p:nvPr/>
        </p:nvSpPr>
        <p:spPr>
          <a:xfrm>
            <a:off x="9979011" y="278364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10383550" y="2465050"/>
            <a:ext cx="321600" cy="31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3"/>
          <p:cNvSpPr txBox="1"/>
          <p:nvPr/>
        </p:nvSpPr>
        <p:spPr>
          <a:xfrm>
            <a:off x="10887349" y="278364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3"/>
          <p:cNvCxnSpPr>
            <a:stCxn id="103" idx="2"/>
            <a:endCxn id="145" idx="0"/>
          </p:cNvCxnSpPr>
          <p:nvPr/>
        </p:nvCxnSpPr>
        <p:spPr>
          <a:xfrm>
            <a:off x="10705150" y="2465050"/>
            <a:ext cx="586500" cy="31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3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3"/>
          <p:cNvCxnSpPr>
            <a:stCxn id="92" idx="2"/>
            <a:endCxn id="147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3"/>
          <p:cNvCxnSpPr>
            <a:stCxn id="85" idx="2"/>
            <a:endCxn id="103" idx="0"/>
          </p:cNvCxnSpPr>
          <p:nvPr/>
        </p:nvCxnSpPr>
        <p:spPr>
          <a:xfrm>
            <a:off x="6327024" y="1358601"/>
            <a:ext cx="4378200" cy="60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3"/>
          <p:cNvSpPr txBox="1"/>
          <p:nvPr/>
        </p:nvSpPr>
        <p:spPr>
          <a:xfrm>
            <a:off x="7741853" y="2788187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3"/>
          <p:cNvCxnSpPr>
            <a:stCxn id="88" idx="2"/>
            <a:endCxn id="150" idx="0"/>
          </p:cNvCxnSpPr>
          <p:nvPr/>
        </p:nvCxnSpPr>
        <p:spPr>
          <a:xfrm>
            <a:off x="7296584" y="2465048"/>
            <a:ext cx="849600" cy="3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2-2-1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아이디 </a:t>
                      </a:r>
                      <a:r>
                        <a:rPr lang="ko-KR" sz="1200"/>
                        <a:t>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2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아이디 앞 네 자리, 뒤는 *처리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22"/>
          <p:cNvSpPr txBox="1"/>
          <p:nvPr/>
        </p:nvSpPr>
        <p:spPr>
          <a:xfrm>
            <a:off x="2492600" y="3012799"/>
            <a:ext cx="7611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296667" y="22951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3716075" y="3982671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3476007" y="29321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3253707" y="3859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3263350" y="3012800"/>
            <a:ext cx="2517300" cy="33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hong******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2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2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(정보일치)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(3-4-1 페이지(비밀번호 수정)로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9" name="Google Shape;419;p23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찾기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23"/>
          <p:cNvSpPr/>
          <p:nvPr/>
        </p:nvSpPr>
        <p:spPr>
          <a:xfrm flipH="1" rot="10800000">
            <a:off x="2990323" y="3585509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2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6" name="Google Shape;446;p2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(3-1 페이지로)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(7-1 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24"/>
          <p:cNvSpPr txBox="1"/>
          <p:nvPr/>
        </p:nvSpPr>
        <p:spPr>
          <a:xfrm>
            <a:off x="665094" y="1289226"/>
            <a:ext cx="3055701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마이페이지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1317571" y="1951298"/>
            <a:ext cx="2653825" cy="137973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LIST 5개만 보이기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020096" y="195129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251511" y="1951298"/>
            <a:ext cx="2653825" cy="137973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현황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954036" y="195129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18504" y="1676656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6709390" y="1674469"/>
            <a:ext cx="476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317571" y="3577919"/>
            <a:ext cx="5587800" cy="183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내가 쓴 글 5개만 보기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5669285" y="3577919"/>
            <a:ext cx="1236051" cy="31481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1317575" y="5654821"/>
            <a:ext cx="5587800" cy="59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보기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6714605" y="3331030"/>
            <a:ext cx="440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4538350" y="56437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2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p2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생성,삭제,그룹명 변경 할 수 있는 창을 띄운다. (3-1-div)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등록되어진 그룹 선택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선택한 종목을 다른 그룹으로 이동시킨다.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(현재 그룹에서 해당 종목 삭제, 이동시킨 다른 그룹에서 해당 종목 추가)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종목 검색 및 관심종목에 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선택 후 관심종목에서 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리스트에서 선택한 종목이동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(맨 위로/위로/아래로/맨아래로)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3" name="Google Shape;473;p25"/>
          <p:cNvSpPr txBox="1"/>
          <p:nvPr/>
        </p:nvSpPr>
        <p:spPr>
          <a:xfrm>
            <a:off x="942125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239125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536113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833113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>
            <a:off x="1022375" y="2214875"/>
            <a:ext cx="136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1913375" y="2308850"/>
            <a:ext cx="136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79" name="Google Shape;479;p25"/>
          <p:cNvGraphicFramePr/>
          <p:nvPr/>
        </p:nvGraphicFramePr>
        <p:xfrm>
          <a:off x="942134" y="2493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{0114362E-3C75-4FDF-90A4-0B6BA283A306}</a:tableStyleId>
              </a:tblPr>
              <a:tblGrid>
                <a:gridCol w="488250"/>
                <a:gridCol w="534600"/>
                <a:gridCol w="753650"/>
                <a:gridCol w="753650"/>
                <a:gridCol w="753650"/>
                <a:gridCol w="753650"/>
                <a:gridCol w="834500"/>
                <a:gridCol w="808450"/>
                <a:gridCol w="1017100"/>
              </a:tblGrid>
              <a:tr h="24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종목명</a:t>
                      </a:r>
                      <a:endParaRPr b="1" sz="11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등락율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8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0" name="Google Shape;480;p25"/>
          <p:cNvSpPr txBox="1"/>
          <p:nvPr/>
        </p:nvSpPr>
        <p:spPr>
          <a:xfrm>
            <a:off x="481355" y="198760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870783" y="1336921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관심종목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2644188" y="1390813"/>
            <a:ext cx="11604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기본그룹1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3958763" y="1390813"/>
            <a:ext cx="8265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370675" y="2144500"/>
            <a:ext cx="9147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그룹이동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3285375" y="2144500"/>
            <a:ext cx="7395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✕   삭제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5313127" y="2100575"/>
            <a:ext cx="8265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종목추가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6052625" y="2100575"/>
            <a:ext cx="1587000" cy="228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종목검색     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4623729" y="11178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2357415" y="1127769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986430" y="181868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849488" y="18671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6983013" y="18186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314450" y="2195525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 rot="10800000">
            <a:off x="1619250" y="2195525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 rot="10800000">
            <a:off x="1924050" y="2195525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372350" y="2092425"/>
            <a:ext cx="236400" cy="236400"/>
          </a:xfrm>
          <a:prstGeom prst="mathPl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1033100" y="2216150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3-1-</a:t>
                      </a:r>
                      <a:r>
                        <a:rPr lang="ko-KR" sz="1200"/>
                        <a:t>div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 그룹설정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1" name="Google Shape;511;p2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 그룹 수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이름 수정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수정된 내용을 적용시킨다.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적용이 완료되면 창을 닫는다.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2" name="Google Shape;512;p26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1947325" y="2046100"/>
            <a:ext cx="153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MY 그룹 설정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088450" y="2638775"/>
            <a:ext cx="1453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총 2개 그룹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088450" y="3258325"/>
            <a:ext cx="145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2088450" y="3587163"/>
            <a:ext cx="1453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2088450" y="3115600"/>
            <a:ext cx="3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26"/>
          <p:cNvSpPr txBox="1"/>
          <p:nvPr/>
        </p:nvSpPr>
        <p:spPr>
          <a:xfrm>
            <a:off x="4984450" y="4989354"/>
            <a:ext cx="826500" cy="300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4332500" y="3270254"/>
            <a:ext cx="8265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293975" y="3258325"/>
            <a:ext cx="548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4332500" y="3649966"/>
            <a:ext cx="8265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5293975" y="3638038"/>
            <a:ext cx="548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2088450" y="4117475"/>
            <a:ext cx="3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26"/>
          <p:cNvSpPr txBox="1"/>
          <p:nvPr/>
        </p:nvSpPr>
        <p:spPr>
          <a:xfrm>
            <a:off x="2099725" y="4117475"/>
            <a:ext cx="4123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그룹은 최대 50개까지 추가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마우스를 길게 눌러서 이동하면, 그룹 순서를 변경 할 수 있습니다.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순서는 한 그룹씩 이동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그룹명은 최대 8자까지 변경 할 수 있습니다.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619115" y="236134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2996880" y="2450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4013413" y="3111286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774613" y="31092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419563" y="46948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4984450" y="2670804"/>
            <a:ext cx="8265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 추가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내</a:t>
                      </a:r>
                      <a:r>
                        <a:rPr lang="ko-KR" sz="1200"/>
                        <a:t> 게시글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6" name="Google Shape;546;p27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제목,내용을 기준으로 게시글 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자유게시판 게시글 상세보기로 이동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7" name="Google Shape;547;p27"/>
          <p:cNvSpPr txBox="1"/>
          <p:nvPr/>
        </p:nvSpPr>
        <p:spPr>
          <a:xfrm>
            <a:off x="848045" y="1448684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27"/>
          <p:cNvSpPr/>
          <p:nvPr/>
        </p:nvSpPr>
        <p:spPr>
          <a:xfrm flipH="1" rot="10800000">
            <a:off x="5105501" y="15435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2" name="Google Shape;552;p27"/>
          <p:cNvGraphicFramePr/>
          <p:nvPr/>
        </p:nvGraphicFramePr>
        <p:xfrm>
          <a:off x="767220" y="2368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{0114362E-3C75-4FDF-90A4-0B6BA283A306}</a:tableStyleId>
              </a:tblPr>
              <a:tblGrid>
                <a:gridCol w="691450"/>
                <a:gridCol w="3781625"/>
                <a:gridCol w="916900"/>
                <a:gridCol w="1014050"/>
                <a:gridCol w="555325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삼성전자 지금 주식 사야됨?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주식천재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725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53" name="Google Shape;553;p27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7509328" y="11458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109024" y="6153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3446461" y="24220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Google Shape;569;p2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내 정보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2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(3-4-3-1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1" name="Google Shape;571;p28"/>
          <p:cNvSpPr txBox="1"/>
          <p:nvPr/>
        </p:nvSpPr>
        <p:spPr>
          <a:xfrm>
            <a:off x="3726082" y="2391867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2909481" y="2370823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3991173" y="2848413"/>
            <a:ext cx="1866809" cy="34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2739678" y="28611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723404" y="34124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723404" y="3939569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2723404" y="4418854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3415537" y="1763113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3748337" y="3425476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3748337" y="3939569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748337" y="4418854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3484267" y="526279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3741928" y="5555245"/>
            <a:ext cx="12663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374673" y="5567598"/>
            <a:ext cx="11988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1780826" y="52752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703665" y="1397725"/>
            <a:ext cx="5140508" cy="38012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2109153" y="5542965"/>
            <a:ext cx="12663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5134161" y="5256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p2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비밀번호 입력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2" name="Google Shape;602;p2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(3-4-1-2 이동)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3" name="Google Shape;603;p29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3583092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582342" y="369968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2776998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2639733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2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/>
        </p:nvSpPr>
        <p:spPr>
          <a:xfrm>
            <a:off x="1703665" y="1397725"/>
            <a:ext cx="5140500" cy="380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6" name="Google Shape;626;p3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-1-2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내 정보 </a:t>
                      </a:r>
                      <a:r>
                        <a:rPr lang="ko-KR" sz="1200"/>
                        <a:t>수정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7" name="Google Shape;627;p3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아이디, 이름 제외하고 나머지 내용 수정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 변경시에 중복확인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만약 중복되면 수정하도록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(3-4-1-1 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8" name="Google Shape;628;p30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3748325" y="3425475"/>
            <a:ext cx="16566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5975242" y="310302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4438536" y="5508315"/>
            <a:ext cx="9645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4024526" y="225897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194713" y="5508315"/>
            <a:ext cx="9645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286683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3726082" y="2851342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5503875" y="3429000"/>
            <a:ext cx="5487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530998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8" name="Google Shape;658;p3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9" name="Google Shape;659;p3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0" name="Google Shape;660;p31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1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5831026" y="870636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내정보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화면의 헤더/푸터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279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 상태-3페이지로)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1. (로그인 상태-3페이지로)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1.로그인 상태면 로그아웃 표시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(로그아웃하고 현재페이지 새로고침)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2.비로그인 상태면 로그인 표시(2페이지로)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449350" y="56532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25382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2165134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308462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91542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831026" y="570550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-3348" y="1036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025170" y="21832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1965090" y="218328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2915357" y="21832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776039" y="218328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449350" y="931761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208033" y="680028"/>
            <a:ext cx="220500" cy="442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831026" y="1173615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 </a:t>
            </a: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5831026" y="1475879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</a:t>
            </a: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</a:t>
            </a: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638360" y="3041470"/>
            <a:ext cx="7226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헤더랑 푸터는 중복되므로 여기 따로 빼놨습니다.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헤더.Jsp랑 푸터.Jsp를 하나씩 따로 만들어서 include 태그로 합치기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915421" y="859554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4915421" y="1164497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4000634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831370" y="21832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4578385" y="774853"/>
            <a:ext cx="4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4588435" y="108365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5743828" y="21833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625703" y="774844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6649853" y="1083835"/>
            <a:ext cx="3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649853" y="1392825"/>
            <a:ext cx="3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192428" y="218316"/>
            <a:ext cx="3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3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8" name="Google Shape;678;p3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897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</a:t>
                      </a:r>
                      <a:r>
                        <a:rPr lang="ko-KR" sz="1200"/>
                        <a:t>(현재 비밀번호 일치)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(3-4-2-1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(현재 비밀번호 일치X)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페이지 이동X (alert)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9" name="Google Shape;679;p32"/>
          <p:cNvSpPr txBox="1"/>
          <p:nvPr/>
        </p:nvSpPr>
        <p:spPr>
          <a:xfrm>
            <a:off x="2290471" y="2142309"/>
            <a:ext cx="4206240" cy="249500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3789904" y="3091177"/>
            <a:ext cx="2326354" cy="33637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3789154" y="3548377"/>
            <a:ext cx="2326354" cy="33637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2615707" y="3091177"/>
            <a:ext cx="114852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현재 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370035" y="3548377"/>
            <a:ext cx="1541417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3553203" y="2444668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80972" y="4091418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412757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553422" y="4091418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20002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3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2" name="Google Shape;702;p3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4025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3" name="Google Shape;703;p33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3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3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3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유의사항 및 안내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9" name="Google Shape;719;p3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(3-4-3--2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0" name="Google Shape;720;p34"/>
          <p:cNvSpPr txBox="1"/>
          <p:nvPr/>
        </p:nvSpPr>
        <p:spPr>
          <a:xfrm>
            <a:off x="2747895" y="2854611"/>
            <a:ext cx="3665968" cy="80298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회원탈퇴에 앞서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유의사항 및 안내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반드시 읽고 진행해주세요!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5835974" y="3108980"/>
            <a:ext cx="315004" cy="26741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5272439" y="3095917"/>
            <a:ext cx="589661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34"/>
          <p:cNvSpPr txBox="1"/>
          <p:nvPr/>
        </p:nvSpPr>
        <p:spPr>
          <a:xfrm>
            <a:off x="2890311" y="3020207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2747895" y="3850274"/>
            <a:ext cx="3665968" cy="80298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2890311" y="4015870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34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34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4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4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4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3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회원탈퇴 비밀번호 입력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9" name="Google Shape;749;p3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</a:t>
                      </a:r>
                      <a:r>
                        <a:rPr lang="ko-KR" sz="1200"/>
                        <a:t>(비밀번호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(3-4-3-3 이동)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</a:t>
                      </a:r>
                      <a:r>
                        <a:rPr lang="ko-KR" sz="1200"/>
                        <a:t>. (비밀번호 불일치)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0" name="Google Shape;750;p35"/>
          <p:cNvSpPr txBox="1"/>
          <p:nvPr/>
        </p:nvSpPr>
        <p:spPr>
          <a:xfrm>
            <a:off x="3755931" y="2201176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3583092" y="3242488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3582342" y="3699688"/>
            <a:ext cx="2326354" cy="33637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776998" y="3242488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35"/>
          <p:cNvSpPr txBox="1"/>
          <p:nvPr/>
        </p:nvSpPr>
        <p:spPr>
          <a:xfrm>
            <a:off x="2639733" y="3686988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35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3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회원탈퇴 확인 메시지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3" name="Google Shape;773;p3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4" name="Google Shape;774;p36"/>
          <p:cNvSpPr txBox="1"/>
          <p:nvPr/>
        </p:nvSpPr>
        <p:spPr>
          <a:xfrm>
            <a:off x="2143860" y="3207016"/>
            <a:ext cx="4068720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회원탈퇴가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3769274" y="4061787"/>
            <a:ext cx="817891" cy="338566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4415878" y="4135613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3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3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3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Google Shape;789;p3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0" name="Google Shape;790;p37"/>
          <p:cNvGraphicFramePr/>
          <p:nvPr/>
        </p:nvGraphicFramePr>
        <p:xfrm>
          <a:off x="8500532" y="1625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65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4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/>
                        <a:t> (가상투자) 주식을</a:t>
                      </a: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1" name="Google Shape;791;p37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b="1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 flipH="1" rot="10800000">
            <a:off x="7678401" y="1445735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3" name="Google Shape;793;p37"/>
          <p:cNvGraphicFramePr/>
          <p:nvPr/>
        </p:nvGraphicFramePr>
        <p:xfrm>
          <a:off x="304800" y="1830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{0114362E-3C75-4FDF-90A4-0B6BA283A306}</a:tableStyleId>
              </a:tblPr>
              <a:tblGrid>
                <a:gridCol w="415700"/>
                <a:gridCol w="386525"/>
                <a:gridCol w="663675"/>
                <a:gridCol w="605050"/>
                <a:gridCol w="787025"/>
                <a:gridCol w="611000"/>
                <a:gridCol w="611000"/>
                <a:gridCol w="611000"/>
                <a:gridCol w="611000"/>
                <a:gridCol w="661850"/>
                <a:gridCol w="743500"/>
                <a:gridCol w="908250"/>
              </a:tblGrid>
              <a:tr h="2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275">
                <a:tc gridSpan="1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94" name="Google Shape;794;p37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7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7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flipH="1" rot="10800000">
            <a:off x="2218619" y="1912746"/>
            <a:ext cx="53100" cy="4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37"/>
          <p:cNvSpPr/>
          <p:nvPr/>
        </p:nvSpPr>
        <p:spPr>
          <a:xfrm flipH="1" rot="10800000">
            <a:off x="2964164" y="1912746"/>
            <a:ext cx="53100" cy="4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fmla="val 50000" name="adj"/>
            </a:avLst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fmla="val 50000" name="adj"/>
            </a:avLst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7744568" y="1035016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7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b="1" sz="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Google Shape;820;p3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자유게시판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1" name="Google Shape;821;p3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693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5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범주(제목,내용,작성자)의 검색 내용에 따라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게시판 내용 노출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글 제목 클릭시 해당 본문 페이지로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&lt;&lt; : 10개 단위 맨 앞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&gt;&gt; : 10개 단위 맨 뒤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   : 한 칸 앞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   : 한 칸 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2" name="Google Shape;822;p3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3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74550" y="13812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7066256" y="1373185"/>
            <a:ext cx="6603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b="1"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4415246" y="1381211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38"/>
          <p:cNvSpPr/>
          <p:nvPr/>
        </p:nvSpPr>
        <p:spPr>
          <a:xfrm flipH="1" rot="10800000">
            <a:off x="5105501" y="14673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415245" y="1705733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4415244" y="2022084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작성자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6" name="Google Shape;836;p38"/>
          <p:cNvGraphicFramePr/>
          <p:nvPr/>
        </p:nvGraphicFramePr>
        <p:xfrm>
          <a:off x="882595" y="2450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{6D4E1940-6E54-4E9A-9BE7-48E3A09F1F58}</a:tableStyleId>
              </a:tblPr>
              <a:tblGrid>
                <a:gridCol w="881025"/>
                <a:gridCol w="3517900"/>
                <a:gridCol w="901700"/>
                <a:gridCol w="997225"/>
                <a:gridCol w="546100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삼성전자 지금 주식 사야됨?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주식천재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725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37" name="Google Shape;837;p38"/>
          <p:cNvSpPr txBox="1"/>
          <p:nvPr/>
        </p:nvSpPr>
        <p:spPr>
          <a:xfrm>
            <a:off x="5343280" y="1378521"/>
            <a:ext cx="15669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7509328" y="10696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38"/>
          <p:cNvSpPr txBox="1"/>
          <p:nvPr/>
        </p:nvSpPr>
        <p:spPr>
          <a:xfrm>
            <a:off x="7705473" y="61628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6930298" y="6077377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글쓰기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38"/>
          <p:cNvSpPr txBox="1"/>
          <p:nvPr/>
        </p:nvSpPr>
        <p:spPr>
          <a:xfrm>
            <a:off x="3479736" y="2477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43" name="Google Shape;843;p38"/>
          <p:cNvSpPr txBox="1"/>
          <p:nvPr/>
        </p:nvSpPr>
        <p:spPr>
          <a:xfrm>
            <a:off x="1636040" y="607736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Google Shape;848;p3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5-1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작성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9" name="Google Shape;849;p3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DB에 insert한 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0" name="Google Shape;850;p39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lang="ko-K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작성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3360027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flipH="1" rot="10800000">
            <a:off x="2208651" y="20764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870173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5143861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72" name="Google Shape;872;p39"/>
          <p:cNvSpPr txBox="1"/>
          <p:nvPr/>
        </p:nvSpPr>
        <p:spPr>
          <a:xfrm>
            <a:off x="4326052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4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5-2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수정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8" name="Google Shape;878;p4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update한 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삭제 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9" name="Google Shape;879;p40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lang="ko-K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0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 flipH="1" rot="10800000">
            <a:off x="2208651" y="20764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02" name="Google Shape;902;p40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0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4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5-3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9" name="Google Shape;909;p4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85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0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1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1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1"/>
          <p:cNvSpPr txBox="1"/>
          <p:nvPr/>
        </p:nvSpPr>
        <p:spPr>
          <a:xfrm>
            <a:off x="3747050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/>
        </p:nvSpPr>
        <p:spPr>
          <a:xfrm>
            <a:off x="46560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글쓰기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1"/>
          <p:cNvSpPr txBox="1"/>
          <p:nvPr/>
        </p:nvSpPr>
        <p:spPr>
          <a:xfrm>
            <a:off x="55650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1"/>
          <p:cNvSpPr txBox="1"/>
          <p:nvPr/>
        </p:nvSpPr>
        <p:spPr>
          <a:xfrm>
            <a:off x="64740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1"/>
          <p:cNvSpPr txBox="1"/>
          <p:nvPr/>
        </p:nvSpPr>
        <p:spPr>
          <a:xfrm>
            <a:off x="34920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41"/>
          <p:cNvSpPr txBox="1"/>
          <p:nvPr/>
        </p:nvSpPr>
        <p:spPr>
          <a:xfrm>
            <a:off x="45648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41"/>
          <p:cNvSpPr txBox="1"/>
          <p:nvPr/>
        </p:nvSpPr>
        <p:spPr>
          <a:xfrm>
            <a:off x="6385098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36" name="Google Shape;936;p41"/>
          <p:cNvSpPr txBox="1"/>
          <p:nvPr/>
        </p:nvSpPr>
        <p:spPr>
          <a:xfrm>
            <a:off x="54831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937" name="Google Shape;937;p41"/>
          <p:cNvSpPr txBox="1"/>
          <p:nvPr/>
        </p:nvSpPr>
        <p:spPr>
          <a:xfrm>
            <a:off x="6299273" y="43894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graphicFrame>
        <p:nvGraphicFramePr>
          <p:cNvPr id="938" name="Google Shape;938;p41"/>
          <p:cNvGraphicFramePr/>
          <p:nvPr/>
        </p:nvGraphicFramePr>
        <p:xfrm>
          <a:off x="881791" y="5199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{F3B83272-0979-4B5F-9801-FA6103D8D7ED}</a:tableStyleId>
              </a:tblPr>
              <a:tblGrid>
                <a:gridCol w="875325"/>
                <a:gridCol w="3195675"/>
                <a:gridCol w="792825"/>
                <a:gridCol w="548525"/>
                <a:gridCol w="548700"/>
                <a:gridCol w="528400"/>
              </a:tblGrid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309325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9325">
                <a:tc vMerge="1"/>
                <a:tc vMerge="1"/>
                <a:tc vMerge="1"/>
                <a:tc vMerge="1"/>
                <a:tc vMerge="1"/>
                <a:tc vMerge="1"/>
              </a:tr>
              <a:tr h="118700"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939" name="Google Shape;939;p41"/>
          <p:cNvSpPr txBox="1"/>
          <p:nvPr/>
        </p:nvSpPr>
        <p:spPr>
          <a:xfrm>
            <a:off x="5556823" y="53012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7196473" y="5323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1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85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클릭하면 ②의 데이터가 변화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해당 종목의 테두리 굵기와 색상 변화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</a:t>
                      </a:r>
                      <a:r>
                        <a:rPr lang="ko-KR" sz="1200"/>
                        <a:t>사각형의 크기: 시가총액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색깔: 등락률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업종에 따라 섹터가 나눠지고 나눠진 섹터 안에서 세부업종에 따라 섹터가 다시 나뉨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기본데이터는 ‘삼성전자’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세부업종 현황에는 동일 세부업종에 속해있는 정보 제공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종목코드 혹은 회사명으로 검색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일치하는 데이터가 있으면 트리맵에 표시되고 ②의 데이터 변화 (종목클릭시와 효과 동일)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해당되는 종목명이 내용에 포함된 ?를 ?게시판에서 찾음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(버튼클릭 →?게시판→내용:해당 종목명 검색)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1317571" y="1155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194275"/>
                <a:gridCol w="1791425"/>
                <a:gridCol w="597150"/>
                <a:gridCol w="597150"/>
                <a:gridCol w="1194275"/>
                <a:gridCol w="597150"/>
              </a:tblGrid>
              <a:tr h="565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회사명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등락률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</a:tr>
              <a:tr h="347325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  <a:tr h="282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</a:tr>
              <a:tr h="3473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3473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282550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CC5A"/>
                    </a:solidFill>
                  </a:tcPr>
                </a:tc>
                <a:tc vMerge="1"/>
              </a:tr>
              <a:tr h="34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195" name="Google Shape;195;p15"/>
          <p:cNvGraphicFramePr/>
          <p:nvPr/>
        </p:nvGraphicFramePr>
        <p:xfrm>
          <a:off x="1327712" y="4238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991850"/>
                <a:gridCol w="495925"/>
                <a:gridCol w="495925"/>
                <a:gridCol w="991850"/>
                <a:gridCol w="991850"/>
                <a:gridCol w="495925"/>
                <a:gridCol w="495925"/>
                <a:gridCol w="991850"/>
              </a:tblGrid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5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96" name="Google Shape;196;p15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p4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칼럼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4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 누를 시 본문으로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7" name="Google Shape;947;p4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p42"/>
          <p:cNvSpPr txBox="1"/>
          <p:nvPr/>
        </p:nvSpPr>
        <p:spPr>
          <a:xfrm>
            <a:off x="7188125" y="56532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42"/>
          <p:cNvSpPr txBox="1"/>
          <p:nvPr/>
        </p:nvSpPr>
        <p:spPr>
          <a:xfrm>
            <a:off x="131757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42"/>
          <p:cNvSpPr txBox="1"/>
          <p:nvPr/>
        </p:nvSpPr>
        <p:spPr>
          <a:xfrm>
            <a:off x="229047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42"/>
          <p:cNvSpPr txBox="1"/>
          <p:nvPr/>
        </p:nvSpPr>
        <p:spPr>
          <a:xfrm>
            <a:off x="326337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42"/>
          <p:cNvSpPr txBox="1"/>
          <p:nvPr/>
        </p:nvSpPr>
        <p:spPr>
          <a:xfrm>
            <a:off x="425151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42"/>
          <p:cNvSpPr txBox="1"/>
          <p:nvPr/>
        </p:nvSpPr>
        <p:spPr>
          <a:xfrm>
            <a:off x="5231913" y="570550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2"/>
          <p:cNvSpPr txBox="1"/>
          <p:nvPr/>
        </p:nvSpPr>
        <p:spPr>
          <a:xfrm>
            <a:off x="549089" y="129602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5" name="Google Shape;955;p42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42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42"/>
          <p:cNvSpPr/>
          <p:nvPr/>
        </p:nvSpPr>
        <p:spPr>
          <a:xfrm flipH="1" rot="10800000">
            <a:off x="5105501" y="15435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8" name="Google Shape;958;p42"/>
          <p:cNvGraphicFramePr/>
          <p:nvPr/>
        </p:nvGraphicFramePr>
        <p:xfrm>
          <a:off x="786194" y="2526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{0114362E-3C75-4FDF-90A4-0B6BA283A306}</a:tableStyleId>
              </a:tblPr>
              <a:tblGrid>
                <a:gridCol w="664700"/>
                <a:gridCol w="4473125"/>
                <a:gridCol w="1164700"/>
                <a:gridCol w="637825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코로나19의 영향으로 주식시장이 흔들리고있다.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72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959" name="Google Shape;959;p42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42"/>
          <p:cNvSpPr txBox="1"/>
          <p:nvPr/>
        </p:nvSpPr>
        <p:spPr>
          <a:xfrm>
            <a:off x="1948337" y="63017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42"/>
          <p:cNvSpPr txBox="1"/>
          <p:nvPr/>
        </p:nvSpPr>
        <p:spPr>
          <a:xfrm>
            <a:off x="4405303" y="285871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p42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3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8" name="Google Shape;968;p4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칼럼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9" name="Google Shape;969;p4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85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0" name="Google Shape;970;p43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[공지] 칼럼게시판입니다.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43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43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43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7" name="Google Shape;987;p4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4551450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541948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43"/>
          <p:cNvSpPr txBox="1"/>
          <p:nvPr/>
        </p:nvSpPr>
        <p:spPr>
          <a:xfrm>
            <a:off x="62875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1" name="Google Shape;991;p43"/>
          <p:cNvSpPr txBox="1"/>
          <p:nvPr/>
        </p:nvSpPr>
        <p:spPr>
          <a:xfrm>
            <a:off x="42964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53692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7105361" y="43942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94" name="Google Shape;994;p43"/>
          <p:cNvSpPr txBox="1"/>
          <p:nvPr/>
        </p:nvSpPr>
        <p:spPr>
          <a:xfrm>
            <a:off x="62875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graphicFrame>
        <p:nvGraphicFramePr>
          <p:cNvPr id="995" name="Google Shape;995;p43"/>
          <p:cNvGraphicFramePr/>
          <p:nvPr/>
        </p:nvGraphicFramePr>
        <p:xfrm>
          <a:off x="881791" y="5199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{F3B83272-0979-4B5F-9801-FA6103D8D7ED}</a:tableStyleId>
              </a:tblPr>
              <a:tblGrid>
                <a:gridCol w="875325"/>
                <a:gridCol w="3195675"/>
                <a:gridCol w="792825"/>
                <a:gridCol w="548525"/>
                <a:gridCol w="548700"/>
                <a:gridCol w="528400"/>
              </a:tblGrid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309325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9325">
                <a:tc vMerge="1"/>
                <a:tc vMerge="1"/>
                <a:tc vMerge="1"/>
                <a:tc vMerge="1"/>
                <a:tc vMerge="1"/>
                <a:tc vMerge="1"/>
              </a:tr>
              <a:tr h="118700"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996" name="Google Shape;996;p43"/>
          <p:cNvSpPr txBox="1"/>
          <p:nvPr/>
        </p:nvSpPr>
        <p:spPr>
          <a:xfrm>
            <a:off x="722749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97" name="Google Shape;997;p43"/>
          <p:cNvSpPr txBox="1"/>
          <p:nvPr/>
        </p:nvSpPr>
        <p:spPr>
          <a:xfrm>
            <a:off x="555404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" name="Google Shape;1002;p4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보유주식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3" name="Google Shape;1003;p4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915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현재 로그인한 회원이 보유한 포인트 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현재 가상 투자 업체 리스트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  xxx 을 기준으로 오름 오름 차순을 기준으로 하며, 항목(종목/현재가/전일비/등락률/시가총액/보유량)을 누르면 정렬기준이 해당 항목으로 변경된다.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거래하기를 누르면 해당 종목을 가지고 거래하기 화면으로 이동된다.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보유 포인트 + 보유량 환산 포인트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4" name="Google Shape;1004;p44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보유 주식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보유 포인트: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06" name="Google Shape;1006;p44"/>
          <p:cNvGraphicFramePr/>
          <p:nvPr/>
        </p:nvGraphicFramePr>
        <p:xfrm>
          <a:off x="527366" y="160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{F3B83272-0979-4B5F-9801-FA6103D8D7ED}</a:tableStyleId>
              </a:tblPr>
              <a:tblGrid>
                <a:gridCol w="1094825"/>
                <a:gridCol w="1094825"/>
                <a:gridCol w="1094825"/>
                <a:gridCol w="1094825"/>
                <a:gridCol w="1094825"/>
                <a:gridCol w="1094825"/>
                <a:gridCol w="1094825"/>
              </a:tblGrid>
              <a:tr h="38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보유량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가상투자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341750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175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4175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007" name="Google Shape;1007;p44"/>
          <p:cNvSpPr/>
          <p:nvPr/>
        </p:nvSpPr>
        <p:spPr>
          <a:xfrm>
            <a:off x="7267636" y="2033519"/>
            <a:ext cx="814500" cy="2880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6236675" y="352187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총 자산 :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5945907" y="9753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44"/>
          <p:cNvSpPr txBox="1"/>
          <p:nvPr/>
        </p:nvSpPr>
        <p:spPr>
          <a:xfrm>
            <a:off x="153957" y="14909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44"/>
          <p:cNvSpPr txBox="1"/>
          <p:nvPr/>
        </p:nvSpPr>
        <p:spPr>
          <a:xfrm>
            <a:off x="7061307" y="16962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44"/>
          <p:cNvSpPr txBox="1"/>
          <p:nvPr/>
        </p:nvSpPr>
        <p:spPr>
          <a:xfrm>
            <a:off x="5821657" y="3355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4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4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4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4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4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4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</a:t>
                      </a:r>
                      <a:r>
                        <a:rPr lang="ko-KR" sz="1200"/>
                        <a:t>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</a:t>
                      </a:r>
                      <a:r>
                        <a:rPr lang="ko-KR" sz="1200"/>
                        <a:t>주식주문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4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412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가상투자 업체 검색.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기본값은 aa업체를 기준으로 함.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  - 내가 보유한 주식에서 업체를 선택해서 왔다면 해당 업체 를 보여줌.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업체 상세 정보 출력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현재 내가 보유한(즉시 사용 가능한) 포인트 양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거래 하고자 하는 수량(주식량) 입력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6.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수량에 입력된 값을 기준으로 현재 주식가를 반영하여 구매 계산.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7.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수량에 입력된 값을 기준으로 현재 주식가를 반영하여 판매 계산.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7" name="Google Shape;1027;p45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주식</a:t>
            </a:r>
            <a:r>
              <a:rPr b="1" lang="ko-K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주문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검색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29" name="Google Shape;1029;p45"/>
          <p:cNvGraphicFramePr/>
          <p:nvPr/>
        </p:nvGraphicFramePr>
        <p:xfrm>
          <a:off x="527366" y="160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{F3B83272-0979-4B5F-9801-FA6103D8D7ED}</a:tableStyleId>
              </a:tblPr>
              <a:tblGrid>
                <a:gridCol w="1522425"/>
                <a:gridCol w="1522425"/>
                <a:gridCol w="1522425"/>
                <a:gridCol w="1522425"/>
                <a:gridCol w="1522425"/>
              </a:tblGrid>
              <a:tr h="38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3950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30" name="Google Shape;1030;p45"/>
          <p:cNvSpPr/>
          <p:nvPr/>
        </p:nvSpPr>
        <p:spPr>
          <a:xfrm>
            <a:off x="3916300" y="352187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현재 보유 포인트</a:t>
            </a: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: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1" name="Google Shape;1031;p45"/>
          <p:cNvSpPr txBox="1"/>
          <p:nvPr/>
        </p:nvSpPr>
        <p:spPr>
          <a:xfrm>
            <a:off x="5889432" y="11657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45"/>
          <p:cNvSpPr txBox="1"/>
          <p:nvPr/>
        </p:nvSpPr>
        <p:spPr>
          <a:xfrm>
            <a:off x="457207" y="15671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45"/>
          <p:cNvSpPr txBox="1"/>
          <p:nvPr/>
        </p:nvSpPr>
        <p:spPr>
          <a:xfrm>
            <a:off x="854732" y="21603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45"/>
          <p:cNvSpPr txBox="1"/>
          <p:nvPr/>
        </p:nvSpPr>
        <p:spPr>
          <a:xfrm>
            <a:off x="3620432" y="34249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5945900" y="3521875"/>
            <a:ext cx="5868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주문수량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6" name="Google Shape;1036;p45"/>
          <p:cNvSpPr/>
          <p:nvPr/>
        </p:nvSpPr>
        <p:spPr>
          <a:xfrm>
            <a:off x="6599925" y="3521875"/>
            <a:ext cx="6930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매수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7" name="Google Shape;1037;p45"/>
          <p:cNvSpPr/>
          <p:nvPr/>
        </p:nvSpPr>
        <p:spPr>
          <a:xfrm>
            <a:off x="7360138" y="3521875"/>
            <a:ext cx="6930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매도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8" name="Google Shape;1038;p45"/>
          <p:cNvSpPr txBox="1"/>
          <p:nvPr/>
        </p:nvSpPr>
        <p:spPr>
          <a:xfrm>
            <a:off x="572138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45"/>
          <p:cNvSpPr txBox="1"/>
          <p:nvPr/>
        </p:nvSpPr>
        <p:spPr>
          <a:xfrm>
            <a:off x="643813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45"/>
          <p:cNvSpPr txBox="1"/>
          <p:nvPr/>
        </p:nvSpPr>
        <p:spPr>
          <a:xfrm>
            <a:off x="7166070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4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4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4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4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4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4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4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1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1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85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138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(로그인시)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☆일때 클릭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☆가 ★으로 변경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 편입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★일때 클릭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★가 ☆으로 변경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관심종목에서 제거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(미로그인시)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기본은 ☆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☆클릭시 alert(“로그인필요”)</a:t>
                      </a:r>
                      <a:br>
                        <a:rPr lang="ko-KR" sz="1200"/>
                      </a:br>
                      <a:r>
                        <a:rPr lang="ko-KR" sz="1200"/>
                        <a:t> → (2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1. (로그인시): 모의투자 거래 페이지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2. (미로그인시): alert → (2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16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1317571" y="1155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194275"/>
                <a:gridCol w="1791425"/>
                <a:gridCol w="597150"/>
                <a:gridCol w="597150"/>
                <a:gridCol w="1194275"/>
                <a:gridCol w="597150"/>
              </a:tblGrid>
              <a:tr h="565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회사명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등락률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</a:tr>
              <a:tr h="347325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  <a:tr h="282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</a:tr>
              <a:tr h="3473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3473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282550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CC5A"/>
                    </a:solidFill>
                  </a:tcPr>
                </a:tc>
                <a:tc vMerge="1"/>
              </a:tr>
              <a:tr h="34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223" name="Google Shape;223;p16"/>
          <p:cNvGraphicFramePr/>
          <p:nvPr/>
        </p:nvGraphicFramePr>
        <p:xfrm>
          <a:off x="1327712" y="4238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991850"/>
                <a:gridCol w="495925"/>
                <a:gridCol w="495925"/>
                <a:gridCol w="991850"/>
                <a:gridCol w="991850"/>
                <a:gridCol w="495925"/>
                <a:gridCol w="495925"/>
                <a:gridCol w="991850"/>
              </a:tblGrid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5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24" name="Google Shape;224;p16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2076549" y="1988456"/>
            <a:ext cx="4350000" cy="279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8" name="Google Shape;248;p1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17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836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DB에서 아이디 비번 검색-세션?추가?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(이전페이지로 - </a:t>
                      </a:r>
                      <a:r>
                        <a:rPr lang="ko-KR" sz="1200"/>
                        <a:t>로그인 전에 보던 페이지</a:t>
                      </a: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(아이디와 비밀번호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로그인 성공 -&gt; (1 또는 전에 보던 페이지)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(아이디 일치, 비밀번호 불일치)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3. (아이디와 비밀번호 불일치)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(3페이지로)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(5페이지로)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17"/>
          <p:cNvSpPr txBox="1"/>
          <p:nvPr/>
        </p:nvSpPr>
        <p:spPr>
          <a:xfrm>
            <a:off x="4609237" y="38063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191394" y="488653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3614441" y="491416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817068" y="4901549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2345685" y="345729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2459803" y="4886531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834888" y="4886531"/>
            <a:ext cx="1113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859806" y="4886531"/>
            <a:ext cx="1198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834888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1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약관동의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1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(2-1-2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18"/>
          <p:cNvSpPr txBox="1"/>
          <p:nvPr/>
        </p:nvSpPr>
        <p:spPr>
          <a:xfrm>
            <a:off x="2747895" y="2854611"/>
            <a:ext cx="3666000" cy="80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약관동의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5835974" y="3108980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272439" y="3095917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2890311" y="3020207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747895" y="3850274"/>
            <a:ext cx="3666000" cy="80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2890311" y="4015870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2-1-2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1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Db에서 아이디 있는지 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비밀번호 조건에 맞는지 유효성검사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비밀번호 2번과 같은지 유효성검사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Db에서 닉네임 있는지 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DB의 회원테이블에 행 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alert (성공메세지)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200"/>
                        <a:t>2-1-3 페이지로</a:t>
                      </a: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19"/>
          <p:cNvSpPr txBox="1"/>
          <p:nvPr/>
        </p:nvSpPr>
        <p:spPr>
          <a:xfrm>
            <a:off x="3015043" y="222560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3014293" y="268280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198442" y="2204564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012365" y="2660312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3415537" y="159685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640540" y="5774055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015043" y="312730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014293" y="3571808"/>
            <a:ext cx="1866900" cy="34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722757" y="3116060"/>
            <a:ext cx="1236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012365" y="358450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3014293" y="4084257"/>
            <a:ext cx="1866900" cy="31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2012365" y="406379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498310" y="2204564"/>
            <a:ext cx="88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3014293" y="4541458"/>
            <a:ext cx="16425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012365" y="45422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014293" y="5020743"/>
            <a:ext cx="8442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2012365" y="502155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4196720" y="5020743"/>
            <a:ext cx="8442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397978" y="5020743"/>
            <a:ext cx="8442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775548" y="501210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953239" y="5012103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656744" y="455175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lang="ko-K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106326" y="4564826"/>
            <a:ext cx="16425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9"/>
          <p:cNvSpPr/>
          <p:nvPr/>
        </p:nvSpPr>
        <p:spPr>
          <a:xfrm flipH="1" rot="10800000">
            <a:off x="6495523" y="4666584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4981409" y="4094554"/>
            <a:ext cx="88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6208715" y="193212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5188146" y="249643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5173437" y="2913522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5691570" y="3804354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4236941" y="5481673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2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</a:t>
                      </a:r>
                      <a:r>
                        <a:rPr lang="ko-KR" sz="1200"/>
                        <a:t> 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0" name="Google Shape;350;p2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0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3090300" y="4061775"/>
            <a:ext cx="9513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4279150" y="4061775"/>
            <a:ext cx="9513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2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{C6ECE8C7-AFB9-41B5-8CCF-9522F3799A8D}</a:tableStyleId>
              </a:tblPr>
              <a:tblGrid>
                <a:gridCol w="409000"/>
                <a:gridCol w="3282450"/>
              </a:tblGrid>
              <a:tr h="3836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</a:t>
                      </a:r>
                      <a:r>
                        <a:rPr lang="ko-KR" sz="1200"/>
                        <a:t>정보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(2-2-1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(정보 불일치)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21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3296667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/>
          <p:nvPr/>
        </p:nvSpPr>
        <p:spPr>
          <a:xfrm flipH="1" rot="10800000">
            <a:off x="2990323" y="3585509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