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98" r:id="rId2"/>
    <p:sldId id="299" r:id="rId3"/>
    <p:sldId id="256" r:id="rId4"/>
    <p:sldId id="28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91" r:id="rId39"/>
    <p:sldId id="294" r:id="rId40"/>
    <p:sldId id="292" r:id="rId41"/>
    <p:sldId id="296" r:id="rId42"/>
    <p:sldId id="297" r:id="rId43"/>
  </p:sldIdLst>
  <p:sldSz cx="12192000" cy="6858000"/>
  <p:notesSz cx="6858000" cy="9144000"/>
  <p:embeddedFontLst>
    <p:embeddedFont>
      <p:font typeface="Candara" panose="020E0502030303020204" pitchFamily="34" charset="0"/>
      <p:regular r:id="rId45"/>
      <p:bold r:id="rId46"/>
      <p:italic r:id="rId47"/>
      <p:boldItalic r:id="rId48"/>
    </p:embeddedFont>
    <p:embeddedFont>
      <p:font typeface="Open Sans" panose="020B0600000101010101" charset="0"/>
      <p:regular r:id="rId49"/>
      <p:bold r:id="rId50"/>
      <p:italic r:id="rId51"/>
      <p:boldItalic r:id="rId52"/>
    </p:embeddedFont>
    <p:embeddedFont>
      <p:font typeface="맑은 고딕" panose="020B0503020000020004" pitchFamily="50" charset="-127"/>
      <p:regular r:id="rId53"/>
      <p:bold r:id="rId54"/>
    </p:embeddedFont>
    <p:embeddedFont>
      <p:font typeface="맑은 고딕" panose="020B0503020000020004" pitchFamily="50" charset="-127"/>
      <p:regular r:id="rId53"/>
      <p:bold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453614-2329-443F-BCB3-DC9EAC2E53A4}">
  <a:tblStyle styleId="{81453614-2329-443F-BCB3-DC9EAC2E53A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E6E2D5-309C-4260-9812-EFF1CF43F44C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040FBC-F229-4C7E-BB78-D842BC3619CD}" styleName="Table_2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0000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00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2CE304-E9BF-442F-B347-351AE67D4C93}" styleName="Table_3">
    <a:wholeTbl>
      <a:tcTxStyle b="off" i="off">
        <a:font>
          <a:latin typeface="Candara"/>
          <a:ea typeface="Candara"/>
          <a:cs typeface="Candar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50857fc10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750857fc10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4ee219bec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g74ee219bec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50857fc10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g750857fc10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4c60250ab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74c60250ab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50857fc1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g750857fc1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74c60250ab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g74c60250ab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635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74c60250ab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g74c60250ab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74c60250ab_2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g74c60250ab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50857fc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g750857fc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74ee219bec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g74ee219bec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74ee219bec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g74ee219bec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74ee219bec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g74ee219bec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74ee219bec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g74ee219bec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74ee219bec_0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g74ee219bec_0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74ee219bec_0_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74ee219bec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74ee219bec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g74ee219bec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74ee219bec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g74ee219be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3132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53023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5766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6046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6801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0857fc1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750857fc1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58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4ee219be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4ee219be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50857fc10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750857fc10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50857fc10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750857fc10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50857fc10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750857fc10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50857fc10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750857fc10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67657"/>
              </p:ext>
            </p:extLst>
          </p:nvPr>
        </p:nvGraphicFramePr>
        <p:xfrm>
          <a:off x="677984" y="710874"/>
          <a:ext cx="10716846" cy="5933440"/>
        </p:xfrm>
        <a:graphic>
          <a:graphicData uri="http://schemas.openxmlformats.org/drawingml/2006/table">
            <a:tbl>
              <a:tblPr firstRow="1" bandRow="1">
                <a:tableStyleId>{81453614-2329-443F-BCB3-DC9EAC2E53A4}</a:tableStyleId>
              </a:tblPr>
              <a:tblGrid>
                <a:gridCol w="869461">
                  <a:extLst>
                    <a:ext uri="{9D8B030D-6E8A-4147-A177-3AD203B41FA5}">
                      <a16:colId xmlns:a16="http://schemas.microsoft.com/office/drawing/2014/main" val="2921879901"/>
                    </a:ext>
                  </a:extLst>
                </a:gridCol>
                <a:gridCol w="8449408">
                  <a:extLst>
                    <a:ext uri="{9D8B030D-6E8A-4147-A177-3AD203B41FA5}">
                      <a16:colId xmlns:a16="http://schemas.microsoft.com/office/drawing/2014/main" val="3806611005"/>
                    </a:ext>
                  </a:extLst>
                </a:gridCol>
                <a:gridCol w="1397977">
                  <a:extLst>
                    <a:ext uri="{9D8B030D-6E8A-4147-A177-3AD203B41FA5}">
                      <a16:colId xmlns:a16="http://schemas.microsoft.com/office/drawing/2014/main" val="1780578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수정일자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9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신나진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관리자페이지 </a:t>
                      </a:r>
                      <a:r>
                        <a:rPr lang="ko-KR" altLang="en-US" dirty="0" err="1"/>
                        <a:t>로드맵과</a:t>
                      </a:r>
                      <a:r>
                        <a:rPr lang="ko-KR" altLang="en-US" dirty="0"/>
                        <a:t> 스토리보드 추가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편의상 업데이트날짜를 </a:t>
                      </a:r>
                      <a:r>
                        <a:rPr lang="en-US" altLang="ko-KR" dirty="0" err="1"/>
                        <a:t>jsp</a:t>
                      </a:r>
                      <a:r>
                        <a:rPr lang="ko-KR" altLang="en-US" dirty="0"/>
                        <a:t>페이지명으로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2020-05-03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84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유태우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사용기술스택</a:t>
                      </a:r>
                      <a:r>
                        <a:rPr lang="ko-KR" altLang="en-US" dirty="0"/>
                        <a:t> 슬라이드 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자유게시판 기능설명추가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2020-05-06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유태우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2020-05-20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6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4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4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0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65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0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6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1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8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5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065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8523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10376" y="237392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/>
              <a:t>스토리보드 수정사항 기록</a:t>
            </a:r>
          </a:p>
        </p:txBody>
      </p:sp>
    </p:spTree>
    <p:extLst>
      <p:ext uri="{BB962C8B-B14F-4D97-AF65-F5344CB8AC3E}">
        <p14:creationId xmlns:p14="http://schemas.microsoft.com/office/powerpoint/2010/main" val="4184504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19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2-1-2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6" name="Google Shape;306;p19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Db에서 아이디 있는지 검색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비밀번호 조건에 맞는지 유효성검사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비밀번호 2번과 같은지 유효성검사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Db에서 닉네임 있는지 검색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DB의 회원테이블에 행 추가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alert (성공메세지)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sz="1200"/>
                        <a:t>2-1-3 페이지로</a:t>
                      </a: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07" name="Google Shape;307;p19"/>
          <p:cNvSpPr txBox="1"/>
          <p:nvPr/>
        </p:nvSpPr>
        <p:spPr>
          <a:xfrm>
            <a:off x="3015043" y="222560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3014293" y="268280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2198442" y="2204564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2012365" y="2660312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19"/>
          <p:cNvSpPr txBox="1"/>
          <p:nvPr/>
        </p:nvSpPr>
        <p:spPr>
          <a:xfrm>
            <a:off x="3415537" y="1596854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3640540" y="5774055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19"/>
          <p:cNvSpPr txBox="1"/>
          <p:nvPr/>
        </p:nvSpPr>
        <p:spPr>
          <a:xfrm>
            <a:off x="3015043" y="312730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3014293" y="3571808"/>
            <a:ext cx="1866900" cy="349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1722757" y="3116060"/>
            <a:ext cx="12366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2012365" y="358450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3014293" y="4084257"/>
            <a:ext cx="1866900" cy="315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2012365" y="406379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5498310" y="2204564"/>
            <a:ext cx="88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중복확인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3014293" y="4541458"/>
            <a:ext cx="16425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2012365" y="45422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3014293" y="5020743"/>
            <a:ext cx="8442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2012365" y="502155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4196720" y="5020743"/>
            <a:ext cx="8442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5397978" y="5020743"/>
            <a:ext cx="8442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775548" y="5012104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4953239" y="5012103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4656744" y="4551754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lang="ko-KR" sz="1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endParaRPr sz="1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5106326" y="4564826"/>
            <a:ext cx="16425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19"/>
          <p:cNvSpPr/>
          <p:nvPr/>
        </p:nvSpPr>
        <p:spPr>
          <a:xfrm rot="10800000" flipH="1">
            <a:off x="6495523" y="4666584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4981409" y="4094554"/>
            <a:ext cx="88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중복확인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6208715" y="193212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5188146" y="249643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5173437" y="2913522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5691570" y="3804354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4236941" y="5481673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" name="Google Shape;349;p20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2-1-3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회원가입 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0" name="Google Shape;350;p20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51" name="Google Shape;351;p20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회원가입이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3090300" y="4061775"/>
            <a:ext cx="9513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26024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4279150" y="4061775"/>
            <a:ext cx="9513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20"/>
          <p:cNvSpPr txBox="1"/>
          <p:nvPr/>
        </p:nvSpPr>
        <p:spPr>
          <a:xfrm>
            <a:off x="52052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2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2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2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69" name="Google Shape;369;p21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아이디 찾기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0" name="Google Shape;370;p21"/>
          <p:cNvGraphicFramePr/>
          <p:nvPr/>
        </p:nvGraphicFramePr>
        <p:xfrm>
          <a:off x="8500532" y="1625598"/>
          <a:ext cx="3691450" cy="52323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6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이메일과 비밀번호 중에 하나를 선택하여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입력하도록 한다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(정보 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(2-2-1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(정보 불일치)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71" name="Google Shape;371;p21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21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21"/>
          <p:cNvSpPr txBox="1"/>
          <p:nvPr/>
        </p:nvSpPr>
        <p:spPr>
          <a:xfrm>
            <a:off x="2410350" y="3806300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21"/>
          <p:cNvSpPr txBox="1"/>
          <p:nvPr/>
        </p:nvSpPr>
        <p:spPr>
          <a:xfrm>
            <a:off x="3296667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찾기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21"/>
          <p:cNvSpPr txBox="1"/>
          <p:nvPr/>
        </p:nvSpPr>
        <p:spPr>
          <a:xfrm>
            <a:off x="3606288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1934257" y="31981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21"/>
          <p:cNvSpPr txBox="1"/>
          <p:nvPr/>
        </p:nvSpPr>
        <p:spPr>
          <a:xfrm>
            <a:off x="2410350" y="4139825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2410350" y="3470000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선택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21"/>
          <p:cNvSpPr/>
          <p:nvPr/>
        </p:nvSpPr>
        <p:spPr>
          <a:xfrm rot="10800000" flipH="1">
            <a:off x="2990323" y="3585509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3289057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4511163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5231932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97" name="Google Shape;397;p22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2-2-1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아이디 </a:t>
                      </a:r>
                      <a:r>
                        <a:rPr lang="ko-KR" sz="1200"/>
                        <a:t>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8" name="Google Shape;398;p22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아이디 앞 네 자리, 뒤는 *처리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99" name="Google Shape;399;p22"/>
          <p:cNvSpPr txBox="1"/>
          <p:nvPr/>
        </p:nvSpPr>
        <p:spPr>
          <a:xfrm>
            <a:off x="2492600" y="3012799"/>
            <a:ext cx="761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3296667" y="22951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확인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3716075" y="3982671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3476007" y="29321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3253707" y="38596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3263350" y="3012800"/>
            <a:ext cx="2517300" cy="336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hong******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" name="Google Shape;417;p23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2-3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비밀번호 찾기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8" name="Google Shape;418;p23"/>
          <p:cNvGraphicFramePr/>
          <p:nvPr/>
        </p:nvGraphicFramePr>
        <p:xfrm>
          <a:off x="8500532" y="1625598"/>
          <a:ext cx="3691450" cy="539942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이메일과 비밀번호 중에 하나를 선택하여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입력하도록 한다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(정보일치)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(3-4-1 페이지(비밀번호 수정)로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19" name="Google Shape;419;p23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2410350" y="3806300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3410592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찾기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3606288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1934257" y="31981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2410350" y="4139825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2410350" y="3470000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선택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23"/>
          <p:cNvSpPr/>
          <p:nvPr/>
        </p:nvSpPr>
        <p:spPr>
          <a:xfrm rot="10800000" flipH="1">
            <a:off x="2990323" y="3585509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3289057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4511163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5231932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2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2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2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8" name="Google Shape;438;p2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2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2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" name="Google Shape;445;p2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6" name="Google Shape;446;p24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(3-1 페이지로)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(7-1 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(3-3 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47" name="Google Shape;447;p24"/>
          <p:cNvSpPr txBox="1"/>
          <p:nvPr/>
        </p:nvSpPr>
        <p:spPr>
          <a:xfrm>
            <a:off x="665094" y="1289226"/>
            <a:ext cx="3055701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홍길동님의 마이페이지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1317571" y="1951298"/>
            <a:ext cx="2653825" cy="137973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관심주식 LIST 5개만 보이기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3020096" y="1951298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Google Shape;450;p24"/>
          <p:cNvSpPr txBox="1"/>
          <p:nvPr/>
        </p:nvSpPr>
        <p:spPr>
          <a:xfrm>
            <a:off x="4251511" y="1951298"/>
            <a:ext cx="2653825" cy="137973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현황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24"/>
          <p:cNvSpPr txBox="1"/>
          <p:nvPr/>
        </p:nvSpPr>
        <p:spPr>
          <a:xfrm>
            <a:off x="5954036" y="1951298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p24"/>
          <p:cNvSpPr txBox="1"/>
          <p:nvPr/>
        </p:nvSpPr>
        <p:spPr>
          <a:xfrm>
            <a:off x="3718504" y="1676656"/>
            <a:ext cx="5488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24"/>
          <p:cNvSpPr txBox="1"/>
          <p:nvPr/>
        </p:nvSpPr>
        <p:spPr>
          <a:xfrm>
            <a:off x="6709390" y="1674469"/>
            <a:ext cx="4760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24"/>
          <p:cNvSpPr txBox="1"/>
          <p:nvPr/>
        </p:nvSpPr>
        <p:spPr>
          <a:xfrm>
            <a:off x="1317571" y="3577919"/>
            <a:ext cx="5587800" cy="1830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내가 쓴 글 5개만 보기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24"/>
          <p:cNvSpPr txBox="1"/>
          <p:nvPr/>
        </p:nvSpPr>
        <p:spPr>
          <a:xfrm>
            <a:off x="5669285" y="3577919"/>
            <a:ext cx="1236051" cy="314811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p24"/>
          <p:cNvSpPr txBox="1"/>
          <p:nvPr/>
        </p:nvSpPr>
        <p:spPr>
          <a:xfrm>
            <a:off x="1317575" y="5654821"/>
            <a:ext cx="5587800" cy="591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보기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24"/>
          <p:cNvSpPr txBox="1"/>
          <p:nvPr/>
        </p:nvSpPr>
        <p:spPr>
          <a:xfrm>
            <a:off x="6714605" y="3331030"/>
            <a:ext cx="4408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24"/>
          <p:cNvSpPr txBox="1"/>
          <p:nvPr/>
        </p:nvSpPr>
        <p:spPr>
          <a:xfrm>
            <a:off x="4538350" y="5643749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" name="Google Shape;471;p25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관심</a:t>
                      </a:r>
                      <a:r>
                        <a:rPr lang="ko-KR" sz="1200"/>
                        <a:t>종목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2" name="Google Shape;472;p25"/>
          <p:cNvGraphicFramePr/>
          <p:nvPr/>
        </p:nvGraphicFramePr>
        <p:xfrm>
          <a:off x="8500532" y="1625598"/>
          <a:ext cx="3691450" cy="566576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그룹을 생성,삭제,그룹명 변경 할 수 있는 창을 띄운다. (3-1-div)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등록되어진 그룹 선택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선택한 종목을 다른 그룹으로 이동시킨다.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(현재 그룹에서 해당 종목 삭제, 이동시킨 다른 그룹에서 해당 종목 추가)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종목 검색 및 관심종목에 추가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선택 후 관심종목에서 삭제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리스트에서 선택한 종목이동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(맨 위로/위로/아래로/맨아래로)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73" name="Google Shape;473;p25"/>
          <p:cNvSpPr txBox="1"/>
          <p:nvPr/>
        </p:nvSpPr>
        <p:spPr>
          <a:xfrm>
            <a:off x="942125" y="2144500"/>
            <a:ext cx="2970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p25"/>
          <p:cNvSpPr txBox="1"/>
          <p:nvPr/>
        </p:nvSpPr>
        <p:spPr>
          <a:xfrm>
            <a:off x="1239125" y="2144500"/>
            <a:ext cx="2970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1536113" y="2144500"/>
            <a:ext cx="2970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25"/>
          <p:cNvSpPr txBox="1"/>
          <p:nvPr/>
        </p:nvSpPr>
        <p:spPr>
          <a:xfrm>
            <a:off x="1833113" y="2144500"/>
            <a:ext cx="2970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7" name="Google Shape;477;p25"/>
          <p:cNvCxnSpPr/>
          <p:nvPr/>
        </p:nvCxnSpPr>
        <p:spPr>
          <a:xfrm>
            <a:off x="1022375" y="2214875"/>
            <a:ext cx="1365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25"/>
          <p:cNvCxnSpPr/>
          <p:nvPr/>
        </p:nvCxnSpPr>
        <p:spPr>
          <a:xfrm>
            <a:off x="1913375" y="2308850"/>
            <a:ext cx="1365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79" name="Google Shape;479;p25"/>
          <p:cNvGraphicFramePr/>
          <p:nvPr/>
        </p:nvGraphicFramePr>
        <p:xfrm>
          <a:off x="942134" y="2493239"/>
          <a:ext cx="6697500" cy="3239790"/>
        </p:xfrm>
        <a:graphic>
          <a:graphicData uri="http://schemas.openxmlformats.org/drawingml/2006/table">
            <a:tbl>
              <a:tblPr firstRow="1" bandRow="1">
                <a:noFill/>
                <a:tableStyleId>{48E6E2D5-309C-4260-9812-EFF1CF43F44C}</a:tableStyleId>
              </a:tblPr>
              <a:tblGrid>
                <a:gridCol w="48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7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☐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종목명</a:t>
                      </a:r>
                      <a:endParaRPr sz="1100" b="1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등락율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0" name="Google Shape;480;p25"/>
          <p:cNvSpPr txBox="1"/>
          <p:nvPr/>
        </p:nvSpPr>
        <p:spPr>
          <a:xfrm>
            <a:off x="481355" y="1987605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25"/>
          <p:cNvSpPr txBox="1"/>
          <p:nvPr/>
        </p:nvSpPr>
        <p:spPr>
          <a:xfrm>
            <a:off x="870783" y="1336921"/>
            <a:ext cx="1712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홍길동님의 관심종목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25"/>
          <p:cNvSpPr txBox="1"/>
          <p:nvPr/>
        </p:nvSpPr>
        <p:spPr>
          <a:xfrm>
            <a:off x="2644188" y="1390813"/>
            <a:ext cx="11604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기본그룹1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" name="Google Shape;483;p25"/>
          <p:cNvSpPr txBox="1"/>
          <p:nvPr/>
        </p:nvSpPr>
        <p:spPr>
          <a:xfrm>
            <a:off x="3958763" y="1390813"/>
            <a:ext cx="8265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그룹설정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p25"/>
          <p:cNvSpPr txBox="1"/>
          <p:nvPr/>
        </p:nvSpPr>
        <p:spPr>
          <a:xfrm>
            <a:off x="2370675" y="2144500"/>
            <a:ext cx="9147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그룹이동 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5" name="Google Shape;485;p25"/>
          <p:cNvSpPr txBox="1"/>
          <p:nvPr/>
        </p:nvSpPr>
        <p:spPr>
          <a:xfrm>
            <a:off x="3285375" y="2144500"/>
            <a:ext cx="7395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✕   삭제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p25"/>
          <p:cNvSpPr txBox="1"/>
          <p:nvPr/>
        </p:nvSpPr>
        <p:spPr>
          <a:xfrm>
            <a:off x="5313127" y="2100575"/>
            <a:ext cx="8265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종목추가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7" name="Google Shape;487;p25"/>
          <p:cNvSpPr txBox="1"/>
          <p:nvPr/>
        </p:nvSpPr>
        <p:spPr>
          <a:xfrm>
            <a:off x="6052625" y="2100575"/>
            <a:ext cx="1587000" cy="228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종목검색      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8" name="Google Shape;488;p25"/>
          <p:cNvSpPr txBox="1"/>
          <p:nvPr/>
        </p:nvSpPr>
        <p:spPr>
          <a:xfrm>
            <a:off x="4623729" y="111785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25"/>
          <p:cNvSpPr txBox="1"/>
          <p:nvPr/>
        </p:nvSpPr>
        <p:spPr>
          <a:xfrm>
            <a:off x="2357415" y="1127769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2986430" y="181868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3849488" y="18671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25"/>
          <p:cNvSpPr txBox="1"/>
          <p:nvPr/>
        </p:nvSpPr>
        <p:spPr>
          <a:xfrm>
            <a:off x="6983013" y="18186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1314450" y="2195525"/>
            <a:ext cx="136500" cy="118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5"/>
          <p:cNvSpPr/>
          <p:nvPr/>
        </p:nvSpPr>
        <p:spPr>
          <a:xfrm rot="10800000">
            <a:off x="1619250" y="2195525"/>
            <a:ext cx="136500" cy="118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5"/>
          <p:cNvSpPr/>
          <p:nvPr/>
        </p:nvSpPr>
        <p:spPr>
          <a:xfrm rot="10800000">
            <a:off x="1924050" y="2195525"/>
            <a:ext cx="136500" cy="118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7372350" y="2092425"/>
            <a:ext cx="236400" cy="236400"/>
          </a:xfrm>
          <a:prstGeom prst="mathPlus">
            <a:avLst>
              <a:gd name="adj1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1033100" y="2216150"/>
            <a:ext cx="136500" cy="118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3" name="Google Shape;503;p2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5" name="Google Shape;505;p2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0" name="Google Shape;510;p26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3-1-</a:t>
                      </a:r>
                      <a:r>
                        <a:rPr lang="ko-KR" sz="1200"/>
                        <a:t>div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관심</a:t>
                      </a:r>
                      <a:r>
                        <a:rPr lang="ko-KR" sz="1200"/>
                        <a:t>종목 그룹설정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11" name="Google Shape;511;p26"/>
          <p:cNvGraphicFramePr/>
          <p:nvPr/>
        </p:nvGraphicFramePr>
        <p:xfrm>
          <a:off x="8500532" y="1625598"/>
          <a:ext cx="3691450" cy="531596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본 div창을 닫는다.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그룹을 추가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총 그룹 수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그룹 이름 수정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그룹 삭제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수정된 내용을 적용시킨다.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적용이 완료되면 창을 닫는다.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12" name="Google Shape;512;p26"/>
          <p:cNvSpPr/>
          <p:nvPr/>
        </p:nvSpPr>
        <p:spPr>
          <a:xfrm>
            <a:off x="1819375" y="1899500"/>
            <a:ext cx="4529700" cy="3603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6"/>
          <p:cNvSpPr txBox="1"/>
          <p:nvPr/>
        </p:nvSpPr>
        <p:spPr>
          <a:xfrm>
            <a:off x="1947325" y="2046100"/>
            <a:ext cx="15381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MY 그룹 설정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26"/>
          <p:cNvSpPr txBox="1"/>
          <p:nvPr/>
        </p:nvSpPr>
        <p:spPr>
          <a:xfrm>
            <a:off x="5887150" y="1984025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26"/>
          <p:cNvSpPr txBox="1"/>
          <p:nvPr/>
        </p:nvSpPr>
        <p:spPr>
          <a:xfrm>
            <a:off x="2088450" y="2638775"/>
            <a:ext cx="14535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총 2개 그룹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26"/>
          <p:cNvSpPr txBox="1"/>
          <p:nvPr/>
        </p:nvSpPr>
        <p:spPr>
          <a:xfrm>
            <a:off x="2088450" y="3258325"/>
            <a:ext cx="14535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📂 기본 그룹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26"/>
          <p:cNvSpPr txBox="1"/>
          <p:nvPr/>
        </p:nvSpPr>
        <p:spPr>
          <a:xfrm>
            <a:off x="2088450" y="3587163"/>
            <a:ext cx="14535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📂 기본 그룹 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8" name="Google Shape;518;p26"/>
          <p:cNvCxnSpPr/>
          <p:nvPr/>
        </p:nvCxnSpPr>
        <p:spPr>
          <a:xfrm>
            <a:off x="2088450" y="3115600"/>
            <a:ext cx="389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9" name="Google Shape;519;p26"/>
          <p:cNvSpPr txBox="1"/>
          <p:nvPr/>
        </p:nvSpPr>
        <p:spPr>
          <a:xfrm>
            <a:off x="4984450" y="4989354"/>
            <a:ext cx="826500" cy="300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p26"/>
          <p:cNvSpPr txBox="1"/>
          <p:nvPr/>
        </p:nvSpPr>
        <p:spPr>
          <a:xfrm>
            <a:off x="4332500" y="3270254"/>
            <a:ext cx="8265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이름변경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1" name="Google Shape;521;p26"/>
          <p:cNvSpPr txBox="1"/>
          <p:nvPr/>
        </p:nvSpPr>
        <p:spPr>
          <a:xfrm>
            <a:off x="5293975" y="3258325"/>
            <a:ext cx="548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2" name="Google Shape;522;p26"/>
          <p:cNvSpPr txBox="1"/>
          <p:nvPr/>
        </p:nvSpPr>
        <p:spPr>
          <a:xfrm>
            <a:off x="4332500" y="3649966"/>
            <a:ext cx="8265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이름변경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p26"/>
          <p:cNvSpPr txBox="1"/>
          <p:nvPr/>
        </p:nvSpPr>
        <p:spPr>
          <a:xfrm>
            <a:off x="5293975" y="3638038"/>
            <a:ext cx="548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4" name="Google Shape;524;p26"/>
          <p:cNvCxnSpPr/>
          <p:nvPr/>
        </p:nvCxnSpPr>
        <p:spPr>
          <a:xfrm>
            <a:off x="2088450" y="4117475"/>
            <a:ext cx="389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5" name="Google Shape;525;p26"/>
          <p:cNvSpPr txBox="1"/>
          <p:nvPr/>
        </p:nvSpPr>
        <p:spPr>
          <a:xfrm>
            <a:off x="2099725" y="4117475"/>
            <a:ext cx="41232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그룹은 최대 50개까지 추가 가능합니다.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마우스를 길게 눌러서 이동하면, 그룹 순서를 변경 할 수 있습니다.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순서는 한 그룹씩 이동 가능합니다.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그룹명은 최대 8자까지 변경 할 수 있습니다.</a:t>
            </a:r>
            <a:endParaRPr/>
          </a:p>
        </p:txBody>
      </p:sp>
      <p:sp>
        <p:nvSpPr>
          <p:cNvPr id="526" name="Google Shape;526;p26"/>
          <p:cNvSpPr txBox="1"/>
          <p:nvPr/>
        </p:nvSpPr>
        <p:spPr>
          <a:xfrm>
            <a:off x="5521716" y="19099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26"/>
          <p:cNvSpPr txBox="1"/>
          <p:nvPr/>
        </p:nvSpPr>
        <p:spPr>
          <a:xfrm>
            <a:off x="4619115" y="236134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26"/>
          <p:cNvSpPr txBox="1"/>
          <p:nvPr/>
        </p:nvSpPr>
        <p:spPr>
          <a:xfrm>
            <a:off x="2996880" y="245083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26"/>
          <p:cNvSpPr txBox="1"/>
          <p:nvPr/>
        </p:nvSpPr>
        <p:spPr>
          <a:xfrm>
            <a:off x="4013413" y="3111286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26"/>
          <p:cNvSpPr txBox="1"/>
          <p:nvPr/>
        </p:nvSpPr>
        <p:spPr>
          <a:xfrm>
            <a:off x="5774613" y="31092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26"/>
          <p:cNvSpPr txBox="1"/>
          <p:nvPr/>
        </p:nvSpPr>
        <p:spPr>
          <a:xfrm>
            <a:off x="5419563" y="4694849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26"/>
          <p:cNvSpPr txBox="1"/>
          <p:nvPr/>
        </p:nvSpPr>
        <p:spPr>
          <a:xfrm>
            <a:off x="4984450" y="2670804"/>
            <a:ext cx="8265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 추가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p2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4" name="Google Shape;534;p2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5" name="Google Shape;535;p2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6" name="Google Shape;536;p2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7" name="Google Shape;537;p2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8" name="Google Shape;538;p2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9" name="Google Shape;539;p2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p2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5" name="Google Shape;545;p27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내</a:t>
                      </a:r>
                      <a:r>
                        <a:rPr lang="ko-KR" sz="1200"/>
                        <a:t> 게시글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46" name="Google Shape;546;p27"/>
          <p:cNvGraphicFramePr/>
          <p:nvPr/>
        </p:nvGraphicFramePr>
        <p:xfrm>
          <a:off x="8500532" y="1625598"/>
          <a:ext cx="3691450" cy="541909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제목,내용을 기준으로 게시글 검색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자유게시판 게시글 상세보기로 이동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(5-2 페이지)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47" name="Google Shape;547;p27"/>
          <p:cNvSpPr txBox="1"/>
          <p:nvPr/>
        </p:nvSpPr>
        <p:spPr>
          <a:xfrm>
            <a:off x="848045" y="1448684"/>
            <a:ext cx="1712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Google Shape;548;p27"/>
          <p:cNvSpPr txBox="1"/>
          <p:nvPr/>
        </p:nvSpPr>
        <p:spPr>
          <a:xfrm>
            <a:off x="7066256" y="1449385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9" name="Google Shape;549;p27"/>
          <p:cNvSpPr txBox="1"/>
          <p:nvPr/>
        </p:nvSpPr>
        <p:spPr>
          <a:xfrm>
            <a:off x="4415246" y="1457411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제목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0" name="Google Shape;550;p27"/>
          <p:cNvSpPr/>
          <p:nvPr/>
        </p:nvSpPr>
        <p:spPr>
          <a:xfrm rot="10800000" flipH="1">
            <a:off x="5105501" y="1543526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27"/>
          <p:cNvSpPr txBox="1"/>
          <p:nvPr/>
        </p:nvSpPr>
        <p:spPr>
          <a:xfrm>
            <a:off x="4415245" y="1781933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내용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52" name="Google Shape;552;p27"/>
          <p:cNvGraphicFramePr/>
          <p:nvPr/>
        </p:nvGraphicFramePr>
        <p:xfrm>
          <a:off x="767220" y="2368051"/>
          <a:ext cx="6959350" cy="3515875"/>
        </p:xfrm>
        <a:graphic>
          <a:graphicData uri="http://schemas.openxmlformats.org/drawingml/2006/table">
            <a:tbl>
              <a:tblPr firstRow="1" bandRow="1">
                <a:noFill/>
                <a:tableStyleId>{48E6E2D5-309C-4260-9812-EFF1CF43F44C}</a:tableStyleId>
              </a:tblPr>
              <a:tblGrid>
                <a:gridCol w="69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글번호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조회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삼성전자 지금 주식 사야됨?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주식천재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15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3" name="Google Shape;553;p27"/>
          <p:cNvSpPr txBox="1"/>
          <p:nvPr/>
        </p:nvSpPr>
        <p:spPr>
          <a:xfrm>
            <a:off x="5343280" y="1454721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Google Shape;554;p27"/>
          <p:cNvSpPr txBox="1"/>
          <p:nvPr/>
        </p:nvSpPr>
        <p:spPr>
          <a:xfrm>
            <a:off x="7509328" y="11458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27"/>
          <p:cNvSpPr txBox="1"/>
          <p:nvPr/>
        </p:nvSpPr>
        <p:spPr>
          <a:xfrm>
            <a:off x="2109024" y="6153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6" name="Google Shape;556;p27"/>
          <p:cNvSpPr txBox="1"/>
          <p:nvPr/>
        </p:nvSpPr>
        <p:spPr>
          <a:xfrm>
            <a:off x="3446461" y="24220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557" name="Google Shape;557;p2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8" name="Google Shape;558;p2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2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0" name="Google Shape;560;p2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1" name="Google Shape;561;p2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2" name="Google Shape;562;p2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3" name="Google Shape;563;p2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4" name="Google Shape;564;p2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Google Shape;569;p28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내 정보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70" name="Google Shape;570;p28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(3-4-3-1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71" name="Google Shape;571;p28"/>
          <p:cNvSpPr txBox="1"/>
          <p:nvPr/>
        </p:nvSpPr>
        <p:spPr>
          <a:xfrm>
            <a:off x="3726082" y="2391867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2" name="Google Shape;572;p28"/>
          <p:cNvSpPr txBox="1"/>
          <p:nvPr/>
        </p:nvSpPr>
        <p:spPr>
          <a:xfrm>
            <a:off x="2909481" y="2370823"/>
            <a:ext cx="76100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3" name="Google Shape;573;p28"/>
          <p:cNvSpPr txBox="1"/>
          <p:nvPr/>
        </p:nvSpPr>
        <p:spPr>
          <a:xfrm>
            <a:off x="3991173" y="2848413"/>
            <a:ext cx="1866809" cy="34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4" name="Google Shape;574;p28"/>
          <p:cNvSpPr txBox="1"/>
          <p:nvPr/>
        </p:nvSpPr>
        <p:spPr>
          <a:xfrm>
            <a:off x="2739678" y="2861113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5" name="Google Shape;575;p28"/>
          <p:cNvSpPr txBox="1"/>
          <p:nvPr/>
        </p:nvSpPr>
        <p:spPr>
          <a:xfrm>
            <a:off x="2723404" y="3412413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6" name="Google Shape;576;p28"/>
          <p:cNvSpPr txBox="1"/>
          <p:nvPr/>
        </p:nvSpPr>
        <p:spPr>
          <a:xfrm>
            <a:off x="2723404" y="3939569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28"/>
          <p:cNvSpPr txBox="1"/>
          <p:nvPr/>
        </p:nvSpPr>
        <p:spPr>
          <a:xfrm>
            <a:off x="2723404" y="4418854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8" name="Google Shape;578;p28"/>
          <p:cNvSpPr txBox="1"/>
          <p:nvPr/>
        </p:nvSpPr>
        <p:spPr>
          <a:xfrm>
            <a:off x="3415537" y="1763113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9" name="Google Shape;579;p28"/>
          <p:cNvSpPr txBox="1"/>
          <p:nvPr/>
        </p:nvSpPr>
        <p:spPr>
          <a:xfrm>
            <a:off x="3748337" y="3425476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0" name="Google Shape;580;p28"/>
          <p:cNvSpPr txBox="1"/>
          <p:nvPr/>
        </p:nvSpPr>
        <p:spPr>
          <a:xfrm>
            <a:off x="3748337" y="3939569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hong@naver.com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3748337" y="4418854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010-1234-5678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2" name="Google Shape;582;p28"/>
          <p:cNvSpPr txBox="1"/>
          <p:nvPr/>
        </p:nvSpPr>
        <p:spPr>
          <a:xfrm>
            <a:off x="3484267" y="5262798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28"/>
          <p:cNvSpPr txBox="1"/>
          <p:nvPr/>
        </p:nvSpPr>
        <p:spPr>
          <a:xfrm>
            <a:off x="3741928" y="5555245"/>
            <a:ext cx="12663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변경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p28"/>
          <p:cNvSpPr txBox="1"/>
          <p:nvPr/>
        </p:nvSpPr>
        <p:spPr>
          <a:xfrm>
            <a:off x="5374673" y="5567598"/>
            <a:ext cx="11988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탈퇴하기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5" name="Google Shape;585;p28"/>
          <p:cNvSpPr txBox="1"/>
          <p:nvPr/>
        </p:nvSpPr>
        <p:spPr>
          <a:xfrm>
            <a:off x="1780826" y="527521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28"/>
          <p:cNvSpPr txBox="1"/>
          <p:nvPr/>
        </p:nvSpPr>
        <p:spPr>
          <a:xfrm>
            <a:off x="1703665" y="1397725"/>
            <a:ext cx="5140508" cy="3801291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7" name="Google Shape;587;p28"/>
          <p:cNvSpPr txBox="1"/>
          <p:nvPr/>
        </p:nvSpPr>
        <p:spPr>
          <a:xfrm>
            <a:off x="2109153" y="5542965"/>
            <a:ext cx="12663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8" name="Google Shape;588;p28"/>
          <p:cNvSpPr txBox="1"/>
          <p:nvPr/>
        </p:nvSpPr>
        <p:spPr>
          <a:xfrm>
            <a:off x="5134161" y="52564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589" name="Google Shape;589;p2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p2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1" name="Google Shape;591;p2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2" name="Google Shape;592;p2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4" name="Google Shape;594;p2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5" name="Google Shape;595;p2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6" name="Google Shape;596;p2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8FF4E-F53E-40F2-ABCA-326E09039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691" y="1039235"/>
            <a:ext cx="9144000" cy="748001"/>
          </a:xfrm>
        </p:spPr>
        <p:txBody>
          <a:bodyPr/>
          <a:lstStyle/>
          <a:p>
            <a:r>
              <a:rPr lang="ko-KR" altLang="en-US" dirty="0"/>
              <a:t>사용 </a:t>
            </a:r>
            <a:r>
              <a:rPr lang="ko-KR" altLang="en-US" dirty="0" err="1"/>
              <a:t>기술스택</a:t>
            </a:r>
            <a:r>
              <a:rPr lang="en-US" altLang="ko-KR" dirty="0"/>
              <a:t>(</a:t>
            </a:r>
            <a:r>
              <a:rPr lang="ko-KR" altLang="en-US" dirty="0"/>
              <a:t>추가바람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62B57B-FF11-4B2B-A9BE-26C2281D2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7236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Python 3.8</a:t>
            </a:r>
          </a:p>
          <a:p>
            <a:r>
              <a:rPr lang="en-US" altLang="ko-KR" dirty="0"/>
              <a:t>java 1.8.0_241-b07</a:t>
            </a:r>
          </a:p>
          <a:p>
            <a:r>
              <a:rPr lang="en-US" altLang="ko-KR" dirty="0"/>
              <a:t>eclipse 2019-03 (4.11.0)</a:t>
            </a:r>
          </a:p>
          <a:p>
            <a:r>
              <a:rPr lang="en-US" altLang="ko-KR" dirty="0"/>
              <a:t>MariaDB 10.3 Series</a:t>
            </a:r>
          </a:p>
          <a:p>
            <a:r>
              <a:rPr lang="en-US" altLang="ko-KR" dirty="0"/>
              <a:t>Tomcat 8.5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00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1" name="Google Shape;601;p29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1-1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정보수정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비밀번호 입력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2" name="Google Shape;602;p29"/>
          <p:cNvGraphicFramePr/>
          <p:nvPr/>
        </p:nvGraphicFramePr>
        <p:xfrm>
          <a:off x="8500532" y="1625598"/>
          <a:ext cx="3691450" cy="502567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(비밀번호 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(3-4-1-2 이동)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2. (비밀번호 불일치)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          페이지 이동 X (alert)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3" name="Google Shape;603;p29"/>
          <p:cNvSpPr txBox="1"/>
          <p:nvPr/>
        </p:nvSpPr>
        <p:spPr>
          <a:xfrm>
            <a:off x="3755931" y="220117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4" name="Google Shape;604;p29"/>
          <p:cNvSpPr txBox="1"/>
          <p:nvPr/>
        </p:nvSpPr>
        <p:spPr>
          <a:xfrm>
            <a:off x="3645113" y="45189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5" name="Google Shape;605;p29"/>
          <p:cNvSpPr txBox="1"/>
          <p:nvPr/>
        </p:nvSpPr>
        <p:spPr>
          <a:xfrm>
            <a:off x="3096416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29"/>
          <p:cNvSpPr txBox="1"/>
          <p:nvPr/>
        </p:nvSpPr>
        <p:spPr>
          <a:xfrm>
            <a:off x="3583092" y="3242488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hongid1004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7" name="Google Shape;607;p29"/>
          <p:cNvSpPr txBox="1"/>
          <p:nvPr/>
        </p:nvSpPr>
        <p:spPr>
          <a:xfrm>
            <a:off x="3582342" y="369968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8" name="Google Shape;608;p29"/>
          <p:cNvSpPr txBox="1"/>
          <p:nvPr/>
        </p:nvSpPr>
        <p:spPr>
          <a:xfrm>
            <a:off x="2776998" y="324248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9" name="Google Shape;609;p29"/>
          <p:cNvSpPr txBox="1"/>
          <p:nvPr/>
        </p:nvSpPr>
        <p:spPr>
          <a:xfrm>
            <a:off x="2639733" y="368698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0" name="Google Shape;610;p29"/>
          <p:cNvSpPr txBox="1"/>
          <p:nvPr/>
        </p:nvSpPr>
        <p:spPr>
          <a:xfrm>
            <a:off x="2646728" y="2611374"/>
            <a:ext cx="387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비밀번호를 다시 한 번 입력해주세요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1" name="Google Shape;611;p29"/>
          <p:cNvSpPr txBox="1"/>
          <p:nvPr/>
        </p:nvSpPr>
        <p:spPr>
          <a:xfrm>
            <a:off x="4705538" y="45189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2" name="Google Shape;612;p29"/>
          <p:cNvSpPr txBox="1"/>
          <p:nvPr/>
        </p:nvSpPr>
        <p:spPr>
          <a:xfrm>
            <a:off x="5521841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p2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4" name="Google Shape;614;p2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5" name="Google Shape;615;p2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6" name="Google Shape;616;p2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7" name="Google Shape;617;p2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Google Shape;618;p2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2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Google Shape;620;p2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0"/>
          <p:cNvSpPr txBox="1"/>
          <p:nvPr/>
        </p:nvSpPr>
        <p:spPr>
          <a:xfrm>
            <a:off x="1703665" y="1397725"/>
            <a:ext cx="5140500" cy="3801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26" name="Google Shape;626;p30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-1-2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내 정보 </a:t>
                      </a:r>
                      <a:r>
                        <a:rPr lang="ko-KR" sz="1200"/>
                        <a:t>수정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7" name="Google Shape;627;p30"/>
          <p:cNvGraphicFramePr/>
          <p:nvPr/>
        </p:nvGraphicFramePr>
        <p:xfrm>
          <a:off x="8500532" y="1625598"/>
          <a:ext cx="3691450" cy="539942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아이디, 이름 제외하고 나머지 내용 수정 가능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닉네임 변경시에 중복확인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만약 중복되면 수정하도록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(3-4-1-1 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28" name="Google Shape;628;p30"/>
          <p:cNvSpPr txBox="1"/>
          <p:nvPr/>
        </p:nvSpPr>
        <p:spPr>
          <a:xfrm>
            <a:off x="3726082" y="2391867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9" name="Google Shape;629;p30"/>
          <p:cNvSpPr txBox="1"/>
          <p:nvPr/>
        </p:nvSpPr>
        <p:spPr>
          <a:xfrm>
            <a:off x="2909481" y="2370823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0" name="Google Shape;630;p30"/>
          <p:cNvSpPr txBox="1"/>
          <p:nvPr/>
        </p:nvSpPr>
        <p:spPr>
          <a:xfrm>
            <a:off x="2739678" y="286111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p30"/>
          <p:cNvSpPr txBox="1"/>
          <p:nvPr/>
        </p:nvSpPr>
        <p:spPr>
          <a:xfrm>
            <a:off x="2723404" y="341241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2" name="Google Shape;632;p30"/>
          <p:cNvSpPr txBox="1"/>
          <p:nvPr/>
        </p:nvSpPr>
        <p:spPr>
          <a:xfrm>
            <a:off x="2723404" y="3939569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3" name="Google Shape;633;p30"/>
          <p:cNvSpPr txBox="1"/>
          <p:nvPr/>
        </p:nvSpPr>
        <p:spPr>
          <a:xfrm>
            <a:off x="2723404" y="4418854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4" name="Google Shape;634;p30"/>
          <p:cNvSpPr txBox="1"/>
          <p:nvPr/>
        </p:nvSpPr>
        <p:spPr>
          <a:xfrm>
            <a:off x="3415537" y="176311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5" name="Google Shape;635;p30"/>
          <p:cNvSpPr txBox="1"/>
          <p:nvPr/>
        </p:nvSpPr>
        <p:spPr>
          <a:xfrm>
            <a:off x="3748325" y="3425475"/>
            <a:ext cx="16566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6" name="Google Shape;636;p30"/>
          <p:cNvSpPr txBox="1"/>
          <p:nvPr/>
        </p:nvSpPr>
        <p:spPr>
          <a:xfrm>
            <a:off x="3748337" y="393956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hong@naver.com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7" name="Google Shape;637;p30"/>
          <p:cNvSpPr txBox="1"/>
          <p:nvPr/>
        </p:nvSpPr>
        <p:spPr>
          <a:xfrm>
            <a:off x="3748337" y="4418854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010-1234-5678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8" name="Google Shape;638;p30"/>
          <p:cNvSpPr txBox="1"/>
          <p:nvPr/>
        </p:nvSpPr>
        <p:spPr>
          <a:xfrm>
            <a:off x="5975242" y="310302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p30"/>
          <p:cNvSpPr txBox="1"/>
          <p:nvPr/>
        </p:nvSpPr>
        <p:spPr>
          <a:xfrm>
            <a:off x="4438536" y="5508315"/>
            <a:ext cx="9645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0" name="Google Shape;640;p30"/>
          <p:cNvSpPr txBox="1"/>
          <p:nvPr/>
        </p:nvSpPr>
        <p:spPr>
          <a:xfrm>
            <a:off x="4024526" y="225897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30"/>
          <p:cNvSpPr txBox="1"/>
          <p:nvPr/>
        </p:nvSpPr>
        <p:spPr>
          <a:xfrm>
            <a:off x="3194713" y="5508315"/>
            <a:ext cx="9645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2" name="Google Shape;642;p30"/>
          <p:cNvSpPr txBox="1"/>
          <p:nvPr/>
        </p:nvSpPr>
        <p:spPr>
          <a:xfrm>
            <a:off x="2866836" y="52751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643" name="Google Shape;643;p30"/>
          <p:cNvSpPr txBox="1"/>
          <p:nvPr/>
        </p:nvSpPr>
        <p:spPr>
          <a:xfrm>
            <a:off x="3726082" y="2851342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4" name="Google Shape;644;p30"/>
          <p:cNvSpPr txBox="1"/>
          <p:nvPr/>
        </p:nvSpPr>
        <p:spPr>
          <a:xfrm>
            <a:off x="5503875" y="3429000"/>
            <a:ext cx="5487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p30"/>
          <p:cNvSpPr txBox="1"/>
          <p:nvPr/>
        </p:nvSpPr>
        <p:spPr>
          <a:xfrm>
            <a:off x="5309986" y="52751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646" name="Google Shape;646;p3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7" name="Google Shape;647;p3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8" name="Google Shape;648;p3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3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3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1" name="Google Shape;651;p3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2" name="Google Shape;652;p3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3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8" name="Google Shape;658;p31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1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정보수정 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59" name="Google Shape;659;p31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60" name="Google Shape;660;p31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수정이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p31"/>
          <p:cNvSpPr txBox="1"/>
          <p:nvPr/>
        </p:nvSpPr>
        <p:spPr>
          <a:xfrm>
            <a:off x="3090301" y="4061775"/>
            <a:ext cx="11952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2" name="Google Shape;662;p31"/>
          <p:cNvSpPr txBox="1"/>
          <p:nvPr/>
        </p:nvSpPr>
        <p:spPr>
          <a:xfrm>
            <a:off x="26024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31"/>
          <p:cNvSpPr txBox="1"/>
          <p:nvPr/>
        </p:nvSpPr>
        <p:spPr>
          <a:xfrm>
            <a:off x="4412649" y="40617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4" name="Google Shape;664;p31"/>
          <p:cNvSpPr txBox="1"/>
          <p:nvPr/>
        </p:nvSpPr>
        <p:spPr>
          <a:xfrm>
            <a:off x="52052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p3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6" name="Google Shape;666;p3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7" name="Google Shape;667;p3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8" name="Google Shape;668;p3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9" name="Google Shape;669;p3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0" name="Google Shape;670;p3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1" name="Google Shape;671;p3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2" name="Google Shape;672;p3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7" name="Google Shape;677;p32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변경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78" name="Google Shape;678;p32"/>
          <p:cNvGraphicFramePr/>
          <p:nvPr/>
        </p:nvGraphicFramePr>
        <p:xfrm>
          <a:off x="8500532" y="1625598"/>
          <a:ext cx="3691450" cy="52325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7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(현재 비밀번호 일치)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(3-4-2-1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(현재 비밀번호 일치X)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페이지 이동X (alert)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79" name="Google Shape;679;p32"/>
          <p:cNvSpPr txBox="1"/>
          <p:nvPr/>
        </p:nvSpPr>
        <p:spPr>
          <a:xfrm>
            <a:off x="2290471" y="2142309"/>
            <a:ext cx="4206240" cy="2495006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0" name="Google Shape;680;p32"/>
          <p:cNvSpPr txBox="1"/>
          <p:nvPr/>
        </p:nvSpPr>
        <p:spPr>
          <a:xfrm>
            <a:off x="3789904" y="3091177"/>
            <a:ext cx="2326354" cy="33637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1" name="Google Shape;681;p32"/>
          <p:cNvSpPr txBox="1"/>
          <p:nvPr/>
        </p:nvSpPr>
        <p:spPr>
          <a:xfrm>
            <a:off x="3789154" y="3548377"/>
            <a:ext cx="2326354" cy="33637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2" name="Google Shape;682;p32"/>
          <p:cNvSpPr txBox="1"/>
          <p:nvPr/>
        </p:nvSpPr>
        <p:spPr>
          <a:xfrm>
            <a:off x="2615707" y="3091177"/>
            <a:ext cx="114852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현재 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p32"/>
          <p:cNvSpPr txBox="1"/>
          <p:nvPr/>
        </p:nvSpPr>
        <p:spPr>
          <a:xfrm>
            <a:off x="2370035" y="3548377"/>
            <a:ext cx="1541417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새로운 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4" name="Google Shape;684;p32"/>
          <p:cNvSpPr txBox="1"/>
          <p:nvPr/>
        </p:nvSpPr>
        <p:spPr>
          <a:xfrm>
            <a:off x="3553203" y="2444668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변경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5" name="Google Shape;685;p32"/>
          <p:cNvSpPr txBox="1"/>
          <p:nvPr/>
        </p:nvSpPr>
        <p:spPr>
          <a:xfrm>
            <a:off x="3480972" y="4091418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6" name="Google Shape;686;p32"/>
          <p:cNvSpPr txBox="1"/>
          <p:nvPr/>
        </p:nvSpPr>
        <p:spPr>
          <a:xfrm>
            <a:off x="4127576" y="41652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7" name="Google Shape;687;p32"/>
          <p:cNvSpPr txBox="1"/>
          <p:nvPr/>
        </p:nvSpPr>
        <p:spPr>
          <a:xfrm>
            <a:off x="4553422" y="4091418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8" name="Google Shape;688;p32"/>
          <p:cNvSpPr txBox="1"/>
          <p:nvPr/>
        </p:nvSpPr>
        <p:spPr>
          <a:xfrm>
            <a:off x="5200026" y="41652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p3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0" name="Google Shape;690;p32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1" name="Google Shape;691;p32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2" name="Google Shape;692;p32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3" name="Google Shape;693;p32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4" name="Google Shape;694;p32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5" name="Google Shape;695;p32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6" name="Google Shape;696;p32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1" name="Google Shape;701;p33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변경 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02" name="Google Shape;702;p33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03" name="Google Shape;703;p33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비밀번호가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변경되었습니다.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4" name="Google Shape;704;p33"/>
          <p:cNvSpPr txBox="1"/>
          <p:nvPr/>
        </p:nvSpPr>
        <p:spPr>
          <a:xfrm>
            <a:off x="3769274" y="40617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5" name="Google Shape;705;p33"/>
          <p:cNvSpPr txBox="1"/>
          <p:nvPr/>
        </p:nvSpPr>
        <p:spPr>
          <a:xfrm>
            <a:off x="4415878" y="41356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6" name="Google Shape;706;p3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7" name="Google Shape;707;p3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" name="Google Shape;708;p3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9" name="Google Shape;709;p3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0" name="Google Shape;710;p3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1" name="Google Shape;711;p3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2" name="Google Shape;712;p3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3" name="Google Shape;713;p3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" name="Google Shape;718;p3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유의사항 및 안내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19" name="Google Shape;719;p34"/>
          <p:cNvGraphicFramePr/>
          <p:nvPr/>
        </p:nvGraphicFramePr>
        <p:xfrm>
          <a:off x="8500532" y="1625598"/>
          <a:ext cx="3691450" cy="502567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모든 동의 체크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(모든 동의 체크)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(3-4-3--2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(모든 동의 체크X)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이동X (alert)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20" name="Google Shape;720;p34"/>
          <p:cNvSpPr txBox="1"/>
          <p:nvPr/>
        </p:nvSpPr>
        <p:spPr>
          <a:xfrm>
            <a:off x="2747895" y="2854611"/>
            <a:ext cx="3665968" cy="80298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34"/>
          <p:cNvSpPr txBox="1"/>
          <p:nvPr/>
        </p:nvSpPr>
        <p:spPr>
          <a:xfrm>
            <a:off x="1956186" y="2043838"/>
            <a:ext cx="5249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회원탈퇴에 앞서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유의사항 및 안내</a:t>
            </a: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를 반드시 읽고 진행해주세요!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34"/>
          <p:cNvSpPr txBox="1"/>
          <p:nvPr/>
        </p:nvSpPr>
        <p:spPr>
          <a:xfrm>
            <a:off x="3648652" y="525147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34"/>
          <p:cNvSpPr txBox="1"/>
          <p:nvPr/>
        </p:nvSpPr>
        <p:spPr>
          <a:xfrm>
            <a:off x="5835974" y="3108980"/>
            <a:ext cx="315004" cy="26741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4" name="Google Shape;724;p34"/>
          <p:cNvSpPr txBox="1"/>
          <p:nvPr/>
        </p:nvSpPr>
        <p:spPr>
          <a:xfrm>
            <a:off x="5272439" y="3095917"/>
            <a:ext cx="589661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5" name="Google Shape;725;p34"/>
          <p:cNvSpPr txBox="1"/>
          <p:nvPr/>
        </p:nvSpPr>
        <p:spPr>
          <a:xfrm>
            <a:off x="2890311" y="3020207"/>
            <a:ext cx="2522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전부 삭제될 수 있습니다 동의해?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34"/>
          <p:cNvSpPr txBox="1"/>
          <p:nvPr/>
        </p:nvSpPr>
        <p:spPr>
          <a:xfrm>
            <a:off x="2747895" y="3850274"/>
            <a:ext cx="3665968" cy="80298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7" name="Google Shape;727;p34"/>
          <p:cNvSpPr txBox="1"/>
          <p:nvPr/>
        </p:nvSpPr>
        <p:spPr>
          <a:xfrm>
            <a:off x="4972724" y="4825493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8" name="Google Shape;728;p34"/>
          <p:cNvSpPr txBox="1"/>
          <p:nvPr/>
        </p:nvSpPr>
        <p:spPr>
          <a:xfrm>
            <a:off x="3874061" y="4784225"/>
            <a:ext cx="1201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전체 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9" name="Google Shape;729;p34"/>
          <p:cNvSpPr txBox="1"/>
          <p:nvPr/>
        </p:nvSpPr>
        <p:spPr>
          <a:xfrm>
            <a:off x="2890311" y="4015870"/>
            <a:ext cx="2522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전부 삭제될 수 있습니다 동의해?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0" name="Google Shape;730;p34"/>
          <p:cNvSpPr txBox="1"/>
          <p:nvPr/>
        </p:nvSpPr>
        <p:spPr>
          <a:xfrm>
            <a:off x="5140519" y="464532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1" name="Google Shape;731;p34"/>
          <p:cNvSpPr txBox="1"/>
          <p:nvPr/>
        </p:nvSpPr>
        <p:spPr>
          <a:xfrm>
            <a:off x="3283369" y="514380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2" name="Google Shape;732;p34"/>
          <p:cNvSpPr txBox="1"/>
          <p:nvPr/>
        </p:nvSpPr>
        <p:spPr>
          <a:xfrm>
            <a:off x="4695302" y="525147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p34"/>
          <p:cNvSpPr txBox="1"/>
          <p:nvPr/>
        </p:nvSpPr>
        <p:spPr>
          <a:xfrm>
            <a:off x="5414982" y="512715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p34"/>
          <p:cNvSpPr txBox="1"/>
          <p:nvPr/>
        </p:nvSpPr>
        <p:spPr>
          <a:xfrm>
            <a:off x="5835974" y="4086418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5" name="Google Shape;735;p34"/>
          <p:cNvSpPr txBox="1"/>
          <p:nvPr/>
        </p:nvSpPr>
        <p:spPr>
          <a:xfrm>
            <a:off x="5272439" y="4073354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6" name="Google Shape;736;p3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7" name="Google Shape;737;p3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8" name="Google Shape;738;p3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9" name="Google Shape;739;p3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0" name="Google Shape;740;p3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1" name="Google Shape;741;p3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2" name="Google Shape;742;p3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3" name="Google Shape;743;p3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8" name="Google Shape;748;p35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회원탈퇴 비밀번호 입력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49" name="Google Shape;749;p35"/>
          <p:cNvGraphicFramePr/>
          <p:nvPr/>
        </p:nvGraphicFramePr>
        <p:xfrm>
          <a:off x="8500532" y="1625598"/>
          <a:ext cx="3691450" cy="502567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(비밀번호 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(3-4-3-3 이동)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2. (비밀번호 불일치)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          페이지 이동 X (alert)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50" name="Google Shape;750;p35"/>
          <p:cNvSpPr txBox="1"/>
          <p:nvPr/>
        </p:nvSpPr>
        <p:spPr>
          <a:xfrm>
            <a:off x="3755931" y="2201176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1" name="Google Shape;751;p35"/>
          <p:cNvSpPr txBox="1"/>
          <p:nvPr/>
        </p:nvSpPr>
        <p:spPr>
          <a:xfrm>
            <a:off x="3645113" y="45189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2" name="Google Shape;752;p35"/>
          <p:cNvSpPr txBox="1"/>
          <p:nvPr/>
        </p:nvSpPr>
        <p:spPr>
          <a:xfrm>
            <a:off x="3096416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35"/>
          <p:cNvSpPr txBox="1"/>
          <p:nvPr/>
        </p:nvSpPr>
        <p:spPr>
          <a:xfrm>
            <a:off x="3583092" y="3242488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hongid1004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4" name="Google Shape;754;p35"/>
          <p:cNvSpPr txBox="1"/>
          <p:nvPr/>
        </p:nvSpPr>
        <p:spPr>
          <a:xfrm>
            <a:off x="3582342" y="3699688"/>
            <a:ext cx="2326354" cy="33637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5" name="Google Shape;755;p35"/>
          <p:cNvSpPr txBox="1"/>
          <p:nvPr/>
        </p:nvSpPr>
        <p:spPr>
          <a:xfrm>
            <a:off x="2776998" y="3242488"/>
            <a:ext cx="76100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6" name="Google Shape;756;p35"/>
          <p:cNvSpPr txBox="1"/>
          <p:nvPr/>
        </p:nvSpPr>
        <p:spPr>
          <a:xfrm>
            <a:off x="2639733" y="3686988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7" name="Google Shape;757;p35"/>
          <p:cNvSpPr txBox="1"/>
          <p:nvPr/>
        </p:nvSpPr>
        <p:spPr>
          <a:xfrm>
            <a:off x="2646728" y="2611374"/>
            <a:ext cx="387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비밀번호를 다시 한 번 입력해주세요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8" name="Google Shape;758;p35"/>
          <p:cNvSpPr txBox="1"/>
          <p:nvPr/>
        </p:nvSpPr>
        <p:spPr>
          <a:xfrm>
            <a:off x="4705538" y="45189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35"/>
          <p:cNvSpPr txBox="1"/>
          <p:nvPr/>
        </p:nvSpPr>
        <p:spPr>
          <a:xfrm>
            <a:off x="5521841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0" name="Google Shape;760;p3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3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2" name="Google Shape;762;p3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3" name="Google Shape;763;p3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4" name="Google Shape;764;p3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5" name="Google Shape;765;p3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6" name="Google Shape;766;p3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3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2" name="Google Shape;772;p36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회원탈퇴 확인 메시지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73" name="Google Shape;773;p36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74" name="Google Shape;774;p36"/>
          <p:cNvSpPr txBox="1"/>
          <p:nvPr/>
        </p:nvSpPr>
        <p:spPr>
          <a:xfrm>
            <a:off x="2143860" y="3207016"/>
            <a:ext cx="4068720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회원탈퇴가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5" name="Google Shape;775;p36"/>
          <p:cNvSpPr txBox="1"/>
          <p:nvPr/>
        </p:nvSpPr>
        <p:spPr>
          <a:xfrm>
            <a:off x="3769274" y="4061787"/>
            <a:ext cx="817891" cy="338566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6" name="Google Shape;776;p36"/>
          <p:cNvSpPr txBox="1"/>
          <p:nvPr/>
        </p:nvSpPr>
        <p:spPr>
          <a:xfrm>
            <a:off x="4415878" y="4135613"/>
            <a:ext cx="5488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7" name="Google Shape;777;p3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8" name="Google Shape;778;p3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9" name="Google Shape;779;p3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0" name="Google Shape;780;p3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1" name="Google Shape;781;p3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2" name="Google Shape;782;p3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3" name="Google Shape;783;p3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4" name="Google Shape;784;p3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9" name="Google Shape;789;p37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실시간순위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90" name="Google Shape;790;p37"/>
          <p:cNvGraphicFramePr/>
          <p:nvPr/>
        </p:nvGraphicFramePr>
        <p:xfrm>
          <a:off x="8500532" y="1625599"/>
          <a:ext cx="3691450" cy="52324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 컬럼명을 클릭하면 등락률 내림차순 정렬, 사용자가 실시간순위 페이지를 들어왔을때 기본값은 등락률 내림차순으로 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 컬럼명을 한 번 누르면 오름차순 정렬로 바뀌면서 화살표가 변한다.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시가총액을 한 번 클릭하면 시가총액 내림차순 정렬이 된다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시가총액을 한 번 더 클릭하면 시가총액 오름차순 정렬이 되며 화살표가 변한다.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비로그인 상태이면 로그인창으로 이동하고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로그인 상태이면 해당 회사</a:t>
                      </a:r>
                      <a:r>
                        <a:rPr lang="ko-KR" sz="1100"/>
                        <a:t> (가상투자) 주식을</a:t>
                      </a: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 구매하는 창으로 이동한다. 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한 번 누르면 노란 별으로 바뀌면서 관심주식리스트에 추가되고 한 번 더 누르면 관심주식 리스트에서 삭제된다.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업종별 버튼을 클릭하면 기업 db에 있는 업종 리스트를 볼 수 있다. 기본값은 전체 기업의 순위를 볼 수 있는 전체보기로 하고 리스트의 업종명을 클릭하면 해당 업종별 순위를 볼 수 있다.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업종별을 선택한 상태에서 등락률버튼을 누르면 업종별 등락률 순위, 시가총액 버튼을 누르면 업종별 시가총액 순위를 볼 수 있다.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91" name="Google Shape;791;p37"/>
          <p:cNvSpPr txBox="1"/>
          <p:nvPr/>
        </p:nvSpPr>
        <p:spPr>
          <a:xfrm>
            <a:off x="6909501" y="1359621"/>
            <a:ext cx="10110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전체보기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2" name="Google Shape;792;p37"/>
          <p:cNvSpPr/>
          <p:nvPr/>
        </p:nvSpPr>
        <p:spPr>
          <a:xfrm rot="10800000" flipH="1">
            <a:off x="7678401" y="1445735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3" name="Google Shape;793;p37"/>
          <p:cNvGraphicFramePr/>
          <p:nvPr/>
        </p:nvGraphicFramePr>
        <p:xfrm>
          <a:off x="304800" y="1830168"/>
          <a:ext cx="7615575" cy="4734015"/>
        </p:xfrm>
        <a:graphic>
          <a:graphicData uri="http://schemas.openxmlformats.org/drawingml/2006/table">
            <a:tbl>
              <a:tblPr firstRow="1" bandRow="1">
                <a:noFill/>
                <a:tableStyleId>{48E6E2D5-309C-4260-9812-EFF1CF43F44C}</a:tableStyleId>
              </a:tblPr>
              <a:tblGrid>
                <a:gridCol w="4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3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08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0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순위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회사명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   등락률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    시가총액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가상투자 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관심주식 등록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화학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한화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0.00%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13,830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18,450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497,239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9,257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31,300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275">
                <a:tc gridSpan="1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4" name="Google Shape;794;p37"/>
          <p:cNvSpPr txBox="1"/>
          <p:nvPr/>
        </p:nvSpPr>
        <p:spPr>
          <a:xfrm>
            <a:off x="1500585" y="149668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5" name="Google Shape;795;p37"/>
          <p:cNvSpPr txBox="1"/>
          <p:nvPr/>
        </p:nvSpPr>
        <p:spPr>
          <a:xfrm>
            <a:off x="3037633" y="149668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p37"/>
          <p:cNvSpPr txBox="1"/>
          <p:nvPr/>
        </p:nvSpPr>
        <p:spPr>
          <a:xfrm>
            <a:off x="6031602" y="206183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p37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 순위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8" name="Google Shape;798;p37"/>
          <p:cNvSpPr/>
          <p:nvPr/>
        </p:nvSpPr>
        <p:spPr>
          <a:xfrm rot="10800000" flipH="1">
            <a:off x="2218619" y="1912746"/>
            <a:ext cx="53100" cy="456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9" name="Google Shape;799;p37"/>
          <p:cNvSpPr/>
          <p:nvPr/>
        </p:nvSpPr>
        <p:spPr>
          <a:xfrm rot="10800000" flipH="1">
            <a:off x="2964164" y="1912746"/>
            <a:ext cx="53100" cy="456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0" name="Google Shape;800;p37"/>
          <p:cNvSpPr/>
          <p:nvPr/>
        </p:nvSpPr>
        <p:spPr>
          <a:xfrm>
            <a:off x="2218615" y="1716119"/>
            <a:ext cx="53100" cy="4560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p37"/>
          <p:cNvSpPr/>
          <p:nvPr/>
        </p:nvSpPr>
        <p:spPr>
          <a:xfrm>
            <a:off x="2964184" y="1716133"/>
            <a:ext cx="53100" cy="4560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2" name="Google Shape;802;p37"/>
          <p:cNvSpPr txBox="1"/>
          <p:nvPr/>
        </p:nvSpPr>
        <p:spPr>
          <a:xfrm>
            <a:off x="6967679" y="2058819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3" name="Google Shape;803;p37"/>
          <p:cNvSpPr txBox="1"/>
          <p:nvPr/>
        </p:nvSpPr>
        <p:spPr>
          <a:xfrm>
            <a:off x="7699875" y="1034981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sp>
        <p:nvSpPr>
          <p:cNvPr id="804" name="Google Shape;804;p37"/>
          <p:cNvSpPr/>
          <p:nvPr/>
        </p:nvSpPr>
        <p:spPr>
          <a:xfrm>
            <a:off x="7392402" y="2081513"/>
            <a:ext cx="120000" cy="1200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5" name="Google Shape;805;p37"/>
          <p:cNvSpPr/>
          <p:nvPr/>
        </p:nvSpPr>
        <p:spPr>
          <a:xfrm>
            <a:off x="7544452" y="2169626"/>
            <a:ext cx="120000" cy="1200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p37"/>
          <p:cNvSpPr txBox="1"/>
          <p:nvPr/>
        </p:nvSpPr>
        <p:spPr>
          <a:xfrm>
            <a:off x="5757448" y="1341584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업종별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7" name="Google Shape;807;p37"/>
          <p:cNvSpPr/>
          <p:nvPr/>
        </p:nvSpPr>
        <p:spPr>
          <a:xfrm>
            <a:off x="6373625" y="2085625"/>
            <a:ext cx="594000" cy="1281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Candara"/>
                <a:ea typeface="Candara"/>
                <a:cs typeface="Candara"/>
                <a:sym typeface="Candara"/>
              </a:rPr>
              <a:t>거래하기</a:t>
            </a:r>
            <a:endParaRPr sz="8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08" name="Google Shape;808;p3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9" name="Google Shape;809;p3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0" name="Google Shape;810;p3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p3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2" name="Google Shape;812;p3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3" name="Google Shape;813;p3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3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3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" name="Google Shape;820;p38"/>
          <p:cNvGraphicFramePr/>
          <p:nvPr>
            <p:extLst>
              <p:ext uri="{D42A27DB-BD31-4B8C-83A1-F6EECF244321}">
                <p14:modId xmlns:p14="http://schemas.microsoft.com/office/powerpoint/2010/main" val="1475903113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5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자유게시판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5.6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1" name="Google Shape;821;p38"/>
          <p:cNvGraphicFramePr/>
          <p:nvPr>
            <p:extLst>
              <p:ext uri="{D42A27DB-BD31-4B8C-83A1-F6EECF244321}">
                <p14:modId xmlns:p14="http://schemas.microsoft.com/office/powerpoint/2010/main" val="2835209241"/>
              </p:ext>
            </p:extLst>
          </p:nvPr>
        </p:nvGraphicFramePr>
        <p:xfrm>
          <a:off x="8500532" y="1625598"/>
          <a:ext cx="3691450" cy="578949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범주(</a:t>
                      </a:r>
                      <a:r>
                        <a:rPr lang="ko-KR" sz="1200" dirty="0" err="1"/>
                        <a:t>제목,내용,작성자</a:t>
                      </a:r>
                      <a:r>
                        <a:rPr lang="ko-KR" sz="1200" dirty="0"/>
                        <a:t>)의 검색 내용에 따라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게시판 내용 노출</a:t>
                      </a:r>
                      <a:endParaRPr lang="en-US" altLang="ko-KR"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검색어가 없을 시 </a:t>
                      </a:r>
                      <a:r>
                        <a:rPr lang="en-US" altLang="ko-KR" sz="1200" dirty="0"/>
                        <a:t>alert</a:t>
                      </a:r>
                      <a:r>
                        <a:rPr lang="ko-KR" altLang="en-US" sz="1200" dirty="0"/>
                        <a:t>문 출력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로그인 시에는 </a:t>
                      </a:r>
                      <a:r>
                        <a:rPr lang="ko-KR" sz="1200" dirty="0"/>
                        <a:t>(5-1 페이지로 이동)</a:t>
                      </a:r>
                      <a:endParaRPr lang="en-US" altLang="ko-KR"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비 로그인 시에는 로그인 페이지로 이동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글 제목 클릭시 해당 본문 페이지로 이동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&lt;&lt; : 10개 단위 맨 앞</a:t>
                      </a:r>
                      <a:endParaRPr sz="12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&gt;&gt; : 10개 단위 맨 뒤</a:t>
                      </a:r>
                      <a:endParaRPr sz="12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&lt;   : 한 칸 앞</a:t>
                      </a:r>
                      <a:endParaRPr sz="12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&gt;   : 한 칸 뒤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요청한 페이지가 </a:t>
                      </a:r>
                      <a:r>
                        <a:rPr lang="en-US" altLang="ko-KR" sz="1200" dirty="0"/>
                        <a:t>n</a:t>
                      </a:r>
                      <a:r>
                        <a:rPr lang="ko-KR" altLang="en-US" sz="1200" dirty="0"/>
                        <a:t>이면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게시글은 </a:t>
                      </a:r>
                      <a:r>
                        <a:rPr lang="en-US" altLang="ko-KR" sz="1200" dirty="0"/>
                        <a:t>(10*n)+1</a:t>
                      </a:r>
                      <a:r>
                        <a:rPr lang="ko-KR" altLang="en-US" sz="1200" dirty="0"/>
                        <a:t>번째부터 </a:t>
                      </a:r>
                      <a:r>
                        <a:rPr lang="en-US" altLang="ko-KR" sz="1200" dirty="0"/>
                        <a:t>10*(n+1)</a:t>
                      </a:r>
                      <a:r>
                        <a:rPr lang="ko-KR" altLang="en-US" sz="1200" dirty="0"/>
                        <a:t>번째까지 출력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(5/6)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22" name="Google Shape;822;p3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3" name="Google Shape;823;p3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4" name="Google Shape;824;p3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5" name="Google Shape;825;p3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6" name="Google Shape;826;p3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7" name="Google Shape;827;p3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8" name="Google Shape;828;p3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9" name="Google Shape;829;p3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0" name="Google Shape;830;p38"/>
          <p:cNvSpPr txBox="1"/>
          <p:nvPr/>
        </p:nvSpPr>
        <p:spPr>
          <a:xfrm>
            <a:off x="674550" y="13812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1" name="Google Shape;831;p38"/>
          <p:cNvSpPr txBox="1"/>
          <p:nvPr/>
        </p:nvSpPr>
        <p:spPr>
          <a:xfrm>
            <a:off x="7066256" y="1373185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2" name="Google Shape;832;p38"/>
          <p:cNvSpPr txBox="1"/>
          <p:nvPr/>
        </p:nvSpPr>
        <p:spPr>
          <a:xfrm>
            <a:off x="4415246" y="1367356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제목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3" name="Google Shape;833;p38"/>
          <p:cNvSpPr/>
          <p:nvPr/>
        </p:nvSpPr>
        <p:spPr>
          <a:xfrm rot="10800000" flipH="1">
            <a:off x="5105501" y="1453471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4" name="Google Shape;834;p38"/>
          <p:cNvSpPr txBox="1"/>
          <p:nvPr/>
        </p:nvSpPr>
        <p:spPr>
          <a:xfrm>
            <a:off x="4415244" y="2003823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내용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Google Shape;835;p38"/>
          <p:cNvSpPr txBox="1"/>
          <p:nvPr/>
        </p:nvSpPr>
        <p:spPr>
          <a:xfrm>
            <a:off x="4415244" y="1689039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작성자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36" name="Google Shape;836;p38"/>
          <p:cNvGraphicFramePr/>
          <p:nvPr>
            <p:extLst>
              <p:ext uri="{D42A27DB-BD31-4B8C-83A1-F6EECF244321}">
                <p14:modId xmlns:p14="http://schemas.microsoft.com/office/powerpoint/2010/main" val="1288298624"/>
              </p:ext>
            </p:extLst>
          </p:nvPr>
        </p:nvGraphicFramePr>
        <p:xfrm>
          <a:off x="882595" y="2450038"/>
          <a:ext cx="6843950" cy="3515875"/>
        </p:xfrm>
        <a:graphic>
          <a:graphicData uri="http://schemas.openxmlformats.org/drawingml/2006/table">
            <a:tbl>
              <a:tblPr firstRow="1" bandRow="1">
                <a:noFill/>
                <a:tableStyleId>{37040FBC-F229-4C7E-BB78-D842BC3619CD}</a:tableStyleId>
              </a:tblPr>
              <a:tblGrid>
                <a:gridCol w="8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글번호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작성일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조회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ko-KR" altLang="en-US" sz="1100" u="none" strike="noStrike" cap="none" dirty="0">
                          <a:solidFill>
                            <a:srgbClr val="000000"/>
                          </a:solidFill>
                        </a:rPr>
                        <a:t>일반</a:t>
                      </a:r>
                      <a:r>
                        <a:rPr lang="en-US" altLang="ko-KR" sz="1100" u="none" strike="noStrike" cap="none" dirty="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삼성전자 지금 주식 </a:t>
                      </a:r>
                      <a:r>
                        <a:rPr lang="ko-KR" sz="1100" u="none" strike="noStrike" cap="none" dirty="0" err="1">
                          <a:solidFill>
                            <a:srgbClr val="000000"/>
                          </a:solidFill>
                        </a:rPr>
                        <a:t>사야됨</a:t>
                      </a: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?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주식천재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15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7" name="Google Shape;837;p38"/>
          <p:cNvSpPr txBox="1"/>
          <p:nvPr/>
        </p:nvSpPr>
        <p:spPr>
          <a:xfrm>
            <a:off x="5343280" y="1378521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8" name="Google Shape;838;p38"/>
          <p:cNvSpPr txBox="1"/>
          <p:nvPr/>
        </p:nvSpPr>
        <p:spPr>
          <a:xfrm>
            <a:off x="7509328" y="10696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9" name="Google Shape;839;p38"/>
          <p:cNvSpPr txBox="1"/>
          <p:nvPr/>
        </p:nvSpPr>
        <p:spPr>
          <a:xfrm>
            <a:off x="7705473" y="61628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0" name="Google Shape;840;p38"/>
          <p:cNvSpPr txBox="1"/>
          <p:nvPr/>
        </p:nvSpPr>
        <p:spPr>
          <a:xfrm>
            <a:off x="1948337" y="6225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1  2  3  4  </a:t>
            </a:r>
            <a:r>
              <a:rPr lang="en-US" altLang="ko-KR" sz="18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 </a:t>
            </a:r>
            <a:r>
              <a:rPr lang="ko-KR" sz="18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&gt;	 </a:t>
            </a:r>
            <a:endParaRPr sz="18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1" name="Google Shape;841;p38"/>
          <p:cNvSpPr txBox="1"/>
          <p:nvPr/>
        </p:nvSpPr>
        <p:spPr>
          <a:xfrm>
            <a:off x="6930298" y="6077377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글쓰기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2" name="Google Shape;842;p38"/>
          <p:cNvSpPr txBox="1"/>
          <p:nvPr/>
        </p:nvSpPr>
        <p:spPr>
          <a:xfrm>
            <a:off x="3479736" y="24771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843" name="Google Shape;843;p38"/>
          <p:cNvSpPr txBox="1"/>
          <p:nvPr/>
        </p:nvSpPr>
        <p:spPr>
          <a:xfrm>
            <a:off x="1636040" y="607736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5144886" y="261257"/>
            <a:ext cx="23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페이지 </a:t>
            </a:r>
            <a:r>
              <a:rPr lang="ko-KR" sz="18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로드맵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741424" y="785901"/>
            <a:ext cx="1171200" cy="572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메인 맵 홈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313212" y="1959248"/>
            <a:ext cx="9513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181094" y="1959248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839234" y="1959248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836175" y="1959123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737740" y="1959248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83250" y="2882348"/>
            <a:ext cx="8130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(2-1)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419411" y="2882355"/>
            <a:ext cx="7389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303332" y="2891062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비밀번호찾기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" name="Google Shape;94;p13"/>
          <p:cNvCxnSpPr>
            <a:stCxn id="85" idx="2"/>
            <a:endCxn id="87" idx="0"/>
          </p:cNvCxnSpPr>
          <p:nvPr/>
        </p:nvCxnSpPr>
        <p:spPr>
          <a:xfrm flipH="1">
            <a:off x="5638524" y="1358601"/>
            <a:ext cx="6885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" name="Google Shape;95;p13"/>
          <p:cNvCxnSpPr>
            <a:stCxn id="85" idx="2"/>
            <a:endCxn id="90" idx="0"/>
          </p:cNvCxnSpPr>
          <p:nvPr/>
        </p:nvCxnSpPr>
        <p:spPr>
          <a:xfrm flipH="1">
            <a:off x="4195224" y="1358601"/>
            <a:ext cx="21318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p13"/>
          <p:cNvCxnSpPr>
            <a:stCxn id="85" idx="2"/>
            <a:endCxn id="86" idx="0"/>
          </p:cNvCxnSpPr>
          <p:nvPr/>
        </p:nvCxnSpPr>
        <p:spPr>
          <a:xfrm flipH="1">
            <a:off x="1788924" y="1358601"/>
            <a:ext cx="45381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7" name="Google Shape;97;p13"/>
          <p:cNvCxnSpPr>
            <a:stCxn id="85" idx="2"/>
            <a:endCxn id="88" idx="0"/>
          </p:cNvCxnSpPr>
          <p:nvPr/>
        </p:nvCxnSpPr>
        <p:spPr>
          <a:xfrm>
            <a:off x="6327024" y="1358601"/>
            <a:ext cx="9696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" name="Google Shape;98;p13"/>
          <p:cNvCxnSpPr>
            <a:stCxn id="85" idx="2"/>
            <a:endCxn id="89" idx="0"/>
          </p:cNvCxnSpPr>
          <p:nvPr/>
        </p:nvCxnSpPr>
        <p:spPr>
          <a:xfrm>
            <a:off x="6327024" y="1358601"/>
            <a:ext cx="29664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" name="Google Shape;99;p13"/>
          <p:cNvCxnSpPr>
            <a:stCxn id="86" idx="2"/>
            <a:endCxn id="91" idx="0"/>
          </p:cNvCxnSpPr>
          <p:nvPr/>
        </p:nvCxnSpPr>
        <p:spPr>
          <a:xfrm flipH="1">
            <a:off x="889762" y="2465048"/>
            <a:ext cx="899100" cy="41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" name="Google Shape;100;p13"/>
          <p:cNvCxnSpPr>
            <a:stCxn id="86" idx="2"/>
            <a:endCxn id="92" idx="0"/>
          </p:cNvCxnSpPr>
          <p:nvPr/>
        </p:nvCxnSpPr>
        <p:spPr>
          <a:xfrm>
            <a:off x="1788862" y="2465048"/>
            <a:ext cx="0" cy="41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" name="Google Shape;101;p13"/>
          <p:cNvCxnSpPr>
            <a:stCxn id="86" idx="2"/>
            <a:endCxn id="93" idx="0"/>
          </p:cNvCxnSpPr>
          <p:nvPr/>
        </p:nvCxnSpPr>
        <p:spPr>
          <a:xfrm>
            <a:off x="1788862" y="2465048"/>
            <a:ext cx="918900" cy="4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02;p13"/>
          <p:cNvSpPr txBox="1"/>
          <p:nvPr/>
        </p:nvSpPr>
        <p:spPr>
          <a:xfrm>
            <a:off x="3267250" y="3688750"/>
            <a:ext cx="8130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관심종목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0263250" y="1959250"/>
            <a:ext cx="8838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4178462" y="3693100"/>
            <a:ext cx="883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5" name="Google Shape;105;p13"/>
          <p:cNvCxnSpPr>
            <a:stCxn id="90" idx="2"/>
            <a:endCxn id="102" idx="0"/>
          </p:cNvCxnSpPr>
          <p:nvPr/>
        </p:nvCxnSpPr>
        <p:spPr>
          <a:xfrm flipH="1">
            <a:off x="3673690" y="2465048"/>
            <a:ext cx="521400" cy="122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13"/>
          <p:cNvCxnSpPr>
            <a:stCxn id="90" idx="2"/>
            <a:endCxn id="104" idx="0"/>
          </p:cNvCxnSpPr>
          <p:nvPr/>
        </p:nvCxnSpPr>
        <p:spPr>
          <a:xfrm>
            <a:off x="4195090" y="2465048"/>
            <a:ext cx="425400" cy="122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13"/>
          <p:cNvSpPr txBox="1"/>
          <p:nvPr/>
        </p:nvSpPr>
        <p:spPr>
          <a:xfrm>
            <a:off x="5160438" y="3693100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8" name="Google Shape;108;p13"/>
          <p:cNvCxnSpPr>
            <a:stCxn id="90" idx="2"/>
            <a:endCxn id="107" idx="0"/>
          </p:cNvCxnSpPr>
          <p:nvPr/>
        </p:nvCxnSpPr>
        <p:spPr>
          <a:xfrm>
            <a:off x="4195090" y="2465048"/>
            <a:ext cx="1369800" cy="122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9" name="Google Shape;109;p13"/>
          <p:cNvSpPr txBox="1"/>
          <p:nvPr/>
        </p:nvSpPr>
        <p:spPr>
          <a:xfrm>
            <a:off x="6399625" y="4733682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(3-3-3)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5490624" y="473369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1" name="Google Shape;111;p13"/>
          <p:cNvCxnSpPr>
            <a:stCxn id="107" idx="2"/>
            <a:endCxn id="109" idx="0"/>
          </p:cNvCxnSpPr>
          <p:nvPr/>
        </p:nvCxnSpPr>
        <p:spPr>
          <a:xfrm>
            <a:off x="5564838" y="4338400"/>
            <a:ext cx="1239300" cy="3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2" name="Google Shape;112;p13"/>
          <p:cNvCxnSpPr>
            <a:stCxn id="107" idx="2"/>
            <a:endCxn id="110" idx="0"/>
          </p:cNvCxnSpPr>
          <p:nvPr/>
        </p:nvCxnSpPr>
        <p:spPr>
          <a:xfrm>
            <a:off x="5564838" y="4338400"/>
            <a:ext cx="330300" cy="3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13"/>
          <p:cNvCxnSpPr>
            <a:stCxn id="109" idx="2"/>
            <a:endCxn id="114" idx="0"/>
          </p:cNvCxnSpPr>
          <p:nvPr/>
        </p:nvCxnSpPr>
        <p:spPr>
          <a:xfrm>
            <a:off x="6804025" y="5484882"/>
            <a:ext cx="2185800" cy="33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5" name="Google Shape;115;p13"/>
          <p:cNvCxnSpPr>
            <a:stCxn id="109" idx="2"/>
            <a:endCxn id="116" idx="0"/>
          </p:cNvCxnSpPr>
          <p:nvPr/>
        </p:nvCxnSpPr>
        <p:spPr>
          <a:xfrm>
            <a:off x="6804025" y="5484882"/>
            <a:ext cx="3062700" cy="33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13"/>
          <p:cNvSpPr txBox="1"/>
          <p:nvPr/>
        </p:nvSpPr>
        <p:spPr>
          <a:xfrm>
            <a:off x="8585389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입력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9462190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6048836" y="2779481"/>
            <a:ext cx="8130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6897444" y="2788184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9" name="Google Shape;119;p13"/>
          <p:cNvCxnSpPr>
            <a:stCxn id="88" idx="2"/>
            <a:endCxn id="117" idx="0"/>
          </p:cNvCxnSpPr>
          <p:nvPr/>
        </p:nvCxnSpPr>
        <p:spPr>
          <a:xfrm flipH="1">
            <a:off x="6455384" y="2465048"/>
            <a:ext cx="841200" cy="31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13"/>
          <p:cNvCxnSpPr>
            <a:stCxn id="88" idx="2"/>
            <a:endCxn id="118" idx="0"/>
          </p:cNvCxnSpPr>
          <p:nvPr/>
        </p:nvCxnSpPr>
        <p:spPr>
          <a:xfrm>
            <a:off x="7296584" y="2465048"/>
            <a:ext cx="5400" cy="32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13"/>
          <p:cNvSpPr txBox="1"/>
          <p:nvPr/>
        </p:nvSpPr>
        <p:spPr>
          <a:xfrm>
            <a:off x="3269975" y="4733712"/>
            <a:ext cx="808800" cy="600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3-1-div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그룹설정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4581636" y="473369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(3-3-1)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3" name="Google Shape;123;p13"/>
          <p:cNvCxnSpPr>
            <a:stCxn id="107" idx="2"/>
            <a:endCxn id="122" idx="0"/>
          </p:cNvCxnSpPr>
          <p:nvPr/>
        </p:nvCxnSpPr>
        <p:spPr>
          <a:xfrm flipH="1">
            <a:off x="4986138" y="4338400"/>
            <a:ext cx="578700" cy="395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3"/>
          <p:cNvSpPr txBox="1"/>
          <p:nvPr/>
        </p:nvSpPr>
        <p:spPr>
          <a:xfrm>
            <a:off x="6602102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3-3-2-1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비번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7708577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유의사항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및 안내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5495627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7" name="Google Shape;127;p13"/>
          <p:cNvCxnSpPr>
            <a:stCxn id="122" idx="2"/>
            <a:endCxn id="126" idx="0"/>
          </p:cNvCxnSpPr>
          <p:nvPr/>
        </p:nvCxnSpPr>
        <p:spPr>
          <a:xfrm>
            <a:off x="4986036" y="5484898"/>
            <a:ext cx="91410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3"/>
          <p:cNvCxnSpPr>
            <a:stCxn id="110" idx="2"/>
            <a:endCxn id="124" idx="0"/>
          </p:cNvCxnSpPr>
          <p:nvPr/>
        </p:nvCxnSpPr>
        <p:spPr>
          <a:xfrm>
            <a:off x="5895024" y="5484898"/>
            <a:ext cx="111150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3"/>
          <p:cNvCxnSpPr>
            <a:stCxn id="102" idx="2"/>
            <a:endCxn id="121" idx="0"/>
          </p:cNvCxnSpPr>
          <p:nvPr/>
        </p:nvCxnSpPr>
        <p:spPr>
          <a:xfrm>
            <a:off x="3673750" y="4342750"/>
            <a:ext cx="600" cy="390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3"/>
          <p:cNvCxnSpPr>
            <a:stCxn id="109" idx="2"/>
            <a:endCxn id="125" idx="0"/>
          </p:cNvCxnSpPr>
          <p:nvPr/>
        </p:nvCxnSpPr>
        <p:spPr>
          <a:xfrm>
            <a:off x="6804025" y="5484882"/>
            <a:ext cx="130890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13"/>
          <p:cNvSpPr txBox="1"/>
          <p:nvPr/>
        </p:nvSpPr>
        <p:spPr>
          <a:xfrm>
            <a:off x="8851625" y="2783775"/>
            <a:ext cx="883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6-1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lang="en-US" altLang="ko-KR"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2" name="Google Shape;132;p13"/>
          <p:cNvCxnSpPr>
            <a:stCxn id="89" idx="2"/>
            <a:endCxn id="131" idx="0"/>
          </p:cNvCxnSpPr>
          <p:nvPr/>
        </p:nvCxnSpPr>
        <p:spPr>
          <a:xfrm>
            <a:off x="9293525" y="2464923"/>
            <a:ext cx="0" cy="31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13"/>
          <p:cNvSpPr txBox="1"/>
          <p:nvPr/>
        </p:nvSpPr>
        <p:spPr>
          <a:xfrm>
            <a:off x="4581627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3667627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입력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5" name="Google Shape;135;p13"/>
          <p:cNvCxnSpPr>
            <a:stCxn id="122" idx="2"/>
            <a:endCxn id="134" idx="0"/>
          </p:cNvCxnSpPr>
          <p:nvPr/>
        </p:nvCxnSpPr>
        <p:spPr>
          <a:xfrm flipH="1">
            <a:off x="4071936" y="5484898"/>
            <a:ext cx="91410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3"/>
          <p:cNvCxnSpPr>
            <a:stCxn id="122" idx="2"/>
            <a:endCxn id="133" idx="0"/>
          </p:cNvCxnSpPr>
          <p:nvPr/>
        </p:nvCxnSpPr>
        <p:spPr>
          <a:xfrm>
            <a:off x="4986036" y="5484898"/>
            <a:ext cx="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13"/>
          <p:cNvSpPr txBox="1"/>
          <p:nvPr/>
        </p:nvSpPr>
        <p:spPr>
          <a:xfrm>
            <a:off x="144525" y="5035500"/>
            <a:ext cx="8130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약관동의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8" name="Google Shape;138;p13"/>
          <p:cNvCxnSpPr>
            <a:stCxn id="91" idx="2"/>
            <a:endCxn id="137" idx="0"/>
          </p:cNvCxnSpPr>
          <p:nvPr/>
        </p:nvCxnSpPr>
        <p:spPr>
          <a:xfrm flipH="1">
            <a:off x="551050" y="3536348"/>
            <a:ext cx="338700" cy="149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Google Shape;139;p13"/>
          <p:cNvSpPr txBox="1"/>
          <p:nvPr/>
        </p:nvSpPr>
        <p:spPr>
          <a:xfrm>
            <a:off x="1044125" y="5035500"/>
            <a:ext cx="8130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0" name="Google Shape;140;p13"/>
          <p:cNvCxnSpPr>
            <a:stCxn id="91" idx="2"/>
            <a:endCxn id="139" idx="0"/>
          </p:cNvCxnSpPr>
          <p:nvPr/>
        </p:nvCxnSpPr>
        <p:spPr>
          <a:xfrm>
            <a:off x="889750" y="3536348"/>
            <a:ext cx="561000" cy="149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1" name="Google Shape;141;p13"/>
          <p:cNvSpPr txBox="1"/>
          <p:nvPr/>
        </p:nvSpPr>
        <p:spPr>
          <a:xfrm>
            <a:off x="1943725" y="5035500"/>
            <a:ext cx="8130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2" name="Google Shape;142;p13"/>
          <p:cNvCxnSpPr>
            <a:stCxn id="91" idx="2"/>
            <a:endCxn id="141" idx="0"/>
          </p:cNvCxnSpPr>
          <p:nvPr/>
        </p:nvCxnSpPr>
        <p:spPr>
          <a:xfrm>
            <a:off x="889750" y="3536348"/>
            <a:ext cx="1460400" cy="149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3" name="Google Shape;143;p13"/>
          <p:cNvSpPr txBox="1"/>
          <p:nvPr/>
        </p:nvSpPr>
        <p:spPr>
          <a:xfrm>
            <a:off x="9979011" y="278364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보유주식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4" name="Google Shape;144;p13"/>
          <p:cNvCxnSpPr>
            <a:stCxn id="103" idx="2"/>
            <a:endCxn id="143" idx="0"/>
          </p:cNvCxnSpPr>
          <p:nvPr/>
        </p:nvCxnSpPr>
        <p:spPr>
          <a:xfrm flipH="1">
            <a:off x="10383550" y="2465050"/>
            <a:ext cx="321600" cy="31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145;p13"/>
          <p:cNvSpPr txBox="1"/>
          <p:nvPr/>
        </p:nvSpPr>
        <p:spPr>
          <a:xfrm>
            <a:off x="10887349" y="278364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주식주문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13"/>
          <p:cNvCxnSpPr>
            <a:stCxn id="103" idx="2"/>
            <a:endCxn id="145" idx="0"/>
          </p:cNvCxnSpPr>
          <p:nvPr/>
        </p:nvCxnSpPr>
        <p:spPr>
          <a:xfrm>
            <a:off x="10705150" y="2465050"/>
            <a:ext cx="586500" cy="31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13"/>
          <p:cNvSpPr txBox="1"/>
          <p:nvPr/>
        </p:nvSpPr>
        <p:spPr>
          <a:xfrm>
            <a:off x="2056449" y="3849273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8" name="Google Shape;148;p13"/>
          <p:cNvCxnSpPr>
            <a:stCxn id="92" idx="2"/>
            <a:endCxn id="147" idx="0"/>
          </p:cNvCxnSpPr>
          <p:nvPr/>
        </p:nvCxnSpPr>
        <p:spPr>
          <a:xfrm>
            <a:off x="1788861" y="3536355"/>
            <a:ext cx="672000" cy="31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3"/>
          <p:cNvCxnSpPr>
            <a:stCxn id="85" idx="2"/>
            <a:endCxn id="103" idx="0"/>
          </p:cNvCxnSpPr>
          <p:nvPr/>
        </p:nvCxnSpPr>
        <p:spPr>
          <a:xfrm>
            <a:off x="6327024" y="1358601"/>
            <a:ext cx="4378200" cy="60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13"/>
          <p:cNvSpPr txBox="1"/>
          <p:nvPr/>
        </p:nvSpPr>
        <p:spPr>
          <a:xfrm>
            <a:off x="7741853" y="2788187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1" name="Google Shape;151;p13"/>
          <p:cNvCxnSpPr>
            <a:stCxn id="88" idx="2"/>
            <a:endCxn id="150" idx="0"/>
          </p:cNvCxnSpPr>
          <p:nvPr/>
        </p:nvCxnSpPr>
        <p:spPr>
          <a:xfrm>
            <a:off x="7296584" y="2465048"/>
            <a:ext cx="849600" cy="32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8" name="Google Shape;848;p39"/>
          <p:cNvGraphicFramePr/>
          <p:nvPr>
            <p:extLst>
              <p:ext uri="{D42A27DB-BD31-4B8C-83A1-F6EECF244321}">
                <p14:modId xmlns:p14="http://schemas.microsoft.com/office/powerpoint/2010/main" val="379860788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5-1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작성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(5/6)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49" name="Google Shape;849;p39"/>
          <p:cNvGraphicFramePr/>
          <p:nvPr>
            <p:extLst>
              <p:ext uri="{D42A27DB-BD31-4B8C-83A1-F6EECF244321}">
                <p14:modId xmlns:p14="http://schemas.microsoft.com/office/powerpoint/2010/main" val="4206353436"/>
              </p:ext>
            </p:extLst>
          </p:nvPr>
        </p:nvGraphicFramePr>
        <p:xfrm>
          <a:off x="8500532" y="1625598"/>
          <a:ext cx="3691450" cy="532538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 기능(일반/정보/유머)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작성 완료시 제목 앞에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[일반] 글 제목, [유머] 글 제목, [정보] 글 제목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등으로 노출된다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선택하지 않고 ‘</a:t>
                      </a:r>
                      <a:r>
                        <a:rPr lang="ko-KR" sz="1200" dirty="0" err="1"/>
                        <a:t>등록’시</a:t>
                      </a:r>
                      <a:r>
                        <a:rPr lang="ko-KR" sz="1200" dirty="0"/>
                        <a:t> </a:t>
                      </a:r>
                      <a:r>
                        <a:rPr lang="ko-KR" sz="1200" dirty="0" err="1"/>
                        <a:t>alert</a:t>
                      </a:r>
                      <a:r>
                        <a:rPr lang="ko-KR" sz="1200" dirty="0"/>
                        <a:t> </a:t>
                      </a:r>
                      <a:endParaRPr sz="12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(‘말머리를 </a:t>
                      </a:r>
                      <a:r>
                        <a:rPr lang="ko-KR" sz="1200" dirty="0" err="1"/>
                        <a:t>선택하시오</a:t>
                      </a:r>
                      <a:r>
                        <a:rPr lang="ko-KR" sz="1200" dirty="0"/>
                        <a:t>’)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 err="1"/>
                        <a:t>DB에</a:t>
                      </a:r>
                      <a:r>
                        <a:rPr lang="ko-KR" sz="1200" dirty="0"/>
                        <a:t> </a:t>
                      </a:r>
                      <a:r>
                        <a:rPr lang="ko-KR" sz="1200" dirty="0" err="1"/>
                        <a:t>insert한</a:t>
                      </a:r>
                      <a:r>
                        <a:rPr lang="ko-KR" sz="1200" dirty="0"/>
                        <a:t> 후</a:t>
                      </a:r>
                      <a:endParaRPr sz="12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(5 페이지로 이동)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(5 페이지로 이동)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7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50" name="Google Shape;850;p39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1" name="Google Shape;851;p39"/>
          <p:cNvSpPr txBox="1"/>
          <p:nvPr/>
        </p:nvSpPr>
        <p:spPr>
          <a:xfrm>
            <a:off x="2118953" y="2391168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2" name="Google Shape;852;p39"/>
          <p:cNvSpPr txBox="1"/>
          <p:nvPr/>
        </p:nvSpPr>
        <p:spPr>
          <a:xfrm>
            <a:off x="2118650" y="2817374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3" name="Google Shape;853;p39"/>
          <p:cNvSpPr txBox="1"/>
          <p:nvPr/>
        </p:nvSpPr>
        <p:spPr>
          <a:xfrm>
            <a:off x="1313309" y="236551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4" name="Google Shape;854;p39"/>
          <p:cNvSpPr txBox="1"/>
          <p:nvPr/>
        </p:nvSpPr>
        <p:spPr>
          <a:xfrm>
            <a:off x="1176044" y="281001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5" name="Google Shape;855;p39"/>
          <p:cNvSpPr txBox="1"/>
          <p:nvPr/>
        </p:nvSpPr>
        <p:spPr>
          <a:xfrm>
            <a:off x="3422465" y="14574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lang="ko-KR" sz="1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게시글 작성</a:t>
            </a:r>
            <a:endParaRPr sz="1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6" name="Google Shape;856;p39"/>
          <p:cNvSpPr txBox="1"/>
          <p:nvPr/>
        </p:nvSpPr>
        <p:spPr>
          <a:xfrm>
            <a:off x="3360027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3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8" name="Google Shape;858;p3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9" name="Google Shape;859;p3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0" name="Google Shape;860;p3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1" name="Google Shape;861;p3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2" name="Google Shape;862;p3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3" name="Google Shape;863;p3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4" name="Google Shape;864;p3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ko-KR" altLang="en-US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p39"/>
          <p:cNvSpPr txBox="1"/>
          <p:nvPr/>
        </p:nvSpPr>
        <p:spPr>
          <a:xfrm>
            <a:off x="1313300" y="1972326"/>
            <a:ext cx="761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말머리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6" name="Google Shape;866;p39"/>
          <p:cNvSpPr txBox="1"/>
          <p:nvPr/>
        </p:nvSpPr>
        <p:spPr>
          <a:xfrm>
            <a:off x="2119399" y="1972325"/>
            <a:ext cx="3246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" name="Google Shape;867;p39"/>
          <p:cNvSpPr txBox="1"/>
          <p:nvPr/>
        </p:nvSpPr>
        <p:spPr>
          <a:xfrm>
            <a:off x="2443994" y="1972325"/>
            <a:ext cx="73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선택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8" name="Google Shape;868;p39"/>
          <p:cNvSpPr/>
          <p:nvPr/>
        </p:nvSpPr>
        <p:spPr>
          <a:xfrm rot="10800000" flipH="1">
            <a:off x="2208651" y="2076426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9" name="Google Shape;869;p39"/>
          <p:cNvSpPr txBox="1"/>
          <p:nvPr/>
        </p:nvSpPr>
        <p:spPr>
          <a:xfrm>
            <a:off x="3084628" y="185808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0" name="Google Shape;870;p39"/>
          <p:cNvSpPr txBox="1"/>
          <p:nvPr/>
        </p:nvSpPr>
        <p:spPr>
          <a:xfrm>
            <a:off x="2870173" y="61013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1" name="Google Shape;871;p39"/>
          <p:cNvSpPr txBox="1"/>
          <p:nvPr/>
        </p:nvSpPr>
        <p:spPr>
          <a:xfrm>
            <a:off x="5143861" y="61014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872" name="Google Shape;872;p39"/>
          <p:cNvSpPr txBox="1"/>
          <p:nvPr/>
        </p:nvSpPr>
        <p:spPr>
          <a:xfrm>
            <a:off x="4326052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7" name="Google Shape;877;p40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5-2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수정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78" name="Google Shape;878;p40"/>
          <p:cNvGraphicFramePr/>
          <p:nvPr>
            <p:extLst>
              <p:ext uri="{D42A27DB-BD31-4B8C-83A1-F6EECF244321}">
                <p14:modId xmlns:p14="http://schemas.microsoft.com/office/powerpoint/2010/main" val="3142186717"/>
              </p:ext>
            </p:extLst>
          </p:nvPr>
        </p:nvGraphicFramePr>
        <p:xfrm>
          <a:off x="8500532" y="1625598"/>
          <a:ext cx="3691450" cy="524573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 기능(일반/정보/유머)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작성 </a:t>
                      </a:r>
                      <a:r>
                        <a:rPr lang="ko-KR" sz="1200" dirty="0" err="1"/>
                        <a:t>완료시</a:t>
                      </a:r>
                      <a:r>
                        <a:rPr lang="ko-KR" sz="1200" dirty="0"/>
                        <a:t> 제목 앞에 </a:t>
                      </a:r>
                      <a:endParaRPr sz="12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[일반] 글 제목, [유머] 글 제목, [정보] 글 제목</a:t>
                      </a:r>
                      <a:endParaRPr sz="12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등으로 노출된다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선택하지 않고 ‘</a:t>
                      </a:r>
                      <a:r>
                        <a:rPr lang="ko-KR" sz="1200" dirty="0" err="1"/>
                        <a:t>등록’시</a:t>
                      </a:r>
                      <a:r>
                        <a:rPr lang="ko-KR" sz="1200" dirty="0"/>
                        <a:t> </a:t>
                      </a:r>
                      <a:r>
                        <a:rPr lang="ko-KR" sz="1200" dirty="0" err="1"/>
                        <a:t>alert</a:t>
                      </a:r>
                      <a:r>
                        <a:rPr lang="ko-KR" sz="1200" dirty="0"/>
                        <a:t> </a:t>
                      </a:r>
                      <a:endParaRPr sz="12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(‘말머리를 </a:t>
                      </a:r>
                      <a:r>
                        <a:rPr lang="ko-KR" sz="1200" dirty="0" err="1"/>
                        <a:t>선택하시오</a:t>
                      </a:r>
                      <a:r>
                        <a:rPr lang="ko-KR" sz="1200" dirty="0"/>
                        <a:t>’)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DB update한 후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삭제 기능</a:t>
                      </a:r>
                      <a:r>
                        <a:rPr lang="en-US" altLang="ko-KR" sz="1200" dirty="0"/>
                        <a:t>(alert</a:t>
                      </a:r>
                      <a:r>
                        <a:rPr lang="ko-KR" altLang="en-US" sz="1200" dirty="0"/>
                        <a:t>문으로 최종 확인한다</a:t>
                      </a:r>
                      <a:r>
                        <a:rPr lang="en-US" altLang="ko-KR" sz="1200" dirty="0"/>
                        <a:t>.)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79" name="Google Shape;879;p40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0" name="Google Shape;880;p40"/>
          <p:cNvSpPr txBox="1"/>
          <p:nvPr/>
        </p:nvSpPr>
        <p:spPr>
          <a:xfrm>
            <a:off x="3422465" y="14574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lang="ko-KR" sz="1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게시글 수정</a:t>
            </a:r>
            <a:endParaRPr sz="1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1" name="Google Shape;881;p4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2" name="Google Shape;882;p4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3" name="Google Shape;883;p4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4" name="Google Shape;884;p4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5" name="Google Shape;885;p4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6" name="Google Shape;886;p4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7" name="Google Shape;887;p4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8" name="Google Shape;888;p4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ko-KR" altLang="en-US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9" name="Google Shape;889;p40"/>
          <p:cNvSpPr txBox="1"/>
          <p:nvPr/>
        </p:nvSpPr>
        <p:spPr>
          <a:xfrm>
            <a:off x="2118953" y="2391168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삼성전자 지금 주식 사야됨?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0" name="Google Shape;890;p40"/>
          <p:cNvSpPr txBox="1"/>
          <p:nvPr/>
        </p:nvSpPr>
        <p:spPr>
          <a:xfrm>
            <a:off x="2118650" y="2817374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개미들 삼성전자 엄청많이 사던데…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사도되나?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 전문가 형들 조언좀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Google Shape;891;p40"/>
          <p:cNvSpPr txBox="1"/>
          <p:nvPr/>
        </p:nvSpPr>
        <p:spPr>
          <a:xfrm>
            <a:off x="1313309" y="236551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2" name="Google Shape;892;p40"/>
          <p:cNvSpPr txBox="1"/>
          <p:nvPr/>
        </p:nvSpPr>
        <p:spPr>
          <a:xfrm>
            <a:off x="1176044" y="281001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3" name="Google Shape;893;p40"/>
          <p:cNvSpPr txBox="1"/>
          <p:nvPr/>
        </p:nvSpPr>
        <p:spPr>
          <a:xfrm>
            <a:off x="2933852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4" name="Google Shape;894;p40"/>
          <p:cNvSpPr txBox="1"/>
          <p:nvPr/>
        </p:nvSpPr>
        <p:spPr>
          <a:xfrm>
            <a:off x="1313300" y="1972326"/>
            <a:ext cx="761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말머리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5" name="Google Shape;895;p40"/>
          <p:cNvSpPr txBox="1"/>
          <p:nvPr/>
        </p:nvSpPr>
        <p:spPr>
          <a:xfrm>
            <a:off x="2119399" y="1972325"/>
            <a:ext cx="3246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6" name="Google Shape;896;p40"/>
          <p:cNvSpPr txBox="1"/>
          <p:nvPr/>
        </p:nvSpPr>
        <p:spPr>
          <a:xfrm>
            <a:off x="2443994" y="1972325"/>
            <a:ext cx="73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선택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7" name="Google Shape;897;p40"/>
          <p:cNvSpPr/>
          <p:nvPr/>
        </p:nvSpPr>
        <p:spPr>
          <a:xfrm rot="10800000" flipH="1">
            <a:off x="2208651" y="2076426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8" name="Google Shape;898;p40"/>
          <p:cNvSpPr txBox="1"/>
          <p:nvPr/>
        </p:nvSpPr>
        <p:spPr>
          <a:xfrm>
            <a:off x="3084628" y="185808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9" name="Google Shape;899;p40"/>
          <p:cNvSpPr txBox="1"/>
          <p:nvPr/>
        </p:nvSpPr>
        <p:spPr>
          <a:xfrm>
            <a:off x="2443998" y="61013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0" name="Google Shape;900;p40"/>
          <p:cNvSpPr txBox="1"/>
          <p:nvPr/>
        </p:nvSpPr>
        <p:spPr>
          <a:xfrm>
            <a:off x="3899877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1" name="Google Shape;901;p40"/>
          <p:cNvSpPr txBox="1"/>
          <p:nvPr/>
        </p:nvSpPr>
        <p:spPr>
          <a:xfrm>
            <a:off x="5638648" y="61014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902" name="Google Shape;902;p40"/>
          <p:cNvSpPr txBox="1"/>
          <p:nvPr/>
        </p:nvSpPr>
        <p:spPr>
          <a:xfrm>
            <a:off x="4865890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3" name="Google Shape;903;p40"/>
          <p:cNvSpPr txBox="1"/>
          <p:nvPr/>
        </p:nvSpPr>
        <p:spPr>
          <a:xfrm>
            <a:off x="3686386" y="58229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8" name="Google Shape;908;p41"/>
          <p:cNvGraphicFramePr/>
          <p:nvPr>
            <p:extLst>
              <p:ext uri="{D42A27DB-BD31-4B8C-83A1-F6EECF244321}">
                <p14:modId xmlns:p14="http://schemas.microsoft.com/office/powerpoint/2010/main" val="1170519599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5-3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상세보기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(5/6)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09" name="Google Shape;909;p41"/>
          <p:cNvGraphicFramePr/>
          <p:nvPr>
            <p:extLst>
              <p:ext uri="{D42A27DB-BD31-4B8C-83A1-F6EECF244321}">
                <p14:modId xmlns:p14="http://schemas.microsoft.com/office/powerpoint/2010/main" val="3654232203"/>
              </p:ext>
            </p:extLst>
          </p:nvPr>
        </p:nvGraphicFramePr>
        <p:xfrm>
          <a:off x="8500532" y="1625598"/>
          <a:ext cx="3691450" cy="54068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3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자신이 작성한 게시글일 때만 보임</a:t>
                      </a:r>
                      <a:endParaRPr sz="12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(5-2 페이지로 이동)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자신이 작성한 게시글일 때만 보임</a:t>
                      </a:r>
                      <a:endParaRPr sz="1200" dirty="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 dirty="0"/>
                        <a:t>삭제 기능 → (5페이지로 이동)</a:t>
                      </a:r>
                      <a:endParaRPr lang="en-US" altLang="ko-KR" sz="1200" dirty="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altLang="ko-KR" sz="1200" dirty="0"/>
                        <a:t>(alert</a:t>
                      </a:r>
                      <a:r>
                        <a:rPr lang="ko-KR" altLang="en-US" sz="1200" dirty="0"/>
                        <a:t>문으로 최종 확인한다</a:t>
                      </a:r>
                      <a:r>
                        <a:rPr lang="en-US" altLang="ko-KR" sz="1200" dirty="0"/>
                        <a:t>.)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 게시글에 댓글 등록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👍/👎버튼을 누를시 추천수 카운트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7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자신이 작성한 댓글일 때에만 보임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ko-KR" sz="1200"/>
                        <a:t>작성한 댓글 삭제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해당 글 </a:t>
                      </a:r>
                      <a:r>
                        <a:rPr lang="ko-KR" altLang="en-US" sz="1200" u="none" strike="noStrike" cap="none" dirty="0" err="1">
                          <a:solidFill>
                            <a:schemeClr val="dk1"/>
                          </a:solidFill>
                        </a:rPr>
                        <a:t>조회시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 조회수가 자동 증가됨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(5/6)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10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1" name="Google Shape;911;p41"/>
          <p:cNvSpPr txBox="1"/>
          <p:nvPr/>
        </p:nvSpPr>
        <p:spPr>
          <a:xfrm>
            <a:off x="2119403" y="1928368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삼성전자 지금 주식 사야됨?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2" name="Google Shape;912;p41"/>
          <p:cNvSpPr txBox="1"/>
          <p:nvPr/>
        </p:nvSpPr>
        <p:spPr>
          <a:xfrm>
            <a:off x="2119403" y="2906268"/>
            <a:ext cx="42657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개미들 삼성전자 엄청많이 사던데…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사도되나?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 전문가 형들 조언좀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41"/>
          <p:cNvSpPr txBox="1"/>
          <p:nvPr/>
        </p:nvSpPr>
        <p:spPr>
          <a:xfrm>
            <a:off x="1313309" y="192836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4" name="Google Shape;914;p41"/>
          <p:cNvSpPr txBox="1"/>
          <p:nvPr/>
        </p:nvSpPr>
        <p:spPr>
          <a:xfrm>
            <a:off x="1176794" y="28935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5" name="Google Shape;915;p41"/>
          <p:cNvSpPr txBox="1"/>
          <p:nvPr/>
        </p:nvSpPr>
        <p:spPr>
          <a:xfrm>
            <a:off x="6548273" y="474223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6" name="Google Shape;916;p41"/>
          <p:cNvSpPr txBox="1"/>
          <p:nvPr/>
        </p:nvSpPr>
        <p:spPr>
          <a:xfrm>
            <a:off x="886973" y="4743425"/>
            <a:ext cx="56613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41"/>
          <p:cNvSpPr txBox="1"/>
          <p:nvPr/>
        </p:nvSpPr>
        <p:spPr>
          <a:xfrm>
            <a:off x="663200" y="4394250"/>
            <a:ext cx="739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댓글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8" name="Google Shape;918;p41"/>
          <p:cNvSpPr txBox="1"/>
          <p:nvPr/>
        </p:nvSpPr>
        <p:spPr>
          <a:xfrm>
            <a:off x="2119403" y="2333760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9" name="Google Shape;919;p41"/>
          <p:cNvSpPr txBox="1"/>
          <p:nvPr/>
        </p:nvSpPr>
        <p:spPr>
          <a:xfrm>
            <a:off x="1313309" y="2333760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0" name="Google Shape;920;p41"/>
          <p:cNvSpPr txBox="1"/>
          <p:nvPr/>
        </p:nvSpPr>
        <p:spPr>
          <a:xfrm>
            <a:off x="886971" y="1804686"/>
            <a:ext cx="6479100" cy="2424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1" name="Google Shape;921;p4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2" name="Google Shape;922;p4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3" name="Google Shape;923;p4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4" name="Google Shape;924;p4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5" name="Google Shape;925;p4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6" name="Google Shape;926;p4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7" name="Google Shape;927;p4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8" name="Google Shape;928;p4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ko-KR" altLang="en-US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9" name="Google Shape;929;p41"/>
          <p:cNvSpPr txBox="1"/>
          <p:nvPr/>
        </p:nvSpPr>
        <p:spPr>
          <a:xfrm>
            <a:off x="3747050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목록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0" name="Google Shape;930;p41"/>
          <p:cNvSpPr txBox="1"/>
          <p:nvPr/>
        </p:nvSpPr>
        <p:spPr>
          <a:xfrm>
            <a:off x="465603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글쓰기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1" name="Google Shape;931;p41"/>
          <p:cNvSpPr txBox="1"/>
          <p:nvPr/>
        </p:nvSpPr>
        <p:spPr>
          <a:xfrm>
            <a:off x="556503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2" name="Google Shape;932;p41"/>
          <p:cNvSpPr txBox="1"/>
          <p:nvPr/>
        </p:nvSpPr>
        <p:spPr>
          <a:xfrm>
            <a:off x="647403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3" name="Google Shape;933;p41"/>
          <p:cNvSpPr txBox="1"/>
          <p:nvPr/>
        </p:nvSpPr>
        <p:spPr>
          <a:xfrm>
            <a:off x="3492053" y="97536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4" name="Google Shape;934;p41"/>
          <p:cNvSpPr txBox="1"/>
          <p:nvPr/>
        </p:nvSpPr>
        <p:spPr>
          <a:xfrm>
            <a:off x="4564848" y="97537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5" name="Google Shape;935;p41"/>
          <p:cNvSpPr txBox="1"/>
          <p:nvPr/>
        </p:nvSpPr>
        <p:spPr>
          <a:xfrm>
            <a:off x="6385098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936" name="Google Shape;936;p41"/>
          <p:cNvSpPr txBox="1"/>
          <p:nvPr/>
        </p:nvSpPr>
        <p:spPr>
          <a:xfrm>
            <a:off x="5483161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937" name="Google Shape;937;p41"/>
          <p:cNvSpPr txBox="1"/>
          <p:nvPr/>
        </p:nvSpPr>
        <p:spPr>
          <a:xfrm>
            <a:off x="6299273" y="438943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graphicFrame>
        <p:nvGraphicFramePr>
          <p:cNvPr id="938" name="Google Shape;938;p41"/>
          <p:cNvGraphicFramePr/>
          <p:nvPr/>
        </p:nvGraphicFramePr>
        <p:xfrm>
          <a:off x="881791" y="5199679"/>
          <a:ext cx="6489450" cy="1426900"/>
        </p:xfrm>
        <a:graphic>
          <a:graphicData uri="http://schemas.openxmlformats.org/drawingml/2006/table">
            <a:tbl>
              <a:tblPr firstRow="1" bandRow="1">
                <a:noFill/>
                <a:tableStyleId>{7E2CE304-E9BF-442F-B347-351AE67D4C93}</a:tableStyleId>
              </a:tblPr>
              <a:tblGrid>
                <a:gridCol w="87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댓글 내용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👍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👎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홍길동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사지마! 내가 살거야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2020-04-27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/>
                        <a:t>👍12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/>
                        <a:t>👎1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삭제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25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7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9" name="Google Shape;939;p41"/>
          <p:cNvSpPr txBox="1"/>
          <p:nvPr/>
        </p:nvSpPr>
        <p:spPr>
          <a:xfrm>
            <a:off x="5556823" y="53012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940" name="Google Shape;940;p41"/>
          <p:cNvSpPr txBox="1"/>
          <p:nvPr/>
        </p:nvSpPr>
        <p:spPr>
          <a:xfrm>
            <a:off x="7196473" y="53234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5" name="Google Shape;945;p42"/>
          <p:cNvGraphicFramePr/>
          <p:nvPr>
            <p:extLst>
              <p:ext uri="{D42A27DB-BD31-4B8C-83A1-F6EECF244321}">
                <p14:modId xmlns:p14="http://schemas.microsoft.com/office/powerpoint/2010/main" val="3222496194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공지사항게시판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46" name="Google Shape;946;p42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제목 누를 시 본문으로 이동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47" name="Google Shape;947;p4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4" name="Google Shape;954;p42"/>
          <p:cNvSpPr txBox="1"/>
          <p:nvPr/>
        </p:nvSpPr>
        <p:spPr>
          <a:xfrm>
            <a:off x="549089" y="129602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" name="Google Shape;836;p38"/>
          <p:cNvGraphicFramePr/>
          <p:nvPr>
            <p:extLst>
              <p:ext uri="{D42A27DB-BD31-4B8C-83A1-F6EECF244321}">
                <p14:modId xmlns:p14="http://schemas.microsoft.com/office/powerpoint/2010/main" val="3168088236"/>
              </p:ext>
            </p:extLst>
          </p:nvPr>
        </p:nvGraphicFramePr>
        <p:xfrm>
          <a:off x="882595" y="2450038"/>
          <a:ext cx="6894423" cy="3515875"/>
        </p:xfrm>
        <a:graphic>
          <a:graphicData uri="http://schemas.openxmlformats.org/drawingml/2006/table">
            <a:tbl>
              <a:tblPr firstRow="1" bandRow="1">
                <a:noFill/>
                <a:tableStyleId>{37040FBC-F229-4C7E-BB78-D842BC3619CD}</a:tableStyleId>
              </a:tblPr>
              <a:tblGrid>
                <a:gridCol w="728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7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000000"/>
                          </a:solidFill>
                        </a:rPr>
                        <a:t>글번호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작성일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조회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sng" strike="noStrike" cap="none" dirty="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ko-KR" altLang="en-US" sz="1100" u="sng" strike="noStrike" cap="none" dirty="0">
                          <a:solidFill>
                            <a:srgbClr val="000000"/>
                          </a:solidFill>
                        </a:rPr>
                        <a:t>월 가상투자관련 변경사항 공지</a:t>
                      </a:r>
                      <a:endParaRPr sz="1100" u="sng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Google Shape;842;p38"/>
          <p:cNvSpPr txBox="1"/>
          <p:nvPr/>
        </p:nvSpPr>
        <p:spPr>
          <a:xfrm>
            <a:off x="3629371" y="252525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"/>
                <a:sym typeface="Malgun Gothic"/>
              </a:rPr>
              <a:t>①</a:t>
            </a:r>
            <a:endParaRPr dirty="0"/>
          </a:p>
        </p:txBody>
      </p:sp>
      <p:sp>
        <p:nvSpPr>
          <p:cNvPr id="24" name="Google Shape;840;p38"/>
          <p:cNvSpPr txBox="1"/>
          <p:nvPr/>
        </p:nvSpPr>
        <p:spPr>
          <a:xfrm>
            <a:off x="1948337" y="6225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	 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831;p38"/>
          <p:cNvSpPr txBox="1"/>
          <p:nvPr/>
        </p:nvSpPr>
        <p:spPr>
          <a:xfrm>
            <a:off x="7085170" y="1905104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837;p38"/>
          <p:cNvSpPr txBox="1"/>
          <p:nvPr/>
        </p:nvSpPr>
        <p:spPr>
          <a:xfrm>
            <a:off x="5362194" y="1910440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839;p38"/>
          <p:cNvSpPr txBox="1"/>
          <p:nvPr/>
        </p:nvSpPr>
        <p:spPr>
          <a:xfrm>
            <a:off x="7493036" y="157569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22;p41">
            <a:extLst>
              <a:ext uri="{FF2B5EF4-FFF2-40B4-BE49-F238E27FC236}">
                <a16:creationId xmlns:a16="http://schemas.microsoft.com/office/drawing/2014/main" id="{E835CEF5-247F-4B15-85DF-BD7B56F94B49}"/>
              </a:ext>
            </a:extLst>
          </p:cNvPr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923;p41">
            <a:extLst>
              <a:ext uri="{FF2B5EF4-FFF2-40B4-BE49-F238E27FC236}">
                <a16:creationId xmlns:a16="http://schemas.microsoft.com/office/drawing/2014/main" id="{CFA96AE2-4D78-40EC-9F2A-18170C6392E3}"/>
              </a:ext>
            </a:extLst>
          </p:cNvPr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924;p41">
            <a:extLst>
              <a:ext uri="{FF2B5EF4-FFF2-40B4-BE49-F238E27FC236}">
                <a16:creationId xmlns:a16="http://schemas.microsoft.com/office/drawing/2014/main" id="{099522C7-CD6B-4E99-98E6-5CC2E5E33AA4}"/>
              </a:ext>
            </a:extLst>
          </p:cNvPr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925;p41">
            <a:extLst>
              <a:ext uri="{FF2B5EF4-FFF2-40B4-BE49-F238E27FC236}">
                <a16:creationId xmlns:a16="http://schemas.microsoft.com/office/drawing/2014/main" id="{4E8FEFA6-1C02-410C-9D6D-11B09031FFFB}"/>
              </a:ext>
            </a:extLst>
          </p:cNvPr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926;p41">
            <a:extLst>
              <a:ext uri="{FF2B5EF4-FFF2-40B4-BE49-F238E27FC236}">
                <a16:creationId xmlns:a16="http://schemas.microsoft.com/office/drawing/2014/main" id="{1F72769C-C9DC-462D-923E-74AAF8973AE6}"/>
              </a:ext>
            </a:extLst>
          </p:cNvPr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927;p41">
            <a:extLst>
              <a:ext uri="{FF2B5EF4-FFF2-40B4-BE49-F238E27FC236}">
                <a16:creationId xmlns:a16="http://schemas.microsoft.com/office/drawing/2014/main" id="{B973FD6E-44D7-440D-9D3D-E6F5733F0D5B}"/>
              </a:ext>
            </a:extLst>
          </p:cNvPr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928;p41">
            <a:extLst>
              <a:ext uri="{FF2B5EF4-FFF2-40B4-BE49-F238E27FC236}">
                <a16:creationId xmlns:a16="http://schemas.microsoft.com/office/drawing/2014/main" id="{E07F1EA5-DB6A-4E03-9C5D-853CABAFD23D}"/>
              </a:ext>
            </a:extLst>
          </p:cNvPr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ko-KR" altLang="en-US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3"/>
          <p:cNvSpPr txBox="1"/>
          <p:nvPr/>
        </p:nvSpPr>
        <p:spPr>
          <a:xfrm>
            <a:off x="886971" y="1804686"/>
            <a:ext cx="6479100" cy="2424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68" name="Google Shape;968;p43"/>
          <p:cNvGraphicFramePr/>
          <p:nvPr>
            <p:extLst>
              <p:ext uri="{D42A27DB-BD31-4B8C-83A1-F6EECF244321}">
                <p14:modId xmlns:p14="http://schemas.microsoft.com/office/powerpoint/2010/main" val="764460308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6-1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sz="1200" b="0" u="none" strike="noStrike" cap="none" dirty="0">
                          <a:solidFill>
                            <a:schemeClr val="dk1"/>
                          </a:solidFill>
                        </a:rPr>
                        <a:t> 상세보기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69" name="Google Shape;969;p43"/>
          <p:cNvGraphicFramePr/>
          <p:nvPr>
            <p:extLst>
              <p:ext uri="{D42A27DB-BD31-4B8C-83A1-F6EECF244321}">
                <p14:modId xmlns:p14="http://schemas.microsoft.com/office/powerpoint/2010/main" val="118757978"/>
              </p:ext>
            </p:extLst>
          </p:nvPr>
        </p:nvGraphicFramePr>
        <p:xfrm>
          <a:off x="8500532" y="1625598"/>
          <a:ext cx="3691450" cy="52324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3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70" name="Google Shape;970;p43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</a:t>
            </a:r>
            <a:r>
              <a:rPr lang="ko-KR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게시판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1" name="Google Shape;971;p43"/>
          <p:cNvSpPr txBox="1"/>
          <p:nvPr/>
        </p:nvSpPr>
        <p:spPr>
          <a:xfrm>
            <a:off x="2119403" y="1928368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[공지] 칼럼게시판입니다.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2" name="Google Shape;972;p43"/>
          <p:cNvSpPr txBox="1"/>
          <p:nvPr/>
        </p:nvSpPr>
        <p:spPr>
          <a:xfrm>
            <a:off x="2119403" y="2906268"/>
            <a:ext cx="42657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3" name="Google Shape;973;p43"/>
          <p:cNvSpPr txBox="1"/>
          <p:nvPr/>
        </p:nvSpPr>
        <p:spPr>
          <a:xfrm>
            <a:off x="1313309" y="192836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4" name="Google Shape;974;p43"/>
          <p:cNvSpPr txBox="1"/>
          <p:nvPr/>
        </p:nvSpPr>
        <p:spPr>
          <a:xfrm>
            <a:off x="1176794" y="28935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8" name="Google Shape;978;p43"/>
          <p:cNvSpPr txBox="1"/>
          <p:nvPr/>
        </p:nvSpPr>
        <p:spPr>
          <a:xfrm>
            <a:off x="2119403" y="2333760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9" name="Google Shape;979;p43"/>
          <p:cNvSpPr txBox="1"/>
          <p:nvPr/>
        </p:nvSpPr>
        <p:spPr>
          <a:xfrm>
            <a:off x="1313309" y="2333760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0" name="Google Shape;980;p4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8" name="Google Shape;988;p43"/>
          <p:cNvSpPr txBox="1"/>
          <p:nvPr/>
        </p:nvSpPr>
        <p:spPr>
          <a:xfrm>
            <a:off x="4551450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목록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9" name="Google Shape;989;p43"/>
          <p:cNvSpPr txBox="1"/>
          <p:nvPr/>
        </p:nvSpPr>
        <p:spPr>
          <a:xfrm>
            <a:off x="541948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0" name="Google Shape;990;p43"/>
          <p:cNvSpPr txBox="1"/>
          <p:nvPr/>
        </p:nvSpPr>
        <p:spPr>
          <a:xfrm>
            <a:off x="628753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1" name="Google Shape;991;p43"/>
          <p:cNvSpPr txBox="1"/>
          <p:nvPr/>
        </p:nvSpPr>
        <p:spPr>
          <a:xfrm>
            <a:off x="4296453" y="97536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2" name="Google Shape;992;p43"/>
          <p:cNvSpPr txBox="1"/>
          <p:nvPr/>
        </p:nvSpPr>
        <p:spPr>
          <a:xfrm>
            <a:off x="5369248" y="97537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4" name="Google Shape;994;p43"/>
          <p:cNvSpPr txBox="1"/>
          <p:nvPr/>
        </p:nvSpPr>
        <p:spPr>
          <a:xfrm>
            <a:off x="6287561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33" name="Google Shape;922;p41">
            <a:extLst>
              <a:ext uri="{FF2B5EF4-FFF2-40B4-BE49-F238E27FC236}">
                <a16:creationId xmlns:a16="http://schemas.microsoft.com/office/drawing/2014/main" id="{C9DE7245-D20C-4063-890C-C2DBFD0A9D52}"/>
              </a:ext>
            </a:extLst>
          </p:cNvPr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923;p41">
            <a:extLst>
              <a:ext uri="{FF2B5EF4-FFF2-40B4-BE49-F238E27FC236}">
                <a16:creationId xmlns:a16="http://schemas.microsoft.com/office/drawing/2014/main" id="{71A8C6BD-1A14-45D1-B0BC-6073363B86F6}"/>
              </a:ext>
            </a:extLst>
          </p:cNvPr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Google Shape;924;p41">
            <a:extLst>
              <a:ext uri="{FF2B5EF4-FFF2-40B4-BE49-F238E27FC236}">
                <a16:creationId xmlns:a16="http://schemas.microsoft.com/office/drawing/2014/main" id="{F344B64F-7BF3-4AB8-A082-BA6BDF0B87A3}"/>
              </a:ext>
            </a:extLst>
          </p:cNvPr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925;p41">
            <a:extLst>
              <a:ext uri="{FF2B5EF4-FFF2-40B4-BE49-F238E27FC236}">
                <a16:creationId xmlns:a16="http://schemas.microsoft.com/office/drawing/2014/main" id="{F94E9F34-A406-4DA6-85E1-DD74C9CAB622}"/>
              </a:ext>
            </a:extLst>
          </p:cNvPr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926;p41">
            <a:extLst>
              <a:ext uri="{FF2B5EF4-FFF2-40B4-BE49-F238E27FC236}">
                <a16:creationId xmlns:a16="http://schemas.microsoft.com/office/drawing/2014/main" id="{CAE0E6A0-324F-45ED-844D-A7B70D6FBDB8}"/>
              </a:ext>
            </a:extLst>
          </p:cNvPr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927;p41">
            <a:extLst>
              <a:ext uri="{FF2B5EF4-FFF2-40B4-BE49-F238E27FC236}">
                <a16:creationId xmlns:a16="http://schemas.microsoft.com/office/drawing/2014/main" id="{F9EAF607-D5DC-4C22-ABF0-C44E914C8AAA}"/>
              </a:ext>
            </a:extLst>
          </p:cNvPr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928;p41">
            <a:extLst>
              <a:ext uri="{FF2B5EF4-FFF2-40B4-BE49-F238E27FC236}">
                <a16:creationId xmlns:a16="http://schemas.microsoft.com/office/drawing/2014/main" id="{0133B32F-034B-41ED-A9E3-20350FF9F735}"/>
              </a:ext>
            </a:extLst>
          </p:cNvPr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ko-KR" altLang="en-US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2" name="Google Shape;1002;p4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7-1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가상투자 보유주식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03" name="Google Shape;1003;p44"/>
          <p:cNvGraphicFramePr/>
          <p:nvPr/>
        </p:nvGraphicFramePr>
        <p:xfrm>
          <a:off x="8500532" y="1625598"/>
          <a:ext cx="3691450" cy="523235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5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1.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현재 로그인한 회원이 보유한 포인트 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2.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현재 가상 투자 업체 리스트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  xxx 을 기준으로 오름 오름 차순을 기준으로 하며, 항목(종목/현재가/전일비/등락률/시가총액/보유량)을 누르면 정렬기준이 해당 항목으로 변경된다.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거래하기를 누르면 해당 종목을 가지고 거래하기 화면으로 이동된다.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보유 포인트 + 보유량 환산 포인트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04" name="Google Shape;1004;p44"/>
          <p:cNvSpPr txBox="1"/>
          <p:nvPr/>
        </p:nvSpPr>
        <p:spPr>
          <a:xfrm>
            <a:off x="551075" y="1152300"/>
            <a:ext cx="2202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보유 주식</a:t>
            </a:r>
            <a:endParaRPr sz="15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5" name="Google Shape;1005;p44"/>
          <p:cNvSpPr/>
          <p:nvPr/>
        </p:nvSpPr>
        <p:spPr>
          <a:xfrm>
            <a:off x="6236600" y="123742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보유 포인트: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1006" name="Google Shape;1006;p44"/>
          <p:cNvGraphicFramePr/>
          <p:nvPr/>
        </p:nvGraphicFramePr>
        <p:xfrm>
          <a:off x="527366" y="1605967"/>
          <a:ext cx="7663775" cy="1787050"/>
        </p:xfrm>
        <a:graphic>
          <a:graphicData uri="http://schemas.openxmlformats.org/drawingml/2006/table">
            <a:tbl>
              <a:tblPr firstRow="1" bandRow="1">
                <a:noFill/>
                <a:tableStyleId>{7E2CE304-E9BF-442F-B347-351AE67D4C93}</a:tableStyleId>
              </a:tblPr>
              <a:tblGrid>
                <a:gridCol w="109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기사총액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보유량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가상투자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50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7" name="Google Shape;1007;p44"/>
          <p:cNvSpPr/>
          <p:nvPr/>
        </p:nvSpPr>
        <p:spPr>
          <a:xfrm>
            <a:off x="7267636" y="2033519"/>
            <a:ext cx="814500" cy="2880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거래하기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08" name="Google Shape;1008;p44"/>
          <p:cNvSpPr/>
          <p:nvPr/>
        </p:nvSpPr>
        <p:spPr>
          <a:xfrm>
            <a:off x="6236675" y="352187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총 자산 :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09" name="Google Shape;1009;p44"/>
          <p:cNvSpPr txBox="1"/>
          <p:nvPr/>
        </p:nvSpPr>
        <p:spPr>
          <a:xfrm>
            <a:off x="5945907" y="9753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0" name="Google Shape;1010;p44"/>
          <p:cNvSpPr txBox="1"/>
          <p:nvPr/>
        </p:nvSpPr>
        <p:spPr>
          <a:xfrm>
            <a:off x="153957" y="14909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1" name="Google Shape;1011;p44"/>
          <p:cNvSpPr txBox="1"/>
          <p:nvPr/>
        </p:nvSpPr>
        <p:spPr>
          <a:xfrm>
            <a:off x="7061307" y="16962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2" name="Google Shape;1012;p44"/>
          <p:cNvSpPr txBox="1"/>
          <p:nvPr/>
        </p:nvSpPr>
        <p:spPr>
          <a:xfrm>
            <a:off x="5821657" y="33556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3" name="Google Shape;1013;p4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4" name="Google Shape;1014;p4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5" name="Google Shape;1015;p4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6" name="Google Shape;1016;p4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7" name="Google Shape;1017;p4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8" name="Google Shape;1018;p4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9" name="Google Shape;1019;p4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0" name="Google Shape;1020;p4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" name="Google Shape;1025;p45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7-2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가상투자 주식주문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26" name="Google Shape;1026;p45"/>
          <p:cNvGraphicFramePr/>
          <p:nvPr/>
        </p:nvGraphicFramePr>
        <p:xfrm>
          <a:off x="8500532" y="1625598"/>
          <a:ext cx="3691450" cy="527696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가상투자 업체 검색.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기본값은 aa업체를 기준으로 함.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  - 내가 보유한 주식에서 업체를 선택해서 왔다면 해당 업체 를 보여줌.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업체 상세 정보 출력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현재 내가 보유한(즉시 사용 가능한) 포인트 양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거래 하고자 하는 수량(주식량) 입력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6.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수량에 입력된 값을 기준으로 현재 주식가를 반영하여 구매 계산.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7.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수량에 입력된 값을 기준으로 현재 주식가를 반영하여 판매 계산.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7" name="Google Shape;1027;p45"/>
          <p:cNvSpPr txBox="1"/>
          <p:nvPr/>
        </p:nvSpPr>
        <p:spPr>
          <a:xfrm>
            <a:off x="551075" y="1152300"/>
            <a:ext cx="2202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주식주문</a:t>
            </a:r>
            <a:endParaRPr sz="15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8" name="Google Shape;1028;p45"/>
          <p:cNvSpPr/>
          <p:nvPr/>
        </p:nvSpPr>
        <p:spPr>
          <a:xfrm>
            <a:off x="6236600" y="123742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검색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1029" name="Google Shape;1029;p45"/>
          <p:cNvGraphicFramePr/>
          <p:nvPr/>
        </p:nvGraphicFramePr>
        <p:xfrm>
          <a:off x="527366" y="1605967"/>
          <a:ext cx="7612125" cy="2418300"/>
        </p:xfrm>
        <a:graphic>
          <a:graphicData uri="http://schemas.openxmlformats.org/drawingml/2006/table">
            <a:tbl>
              <a:tblPr firstRow="1" bandRow="1">
                <a:noFill/>
                <a:tableStyleId>{7E2CE304-E9BF-442F-B347-351AE67D4C93}</a:tableStyleId>
              </a:tblPr>
              <a:tblGrid>
                <a:gridCol w="152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기사총액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950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30" name="Google Shape;1030;p45"/>
          <p:cNvSpPr/>
          <p:nvPr/>
        </p:nvSpPr>
        <p:spPr>
          <a:xfrm>
            <a:off x="3916300" y="352187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현재 보유 포인트: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1" name="Google Shape;1031;p45"/>
          <p:cNvSpPr txBox="1"/>
          <p:nvPr/>
        </p:nvSpPr>
        <p:spPr>
          <a:xfrm>
            <a:off x="5889432" y="11657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032;p45"/>
          <p:cNvSpPr txBox="1"/>
          <p:nvPr/>
        </p:nvSpPr>
        <p:spPr>
          <a:xfrm>
            <a:off x="457207" y="15671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33;p45"/>
          <p:cNvSpPr txBox="1"/>
          <p:nvPr/>
        </p:nvSpPr>
        <p:spPr>
          <a:xfrm>
            <a:off x="854732" y="21603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4;p45"/>
          <p:cNvSpPr txBox="1"/>
          <p:nvPr/>
        </p:nvSpPr>
        <p:spPr>
          <a:xfrm>
            <a:off x="3620432" y="34249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1035;p45"/>
          <p:cNvSpPr/>
          <p:nvPr/>
        </p:nvSpPr>
        <p:spPr>
          <a:xfrm>
            <a:off x="5945900" y="3521875"/>
            <a:ext cx="5868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주문수량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6" name="Google Shape;1036;p45"/>
          <p:cNvSpPr/>
          <p:nvPr/>
        </p:nvSpPr>
        <p:spPr>
          <a:xfrm>
            <a:off x="6599925" y="3521875"/>
            <a:ext cx="6930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매수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7" name="Google Shape;1037;p45"/>
          <p:cNvSpPr/>
          <p:nvPr/>
        </p:nvSpPr>
        <p:spPr>
          <a:xfrm>
            <a:off x="7360138" y="3521875"/>
            <a:ext cx="6930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매도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8" name="Google Shape;1038;p45"/>
          <p:cNvSpPr txBox="1"/>
          <p:nvPr/>
        </p:nvSpPr>
        <p:spPr>
          <a:xfrm>
            <a:off x="5721382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39;p45"/>
          <p:cNvSpPr txBox="1"/>
          <p:nvPr/>
        </p:nvSpPr>
        <p:spPr>
          <a:xfrm>
            <a:off x="6438132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40;p45"/>
          <p:cNvSpPr txBox="1"/>
          <p:nvPr/>
        </p:nvSpPr>
        <p:spPr>
          <a:xfrm>
            <a:off x="7166070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041;p4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2" name="Google Shape;1042;p4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3" name="Google Shape;1043;p4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4" name="Google Shape;1044;p4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5" name="Google Shape;1045;p4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6" name="Google Shape;1046;p4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7" name="Google Shape;1047;p4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8" name="Google Shape;1048;p4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1001441291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관리자 페이지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파일명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>
                          <a:solidFill>
                            <a:schemeClr val="dk1"/>
                          </a:solidFill>
                        </a:rPr>
                        <a:t>admin.jsp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1288114675"/>
              </p:ext>
            </p:extLst>
          </p:nvPr>
        </p:nvGraphicFramePr>
        <p:xfrm>
          <a:off x="8500532" y="1625604"/>
          <a:ext cx="3691450" cy="523239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133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>
                          <a:solidFill>
                            <a:schemeClr val="dk1"/>
                          </a:solidFill>
                        </a:rPr>
                        <a:t>화면설명</a:t>
                      </a: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 (페이지 흐름)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33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에서 회원테이블과 게시글테이블을 </a:t>
                      </a:r>
                      <a:r>
                        <a:rPr lang="en-US" altLang="ko-KR" dirty="0"/>
                        <a:t>select</a:t>
                      </a:r>
                      <a:r>
                        <a:rPr lang="ko-KR" altLang="en-US" dirty="0"/>
                        <a:t>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 err="1"/>
                        <a:t>조건절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where=</a:t>
                      </a:r>
                      <a:r>
                        <a:rPr lang="ko-KR" altLang="en-US" dirty="0" err="1"/>
                        <a:t>오늘날짜를</a:t>
                      </a:r>
                      <a:r>
                        <a:rPr lang="ko-KR" altLang="en-US" dirty="0"/>
                        <a:t> 이용해 통계를 낸다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7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방문자 수는 방문한 모든 유저에게 세션을 부여하여 세션의 수를 계산한다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한</a:t>
                      </a:r>
                      <a:r>
                        <a:rPr lang="ko-KR" altLang="en-US" baseline="0" dirty="0"/>
                        <a:t> 명의 방문자가 일정 시간이 지난 후 다시 들어오면 방문자 수가 증가한다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에서 회원테이블과 게시글테이블 전체데이터의 개수를 </a:t>
                      </a:r>
                      <a:r>
                        <a:rPr lang="en-US" altLang="ko-KR" dirty="0"/>
                        <a:t>select</a:t>
                      </a:r>
                      <a:r>
                        <a:rPr lang="ko-KR" altLang="en-US" dirty="0"/>
                        <a:t>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회원관리 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(8-1)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공지사항 관리 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" name="Google Shape;920;p41"/>
          <p:cNvSpPr txBox="1"/>
          <p:nvPr/>
        </p:nvSpPr>
        <p:spPr>
          <a:xfrm>
            <a:off x="886971" y="1804686"/>
            <a:ext cx="6479100" cy="210557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920;p41"/>
          <p:cNvSpPr txBox="1"/>
          <p:nvPr/>
        </p:nvSpPr>
        <p:spPr>
          <a:xfrm>
            <a:off x="4394227" y="4245004"/>
            <a:ext cx="2175015" cy="1965296"/>
          </a:xfrm>
          <a:prstGeom prst="rect">
            <a:avLst/>
          </a:pr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920;p41"/>
          <p:cNvSpPr txBox="1"/>
          <p:nvPr/>
        </p:nvSpPr>
        <p:spPr>
          <a:xfrm>
            <a:off x="1651981" y="4245003"/>
            <a:ext cx="2175015" cy="1965296"/>
          </a:xfrm>
          <a:prstGeom prst="rect">
            <a:avLst/>
          </a:pr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90" y="4457699"/>
            <a:ext cx="1079195" cy="10791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478" y="4485798"/>
            <a:ext cx="1022996" cy="1022996"/>
          </a:xfrm>
          <a:prstGeom prst="rect">
            <a:avLst/>
          </a:prstGeom>
        </p:spPr>
      </p:pic>
      <p:sp>
        <p:nvSpPr>
          <p:cNvPr id="47" name="Google Shape;910;p41"/>
          <p:cNvSpPr txBox="1"/>
          <p:nvPr/>
        </p:nvSpPr>
        <p:spPr>
          <a:xfrm>
            <a:off x="1911187" y="5691545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>
                <a:solidFill>
                  <a:srgbClr val="1273EB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600" b="1" dirty="0">
              <a:solidFill>
                <a:srgbClr val="1273E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910;p41"/>
          <p:cNvSpPr txBox="1"/>
          <p:nvPr/>
        </p:nvSpPr>
        <p:spPr>
          <a:xfrm>
            <a:off x="4653434" y="5691545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>
                <a:solidFill>
                  <a:srgbClr val="1273EB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600" b="1" dirty="0">
              <a:solidFill>
                <a:srgbClr val="1273E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910;p41"/>
          <p:cNvSpPr txBox="1"/>
          <p:nvPr/>
        </p:nvSpPr>
        <p:spPr>
          <a:xfrm>
            <a:off x="1814505" y="189675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Today</a:t>
            </a:r>
            <a:endParaRPr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910;p41"/>
          <p:cNvSpPr txBox="1"/>
          <p:nvPr/>
        </p:nvSpPr>
        <p:spPr>
          <a:xfrm>
            <a:off x="4669926" y="189675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Total</a:t>
            </a:r>
            <a:endParaRPr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910;p41"/>
          <p:cNvSpPr txBox="1"/>
          <p:nvPr/>
        </p:nvSpPr>
        <p:spPr>
          <a:xfrm>
            <a:off x="1350594" y="2782258"/>
            <a:ext cx="2446925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방문자 수 </a:t>
            </a:r>
            <a:r>
              <a:rPr lang="en-US" altLang="ko-KR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102</a:t>
            </a: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명</a:t>
            </a:r>
            <a:endParaRPr lang="en-US" altLang="ko-KR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endParaRPr lang="en-US" altLang="ko-KR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신규 회원 수 </a:t>
            </a:r>
            <a:r>
              <a:rPr lang="en-US" altLang="ko-KR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16</a:t>
            </a: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명</a:t>
            </a:r>
            <a:endParaRPr lang="en-US" altLang="ko-KR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endParaRPr lang="en-US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게시글</a:t>
            </a: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수 </a:t>
            </a:r>
            <a:r>
              <a:rPr lang="en-US" altLang="ko-KR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21</a:t>
            </a: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개</a:t>
            </a:r>
            <a:endParaRPr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Google Shape;910;p41"/>
          <p:cNvSpPr txBox="1"/>
          <p:nvPr/>
        </p:nvSpPr>
        <p:spPr>
          <a:xfrm>
            <a:off x="4263422" y="2689324"/>
            <a:ext cx="2446925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endParaRPr lang="en-US" altLang="ko-KR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총 회원 수 </a:t>
            </a:r>
            <a:r>
              <a:rPr lang="en-US" altLang="ko-KR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168</a:t>
            </a: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명</a:t>
            </a:r>
            <a:endParaRPr lang="en-US" altLang="ko-KR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endParaRPr lang="en-US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전체 </a:t>
            </a:r>
            <a:r>
              <a:rPr lang="ko-KR" altLang="en-US" sz="1200" b="1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게시글</a:t>
            </a: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수 </a:t>
            </a:r>
            <a:r>
              <a:rPr lang="en-US" altLang="ko-KR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218</a:t>
            </a: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개</a:t>
            </a:r>
            <a:endParaRPr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" name="Google Shape;1031;p45"/>
          <p:cNvSpPr txBox="1"/>
          <p:nvPr/>
        </p:nvSpPr>
        <p:spPr>
          <a:xfrm>
            <a:off x="2922406" y="172942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032;p45"/>
          <p:cNvSpPr txBox="1"/>
          <p:nvPr/>
        </p:nvSpPr>
        <p:spPr>
          <a:xfrm>
            <a:off x="5711468" y="173407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033;p45"/>
          <p:cNvSpPr txBox="1"/>
          <p:nvPr/>
        </p:nvSpPr>
        <p:spPr>
          <a:xfrm>
            <a:off x="3682483" y="403783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034;p45"/>
          <p:cNvSpPr txBox="1"/>
          <p:nvPr/>
        </p:nvSpPr>
        <p:spPr>
          <a:xfrm>
            <a:off x="6435997" y="401415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50394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2131906456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8-1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회원관리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파일명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>
                          <a:solidFill>
                            <a:schemeClr val="dk1"/>
                          </a:solidFill>
                        </a:rPr>
                        <a:t>userManage,jsp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4163926473"/>
              </p:ext>
            </p:extLst>
          </p:nvPr>
        </p:nvGraphicFramePr>
        <p:xfrm>
          <a:off x="8500532" y="1625602"/>
          <a:ext cx="3691450" cy="5239914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428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공지사항 관리 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닉네임이나 아이디를 검색하여 원하는 회원을 검색 가능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DB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에서 회원 테이블 검색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8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관리자는 회원리스트의 상단에 고정됨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또한 강제 탈퇴가 불가능하며 관리자 본인이 직접 회원탈퇴를 해야 탈퇴가 가능하다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관리자는 각 회원의 자산 포인트를 충전할 수 있다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포인트 충전 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(8-1-1)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회원을 강제 탈퇴시킬 수 있다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Alert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창으로 비밀번호 확인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" name="Google Shape;479;p25"/>
          <p:cNvGraphicFramePr/>
          <p:nvPr>
            <p:extLst>
              <p:ext uri="{D42A27DB-BD31-4B8C-83A1-F6EECF244321}">
                <p14:modId xmlns:p14="http://schemas.microsoft.com/office/powerpoint/2010/main" val="1153441777"/>
              </p:ext>
            </p:extLst>
          </p:nvPr>
        </p:nvGraphicFramePr>
        <p:xfrm>
          <a:off x="617419" y="2316762"/>
          <a:ext cx="7390507" cy="4547645"/>
        </p:xfrm>
        <a:graphic>
          <a:graphicData uri="http://schemas.openxmlformats.org/drawingml/2006/table">
            <a:tbl>
              <a:tblPr firstRow="1" bandRow="1">
                <a:noFill/>
                <a:tableStyleId>{48E6E2D5-309C-4260-9812-EFF1CF43F44C}</a:tableStyleId>
              </a:tblPr>
              <a:tblGrid>
                <a:gridCol w="90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4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1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5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</a:rPr>
                        <a:t>닉네임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아이디</a:t>
                      </a:r>
                      <a:endParaRPr sz="1100" b="1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>
                          <a:solidFill>
                            <a:schemeClr val="dk1"/>
                          </a:solidFill>
                        </a:rPr>
                        <a:t>회원명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이메일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</a:rPr>
                        <a:t>가입일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>
                          <a:solidFill>
                            <a:schemeClr val="dk1"/>
                          </a:solidFill>
                        </a:rPr>
                        <a:t>자산포인트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</a:rPr>
                        <a:t>강제탈퇴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관리자</a:t>
                      </a:r>
                      <a:r>
                        <a:rPr lang="en-US" altLang="ko-KR" sz="1200" u="none" strike="noStrike" cap="none" dirty="0"/>
                        <a:t>1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Admin1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관리자</a:t>
                      </a:r>
                      <a:r>
                        <a:rPr lang="en-US" altLang="ko-KR" sz="1100" dirty="0"/>
                        <a:t>A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hong123@naver.com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2020.05.01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10000p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관리자</a:t>
                      </a:r>
                      <a:r>
                        <a:rPr lang="en-US" altLang="ko-KR" sz="1200" u="none" strike="noStrike" cap="none" dirty="0"/>
                        <a:t>2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Admin2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관리자</a:t>
                      </a:r>
                      <a:r>
                        <a:rPr lang="en-US" altLang="ko-KR" sz="1100" dirty="0"/>
                        <a:t>B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kim7@gamil.com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2020.05.02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dirty="0"/>
                        <a:t>10000p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38406"/>
                  </a:ext>
                </a:extLst>
              </a:tr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/>
                        <a:t>주식천재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user1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홍길동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300p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sng" dirty="0">
                          <a:solidFill>
                            <a:srgbClr val="FF0000"/>
                          </a:solidFill>
                        </a:rPr>
                        <a:t>탈퇴</a:t>
                      </a:r>
                      <a:endParaRPr sz="11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13465"/>
                  </a:ext>
                </a:extLst>
              </a:tr>
              <a:tr h="32373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371938"/>
                  </a:ext>
                </a:extLst>
              </a:tr>
            </a:tbl>
          </a:graphicData>
        </a:graphic>
      </p:graphicFrame>
      <p:sp>
        <p:nvSpPr>
          <p:cNvPr id="17" name="Google Shape;193;p15"/>
          <p:cNvSpPr txBox="1"/>
          <p:nvPr/>
        </p:nvSpPr>
        <p:spPr>
          <a:xfrm>
            <a:off x="6288925" y="1411862"/>
            <a:ext cx="1340700" cy="27709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204;p15"/>
          <p:cNvSpPr txBox="1"/>
          <p:nvPr/>
        </p:nvSpPr>
        <p:spPr>
          <a:xfrm>
            <a:off x="7635375" y="1411862"/>
            <a:ext cx="324000" cy="27709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832;p38"/>
          <p:cNvSpPr txBox="1"/>
          <p:nvPr/>
        </p:nvSpPr>
        <p:spPr>
          <a:xfrm>
            <a:off x="5372172" y="1431341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전체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833;p38"/>
          <p:cNvSpPr/>
          <p:nvPr/>
        </p:nvSpPr>
        <p:spPr>
          <a:xfrm rot="10800000" flipH="1">
            <a:off x="5979303" y="1517456"/>
            <a:ext cx="127419" cy="106889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834;p38"/>
          <p:cNvSpPr txBox="1"/>
          <p:nvPr/>
        </p:nvSpPr>
        <p:spPr>
          <a:xfrm>
            <a:off x="5372171" y="1700447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altLang="en-US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닉네임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160;p14"/>
          <p:cNvSpPr txBox="1"/>
          <p:nvPr/>
        </p:nvSpPr>
        <p:spPr>
          <a:xfrm>
            <a:off x="6504632" y="2694385"/>
            <a:ext cx="394932" cy="205832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160;p14"/>
          <p:cNvSpPr txBox="1"/>
          <p:nvPr/>
        </p:nvSpPr>
        <p:spPr>
          <a:xfrm>
            <a:off x="6504632" y="3038700"/>
            <a:ext cx="394932" cy="205832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160;p14"/>
          <p:cNvSpPr txBox="1"/>
          <p:nvPr/>
        </p:nvSpPr>
        <p:spPr>
          <a:xfrm>
            <a:off x="6504632" y="3364543"/>
            <a:ext cx="394932" cy="205832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1031;p45"/>
          <p:cNvSpPr txBox="1"/>
          <p:nvPr/>
        </p:nvSpPr>
        <p:spPr>
          <a:xfrm>
            <a:off x="3892236" y="95016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032;p45"/>
          <p:cNvSpPr txBox="1"/>
          <p:nvPr/>
        </p:nvSpPr>
        <p:spPr>
          <a:xfrm>
            <a:off x="7907534" y="130881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033;p45"/>
          <p:cNvSpPr txBox="1"/>
          <p:nvPr/>
        </p:nvSpPr>
        <p:spPr>
          <a:xfrm>
            <a:off x="7617452" y="33993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034;p45"/>
          <p:cNvSpPr txBox="1"/>
          <p:nvPr/>
        </p:nvSpPr>
        <p:spPr>
          <a:xfrm>
            <a:off x="6634112" y="342127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033;p45"/>
          <p:cNvSpPr txBox="1"/>
          <p:nvPr/>
        </p:nvSpPr>
        <p:spPr>
          <a:xfrm>
            <a:off x="7817282" y="238509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34;p38"/>
          <p:cNvSpPr txBox="1"/>
          <p:nvPr/>
        </p:nvSpPr>
        <p:spPr>
          <a:xfrm>
            <a:off x="5369466" y="1965742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7508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20;p41"/>
          <p:cNvSpPr txBox="1"/>
          <p:nvPr/>
        </p:nvSpPr>
        <p:spPr>
          <a:xfrm>
            <a:off x="1914960" y="2309090"/>
            <a:ext cx="4554037" cy="302952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146597453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8-1-1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포인트</a:t>
                      </a:r>
                      <a:r>
                        <a:rPr lang="ko-KR" altLang="en-US" sz="1200" b="0" u="none" strike="noStrike" cap="none" baseline="0" dirty="0">
                          <a:solidFill>
                            <a:schemeClr val="dk1"/>
                          </a:solidFill>
                        </a:rPr>
                        <a:t> 충전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파일명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>
                          <a:solidFill>
                            <a:schemeClr val="dk1"/>
                          </a:solidFill>
                        </a:rPr>
                        <a:t>pointCharge.jsp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3738485950"/>
              </p:ext>
            </p:extLst>
          </p:nvPr>
        </p:nvGraphicFramePr>
        <p:xfrm>
          <a:off x="8500532" y="1625601"/>
          <a:ext cx="3691450" cy="5232399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6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클릭한 회원의 닉네임 데이터를 불러온다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회원의 현재 보유 포인트를 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DB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에서 불러온다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3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충전할 포인트를 관리자가 직접 입력한다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포인트는 음수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양수 모두 가능하며 회원의 포인트가 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–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가 될 수는 없다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또한 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회 최대 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10000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포인트만 충전 가능하다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더 많은 포인트를 적립하려면 여러 번 충전해야 가능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입력한 포인트를 해당 회원의 현재 포인트에 더한다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.(8-1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으로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910;p41"/>
          <p:cNvSpPr txBox="1"/>
          <p:nvPr/>
        </p:nvSpPr>
        <p:spPr>
          <a:xfrm>
            <a:off x="3329891" y="2504948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포인트 충전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9789" y="3264155"/>
            <a:ext cx="331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주식천재</a:t>
            </a:r>
            <a:r>
              <a:rPr lang="ko-KR" altLang="en-US" dirty="0"/>
              <a:t>님의 현재 포인트 </a:t>
            </a:r>
            <a:r>
              <a:rPr lang="en-US" altLang="ko-KR" dirty="0"/>
              <a:t>: 300P</a:t>
            </a:r>
            <a:endParaRPr lang="ko-KR" altLang="en-US" dirty="0"/>
          </a:p>
        </p:txBody>
      </p:sp>
      <p:sp>
        <p:nvSpPr>
          <p:cNvPr id="17" name="Google Shape;163;p14"/>
          <p:cNvSpPr txBox="1"/>
          <p:nvPr/>
        </p:nvSpPr>
        <p:spPr>
          <a:xfrm>
            <a:off x="2895384" y="3796313"/>
            <a:ext cx="15965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1884" y="3796313"/>
            <a:ext cx="1167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 </a:t>
            </a:r>
            <a:r>
              <a:rPr lang="ko-KR" altLang="en-US" dirty="0"/>
              <a:t>충전하기</a:t>
            </a:r>
          </a:p>
        </p:txBody>
      </p:sp>
      <p:sp>
        <p:nvSpPr>
          <p:cNvPr id="20" name="Google Shape;160;p14"/>
          <p:cNvSpPr txBox="1"/>
          <p:nvPr/>
        </p:nvSpPr>
        <p:spPr>
          <a:xfrm>
            <a:off x="3747061" y="4502266"/>
            <a:ext cx="889833" cy="348901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6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1031;p45"/>
          <p:cNvSpPr txBox="1"/>
          <p:nvPr/>
        </p:nvSpPr>
        <p:spPr>
          <a:xfrm>
            <a:off x="2483672" y="29289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032;p45"/>
          <p:cNvSpPr txBox="1"/>
          <p:nvPr/>
        </p:nvSpPr>
        <p:spPr>
          <a:xfrm>
            <a:off x="5316392" y="296107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034;p45"/>
          <p:cNvSpPr txBox="1"/>
          <p:nvPr/>
        </p:nvSpPr>
        <p:spPr>
          <a:xfrm>
            <a:off x="4510902" y="458495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033;p45"/>
          <p:cNvSpPr txBox="1"/>
          <p:nvPr/>
        </p:nvSpPr>
        <p:spPr>
          <a:xfrm>
            <a:off x="2492976" y="352958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6489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788567" y="261257"/>
            <a:ext cx="305602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</a:t>
            </a:r>
            <a:r>
              <a:rPr lang="ko-KR" sz="18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로드맵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705329" y="1327322"/>
            <a:ext cx="1171200" cy="572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메인 맵 홈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5508876" y="2261937"/>
            <a:ext cx="1564106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>
            <a:off x="3066179" y="3621029"/>
            <a:ext cx="903546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4" name="Google Shape;144;p13"/>
          <p:cNvCxnSpPr>
            <a:stCxn id="103" idx="2"/>
            <a:endCxn id="143" idx="0"/>
          </p:cNvCxnSpPr>
          <p:nvPr/>
        </p:nvCxnSpPr>
        <p:spPr>
          <a:xfrm flipH="1">
            <a:off x="3517952" y="2767737"/>
            <a:ext cx="2772977" cy="85329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3"/>
          <p:cNvCxnSpPr>
            <a:stCxn id="103" idx="2"/>
            <a:endCxn id="73" idx="0"/>
          </p:cNvCxnSpPr>
          <p:nvPr/>
        </p:nvCxnSpPr>
        <p:spPr>
          <a:xfrm>
            <a:off x="6290929" y="2767737"/>
            <a:ext cx="2467334" cy="85329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3"/>
          <p:cNvCxnSpPr>
            <a:stCxn id="85" idx="2"/>
          </p:cNvCxnSpPr>
          <p:nvPr/>
        </p:nvCxnSpPr>
        <p:spPr>
          <a:xfrm>
            <a:off x="6290929" y="1900022"/>
            <a:ext cx="1587" cy="36191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143;p13"/>
          <p:cNvSpPr txBox="1"/>
          <p:nvPr/>
        </p:nvSpPr>
        <p:spPr>
          <a:xfrm>
            <a:off x="8148491" y="3621028"/>
            <a:ext cx="1219544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공지사항관리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4" name="Google Shape;144;p13"/>
          <p:cNvCxnSpPr>
            <a:stCxn id="143" idx="2"/>
            <a:endCxn id="76" idx="0"/>
          </p:cNvCxnSpPr>
          <p:nvPr/>
        </p:nvCxnSpPr>
        <p:spPr>
          <a:xfrm>
            <a:off x="3517952" y="4249996"/>
            <a:ext cx="0" cy="58429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143;p13"/>
          <p:cNvSpPr txBox="1"/>
          <p:nvPr/>
        </p:nvSpPr>
        <p:spPr>
          <a:xfrm>
            <a:off x="3066179" y="4834286"/>
            <a:ext cx="903546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포인트</a:t>
            </a:r>
            <a:endParaRPr lang="en-US" altLang="ko-KR"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4" name="Google Shape;144;p13"/>
          <p:cNvCxnSpPr/>
          <p:nvPr/>
        </p:nvCxnSpPr>
        <p:spPr>
          <a:xfrm flipH="1">
            <a:off x="8208521" y="4260940"/>
            <a:ext cx="575153" cy="45672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46;p13"/>
          <p:cNvCxnSpPr/>
          <p:nvPr/>
        </p:nvCxnSpPr>
        <p:spPr>
          <a:xfrm>
            <a:off x="8772551" y="4251807"/>
            <a:ext cx="774537" cy="47499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43;p13"/>
          <p:cNvSpPr txBox="1"/>
          <p:nvPr/>
        </p:nvSpPr>
        <p:spPr>
          <a:xfrm>
            <a:off x="7697905" y="4766740"/>
            <a:ext cx="1021231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lang="en-US" altLang="ko-KR"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43;p13"/>
          <p:cNvSpPr txBox="1"/>
          <p:nvPr/>
        </p:nvSpPr>
        <p:spPr>
          <a:xfrm>
            <a:off x="9036472" y="4774514"/>
            <a:ext cx="1021231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lang="en-US" altLang="ko-KR"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5457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4076142086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파일명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>
                          <a:solidFill>
                            <a:schemeClr val="dk1"/>
                          </a:solidFill>
                        </a:rPr>
                        <a:t>noticeManage.jsp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3195563156"/>
              </p:ext>
            </p:extLst>
          </p:nvPr>
        </p:nvGraphicFramePr>
        <p:xfrm>
          <a:off x="8500532" y="1625599"/>
          <a:ext cx="3691450" cy="52324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622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회원관리페이지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(8-1)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3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공지사항의 제목이나 내용에 해당 키워드가 있는지 전부 검색한다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공지사항 상세보기</a:t>
                      </a:r>
                      <a:r>
                        <a:rPr lang="en-US" altLang="ko-KR" sz="1200" dirty="0"/>
                        <a:t>(6-1)</a:t>
                      </a:r>
                      <a:r>
                        <a:rPr lang="ko-KR" altLang="en-US" sz="1200" dirty="0"/>
                        <a:t>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공지사항 수정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(8-2-2)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페이지로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Alert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창으로 비밀번호 확인 후 글 삭제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공지사항 작성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(8-2-1)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페이지로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831;p38"/>
          <p:cNvSpPr txBox="1"/>
          <p:nvPr/>
        </p:nvSpPr>
        <p:spPr>
          <a:xfrm>
            <a:off x="7266052" y="1547493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" name="Google Shape;836;p38"/>
          <p:cNvGraphicFramePr/>
          <p:nvPr>
            <p:extLst>
              <p:ext uri="{D42A27DB-BD31-4B8C-83A1-F6EECF244321}">
                <p14:modId xmlns:p14="http://schemas.microsoft.com/office/powerpoint/2010/main" val="917349511"/>
              </p:ext>
            </p:extLst>
          </p:nvPr>
        </p:nvGraphicFramePr>
        <p:xfrm>
          <a:off x="789514" y="2462312"/>
          <a:ext cx="7157295" cy="3515875"/>
        </p:xfrm>
        <a:graphic>
          <a:graphicData uri="http://schemas.openxmlformats.org/drawingml/2006/table">
            <a:tbl>
              <a:tblPr firstRow="1" bandRow="1">
                <a:noFill/>
                <a:tableStyleId>{37040FBC-F229-4C7E-BB78-D842BC3619CD}</a:tableStyleId>
              </a:tblPr>
              <a:tblGrid>
                <a:gridCol w="753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191">
                  <a:extLst>
                    <a:ext uri="{9D8B030D-6E8A-4147-A177-3AD203B41FA5}">
                      <a16:colId xmlns:a16="http://schemas.microsoft.com/office/drawing/2014/main" val="3223676847"/>
                    </a:ext>
                  </a:extLst>
                </a:gridCol>
                <a:gridCol w="575191">
                  <a:extLst>
                    <a:ext uri="{9D8B030D-6E8A-4147-A177-3AD203B41FA5}">
                      <a16:colId xmlns:a16="http://schemas.microsoft.com/office/drawing/2014/main" val="2268253854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000000"/>
                          </a:solidFill>
                        </a:rPr>
                        <a:t>글번호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작성일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조회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00000"/>
                          </a:solidFill>
                        </a:rPr>
                        <a:t>수정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00000"/>
                          </a:solidFill>
                        </a:rPr>
                        <a:t>삭제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sng" strike="noStrike" cap="none" dirty="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ko-KR" altLang="en-US" sz="1100" u="sng" strike="noStrike" cap="none" dirty="0">
                          <a:solidFill>
                            <a:srgbClr val="000000"/>
                          </a:solidFill>
                        </a:rPr>
                        <a:t>월 가상투자관련 변경사항 공지</a:t>
                      </a:r>
                      <a:endParaRPr sz="1100" u="sng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sng" strike="noStrike" cap="none" dirty="0">
                          <a:solidFill>
                            <a:srgbClr val="FF0000"/>
                          </a:solidFill>
                        </a:rPr>
                        <a:t>수정</a:t>
                      </a:r>
                      <a:endParaRPr sz="1100" u="sng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sng" strike="noStrike" cap="none" dirty="0">
                          <a:solidFill>
                            <a:srgbClr val="FF0000"/>
                          </a:solidFill>
                        </a:rPr>
                        <a:t>삭제</a:t>
                      </a:r>
                      <a:endParaRPr sz="1100" u="sng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Google Shape;837;p38"/>
          <p:cNvSpPr txBox="1"/>
          <p:nvPr/>
        </p:nvSpPr>
        <p:spPr>
          <a:xfrm>
            <a:off x="5543076" y="1552829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838;p38"/>
          <p:cNvSpPr txBox="1"/>
          <p:nvPr/>
        </p:nvSpPr>
        <p:spPr>
          <a:xfrm>
            <a:off x="7621106" y="29155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839;p38"/>
          <p:cNvSpPr txBox="1"/>
          <p:nvPr/>
        </p:nvSpPr>
        <p:spPr>
          <a:xfrm>
            <a:off x="7673918" y="121808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40;p38"/>
          <p:cNvSpPr txBox="1"/>
          <p:nvPr/>
        </p:nvSpPr>
        <p:spPr>
          <a:xfrm>
            <a:off x="1948337" y="6225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	 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841;p38"/>
          <p:cNvSpPr txBox="1"/>
          <p:nvPr/>
        </p:nvSpPr>
        <p:spPr>
          <a:xfrm>
            <a:off x="6624702" y="6077363"/>
            <a:ext cx="1080654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altLang="en-US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공지사항 작성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842;p38"/>
          <p:cNvSpPr txBox="1"/>
          <p:nvPr/>
        </p:nvSpPr>
        <p:spPr>
          <a:xfrm>
            <a:off x="3496790" y="246983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dirty="0"/>
          </a:p>
        </p:txBody>
      </p:sp>
      <p:sp>
        <p:nvSpPr>
          <p:cNvPr id="27" name="Google Shape;843;p38"/>
          <p:cNvSpPr txBox="1"/>
          <p:nvPr/>
        </p:nvSpPr>
        <p:spPr>
          <a:xfrm>
            <a:off x="6523397" y="2915572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dirty="0"/>
          </a:p>
        </p:txBody>
      </p:sp>
      <p:sp>
        <p:nvSpPr>
          <p:cNvPr id="28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rgbClr val="1273EB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838;p38"/>
          <p:cNvSpPr txBox="1"/>
          <p:nvPr/>
        </p:nvSpPr>
        <p:spPr>
          <a:xfrm>
            <a:off x="2915227" y="9244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38;p38"/>
          <p:cNvSpPr txBox="1"/>
          <p:nvPr/>
        </p:nvSpPr>
        <p:spPr>
          <a:xfrm>
            <a:off x="7491190" y="614081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32;p38"/>
          <p:cNvSpPr txBox="1"/>
          <p:nvPr/>
        </p:nvSpPr>
        <p:spPr>
          <a:xfrm>
            <a:off x="4627547" y="1554878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en-US" altLang="ko-KR" sz="11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>
                <a:latin typeface="Open Sans"/>
                <a:ea typeface="Open Sans"/>
                <a:cs typeface="Open Sans"/>
                <a:sym typeface="Open Sans"/>
              </a:rPr>
              <a:t>전체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833;p38"/>
          <p:cNvSpPr/>
          <p:nvPr/>
        </p:nvSpPr>
        <p:spPr>
          <a:xfrm rot="10800000" flipH="1">
            <a:off x="5234678" y="1640993"/>
            <a:ext cx="127419" cy="106889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834;p38"/>
          <p:cNvSpPr txBox="1"/>
          <p:nvPr/>
        </p:nvSpPr>
        <p:spPr>
          <a:xfrm>
            <a:off x="4627546" y="1823984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834;p38"/>
          <p:cNvSpPr txBox="1"/>
          <p:nvPr/>
        </p:nvSpPr>
        <p:spPr>
          <a:xfrm>
            <a:off x="4637416" y="2076503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내용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22947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716602044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8-2-1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공지사항 작성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파일명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>
                          <a:solidFill>
                            <a:schemeClr val="dk1"/>
                          </a:solidFill>
                        </a:rPr>
                        <a:t>noticeWrite.jsp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1056950714"/>
              </p:ext>
            </p:extLst>
          </p:nvPr>
        </p:nvGraphicFramePr>
        <p:xfrm>
          <a:off x="8500532" y="1625601"/>
          <a:ext cx="3691450" cy="5250972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367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>
                          <a:solidFill>
                            <a:schemeClr val="dk1"/>
                          </a:solidFill>
                        </a:rPr>
                        <a:t>화면설명</a:t>
                      </a: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 (페이지 흐름)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 페이지에 신규 등록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60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작성하던 내용 삭제하고 이전 페이지로 이동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851;p39"/>
          <p:cNvSpPr txBox="1"/>
          <p:nvPr/>
        </p:nvSpPr>
        <p:spPr>
          <a:xfrm>
            <a:off x="2188995" y="2135607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852;p39"/>
          <p:cNvSpPr txBox="1"/>
          <p:nvPr/>
        </p:nvSpPr>
        <p:spPr>
          <a:xfrm>
            <a:off x="2188692" y="2561813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853;p39"/>
          <p:cNvSpPr txBox="1"/>
          <p:nvPr/>
        </p:nvSpPr>
        <p:spPr>
          <a:xfrm>
            <a:off x="1383351" y="2109957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854;p39"/>
          <p:cNvSpPr txBox="1"/>
          <p:nvPr/>
        </p:nvSpPr>
        <p:spPr>
          <a:xfrm>
            <a:off x="1246086" y="2554457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856;p39"/>
          <p:cNvSpPr txBox="1"/>
          <p:nvPr/>
        </p:nvSpPr>
        <p:spPr>
          <a:xfrm>
            <a:off x="3430069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871;p39"/>
          <p:cNvSpPr txBox="1"/>
          <p:nvPr/>
        </p:nvSpPr>
        <p:spPr>
          <a:xfrm>
            <a:off x="5184445" y="55318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872;p39"/>
          <p:cNvSpPr txBox="1"/>
          <p:nvPr/>
        </p:nvSpPr>
        <p:spPr>
          <a:xfrm>
            <a:off x="4396094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870;p39"/>
          <p:cNvSpPr txBox="1"/>
          <p:nvPr/>
        </p:nvSpPr>
        <p:spPr>
          <a:xfrm>
            <a:off x="5078127" y="599351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10;p41"/>
          <p:cNvSpPr txBox="1"/>
          <p:nvPr/>
        </p:nvSpPr>
        <p:spPr>
          <a:xfrm>
            <a:off x="3380657" y="160737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 작성</a:t>
            </a: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898;p40"/>
          <p:cNvSpPr txBox="1"/>
          <p:nvPr/>
        </p:nvSpPr>
        <p:spPr>
          <a:xfrm>
            <a:off x="3089736" y="59935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79561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3369924779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</a:rPr>
                        <a:t>8-2-2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200" b="0" u="none" strike="noStrike" cap="none" baseline="0" dirty="0">
                          <a:solidFill>
                            <a:schemeClr val="dk1"/>
                          </a:solidFill>
                        </a:rPr>
                        <a:t> 수정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파일명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>
                          <a:solidFill>
                            <a:schemeClr val="dk1"/>
                          </a:solidFill>
                        </a:rPr>
                        <a:t>noticeRevise.jsp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852524649"/>
              </p:ext>
            </p:extLst>
          </p:nvPr>
        </p:nvGraphicFramePr>
        <p:xfrm>
          <a:off x="8500532" y="1625601"/>
          <a:ext cx="3691450" cy="5234881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93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 내용을 바뀐 내용으로 수정한다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이때 수정한 날짜로 공지사항 작성일을 변경한다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작성하던 내용 삭제하고 이전 페이지로 이동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898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851;p39"/>
          <p:cNvSpPr txBox="1"/>
          <p:nvPr/>
        </p:nvSpPr>
        <p:spPr>
          <a:xfrm>
            <a:off x="2188995" y="2135607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월 </a:t>
            </a:r>
            <a:r>
              <a:rPr lang="ko-KR" alt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관련 변경사항 공지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852;p39"/>
          <p:cNvSpPr txBox="1"/>
          <p:nvPr/>
        </p:nvSpPr>
        <p:spPr>
          <a:xfrm>
            <a:off x="2188692" y="2561813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월 </a:t>
            </a:r>
            <a:r>
              <a:rPr lang="en-US" altLang="ko-K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일 </a:t>
            </a:r>
            <a:r>
              <a:rPr lang="ko-KR" alt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r>
              <a:rPr lang="ko-KR" alt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서비스가 불안정했던 것에 </a:t>
            </a:r>
            <a:r>
              <a:rPr lang="ko-KR" alt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사과드리며</a:t>
            </a:r>
            <a:r>
              <a:rPr lang="en-US" altLang="ko-K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853;p39"/>
          <p:cNvSpPr txBox="1"/>
          <p:nvPr/>
        </p:nvSpPr>
        <p:spPr>
          <a:xfrm>
            <a:off x="1383351" y="2109957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854;p39"/>
          <p:cNvSpPr txBox="1"/>
          <p:nvPr/>
        </p:nvSpPr>
        <p:spPr>
          <a:xfrm>
            <a:off x="1246086" y="2554457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856;p39"/>
          <p:cNvSpPr txBox="1"/>
          <p:nvPr/>
        </p:nvSpPr>
        <p:spPr>
          <a:xfrm>
            <a:off x="3430069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871;p39"/>
          <p:cNvSpPr txBox="1"/>
          <p:nvPr/>
        </p:nvSpPr>
        <p:spPr>
          <a:xfrm>
            <a:off x="5184445" y="55318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72;p39"/>
          <p:cNvSpPr txBox="1"/>
          <p:nvPr/>
        </p:nvSpPr>
        <p:spPr>
          <a:xfrm>
            <a:off x="4396094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870;p39"/>
          <p:cNvSpPr txBox="1"/>
          <p:nvPr/>
        </p:nvSpPr>
        <p:spPr>
          <a:xfrm>
            <a:off x="5078127" y="599351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10;p41"/>
          <p:cNvSpPr txBox="1"/>
          <p:nvPr/>
        </p:nvSpPr>
        <p:spPr>
          <a:xfrm>
            <a:off x="3380657" y="160737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 변경</a:t>
            </a: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898;p40"/>
          <p:cNvSpPr txBox="1"/>
          <p:nvPr/>
        </p:nvSpPr>
        <p:spPr>
          <a:xfrm>
            <a:off x="3089736" y="59935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303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/>
        </p:nvSpPr>
        <p:spPr>
          <a:xfrm>
            <a:off x="5433976" y="870636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내정보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7" name="Google Shape;157;p1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화면의 헤더/푸터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2943492736"/>
              </p:ext>
            </p:extLst>
          </p:nvPr>
        </p:nvGraphicFramePr>
        <p:xfrm>
          <a:off x="8500532" y="1625601"/>
          <a:ext cx="3691450" cy="5249481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93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(1페이지로)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(1페이지로)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(4페이지로)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(로그인 상태-3페이지로)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2. (비로그인 상태-2페이지로)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8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9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1. (로그인 상태-3페이지로)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2. (비로그인 상태-2페이지로)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898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1.로그인 상태면 로그아웃 표시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(로그아웃하고 현재페이지 새로고침)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465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2.비로그인 상태면 로그인 표시(2페이지로)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7533574" y="55329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-3348" y="103663"/>
            <a:ext cx="46391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1025170" y="218328"/>
            <a:ext cx="40253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1784610" y="218328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2686750" y="218328"/>
            <a:ext cx="37894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18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4427117" y="218328"/>
            <a:ext cx="39847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33574" y="919729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7292257" y="667996"/>
            <a:ext cx="172336" cy="442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5433976" y="1173615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 종목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5433976" y="1475879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4566499" y="859554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보유주식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4566499" y="1164497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주식주문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3542603" y="218328"/>
            <a:ext cx="37894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18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4229463" y="774853"/>
            <a:ext cx="38985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4239513" y="1083651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endParaRPr sz="1100"/>
          </a:p>
        </p:txBody>
      </p:sp>
      <p:sp>
        <p:nvSpPr>
          <p:cNvPr id="182" name="Google Shape;182;p14"/>
          <p:cNvSpPr txBox="1"/>
          <p:nvPr/>
        </p:nvSpPr>
        <p:spPr>
          <a:xfrm>
            <a:off x="5346778" y="218335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⑨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6108333" y="895164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⑩</a:t>
            </a:r>
            <a:endParaRPr sz="1100"/>
          </a:p>
        </p:txBody>
      </p:sp>
      <p:sp>
        <p:nvSpPr>
          <p:cNvPr id="184" name="Google Shape;184;p14"/>
          <p:cNvSpPr txBox="1"/>
          <p:nvPr/>
        </p:nvSpPr>
        <p:spPr>
          <a:xfrm>
            <a:off x="6132483" y="1204155"/>
            <a:ext cx="3320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⑪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6132483" y="1513145"/>
            <a:ext cx="3320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⑫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7276652" y="206284"/>
            <a:ext cx="3320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⑬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15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메인 맵 홈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김태경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2" name="Google Shape;192;p15"/>
          <p:cNvGraphicFramePr/>
          <p:nvPr/>
        </p:nvGraphicFramePr>
        <p:xfrm>
          <a:off x="8500532" y="1625598"/>
          <a:ext cx="3691450" cy="541314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클릭하면 ②의 데이터가 변화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또한 해당 종목의 테두리 굵기와 색상 변화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사각형의 크기: 시가총액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색깔: 등락률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업종에 따라 섹터가 나눠지고 나눠진 섹터 안에서 세부업종에 따라 섹터가 다시 나뉨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기본데이터는 ‘삼성전자’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세부업종 현황에는 동일 세부업종에 속해있는 정보 제공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종목코드 혹은 회사명으로 검색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일치하는 데이터가 있으면 트리맵에 표시되고 ②의 데이터 변화 (종목클릭시와 효과 동일)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해당되는 종목명이 내용에 포함된 ?를 ?게시판에서 찾음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(버튼클릭 →?게시판→내용:해당 종목명 검색)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3" name="Google Shape;193;p15"/>
          <p:cNvSpPr txBox="1"/>
          <p:nvPr/>
        </p:nvSpPr>
        <p:spPr>
          <a:xfrm>
            <a:off x="5608324" y="3798450"/>
            <a:ext cx="13407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4" name="Google Shape;194;p15"/>
          <p:cNvGraphicFramePr/>
          <p:nvPr/>
        </p:nvGraphicFramePr>
        <p:xfrm>
          <a:off x="1317571" y="1155405"/>
          <a:ext cx="5971425" cy="25194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19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0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회사명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등락률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764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3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CC5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5" name="Google Shape;195;p15"/>
          <p:cNvGraphicFramePr/>
          <p:nvPr/>
        </p:nvGraphicFramePr>
        <p:xfrm>
          <a:off x="1327712" y="4238376"/>
          <a:ext cx="5951100" cy="23801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99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회사명  </a:t>
                      </a: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</a:rPr>
                        <a:t>회사코드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세부업종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동일 세부업종 현황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5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0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6" name="Google Shape;196;p15"/>
          <p:cNvSpPr txBox="1"/>
          <p:nvPr/>
        </p:nvSpPr>
        <p:spPr>
          <a:xfrm>
            <a:off x="6108592" y="4271962"/>
            <a:ext cx="654900" cy="23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뉴스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6948954" y="4294981"/>
            <a:ext cx="185700" cy="1857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850885" y="91933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1044300" y="391945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5313967" y="358458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5841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7108862" y="4060044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1305848" y="1143682"/>
            <a:ext cx="1213800" cy="931200"/>
          </a:xfrm>
          <a:prstGeom prst="rect">
            <a:avLst/>
          </a:prstGeom>
          <a:noFill/>
          <a:ln w="571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6954774" y="3798450"/>
            <a:ext cx="3240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5166202" y="4271950"/>
            <a:ext cx="811500" cy="23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투자하기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4979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1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16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메인 맵 홈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김태경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0" name="Google Shape;220;p16"/>
          <p:cNvGraphicFramePr/>
          <p:nvPr/>
        </p:nvGraphicFramePr>
        <p:xfrm>
          <a:off x="8500532" y="1625598"/>
          <a:ext cx="3691450" cy="52323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3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(로그인시)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☆일때 클릭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☆가 ★으로 변경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해당 아이디의 관심종목에 편입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★일때 클릭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★가 ☆으로 변경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해당 아이디의 관심종목에서 제거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(미로그인시)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기본은 ☆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☆클릭시 alert(“로그인필요”)</a:t>
                      </a:r>
                      <a:br>
                        <a:rPr lang="ko-KR" sz="1200"/>
                      </a:br>
                      <a:r>
                        <a:rPr lang="ko-KR" sz="1200"/>
                        <a:t> → (2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1. (로그인시): 모의투자 거래 페이지</a:t>
                      </a:r>
                      <a:endParaRPr sz="12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2. (미로그인시): alert → (2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1" name="Google Shape;221;p16"/>
          <p:cNvSpPr txBox="1"/>
          <p:nvPr/>
        </p:nvSpPr>
        <p:spPr>
          <a:xfrm>
            <a:off x="5608324" y="3798450"/>
            <a:ext cx="13407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2" name="Google Shape;222;p16"/>
          <p:cNvGraphicFramePr/>
          <p:nvPr/>
        </p:nvGraphicFramePr>
        <p:xfrm>
          <a:off x="1317571" y="1155405"/>
          <a:ext cx="5971425" cy="25194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19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0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회사명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등락률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764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3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CC5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3" name="Google Shape;223;p16"/>
          <p:cNvGraphicFramePr/>
          <p:nvPr/>
        </p:nvGraphicFramePr>
        <p:xfrm>
          <a:off x="1327712" y="4238376"/>
          <a:ext cx="5951100" cy="23801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99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회사명  </a:t>
                      </a: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</a:rPr>
                        <a:t>회사코드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세부업종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동일 세부업종 현황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5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0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4" name="Google Shape;224;p16"/>
          <p:cNvSpPr txBox="1"/>
          <p:nvPr/>
        </p:nvSpPr>
        <p:spPr>
          <a:xfrm>
            <a:off x="6108592" y="4271962"/>
            <a:ext cx="654900" cy="23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뉴스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6948954" y="4294981"/>
            <a:ext cx="185700" cy="1857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850885" y="91933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1044300" y="391945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5313967" y="358458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5841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7108862" y="4060044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1305848" y="1143682"/>
            <a:ext cx="1213800" cy="931200"/>
          </a:xfrm>
          <a:prstGeom prst="rect">
            <a:avLst/>
          </a:prstGeom>
          <a:noFill/>
          <a:ln w="571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6954774" y="3798450"/>
            <a:ext cx="3240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5166202" y="4271950"/>
            <a:ext cx="811500" cy="23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투자하기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4979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/>
        </p:nvSpPr>
        <p:spPr>
          <a:xfrm>
            <a:off x="2076549" y="1988456"/>
            <a:ext cx="4350000" cy="2790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8" name="Google Shape;248;p17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9" name="Google Shape;249;p17"/>
          <p:cNvGraphicFramePr/>
          <p:nvPr/>
        </p:nvGraphicFramePr>
        <p:xfrm>
          <a:off x="8500532" y="1625598"/>
          <a:ext cx="3691450" cy="540709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6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DB에서 아이디 비번 검색-세션?추가?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(이전페이지로 - </a:t>
                      </a:r>
                      <a:r>
                        <a:rPr lang="ko-KR" sz="1200"/>
                        <a:t>로그인 전에 보던 페이지</a:t>
                      </a: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(아이디와 비밀번호 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로그인 성공 -&gt; (1 또는 전에 보던 페이지)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(아이디 일치, 비밀번호 불일치)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3. (아이디와 비밀번호 불일치)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(3페이지로)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(4페이지로)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(5페이지로)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50" name="Google Shape;250;p17"/>
          <p:cNvSpPr txBox="1"/>
          <p:nvPr/>
        </p:nvSpPr>
        <p:spPr>
          <a:xfrm>
            <a:off x="4609237" y="380637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2191394" y="488653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3614441" y="491416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5817068" y="4901549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17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2345685" y="3457299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3410592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2459803" y="4886531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3834888" y="4886531"/>
            <a:ext cx="11133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찾기</a:t>
            </a:r>
            <a:endParaRPr sz="12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4859806" y="4886531"/>
            <a:ext cx="1198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찾기</a:t>
            </a:r>
            <a:endParaRPr sz="12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3834888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1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18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2-1-1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회원가입 약관동의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6" name="Google Shape;276;p18"/>
          <p:cNvGraphicFramePr/>
          <p:nvPr/>
        </p:nvGraphicFramePr>
        <p:xfrm>
          <a:off x="8500532" y="1625598"/>
          <a:ext cx="3691450" cy="502567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모든 동의 체크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(모든 동의 체크)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(2-1-2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(모든 동의 체크X)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이동X (alert)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7" name="Google Shape;277;p18"/>
          <p:cNvSpPr txBox="1"/>
          <p:nvPr/>
        </p:nvSpPr>
        <p:spPr>
          <a:xfrm>
            <a:off x="2747895" y="2854611"/>
            <a:ext cx="3666000" cy="803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1956186" y="2043838"/>
            <a:ext cx="5249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 약관동의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3648652" y="525147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5835974" y="3108980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5272439" y="3095917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2890311" y="3020207"/>
            <a:ext cx="252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2747895" y="3850274"/>
            <a:ext cx="3666000" cy="803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4972724" y="4825493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874061" y="4784225"/>
            <a:ext cx="1201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전체 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2890311" y="4015870"/>
            <a:ext cx="252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18"/>
          <p:cNvSpPr txBox="1"/>
          <p:nvPr/>
        </p:nvSpPr>
        <p:spPr>
          <a:xfrm>
            <a:off x="5140519" y="464532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3283369" y="514380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4695302" y="525147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5414982" y="512715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5835974" y="4086418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5272439" y="4073354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1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1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1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3927</Words>
  <Application>Microsoft Office PowerPoint</Application>
  <PresentationFormat>와이드스크린</PresentationFormat>
  <Paragraphs>1779</Paragraphs>
  <Slides>42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맑은 고딕</vt:lpstr>
      <vt:lpstr>맑은 고딕</vt:lpstr>
      <vt:lpstr>Open Sans</vt:lpstr>
      <vt:lpstr>Candara</vt:lpstr>
      <vt:lpstr>Arial</vt:lpstr>
      <vt:lpstr>Office 테마</vt:lpstr>
      <vt:lpstr>PowerPoint 프레젠테이션</vt:lpstr>
      <vt:lpstr>사용 기술스택(추가바람)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hong</cp:lastModifiedBy>
  <cp:revision>57</cp:revision>
  <dcterms:modified xsi:type="dcterms:W3CDTF">2020-05-20T09:07:32Z</dcterms:modified>
</cp:coreProperties>
</file>