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12192000"/>
  <p:notesSz cx="6858000" cy="9144000"/>
  <p:embeddedFontLst>
    <p:embeddedFont>
      <p:font typeface="Candara"/>
      <p:regular r:id="rId39"/>
      <p:bold r:id="rId40"/>
      <p:italic r:id="rId41"/>
      <p:boldItalic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5B3C62B-0314-4B7E-ACF9-E5655147598D}">
  <a:tblStyle styleId="{65B3C62B-0314-4B7E-ACF9-E5655147598D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BB64D846-007D-479A-8B2E-618E6921A72F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  <a:tblStyle styleId="{AF2CF53E-8DF3-4723-9480-BF034FD99F67}" styleName="Table_2"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fill>
          <a:solidFill>
            <a:srgbClr val="000000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fill>
          <a:solidFill>
            <a:srgbClr val="000000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000000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000000"/>
          </a:solidFill>
        </a:fill>
      </a:tcStyle>
    </a:firstRow>
    <a:neCell>
      <a:tcTxStyle/>
    </a:neCell>
    <a:nwCell>
      <a:tcTxStyle/>
    </a:nwCell>
  </a:tblStyle>
  <a:tblStyle styleId="{ED964729-CA93-4C28-9842-9D0A6CA520F0}" styleName="Table_3">
    <a:wholeTbl>
      <a:tcTxStyle b="off" i="off">
        <a:font>
          <a:latin typeface="Candara"/>
          <a:ea typeface="Candara"/>
          <a:cs typeface="Candar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fill>
          <a:solidFill>
            <a:srgbClr val="CAD4EA"/>
          </a:solidFill>
        </a:fill>
      </a:tcStyle>
    </a:band1H>
    <a:band2H>
      <a:tcTxStyle/>
    </a:band2H>
    <a:band1V>
      <a:tcTxStyle/>
      <a:tcStyle>
        <a:fill>
          <a:solidFill>
            <a:srgbClr val="CAD4EA"/>
          </a:solidFill>
        </a:fill>
      </a:tcStyle>
    </a:band1V>
    <a:band2V>
      <a:tcTxStyle/>
    </a:band2V>
    <a:lastCol>
      <a:tcTxStyle b="on" i="off">
        <a:font>
          <a:latin typeface="Candara"/>
          <a:ea typeface="Candara"/>
          <a:cs typeface="Candar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ndara"/>
          <a:ea typeface="Candara"/>
          <a:cs typeface="Candar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ndara"/>
          <a:ea typeface="Candara"/>
          <a:cs typeface="Candar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ndara"/>
          <a:ea typeface="Candara"/>
          <a:cs typeface="Candar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andara-bold.fntdata"/><Relationship Id="rId20" Type="http://schemas.openxmlformats.org/officeDocument/2006/relationships/slide" Target="slides/slide15.xml"/><Relationship Id="rId42" Type="http://schemas.openxmlformats.org/officeDocument/2006/relationships/font" Target="fonts/Candara-boldItalic.fntdata"/><Relationship Id="rId41" Type="http://schemas.openxmlformats.org/officeDocument/2006/relationships/font" Target="fonts/Candara-italic.fntdata"/><Relationship Id="rId22" Type="http://schemas.openxmlformats.org/officeDocument/2006/relationships/slide" Target="slides/slide17.xml"/><Relationship Id="rId44" Type="http://schemas.openxmlformats.org/officeDocument/2006/relationships/font" Target="fonts/OpenSans-bold.fntdata"/><Relationship Id="rId21" Type="http://schemas.openxmlformats.org/officeDocument/2006/relationships/slide" Target="slides/slide16.xml"/><Relationship Id="rId43" Type="http://schemas.openxmlformats.org/officeDocument/2006/relationships/font" Target="fonts/OpenSans-regular.fntdata"/><Relationship Id="rId24" Type="http://schemas.openxmlformats.org/officeDocument/2006/relationships/slide" Target="slides/slide19.xml"/><Relationship Id="rId46" Type="http://schemas.openxmlformats.org/officeDocument/2006/relationships/font" Target="fonts/OpenSans-boldItalic.fntdata"/><Relationship Id="rId23" Type="http://schemas.openxmlformats.org/officeDocument/2006/relationships/slide" Target="slides/slide18.xml"/><Relationship Id="rId45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Candara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4ee219bec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74ee219bec_0_2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750857fc10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750857fc10_0_2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74c60250ab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g74c60250ab_2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750857fc1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g750857fc10_0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74c60250ab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g74c60250ab_2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74c60250ab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g74c60250ab_2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0857fc1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750857fc10_0_1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74c60250ab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g74c60250ab_2_1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750857fc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g750857fc1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74ee219bec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g74ee219bec_0_5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74ee219bec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g74ee219bec_0_5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74ee219bec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g74ee219bec_0_5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74ee219bec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g74ee219bec_0_6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50857fc1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750857fc10_0_1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74ee219bec_0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g74ee219bec_0_8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74ee219bec_0_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g74ee219bec_0_9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74ee219bec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g74ee219bec_0_1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74ee219bec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g74ee219bec_0_2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4ee219be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74ee219bec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50857fc1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750857fc10_0_2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50857fc10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750857fc10_0_3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50857fc10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750857fc10_0_2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50857fc10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750857fc10_0_4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50857fc10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750857fc10_0_2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5144886" y="261257"/>
            <a:ext cx="236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페이지 로드맵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5741424" y="785901"/>
            <a:ext cx="1171200" cy="572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메인 맵 홈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313212" y="1959248"/>
            <a:ext cx="951300" cy="50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5181094" y="1959248"/>
            <a:ext cx="914700" cy="50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6839234" y="1959248"/>
            <a:ext cx="914700" cy="50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8836175" y="1959123"/>
            <a:ext cx="914700" cy="50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737740" y="1959248"/>
            <a:ext cx="914700" cy="50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483250" y="2882348"/>
            <a:ext cx="813000" cy="65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2-1)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419411" y="2882355"/>
            <a:ext cx="738900" cy="65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찾기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2303332" y="2891062"/>
            <a:ext cx="808800" cy="645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비밀번호찾기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4" name="Google Shape;94;p13"/>
          <p:cNvCxnSpPr>
            <a:stCxn id="85" idx="2"/>
            <a:endCxn id="87" idx="0"/>
          </p:cNvCxnSpPr>
          <p:nvPr/>
        </p:nvCxnSpPr>
        <p:spPr>
          <a:xfrm flipH="1">
            <a:off x="5638524" y="1358601"/>
            <a:ext cx="688500" cy="60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5" name="Google Shape;95;p13"/>
          <p:cNvCxnSpPr>
            <a:stCxn id="85" idx="2"/>
            <a:endCxn id="90" idx="0"/>
          </p:cNvCxnSpPr>
          <p:nvPr/>
        </p:nvCxnSpPr>
        <p:spPr>
          <a:xfrm flipH="1">
            <a:off x="4195224" y="1358601"/>
            <a:ext cx="2131800" cy="60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6" name="Google Shape;96;p13"/>
          <p:cNvCxnSpPr>
            <a:stCxn id="85" idx="2"/>
            <a:endCxn id="86" idx="0"/>
          </p:cNvCxnSpPr>
          <p:nvPr/>
        </p:nvCxnSpPr>
        <p:spPr>
          <a:xfrm flipH="1">
            <a:off x="1788924" y="1358601"/>
            <a:ext cx="4538100" cy="60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7" name="Google Shape;97;p13"/>
          <p:cNvCxnSpPr>
            <a:stCxn id="85" idx="2"/>
            <a:endCxn id="88" idx="0"/>
          </p:cNvCxnSpPr>
          <p:nvPr/>
        </p:nvCxnSpPr>
        <p:spPr>
          <a:xfrm>
            <a:off x="6327024" y="1358601"/>
            <a:ext cx="969600" cy="60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8" name="Google Shape;98;p13"/>
          <p:cNvCxnSpPr>
            <a:stCxn id="85" idx="2"/>
            <a:endCxn id="89" idx="0"/>
          </p:cNvCxnSpPr>
          <p:nvPr/>
        </p:nvCxnSpPr>
        <p:spPr>
          <a:xfrm>
            <a:off x="6327024" y="1358601"/>
            <a:ext cx="2966400" cy="60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9" name="Google Shape;99;p13"/>
          <p:cNvCxnSpPr>
            <a:stCxn id="86" idx="2"/>
            <a:endCxn id="91" idx="0"/>
          </p:cNvCxnSpPr>
          <p:nvPr/>
        </p:nvCxnSpPr>
        <p:spPr>
          <a:xfrm flipH="1">
            <a:off x="889762" y="2465048"/>
            <a:ext cx="899100" cy="41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0" name="Google Shape;100;p13"/>
          <p:cNvCxnSpPr>
            <a:stCxn id="86" idx="2"/>
            <a:endCxn id="92" idx="0"/>
          </p:cNvCxnSpPr>
          <p:nvPr/>
        </p:nvCxnSpPr>
        <p:spPr>
          <a:xfrm>
            <a:off x="1788862" y="2465048"/>
            <a:ext cx="0" cy="41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1" name="Google Shape;101;p13"/>
          <p:cNvCxnSpPr>
            <a:stCxn id="86" idx="2"/>
            <a:endCxn id="93" idx="0"/>
          </p:cNvCxnSpPr>
          <p:nvPr/>
        </p:nvCxnSpPr>
        <p:spPr>
          <a:xfrm>
            <a:off x="1788862" y="2465048"/>
            <a:ext cx="918900" cy="4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2" name="Google Shape;102;p13"/>
          <p:cNvSpPr txBox="1"/>
          <p:nvPr/>
        </p:nvSpPr>
        <p:spPr>
          <a:xfrm>
            <a:off x="3267250" y="3688750"/>
            <a:ext cx="813000" cy="65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관심종목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10263250" y="1959250"/>
            <a:ext cx="883800" cy="50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4178462" y="3693100"/>
            <a:ext cx="883800" cy="645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게시글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5" name="Google Shape;105;p13"/>
          <p:cNvCxnSpPr>
            <a:stCxn id="90" idx="2"/>
            <a:endCxn id="102" idx="0"/>
          </p:cNvCxnSpPr>
          <p:nvPr/>
        </p:nvCxnSpPr>
        <p:spPr>
          <a:xfrm flipH="1">
            <a:off x="3673690" y="2465048"/>
            <a:ext cx="521400" cy="122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6" name="Google Shape;106;p13"/>
          <p:cNvCxnSpPr>
            <a:stCxn id="90" idx="2"/>
            <a:endCxn id="104" idx="0"/>
          </p:cNvCxnSpPr>
          <p:nvPr/>
        </p:nvCxnSpPr>
        <p:spPr>
          <a:xfrm>
            <a:off x="4195090" y="2465048"/>
            <a:ext cx="425400" cy="122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7" name="Google Shape;107;p13"/>
          <p:cNvSpPr txBox="1"/>
          <p:nvPr/>
        </p:nvSpPr>
        <p:spPr>
          <a:xfrm>
            <a:off x="5160438" y="3693100"/>
            <a:ext cx="808800" cy="645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8" name="Google Shape;108;p13"/>
          <p:cNvCxnSpPr>
            <a:stCxn id="90" idx="2"/>
            <a:endCxn id="107" idx="0"/>
          </p:cNvCxnSpPr>
          <p:nvPr/>
        </p:nvCxnSpPr>
        <p:spPr>
          <a:xfrm>
            <a:off x="4195090" y="2465048"/>
            <a:ext cx="1369800" cy="122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9" name="Google Shape;109;p13"/>
          <p:cNvSpPr txBox="1"/>
          <p:nvPr/>
        </p:nvSpPr>
        <p:spPr>
          <a:xfrm>
            <a:off x="6399625" y="4733682"/>
            <a:ext cx="808800" cy="751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3-3-3)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회원탈퇴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5490624" y="4733698"/>
            <a:ext cx="808800" cy="751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변경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1" name="Google Shape;111;p13"/>
          <p:cNvCxnSpPr>
            <a:stCxn id="107" idx="2"/>
            <a:endCxn id="109" idx="0"/>
          </p:cNvCxnSpPr>
          <p:nvPr/>
        </p:nvCxnSpPr>
        <p:spPr>
          <a:xfrm>
            <a:off x="5564838" y="4338400"/>
            <a:ext cx="1239300" cy="3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2" name="Google Shape;112;p13"/>
          <p:cNvCxnSpPr>
            <a:stCxn id="107" idx="2"/>
            <a:endCxn id="110" idx="0"/>
          </p:cNvCxnSpPr>
          <p:nvPr/>
        </p:nvCxnSpPr>
        <p:spPr>
          <a:xfrm>
            <a:off x="5564838" y="4338400"/>
            <a:ext cx="330300" cy="3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3" name="Google Shape;113;p13"/>
          <p:cNvCxnSpPr>
            <a:stCxn id="109" idx="2"/>
            <a:endCxn id="114" idx="0"/>
          </p:cNvCxnSpPr>
          <p:nvPr/>
        </p:nvCxnSpPr>
        <p:spPr>
          <a:xfrm>
            <a:off x="6804025" y="5484882"/>
            <a:ext cx="2185800" cy="33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5" name="Google Shape;115;p13"/>
          <p:cNvCxnSpPr>
            <a:stCxn id="109" idx="2"/>
            <a:endCxn id="116" idx="0"/>
          </p:cNvCxnSpPr>
          <p:nvPr/>
        </p:nvCxnSpPr>
        <p:spPr>
          <a:xfrm>
            <a:off x="6804025" y="5484882"/>
            <a:ext cx="3062700" cy="33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4" name="Google Shape;114;p13"/>
          <p:cNvSpPr txBox="1"/>
          <p:nvPr/>
        </p:nvSpPr>
        <p:spPr>
          <a:xfrm>
            <a:off x="8585389" y="5819955"/>
            <a:ext cx="808800" cy="78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3-3-3-2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입력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3"/>
          <p:cNvSpPr txBox="1"/>
          <p:nvPr/>
        </p:nvSpPr>
        <p:spPr>
          <a:xfrm>
            <a:off x="9462190" y="5819955"/>
            <a:ext cx="808800" cy="78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3-3-3-3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회원탈퇴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확인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13"/>
          <p:cNvSpPr txBox="1"/>
          <p:nvPr/>
        </p:nvSpPr>
        <p:spPr>
          <a:xfrm>
            <a:off x="6048836" y="2779481"/>
            <a:ext cx="813000" cy="65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5-1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작성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13"/>
          <p:cNvSpPr txBox="1"/>
          <p:nvPr/>
        </p:nvSpPr>
        <p:spPr>
          <a:xfrm>
            <a:off x="6897444" y="2788184"/>
            <a:ext cx="808800" cy="645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5-2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삭제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9" name="Google Shape;119;p13"/>
          <p:cNvCxnSpPr>
            <a:stCxn id="88" idx="2"/>
            <a:endCxn id="117" idx="0"/>
          </p:cNvCxnSpPr>
          <p:nvPr/>
        </p:nvCxnSpPr>
        <p:spPr>
          <a:xfrm flipH="1">
            <a:off x="6455384" y="2465048"/>
            <a:ext cx="841200" cy="3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" name="Google Shape;120;p13"/>
          <p:cNvCxnSpPr>
            <a:stCxn id="88" idx="2"/>
            <a:endCxn id="118" idx="0"/>
          </p:cNvCxnSpPr>
          <p:nvPr/>
        </p:nvCxnSpPr>
        <p:spPr>
          <a:xfrm>
            <a:off x="7296584" y="2465048"/>
            <a:ext cx="5400" cy="32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1" name="Google Shape;121;p13"/>
          <p:cNvSpPr txBox="1"/>
          <p:nvPr/>
        </p:nvSpPr>
        <p:spPr>
          <a:xfrm>
            <a:off x="3269975" y="4733712"/>
            <a:ext cx="808800" cy="600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3-1-div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그룹설정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3"/>
          <p:cNvSpPr txBox="1"/>
          <p:nvPr/>
        </p:nvSpPr>
        <p:spPr>
          <a:xfrm>
            <a:off x="4581636" y="4733698"/>
            <a:ext cx="808800" cy="751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3-3-1)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3" name="Google Shape;123;p13"/>
          <p:cNvCxnSpPr>
            <a:stCxn id="107" idx="2"/>
            <a:endCxn id="122" idx="0"/>
          </p:cNvCxnSpPr>
          <p:nvPr/>
        </p:nvCxnSpPr>
        <p:spPr>
          <a:xfrm flipH="1">
            <a:off x="4986138" y="4338400"/>
            <a:ext cx="578700" cy="39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3"/>
          <p:cNvSpPr txBox="1"/>
          <p:nvPr/>
        </p:nvSpPr>
        <p:spPr>
          <a:xfrm>
            <a:off x="6602102" y="5819955"/>
            <a:ext cx="808800" cy="78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3-3-2-1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비번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수정확인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13"/>
          <p:cNvSpPr txBox="1"/>
          <p:nvPr/>
        </p:nvSpPr>
        <p:spPr>
          <a:xfrm>
            <a:off x="7708577" y="5819955"/>
            <a:ext cx="808800" cy="78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3-3-3-1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유의사항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및 안내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13"/>
          <p:cNvSpPr txBox="1"/>
          <p:nvPr/>
        </p:nvSpPr>
        <p:spPr>
          <a:xfrm>
            <a:off x="5495627" y="5819955"/>
            <a:ext cx="808800" cy="78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3-3-1-3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수정확인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7" name="Google Shape;127;p13"/>
          <p:cNvCxnSpPr>
            <a:stCxn id="122" idx="2"/>
            <a:endCxn id="126" idx="0"/>
          </p:cNvCxnSpPr>
          <p:nvPr/>
        </p:nvCxnSpPr>
        <p:spPr>
          <a:xfrm>
            <a:off x="4986036" y="5484898"/>
            <a:ext cx="914100" cy="33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3"/>
          <p:cNvCxnSpPr>
            <a:stCxn id="110" idx="2"/>
            <a:endCxn id="124" idx="0"/>
          </p:cNvCxnSpPr>
          <p:nvPr/>
        </p:nvCxnSpPr>
        <p:spPr>
          <a:xfrm>
            <a:off x="5895024" y="5484898"/>
            <a:ext cx="1111500" cy="33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3"/>
          <p:cNvCxnSpPr>
            <a:stCxn id="102" idx="2"/>
            <a:endCxn id="121" idx="0"/>
          </p:cNvCxnSpPr>
          <p:nvPr/>
        </p:nvCxnSpPr>
        <p:spPr>
          <a:xfrm>
            <a:off x="3673750" y="4342750"/>
            <a:ext cx="600" cy="390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3"/>
          <p:cNvCxnSpPr>
            <a:stCxn id="109" idx="2"/>
            <a:endCxn id="125" idx="0"/>
          </p:cNvCxnSpPr>
          <p:nvPr/>
        </p:nvCxnSpPr>
        <p:spPr>
          <a:xfrm>
            <a:off x="6804025" y="5484882"/>
            <a:ext cx="1308900" cy="33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3"/>
          <p:cNvSpPr txBox="1"/>
          <p:nvPr/>
        </p:nvSpPr>
        <p:spPr>
          <a:xfrm>
            <a:off x="8851625" y="2783775"/>
            <a:ext cx="883800" cy="645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상세보기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2" name="Google Shape;132;p13"/>
          <p:cNvCxnSpPr>
            <a:stCxn id="89" idx="2"/>
            <a:endCxn id="131" idx="0"/>
          </p:cNvCxnSpPr>
          <p:nvPr/>
        </p:nvCxnSpPr>
        <p:spPr>
          <a:xfrm>
            <a:off x="9293525" y="2464923"/>
            <a:ext cx="0" cy="31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3" name="Google Shape;133;p13"/>
          <p:cNvSpPr txBox="1"/>
          <p:nvPr/>
        </p:nvSpPr>
        <p:spPr>
          <a:xfrm>
            <a:off x="4581627" y="5819955"/>
            <a:ext cx="808800" cy="78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3-3-1-2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13"/>
          <p:cNvSpPr txBox="1"/>
          <p:nvPr/>
        </p:nvSpPr>
        <p:spPr>
          <a:xfrm>
            <a:off x="3667627" y="5819955"/>
            <a:ext cx="808800" cy="78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3-3-1-1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입력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5" name="Google Shape;135;p13"/>
          <p:cNvCxnSpPr>
            <a:stCxn id="122" idx="2"/>
            <a:endCxn id="134" idx="0"/>
          </p:cNvCxnSpPr>
          <p:nvPr/>
        </p:nvCxnSpPr>
        <p:spPr>
          <a:xfrm flipH="1">
            <a:off x="4071936" y="5484898"/>
            <a:ext cx="914100" cy="33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3"/>
          <p:cNvCxnSpPr>
            <a:stCxn id="122" idx="2"/>
            <a:endCxn id="133" idx="0"/>
          </p:cNvCxnSpPr>
          <p:nvPr/>
        </p:nvCxnSpPr>
        <p:spPr>
          <a:xfrm>
            <a:off x="4986036" y="5484898"/>
            <a:ext cx="0" cy="33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13"/>
          <p:cNvSpPr txBox="1"/>
          <p:nvPr/>
        </p:nvSpPr>
        <p:spPr>
          <a:xfrm>
            <a:off x="144525" y="5035500"/>
            <a:ext cx="813000" cy="78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2-1-1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약관동의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8" name="Google Shape;138;p13"/>
          <p:cNvCxnSpPr>
            <a:stCxn id="91" idx="2"/>
            <a:endCxn id="137" idx="0"/>
          </p:cNvCxnSpPr>
          <p:nvPr/>
        </p:nvCxnSpPr>
        <p:spPr>
          <a:xfrm flipH="1">
            <a:off x="551050" y="3536348"/>
            <a:ext cx="338700" cy="149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9" name="Google Shape;139;p13"/>
          <p:cNvSpPr txBox="1"/>
          <p:nvPr/>
        </p:nvSpPr>
        <p:spPr>
          <a:xfrm>
            <a:off x="1044125" y="5035500"/>
            <a:ext cx="813000" cy="78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2-1-2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0" name="Google Shape;140;p13"/>
          <p:cNvCxnSpPr>
            <a:stCxn id="91" idx="2"/>
            <a:endCxn id="139" idx="0"/>
          </p:cNvCxnSpPr>
          <p:nvPr/>
        </p:nvCxnSpPr>
        <p:spPr>
          <a:xfrm>
            <a:off x="889750" y="3536348"/>
            <a:ext cx="561000" cy="149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1" name="Google Shape;141;p13"/>
          <p:cNvSpPr txBox="1"/>
          <p:nvPr/>
        </p:nvSpPr>
        <p:spPr>
          <a:xfrm>
            <a:off x="1943725" y="5035500"/>
            <a:ext cx="813000" cy="78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2-1-3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확인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2" name="Google Shape;142;p13"/>
          <p:cNvCxnSpPr>
            <a:stCxn id="91" idx="2"/>
            <a:endCxn id="141" idx="0"/>
          </p:cNvCxnSpPr>
          <p:nvPr/>
        </p:nvCxnSpPr>
        <p:spPr>
          <a:xfrm>
            <a:off x="889750" y="3536348"/>
            <a:ext cx="1460400" cy="149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3" name="Google Shape;143;p13"/>
          <p:cNvSpPr txBox="1"/>
          <p:nvPr/>
        </p:nvSpPr>
        <p:spPr>
          <a:xfrm>
            <a:off x="9979011" y="2783648"/>
            <a:ext cx="808800" cy="751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7-</a:t>
            </a: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보유주식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4" name="Google Shape;144;p13"/>
          <p:cNvCxnSpPr>
            <a:stCxn id="103" idx="2"/>
            <a:endCxn id="143" idx="0"/>
          </p:cNvCxnSpPr>
          <p:nvPr/>
        </p:nvCxnSpPr>
        <p:spPr>
          <a:xfrm flipH="1">
            <a:off x="10383550" y="2465050"/>
            <a:ext cx="321600" cy="318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13"/>
          <p:cNvSpPr txBox="1"/>
          <p:nvPr/>
        </p:nvSpPr>
        <p:spPr>
          <a:xfrm>
            <a:off x="10887349" y="2783648"/>
            <a:ext cx="808800" cy="751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주식주문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6" name="Google Shape;146;p13"/>
          <p:cNvCxnSpPr>
            <a:stCxn id="103" idx="2"/>
            <a:endCxn id="145" idx="0"/>
          </p:cNvCxnSpPr>
          <p:nvPr/>
        </p:nvCxnSpPr>
        <p:spPr>
          <a:xfrm>
            <a:off x="10705150" y="2465050"/>
            <a:ext cx="586500" cy="318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13"/>
          <p:cNvSpPr txBox="1"/>
          <p:nvPr/>
        </p:nvSpPr>
        <p:spPr>
          <a:xfrm>
            <a:off x="2056449" y="3849273"/>
            <a:ext cx="808800" cy="751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2-2-1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확인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8" name="Google Shape;148;p13"/>
          <p:cNvCxnSpPr>
            <a:stCxn id="92" idx="2"/>
            <a:endCxn id="147" idx="0"/>
          </p:cNvCxnSpPr>
          <p:nvPr/>
        </p:nvCxnSpPr>
        <p:spPr>
          <a:xfrm>
            <a:off x="1788861" y="3536355"/>
            <a:ext cx="672000" cy="31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3"/>
          <p:cNvCxnSpPr>
            <a:stCxn id="85" idx="2"/>
            <a:endCxn id="103" idx="0"/>
          </p:cNvCxnSpPr>
          <p:nvPr/>
        </p:nvCxnSpPr>
        <p:spPr>
          <a:xfrm>
            <a:off x="6327024" y="1358601"/>
            <a:ext cx="4378200" cy="600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13"/>
          <p:cNvSpPr txBox="1"/>
          <p:nvPr/>
        </p:nvSpPr>
        <p:spPr>
          <a:xfrm>
            <a:off x="7741853" y="2788187"/>
            <a:ext cx="808800" cy="645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5-2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상세보기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1" name="Google Shape;151;p13"/>
          <p:cNvCxnSpPr>
            <a:stCxn id="88" idx="2"/>
            <a:endCxn id="150" idx="0"/>
          </p:cNvCxnSpPr>
          <p:nvPr/>
        </p:nvCxnSpPr>
        <p:spPr>
          <a:xfrm>
            <a:off x="7296584" y="2465048"/>
            <a:ext cx="849600" cy="32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 txBox="1"/>
          <p:nvPr/>
        </p:nvSpPr>
        <p:spPr>
          <a:xfrm>
            <a:off x="2345685" y="2063931"/>
            <a:ext cx="3558600" cy="24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97" name="Google Shape;397;p22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2-2-1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아이디 </a:t>
                      </a:r>
                      <a:r>
                        <a:rPr lang="ko-KR" sz="1200"/>
                        <a:t>확인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강동혁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8" name="Google Shape;398;p22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409000"/>
                <a:gridCol w="3282450"/>
              </a:tblGrid>
              <a:tr h="373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아이디 앞 네 자리, 뒤는 *처리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(2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9" name="Google Shape;399;p22"/>
          <p:cNvSpPr txBox="1"/>
          <p:nvPr/>
        </p:nvSpPr>
        <p:spPr>
          <a:xfrm>
            <a:off x="2492600" y="3012799"/>
            <a:ext cx="7611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0" name="Google Shape;400;p22"/>
          <p:cNvSpPr txBox="1"/>
          <p:nvPr/>
        </p:nvSpPr>
        <p:spPr>
          <a:xfrm>
            <a:off x="3296667" y="2295106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 </a:t>
            </a: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확인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1" name="Google Shape;401;p22"/>
          <p:cNvSpPr txBox="1"/>
          <p:nvPr/>
        </p:nvSpPr>
        <p:spPr>
          <a:xfrm>
            <a:off x="3716075" y="3982671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3476007" y="29321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3253707" y="385967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3263350" y="3012800"/>
            <a:ext cx="2517300" cy="336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hong******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7" name="Google Shape;417;p23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2-3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비밀번호 찾기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강동혁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8" name="Google Shape;418;p23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409000"/>
                <a:gridCol w="3282450"/>
              </a:tblGrid>
              <a:tr h="373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이메일과 비밀번호 중에 하나를 선택하여 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입력하도록 한다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2.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(정보일치) 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(3-4-1 페이지(비밀번호 수정)로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9" name="Google Shape;419;p23"/>
          <p:cNvSpPr txBox="1"/>
          <p:nvPr/>
        </p:nvSpPr>
        <p:spPr>
          <a:xfrm>
            <a:off x="2345685" y="2063931"/>
            <a:ext cx="3558600" cy="24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3289044" y="3012799"/>
            <a:ext cx="23265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3288294" y="3469999"/>
            <a:ext cx="23265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2482950" y="3012799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2410350" y="3806300"/>
            <a:ext cx="8178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이메일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3410592" y="2305406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찾기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3606288" y="4003296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찾기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1934257" y="319814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2410350" y="4139825"/>
            <a:ext cx="8178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전화번호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2410350" y="3470000"/>
            <a:ext cx="8178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선택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9" name="Google Shape;429;p23"/>
          <p:cNvSpPr/>
          <p:nvPr/>
        </p:nvSpPr>
        <p:spPr>
          <a:xfrm flipH="1" rot="10800000">
            <a:off x="2990323" y="3585509"/>
            <a:ext cx="146100" cy="128100"/>
          </a:xfrm>
          <a:prstGeom prst="triangle">
            <a:avLst>
              <a:gd fmla="val 50000" name="adj"/>
            </a:avLst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3289057" y="38062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4511163" y="4003296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5231932" y="38062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p23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4" name="Google Shape;434;p23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5" name="Google Shape;435;p23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6" name="Google Shape;436;p23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7" name="Google Shape;437;p23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8" name="Google Shape;438;p23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9" name="Google Shape;439;p23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0" name="Google Shape;440;p23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5" name="Google Shape;445;p24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6" name="Google Shape;446;p24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409000"/>
                <a:gridCol w="3282450"/>
              </a:tblGrid>
              <a:tr h="373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(3-1 페이지로) 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(7-1 페이지로)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(3-3 페이지로)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4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 페이지로)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7" name="Google Shape;447;p24"/>
          <p:cNvSpPr txBox="1"/>
          <p:nvPr/>
        </p:nvSpPr>
        <p:spPr>
          <a:xfrm>
            <a:off x="665094" y="1289226"/>
            <a:ext cx="3055701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홍길동님의 마이페이지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1317571" y="1951298"/>
            <a:ext cx="2653825" cy="1379732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관심주식 LIST 5개만 보이기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3020096" y="1951298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더보기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0" name="Google Shape;450;p24"/>
          <p:cNvSpPr txBox="1"/>
          <p:nvPr/>
        </p:nvSpPr>
        <p:spPr>
          <a:xfrm>
            <a:off x="4251511" y="1951298"/>
            <a:ext cx="2653825" cy="1379732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 현황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1" name="Google Shape;451;p24"/>
          <p:cNvSpPr txBox="1"/>
          <p:nvPr/>
        </p:nvSpPr>
        <p:spPr>
          <a:xfrm>
            <a:off x="5954036" y="1951298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더보기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2" name="Google Shape;452;p24"/>
          <p:cNvSpPr txBox="1"/>
          <p:nvPr/>
        </p:nvSpPr>
        <p:spPr>
          <a:xfrm>
            <a:off x="3718504" y="1676656"/>
            <a:ext cx="5488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" name="Google Shape;453;p24"/>
          <p:cNvSpPr txBox="1"/>
          <p:nvPr/>
        </p:nvSpPr>
        <p:spPr>
          <a:xfrm>
            <a:off x="6709390" y="1674469"/>
            <a:ext cx="4760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4" name="Google Shape;454;p24"/>
          <p:cNvSpPr txBox="1"/>
          <p:nvPr/>
        </p:nvSpPr>
        <p:spPr>
          <a:xfrm>
            <a:off x="1317571" y="3577919"/>
            <a:ext cx="5587800" cy="1830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내가 쓴 글 5개만 보기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5" name="Google Shape;455;p24"/>
          <p:cNvSpPr txBox="1"/>
          <p:nvPr/>
        </p:nvSpPr>
        <p:spPr>
          <a:xfrm>
            <a:off x="5669285" y="3577919"/>
            <a:ext cx="1236051" cy="31481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더보기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6" name="Google Shape;456;p24"/>
          <p:cNvSpPr txBox="1"/>
          <p:nvPr/>
        </p:nvSpPr>
        <p:spPr>
          <a:xfrm>
            <a:off x="1317575" y="5654821"/>
            <a:ext cx="5587800" cy="59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 보기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7" name="Google Shape;457;p24"/>
          <p:cNvSpPr txBox="1"/>
          <p:nvPr/>
        </p:nvSpPr>
        <p:spPr>
          <a:xfrm>
            <a:off x="6714605" y="3331030"/>
            <a:ext cx="44089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8" name="Google Shape;458;p24"/>
          <p:cNvSpPr txBox="1"/>
          <p:nvPr/>
        </p:nvSpPr>
        <p:spPr>
          <a:xfrm>
            <a:off x="4538350" y="5643749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9" name="Google Shape;459;p24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0" name="Google Shape;460;p24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1" name="Google Shape;461;p24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2" name="Google Shape;462;p24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3" name="Google Shape;463;p24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4" name="Google Shape;464;p24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5" name="Google Shape;465;p24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6" name="Google Shape;466;p24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" name="Google Shape;471;p25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3-1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관심</a:t>
                      </a:r>
                      <a:r>
                        <a:rPr lang="ko-KR" sz="1200"/>
                        <a:t>종목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2" name="Google Shape;472;p25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409000"/>
                <a:gridCol w="3282450"/>
              </a:tblGrid>
              <a:tr h="373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그룹을 생성,삭제,그룹명 변경 할 수 있는 창을 띄운다. (3-1-div)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등록되어진 그룹 선택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선택한 종목을 다른 그룹으로 이동시킨다.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(현재 그룹에서 해당 종목 삭제, 이동시킨 다른 그룹에서 해당 종목 추가)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4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종목 검색 및 관심종목에 추가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5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종목 선택 후 관심종목에서 삭제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6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종목 리스트에서 선택한 종목이동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(맨 위로/위로/아래로/맨아래로)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3" name="Google Shape;473;p25"/>
          <p:cNvSpPr txBox="1"/>
          <p:nvPr/>
        </p:nvSpPr>
        <p:spPr>
          <a:xfrm>
            <a:off x="942125" y="2144500"/>
            <a:ext cx="297000" cy="22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4" name="Google Shape;474;p25"/>
          <p:cNvSpPr txBox="1"/>
          <p:nvPr/>
        </p:nvSpPr>
        <p:spPr>
          <a:xfrm>
            <a:off x="1239125" y="2144500"/>
            <a:ext cx="297000" cy="22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5" name="Google Shape;475;p25"/>
          <p:cNvSpPr txBox="1"/>
          <p:nvPr/>
        </p:nvSpPr>
        <p:spPr>
          <a:xfrm>
            <a:off x="1536113" y="2144500"/>
            <a:ext cx="297000" cy="22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6" name="Google Shape;476;p25"/>
          <p:cNvSpPr txBox="1"/>
          <p:nvPr/>
        </p:nvSpPr>
        <p:spPr>
          <a:xfrm>
            <a:off x="1833113" y="2144500"/>
            <a:ext cx="297000" cy="22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77" name="Google Shape;477;p25"/>
          <p:cNvCxnSpPr/>
          <p:nvPr/>
        </p:nvCxnSpPr>
        <p:spPr>
          <a:xfrm>
            <a:off x="1022375" y="2214875"/>
            <a:ext cx="136500" cy="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25"/>
          <p:cNvCxnSpPr/>
          <p:nvPr/>
        </p:nvCxnSpPr>
        <p:spPr>
          <a:xfrm>
            <a:off x="1913375" y="2308850"/>
            <a:ext cx="136500" cy="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479" name="Google Shape;479;p25"/>
          <p:cNvGraphicFramePr/>
          <p:nvPr/>
        </p:nvGraphicFramePr>
        <p:xfrm>
          <a:off x="942134" y="24932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{BB64D846-007D-479A-8B2E-618E6921A72F}</a:tableStyleId>
              </a:tblPr>
              <a:tblGrid>
                <a:gridCol w="488250"/>
                <a:gridCol w="534600"/>
                <a:gridCol w="753650"/>
                <a:gridCol w="753650"/>
                <a:gridCol w="753650"/>
                <a:gridCol w="753650"/>
                <a:gridCol w="834500"/>
                <a:gridCol w="808450"/>
                <a:gridCol w="1017100"/>
              </a:tblGrid>
              <a:tr h="24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☐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종목명</a:t>
                      </a:r>
                      <a:endParaRPr b="1" sz="110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현재가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거래량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거래대금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등락율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시가총액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8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80" name="Google Shape;480;p25"/>
          <p:cNvSpPr txBox="1"/>
          <p:nvPr/>
        </p:nvSpPr>
        <p:spPr>
          <a:xfrm>
            <a:off x="481355" y="1987605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1" name="Google Shape;481;p25"/>
          <p:cNvSpPr txBox="1"/>
          <p:nvPr/>
        </p:nvSpPr>
        <p:spPr>
          <a:xfrm>
            <a:off x="870783" y="1336921"/>
            <a:ext cx="1712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홍길동님의 관심종목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2" name="Google Shape;482;p25"/>
          <p:cNvSpPr txBox="1"/>
          <p:nvPr/>
        </p:nvSpPr>
        <p:spPr>
          <a:xfrm>
            <a:off x="2644188" y="1390813"/>
            <a:ext cx="1160400" cy="22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기본그룹1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3" name="Google Shape;483;p25"/>
          <p:cNvSpPr txBox="1"/>
          <p:nvPr/>
        </p:nvSpPr>
        <p:spPr>
          <a:xfrm>
            <a:off x="3958763" y="1390813"/>
            <a:ext cx="826500" cy="22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그룹설정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4" name="Google Shape;484;p25"/>
          <p:cNvSpPr txBox="1"/>
          <p:nvPr/>
        </p:nvSpPr>
        <p:spPr>
          <a:xfrm>
            <a:off x="2370675" y="2144500"/>
            <a:ext cx="914700" cy="22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그룹이동  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5" name="Google Shape;485;p25"/>
          <p:cNvSpPr txBox="1"/>
          <p:nvPr/>
        </p:nvSpPr>
        <p:spPr>
          <a:xfrm>
            <a:off x="3285375" y="2144500"/>
            <a:ext cx="739500" cy="22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✕   삭제 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6" name="Google Shape;486;p25"/>
          <p:cNvSpPr txBox="1"/>
          <p:nvPr/>
        </p:nvSpPr>
        <p:spPr>
          <a:xfrm>
            <a:off x="5313127" y="2100575"/>
            <a:ext cx="826500" cy="22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종목추가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7" name="Google Shape;487;p25"/>
          <p:cNvSpPr txBox="1"/>
          <p:nvPr/>
        </p:nvSpPr>
        <p:spPr>
          <a:xfrm>
            <a:off x="6052625" y="2100575"/>
            <a:ext cx="1587000" cy="228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종목검색       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8" name="Google Shape;488;p25"/>
          <p:cNvSpPr txBox="1"/>
          <p:nvPr/>
        </p:nvSpPr>
        <p:spPr>
          <a:xfrm>
            <a:off x="4623729" y="1117856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9" name="Google Shape;489;p25"/>
          <p:cNvSpPr txBox="1"/>
          <p:nvPr/>
        </p:nvSpPr>
        <p:spPr>
          <a:xfrm>
            <a:off x="2357415" y="1127769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0" name="Google Shape;490;p25"/>
          <p:cNvSpPr txBox="1"/>
          <p:nvPr/>
        </p:nvSpPr>
        <p:spPr>
          <a:xfrm>
            <a:off x="2986430" y="1818680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1" name="Google Shape;491;p25"/>
          <p:cNvSpPr txBox="1"/>
          <p:nvPr/>
        </p:nvSpPr>
        <p:spPr>
          <a:xfrm>
            <a:off x="3849488" y="1867174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2" name="Google Shape;492;p25"/>
          <p:cNvSpPr txBox="1"/>
          <p:nvPr/>
        </p:nvSpPr>
        <p:spPr>
          <a:xfrm>
            <a:off x="6983013" y="1818674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3" name="Google Shape;493;p25"/>
          <p:cNvSpPr/>
          <p:nvPr/>
        </p:nvSpPr>
        <p:spPr>
          <a:xfrm>
            <a:off x="1314450" y="2195525"/>
            <a:ext cx="136500" cy="1182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5"/>
          <p:cNvSpPr/>
          <p:nvPr/>
        </p:nvSpPr>
        <p:spPr>
          <a:xfrm rot="10800000">
            <a:off x="1619250" y="2195525"/>
            <a:ext cx="136500" cy="1182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5"/>
          <p:cNvSpPr/>
          <p:nvPr/>
        </p:nvSpPr>
        <p:spPr>
          <a:xfrm rot="10800000">
            <a:off x="1924050" y="2195525"/>
            <a:ext cx="136500" cy="1182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5"/>
          <p:cNvSpPr/>
          <p:nvPr/>
        </p:nvSpPr>
        <p:spPr>
          <a:xfrm>
            <a:off x="7372350" y="2092425"/>
            <a:ext cx="236400" cy="236400"/>
          </a:xfrm>
          <a:prstGeom prst="mathPlus">
            <a:avLst>
              <a:gd fmla="val 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5"/>
          <p:cNvSpPr/>
          <p:nvPr/>
        </p:nvSpPr>
        <p:spPr>
          <a:xfrm>
            <a:off x="1033100" y="2216150"/>
            <a:ext cx="136500" cy="1182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5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9" name="Google Shape;499;p25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0" name="Google Shape;500;p25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1" name="Google Shape;501;p25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2" name="Google Shape;502;p25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3" name="Google Shape;503;p25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4" name="Google Shape;504;p25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5" name="Google Shape;505;p25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0" name="Google Shape;510;p26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3-1-</a:t>
                      </a:r>
                      <a:r>
                        <a:rPr lang="ko-KR" sz="1200"/>
                        <a:t>div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관심</a:t>
                      </a:r>
                      <a:r>
                        <a:rPr lang="ko-KR" sz="1200"/>
                        <a:t>종목 그룹설정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1" name="Google Shape;511;p26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409000"/>
                <a:gridCol w="3282450"/>
              </a:tblGrid>
              <a:tr h="373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본 div창을 닫는다.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그룹을 추가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총 그룹 수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4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해당하는 그룹 이름 수정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5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해당하는 그룹 삭제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6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수정된 내용을 적용시킨다.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적용이 완료되면 창을 닫는다.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2" name="Google Shape;512;p26"/>
          <p:cNvSpPr/>
          <p:nvPr/>
        </p:nvSpPr>
        <p:spPr>
          <a:xfrm>
            <a:off x="1819375" y="1899500"/>
            <a:ext cx="4529700" cy="3603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6"/>
          <p:cNvSpPr txBox="1"/>
          <p:nvPr/>
        </p:nvSpPr>
        <p:spPr>
          <a:xfrm>
            <a:off x="1947325" y="2046100"/>
            <a:ext cx="15381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MY 그룹 설정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4" name="Google Shape;514;p26"/>
          <p:cNvSpPr txBox="1"/>
          <p:nvPr/>
        </p:nvSpPr>
        <p:spPr>
          <a:xfrm>
            <a:off x="5887150" y="1984025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5" name="Google Shape;515;p26"/>
          <p:cNvSpPr txBox="1"/>
          <p:nvPr/>
        </p:nvSpPr>
        <p:spPr>
          <a:xfrm>
            <a:off x="2088450" y="2638775"/>
            <a:ext cx="1453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총 2개 그룹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6" name="Google Shape;516;p26"/>
          <p:cNvSpPr txBox="1"/>
          <p:nvPr/>
        </p:nvSpPr>
        <p:spPr>
          <a:xfrm>
            <a:off x="2088450" y="3258325"/>
            <a:ext cx="14535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📂 기본 그룹 1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7" name="Google Shape;517;p26"/>
          <p:cNvSpPr txBox="1"/>
          <p:nvPr/>
        </p:nvSpPr>
        <p:spPr>
          <a:xfrm>
            <a:off x="2088450" y="3587163"/>
            <a:ext cx="14535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📂 기본 그룹 2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18" name="Google Shape;518;p26"/>
          <p:cNvCxnSpPr/>
          <p:nvPr/>
        </p:nvCxnSpPr>
        <p:spPr>
          <a:xfrm>
            <a:off x="2088450" y="3115600"/>
            <a:ext cx="389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9" name="Google Shape;519;p26"/>
          <p:cNvSpPr txBox="1"/>
          <p:nvPr/>
        </p:nvSpPr>
        <p:spPr>
          <a:xfrm>
            <a:off x="4984450" y="4989354"/>
            <a:ext cx="826500" cy="3003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확인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0" name="Google Shape;520;p26"/>
          <p:cNvSpPr txBox="1"/>
          <p:nvPr/>
        </p:nvSpPr>
        <p:spPr>
          <a:xfrm>
            <a:off x="4332500" y="3270254"/>
            <a:ext cx="8265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이름변경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1" name="Google Shape;521;p26"/>
          <p:cNvSpPr txBox="1"/>
          <p:nvPr/>
        </p:nvSpPr>
        <p:spPr>
          <a:xfrm>
            <a:off x="5293975" y="3258325"/>
            <a:ext cx="548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삭제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2" name="Google Shape;522;p26"/>
          <p:cNvSpPr txBox="1"/>
          <p:nvPr/>
        </p:nvSpPr>
        <p:spPr>
          <a:xfrm>
            <a:off x="4332500" y="3649966"/>
            <a:ext cx="8265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이름변경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3" name="Google Shape;523;p26"/>
          <p:cNvSpPr txBox="1"/>
          <p:nvPr/>
        </p:nvSpPr>
        <p:spPr>
          <a:xfrm>
            <a:off x="5293975" y="3638038"/>
            <a:ext cx="548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삭제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24" name="Google Shape;524;p26"/>
          <p:cNvCxnSpPr/>
          <p:nvPr/>
        </p:nvCxnSpPr>
        <p:spPr>
          <a:xfrm>
            <a:off x="2088450" y="4117475"/>
            <a:ext cx="389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5" name="Google Shape;525;p26"/>
          <p:cNvSpPr txBox="1"/>
          <p:nvPr/>
        </p:nvSpPr>
        <p:spPr>
          <a:xfrm>
            <a:off x="2099725" y="4117475"/>
            <a:ext cx="41232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777777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* 그룹은 최대 50개까지 추가 가능합니다.</a:t>
            </a:r>
            <a:endParaRPr sz="1000">
              <a:solidFill>
                <a:srgbClr val="777777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777777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* 마우스를 길게 눌러서 이동하면, 그룹 순서를 변경 할 수 있습니다.</a:t>
            </a:r>
            <a:endParaRPr sz="1000">
              <a:solidFill>
                <a:srgbClr val="777777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777777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* 순서는 한 그룹씩 이동 가능합니다.</a:t>
            </a:r>
            <a:endParaRPr sz="1000">
              <a:solidFill>
                <a:srgbClr val="777777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777777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* 그룹명은 최대 8자까지 변경 할 수 있습니다.</a:t>
            </a:r>
            <a:endParaRPr/>
          </a:p>
        </p:txBody>
      </p:sp>
      <p:sp>
        <p:nvSpPr>
          <p:cNvPr id="526" name="Google Shape;526;p26"/>
          <p:cNvSpPr txBox="1"/>
          <p:nvPr/>
        </p:nvSpPr>
        <p:spPr>
          <a:xfrm>
            <a:off x="5521716" y="190994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7" name="Google Shape;527;p26"/>
          <p:cNvSpPr txBox="1"/>
          <p:nvPr/>
        </p:nvSpPr>
        <p:spPr>
          <a:xfrm>
            <a:off x="4619115" y="2361344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8" name="Google Shape;528;p26"/>
          <p:cNvSpPr txBox="1"/>
          <p:nvPr/>
        </p:nvSpPr>
        <p:spPr>
          <a:xfrm>
            <a:off x="2996880" y="2450830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9" name="Google Shape;529;p26"/>
          <p:cNvSpPr txBox="1"/>
          <p:nvPr/>
        </p:nvSpPr>
        <p:spPr>
          <a:xfrm>
            <a:off x="4013413" y="3111286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0" name="Google Shape;530;p26"/>
          <p:cNvSpPr txBox="1"/>
          <p:nvPr/>
        </p:nvSpPr>
        <p:spPr>
          <a:xfrm>
            <a:off x="5774613" y="3109274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1" name="Google Shape;531;p26"/>
          <p:cNvSpPr txBox="1"/>
          <p:nvPr/>
        </p:nvSpPr>
        <p:spPr>
          <a:xfrm>
            <a:off x="5419563" y="4694849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2" name="Google Shape;532;p26"/>
          <p:cNvSpPr txBox="1"/>
          <p:nvPr/>
        </p:nvSpPr>
        <p:spPr>
          <a:xfrm>
            <a:off x="4984450" y="2670804"/>
            <a:ext cx="8265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그룹 추가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3" name="Google Shape;533;p26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4" name="Google Shape;534;p26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5" name="Google Shape;535;p26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6" name="Google Shape;536;p26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7" name="Google Shape;537;p26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8" name="Google Shape;538;p26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9" name="Google Shape;539;p26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0" name="Google Shape;540;p26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5" name="Google Shape;545;p27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2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내</a:t>
                      </a:r>
                      <a:r>
                        <a:rPr lang="ko-KR" sz="1200"/>
                        <a:t> 게시글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46" name="Google Shape;546;p27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409000"/>
                <a:gridCol w="3282450"/>
              </a:tblGrid>
              <a:tr h="373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제목,내용을 기준으로 게시글 검색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해당하는 자유게시판 게시글 상세보기로 이동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(5-2 페이지)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7" name="Google Shape;547;p27"/>
          <p:cNvSpPr txBox="1"/>
          <p:nvPr/>
        </p:nvSpPr>
        <p:spPr>
          <a:xfrm>
            <a:off x="848045" y="1448684"/>
            <a:ext cx="1712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게시글</a:t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8" name="Google Shape;548;p27"/>
          <p:cNvSpPr txBox="1"/>
          <p:nvPr/>
        </p:nvSpPr>
        <p:spPr>
          <a:xfrm>
            <a:off x="7066256" y="1449385"/>
            <a:ext cx="660300" cy="31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검색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9" name="Google Shape;549;p27"/>
          <p:cNvSpPr txBox="1"/>
          <p:nvPr/>
        </p:nvSpPr>
        <p:spPr>
          <a:xfrm>
            <a:off x="4415246" y="1457411"/>
            <a:ext cx="932100" cy="31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제목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0" name="Google Shape;550;p27"/>
          <p:cNvSpPr/>
          <p:nvPr/>
        </p:nvSpPr>
        <p:spPr>
          <a:xfrm flipH="1" rot="10800000">
            <a:off x="5105501" y="1543526"/>
            <a:ext cx="146100" cy="128100"/>
          </a:xfrm>
          <a:prstGeom prst="triangle">
            <a:avLst>
              <a:gd fmla="val 50000" name="adj"/>
            </a:avLst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1" name="Google Shape;551;p27"/>
          <p:cNvSpPr txBox="1"/>
          <p:nvPr/>
        </p:nvSpPr>
        <p:spPr>
          <a:xfrm>
            <a:off x="4415245" y="1781933"/>
            <a:ext cx="932100" cy="31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내용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52" name="Google Shape;552;p27"/>
          <p:cNvGraphicFramePr/>
          <p:nvPr/>
        </p:nvGraphicFramePr>
        <p:xfrm>
          <a:off x="767220" y="23680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{BB64D846-007D-479A-8B2E-618E6921A72F}</a:tableStyleId>
              </a:tblPr>
              <a:tblGrid>
                <a:gridCol w="691450"/>
                <a:gridCol w="3781625"/>
                <a:gridCol w="916900"/>
                <a:gridCol w="1014050"/>
                <a:gridCol w="555325"/>
              </a:tblGrid>
              <a:tr h="361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글번호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제목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작성일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조회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8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삼성전자 지금 주식 사야됨?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주식천재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2020-04-22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15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5725"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553" name="Google Shape;553;p27"/>
          <p:cNvSpPr txBox="1"/>
          <p:nvPr/>
        </p:nvSpPr>
        <p:spPr>
          <a:xfrm>
            <a:off x="5343280" y="1454721"/>
            <a:ext cx="1566900" cy="31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4" name="Google Shape;554;p27"/>
          <p:cNvSpPr txBox="1"/>
          <p:nvPr/>
        </p:nvSpPr>
        <p:spPr>
          <a:xfrm>
            <a:off x="7509328" y="114585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5" name="Google Shape;555;p27"/>
          <p:cNvSpPr txBox="1"/>
          <p:nvPr/>
        </p:nvSpPr>
        <p:spPr>
          <a:xfrm>
            <a:off x="2109024" y="6153542"/>
            <a:ext cx="4459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&lt;&lt;   &lt;  1  2  3  4  5  6  7  8  9  10  &gt;  &gt;&gt;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6" name="Google Shape;556;p27"/>
          <p:cNvSpPr txBox="1"/>
          <p:nvPr/>
        </p:nvSpPr>
        <p:spPr>
          <a:xfrm>
            <a:off x="3446461" y="242206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557" name="Google Shape;557;p27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8" name="Google Shape;558;p27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9" name="Google Shape;559;p27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0" name="Google Shape;560;p27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1" name="Google Shape;561;p27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2" name="Google Shape;562;p27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3" name="Google Shape;563;p27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4" name="Google Shape;564;p27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9" name="Google Shape;569;p28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내 정보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0" name="Google Shape;570;p28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409000"/>
                <a:gridCol w="3282450"/>
              </a:tblGrid>
              <a:tr h="373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(3-4-1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(3-4-2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(3-4-3-1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1" name="Google Shape;571;p28"/>
          <p:cNvSpPr txBox="1"/>
          <p:nvPr/>
        </p:nvSpPr>
        <p:spPr>
          <a:xfrm>
            <a:off x="3726082" y="2391867"/>
            <a:ext cx="2326354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hong1004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2" name="Google Shape;572;p28"/>
          <p:cNvSpPr txBox="1"/>
          <p:nvPr/>
        </p:nvSpPr>
        <p:spPr>
          <a:xfrm>
            <a:off x="2909481" y="2370823"/>
            <a:ext cx="761002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3" name="Google Shape;573;p28"/>
          <p:cNvSpPr txBox="1"/>
          <p:nvPr/>
        </p:nvSpPr>
        <p:spPr>
          <a:xfrm>
            <a:off x="3991173" y="2848413"/>
            <a:ext cx="1866809" cy="349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홍길동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4" name="Google Shape;574;p28"/>
          <p:cNvSpPr txBox="1"/>
          <p:nvPr/>
        </p:nvSpPr>
        <p:spPr>
          <a:xfrm>
            <a:off x="2739678" y="2861113"/>
            <a:ext cx="947079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5" name="Google Shape;575;p28"/>
          <p:cNvSpPr txBox="1"/>
          <p:nvPr/>
        </p:nvSpPr>
        <p:spPr>
          <a:xfrm>
            <a:off x="2723404" y="3412413"/>
            <a:ext cx="947079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닉네임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6" name="Google Shape;576;p28"/>
          <p:cNvSpPr txBox="1"/>
          <p:nvPr/>
        </p:nvSpPr>
        <p:spPr>
          <a:xfrm>
            <a:off x="2723404" y="3939569"/>
            <a:ext cx="947079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이메일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7" name="Google Shape;577;p28"/>
          <p:cNvSpPr txBox="1"/>
          <p:nvPr/>
        </p:nvSpPr>
        <p:spPr>
          <a:xfrm>
            <a:off x="2723404" y="4418854"/>
            <a:ext cx="947079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전화번호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8" name="Google Shape;578;p28"/>
          <p:cNvSpPr txBox="1"/>
          <p:nvPr/>
        </p:nvSpPr>
        <p:spPr>
          <a:xfrm>
            <a:off x="3415537" y="1763113"/>
            <a:ext cx="1656592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9" name="Google Shape;579;p28"/>
          <p:cNvSpPr txBox="1"/>
          <p:nvPr/>
        </p:nvSpPr>
        <p:spPr>
          <a:xfrm>
            <a:off x="3748337" y="3425476"/>
            <a:ext cx="2326354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주식천재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0" name="Google Shape;580;p28"/>
          <p:cNvSpPr txBox="1"/>
          <p:nvPr/>
        </p:nvSpPr>
        <p:spPr>
          <a:xfrm>
            <a:off x="3748337" y="3939569"/>
            <a:ext cx="2326354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hong@naver.com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1" name="Google Shape;581;p28"/>
          <p:cNvSpPr txBox="1"/>
          <p:nvPr/>
        </p:nvSpPr>
        <p:spPr>
          <a:xfrm>
            <a:off x="3748337" y="4418854"/>
            <a:ext cx="2326354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010-1234-5678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2" name="Google Shape;582;p28"/>
          <p:cNvSpPr txBox="1"/>
          <p:nvPr/>
        </p:nvSpPr>
        <p:spPr>
          <a:xfrm>
            <a:off x="3484267" y="5262798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3" name="Google Shape;583;p28"/>
          <p:cNvSpPr txBox="1"/>
          <p:nvPr/>
        </p:nvSpPr>
        <p:spPr>
          <a:xfrm>
            <a:off x="3741928" y="5555245"/>
            <a:ext cx="1266300" cy="3363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 변경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4" name="Google Shape;584;p28"/>
          <p:cNvSpPr txBox="1"/>
          <p:nvPr/>
        </p:nvSpPr>
        <p:spPr>
          <a:xfrm>
            <a:off x="5374673" y="5567598"/>
            <a:ext cx="1198800" cy="3363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탈퇴하기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5" name="Google Shape;585;p28"/>
          <p:cNvSpPr txBox="1"/>
          <p:nvPr/>
        </p:nvSpPr>
        <p:spPr>
          <a:xfrm>
            <a:off x="1780826" y="5275216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6" name="Google Shape;586;p28"/>
          <p:cNvSpPr txBox="1"/>
          <p:nvPr/>
        </p:nvSpPr>
        <p:spPr>
          <a:xfrm>
            <a:off x="1703665" y="1397725"/>
            <a:ext cx="5140508" cy="380129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7" name="Google Shape;587;p28"/>
          <p:cNvSpPr txBox="1"/>
          <p:nvPr/>
        </p:nvSpPr>
        <p:spPr>
          <a:xfrm>
            <a:off x="2109153" y="5542965"/>
            <a:ext cx="1266300" cy="3363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 수정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8" name="Google Shape;588;p28"/>
          <p:cNvSpPr txBox="1"/>
          <p:nvPr/>
        </p:nvSpPr>
        <p:spPr>
          <a:xfrm>
            <a:off x="5134161" y="52564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589" name="Google Shape;589;p28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0" name="Google Shape;590;p28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1" name="Google Shape;591;p28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2" name="Google Shape;592;p28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3" name="Google Shape;593;p28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4" name="Google Shape;594;p28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5" name="Google Shape;595;p28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6" name="Google Shape;596;p28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1" name="Google Shape;601;p29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1-1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정보수정</a:t>
                      </a: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 비밀번호 입력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02" name="Google Shape;602;p29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409000"/>
                <a:gridCol w="3282450"/>
              </a:tblGrid>
              <a:tr h="373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(비밀번호 일치)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 (3-4-1-2 이동) 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2. (비밀번호 불일치)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          페이지 이동 X (alert) 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 페이지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03" name="Google Shape;603;p29"/>
          <p:cNvSpPr txBox="1"/>
          <p:nvPr/>
        </p:nvSpPr>
        <p:spPr>
          <a:xfrm>
            <a:off x="3755931" y="2201176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정보 수정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4" name="Google Shape;604;p29"/>
          <p:cNvSpPr txBox="1"/>
          <p:nvPr/>
        </p:nvSpPr>
        <p:spPr>
          <a:xfrm>
            <a:off x="3645113" y="4518987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5" name="Google Shape;605;p29"/>
          <p:cNvSpPr txBox="1"/>
          <p:nvPr/>
        </p:nvSpPr>
        <p:spPr>
          <a:xfrm>
            <a:off x="3096416" y="445746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6" name="Google Shape;606;p29"/>
          <p:cNvSpPr txBox="1"/>
          <p:nvPr/>
        </p:nvSpPr>
        <p:spPr>
          <a:xfrm>
            <a:off x="3583092" y="3242488"/>
            <a:ext cx="2326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hongid1004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7" name="Google Shape;607;p29"/>
          <p:cNvSpPr txBox="1"/>
          <p:nvPr/>
        </p:nvSpPr>
        <p:spPr>
          <a:xfrm>
            <a:off x="3582342" y="3699688"/>
            <a:ext cx="23265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8" name="Google Shape;608;p29"/>
          <p:cNvSpPr txBox="1"/>
          <p:nvPr/>
        </p:nvSpPr>
        <p:spPr>
          <a:xfrm>
            <a:off x="2776998" y="3242488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9" name="Google Shape;609;p29"/>
          <p:cNvSpPr txBox="1"/>
          <p:nvPr/>
        </p:nvSpPr>
        <p:spPr>
          <a:xfrm>
            <a:off x="2639733" y="368698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0" name="Google Shape;610;p29"/>
          <p:cNvSpPr txBox="1"/>
          <p:nvPr/>
        </p:nvSpPr>
        <p:spPr>
          <a:xfrm>
            <a:off x="2646728" y="2611374"/>
            <a:ext cx="3875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비밀번호를 다시 한 번 입력해주세요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1" name="Google Shape;611;p29"/>
          <p:cNvSpPr txBox="1"/>
          <p:nvPr/>
        </p:nvSpPr>
        <p:spPr>
          <a:xfrm>
            <a:off x="4705538" y="4518987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2" name="Google Shape;612;p29"/>
          <p:cNvSpPr txBox="1"/>
          <p:nvPr/>
        </p:nvSpPr>
        <p:spPr>
          <a:xfrm>
            <a:off x="5521841" y="445746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3" name="Google Shape;613;p29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4" name="Google Shape;614;p29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5" name="Google Shape;615;p29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6" name="Google Shape;616;p29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7" name="Google Shape;617;p29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8" name="Google Shape;618;p29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9" name="Google Shape;619;p29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0" name="Google Shape;620;p29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0"/>
          <p:cNvSpPr txBox="1"/>
          <p:nvPr/>
        </p:nvSpPr>
        <p:spPr>
          <a:xfrm>
            <a:off x="1703665" y="1397725"/>
            <a:ext cx="5140500" cy="3801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26" name="Google Shape;626;p30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-1-2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내 정보 </a:t>
                      </a:r>
                      <a:r>
                        <a:rPr lang="ko-KR" sz="1200"/>
                        <a:t>수정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27" name="Google Shape;627;p30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409000"/>
                <a:gridCol w="3282450"/>
              </a:tblGrid>
              <a:tr h="373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아이디, 이름 제외하고 나머지 내용 수정 가능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닉네임 변경시에 중복확인</a:t>
                      </a:r>
                      <a:endParaRPr sz="1200"/>
                    </a:p>
                    <a:p>
                      <a:pPr indent="-3048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만약 중복되면 수정하도록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(3-4-1-1  페이지로 이동)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4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(3-4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8" name="Google Shape;628;p30"/>
          <p:cNvSpPr txBox="1"/>
          <p:nvPr/>
        </p:nvSpPr>
        <p:spPr>
          <a:xfrm>
            <a:off x="3726082" y="2391867"/>
            <a:ext cx="2326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hong1004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9" name="Google Shape;629;p30"/>
          <p:cNvSpPr txBox="1"/>
          <p:nvPr/>
        </p:nvSpPr>
        <p:spPr>
          <a:xfrm>
            <a:off x="2909481" y="2370823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0" name="Google Shape;630;p30"/>
          <p:cNvSpPr txBox="1"/>
          <p:nvPr/>
        </p:nvSpPr>
        <p:spPr>
          <a:xfrm>
            <a:off x="2739678" y="2861113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1" name="Google Shape;631;p30"/>
          <p:cNvSpPr txBox="1"/>
          <p:nvPr/>
        </p:nvSpPr>
        <p:spPr>
          <a:xfrm>
            <a:off x="2723404" y="3412413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닉네임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2" name="Google Shape;632;p30"/>
          <p:cNvSpPr txBox="1"/>
          <p:nvPr/>
        </p:nvSpPr>
        <p:spPr>
          <a:xfrm>
            <a:off x="2723404" y="3939569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이메일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3" name="Google Shape;633;p30"/>
          <p:cNvSpPr txBox="1"/>
          <p:nvPr/>
        </p:nvSpPr>
        <p:spPr>
          <a:xfrm>
            <a:off x="2723404" y="4418854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전화번호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4" name="Google Shape;634;p30"/>
          <p:cNvSpPr txBox="1"/>
          <p:nvPr/>
        </p:nvSpPr>
        <p:spPr>
          <a:xfrm>
            <a:off x="3415537" y="1763113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정보 수정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5" name="Google Shape;635;p30"/>
          <p:cNvSpPr txBox="1"/>
          <p:nvPr/>
        </p:nvSpPr>
        <p:spPr>
          <a:xfrm>
            <a:off x="3748325" y="3425475"/>
            <a:ext cx="16566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주식천재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6" name="Google Shape;636;p30"/>
          <p:cNvSpPr txBox="1"/>
          <p:nvPr/>
        </p:nvSpPr>
        <p:spPr>
          <a:xfrm>
            <a:off x="3748337" y="3939569"/>
            <a:ext cx="23265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hong@naver.com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7" name="Google Shape;637;p30"/>
          <p:cNvSpPr txBox="1"/>
          <p:nvPr/>
        </p:nvSpPr>
        <p:spPr>
          <a:xfrm>
            <a:off x="3748337" y="4418854"/>
            <a:ext cx="23265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010-1234-5678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8" name="Google Shape;638;p30"/>
          <p:cNvSpPr txBox="1"/>
          <p:nvPr/>
        </p:nvSpPr>
        <p:spPr>
          <a:xfrm>
            <a:off x="5975242" y="3103023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9" name="Google Shape;639;p30"/>
          <p:cNvSpPr txBox="1"/>
          <p:nvPr/>
        </p:nvSpPr>
        <p:spPr>
          <a:xfrm>
            <a:off x="4438536" y="5508315"/>
            <a:ext cx="964500" cy="3363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0" name="Google Shape;640;p30"/>
          <p:cNvSpPr txBox="1"/>
          <p:nvPr/>
        </p:nvSpPr>
        <p:spPr>
          <a:xfrm>
            <a:off x="4024526" y="2258979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1" name="Google Shape;641;p30"/>
          <p:cNvSpPr txBox="1"/>
          <p:nvPr/>
        </p:nvSpPr>
        <p:spPr>
          <a:xfrm>
            <a:off x="3194713" y="5508315"/>
            <a:ext cx="964500" cy="3363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2" name="Google Shape;642;p30"/>
          <p:cNvSpPr txBox="1"/>
          <p:nvPr/>
        </p:nvSpPr>
        <p:spPr>
          <a:xfrm>
            <a:off x="2866836" y="527516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643" name="Google Shape;643;p30"/>
          <p:cNvSpPr txBox="1"/>
          <p:nvPr/>
        </p:nvSpPr>
        <p:spPr>
          <a:xfrm>
            <a:off x="3726082" y="2851342"/>
            <a:ext cx="2326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홍길동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4" name="Google Shape;644;p30"/>
          <p:cNvSpPr txBox="1"/>
          <p:nvPr/>
        </p:nvSpPr>
        <p:spPr>
          <a:xfrm>
            <a:off x="5503875" y="3429000"/>
            <a:ext cx="5487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5" name="Google Shape;645;p30"/>
          <p:cNvSpPr txBox="1"/>
          <p:nvPr/>
        </p:nvSpPr>
        <p:spPr>
          <a:xfrm>
            <a:off x="5309986" y="527516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  <p:sp>
        <p:nvSpPr>
          <p:cNvPr id="646" name="Google Shape;646;p30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7" name="Google Shape;647;p30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8" name="Google Shape;648;p30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9" name="Google Shape;649;p30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0" name="Google Shape;650;p30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1" name="Google Shape;651;p30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2" name="Google Shape;652;p30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3" name="Google Shape;653;p30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8" name="Google Shape;658;p31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1</a:t>
                      </a: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3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정보수정 확인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59" name="Google Shape;659;p31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409000"/>
                <a:gridCol w="3282450"/>
              </a:tblGrid>
              <a:tr h="373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(1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60" name="Google Shape;660;p31"/>
          <p:cNvSpPr txBox="1"/>
          <p:nvPr/>
        </p:nvSpPr>
        <p:spPr>
          <a:xfrm>
            <a:off x="2143860" y="3207016"/>
            <a:ext cx="4068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정보 수정이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성공적으로 완료되었습니다.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1" name="Google Shape;661;p31"/>
          <p:cNvSpPr txBox="1"/>
          <p:nvPr/>
        </p:nvSpPr>
        <p:spPr>
          <a:xfrm>
            <a:off x="3090301" y="4061775"/>
            <a:ext cx="11952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 확인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2" name="Google Shape;662;p31"/>
          <p:cNvSpPr txBox="1"/>
          <p:nvPr/>
        </p:nvSpPr>
        <p:spPr>
          <a:xfrm>
            <a:off x="2602403" y="393478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3" name="Google Shape;663;p31"/>
          <p:cNvSpPr txBox="1"/>
          <p:nvPr/>
        </p:nvSpPr>
        <p:spPr>
          <a:xfrm>
            <a:off x="4412649" y="4061787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홈으로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4" name="Google Shape;664;p31"/>
          <p:cNvSpPr txBox="1"/>
          <p:nvPr/>
        </p:nvSpPr>
        <p:spPr>
          <a:xfrm>
            <a:off x="5205203" y="393478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5" name="Google Shape;665;p31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6" name="Google Shape;666;p31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7" name="Google Shape;667;p31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8" name="Google Shape;668;p31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9" name="Google Shape;669;p31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0" name="Google Shape;670;p31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1" name="Google Shape;671;p31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2" name="Google Shape;672;p31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/>
          <p:nvPr/>
        </p:nvSpPr>
        <p:spPr>
          <a:xfrm>
            <a:off x="5831026" y="870636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내정보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57" name="Google Shape;157;p14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화면의 헤더/푸터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8" name="Google Shape;158;p14"/>
          <p:cNvGraphicFramePr/>
          <p:nvPr/>
        </p:nvGraphicFramePr>
        <p:xfrm>
          <a:off x="8500532" y="1625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409000"/>
                <a:gridCol w="3282450"/>
              </a:tblGrid>
              <a:tr h="2790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4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(1페이지로)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(1페이지로)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(4페이지로)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6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(로그인 상태-3페이지로)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2. (비로그인 상태-2페이지로)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7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8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9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1. (로그인 상태-3페이지로)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2. (비로그인 상태-2페이지로)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10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4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11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1.로그인 상태면 로그아웃 표시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(로그아웃하고 현재페이지 새로고침)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2.비로그인 상태면 로그인 표시(2페이지로)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9" name="Google Shape;159;p14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14"/>
          <p:cNvSpPr txBox="1"/>
          <p:nvPr/>
        </p:nvSpPr>
        <p:spPr>
          <a:xfrm>
            <a:off x="7449350" y="565328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1253821" y="565328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2165134" y="565328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3084621" y="565328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4915421" y="565328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831026" y="570550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14"/>
          <p:cNvSpPr txBox="1"/>
          <p:nvPr/>
        </p:nvSpPr>
        <p:spPr>
          <a:xfrm>
            <a:off x="-3348" y="10366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14"/>
          <p:cNvSpPr txBox="1"/>
          <p:nvPr/>
        </p:nvSpPr>
        <p:spPr>
          <a:xfrm>
            <a:off x="1025170" y="218328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14"/>
          <p:cNvSpPr txBox="1"/>
          <p:nvPr/>
        </p:nvSpPr>
        <p:spPr>
          <a:xfrm>
            <a:off x="1965090" y="218328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14"/>
          <p:cNvSpPr txBox="1"/>
          <p:nvPr/>
        </p:nvSpPr>
        <p:spPr>
          <a:xfrm>
            <a:off x="2915357" y="218328"/>
            <a:ext cx="44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14"/>
          <p:cNvSpPr txBox="1"/>
          <p:nvPr/>
        </p:nvSpPr>
        <p:spPr>
          <a:xfrm>
            <a:off x="4776039" y="218328"/>
            <a:ext cx="47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449350" y="931761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로그아웃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14"/>
          <p:cNvSpPr/>
          <p:nvPr/>
        </p:nvSpPr>
        <p:spPr>
          <a:xfrm>
            <a:off x="7208033" y="680028"/>
            <a:ext cx="220500" cy="4428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5831026" y="1173615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관심 </a:t>
            </a: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종목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5831026" y="1475879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</a:t>
            </a: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게시</a:t>
            </a: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638360" y="3041470"/>
            <a:ext cx="72264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헤더랑 푸터는 중복되므로 여기 따로 빼놨습니다.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헤더.Jsp랑 푸터.Jsp를 하나씩 따로 만들어서 include 태그로 합치기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14"/>
          <p:cNvSpPr txBox="1"/>
          <p:nvPr/>
        </p:nvSpPr>
        <p:spPr>
          <a:xfrm>
            <a:off x="4915421" y="859554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보유주식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14"/>
          <p:cNvSpPr txBox="1"/>
          <p:nvPr/>
        </p:nvSpPr>
        <p:spPr>
          <a:xfrm>
            <a:off x="4915421" y="1164497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주식주문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4000634" y="565328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3831370" y="218328"/>
            <a:ext cx="44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14"/>
          <p:cNvSpPr txBox="1"/>
          <p:nvPr/>
        </p:nvSpPr>
        <p:spPr>
          <a:xfrm>
            <a:off x="4578385" y="774853"/>
            <a:ext cx="46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⑦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4588435" y="1083651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⑧</a:t>
            </a:r>
            <a:endParaRPr/>
          </a:p>
        </p:txBody>
      </p:sp>
      <p:sp>
        <p:nvSpPr>
          <p:cNvPr id="182" name="Google Shape;182;p14"/>
          <p:cNvSpPr txBox="1"/>
          <p:nvPr/>
        </p:nvSpPr>
        <p:spPr>
          <a:xfrm>
            <a:off x="5743828" y="218335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⑨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14"/>
          <p:cNvSpPr txBox="1"/>
          <p:nvPr/>
        </p:nvSpPr>
        <p:spPr>
          <a:xfrm>
            <a:off x="6625703" y="774844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⑩</a:t>
            </a:r>
            <a:endParaRPr/>
          </a:p>
        </p:txBody>
      </p:sp>
      <p:sp>
        <p:nvSpPr>
          <p:cNvPr id="184" name="Google Shape;184;p14"/>
          <p:cNvSpPr txBox="1"/>
          <p:nvPr/>
        </p:nvSpPr>
        <p:spPr>
          <a:xfrm>
            <a:off x="6649853" y="1083835"/>
            <a:ext cx="39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⑪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14"/>
          <p:cNvSpPr txBox="1"/>
          <p:nvPr/>
        </p:nvSpPr>
        <p:spPr>
          <a:xfrm>
            <a:off x="6649853" y="1392825"/>
            <a:ext cx="39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⑫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7192428" y="218316"/>
            <a:ext cx="39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⑬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7" name="Google Shape;677;p32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2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비밀번호 변경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78" name="Google Shape;678;p32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409000"/>
                <a:gridCol w="3282450"/>
              </a:tblGrid>
              <a:tr h="3897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472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</a:t>
                      </a:r>
                      <a:r>
                        <a:rPr lang="ko-KR" sz="1200"/>
                        <a:t>(현재 비밀번호 일치) 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 (3-4-2-1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2. (현재 비밀번호 일치X)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 페이지 이동X (alert)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79" name="Google Shape;679;p32"/>
          <p:cNvSpPr txBox="1"/>
          <p:nvPr/>
        </p:nvSpPr>
        <p:spPr>
          <a:xfrm>
            <a:off x="2290471" y="2142309"/>
            <a:ext cx="4206240" cy="2495006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0" name="Google Shape;680;p32"/>
          <p:cNvSpPr txBox="1"/>
          <p:nvPr/>
        </p:nvSpPr>
        <p:spPr>
          <a:xfrm>
            <a:off x="3789904" y="3091177"/>
            <a:ext cx="2326354" cy="336372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1" name="Google Shape;681;p32"/>
          <p:cNvSpPr txBox="1"/>
          <p:nvPr/>
        </p:nvSpPr>
        <p:spPr>
          <a:xfrm>
            <a:off x="3789154" y="3548377"/>
            <a:ext cx="2326354" cy="336372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2" name="Google Shape;682;p32"/>
          <p:cNvSpPr txBox="1"/>
          <p:nvPr/>
        </p:nvSpPr>
        <p:spPr>
          <a:xfrm>
            <a:off x="2615707" y="3091177"/>
            <a:ext cx="1148524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현재 비밀번호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3" name="Google Shape;683;p32"/>
          <p:cNvSpPr txBox="1"/>
          <p:nvPr/>
        </p:nvSpPr>
        <p:spPr>
          <a:xfrm>
            <a:off x="2370035" y="3548377"/>
            <a:ext cx="1541417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새로운 비밀번호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4" name="Google Shape;684;p32"/>
          <p:cNvSpPr txBox="1"/>
          <p:nvPr/>
        </p:nvSpPr>
        <p:spPr>
          <a:xfrm>
            <a:off x="3553203" y="2444668"/>
            <a:ext cx="1656592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 변경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5" name="Google Shape;685;p32"/>
          <p:cNvSpPr txBox="1"/>
          <p:nvPr/>
        </p:nvSpPr>
        <p:spPr>
          <a:xfrm>
            <a:off x="3480972" y="4091418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변경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6" name="Google Shape;686;p32"/>
          <p:cNvSpPr txBox="1"/>
          <p:nvPr/>
        </p:nvSpPr>
        <p:spPr>
          <a:xfrm>
            <a:off x="4127576" y="416524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7" name="Google Shape;687;p32"/>
          <p:cNvSpPr txBox="1"/>
          <p:nvPr/>
        </p:nvSpPr>
        <p:spPr>
          <a:xfrm>
            <a:off x="4553422" y="4091418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8" name="Google Shape;688;p32"/>
          <p:cNvSpPr txBox="1"/>
          <p:nvPr/>
        </p:nvSpPr>
        <p:spPr>
          <a:xfrm>
            <a:off x="5200026" y="416524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9" name="Google Shape;689;p32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0" name="Google Shape;690;p32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1" name="Google Shape;691;p32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2" name="Google Shape;692;p32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3" name="Google Shape;693;p32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4" name="Google Shape;694;p32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5" name="Google Shape;695;p32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6" name="Google Shape;696;p32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1" name="Google Shape;701;p33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2-1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비밀번호 변경 확인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02" name="Google Shape;702;p33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409000"/>
                <a:gridCol w="3282450"/>
              </a:tblGrid>
              <a:tr h="40250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402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(1 페이지로 이동)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03" name="Google Shape;703;p33"/>
          <p:cNvSpPr txBox="1"/>
          <p:nvPr/>
        </p:nvSpPr>
        <p:spPr>
          <a:xfrm>
            <a:off x="2143860" y="3207016"/>
            <a:ext cx="4068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성공적으로 변경되었습니다.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4" name="Google Shape;704;p33"/>
          <p:cNvSpPr txBox="1"/>
          <p:nvPr/>
        </p:nvSpPr>
        <p:spPr>
          <a:xfrm>
            <a:off x="3769274" y="4061787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홈으로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5" name="Google Shape;705;p33"/>
          <p:cNvSpPr txBox="1"/>
          <p:nvPr/>
        </p:nvSpPr>
        <p:spPr>
          <a:xfrm>
            <a:off x="4415878" y="413561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6" name="Google Shape;706;p33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7" name="Google Shape;707;p33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8" name="Google Shape;708;p33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9" name="Google Shape;709;p33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0" name="Google Shape;710;p33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1" name="Google Shape;711;p33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2" name="Google Shape;712;p33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3" name="Google Shape;713;p33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8" name="Google Shape;718;p34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3-1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유의사항 및 안내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19" name="Google Shape;719;p34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409000"/>
                <a:gridCol w="3282450"/>
              </a:tblGrid>
              <a:tr h="373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모든 동의 체크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(모든 동의 체크) 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(3-4-3--2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2. (모든 동의 체크X)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이동X (alert)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20" name="Google Shape;720;p34"/>
          <p:cNvSpPr txBox="1"/>
          <p:nvPr/>
        </p:nvSpPr>
        <p:spPr>
          <a:xfrm>
            <a:off x="2747895" y="2854611"/>
            <a:ext cx="3665968" cy="80298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1" name="Google Shape;721;p34"/>
          <p:cNvSpPr txBox="1"/>
          <p:nvPr/>
        </p:nvSpPr>
        <p:spPr>
          <a:xfrm>
            <a:off x="1956186" y="2043838"/>
            <a:ext cx="5249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회원탈퇴에 앞서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유의사항 및 안내</a:t>
            </a: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를 반드시 읽고 진행해주세요!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2" name="Google Shape;722;p34"/>
          <p:cNvSpPr txBox="1"/>
          <p:nvPr/>
        </p:nvSpPr>
        <p:spPr>
          <a:xfrm>
            <a:off x="3648652" y="5251477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탈퇴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3" name="Google Shape;723;p34"/>
          <p:cNvSpPr txBox="1"/>
          <p:nvPr/>
        </p:nvSpPr>
        <p:spPr>
          <a:xfrm>
            <a:off x="5835974" y="3108980"/>
            <a:ext cx="315004" cy="267413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4" name="Google Shape;724;p34"/>
          <p:cNvSpPr txBox="1"/>
          <p:nvPr/>
        </p:nvSpPr>
        <p:spPr>
          <a:xfrm>
            <a:off x="5272439" y="3095917"/>
            <a:ext cx="589661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동의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5" name="Google Shape;725;p34"/>
          <p:cNvSpPr txBox="1"/>
          <p:nvPr/>
        </p:nvSpPr>
        <p:spPr>
          <a:xfrm>
            <a:off x="2890311" y="3020207"/>
            <a:ext cx="25222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약관동의서~~~~~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전부 삭제될 수 있습니다 동의해?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6" name="Google Shape;726;p34"/>
          <p:cNvSpPr txBox="1"/>
          <p:nvPr/>
        </p:nvSpPr>
        <p:spPr>
          <a:xfrm>
            <a:off x="2747895" y="3850274"/>
            <a:ext cx="3665968" cy="80298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7" name="Google Shape;727;p34"/>
          <p:cNvSpPr txBox="1"/>
          <p:nvPr/>
        </p:nvSpPr>
        <p:spPr>
          <a:xfrm>
            <a:off x="4972724" y="4825493"/>
            <a:ext cx="315000" cy="26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8" name="Google Shape;728;p34"/>
          <p:cNvSpPr txBox="1"/>
          <p:nvPr/>
        </p:nvSpPr>
        <p:spPr>
          <a:xfrm>
            <a:off x="3874061" y="4784225"/>
            <a:ext cx="120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전체 </a:t>
            </a: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동의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9" name="Google Shape;729;p34"/>
          <p:cNvSpPr txBox="1"/>
          <p:nvPr/>
        </p:nvSpPr>
        <p:spPr>
          <a:xfrm>
            <a:off x="2890311" y="4015870"/>
            <a:ext cx="25222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약관동의서~~~~~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전부 삭제될 수 있습니다 동의해?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0" name="Google Shape;730;p34"/>
          <p:cNvSpPr txBox="1"/>
          <p:nvPr/>
        </p:nvSpPr>
        <p:spPr>
          <a:xfrm>
            <a:off x="5140519" y="464532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1" name="Google Shape;731;p34"/>
          <p:cNvSpPr txBox="1"/>
          <p:nvPr/>
        </p:nvSpPr>
        <p:spPr>
          <a:xfrm>
            <a:off x="3283369" y="514380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2" name="Google Shape;732;p34"/>
          <p:cNvSpPr txBox="1"/>
          <p:nvPr/>
        </p:nvSpPr>
        <p:spPr>
          <a:xfrm>
            <a:off x="4695302" y="5251477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3" name="Google Shape;733;p34"/>
          <p:cNvSpPr txBox="1"/>
          <p:nvPr/>
        </p:nvSpPr>
        <p:spPr>
          <a:xfrm>
            <a:off x="5414982" y="512715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4" name="Google Shape;734;p34"/>
          <p:cNvSpPr txBox="1"/>
          <p:nvPr/>
        </p:nvSpPr>
        <p:spPr>
          <a:xfrm>
            <a:off x="5835974" y="4086418"/>
            <a:ext cx="315000" cy="26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5" name="Google Shape;735;p34"/>
          <p:cNvSpPr txBox="1"/>
          <p:nvPr/>
        </p:nvSpPr>
        <p:spPr>
          <a:xfrm>
            <a:off x="5272439" y="4073354"/>
            <a:ext cx="589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동의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6" name="Google Shape;736;p34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7" name="Google Shape;737;p34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8" name="Google Shape;738;p34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9" name="Google Shape;739;p34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0" name="Google Shape;740;p34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1" name="Google Shape;741;p34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2" name="Google Shape;742;p34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3" name="Google Shape;743;p34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8" name="Google Shape;748;p35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3</a:t>
                      </a: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2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회원탈퇴 비밀번호 입력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9" name="Google Shape;749;p35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409000"/>
                <a:gridCol w="3282450"/>
              </a:tblGrid>
              <a:tr h="373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</a:t>
                      </a:r>
                      <a:r>
                        <a:rPr lang="ko-KR" sz="1200"/>
                        <a:t>(비밀번호 일치)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 (3-4-3-3 이동) 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2</a:t>
                      </a:r>
                      <a:r>
                        <a:rPr lang="ko-KR" sz="1200"/>
                        <a:t>. (비밀번호 불일치)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          페이지 이동 X (alert) 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 페이지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50" name="Google Shape;750;p35"/>
          <p:cNvSpPr txBox="1"/>
          <p:nvPr/>
        </p:nvSpPr>
        <p:spPr>
          <a:xfrm>
            <a:off x="3755931" y="2201176"/>
            <a:ext cx="1656592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회원탈퇴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1" name="Google Shape;751;p35"/>
          <p:cNvSpPr txBox="1"/>
          <p:nvPr/>
        </p:nvSpPr>
        <p:spPr>
          <a:xfrm>
            <a:off x="3645113" y="4518987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탈퇴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2" name="Google Shape;752;p35"/>
          <p:cNvSpPr txBox="1"/>
          <p:nvPr/>
        </p:nvSpPr>
        <p:spPr>
          <a:xfrm>
            <a:off x="3096416" y="445746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3" name="Google Shape;753;p35"/>
          <p:cNvSpPr txBox="1"/>
          <p:nvPr/>
        </p:nvSpPr>
        <p:spPr>
          <a:xfrm>
            <a:off x="3583092" y="3242488"/>
            <a:ext cx="2326354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hongid1004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4" name="Google Shape;754;p35"/>
          <p:cNvSpPr txBox="1"/>
          <p:nvPr/>
        </p:nvSpPr>
        <p:spPr>
          <a:xfrm>
            <a:off x="3582342" y="3699688"/>
            <a:ext cx="2326354" cy="336372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5" name="Google Shape;755;p35"/>
          <p:cNvSpPr txBox="1"/>
          <p:nvPr/>
        </p:nvSpPr>
        <p:spPr>
          <a:xfrm>
            <a:off x="2776998" y="3242488"/>
            <a:ext cx="761002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6" name="Google Shape;756;p35"/>
          <p:cNvSpPr txBox="1"/>
          <p:nvPr/>
        </p:nvSpPr>
        <p:spPr>
          <a:xfrm>
            <a:off x="2639733" y="3686988"/>
            <a:ext cx="947079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7" name="Google Shape;757;p35"/>
          <p:cNvSpPr txBox="1"/>
          <p:nvPr/>
        </p:nvSpPr>
        <p:spPr>
          <a:xfrm>
            <a:off x="2646728" y="2611374"/>
            <a:ext cx="3875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비밀번호를 다시 한 번 입력해주세요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8" name="Google Shape;758;p35"/>
          <p:cNvSpPr txBox="1"/>
          <p:nvPr/>
        </p:nvSpPr>
        <p:spPr>
          <a:xfrm>
            <a:off x="4705538" y="4518987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9" name="Google Shape;759;p35"/>
          <p:cNvSpPr txBox="1"/>
          <p:nvPr/>
        </p:nvSpPr>
        <p:spPr>
          <a:xfrm>
            <a:off x="5521841" y="445746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0" name="Google Shape;760;p35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1" name="Google Shape;761;p35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2" name="Google Shape;762;p35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3" name="Google Shape;763;p35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4" name="Google Shape;764;p35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5" name="Google Shape;765;p35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6" name="Google Shape;766;p35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7" name="Google Shape;767;p35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2" name="Google Shape;772;p36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3</a:t>
                      </a: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3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회원탈퇴 확인 메시지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73" name="Google Shape;773;p36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409000"/>
                <a:gridCol w="3282450"/>
              </a:tblGrid>
              <a:tr h="373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(1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74" name="Google Shape;774;p36"/>
          <p:cNvSpPr txBox="1"/>
          <p:nvPr/>
        </p:nvSpPr>
        <p:spPr>
          <a:xfrm>
            <a:off x="2143860" y="3207016"/>
            <a:ext cx="4068720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회원탈퇴가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성공적으로 완료되었습니다.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5" name="Google Shape;775;p36"/>
          <p:cNvSpPr txBox="1"/>
          <p:nvPr/>
        </p:nvSpPr>
        <p:spPr>
          <a:xfrm>
            <a:off x="3769274" y="4061787"/>
            <a:ext cx="817891" cy="338566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홈으로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6" name="Google Shape;776;p36"/>
          <p:cNvSpPr txBox="1"/>
          <p:nvPr/>
        </p:nvSpPr>
        <p:spPr>
          <a:xfrm>
            <a:off x="4415878" y="4135613"/>
            <a:ext cx="5488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7" name="Google Shape;777;p36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8" name="Google Shape;778;p36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9" name="Google Shape;779;p36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0" name="Google Shape;780;p36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1" name="Google Shape;781;p36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2" name="Google Shape;782;p36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3" name="Google Shape;783;p36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4" name="Google Shape;784;p36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9" name="Google Shape;789;p37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실시간순위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신나진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90" name="Google Shape;790;p37"/>
          <p:cNvGraphicFramePr/>
          <p:nvPr/>
        </p:nvGraphicFramePr>
        <p:xfrm>
          <a:off x="8500532" y="16255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409000"/>
                <a:gridCol w="3282450"/>
              </a:tblGrid>
              <a:tr h="365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645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등락률 컬럼명을 클릭하면 등락률 내림차순 정렬, 사용자가 실시간순위 페이지를 들어왔을때 기본값은 등락률 내림차순으로 한다.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등락률 컬럼명을 한 번 누르면 오름차순 정렬로 바뀌면서 화살표가 변한다.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시가총액을 한 번 클릭하면 시가총액 내림차순 정렬이 된다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시가총액을 한 번 더 클릭하면 시가총액 오름차순 정렬이 되며 화살표가 변한다.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5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비로그인 상태이면 로그인창으로 이동하고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로그인 상태이면 해당 회사</a:t>
                      </a:r>
                      <a:r>
                        <a:rPr lang="ko-KR" sz="1100"/>
                        <a:t> (가상투자) 주식을</a:t>
                      </a: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 구매하는 창으로 이동한다. 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5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한 번 누르면 노란 별으로 바뀌면서 관심주식리스트에 추가되고 한 번 더 누르면 관심주식 리스트에서 삭제된다.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4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업종별 버튼을 클릭하면 기업 db에 있는 업종 리스트를 볼 수 있다. 기본값은 전체 기업의 순위를 볼 수 있는 전체보기로 하고 리스트의 업종명을 클릭하면 해당 업종별 순위를 볼 수 있다.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3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업종별을 선택한 상태에서 등락률버튼을 누르면 업종별 등락률 순위, 시가총액 버튼을 누르면 업종별 시가총액 순위를 볼 수 있다.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91" name="Google Shape;791;p37"/>
          <p:cNvSpPr txBox="1"/>
          <p:nvPr/>
        </p:nvSpPr>
        <p:spPr>
          <a:xfrm>
            <a:off x="6909501" y="1359621"/>
            <a:ext cx="10110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i="0" lang="ko-KR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전체보기</a:t>
            </a:r>
            <a:endParaRPr b="1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2" name="Google Shape;792;p37"/>
          <p:cNvSpPr/>
          <p:nvPr/>
        </p:nvSpPr>
        <p:spPr>
          <a:xfrm flipH="1" rot="10800000">
            <a:off x="7678401" y="1445735"/>
            <a:ext cx="146100" cy="128100"/>
          </a:xfrm>
          <a:prstGeom prst="triangle">
            <a:avLst>
              <a:gd fmla="val 50000" name="adj"/>
            </a:avLst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93" name="Google Shape;793;p37"/>
          <p:cNvGraphicFramePr/>
          <p:nvPr/>
        </p:nvGraphicFramePr>
        <p:xfrm>
          <a:off x="304800" y="18301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{BB64D846-007D-479A-8B2E-618E6921A72F}</a:tableStyleId>
              </a:tblPr>
              <a:tblGrid>
                <a:gridCol w="415700"/>
                <a:gridCol w="386525"/>
                <a:gridCol w="663675"/>
                <a:gridCol w="605050"/>
                <a:gridCol w="787025"/>
                <a:gridCol w="611000"/>
                <a:gridCol w="611000"/>
                <a:gridCol w="611000"/>
                <a:gridCol w="611000"/>
                <a:gridCol w="661850"/>
                <a:gridCol w="743500"/>
                <a:gridCol w="908250"/>
              </a:tblGrid>
              <a:tr h="200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순위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업종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회사명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   등락률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    시가총액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현재가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거래량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거래대금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52주고가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가상투자 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관심주식 등록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화학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한화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0.00%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13,830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18,450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497,239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9,257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31,300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7275">
                <a:tc gridSpan="1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794" name="Google Shape;794;p37"/>
          <p:cNvSpPr txBox="1"/>
          <p:nvPr/>
        </p:nvSpPr>
        <p:spPr>
          <a:xfrm>
            <a:off x="1500585" y="1496681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5" name="Google Shape;795;p37"/>
          <p:cNvSpPr txBox="1"/>
          <p:nvPr/>
        </p:nvSpPr>
        <p:spPr>
          <a:xfrm>
            <a:off x="3037633" y="1496681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6" name="Google Shape;796;p37"/>
          <p:cNvSpPr txBox="1"/>
          <p:nvPr/>
        </p:nvSpPr>
        <p:spPr>
          <a:xfrm>
            <a:off x="6031602" y="2061830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7" name="Google Shape;797;p37"/>
          <p:cNvSpPr txBox="1"/>
          <p:nvPr/>
        </p:nvSpPr>
        <p:spPr>
          <a:xfrm>
            <a:off x="575828" y="1228800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 순위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8" name="Google Shape;798;p37"/>
          <p:cNvSpPr/>
          <p:nvPr/>
        </p:nvSpPr>
        <p:spPr>
          <a:xfrm flipH="1" rot="10800000">
            <a:off x="2218619" y="1912746"/>
            <a:ext cx="53100" cy="456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9" name="Google Shape;799;p37"/>
          <p:cNvSpPr/>
          <p:nvPr/>
        </p:nvSpPr>
        <p:spPr>
          <a:xfrm flipH="1" rot="10800000">
            <a:off x="2964164" y="1912746"/>
            <a:ext cx="53100" cy="456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0" name="Google Shape;800;p37"/>
          <p:cNvSpPr/>
          <p:nvPr/>
        </p:nvSpPr>
        <p:spPr>
          <a:xfrm>
            <a:off x="2218615" y="1716119"/>
            <a:ext cx="53100" cy="45600"/>
          </a:xfrm>
          <a:prstGeom prst="triangle">
            <a:avLst>
              <a:gd fmla="val 50000" name="adj"/>
            </a:avLst>
          </a:prstGeom>
          <a:solidFill>
            <a:srgbClr val="C55A11"/>
          </a:solidFill>
          <a:ln cap="flat" cmpd="sng" w="127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1" name="Google Shape;801;p37"/>
          <p:cNvSpPr/>
          <p:nvPr/>
        </p:nvSpPr>
        <p:spPr>
          <a:xfrm>
            <a:off x="2964184" y="1716133"/>
            <a:ext cx="53100" cy="45600"/>
          </a:xfrm>
          <a:prstGeom prst="triangle">
            <a:avLst>
              <a:gd fmla="val 50000" name="adj"/>
            </a:avLst>
          </a:prstGeom>
          <a:solidFill>
            <a:srgbClr val="C55A11"/>
          </a:solidFill>
          <a:ln cap="flat" cmpd="sng" w="127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2" name="Google Shape;802;p37"/>
          <p:cNvSpPr txBox="1"/>
          <p:nvPr/>
        </p:nvSpPr>
        <p:spPr>
          <a:xfrm>
            <a:off x="6967679" y="2058819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3" name="Google Shape;803;p37"/>
          <p:cNvSpPr txBox="1"/>
          <p:nvPr/>
        </p:nvSpPr>
        <p:spPr>
          <a:xfrm>
            <a:off x="7744568" y="1035016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/>
          </a:p>
        </p:txBody>
      </p:sp>
      <p:sp>
        <p:nvSpPr>
          <p:cNvPr id="804" name="Google Shape;804;p37"/>
          <p:cNvSpPr/>
          <p:nvPr/>
        </p:nvSpPr>
        <p:spPr>
          <a:xfrm>
            <a:off x="7392402" y="2081513"/>
            <a:ext cx="120000" cy="120000"/>
          </a:xfrm>
          <a:prstGeom prst="star5">
            <a:avLst>
              <a:gd fmla="val 22059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5" name="Google Shape;805;p37"/>
          <p:cNvSpPr/>
          <p:nvPr/>
        </p:nvSpPr>
        <p:spPr>
          <a:xfrm>
            <a:off x="7544452" y="2169626"/>
            <a:ext cx="120000" cy="120000"/>
          </a:xfrm>
          <a:prstGeom prst="star5">
            <a:avLst>
              <a:gd fmla="val 22059" name="adj"/>
              <a:gd fmla="val 105146" name="hf"/>
              <a:gd fmla="val 110557" name="vf"/>
            </a:avLst>
          </a:prstGeom>
          <a:solidFill>
            <a:srgbClr val="FFC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6" name="Google Shape;806;p37"/>
          <p:cNvSpPr txBox="1"/>
          <p:nvPr/>
        </p:nvSpPr>
        <p:spPr>
          <a:xfrm>
            <a:off x="5757448" y="1341584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업종별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7" name="Google Shape;807;p37"/>
          <p:cNvSpPr/>
          <p:nvPr/>
        </p:nvSpPr>
        <p:spPr>
          <a:xfrm>
            <a:off x="6373625" y="2085625"/>
            <a:ext cx="594000" cy="1281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latin typeface="Candara"/>
                <a:ea typeface="Candara"/>
                <a:cs typeface="Candara"/>
                <a:sym typeface="Candara"/>
              </a:rPr>
              <a:t>거래하기</a:t>
            </a:r>
            <a:endParaRPr b="1" sz="8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08" name="Google Shape;808;p37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9" name="Google Shape;809;p37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0" name="Google Shape;810;p37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1" name="Google Shape;811;p37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2" name="Google Shape;812;p37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3" name="Google Shape;813;p37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4" name="Google Shape;814;p37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5" name="Google Shape;815;p37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0" name="Google Shape;820;p38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5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자유게시판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유태우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21" name="Google Shape;821;p38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409000"/>
                <a:gridCol w="3282450"/>
              </a:tblGrid>
              <a:tr h="3693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452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범주(제목,내용,작성자)의 검색 내용에 따라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게시판 내용 노출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(5-1 페이지로 이동)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글 제목 클릭시 해당 본문 페이지로 이동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3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4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&lt;&lt; : 10개 단위 맨 앞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&gt;&gt; : 10개 단위 맨 뒤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&lt;   : 한 칸 앞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&gt;   : 한 칸 뒤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22" name="Google Shape;822;p38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3" name="Google Shape;823;p38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4" name="Google Shape;824;p38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5" name="Google Shape;825;p38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6" name="Google Shape;826;p38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7" name="Google Shape;827;p38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8" name="Google Shape;828;p38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9" name="Google Shape;829;p38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0" name="Google Shape;830;p38"/>
          <p:cNvSpPr txBox="1"/>
          <p:nvPr/>
        </p:nvSpPr>
        <p:spPr>
          <a:xfrm>
            <a:off x="674550" y="13812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1" name="Google Shape;831;p38"/>
          <p:cNvSpPr txBox="1"/>
          <p:nvPr/>
        </p:nvSpPr>
        <p:spPr>
          <a:xfrm>
            <a:off x="7066256" y="1373185"/>
            <a:ext cx="660300" cy="31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🔍검색</a:t>
            </a:r>
            <a:endParaRPr b="1" sz="1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2" name="Google Shape;832;p38"/>
          <p:cNvSpPr txBox="1"/>
          <p:nvPr/>
        </p:nvSpPr>
        <p:spPr>
          <a:xfrm>
            <a:off x="4415246" y="1381211"/>
            <a:ext cx="932100" cy="31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제목</a:t>
            </a:r>
            <a:endParaRPr b="1"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3" name="Google Shape;833;p38"/>
          <p:cNvSpPr/>
          <p:nvPr/>
        </p:nvSpPr>
        <p:spPr>
          <a:xfrm flipH="1" rot="10800000">
            <a:off x="5105501" y="1467326"/>
            <a:ext cx="146100" cy="128100"/>
          </a:xfrm>
          <a:prstGeom prst="triangle">
            <a:avLst>
              <a:gd fmla="val 50000" name="adj"/>
            </a:avLst>
          </a:prstGeom>
          <a:solidFill>
            <a:srgbClr val="D8D8D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4" name="Google Shape;834;p38"/>
          <p:cNvSpPr txBox="1"/>
          <p:nvPr/>
        </p:nvSpPr>
        <p:spPr>
          <a:xfrm>
            <a:off x="4415245" y="1705733"/>
            <a:ext cx="932100" cy="31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내용</a:t>
            </a:r>
            <a:endParaRPr b="1"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5" name="Google Shape;835;p38"/>
          <p:cNvSpPr txBox="1"/>
          <p:nvPr/>
        </p:nvSpPr>
        <p:spPr>
          <a:xfrm>
            <a:off x="4415244" y="2022084"/>
            <a:ext cx="932100" cy="31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작성자</a:t>
            </a:r>
            <a:endParaRPr b="1"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836" name="Google Shape;836;p38"/>
          <p:cNvGraphicFramePr/>
          <p:nvPr/>
        </p:nvGraphicFramePr>
        <p:xfrm>
          <a:off x="882595" y="24500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{AF2CF53E-8DF3-4723-9480-BF034FD99F67}</a:tableStyleId>
              </a:tblPr>
              <a:tblGrid>
                <a:gridCol w="881025"/>
                <a:gridCol w="3517900"/>
                <a:gridCol w="901700"/>
                <a:gridCol w="997225"/>
                <a:gridCol w="546100"/>
              </a:tblGrid>
              <a:tr h="36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</a:rPr>
                        <a:t>글번호</a:t>
                      </a:r>
                      <a:endParaRPr sz="11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</a:rPr>
                        <a:t>제목</a:t>
                      </a:r>
                      <a:endParaRPr sz="11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</a:rPr>
                        <a:t>작성자</a:t>
                      </a:r>
                      <a:endParaRPr sz="11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</a:rPr>
                        <a:t>작성일</a:t>
                      </a:r>
                      <a:endParaRPr sz="11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</a:rPr>
                        <a:t>조회</a:t>
                      </a:r>
                      <a:endParaRPr sz="11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8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</a:rPr>
                        <a:t>삼성전자 지금 주식 사야됨?</a:t>
                      </a:r>
                      <a:endParaRPr sz="11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</a:rPr>
                        <a:t>주식천재</a:t>
                      </a:r>
                      <a:endParaRPr sz="11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</a:rPr>
                        <a:t>2020-04-22</a:t>
                      </a:r>
                      <a:endParaRPr sz="11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</a:rPr>
                        <a:t>15</a:t>
                      </a:r>
                      <a:endParaRPr sz="11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5725"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837" name="Google Shape;837;p38"/>
          <p:cNvSpPr txBox="1"/>
          <p:nvPr/>
        </p:nvSpPr>
        <p:spPr>
          <a:xfrm>
            <a:off x="5343280" y="1378521"/>
            <a:ext cx="1566900" cy="31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endParaRPr b="1"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8" name="Google Shape;838;p38"/>
          <p:cNvSpPr txBox="1"/>
          <p:nvPr/>
        </p:nvSpPr>
        <p:spPr>
          <a:xfrm>
            <a:off x="7509328" y="106965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9" name="Google Shape;839;p38"/>
          <p:cNvSpPr txBox="1"/>
          <p:nvPr/>
        </p:nvSpPr>
        <p:spPr>
          <a:xfrm>
            <a:off x="7705473" y="6162895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0" name="Google Shape;840;p38"/>
          <p:cNvSpPr txBox="1"/>
          <p:nvPr/>
        </p:nvSpPr>
        <p:spPr>
          <a:xfrm>
            <a:off x="1948337" y="6225542"/>
            <a:ext cx="4459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&lt;&lt;   &lt;  1  2  3  4  5  6  7  8  9  10  &gt;  &gt;&gt;	 </a:t>
            </a:r>
            <a:endParaRPr b="1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1" name="Google Shape;841;p38"/>
          <p:cNvSpPr txBox="1"/>
          <p:nvPr/>
        </p:nvSpPr>
        <p:spPr>
          <a:xfrm>
            <a:off x="6930298" y="6077377"/>
            <a:ext cx="932100" cy="31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글쓰기</a:t>
            </a:r>
            <a:endParaRPr b="1"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2" name="Google Shape;842;p38"/>
          <p:cNvSpPr txBox="1"/>
          <p:nvPr/>
        </p:nvSpPr>
        <p:spPr>
          <a:xfrm>
            <a:off x="3479736" y="24771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843" name="Google Shape;843;p38"/>
          <p:cNvSpPr txBox="1"/>
          <p:nvPr/>
        </p:nvSpPr>
        <p:spPr>
          <a:xfrm>
            <a:off x="1636040" y="6077363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8" name="Google Shape;848;p39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5-1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자유</a:t>
                      </a: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 작성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유태우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49" name="Google Shape;849;p39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409000"/>
                <a:gridCol w="3282450"/>
              </a:tblGrid>
              <a:tr h="373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선택 기능(일반/정보/유머)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작성 완료시 제목 앞에 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[일반] 글 제목, [유머] 글 제목, [정보] 글 제목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등으로 노출된다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선택하지 않고 ‘등록’시 alert 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(‘말머리를 선택하시오’)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DB에 insert한 후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7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50" name="Google Shape;850;p39"/>
          <p:cNvSpPr txBox="1"/>
          <p:nvPr/>
        </p:nvSpPr>
        <p:spPr>
          <a:xfrm>
            <a:off x="575828" y="1228800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1" name="Google Shape;851;p39"/>
          <p:cNvSpPr txBox="1"/>
          <p:nvPr/>
        </p:nvSpPr>
        <p:spPr>
          <a:xfrm>
            <a:off x="2118953" y="2391168"/>
            <a:ext cx="42651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2" name="Google Shape;852;p39"/>
          <p:cNvSpPr txBox="1"/>
          <p:nvPr/>
        </p:nvSpPr>
        <p:spPr>
          <a:xfrm>
            <a:off x="2118650" y="2817374"/>
            <a:ext cx="4265700" cy="307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3" name="Google Shape;853;p39"/>
          <p:cNvSpPr txBox="1"/>
          <p:nvPr/>
        </p:nvSpPr>
        <p:spPr>
          <a:xfrm>
            <a:off x="1313309" y="2365518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제목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4" name="Google Shape;854;p39"/>
          <p:cNvSpPr txBox="1"/>
          <p:nvPr/>
        </p:nvSpPr>
        <p:spPr>
          <a:xfrm>
            <a:off x="1176044" y="281001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상세내용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5" name="Google Shape;855;p39"/>
          <p:cNvSpPr txBox="1"/>
          <p:nvPr/>
        </p:nvSpPr>
        <p:spPr>
          <a:xfrm>
            <a:off x="3422465" y="14574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rPr b="1" lang="ko-K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게시글 작성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6" name="Google Shape;856;p39"/>
          <p:cNvSpPr txBox="1"/>
          <p:nvPr/>
        </p:nvSpPr>
        <p:spPr>
          <a:xfrm>
            <a:off x="3360027" y="6162893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등록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7" name="Google Shape;857;p39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8" name="Google Shape;858;p39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9" name="Google Shape;859;p39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0" name="Google Shape;860;p39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1" name="Google Shape;861;p39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2" name="Google Shape;862;p39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3" name="Google Shape;863;p39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4" name="Google Shape;864;p39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5" name="Google Shape;865;p39"/>
          <p:cNvSpPr txBox="1"/>
          <p:nvPr/>
        </p:nvSpPr>
        <p:spPr>
          <a:xfrm>
            <a:off x="1313300" y="1972326"/>
            <a:ext cx="761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말머리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6" name="Google Shape;866;p39"/>
          <p:cNvSpPr txBox="1"/>
          <p:nvPr/>
        </p:nvSpPr>
        <p:spPr>
          <a:xfrm>
            <a:off x="2119399" y="1972325"/>
            <a:ext cx="3246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7" name="Google Shape;867;p39"/>
          <p:cNvSpPr txBox="1"/>
          <p:nvPr/>
        </p:nvSpPr>
        <p:spPr>
          <a:xfrm>
            <a:off x="2443994" y="1972325"/>
            <a:ext cx="7395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선택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8" name="Google Shape;868;p39"/>
          <p:cNvSpPr/>
          <p:nvPr/>
        </p:nvSpPr>
        <p:spPr>
          <a:xfrm flipH="1" rot="10800000">
            <a:off x="2208651" y="2076426"/>
            <a:ext cx="146100" cy="128100"/>
          </a:xfrm>
          <a:prstGeom prst="triangle">
            <a:avLst>
              <a:gd fmla="val 50000" name="adj"/>
            </a:avLst>
          </a:prstGeom>
          <a:solidFill>
            <a:srgbClr val="D8D8D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9" name="Google Shape;869;p39"/>
          <p:cNvSpPr txBox="1"/>
          <p:nvPr/>
        </p:nvSpPr>
        <p:spPr>
          <a:xfrm>
            <a:off x="3084628" y="1858089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0" name="Google Shape;870;p39"/>
          <p:cNvSpPr txBox="1"/>
          <p:nvPr/>
        </p:nvSpPr>
        <p:spPr>
          <a:xfrm>
            <a:off x="2870173" y="6101395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1" name="Google Shape;871;p39"/>
          <p:cNvSpPr txBox="1"/>
          <p:nvPr/>
        </p:nvSpPr>
        <p:spPr>
          <a:xfrm>
            <a:off x="5143861" y="610141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872" name="Google Shape;872;p39"/>
          <p:cNvSpPr txBox="1"/>
          <p:nvPr/>
        </p:nvSpPr>
        <p:spPr>
          <a:xfrm>
            <a:off x="4326052" y="6162893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7" name="Google Shape;877;p40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5-2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자유</a:t>
                      </a: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 수정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유태우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78" name="Google Shape;878;p40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409000"/>
                <a:gridCol w="3282450"/>
              </a:tblGrid>
              <a:tr h="373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선택 기능(일반/정보/유머)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작성 완료시 제목 앞에 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[일반] 글 제목, [유머] 글 제목, [정보] 글 제목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등으로 노출된다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선택하지 않고 ‘등록’시 alert 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(‘말머리를 선택하시오’)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DB update한 후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삭제 기능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4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79" name="Google Shape;879;p40"/>
          <p:cNvSpPr txBox="1"/>
          <p:nvPr/>
        </p:nvSpPr>
        <p:spPr>
          <a:xfrm>
            <a:off x="575828" y="1228800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0" name="Google Shape;880;p40"/>
          <p:cNvSpPr txBox="1"/>
          <p:nvPr/>
        </p:nvSpPr>
        <p:spPr>
          <a:xfrm>
            <a:off x="3422465" y="14574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rPr b="1" lang="ko-K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게시글 수정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1" name="Google Shape;881;p40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2" name="Google Shape;882;p40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3" name="Google Shape;883;p40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4" name="Google Shape;884;p40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5" name="Google Shape;885;p40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6" name="Google Shape;886;p40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7" name="Google Shape;887;p40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8" name="Google Shape;888;p40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9" name="Google Shape;889;p40"/>
          <p:cNvSpPr txBox="1"/>
          <p:nvPr/>
        </p:nvSpPr>
        <p:spPr>
          <a:xfrm>
            <a:off x="2118953" y="2391168"/>
            <a:ext cx="42651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삼성전자 지금 주식 사야됨?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0" name="Google Shape;890;p40"/>
          <p:cNvSpPr txBox="1"/>
          <p:nvPr/>
        </p:nvSpPr>
        <p:spPr>
          <a:xfrm>
            <a:off x="2118650" y="2817374"/>
            <a:ext cx="4265700" cy="307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개미들 삼성전자 엄청많이 사던데…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사도되나?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 전문가 형들 조언좀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1" name="Google Shape;891;p40"/>
          <p:cNvSpPr txBox="1"/>
          <p:nvPr/>
        </p:nvSpPr>
        <p:spPr>
          <a:xfrm>
            <a:off x="1313309" y="2365518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제목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2" name="Google Shape;892;p40"/>
          <p:cNvSpPr txBox="1"/>
          <p:nvPr/>
        </p:nvSpPr>
        <p:spPr>
          <a:xfrm>
            <a:off x="1176044" y="281001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상세내용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3" name="Google Shape;893;p40"/>
          <p:cNvSpPr txBox="1"/>
          <p:nvPr/>
        </p:nvSpPr>
        <p:spPr>
          <a:xfrm>
            <a:off x="2933852" y="6162893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4" name="Google Shape;894;p40"/>
          <p:cNvSpPr txBox="1"/>
          <p:nvPr/>
        </p:nvSpPr>
        <p:spPr>
          <a:xfrm>
            <a:off x="1313300" y="1972326"/>
            <a:ext cx="761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말머리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5" name="Google Shape;895;p40"/>
          <p:cNvSpPr txBox="1"/>
          <p:nvPr/>
        </p:nvSpPr>
        <p:spPr>
          <a:xfrm>
            <a:off x="2119399" y="1972325"/>
            <a:ext cx="3246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6" name="Google Shape;896;p40"/>
          <p:cNvSpPr txBox="1"/>
          <p:nvPr/>
        </p:nvSpPr>
        <p:spPr>
          <a:xfrm>
            <a:off x="2443994" y="1972325"/>
            <a:ext cx="7395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선택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7" name="Google Shape;897;p40"/>
          <p:cNvSpPr/>
          <p:nvPr/>
        </p:nvSpPr>
        <p:spPr>
          <a:xfrm flipH="1" rot="10800000">
            <a:off x="2208651" y="2076426"/>
            <a:ext cx="146100" cy="128100"/>
          </a:xfrm>
          <a:prstGeom prst="triangle">
            <a:avLst>
              <a:gd fmla="val 50000" name="adj"/>
            </a:avLst>
          </a:prstGeom>
          <a:solidFill>
            <a:srgbClr val="D8D8D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8" name="Google Shape;898;p40"/>
          <p:cNvSpPr txBox="1"/>
          <p:nvPr/>
        </p:nvSpPr>
        <p:spPr>
          <a:xfrm>
            <a:off x="3084628" y="1858089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9" name="Google Shape;899;p40"/>
          <p:cNvSpPr txBox="1"/>
          <p:nvPr/>
        </p:nvSpPr>
        <p:spPr>
          <a:xfrm>
            <a:off x="2443998" y="6101395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0" name="Google Shape;900;p40"/>
          <p:cNvSpPr txBox="1"/>
          <p:nvPr/>
        </p:nvSpPr>
        <p:spPr>
          <a:xfrm>
            <a:off x="3899877" y="6162893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삭제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1" name="Google Shape;901;p40"/>
          <p:cNvSpPr txBox="1"/>
          <p:nvPr/>
        </p:nvSpPr>
        <p:spPr>
          <a:xfrm>
            <a:off x="5638648" y="610141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  <p:sp>
        <p:nvSpPr>
          <p:cNvPr id="902" name="Google Shape;902;p40"/>
          <p:cNvSpPr txBox="1"/>
          <p:nvPr/>
        </p:nvSpPr>
        <p:spPr>
          <a:xfrm>
            <a:off x="4865890" y="6162893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3" name="Google Shape;903;p40"/>
          <p:cNvSpPr txBox="1"/>
          <p:nvPr/>
        </p:nvSpPr>
        <p:spPr>
          <a:xfrm>
            <a:off x="3686386" y="582296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8" name="Google Shape;908;p41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5-3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자유</a:t>
                      </a: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 상세보기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유태우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09" name="Google Shape;909;p41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409000"/>
                <a:gridCol w="3282450"/>
              </a:tblGrid>
              <a:tr h="3853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8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(5-1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자신이 작성한 게시글일 때만 보임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(5-2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4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자신이 작성한 게시글일 때만 보임</a:t>
                      </a:r>
                      <a:endParaRPr sz="1200"/>
                    </a:p>
                    <a:p>
                      <a:pPr indent="-3048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삭제 기능 → (5페이지로 이동)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5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해당 게시글에 댓글 등록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6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👍/👎버튼을 누를시 추천수 카운트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7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자신이 작성한 댓글일 때에만 보임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ko-KR" sz="1200"/>
                        <a:t>작성한 댓글 삭제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10" name="Google Shape;910;p41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1" name="Google Shape;911;p41"/>
          <p:cNvSpPr txBox="1"/>
          <p:nvPr/>
        </p:nvSpPr>
        <p:spPr>
          <a:xfrm>
            <a:off x="2119403" y="1928368"/>
            <a:ext cx="4265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삼성전자 지금 주식 사야됨?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2" name="Google Shape;912;p41"/>
          <p:cNvSpPr txBox="1"/>
          <p:nvPr/>
        </p:nvSpPr>
        <p:spPr>
          <a:xfrm>
            <a:off x="2119403" y="2906268"/>
            <a:ext cx="4265700" cy="11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개미들 삼성전자 엄청많이 사던데…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사도되나?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 전문가 형들 조언좀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3" name="Google Shape;913;p41"/>
          <p:cNvSpPr txBox="1"/>
          <p:nvPr/>
        </p:nvSpPr>
        <p:spPr>
          <a:xfrm>
            <a:off x="1313309" y="1928368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제목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4" name="Google Shape;914;p41"/>
          <p:cNvSpPr txBox="1"/>
          <p:nvPr/>
        </p:nvSpPr>
        <p:spPr>
          <a:xfrm>
            <a:off x="1176794" y="289356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상세내용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5" name="Google Shape;915;p41"/>
          <p:cNvSpPr txBox="1"/>
          <p:nvPr/>
        </p:nvSpPr>
        <p:spPr>
          <a:xfrm>
            <a:off x="6548273" y="4742233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등록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6" name="Google Shape;916;p41"/>
          <p:cNvSpPr txBox="1"/>
          <p:nvPr/>
        </p:nvSpPr>
        <p:spPr>
          <a:xfrm>
            <a:off x="886973" y="4743425"/>
            <a:ext cx="56613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7" name="Google Shape;917;p41"/>
          <p:cNvSpPr txBox="1"/>
          <p:nvPr/>
        </p:nvSpPr>
        <p:spPr>
          <a:xfrm>
            <a:off x="663200" y="4394250"/>
            <a:ext cx="739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댓글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8" name="Google Shape;918;p41"/>
          <p:cNvSpPr txBox="1"/>
          <p:nvPr/>
        </p:nvSpPr>
        <p:spPr>
          <a:xfrm>
            <a:off x="2119403" y="2333760"/>
            <a:ext cx="4265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주식천재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9" name="Google Shape;919;p41"/>
          <p:cNvSpPr txBox="1"/>
          <p:nvPr/>
        </p:nvSpPr>
        <p:spPr>
          <a:xfrm>
            <a:off x="1313309" y="2333760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작성자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0" name="Google Shape;920;p41"/>
          <p:cNvSpPr txBox="1"/>
          <p:nvPr/>
        </p:nvSpPr>
        <p:spPr>
          <a:xfrm>
            <a:off x="886971" y="1804686"/>
            <a:ext cx="6479100" cy="2424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1" name="Google Shape;921;p41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2" name="Google Shape;922;p41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3" name="Google Shape;923;p41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4" name="Google Shape;924;p41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5" name="Google Shape;925;p41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6" name="Google Shape;926;p41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7" name="Google Shape;927;p41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8" name="Google Shape;928;p41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9" name="Google Shape;929;p41"/>
          <p:cNvSpPr txBox="1"/>
          <p:nvPr/>
        </p:nvSpPr>
        <p:spPr>
          <a:xfrm>
            <a:off x="3747050" y="1381350"/>
            <a:ext cx="8178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목록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0" name="Google Shape;930;p41"/>
          <p:cNvSpPr txBox="1"/>
          <p:nvPr/>
        </p:nvSpPr>
        <p:spPr>
          <a:xfrm>
            <a:off x="4656038" y="1381350"/>
            <a:ext cx="8178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글쓰기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1" name="Google Shape;931;p41"/>
          <p:cNvSpPr txBox="1"/>
          <p:nvPr/>
        </p:nvSpPr>
        <p:spPr>
          <a:xfrm>
            <a:off x="5565038" y="1381350"/>
            <a:ext cx="8178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2" name="Google Shape;932;p41"/>
          <p:cNvSpPr txBox="1"/>
          <p:nvPr/>
        </p:nvSpPr>
        <p:spPr>
          <a:xfrm>
            <a:off x="6474038" y="1381350"/>
            <a:ext cx="8178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삭제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3" name="Google Shape;933;p41"/>
          <p:cNvSpPr txBox="1"/>
          <p:nvPr/>
        </p:nvSpPr>
        <p:spPr>
          <a:xfrm>
            <a:off x="3492053" y="97536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4" name="Google Shape;934;p41"/>
          <p:cNvSpPr txBox="1"/>
          <p:nvPr/>
        </p:nvSpPr>
        <p:spPr>
          <a:xfrm>
            <a:off x="4564848" y="975370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5" name="Google Shape;935;p41"/>
          <p:cNvSpPr txBox="1"/>
          <p:nvPr/>
        </p:nvSpPr>
        <p:spPr>
          <a:xfrm>
            <a:off x="6385098" y="9753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  <p:sp>
        <p:nvSpPr>
          <p:cNvPr id="936" name="Google Shape;936;p41"/>
          <p:cNvSpPr txBox="1"/>
          <p:nvPr/>
        </p:nvSpPr>
        <p:spPr>
          <a:xfrm>
            <a:off x="5483161" y="9753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937" name="Google Shape;937;p41"/>
          <p:cNvSpPr txBox="1"/>
          <p:nvPr/>
        </p:nvSpPr>
        <p:spPr>
          <a:xfrm>
            <a:off x="6299273" y="438943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/>
          </a:p>
        </p:txBody>
      </p:sp>
      <p:graphicFrame>
        <p:nvGraphicFramePr>
          <p:cNvPr id="938" name="Google Shape;938;p41"/>
          <p:cNvGraphicFramePr/>
          <p:nvPr/>
        </p:nvGraphicFramePr>
        <p:xfrm>
          <a:off x="881791" y="51996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{ED964729-CA93-4C28-9842-9D0A6CA520F0}</a:tableStyleId>
              </a:tblPr>
              <a:tblGrid>
                <a:gridCol w="875325"/>
                <a:gridCol w="3195675"/>
                <a:gridCol w="792825"/>
                <a:gridCol w="548525"/>
                <a:gridCol w="548700"/>
                <a:gridCol w="528400"/>
              </a:tblGrid>
              <a:tr h="344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댓글 내용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작성일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👍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000000"/>
                          </a:solidFill>
                        </a:rPr>
                        <a:t>👎</a:t>
                      </a:r>
                      <a:endParaRPr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4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홍길동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사지마! 내가 살거야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2020-04-27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/>
                        <a:t>👍12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/>
                        <a:t>👎1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삭제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</a:tr>
              <a:tr h="309325"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09325">
                <a:tc vMerge="1"/>
                <a:tc vMerge="1"/>
                <a:tc vMerge="1"/>
                <a:tc vMerge="1"/>
                <a:tc vMerge="1"/>
                <a:tc vMerge="1"/>
              </a:tr>
              <a:tr h="118700">
                <a:tc vMerge="1"/>
                <a:tc vMerge="1"/>
                <a:tc vMerge="1"/>
                <a:tc vMerge="1"/>
                <a:tc vMerge="1"/>
                <a:tc vMerge="1"/>
              </a:tr>
            </a:tbl>
          </a:graphicData>
        </a:graphic>
      </p:graphicFrame>
      <p:sp>
        <p:nvSpPr>
          <p:cNvPr id="939" name="Google Shape;939;p41"/>
          <p:cNvSpPr txBox="1"/>
          <p:nvPr/>
        </p:nvSpPr>
        <p:spPr>
          <a:xfrm>
            <a:off x="5556823" y="53012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/>
          </a:p>
        </p:txBody>
      </p:sp>
      <p:sp>
        <p:nvSpPr>
          <p:cNvPr id="940" name="Google Shape;940;p41"/>
          <p:cNvSpPr txBox="1"/>
          <p:nvPr/>
        </p:nvSpPr>
        <p:spPr>
          <a:xfrm>
            <a:off x="7196473" y="53234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⑦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" name="Google Shape;191;p15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메인 맵 홈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김태경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2" name="Google Shape;192;p15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409000"/>
                <a:gridCol w="3282450"/>
              </a:tblGrid>
              <a:tr h="3785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8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종목 클릭하면 ②의 데이터가 변화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또한 해당 종목의 테두리 굵기와 색상 변화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5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 </a:t>
                      </a:r>
                      <a:r>
                        <a:rPr lang="ko-KR" sz="1200"/>
                        <a:t>사각형의 크기: 시가총액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 색깔: 등락률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 업종에 따라 섹터가 나눠지고 나눠진 섹터 안에서 세부업종에 따라 섹터가 다시 나뉨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/>
                        <a:t>기본데이터는 ‘삼성전자’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/>
                        <a:t>세부업종 현황에는 동일 세부업종에 속해있는 정보 제공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종목코드 혹은 회사명으로 검색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일치하는 데이터가 있으면 트리맵에 표시되고 ②의 데이터 변화 (종목클릭시와 효과 동일)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4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해당되는 종목명이 내용에 포함된 ?를 ?게시판에서 찾음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(버튼클릭 →?게시판→내용:해당 종목명 검색) 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3" name="Google Shape;193;p15"/>
          <p:cNvSpPr txBox="1"/>
          <p:nvPr/>
        </p:nvSpPr>
        <p:spPr>
          <a:xfrm>
            <a:off x="5608324" y="3798450"/>
            <a:ext cx="1340700" cy="31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검색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94" name="Google Shape;194;p15"/>
          <p:cNvGraphicFramePr/>
          <p:nvPr/>
        </p:nvGraphicFramePr>
        <p:xfrm>
          <a:off x="1317571" y="11554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1194275"/>
                <a:gridCol w="1791425"/>
                <a:gridCol w="597150"/>
                <a:gridCol w="597150"/>
                <a:gridCol w="1194275"/>
                <a:gridCol w="597150"/>
              </a:tblGrid>
              <a:tr h="56507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/>
                        <a:t>회사명</a:t>
                      </a:r>
                      <a:endParaRPr sz="16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등락률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35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14554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35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4045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764E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4045"/>
                    </a:solidFill>
                  </a:tcPr>
                </a:tc>
              </a:tr>
              <a:tr h="347325">
                <a:tc vMerge="1"/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444E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9E4F"/>
                    </a:solidFill>
                  </a:tcPr>
                </a:tc>
                <a:tc vMerge="1"/>
                <a:tc vMerge="1"/>
              </a:tr>
              <a:tr h="28255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4045"/>
                    </a:solidFill>
                  </a:tcPr>
                </a:tc>
                <a:tc vMerge="1"/>
                <a:tc vMerge="1"/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444E"/>
                    </a:solidFill>
                  </a:tcPr>
                </a:tc>
                <a:tc vMerge="1"/>
                <a:tc row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3538"/>
                    </a:solidFill>
                  </a:tcPr>
                </a:tc>
              </a:tr>
              <a:tr h="34732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444E"/>
                    </a:solidFill>
                  </a:tcPr>
                </a:tc>
                <a:tc vMerge="1"/>
              </a:tr>
              <a:tr h="34732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9E4F"/>
                    </a:solidFill>
                  </a:tcPr>
                </a:tc>
                <a:tc vMerge="1"/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4045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444E"/>
                    </a:solidFill>
                  </a:tcPr>
                </a:tc>
                <a:tc vMerge="1"/>
              </a:tr>
              <a:tr h="282550">
                <a:tc v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3538"/>
                    </a:solidFill>
                  </a:tcPr>
                </a:tc>
                <a:tc vMerge="1"/>
                <a:tc v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0CC5A"/>
                    </a:solidFill>
                  </a:tcPr>
                </a:tc>
                <a:tc vMerge="1"/>
              </a:tr>
              <a:tr h="347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14554"/>
                    </a:solidFill>
                  </a:tcPr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9E4F"/>
                    </a:solidFill>
                  </a:tcPr>
                </a:tc>
                <a:tc vMerge="1"/>
                <a:tc vMerge="1"/>
              </a:tr>
            </a:tbl>
          </a:graphicData>
        </a:graphic>
      </p:graphicFrame>
      <p:graphicFrame>
        <p:nvGraphicFramePr>
          <p:cNvPr id="195" name="Google Shape;195;p15"/>
          <p:cNvGraphicFramePr/>
          <p:nvPr/>
        </p:nvGraphicFramePr>
        <p:xfrm>
          <a:off x="1327712" y="42383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991850"/>
                <a:gridCol w="495925"/>
                <a:gridCol w="495925"/>
                <a:gridCol w="991850"/>
                <a:gridCol w="991850"/>
                <a:gridCol w="495925"/>
                <a:gridCol w="495925"/>
                <a:gridCol w="991850"/>
              </a:tblGrid>
              <a:tr h="297525">
                <a:tc gridSpan="8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회사명  </a:t>
                      </a: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</a:rPr>
                        <a:t>회사코드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7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등락률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거래량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거래대금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52주고가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시가총액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업종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세부업종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525">
                <a:tc gridSpan="8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chemeClr val="dk1"/>
                          </a:solidFill>
                        </a:rPr>
                        <a:t>동일 세부업종 현황</a:t>
                      </a:r>
                      <a:endParaRPr b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75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종목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현재가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등락률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950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196" name="Google Shape;196;p15"/>
          <p:cNvSpPr txBox="1"/>
          <p:nvPr/>
        </p:nvSpPr>
        <p:spPr>
          <a:xfrm>
            <a:off x="6108592" y="4271962"/>
            <a:ext cx="654900" cy="23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뉴스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15"/>
          <p:cNvSpPr/>
          <p:nvPr/>
        </p:nvSpPr>
        <p:spPr>
          <a:xfrm>
            <a:off x="6948954" y="4294981"/>
            <a:ext cx="185700" cy="185700"/>
          </a:xfrm>
          <a:prstGeom prst="star5">
            <a:avLst>
              <a:gd fmla="val 22059" name="adj"/>
              <a:gd fmla="val 105146" name="hf"/>
              <a:gd fmla="val 110557" name="vf"/>
            </a:avLst>
          </a:prstGeom>
          <a:solidFill>
            <a:srgbClr val="FFC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15"/>
          <p:cNvSpPr txBox="1"/>
          <p:nvPr/>
        </p:nvSpPr>
        <p:spPr>
          <a:xfrm>
            <a:off x="850885" y="91933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15"/>
          <p:cNvSpPr txBox="1"/>
          <p:nvPr/>
        </p:nvSpPr>
        <p:spPr>
          <a:xfrm>
            <a:off x="1044300" y="3919450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15"/>
          <p:cNvSpPr txBox="1"/>
          <p:nvPr/>
        </p:nvSpPr>
        <p:spPr>
          <a:xfrm>
            <a:off x="5313967" y="3584587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15"/>
          <p:cNvSpPr txBox="1"/>
          <p:nvPr/>
        </p:nvSpPr>
        <p:spPr>
          <a:xfrm>
            <a:off x="5841737" y="3911748"/>
            <a:ext cx="44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15"/>
          <p:cNvSpPr txBox="1"/>
          <p:nvPr/>
        </p:nvSpPr>
        <p:spPr>
          <a:xfrm>
            <a:off x="7108862" y="4060044"/>
            <a:ext cx="47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15"/>
          <p:cNvSpPr/>
          <p:nvPr/>
        </p:nvSpPr>
        <p:spPr>
          <a:xfrm>
            <a:off x="1305848" y="1143682"/>
            <a:ext cx="1213800" cy="931200"/>
          </a:xfrm>
          <a:prstGeom prst="rect">
            <a:avLst/>
          </a:prstGeom>
          <a:noFill/>
          <a:ln cap="flat" cmpd="sng" w="5715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p15"/>
          <p:cNvSpPr txBox="1"/>
          <p:nvPr/>
        </p:nvSpPr>
        <p:spPr>
          <a:xfrm>
            <a:off x="6954774" y="3798450"/>
            <a:ext cx="324000" cy="31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🔍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15"/>
          <p:cNvSpPr txBox="1"/>
          <p:nvPr/>
        </p:nvSpPr>
        <p:spPr>
          <a:xfrm>
            <a:off x="5166202" y="4271950"/>
            <a:ext cx="811500" cy="23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투자하기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15"/>
          <p:cNvSpPr txBox="1"/>
          <p:nvPr/>
        </p:nvSpPr>
        <p:spPr>
          <a:xfrm>
            <a:off x="4979737" y="3911748"/>
            <a:ext cx="44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15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p15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p15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" name="Google Shape;210;p15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p15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" name="Google Shape;212;p15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Google Shape;213;p15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" name="Google Shape;214;p15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5" name="Google Shape;945;p42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6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칼럼</a:t>
                      </a: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46" name="Google Shape;946;p42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409000"/>
                <a:gridCol w="3282450"/>
              </a:tblGrid>
              <a:tr h="373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제목 누를 시 본문으로 이동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47" name="Google Shape;947;p42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8" name="Google Shape;948;p42"/>
          <p:cNvSpPr txBox="1"/>
          <p:nvPr/>
        </p:nvSpPr>
        <p:spPr>
          <a:xfrm>
            <a:off x="7188125" y="565328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9" name="Google Shape;949;p42"/>
          <p:cNvSpPr txBox="1"/>
          <p:nvPr/>
        </p:nvSpPr>
        <p:spPr>
          <a:xfrm>
            <a:off x="1317571" y="565328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0" name="Google Shape;950;p42"/>
          <p:cNvSpPr txBox="1"/>
          <p:nvPr/>
        </p:nvSpPr>
        <p:spPr>
          <a:xfrm>
            <a:off x="2290471" y="565328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1" name="Google Shape;951;p42"/>
          <p:cNvSpPr txBox="1"/>
          <p:nvPr/>
        </p:nvSpPr>
        <p:spPr>
          <a:xfrm>
            <a:off x="3263371" y="565328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2" name="Google Shape;952;p42"/>
          <p:cNvSpPr txBox="1"/>
          <p:nvPr/>
        </p:nvSpPr>
        <p:spPr>
          <a:xfrm>
            <a:off x="4251511" y="565328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뉴스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3" name="Google Shape;953;p42"/>
          <p:cNvSpPr txBox="1"/>
          <p:nvPr/>
        </p:nvSpPr>
        <p:spPr>
          <a:xfrm>
            <a:off x="5231913" y="570550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4" name="Google Shape;954;p42"/>
          <p:cNvSpPr txBox="1"/>
          <p:nvPr/>
        </p:nvSpPr>
        <p:spPr>
          <a:xfrm>
            <a:off x="549089" y="1296023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</a:t>
            </a: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게시판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5" name="Google Shape;955;p42"/>
          <p:cNvSpPr txBox="1"/>
          <p:nvPr/>
        </p:nvSpPr>
        <p:spPr>
          <a:xfrm>
            <a:off x="7066256" y="1449385"/>
            <a:ext cx="660300" cy="31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🔍검색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6" name="Google Shape;956;p42"/>
          <p:cNvSpPr txBox="1"/>
          <p:nvPr/>
        </p:nvSpPr>
        <p:spPr>
          <a:xfrm>
            <a:off x="4415246" y="1457411"/>
            <a:ext cx="932100" cy="31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제목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7" name="Google Shape;957;p42"/>
          <p:cNvSpPr/>
          <p:nvPr/>
        </p:nvSpPr>
        <p:spPr>
          <a:xfrm flipH="1" rot="10800000">
            <a:off x="5105501" y="1543526"/>
            <a:ext cx="146100" cy="128100"/>
          </a:xfrm>
          <a:prstGeom prst="triangle">
            <a:avLst>
              <a:gd fmla="val 50000" name="adj"/>
            </a:avLst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58" name="Google Shape;958;p42"/>
          <p:cNvGraphicFramePr/>
          <p:nvPr/>
        </p:nvGraphicFramePr>
        <p:xfrm>
          <a:off x="786194" y="25261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{BB64D846-007D-479A-8B2E-618E6921A72F}</a:tableStyleId>
              </a:tblPr>
              <a:tblGrid>
                <a:gridCol w="664700"/>
                <a:gridCol w="4473125"/>
                <a:gridCol w="1164700"/>
                <a:gridCol w="637825"/>
              </a:tblGrid>
              <a:tr h="361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글번호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제목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작성일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조회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8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코로나19의 영향으로 주식시장이 흔들리고있다.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2020-04-22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15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5725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959" name="Google Shape;959;p42"/>
          <p:cNvSpPr txBox="1"/>
          <p:nvPr/>
        </p:nvSpPr>
        <p:spPr>
          <a:xfrm>
            <a:off x="5343280" y="1454721"/>
            <a:ext cx="1566900" cy="31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0" name="Google Shape;960;p42"/>
          <p:cNvSpPr txBox="1"/>
          <p:nvPr/>
        </p:nvSpPr>
        <p:spPr>
          <a:xfrm>
            <a:off x="1948337" y="6301742"/>
            <a:ext cx="4459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&lt;&lt;   &lt;  1  2  3  4  5  6  7  8  9  10  &gt;  &gt;&gt;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1" name="Google Shape;961;p42"/>
          <p:cNvSpPr txBox="1"/>
          <p:nvPr/>
        </p:nvSpPr>
        <p:spPr>
          <a:xfrm>
            <a:off x="4405303" y="2858711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2" name="Google Shape;962;p42"/>
          <p:cNvSpPr txBox="1"/>
          <p:nvPr/>
        </p:nvSpPr>
        <p:spPr>
          <a:xfrm>
            <a:off x="4415245" y="1781933"/>
            <a:ext cx="932100" cy="31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내용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43"/>
          <p:cNvSpPr txBox="1"/>
          <p:nvPr/>
        </p:nvSpPr>
        <p:spPr>
          <a:xfrm>
            <a:off x="886971" y="1804686"/>
            <a:ext cx="6479100" cy="2424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968" name="Google Shape;968;p43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6-1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칼럼</a:t>
                      </a: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 상세보기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유태우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69" name="Google Shape;969;p43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409000"/>
                <a:gridCol w="3282450"/>
              </a:tblGrid>
              <a:tr h="3853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8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(5-1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자신이 작성한 게시글일 때만 보임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(5-2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4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자신이 작성한 게시글일 때만 보임</a:t>
                      </a:r>
                      <a:endParaRPr sz="1200"/>
                    </a:p>
                    <a:p>
                      <a:pPr indent="-3048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삭제 기능 → (5페이지로 이동)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5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해당 게시글에 댓글 등록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6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👍/👎버튼을 누를시 추천수 카운트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7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자신이 작성한 댓글일 때에만 보임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ko-KR" sz="1200"/>
                        <a:t>작성한 댓글 삭제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70" name="Google Shape;970;p43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</a:t>
            </a: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게시판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1" name="Google Shape;971;p43"/>
          <p:cNvSpPr txBox="1"/>
          <p:nvPr/>
        </p:nvSpPr>
        <p:spPr>
          <a:xfrm>
            <a:off x="2119403" y="1928368"/>
            <a:ext cx="4265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[공지] 칼럼게시판입니다.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2" name="Google Shape;972;p43"/>
          <p:cNvSpPr txBox="1"/>
          <p:nvPr/>
        </p:nvSpPr>
        <p:spPr>
          <a:xfrm>
            <a:off x="2119403" y="2906268"/>
            <a:ext cx="4265700" cy="11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3" name="Google Shape;973;p43"/>
          <p:cNvSpPr txBox="1"/>
          <p:nvPr/>
        </p:nvSpPr>
        <p:spPr>
          <a:xfrm>
            <a:off x="1313309" y="1928368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제목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4" name="Google Shape;974;p43"/>
          <p:cNvSpPr txBox="1"/>
          <p:nvPr/>
        </p:nvSpPr>
        <p:spPr>
          <a:xfrm>
            <a:off x="1176794" y="289356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상세내용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5" name="Google Shape;975;p43"/>
          <p:cNvSpPr txBox="1"/>
          <p:nvPr/>
        </p:nvSpPr>
        <p:spPr>
          <a:xfrm>
            <a:off x="6548273" y="4742233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등록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6" name="Google Shape;976;p43"/>
          <p:cNvSpPr txBox="1"/>
          <p:nvPr/>
        </p:nvSpPr>
        <p:spPr>
          <a:xfrm>
            <a:off x="886973" y="4743425"/>
            <a:ext cx="56613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7" name="Google Shape;977;p43"/>
          <p:cNvSpPr txBox="1"/>
          <p:nvPr/>
        </p:nvSpPr>
        <p:spPr>
          <a:xfrm>
            <a:off x="663200" y="4394250"/>
            <a:ext cx="739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댓글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8" name="Google Shape;978;p43"/>
          <p:cNvSpPr txBox="1"/>
          <p:nvPr/>
        </p:nvSpPr>
        <p:spPr>
          <a:xfrm>
            <a:off x="2119403" y="2333760"/>
            <a:ext cx="4265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9" name="Google Shape;979;p43"/>
          <p:cNvSpPr txBox="1"/>
          <p:nvPr/>
        </p:nvSpPr>
        <p:spPr>
          <a:xfrm>
            <a:off x="1313309" y="2333760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작성자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0" name="Google Shape;980;p43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1" name="Google Shape;981;p43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2" name="Google Shape;982;p43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3" name="Google Shape;983;p43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4" name="Google Shape;984;p43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5" name="Google Shape;985;p43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6" name="Google Shape;986;p43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7" name="Google Shape;987;p43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8" name="Google Shape;988;p43"/>
          <p:cNvSpPr txBox="1"/>
          <p:nvPr/>
        </p:nvSpPr>
        <p:spPr>
          <a:xfrm>
            <a:off x="4551450" y="1381350"/>
            <a:ext cx="8178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목록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9" name="Google Shape;989;p43"/>
          <p:cNvSpPr txBox="1"/>
          <p:nvPr/>
        </p:nvSpPr>
        <p:spPr>
          <a:xfrm>
            <a:off x="5419488" y="1381350"/>
            <a:ext cx="8178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0" name="Google Shape;990;p43"/>
          <p:cNvSpPr txBox="1"/>
          <p:nvPr/>
        </p:nvSpPr>
        <p:spPr>
          <a:xfrm>
            <a:off x="6287538" y="1381350"/>
            <a:ext cx="8178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삭제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1" name="Google Shape;991;p43"/>
          <p:cNvSpPr txBox="1"/>
          <p:nvPr/>
        </p:nvSpPr>
        <p:spPr>
          <a:xfrm>
            <a:off x="4296453" y="97536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2" name="Google Shape;992;p43"/>
          <p:cNvSpPr txBox="1"/>
          <p:nvPr/>
        </p:nvSpPr>
        <p:spPr>
          <a:xfrm>
            <a:off x="5369248" y="975370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3" name="Google Shape;993;p43"/>
          <p:cNvSpPr txBox="1"/>
          <p:nvPr/>
        </p:nvSpPr>
        <p:spPr>
          <a:xfrm>
            <a:off x="7105361" y="439426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  <p:sp>
        <p:nvSpPr>
          <p:cNvPr id="994" name="Google Shape;994;p43"/>
          <p:cNvSpPr txBox="1"/>
          <p:nvPr/>
        </p:nvSpPr>
        <p:spPr>
          <a:xfrm>
            <a:off x="6287561" y="9753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graphicFrame>
        <p:nvGraphicFramePr>
          <p:cNvPr id="995" name="Google Shape;995;p43"/>
          <p:cNvGraphicFramePr/>
          <p:nvPr/>
        </p:nvGraphicFramePr>
        <p:xfrm>
          <a:off x="881791" y="51996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{ED964729-CA93-4C28-9842-9D0A6CA520F0}</a:tableStyleId>
              </a:tblPr>
              <a:tblGrid>
                <a:gridCol w="875325"/>
                <a:gridCol w="3195675"/>
                <a:gridCol w="792825"/>
                <a:gridCol w="548525"/>
                <a:gridCol w="548700"/>
                <a:gridCol w="528400"/>
              </a:tblGrid>
              <a:tr h="344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댓글 내용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작성일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👍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000000"/>
                          </a:solidFill>
                        </a:rPr>
                        <a:t>👎</a:t>
                      </a:r>
                      <a:endParaRPr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4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홍길동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사지마! 내가 살거야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2020-04-27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/>
                        <a:t>👍12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/>
                        <a:t>👎1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삭제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</a:tr>
              <a:tr h="309325"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09325">
                <a:tc vMerge="1"/>
                <a:tc vMerge="1"/>
                <a:tc vMerge="1"/>
                <a:tc vMerge="1"/>
                <a:tc vMerge="1"/>
                <a:tc vMerge="1"/>
              </a:tr>
              <a:tr h="118700">
                <a:tc vMerge="1"/>
                <a:tc vMerge="1"/>
                <a:tc vMerge="1"/>
                <a:tc vMerge="1"/>
                <a:tc vMerge="1"/>
                <a:tc vMerge="1"/>
              </a:tr>
            </a:tbl>
          </a:graphicData>
        </a:graphic>
      </p:graphicFrame>
      <p:sp>
        <p:nvSpPr>
          <p:cNvPr id="996" name="Google Shape;996;p43"/>
          <p:cNvSpPr txBox="1"/>
          <p:nvPr/>
        </p:nvSpPr>
        <p:spPr>
          <a:xfrm>
            <a:off x="7227498" y="531671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/>
          </a:p>
        </p:txBody>
      </p:sp>
      <p:sp>
        <p:nvSpPr>
          <p:cNvPr id="997" name="Google Shape;997;p43"/>
          <p:cNvSpPr txBox="1"/>
          <p:nvPr/>
        </p:nvSpPr>
        <p:spPr>
          <a:xfrm>
            <a:off x="5554048" y="531671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2" name="Google Shape;1002;p44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7-1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가상투자 보유주식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이준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03" name="Google Shape;1003;p44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409000"/>
                <a:gridCol w="3282450"/>
              </a:tblGrid>
              <a:tr h="3915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91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1.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현재 로그인한 회원이 보유한 포인트 량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3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2.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현재 가상 투자 업체 리스트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  xxx 을 기준으로 오름 오름 차순을 기준으로 하며, 항목(종목/현재가/전일비/등락률/시가총액/보유량)을 누르면 정렬기준이 해당 항목으로 변경된다.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3.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거래하기를 누르면 해당 종목을 가지고 거래하기 화면으로 이동된다.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4.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보유 포인트 + 보유량 환산 포인트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04" name="Google Shape;1004;p44"/>
          <p:cNvSpPr txBox="1"/>
          <p:nvPr/>
        </p:nvSpPr>
        <p:spPr>
          <a:xfrm>
            <a:off x="551075" y="1152300"/>
            <a:ext cx="2202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 보유 주식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5" name="Google Shape;1005;p44"/>
          <p:cNvSpPr/>
          <p:nvPr/>
        </p:nvSpPr>
        <p:spPr>
          <a:xfrm>
            <a:off x="6236600" y="1237425"/>
            <a:ext cx="1902900" cy="3297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latin typeface="Candara"/>
                <a:ea typeface="Candara"/>
                <a:cs typeface="Candara"/>
                <a:sym typeface="Candara"/>
              </a:rPr>
              <a:t>보유 포인트:</a:t>
            </a:r>
            <a:endParaRPr b="1" sz="1100">
              <a:latin typeface="Candara"/>
              <a:ea typeface="Candara"/>
              <a:cs typeface="Candara"/>
              <a:sym typeface="Candara"/>
            </a:endParaRPr>
          </a:p>
        </p:txBody>
      </p:sp>
      <p:graphicFrame>
        <p:nvGraphicFramePr>
          <p:cNvPr id="1006" name="Google Shape;1006;p44"/>
          <p:cNvGraphicFramePr/>
          <p:nvPr/>
        </p:nvGraphicFramePr>
        <p:xfrm>
          <a:off x="527366" y="16059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{ED964729-CA93-4C28-9842-9D0A6CA520F0}</a:tableStyleId>
              </a:tblPr>
              <a:tblGrid>
                <a:gridCol w="1094825"/>
                <a:gridCol w="1094825"/>
                <a:gridCol w="1094825"/>
                <a:gridCol w="1094825"/>
                <a:gridCol w="1094825"/>
                <a:gridCol w="1094825"/>
                <a:gridCol w="1094825"/>
              </a:tblGrid>
              <a:tr h="38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종목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현재가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등락률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기사총액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보유량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가상투자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0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</a:tr>
              <a:tr h="341750"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41750"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  <a:tr h="341750"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</a:tbl>
          </a:graphicData>
        </a:graphic>
      </p:graphicFrame>
      <p:sp>
        <p:nvSpPr>
          <p:cNvPr id="1007" name="Google Shape;1007;p44"/>
          <p:cNvSpPr/>
          <p:nvPr/>
        </p:nvSpPr>
        <p:spPr>
          <a:xfrm>
            <a:off x="7267636" y="2033519"/>
            <a:ext cx="814500" cy="2880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latin typeface="Candara"/>
                <a:ea typeface="Candara"/>
                <a:cs typeface="Candara"/>
                <a:sym typeface="Candara"/>
              </a:rPr>
              <a:t>거래하기</a:t>
            </a:r>
            <a:endParaRPr b="1" sz="11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08" name="Google Shape;1008;p44"/>
          <p:cNvSpPr/>
          <p:nvPr/>
        </p:nvSpPr>
        <p:spPr>
          <a:xfrm>
            <a:off x="6236675" y="3521875"/>
            <a:ext cx="1902900" cy="3297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latin typeface="Candara"/>
                <a:ea typeface="Candara"/>
                <a:cs typeface="Candara"/>
                <a:sym typeface="Candara"/>
              </a:rPr>
              <a:t>총 자산 :</a:t>
            </a:r>
            <a:endParaRPr b="1" sz="11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09" name="Google Shape;1009;p44"/>
          <p:cNvSpPr txBox="1"/>
          <p:nvPr/>
        </p:nvSpPr>
        <p:spPr>
          <a:xfrm>
            <a:off x="5945907" y="97537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0" name="Google Shape;1010;p44"/>
          <p:cNvSpPr txBox="1"/>
          <p:nvPr/>
        </p:nvSpPr>
        <p:spPr>
          <a:xfrm>
            <a:off x="153957" y="149092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1" name="Google Shape;1011;p44"/>
          <p:cNvSpPr txBox="1"/>
          <p:nvPr/>
        </p:nvSpPr>
        <p:spPr>
          <a:xfrm>
            <a:off x="7061307" y="169624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2" name="Google Shape;1012;p44"/>
          <p:cNvSpPr txBox="1"/>
          <p:nvPr/>
        </p:nvSpPr>
        <p:spPr>
          <a:xfrm>
            <a:off x="5821657" y="335567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3" name="Google Shape;1013;p44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4" name="Google Shape;1014;p44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5" name="Google Shape;1015;p44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6" name="Google Shape;1016;p44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7" name="Google Shape;1017;p44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8" name="Google Shape;1018;p44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9" name="Google Shape;1019;p44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0" name="Google Shape;1020;p44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5" name="Google Shape;1025;p45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7</a:t>
                      </a:r>
                      <a:r>
                        <a:rPr lang="ko-KR" sz="1200"/>
                        <a:t>-2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가상투자 </a:t>
                      </a:r>
                      <a:r>
                        <a:rPr lang="ko-KR" sz="1200"/>
                        <a:t>주식주문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이준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26" name="Google Shape;1026;p45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409000"/>
                <a:gridCol w="3282450"/>
              </a:tblGrid>
              <a:tr h="4126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412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1.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가상투자 업체 검색.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99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2.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기본값은 aa업체를 기준으로 함.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  - 내가 보유한 주식에서 업체를 선택해서 왔다면 해당 업체 를 보여줌.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0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3.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업체 상세 정보 출력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2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4.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현재 내가 보유한(즉시 사용 가능한) 포인트 양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2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5.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거래 하고자 하는 수량(주식량) 입력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6.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수량에 입력된 값을 기준으로 현재 주식가를 반영하여 구매 계산.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7.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수량에 입력된 값을 기준으로 현재 주식가를 반영하여 판매 계산.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2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2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27" name="Google Shape;1027;p45"/>
          <p:cNvSpPr txBox="1"/>
          <p:nvPr/>
        </p:nvSpPr>
        <p:spPr>
          <a:xfrm>
            <a:off x="551075" y="1152300"/>
            <a:ext cx="2202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 주식</a:t>
            </a:r>
            <a:r>
              <a:rPr b="1" lang="ko-KR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주문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8" name="Google Shape;1028;p45"/>
          <p:cNvSpPr/>
          <p:nvPr/>
        </p:nvSpPr>
        <p:spPr>
          <a:xfrm>
            <a:off x="6236600" y="1237425"/>
            <a:ext cx="1902900" cy="3297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latin typeface="Candara"/>
                <a:ea typeface="Candara"/>
                <a:cs typeface="Candara"/>
                <a:sym typeface="Candara"/>
              </a:rPr>
              <a:t>검색</a:t>
            </a:r>
            <a:endParaRPr b="1" sz="1100">
              <a:latin typeface="Candara"/>
              <a:ea typeface="Candara"/>
              <a:cs typeface="Candara"/>
              <a:sym typeface="Candara"/>
            </a:endParaRPr>
          </a:p>
        </p:txBody>
      </p:sp>
      <p:graphicFrame>
        <p:nvGraphicFramePr>
          <p:cNvPr id="1029" name="Google Shape;1029;p45"/>
          <p:cNvGraphicFramePr/>
          <p:nvPr/>
        </p:nvGraphicFramePr>
        <p:xfrm>
          <a:off x="527366" y="16059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{ED964729-CA93-4C28-9842-9D0A6CA520F0}</a:tableStyleId>
              </a:tblPr>
              <a:tblGrid>
                <a:gridCol w="1522425"/>
                <a:gridCol w="1522425"/>
                <a:gridCol w="1522425"/>
                <a:gridCol w="1522425"/>
                <a:gridCol w="1522425"/>
              </a:tblGrid>
              <a:tr h="38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종목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현재가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등락률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기사총액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453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83950"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030" name="Google Shape;1030;p45"/>
          <p:cNvSpPr/>
          <p:nvPr/>
        </p:nvSpPr>
        <p:spPr>
          <a:xfrm>
            <a:off x="3916300" y="3521875"/>
            <a:ext cx="1902900" cy="3297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latin typeface="Candara"/>
                <a:ea typeface="Candara"/>
                <a:cs typeface="Candara"/>
                <a:sym typeface="Candara"/>
              </a:rPr>
              <a:t>현재 보유 포인트</a:t>
            </a:r>
            <a:r>
              <a:rPr b="1" lang="ko-KR" sz="1100">
                <a:latin typeface="Candara"/>
                <a:ea typeface="Candara"/>
                <a:cs typeface="Candara"/>
                <a:sym typeface="Candara"/>
              </a:rPr>
              <a:t>:</a:t>
            </a:r>
            <a:endParaRPr b="1" sz="11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31" name="Google Shape;1031;p45"/>
          <p:cNvSpPr txBox="1"/>
          <p:nvPr/>
        </p:nvSpPr>
        <p:spPr>
          <a:xfrm>
            <a:off x="5889432" y="11657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2" name="Google Shape;1032;p45"/>
          <p:cNvSpPr txBox="1"/>
          <p:nvPr/>
        </p:nvSpPr>
        <p:spPr>
          <a:xfrm>
            <a:off x="457207" y="156712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3" name="Google Shape;1033;p45"/>
          <p:cNvSpPr txBox="1"/>
          <p:nvPr/>
        </p:nvSpPr>
        <p:spPr>
          <a:xfrm>
            <a:off x="854732" y="216032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4" name="Google Shape;1034;p45"/>
          <p:cNvSpPr txBox="1"/>
          <p:nvPr/>
        </p:nvSpPr>
        <p:spPr>
          <a:xfrm>
            <a:off x="3620432" y="342494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5" name="Google Shape;1035;p45"/>
          <p:cNvSpPr/>
          <p:nvPr/>
        </p:nvSpPr>
        <p:spPr>
          <a:xfrm>
            <a:off x="5945900" y="3521875"/>
            <a:ext cx="586800" cy="3297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latin typeface="Candara"/>
                <a:ea typeface="Candara"/>
                <a:cs typeface="Candara"/>
                <a:sym typeface="Candara"/>
              </a:rPr>
              <a:t>주문수량</a:t>
            </a:r>
            <a:endParaRPr b="1" sz="11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36" name="Google Shape;1036;p45"/>
          <p:cNvSpPr/>
          <p:nvPr/>
        </p:nvSpPr>
        <p:spPr>
          <a:xfrm>
            <a:off x="6599925" y="3521875"/>
            <a:ext cx="693000" cy="3297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latin typeface="Candara"/>
                <a:ea typeface="Candara"/>
                <a:cs typeface="Candara"/>
                <a:sym typeface="Candara"/>
              </a:rPr>
              <a:t>매수</a:t>
            </a:r>
            <a:endParaRPr b="1" sz="11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37" name="Google Shape;1037;p45"/>
          <p:cNvSpPr/>
          <p:nvPr/>
        </p:nvSpPr>
        <p:spPr>
          <a:xfrm>
            <a:off x="7360138" y="3521875"/>
            <a:ext cx="693000" cy="3297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latin typeface="Candara"/>
                <a:ea typeface="Candara"/>
                <a:cs typeface="Candara"/>
                <a:sym typeface="Candara"/>
              </a:rPr>
              <a:t>매도</a:t>
            </a:r>
            <a:endParaRPr b="1" sz="11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38" name="Google Shape;1038;p45"/>
          <p:cNvSpPr txBox="1"/>
          <p:nvPr/>
        </p:nvSpPr>
        <p:spPr>
          <a:xfrm>
            <a:off x="5721382" y="32226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9" name="Google Shape;1039;p45"/>
          <p:cNvSpPr txBox="1"/>
          <p:nvPr/>
        </p:nvSpPr>
        <p:spPr>
          <a:xfrm>
            <a:off x="6438132" y="32226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1040;p45"/>
          <p:cNvSpPr txBox="1"/>
          <p:nvPr/>
        </p:nvSpPr>
        <p:spPr>
          <a:xfrm>
            <a:off x="7166070" y="32226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⑦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1" name="Google Shape;1041;p45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2" name="Google Shape;1042;p45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3" name="Google Shape;1043;p45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4" name="Google Shape;1044;p45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5" name="Google Shape;1045;p45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6" name="Google Shape;1046;p45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7" name="Google Shape;1047;p45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8" name="Google Shape;1048;p45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Google Shape;219;p16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메인 맵 홈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김태경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0" name="Google Shape;220;p16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409000"/>
                <a:gridCol w="3282450"/>
              </a:tblGrid>
              <a:tr h="3853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1382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5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(로그인시)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☆일때 클릭</a:t>
                      </a:r>
                      <a:endParaRPr sz="1200"/>
                    </a:p>
                    <a:p>
                      <a:pPr indent="-3048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☆가 ★으로 변경</a:t>
                      </a:r>
                      <a:endParaRPr sz="1200"/>
                    </a:p>
                    <a:p>
                      <a:pPr indent="-3048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해당 아이디의 관심종목에 편입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★일때 클릭</a:t>
                      </a:r>
                      <a:endParaRPr sz="1200"/>
                    </a:p>
                    <a:p>
                      <a:pPr indent="-3048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★가 ☆으로 변경</a:t>
                      </a:r>
                      <a:endParaRPr sz="1200"/>
                    </a:p>
                    <a:p>
                      <a:pPr indent="-3048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해당 아이디의 관심종목에서 제거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9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2. (미로그인시)</a:t>
                      </a:r>
                      <a:endParaRPr sz="1200"/>
                    </a:p>
                    <a:p>
                      <a:pPr indent="-3048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기본은 ☆</a:t>
                      </a:r>
                      <a:endParaRPr sz="1200"/>
                    </a:p>
                    <a:p>
                      <a:pPr indent="-3048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☆클릭시 alert(“로그인필요”)</a:t>
                      </a:r>
                      <a:br>
                        <a:rPr lang="ko-KR" sz="1200"/>
                      </a:br>
                      <a:r>
                        <a:rPr lang="ko-KR" sz="1200"/>
                        <a:t> → (2 페이지로 이동)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6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/>
                        <a:t>1. (로그인시): 모의투자 거래 페이지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/>
                        <a:t>2. (미로그인시): alert → (2 페이지로 이동)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1" name="Google Shape;221;p16"/>
          <p:cNvSpPr txBox="1"/>
          <p:nvPr/>
        </p:nvSpPr>
        <p:spPr>
          <a:xfrm>
            <a:off x="5608324" y="3798450"/>
            <a:ext cx="1340700" cy="31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검색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22" name="Google Shape;222;p16"/>
          <p:cNvGraphicFramePr/>
          <p:nvPr/>
        </p:nvGraphicFramePr>
        <p:xfrm>
          <a:off x="1317571" y="11554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1194275"/>
                <a:gridCol w="1791425"/>
                <a:gridCol w="597150"/>
                <a:gridCol w="597150"/>
                <a:gridCol w="1194275"/>
                <a:gridCol w="597150"/>
              </a:tblGrid>
              <a:tr h="56507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/>
                        <a:t>회사명</a:t>
                      </a:r>
                      <a:endParaRPr sz="16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등락률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35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14554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35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4045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764E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4045"/>
                    </a:solidFill>
                  </a:tcPr>
                </a:tc>
              </a:tr>
              <a:tr h="347325">
                <a:tc vMerge="1"/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444E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9E4F"/>
                    </a:solidFill>
                  </a:tcPr>
                </a:tc>
                <a:tc vMerge="1"/>
                <a:tc vMerge="1"/>
              </a:tr>
              <a:tr h="28255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4045"/>
                    </a:solidFill>
                  </a:tcPr>
                </a:tc>
                <a:tc vMerge="1"/>
                <a:tc vMerge="1"/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444E"/>
                    </a:solidFill>
                  </a:tcPr>
                </a:tc>
                <a:tc vMerge="1"/>
                <a:tc row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3538"/>
                    </a:solidFill>
                  </a:tcPr>
                </a:tc>
              </a:tr>
              <a:tr h="34732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444E"/>
                    </a:solidFill>
                  </a:tcPr>
                </a:tc>
                <a:tc vMerge="1"/>
              </a:tr>
              <a:tr h="34732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9E4F"/>
                    </a:solidFill>
                  </a:tcPr>
                </a:tc>
                <a:tc vMerge="1"/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4045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444E"/>
                    </a:solidFill>
                  </a:tcPr>
                </a:tc>
                <a:tc vMerge="1"/>
              </a:tr>
              <a:tr h="282550">
                <a:tc v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3538"/>
                    </a:solidFill>
                  </a:tcPr>
                </a:tc>
                <a:tc vMerge="1"/>
                <a:tc v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0CC5A"/>
                    </a:solidFill>
                  </a:tcPr>
                </a:tc>
                <a:tc vMerge="1"/>
              </a:tr>
              <a:tr h="347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14554"/>
                    </a:solidFill>
                  </a:tcPr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9E4F"/>
                    </a:solidFill>
                  </a:tcPr>
                </a:tc>
                <a:tc vMerge="1"/>
                <a:tc vMerge="1"/>
              </a:tr>
            </a:tbl>
          </a:graphicData>
        </a:graphic>
      </p:graphicFrame>
      <p:graphicFrame>
        <p:nvGraphicFramePr>
          <p:cNvPr id="223" name="Google Shape;223;p16"/>
          <p:cNvGraphicFramePr/>
          <p:nvPr/>
        </p:nvGraphicFramePr>
        <p:xfrm>
          <a:off x="1327712" y="42383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991850"/>
                <a:gridCol w="495925"/>
                <a:gridCol w="495925"/>
                <a:gridCol w="991850"/>
                <a:gridCol w="991850"/>
                <a:gridCol w="495925"/>
                <a:gridCol w="495925"/>
                <a:gridCol w="991850"/>
              </a:tblGrid>
              <a:tr h="297525">
                <a:tc gridSpan="8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회사명  </a:t>
                      </a: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</a:rPr>
                        <a:t>회사코드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7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등락률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거래량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거래대금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52주고가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시가총액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업종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세부업종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525">
                <a:tc gridSpan="8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chemeClr val="dk1"/>
                          </a:solidFill>
                        </a:rPr>
                        <a:t>동일 세부업종 현황</a:t>
                      </a:r>
                      <a:endParaRPr b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75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종목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현재가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등락률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950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224" name="Google Shape;224;p16"/>
          <p:cNvSpPr txBox="1"/>
          <p:nvPr/>
        </p:nvSpPr>
        <p:spPr>
          <a:xfrm>
            <a:off x="6108592" y="4271962"/>
            <a:ext cx="654900" cy="23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뉴스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16"/>
          <p:cNvSpPr/>
          <p:nvPr/>
        </p:nvSpPr>
        <p:spPr>
          <a:xfrm>
            <a:off x="6948954" y="4294981"/>
            <a:ext cx="185700" cy="185700"/>
          </a:xfrm>
          <a:prstGeom prst="star5">
            <a:avLst>
              <a:gd fmla="val 22059" name="adj"/>
              <a:gd fmla="val 105146" name="hf"/>
              <a:gd fmla="val 110557" name="vf"/>
            </a:avLst>
          </a:prstGeom>
          <a:solidFill>
            <a:srgbClr val="FFC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16"/>
          <p:cNvSpPr txBox="1"/>
          <p:nvPr/>
        </p:nvSpPr>
        <p:spPr>
          <a:xfrm>
            <a:off x="850885" y="91933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16"/>
          <p:cNvSpPr txBox="1"/>
          <p:nvPr/>
        </p:nvSpPr>
        <p:spPr>
          <a:xfrm>
            <a:off x="1044300" y="3919450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16"/>
          <p:cNvSpPr txBox="1"/>
          <p:nvPr/>
        </p:nvSpPr>
        <p:spPr>
          <a:xfrm>
            <a:off x="5313967" y="3584587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p16"/>
          <p:cNvSpPr txBox="1"/>
          <p:nvPr/>
        </p:nvSpPr>
        <p:spPr>
          <a:xfrm>
            <a:off x="5841737" y="3911748"/>
            <a:ext cx="44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p16"/>
          <p:cNvSpPr txBox="1"/>
          <p:nvPr/>
        </p:nvSpPr>
        <p:spPr>
          <a:xfrm>
            <a:off x="7108862" y="4060044"/>
            <a:ext cx="47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p16"/>
          <p:cNvSpPr/>
          <p:nvPr/>
        </p:nvSpPr>
        <p:spPr>
          <a:xfrm>
            <a:off x="1305848" y="1143682"/>
            <a:ext cx="1213800" cy="931200"/>
          </a:xfrm>
          <a:prstGeom prst="rect">
            <a:avLst/>
          </a:prstGeom>
          <a:noFill/>
          <a:ln cap="flat" cmpd="sng" w="5715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16"/>
          <p:cNvSpPr txBox="1"/>
          <p:nvPr/>
        </p:nvSpPr>
        <p:spPr>
          <a:xfrm>
            <a:off x="6954774" y="3798450"/>
            <a:ext cx="324000" cy="31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🔍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16"/>
          <p:cNvSpPr txBox="1"/>
          <p:nvPr/>
        </p:nvSpPr>
        <p:spPr>
          <a:xfrm>
            <a:off x="5166202" y="4271950"/>
            <a:ext cx="811500" cy="23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투자하기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p16"/>
          <p:cNvSpPr txBox="1"/>
          <p:nvPr/>
        </p:nvSpPr>
        <p:spPr>
          <a:xfrm>
            <a:off x="4979737" y="3911748"/>
            <a:ext cx="44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p16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p16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Google Shape;237;p16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p16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16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16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p16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16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"/>
          <p:cNvSpPr txBox="1"/>
          <p:nvPr/>
        </p:nvSpPr>
        <p:spPr>
          <a:xfrm>
            <a:off x="2076549" y="1988456"/>
            <a:ext cx="4350000" cy="2790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48" name="Google Shape;248;p17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로그인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강동혁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9" name="Google Shape;249;p17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409000"/>
                <a:gridCol w="3282450"/>
              </a:tblGrid>
              <a:tr h="3836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8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DB에서 아이디 비번 검색-세션?추가?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(이전페이지로 - </a:t>
                      </a:r>
                      <a:r>
                        <a:rPr lang="ko-KR" sz="1200"/>
                        <a:t>로그인 전에 보던 페이지</a:t>
                      </a: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(아이디와 비밀번호 일치)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로그인 성공 -&gt; (1 또는 전에 보던 페이지)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2. (아이디 일치, 비밀번호 불일치)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alert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3. (아이디와 비밀번호 불일치)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alert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(3페이지로)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(4페이지로)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(5페이지로)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0" name="Google Shape;250;p17"/>
          <p:cNvSpPr txBox="1"/>
          <p:nvPr/>
        </p:nvSpPr>
        <p:spPr>
          <a:xfrm>
            <a:off x="4609237" y="3806371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2191394" y="4886531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17"/>
          <p:cNvSpPr txBox="1"/>
          <p:nvPr/>
        </p:nvSpPr>
        <p:spPr>
          <a:xfrm>
            <a:off x="3614441" y="4914167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p17"/>
          <p:cNvSpPr txBox="1"/>
          <p:nvPr/>
        </p:nvSpPr>
        <p:spPr>
          <a:xfrm>
            <a:off x="5817068" y="4901549"/>
            <a:ext cx="44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17"/>
          <p:cNvSpPr txBox="1"/>
          <p:nvPr/>
        </p:nvSpPr>
        <p:spPr>
          <a:xfrm>
            <a:off x="3289044" y="3012799"/>
            <a:ext cx="23265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p17"/>
          <p:cNvSpPr txBox="1"/>
          <p:nvPr/>
        </p:nvSpPr>
        <p:spPr>
          <a:xfrm>
            <a:off x="3288294" y="3469999"/>
            <a:ext cx="23265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17"/>
          <p:cNvSpPr txBox="1"/>
          <p:nvPr/>
        </p:nvSpPr>
        <p:spPr>
          <a:xfrm>
            <a:off x="2482950" y="3012799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17"/>
          <p:cNvSpPr txBox="1"/>
          <p:nvPr/>
        </p:nvSpPr>
        <p:spPr>
          <a:xfrm>
            <a:off x="2345685" y="3457299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" name="Google Shape;258;p17"/>
          <p:cNvSpPr txBox="1"/>
          <p:nvPr/>
        </p:nvSpPr>
        <p:spPr>
          <a:xfrm>
            <a:off x="3410592" y="2305406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" name="Google Shape;259;p17"/>
          <p:cNvSpPr txBox="1"/>
          <p:nvPr/>
        </p:nvSpPr>
        <p:spPr>
          <a:xfrm>
            <a:off x="2459803" y="4886531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b="1" sz="12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Google Shape;260;p17"/>
          <p:cNvSpPr txBox="1"/>
          <p:nvPr/>
        </p:nvSpPr>
        <p:spPr>
          <a:xfrm>
            <a:off x="3834888" y="4886531"/>
            <a:ext cx="11133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 찾기</a:t>
            </a:r>
            <a:endParaRPr b="1" sz="12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" name="Google Shape;261;p17"/>
          <p:cNvSpPr txBox="1"/>
          <p:nvPr/>
        </p:nvSpPr>
        <p:spPr>
          <a:xfrm>
            <a:off x="4859806" y="4886531"/>
            <a:ext cx="1198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 찾기</a:t>
            </a:r>
            <a:endParaRPr b="1" sz="12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2" name="Google Shape;262;p17"/>
          <p:cNvSpPr txBox="1"/>
          <p:nvPr/>
        </p:nvSpPr>
        <p:spPr>
          <a:xfrm>
            <a:off x="3834888" y="4003296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3" name="Google Shape;263;p17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17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17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17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17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17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17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0" name="Google Shape;270;p17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5" name="Google Shape;275;p18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2-1-1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회원가입 약관동의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강동혁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6" name="Google Shape;276;p18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409000"/>
                <a:gridCol w="3282450"/>
              </a:tblGrid>
              <a:tr h="373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모든 동의 체크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(모든 동의 체크) 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(2-1-2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2. (모든 동의 체크X)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이동X (alert)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(2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7" name="Google Shape;277;p18"/>
          <p:cNvSpPr txBox="1"/>
          <p:nvPr/>
        </p:nvSpPr>
        <p:spPr>
          <a:xfrm>
            <a:off x="2747895" y="2854611"/>
            <a:ext cx="3666000" cy="803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" name="Google Shape;278;p18"/>
          <p:cNvSpPr txBox="1"/>
          <p:nvPr/>
        </p:nvSpPr>
        <p:spPr>
          <a:xfrm>
            <a:off x="1956186" y="2043838"/>
            <a:ext cx="5249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 약관동의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" name="Google Shape;279;p18"/>
          <p:cNvSpPr txBox="1"/>
          <p:nvPr/>
        </p:nvSpPr>
        <p:spPr>
          <a:xfrm>
            <a:off x="3648652" y="5251477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탈퇴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Google Shape;280;p18"/>
          <p:cNvSpPr txBox="1"/>
          <p:nvPr/>
        </p:nvSpPr>
        <p:spPr>
          <a:xfrm>
            <a:off x="5835974" y="3108980"/>
            <a:ext cx="315000" cy="26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" name="Google Shape;281;p18"/>
          <p:cNvSpPr txBox="1"/>
          <p:nvPr/>
        </p:nvSpPr>
        <p:spPr>
          <a:xfrm>
            <a:off x="5272439" y="3095917"/>
            <a:ext cx="589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동의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2890311" y="3020207"/>
            <a:ext cx="252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약관동의서~~~~~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p18"/>
          <p:cNvSpPr txBox="1"/>
          <p:nvPr/>
        </p:nvSpPr>
        <p:spPr>
          <a:xfrm>
            <a:off x="2747895" y="3850274"/>
            <a:ext cx="3666000" cy="803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4" name="Google Shape;284;p18"/>
          <p:cNvSpPr txBox="1"/>
          <p:nvPr/>
        </p:nvSpPr>
        <p:spPr>
          <a:xfrm>
            <a:off x="4972724" y="4825493"/>
            <a:ext cx="315000" cy="26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5" name="Google Shape;285;p18"/>
          <p:cNvSpPr txBox="1"/>
          <p:nvPr/>
        </p:nvSpPr>
        <p:spPr>
          <a:xfrm>
            <a:off x="3874061" y="4784225"/>
            <a:ext cx="120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전체 동의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6" name="Google Shape;286;p18"/>
          <p:cNvSpPr txBox="1"/>
          <p:nvPr/>
        </p:nvSpPr>
        <p:spPr>
          <a:xfrm>
            <a:off x="2890311" y="4015870"/>
            <a:ext cx="252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약관동의서~~~~~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p18"/>
          <p:cNvSpPr txBox="1"/>
          <p:nvPr/>
        </p:nvSpPr>
        <p:spPr>
          <a:xfrm>
            <a:off x="5140519" y="464532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p18"/>
          <p:cNvSpPr txBox="1"/>
          <p:nvPr/>
        </p:nvSpPr>
        <p:spPr>
          <a:xfrm>
            <a:off x="3283369" y="514380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p18"/>
          <p:cNvSpPr txBox="1"/>
          <p:nvPr/>
        </p:nvSpPr>
        <p:spPr>
          <a:xfrm>
            <a:off x="4695302" y="5251477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0" name="Google Shape;290;p18"/>
          <p:cNvSpPr txBox="1"/>
          <p:nvPr/>
        </p:nvSpPr>
        <p:spPr>
          <a:xfrm>
            <a:off x="5414982" y="512715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p18"/>
          <p:cNvSpPr txBox="1"/>
          <p:nvPr/>
        </p:nvSpPr>
        <p:spPr>
          <a:xfrm>
            <a:off x="5835974" y="4086418"/>
            <a:ext cx="315000" cy="26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Google Shape;292;p18"/>
          <p:cNvSpPr txBox="1"/>
          <p:nvPr/>
        </p:nvSpPr>
        <p:spPr>
          <a:xfrm>
            <a:off x="5272439" y="4073354"/>
            <a:ext cx="589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동의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" name="Google Shape;293;p18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4" name="Google Shape;294;p18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5" name="Google Shape;295;p18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6" name="Google Shape;296;p18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7" name="Google Shape;297;p18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8" name="Google Shape;298;p18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9" name="Google Shape;299;p18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0" name="Google Shape;300;p18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5" name="Google Shape;305;p19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2-1-2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회원가입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강동혁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6" name="Google Shape;306;p19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409000"/>
                <a:gridCol w="3282450"/>
              </a:tblGrid>
              <a:tr h="373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Db에서 아이디 있는지 검색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비밀번호 조건에 맞는지 유효성검사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비밀번호 2번과 같은지 유효성검사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Db에서 닉네임 있는지 검색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DB의 회원테이블에 행 추가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alert (성공메세지)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6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sz="1200"/>
                        <a:t>2-1-3 페이지로</a:t>
                      </a: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7" name="Google Shape;307;p19"/>
          <p:cNvSpPr txBox="1"/>
          <p:nvPr/>
        </p:nvSpPr>
        <p:spPr>
          <a:xfrm>
            <a:off x="3015043" y="2225608"/>
            <a:ext cx="23265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8" name="Google Shape;308;p19"/>
          <p:cNvSpPr txBox="1"/>
          <p:nvPr/>
        </p:nvSpPr>
        <p:spPr>
          <a:xfrm>
            <a:off x="3014293" y="2682808"/>
            <a:ext cx="23265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9" name="Google Shape;309;p19"/>
          <p:cNvSpPr txBox="1"/>
          <p:nvPr/>
        </p:nvSpPr>
        <p:spPr>
          <a:xfrm>
            <a:off x="2198442" y="2204564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0" name="Google Shape;310;p19"/>
          <p:cNvSpPr txBox="1"/>
          <p:nvPr/>
        </p:nvSpPr>
        <p:spPr>
          <a:xfrm>
            <a:off x="2012365" y="2660312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1" name="Google Shape;311;p19"/>
          <p:cNvSpPr txBox="1"/>
          <p:nvPr/>
        </p:nvSpPr>
        <p:spPr>
          <a:xfrm>
            <a:off x="3415537" y="1596854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2" name="Google Shape;312;p19"/>
          <p:cNvSpPr txBox="1"/>
          <p:nvPr/>
        </p:nvSpPr>
        <p:spPr>
          <a:xfrm>
            <a:off x="3640540" y="5774055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3" name="Google Shape;313;p19"/>
          <p:cNvSpPr txBox="1"/>
          <p:nvPr/>
        </p:nvSpPr>
        <p:spPr>
          <a:xfrm>
            <a:off x="3015043" y="3127308"/>
            <a:ext cx="23265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p19"/>
          <p:cNvSpPr txBox="1"/>
          <p:nvPr/>
        </p:nvSpPr>
        <p:spPr>
          <a:xfrm>
            <a:off x="3014293" y="3571808"/>
            <a:ext cx="1866900" cy="349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5" name="Google Shape;315;p19"/>
          <p:cNvSpPr txBox="1"/>
          <p:nvPr/>
        </p:nvSpPr>
        <p:spPr>
          <a:xfrm>
            <a:off x="1722757" y="3116060"/>
            <a:ext cx="12366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 확인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6" name="Google Shape;316;p19"/>
          <p:cNvSpPr txBox="1"/>
          <p:nvPr/>
        </p:nvSpPr>
        <p:spPr>
          <a:xfrm>
            <a:off x="2012365" y="358450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7" name="Google Shape;317;p19"/>
          <p:cNvSpPr txBox="1"/>
          <p:nvPr/>
        </p:nvSpPr>
        <p:spPr>
          <a:xfrm>
            <a:off x="3014293" y="4084257"/>
            <a:ext cx="1866900" cy="315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8" name="Google Shape;318;p19"/>
          <p:cNvSpPr txBox="1"/>
          <p:nvPr/>
        </p:nvSpPr>
        <p:spPr>
          <a:xfrm>
            <a:off x="2012365" y="4063793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닉네임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9" name="Google Shape;319;p19"/>
          <p:cNvSpPr txBox="1"/>
          <p:nvPr/>
        </p:nvSpPr>
        <p:spPr>
          <a:xfrm>
            <a:off x="5498310" y="2204564"/>
            <a:ext cx="8895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중복확인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0" name="Google Shape;320;p19"/>
          <p:cNvSpPr txBox="1"/>
          <p:nvPr/>
        </p:nvSpPr>
        <p:spPr>
          <a:xfrm>
            <a:off x="3014293" y="4541458"/>
            <a:ext cx="1642500" cy="337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1" name="Google Shape;321;p19"/>
          <p:cNvSpPr txBox="1"/>
          <p:nvPr/>
        </p:nvSpPr>
        <p:spPr>
          <a:xfrm>
            <a:off x="2012365" y="454226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이메일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2" name="Google Shape;322;p19"/>
          <p:cNvSpPr txBox="1"/>
          <p:nvPr/>
        </p:nvSpPr>
        <p:spPr>
          <a:xfrm>
            <a:off x="3014293" y="5020743"/>
            <a:ext cx="844200" cy="337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3" name="Google Shape;323;p19"/>
          <p:cNvSpPr txBox="1"/>
          <p:nvPr/>
        </p:nvSpPr>
        <p:spPr>
          <a:xfrm>
            <a:off x="2012365" y="5021553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전화번호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4" name="Google Shape;324;p19"/>
          <p:cNvSpPr txBox="1"/>
          <p:nvPr/>
        </p:nvSpPr>
        <p:spPr>
          <a:xfrm>
            <a:off x="4196720" y="5020743"/>
            <a:ext cx="844200" cy="337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5" name="Google Shape;325;p19"/>
          <p:cNvSpPr txBox="1"/>
          <p:nvPr/>
        </p:nvSpPr>
        <p:spPr>
          <a:xfrm>
            <a:off x="5397978" y="5020743"/>
            <a:ext cx="844200" cy="337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6" name="Google Shape;326;p19"/>
          <p:cNvSpPr txBox="1"/>
          <p:nvPr/>
        </p:nvSpPr>
        <p:spPr>
          <a:xfrm>
            <a:off x="3775548" y="5012104"/>
            <a:ext cx="3873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7" name="Google Shape;327;p19"/>
          <p:cNvSpPr txBox="1"/>
          <p:nvPr/>
        </p:nvSpPr>
        <p:spPr>
          <a:xfrm>
            <a:off x="4953239" y="5012103"/>
            <a:ext cx="3873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8" name="Google Shape;328;p19"/>
          <p:cNvSpPr txBox="1"/>
          <p:nvPr/>
        </p:nvSpPr>
        <p:spPr>
          <a:xfrm>
            <a:off x="4656744" y="4551754"/>
            <a:ext cx="3873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rPr b="1" lang="ko-K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@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9" name="Google Shape;329;p19"/>
          <p:cNvSpPr txBox="1"/>
          <p:nvPr/>
        </p:nvSpPr>
        <p:spPr>
          <a:xfrm>
            <a:off x="5106326" y="4564826"/>
            <a:ext cx="1642500" cy="337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0" name="Google Shape;330;p19"/>
          <p:cNvSpPr/>
          <p:nvPr/>
        </p:nvSpPr>
        <p:spPr>
          <a:xfrm flipH="1" rot="10800000">
            <a:off x="6495523" y="4666584"/>
            <a:ext cx="146100" cy="128100"/>
          </a:xfrm>
          <a:prstGeom prst="triangle">
            <a:avLst>
              <a:gd fmla="val 50000" name="adj"/>
            </a:avLst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p19"/>
          <p:cNvSpPr txBox="1"/>
          <p:nvPr/>
        </p:nvSpPr>
        <p:spPr>
          <a:xfrm>
            <a:off x="4981409" y="4094554"/>
            <a:ext cx="8895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중복확인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2" name="Google Shape;332;p19"/>
          <p:cNvSpPr txBox="1"/>
          <p:nvPr/>
        </p:nvSpPr>
        <p:spPr>
          <a:xfrm>
            <a:off x="6208715" y="1932129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p19"/>
          <p:cNvSpPr txBox="1"/>
          <p:nvPr/>
        </p:nvSpPr>
        <p:spPr>
          <a:xfrm>
            <a:off x="5188146" y="2496434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p19"/>
          <p:cNvSpPr txBox="1"/>
          <p:nvPr/>
        </p:nvSpPr>
        <p:spPr>
          <a:xfrm>
            <a:off x="5173437" y="2913522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5" name="Google Shape;335;p19"/>
          <p:cNvSpPr txBox="1"/>
          <p:nvPr/>
        </p:nvSpPr>
        <p:spPr>
          <a:xfrm>
            <a:off x="5691570" y="3804354"/>
            <a:ext cx="44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" name="Google Shape;336;p19"/>
          <p:cNvSpPr txBox="1"/>
          <p:nvPr/>
        </p:nvSpPr>
        <p:spPr>
          <a:xfrm>
            <a:off x="4236941" y="5481673"/>
            <a:ext cx="47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7" name="Google Shape;337;p19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9" name="Google Shape;349;p20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2-1-3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회원가입</a:t>
                      </a:r>
                      <a:r>
                        <a:rPr lang="ko-KR" sz="1200"/>
                        <a:t> 확인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강동혁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0" name="Google Shape;350;p20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409000"/>
                <a:gridCol w="3282450"/>
              </a:tblGrid>
              <a:tr h="373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(2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(1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1" name="Google Shape;351;p20"/>
          <p:cNvSpPr txBox="1"/>
          <p:nvPr/>
        </p:nvSpPr>
        <p:spPr>
          <a:xfrm>
            <a:off x="2143860" y="3207016"/>
            <a:ext cx="4068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성공적으로 완료되었습니다.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2" name="Google Shape;352;p20"/>
          <p:cNvSpPr txBox="1"/>
          <p:nvPr/>
        </p:nvSpPr>
        <p:spPr>
          <a:xfrm>
            <a:off x="3090300" y="4061775"/>
            <a:ext cx="9513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3" name="Google Shape;353;p20"/>
          <p:cNvSpPr txBox="1"/>
          <p:nvPr/>
        </p:nvSpPr>
        <p:spPr>
          <a:xfrm>
            <a:off x="2602403" y="393478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p20"/>
          <p:cNvSpPr txBox="1"/>
          <p:nvPr/>
        </p:nvSpPr>
        <p:spPr>
          <a:xfrm>
            <a:off x="4279150" y="4061775"/>
            <a:ext cx="9513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홈으로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5" name="Google Shape;355;p20"/>
          <p:cNvSpPr txBox="1"/>
          <p:nvPr/>
        </p:nvSpPr>
        <p:spPr>
          <a:xfrm>
            <a:off x="5205203" y="393478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6" name="Google Shape;356;p20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7" name="Google Shape;357;p20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8" name="Google Shape;358;p20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9" name="Google Shape;359;p20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0" name="Google Shape;360;p20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1" name="Google Shape;361;p20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1"/>
          <p:cNvSpPr txBox="1"/>
          <p:nvPr/>
        </p:nvSpPr>
        <p:spPr>
          <a:xfrm>
            <a:off x="2345685" y="2063931"/>
            <a:ext cx="3558600" cy="24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69" name="Google Shape;369;p21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2-2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아이디 찾기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강동혁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0" name="Google Shape;370;p21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{65B3C62B-0314-4B7E-ACF9-E5655147598D}</a:tableStyleId>
              </a:tblPr>
              <a:tblGrid>
                <a:gridCol w="409000"/>
                <a:gridCol w="3282450"/>
              </a:tblGrid>
              <a:tr h="3836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465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이메일과 비밀번호 중에 하나를 선택하여 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입력하도록 한다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</a:t>
                      </a:r>
                      <a:r>
                        <a:rPr lang="ko-KR" sz="1200"/>
                        <a:t>정보 일치)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(2-2-1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2. (정보 불일치)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alert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(2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1" name="Google Shape;371;p21"/>
          <p:cNvSpPr txBox="1"/>
          <p:nvPr/>
        </p:nvSpPr>
        <p:spPr>
          <a:xfrm>
            <a:off x="3289044" y="3012799"/>
            <a:ext cx="23265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2" name="Google Shape;372;p21"/>
          <p:cNvSpPr txBox="1"/>
          <p:nvPr/>
        </p:nvSpPr>
        <p:spPr>
          <a:xfrm>
            <a:off x="3288294" y="3469999"/>
            <a:ext cx="23265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3" name="Google Shape;373;p21"/>
          <p:cNvSpPr txBox="1"/>
          <p:nvPr/>
        </p:nvSpPr>
        <p:spPr>
          <a:xfrm>
            <a:off x="2482950" y="3012799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4" name="Google Shape;374;p21"/>
          <p:cNvSpPr txBox="1"/>
          <p:nvPr/>
        </p:nvSpPr>
        <p:spPr>
          <a:xfrm>
            <a:off x="2410350" y="3806300"/>
            <a:ext cx="8178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이메일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5" name="Google Shape;375;p21"/>
          <p:cNvSpPr txBox="1"/>
          <p:nvPr/>
        </p:nvSpPr>
        <p:spPr>
          <a:xfrm>
            <a:off x="3296667" y="2305406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 찾기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6" name="Google Shape;376;p21"/>
          <p:cNvSpPr txBox="1"/>
          <p:nvPr/>
        </p:nvSpPr>
        <p:spPr>
          <a:xfrm>
            <a:off x="3606288" y="4003296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찾기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7" name="Google Shape;377;p21"/>
          <p:cNvSpPr txBox="1"/>
          <p:nvPr/>
        </p:nvSpPr>
        <p:spPr>
          <a:xfrm>
            <a:off x="1934257" y="319814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8" name="Google Shape;378;p21"/>
          <p:cNvSpPr txBox="1"/>
          <p:nvPr/>
        </p:nvSpPr>
        <p:spPr>
          <a:xfrm>
            <a:off x="2410350" y="4139825"/>
            <a:ext cx="8178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전화번호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2410350" y="3470000"/>
            <a:ext cx="8178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선택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0" name="Google Shape;380;p21"/>
          <p:cNvSpPr/>
          <p:nvPr/>
        </p:nvSpPr>
        <p:spPr>
          <a:xfrm flipH="1" rot="10800000">
            <a:off x="2990323" y="3585509"/>
            <a:ext cx="146100" cy="128100"/>
          </a:xfrm>
          <a:prstGeom prst="triangle">
            <a:avLst>
              <a:gd fmla="val 50000" name="adj"/>
            </a:avLst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3289057" y="38062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4511163" y="4003296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5231932" y="38062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