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sldIdLst>
    <p:sldId id="256" r:id="rId2"/>
    <p:sldId id="257" r:id="rId3"/>
    <p:sldId id="300" r:id="rId4"/>
    <p:sldId id="258" r:id="rId5"/>
    <p:sldId id="263" r:id="rId6"/>
    <p:sldId id="276" r:id="rId7"/>
    <p:sldId id="262" r:id="rId8"/>
    <p:sldId id="264" r:id="rId9"/>
    <p:sldId id="287" r:id="rId10"/>
    <p:sldId id="288" r:id="rId11"/>
    <p:sldId id="289" r:id="rId12"/>
    <p:sldId id="268" r:id="rId13"/>
    <p:sldId id="290" r:id="rId14"/>
    <p:sldId id="291" r:id="rId15"/>
    <p:sldId id="269" r:id="rId16"/>
    <p:sldId id="293" r:id="rId17"/>
    <p:sldId id="292" r:id="rId18"/>
    <p:sldId id="275" r:id="rId19"/>
    <p:sldId id="294" r:id="rId20"/>
    <p:sldId id="303" r:id="rId21"/>
    <p:sldId id="270" r:id="rId22"/>
    <p:sldId id="295" r:id="rId23"/>
    <p:sldId id="307" r:id="rId24"/>
    <p:sldId id="296" r:id="rId25"/>
    <p:sldId id="265" r:id="rId26"/>
    <p:sldId id="259" r:id="rId27"/>
    <p:sldId id="272" r:id="rId28"/>
    <p:sldId id="273" r:id="rId29"/>
    <p:sldId id="282" r:id="rId30"/>
    <p:sldId id="298" r:id="rId31"/>
    <p:sldId id="297" r:id="rId32"/>
    <p:sldId id="279" r:id="rId33"/>
    <p:sldId id="277" r:id="rId34"/>
    <p:sldId id="260" r:id="rId35"/>
    <p:sldId id="281" r:id="rId36"/>
    <p:sldId id="274" r:id="rId37"/>
    <p:sldId id="278" r:id="rId38"/>
    <p:sldId id="283" r:id="rId39"/>
    <p:sldId id="261" r:id="rId40"/>
    <p:sldId id="285" r:id="rId41"/>
    <p:sldId id="284" r:id="rId42"/>
    <p:sldId id="286" r:id="rId43"/>
    <p:sldId id="308" r:id="rId44"/>
    <p:sldId id="309" r:id="rId45"/>
    <p:sldId id="301" r:id="rId46"/>
    <p:sldId id="302" r:id="rId47"/>
    <p:sldId id="304" r:id="rId48"/>
    <p:sldId id="305" r:id="rId49"/>
    <p:sldId id="310" r:id="rId50"/>
    <p:sldId id="30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8D8E"/>
    <a:srgbClr val="002776"/>
    <a:srgbClr val="000F2E"/>
    <a:srgbClr val="5A5A5A"/>
    <a:srgbClr val="3C3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99" autoAdjust="0"/>
    <p:restoredTop sz="53688" autoAdjust="0"/>
  </p:normalViewPr>
  <p:slideViewPr>
    <p:cSldViewPr snapToGrid="0">
      <p:cViewPr varScale="1">
        <p:scale>
          <a:sx n="27" d="100"/>
          <a:sy n="27" d="100"/>
        </p:scale>
        <p:origin x="1382" y="29"/>
      </p:cViewPr>
      <p:guideLst/>
    </p:cSldViewPr>
  </p:slideViewPr>
  <p:notesTextViewPr>
    <p:cViewPr>
      <p:scale>
        <a:sx n="3" d="2"/>
        <a:sy n="3" d="2"/>
      </p:scale>
      <p:origin x="0" y="0"/>
    </p:cViewPr>
  </p:notesText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CD5F6A-C4F9-4D82-A5EE-6D09A0B9A760}" type="datetimeFigureOut">
              <a:rPr lang="en-US" smtClean="0"/>
              <a:t>9/23/2015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9A2915-4001-43F7-B6E0-7EDF1D09EA51}" type="slidenum">
              <a:rPr lang="en-US" smtClean="0"/>
              <a:t>‹#›</a:t>
            </a:fld>
            <a:endParaRPr lang="en-US"/>
          </a:p>
        </p:txBody>
      </p:sp>
    </p:spTree>
    <p:extLst>
      <p:ext uri="{BB962C8B-B14F-4D97-AF65-F5344CB8AC3E}">
        <p14:creationId xmlns:p14="http://schemas.microsoft.com/office/powerpoint/2010/main" val="2661397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going to try to one up what’s been said by many people smarter than me have defined IOT in terms of the technology and the promise for hundreds of trillions of dollars in savings.  Instead when I think of IOT I think about a mindset.  That mindset being “what would you…”</a:t>
            </a:r>
            <a:endParaRPr lang="en-US" dirty="0"/>
          </a:p>
        </p:txBody>
      </p:sp>
      <p:sp>
        <p:nvSpPr>
          <p:cNvPr id="4" name="Slide Number Placeholder 3"/>
          <p:cNvSpPr>
            <a:spLocks noGrp="1"/>
          </p:cNvSpPr>
          <p:nvPr>
            <p:ph type="sldNum" sz="quarter" idx="10"/>
          </p:nvPr>
        </p:nvSpPr>
        <p:spPr/>
        <p:txBody>
          <a:bodyPr/>
          <a:lstStyle/>
          <a:p>
            <a:fld id="{FC9A2915-4001-43F7-B6E0-7EDF1D09EA51}" type="slidenum">
              <a:rPr lang="en-US" smtClean="0"/>
              <a:t>6</a:t>
            </a:fld>
            <a:endParaRPr lang="en-US"/>
          </a:p>
        </p:txBody>
      </p:sp>
    </p:spTree>
    <p:extLst>
      <p:ext uri="{BB962C8B-B14F-4D97-AF65-F5344CB8AC3E}">
        <p14:creationId xmlns:p14="http://schemas.microsoft.com/office/powerpoint/2010/main" val="2398934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9A2915-4001-43F7-B6E0-7EDF1D09EA51}" type="slidenum">
              <a:rPr lang="en-US" smtClean="0"/>
              <a:t>19</a:t>
            </a:fld>
            <a:endParaRPr lang="en-US"/>
          </a:p>
        </p:txBody>
      </p:sp>
    </p:spTree>
    <p:extLst>
      <p:ext uri="{BB962C8B-B14F-4D97-AF65-F5344CB8AC3E}">
        <p14:creationId xmlns:p14="http://schemas.microsoft.com/office/powerpoint/2010/main" val="4042946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9A2915-4001-43F7-B6E0-7EDF1D09EA51}" type="slidenum">
              <a:rPr lang="en-US" smtClean="0"/>
              <a:t>22</a:t>
            </a:fld>
            <a:endParaRPr lang="en-US"/>
          </a:p>
        </p:txBody>
      </p:sp>
    </p:spTree>
    <p:extLst>
      <p:ext uri="{BB962C8B-B14F-4D97-AF65-F5344CB8AC3E}">
        <p14:creationId xmlns:p14="http://schemas.microsoft.com/office/powerpoint/2010/main" val="1033955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9A2915-4001-43F7-B6E0-7EDF1D09EA51}" type="slidenum">
              <a:rPr lang="en-US" smtClean="0"/>
              <a:t>27</a:t>
            </a:fld>
            <a:endParaRPr lang="en-US"/>
          </a:p>
        </p:txBody>
      </p:sp>
    </p:spTree>
    <p:extLst>
      <p:ext uri="{BB962C8B-B14F-4D97-AF65-F5344CB8AC3E}">
        <p14:creationId xmlns:p14="http://schemas.microsoft.com/office/powerpoint/2010/main" val="3399641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does pub/sub</a:t>
            </a:r>
            <a:r>
              <a:rPr lang="en-US" baseline="0" dirty="0" smtClean="0"/>
              <a:t> with central broker mean?  What it means is you start with a central collection point called a broker.  The clients that have data publish data to the broker.. Using a topic to essentially name the data point.  More about topics in a minute.  Then for the clients that want data they connect to same broker and subscribe to a topic or multiple topics.  So when a publisher sends out an update for topic A all of the clients that are subscribed to Topic A will automatically get the updated value.</a:t>
            </a:r>
            <a:endParaRPr lang="en-US" dirty="0"/>
          </a:p>
        </p:txBody>
      </p:sp>
      <p:sp>
        <p:nvSpPr>
          <p:cNvPr id="4" name="Slide Number Placeholder 3"/>
          <p:cNvSpPr>
            <a:spLocks noGrp="1"/>
          </p:cNvSpPr>
          <p:nvPr>
            <p:ph type="sldNum" sz="quarter" idx="10"/>
          </p:nvPr>
        </p:nvSpPr>
        <p:spPr/>
        <p:txBody>
          <a:bodyPr/>
          <a:lstStyle/>
          <a:p>
            <a:fld id="{FC9A2915-4001-43F7-B6E0-7EDF1D09EA51}" type="slidenum">
              <a:rPr lang="en-US" smtClean="0"/>
              <a:t>28</a:t>
            </a:fld>
            <a:endParaRPr lang="en-US"/>
          </a:p>
        </p:txBody>
      </p:sp>
    </p:spTree>
    <p:extLst>
      <p:ext uri="{BB962C8B-B14F-4D97-AF65-F5344CB8AC3E}">
        <p14:creationId xmlns:p14="http://schemas.microsoft.com/office/powerpoint/2010/main" val="4173799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9A2915-4001-43F7-B6E0-7EDF1D09EA51}" type="slidenum">
              <a:rPr lang="en-US" smtClean="0"/>
              <a:t>31</a:t>
            </a:fld>
            <a:endParaRPr lang="en-US"/>
          </a:p>
        </p:txBody>
      </p:sp>
    </p:spTree>
    <p:extLst>
      <p:ext uri="{BB962C8B-B14F-4D97-AF65-F5344CB8AC3E}">
        <p14:creationId xmlns:p14="http://schemas.microsoft.com/office/powerpoint/2010/main" val="3711139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9A2915-4001-43F7-B6E0-7EDF1D09EA51}" type="slidenum">
              <a:rPr lang="en-US" smtClean="0"/>
              <a:t>36</a:t>
            </a:fld>
            <a:endParaRPr lang="en-US"/>
          </a:p>
        </p:txBody>
      </p:sp>
    </p:spTree>
    <p:extLst>
      <p:ext uri="{BB962C8B-B14F-4D97-AF65-F5344CB8AC3E}">
        <p14:creationId xmlns:p14="http://schemas.microsoft.com/office/powerpoint/2010/main" val="60489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9A2915-4001-43F7-B6E0-7EDF1D09EA51}" type="slidenum">
              <a:rPr lang="en-US" smtClean="0"/>
              <a:t>37</a:t>
            </a:fld>
            <a:endParaRPr lang="en-US"/>
          </a:p>
        </p:txBody>
      </p:sp>
    </p:spTree>
    <p:extLst>
      <p:ext uri="{BB962C8B-B14F-4D97-AF65-F5344CB8AC3E}">
        <p14:creationId xmlns:p14="http://schemas.microsoft.com/office/powerpoint/2010/main" val="61919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9A2915-4001-43F7-B6E0-7EDF1D09EA51}" type="slidenum">
              <a:rPr lang="en-US" smtClean="0"/>
              <a:t>44</a:t>
            </a:fld>
            <a:endParaRPr lang="en-US"/>
          </a:p>
        </p:txBody>
      </p:sp>
    </p:spTree>
    <p:extLst>
      <p:ext uri="{BB962C8B-B14F-4D97-AF65-F5344CB8AC3E}">
        <p14:creationId xmlns:p14="http://schemas.microsoft.com/office/powerpoint/2010/main" val="4112879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when you dive a little</a:t>
            </a:r>
            <a:r>
              <a:rPr lang="en-US" baseline="0" dirty="0" smtClean="0"/>
              <a:t> deeper you find a lot of moving parts when it comes to </a:t>
            </a:r>
            <a:r>
              <a:rPr lang="en-US" baseline="0" dirty="0" err="1" smtClean="0"/>
              <a:t>tx</a:t>
            </a:r>
            <a:r>
              <a:rPr lang="en-US" baseline="0" dirty="0" smtClean="0"/>
              <a:t>/</a:t>
            </a:r>
            <a:r>
              <a:rPr lang="en-US" baseline="0" dirty="0" err="1" smtClean="0"/>
              <a:t>rx</a:t>
            </a:r>
            <a:r>
              <a:rPr lang="en-US" baseline="0" dirty="0" smtClean="0"/>
              <a:t> of IOT data.  In this talk I’m going to focus almost exclusively on the data transmission and receipt part.  So… let’s get started because I’ve got about 50 slides to get through.. With demos…</a:t>
            </a:r>
          </a:p>
        </p:txBody>
      </p:sp>
      <p:sp>
        <p:nvSpPr>
          <p:cNvPr id="4" name="Slide Number Placeholder 3"/>
          <p:cNvSpPr>
            <a:spLocks noGrp="1"/>
          </p:cNvSpPr>
          <p:nvPr>
            <p:ph type="sldNum" sz="quarter" idx="10"/>
          </p:nvPr>
        </p:nvSpPr>
        <p:spPr/>
        <p:txBody>
          <a:bodyPr/>
          <a:lstStyle/>
          <a:p>
            <a:fld id="{FC9A2915-4001-43F7-B6E0-7EDF1D09EA51}" type="slidenum">
              <a:rPr lang="en-US" smtClean="0"/>
              <a:t>7</a:t>
            </a:fld>
            <a:endParaRPr lang="en-US"/>
          </a:p>
        </p:txBody>
      </p:sp>
    </p:spTree>
    <p:extLst>
      <p:ext uri="{BB962C8B-B14F-4D97-AF65-F5344CB8AC3E}">
        <p14:creationId xmlns:p14="http://schemas.microsoft.com/office/powerpoint/2010/main" val="521560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time you send/receive data over a network you have to consider both</a:t>
            </a:r>
            <a:r>
              <a:rPr lang="en-US" baseline="0" dirty="0" smtClean="0"/>
              <a:t> the transport and the protocol.  For transport you’ve got two primary options, TCP and UDP.  The simplistic difference between the two is that TCP confirms receipt of a packet, allowing for retransmission if it doesn’t make it while UDP does not.  This makes UDP a lot lighter weight and easier to wake up and send data but you have to deal with a lot of issues yourself.  The next part is the protocol.  And that’s what I’m about to spend a lot of time talking about.  The protocol is how the two ends of the conversation know how to interpret the packets flying back and forth.</a:t>
            </a:r>
            <a:endParaRPr lang="en-US" dirty="0"/>
          </a:p>
        </p:txBody>
      </p:sp>
      <p:sp>
        <p:nvSpPr>
          <p:cNvPr id="4" name="Slide Number Placeholder 3"/>
          <p:cNvSpPr>
            <a:spLocks noGrp="1"/>
          </p:cNvSpPr>
          <p:nvPr>
            <p:ph type="sldNum" sz="quarter" idx="10"/>
          </p:nvPr>
        </p:nvSpPr>
        <p:spPr/>
        <p:txBody>
          <a:bodyPr/>
          <a:lstStyle/>
          <a:p>
            <a:fld id="{FC9A2915-4001-43F7-B6E0-7EDF1D09EA51}" type="slidenum">
              <a:rPr lang="en-US" smtClean="0"/>
              <a:t>8</a:t>
            </a:fld>
            <a:endParaRPr lang="en-US"/>
          </a:p>
        </p:txBody>
      </p:sp>
    </p:spTree>
    <p:extLst>
      <p:ext uri="{BB962C8B-B14F-4D97-AF65-F5344CB8AC3E}">
        <p14:creationId xmlns:p14="http://schemas.microsoft.com/office/powerpoint/2010/main" val="127271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first up, HTTP.  This is your old school method for delivering web pages but with a new twist, a RESTFUL pattern.  Without getting too far into it, RESTful patterns are a way you can use existing HTTP verbs like GET/POST, etc. and specially formulated URL’s to get data and send data to the server.  But fundamentally this is a request/response pattern where every time you want data it’s a new independent transaction as well as sending data.</a:t>
            </a:r>
            <a:endParaRPr lang="en-US" dirty="0"/>
          </a:p>
        </p:txBody>
      </p:sp>
      <p:sp>
        <p:nvSpPr>
          <p:cNvPr id="4" name="Slide Number Placeholder 3"/>
          <p:cNvSpPr>
            <a:spLocks noGrp="1"/>
          </p:cNvSpPr>
          <p:nvPr>
            <p:ph type="sldNum" sz="quarter" idx="10"/>
          </p:nvPr>
        </p:nvSpPr>
        <p:spPr/>
        <p:txBody>
          <a:bodyPr/>
          <a:lstStyle/>
          <a:p>
            <a:fld id="{FC9A2915-4001-43F7-B6E0-7EDF1D09EA51}" type="slidenum">
              <a:rPr lang="en-US" smtClean="0"/>
              <a:t>9</a:t>
            </a:fld>
            <a:endParaRPr lang="en-US"/>
          </a:p>
        </p:txBody>
      </p:sp>
    </p:spTree>
    <p:extLst>
      <p:ext uri="{BB962C8B-B14F-4D97-AF65-F5344CB8AC3E}">
        <p14:creationId xmlns:p14="http://schemas.microsoft.com/office/powerpoint/2010/main" val="2932710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9A2915-4001-43F7-B6E0-7EDF1D09EA51}" type="slidenum">
              <a:rPr lang="en-US" smtClean="0"/>
              <a:t>10</a:t>
            </a:fld>
            <a:endParaRPr lang="en-US"/>
          </a:p>
        </p:txBody>
      </p:sp>
    </p:spTree>
    <p:extLst>
      <p:ext uri="{BB962C8B-B14F-4D97-AF65-F5344CB8AC3E}">
        <p14:creationId xmlns:p14="http://schemas.microsoft.com/office/powerpoint/2010/main" val="2105925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9A2915-4001-43F7-B6E0-7EDF1D09EA51}" type="slidenum">
              <a:rPr lang="en-US" smtClean="0"/>
              <a:t>11</a:t>
            </a:fld>
            <a:endParaRPr lang="en-US"/>
          </a:p>
        </p:txBody>
      </p:sp>
    </p:spTree>
    <p:extLst>
      <p:ext uri="{BB962C8B-B14F-4D97-AF65-F5344CB8AC3E}">
        <p14:creationId xmlns:p14="http://schemas.microsoft.com/office/powerpoint/2010/main" val="650347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9A2915-4001-43F7-B6E0-7EDF1D09EA51}" type="slidenum">
              <a:rPr lang="en-US" smtClean="0"/>
              <a:t>12</a:t>
            </a:fld>
            <a:endParaRPr lang="en-US"/>
          </a:p>
        </p:txBody>
      </p:sp>
    </p:spTree>
    <p:extLst>
      <p:ext uri="{BB962C8B-B14F-4D97-AF65-F5344CB8AC3E}">
        <p14:creationId xmlns:p14="http://schemas.microsoft.com/office/powerpoint/2010/main" val="2024481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9A2915-4001-43F7-B6E0-7EDF1D09EA51}" type="slidenum">
              <a:rPr lang="en-US" smtClean="0"/>
              <a:t>14</a:t>
            </a:fld>
            <a:endParaRPr lang="en-US"/>
          </a:p>
        </p:txBody>
      </p:sp>
    </p:spTree>
    <p:extLst>
      <p:ext uri="{BB962C8B-B14F-4D97-AF65-F5344CB8AC3E}">
        <p14:creationId xmlns:p14="http://schemas.microsoft.com/office/powerpoint/2010/main" val="2256997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9A2915-4001-43F7-B6E0-7EDF1D09EA51}" type="slidenum">
              <a:rPr lang="en-US" smtClean="0"/>
              <a:t>18</a:t>
            </a:fld>
            <a:endParaRPr lang="en-US"/>
          </a:p>
        </p:txBody>
      </p:sp>
    </p:spTree>
    <p:extLst>
      <p:ext uri="{BB962C8B-B14F-4D97-AF65-F5344CB8AC3E}">
        <p14:creationId xmlns:p14="http://schemas.microsoft.com/office/powerpoint/2010/main" val="3751605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rgbClr val="002776"/>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rgbClr val="000F2E"/>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0FB9EB3F-323F-4E63-953F-557496EE9716}" type="datetime1">
              <a:rPr lang="en-US" smtClean="0"/>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9ED27-3158-4A93-B53C-5CA67AEB9781}" type="slidenum">
              <a:rPr lang="en-US" smtClean="0"/>
              <a:t>‹#›</a:t>
            </a:fld>
            <a:endParaRPr lang="en-US"/>
          </a:p>
        </p:txBody>
      </p:sp>
    </p:spTree>
    <p:extLst>
      <p:ext uri="{BB962C8B-B14F-4D97-AF65-F5344CB8AC3E}">
        <p14:creationId xmlns:p14="http://schemas.microsoft.com/office/powerpoint/2010/main" val="421713264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7B0F42-E5BB-4D62-9C84-5EEEE290A421}" type="datetime1">
              <a:rPr lang="en-US" smtClean="0"/>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9ED27-3158-4A93-B53C-5CA67AEB9781}" type="slidenum">
              <a:rPr lang="en-US" smtClean="0"/>
              <a:t>‹#›</a:t>
            </a:fld>
            <a:endParaRPr lang="en-US"/>
          </a:p>
        </p:txBody>
      </p:sp>
    </p:spTree>
    <p:extLst>
      <p:ext uri="{BB962C8B-B14F-4D97-AF65-F5344CB8AC3E}">
        <p14:creationId xmlns:p14="http://schemas.microsoft.com/office/powerpoint/2010/main" val="3325266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AAE2E3-FE9D-4723-93BF-AB7B8392D976}" type="datetime1">
              <a:rPr lang="en-US" smtClean="0"/>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9ED27-3158-4A93-B53C-5CA67AEB9781}" type="slidenum">
              <a:rPr lang="en-US" smtClean="0"/>
              <a:t>‹#›</a:t>
            </a:fld>
            <a:endParaRPr lang="en-US"/>
          </a:p>
        </p:txBody>
      </p:sp>
    </p:spTree>
    <p:extLst>
      <p:ext uri="{BB962C8B-B14F-4D97-AF65-F5344CB8AC3E}">
        <p14:creationId xmlns:p14="http://schemas.microsoft.com/office/powerpoint/2010/main" val="2313686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75000"/>
            </a:schemeClr>
          </a:solidFill>
        </p:spPr>
        <p:txBody>
          <a:bodyPr/>
          <a:lstStyle>
            <a:lvl1pPr>
              <a:defRPr>
                <a:solidFill>
                  <a:srgbClr val="00206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5A5A5A"/>
                </a:solidFill>
              </a:defRPr>
            </a:lvl1pPr>
            <a:lvl2pPr>
              <a:defRPr>
                <a:solidFill>
                  <a:srgbClr val="5A5A5A"/>
                </a:solidFill>
              </a:defRPr>
            </a:lvl2pPr>
            <a:lvl3pPr>
              <a:defRPr>
                <a:solidFill>
                  <a:srgbClr val="5A5A5A"/>
                </a:solidFill>
              </a:defRPr>
            </a:lvl3pPr>
            <a:lvl4pPr>
              <a:defRPr>
                <a:solidFill>
                  <a:srgbClr val="5A5A5A"/>
                </a:solidFill>
              </a:defRPr>
            </a:lvl4pPr>
            <a:lvl5pPr>
              <a:defRPr>
                <a:solidFill>
                  <a:srgbClr val="5A5A5A"/>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CC650685-2797-4568-A857-47ED0C1BDF47}" type="datetime1">
              <a:rPr lang="en-US" smtClean="0"/>
              <a:t>9/23/2015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9ED27-3158-4A93-B53C-5CA67AEB9781}" type="slidenum">
              <a:rPr lang="en-US" smtClean="0"/>
              <a:t>‹#›</a:t>
            </a:fld>
            <a:endParaRPr lang="en-US" dirty="0"/>
          </a:p>
        </p:txBody>
      </p:sp>
    </p:spTree>
    <p:extLst>
      <p:ext uri="{BB962C8B-B14F-4D97-AF65-F5344CB8AC3E}">
        <p14:creationId xmlns:p14="http://schemas.microsoft.com/office/powerpoint/2010/main" val="16866071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93F945-1E94-487A-BD0F-DAE072225D56}" type="datetime1">
              <a:rPr lang="en-US" smtClean="0"/>
              <a:t>9/23/2015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9ED27-3158-4A93-B53C-5CA67AEB9781}" type="slidenum">
              <a:rPr lang="en-US" smtClean="0"/>
              <a:t>‹#›</a:t>
            </a:fld>
            <a:endParaRPr lang="en-US"/>
          </a:p>
        </p:txBody>
      </p:sp>
    </p:spTree>
    <p:extLst>
      <p:ext uri="{BB962C8B-B14F-4D97-AF65-F5344CB8AC3E}">
        <p14:creationId xmlns:p14="http://schemas.microsoft.com/office/powerpoint/2010/main" val="7933815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55D606-540D-46BF-86FE-C3D0125C1D69}" type="datetime1">
              <a:rPr lang="en-US" smtClean="0"/>
              <a:t>9/23/2015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9ED27-3158-4A93-B53C-5CA67AEB9781}" type="slidenum">
              <a:rPr lang="en-US" smtClean="0"/>
              <a:t>‹#›</a:t>
            </a:fld>
            <a:endParaRPr lang="en-US"/>
          </a:p>
        </p:txBody>
      </p:sp>
    </p:spTree>
    <p:extLst>
      <p:ext uri="{BB962C8B-B14F-4D97-AF65-F5344CB8AC3E}">
        <p14:creationId xmlns:p14="http://schemas.microsoft.com/office/powerpoint/2010/main" val="2009947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306092-5419-414E-B2CA-909A2D1444F8}" type="datetime1">
              <a:rPr lang="en-US" smtClean="0"/>
              <a:t>9/23/2015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39ED27-3158-4A93-B53C-5CA67AEB9781}" type="slidenum">
              <a:rPr lang="en-US" smtClean="0"/>
              <a:t>‹#›</a:t>
            </a:fld>
            <a:endParaRPr lang="en-US"/>
          </a:p>
        </p:txBody>
      </p:sp>
    </p:spTree>
    <p:extLst>
      <p:ext uri="{BB962C8B-B14F-4D97-AF65-F5344CB8AC3E}">
        <p14:creationId xmlns:p14="http://schemas.microsoft.com/office/powerpoint/2010/main" val="1266482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566A90-7E79-42B0-9E07-DE0C9B9FCC66}" type="datetime1">
              <a:rPr lang="en-US" smtClean="0"/>
              <a:t>9/23/2015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39ED27-3158-4A93-B53C-5CA67AEB9781}" type="slidenum">
              <a:rPr lang="en-US" smtClean="0"/>
              <a:t>‹#›</a:t>
            </a:fld>
            <a:endParaRPr lang="en-US"/>
          </a:p>
        </p:txBody>
      </p:sp>
    </p:spTree>
    <p:extLst>
      <p:ext uri="{BB962C8B-B14F-4D97-AF65-F5344CB8AC3E}">
        <p14:creationId xmlns:p14="http://schemas.microsoft.com/office/powerpoint/2010/main" val="3973097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97ADBC-7813-462A-8B6F-5E1F4E23C3FF}" type="datetime1">
              <a:rPr lang="en-US" smtClean="0"/>
              <a:t>9/23/2015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39ED27-3158-4A93-B53C-5CA67AEB9781}" type="slidenum">
              <a:rPr lang="en-US" smtClean="0"/>
              <a:t>‹#›</a:t>
            </a:fld>
            <a:endParaRPr lang="en-US"/>
          </a:p>
        </p:txBody>
      </p:sp>
    </p:spTree>
    <p:extLst>
      <p:ext uri="{BB962C8B-B14F-4D97-AF65-F5344CB8AC3E}">
        <p14:creationId xmlns:p14="http://schemas.microsoft.com/office/powerpoint/2010/main" val="3841845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41E47E-A05C-4D1F-B680-9694C4122E2E}" type="datetime1">
              <a:rPr lang="en-US" smtClean="0"/>
              <a:t>9/23/2015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9ED27-3158-4A93-B53C-5CA67AEB9781}" type="slidenum">
              <a:rPr lang="en-US" smtClean="0"/>
              <a:t>‹#›</a:t>
            </a:fld>
            <a:endParaRPr lang="en-US"/>
          </a:p>
        </p:txBody>
      </p:sp>
    </p:spTree>
    <p:extLst>
      <p:ext uri="{BB962C8B-B14F-4D97-AF65-F5344CB8AC3E}">
        <p14:creationId xmlns:p14="http://schemas.microsoft.com/office/powerpoint/2010/main" val="2143999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7DF2D4-8C00-4C50-9A96-341933D4D521}" type="datetime1">
              <a:rPr lang="en-US" smtClean="0"/>
              <a:t>9/23/2015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9ED27-3158-4A93-B53C-5CA67AEB9781}" type="slidenum">
              <a:rPr lang="en-US" smtClean="0"/>
              <a:t>‹#›</a:t>
            </a:fld>
            <a:endParaRPr lang="en-US"/>
          </a:p>
        </p:txBody>
      </p:sp>
    </p:spTree>
    <p:extLst>
      <p:ext uri="{BB962C8B-B14F-4D97-AF65-F5344CB8AC3E}">
        <p14:creationId xmlns:p14="http://schemas.microsoft.com/office/powerpoint/2010/main" val="299852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a:solidFill>
            <a:srgbClr val="8B8D8E"/>
          </a:solidFill>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D75F7C-23AE-4C24-9E90-6CFCC773737A}" type="datetime1">
              <a:rPr lang="en-US" smtClean="0"/>
              <a:t>9/23/2015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39ED27-3158-4A93-B53C-5CA67AEB9781}" type="slidenum">
              <a:rPr lang="en-US" smtClean="0"/>
              <a:pPr/>
              <a:t>‹#›</a:t>
            </a:fld>
            <a:endParaRPr lang="en-US" dirty="0"/>
          </a:p>
        </p:txBody>
      </p:sp>
      <p:pic>
        <p:nvPicPr>
          <p:cNvPr id="8" name="Picture 7"/>
          <p:cNvPicPr>
            <a:picLocks noChangeAspect="1"/>
          </p:cNvPicPr>
          <p:nvPr userDrawn="1"/>
        </p:nvPicPr>
        <p:blipFill>
          <a:blip r:embed="rId13"/>
          <a:stretch>
            <a:fillRect/>
          </a:stretch>
        </p:blipFill>
        <p:spPr>
          <a:xfrm>
            <a:off x="5182752" y="6356350"/>
            <a:ext cx="1826496" cy="392697"/>
          </a:xfrm>
          <a:prstGeom prst="rect">
            <a:avLst/>
          </a:prstGeom>
        </p:spPr>
      </p:pic>
    </p:spTree>
    <p:extLst>
      <p:ext uri="{BB962C8B-B14F-4D97-AF65-F5344CB8AC3E}">
        <p14:creationId xmlns:p14="http://schemas.microsoft.com/office/powerpoint/2010/main" val="2878839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rgbClr val="00277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5A5A5A"/>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5A5A5A"/>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5A5A5A"/>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5A5A5A"/>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5A5A5A"/>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slideshare.net/rickgaribay/from-the-internet-of-things-to-intelligent-systems-a-developers-primer-garibay-final-34875117"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slideshare.net/rickgaribay/from-the-internet-of-things-to-intelligent-systems-a-developers-primer-garibay-final-34875117"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slideshare.net/rickgaribay/from-the-internet-of-things-to-intelligent-systems-a-developers-primer-garibay-final-34875117"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slideshare.net/rickgaribay/from-the-internet-of-things-to-intelligent-systems-a-developers-primer-garibay-final-34875117"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slideshare.net/rickgaribay/from-the-internet-of-things-to-intelligent-systems-a-developers-primer-garibay-final-34875117"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slideshare.net/rickgaribay/from-the-internet-of-things-to-intelligent-systems-a-developers-primer-garibay-final-34875117"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slideshare.net/paolopat/mqtt-iot-protocols-compariso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eclipse.org/paho/" TargetMode="Externa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arobinson@avidsolutionsinc.com"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IOT and System </a:t>
            </a:r>
            <a:r>
              <a:rPr lang="en-US" dirty="0" smtClean="0"/>
              <a:t>Platform From </a:t>
            </a:r>
            <a:r>
              <a:rPr lang="en-US" dirty="0"/>
              <a:t>Concepts to Code</a:t>
            </a:r>
          </a:p>
        </p:txBody>
      </p:sp>
      <p:sp>
        <p:nvSpPr>
          <p:cNvPr id="3" name="Subtitle 2"/>
          <p:cNvSpPr>
            <a:spLocks noGrp="1"/>
          </p:cNvSpPr>
          <p:nvPr>
            <p:ph type="subTitle" idx="1"/>
          </p:nvPr>
        </p:nvSpPr>
        <p:spPr/>
        <p:txBody>
          <a:bodyPr/>
          <a:lstStyle/>
          <a:p>
            <a:r>
              <a:rPr lang="en-US" dirty="0" smtClean="0">
                <a:solidFill>
                  <a:srgbClr val="8B8D8E"/>
                </a:solidFill>
              </a:rPr>
              <a:t>Andy Robinson</a:t>
            </a:r>
          </a:p>
          <a:p>
            <a:r>
              <a:rPr lang="en-US" dirty="0" smtClean="0">
                <a:solidFill>
                  <a:srgbClr val="8B8D8E"/>
                </a:solidFill>
              </a:rPr>
              <a:t>Avid Solutions</a:t>
            </a:r>
            <a:endParaRPr lang="en-US" dirty="0">
              <a:solidFill>
                <a:srgbClr val="8B8D8E"/>
              </a:solidFill>
            </a:endParaRPr>
          </a:p>
        </p:txBody>
      </p:sp>
      <p:sp>
        <p:nvSpPr>
          <p:cNvPr id="4" name="Rectangle 3"/>
          <p:cNvSpPr/>
          <p:nvPr/>
        </p:nvSpPr>
        <p:spPr>
          <a:xfrm>
            <a:off x="4948237" y="6162675"/>
            <a:ext cx="2295525" cy="695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3496151" y="4699805"/>
            <a:ext cx="5190649" cy="1115989"/>
          </a:xfrm>
          <a:prstGeom prst="rect">
            <a:avLst/>
          </a:prstGeom>
        </p:spPr>
      </p:pic>
    </p:spTree>
    <p:extLst>
      <p:ext uri="{BB962C8B-B14F-4D97-AF65-F5344CB8AC3E}">
        <p14:creationId xmlns:p14="http://schemas.microsoft.com/office/powerpoint/2010/main" val="7553234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Overview/Data Transmission/HTTP</a:t>
            </a:r>
            <a:endParaRPr lang="en-US" dirty="0"/>
          </a:p>
        </p:txBody>
      </p:sp>
      <p:sp>
        <p:nvSpPr>
          <p:cNvPr id="3" name="Content Placeholder 2"/>
          <p:cNvSpPr>
            <a:spLocks noGrp="1"/>
          </p:cNvSpPr>
          <p:nvPr>
            <p:ph idx="1"/>
          </p:nvPr>
        </p:nvSpPr>
        <p:spPr/>
        <p:txBody>
          <a:bodyPr>
            <a:normAutofit/>
          </a:bodyPr>
          <a:lstStyle/>
          <a:p>
            <a:r>
              <a:rPr lang="en-US" dirty="0" smtClean="0"/>
              <a:t>Benefits</a:t>
            </a:r>
          </a:p>
          <a:p>
            <a:pPr lvl="1"/>
            <a:r>
              <a:rPr lang="en-US" dirty="0" smtClean="0"/>
              <a:t>Easy path through firewalls (HTTP/80, HTTPS/443)</a:t>
            </a:r>
          </a:p>
          <a:p>
            <a:pPr lvl="1"/>
            <a:endParaRPr lang="en-US" dirty="0" smtClean="0"/>
          </a:p>
          <a:p>
            <a:pPr lvl="1"/>
            <a:r>
              <a:rPr lang="en-US" dirty="0" smtClean="0"/>
              <a:t>Out of the </a:t>
            </a:r>
            <a:r>
              <a:rPr lang="en-US" dirty="0"/>
              <a:t>b</a:t>
            </a:r>
            <a:r>
              <a:rPr lang="en-US" dirty="0" smtClean="0"/>
              <a:t>ox transport security with SSL/TLS</a:t>
            </a:r>
          </a:p>
          <a:p>
            <a:pPr lvl="1"/>
            <a:endParaRPr lang="en-US" dirty="0" smtClean="0"/>
          </a:p>
          <a:p>
            <a:pPr lvl="1"/>
            <a:r>
              <a:rPr lang="en-US" dirty="0" smtClean="0"/>
              <a:t>Very well known so easy to get started</a:t>
            </a:r>
          </a:p>
          <a:p>
            <a:endParaRPr lang="en-US" dirty="0" smtClean="0"/>
          </a:p>
        </p:txBody>
      </p:sp>
      <p:pic>
        <p:nvPicPr>
          <p:cNvPr id="5" name="Picture 2" descr="https://upload.wikimedia.org/wikipedia/commons/thumb/5/5b/HTTP_logo.svg/2000px-HTTP_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30659" y="365125"/>
            <a:ext cx="1523141" cy="788987"/>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p:cNvSpPr>
            <a:spLocks noGrp="1"/>
          </p:cNvSpPr>
          <p:nvPr>
            <p:ph type="dt" sz="half" idx="10"/>
          </p:nvPr>
        </p:nvSpPr>
        <p:spPr/>
        <p:txBody>
          <a:bodyPr/>
          <a:lstStyle/>
          <a:p>
            <a:fld id="{97CFFD2B-6174-469E-97B5-B108B48E022A}" type="datetime1">
              <a:rPr lang="en-US" smtClean="0"/>
              <a:t>9/23/2015</a:t>
            </a:fld>
            <a:endParaRPr lang="en-US" dirty="0"/>
          </a:p>
        </p:txBody>
      </p:sp>
      <p:sp>
        <p:nvSpPr>
          <p:cNvPr id="7" name="Slide Number Placeholder 6"/>
          <p:cNvSpPr>
            <a:spLocks noGrp="1"/>
          </p:cNvSpPr>
          <p:nvPr>
            <p:ph type="sldNum" sz="quarter" idx="12"/>
          </p:nvPr>
        </p:nvSpPr>
        <p:spPr/>
        <p:txBody>
          <a:bodyPr/>
          <a:lstStyle/>
          <a:p>
            <a:fld id="{A339ED27-3158-4A93-B53C-5CA67AEB9781}" type="slidenum">
              <a:rPr lang="en-US" smtClean="0"/>
              <a:t>10</a:t>
            </a:fld>
            <a:endParaRPr lang="en-US" dirty="0"/>
          </a:p>
        </p:txBody>
      </p:sp>
    </p:spTree>
    <p:extLst>
      <p:ext uri="{BB962C8B-B14F-4D97-AF65-F5344CB8AC3E}">
        <p14:creationId xmlns:p14="http://schemas.microsoft.com/office/powerpoint/2010/main" val="1322420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Overview/Data Transmission/HTTP</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smtClean="0"/>
              <a:t>Drawbacks</a:t>
            </a:r>
            <a:endParaRPr lang="en-US" dirty="0"/>
          </a:p>
          <a:p>
            <a:pPr lvl="1"/>
            <a:r>
              <a:rPr lang="en-US" dirty="0"/>
              <a:t>Huge overhead from headers 700-800 bytes</a:t>
            </a:r>
            <a:r>
              <a:rPr lang="en-US" baseline="30000" dirty="0"/>
              <a:t>1</a:t>
            </a:r>
            <a:r>
              <a:rPr lang="en-US" dirty="0"/>
              <a:t> (should be better with HTTP/2)</a:t>
            </a:r>
          </a:p>
          <a:p>
            <a:pPr lvl="1"/>
            <a:endParaRPr lang="en-US" dirty="0" smtClean="0"/>
          </a:p>
          <a:p>
            <a:pPr lvl="1"/>
            <a:r>
              <a:rPr lang="en-US" dirty="0" smtClean="0"/>
              <a:t>RESTful </a:t>
            </a:r>
            <a:r>
              <a:rPr lang="en-US" dirty="0"/>
              <a:t>patterns are inherently slow and require </a:t>
            </a:r>
            <a:r>
              <a:rPr lang="en-US" dirty="0" smtClean="0"/>
              <a:t>polling </a:t>
            </a:r>
            <a:endParaRPr lang="en-US" dirty="0"/>
          </a:p>
          <a:p>
            <a:endParaRPr lang="en-US" dirty="0" smtClean="0"/>
          </a:p>
        </p:txBody>
      </p:sp>
      <p:sp>
        <p:nvSpPr>
          <p:cNvPr id="4" name="Rectangle 3"/>
          <p:cNvSpPr/>
          <p:nvPr/>
        </p:nvSpPr>
        <p:spPr>
          <a:xfrm>
            <a:off x="1260155" y="5807631"/>
            <a:ext cx="4487639" cy="338554"/>
          </a:xfrm>
          <a:prstGeom prst="rect">
            <a:avLst/>
          </a:prstGeom>
        </p:spPr>
        <p:txBody>
          <a:bodyPr wrap="none">
            <a:spAutoFit/>
          </a:bodyPr>
          <a:lstStyle/>
          <a:p>
            <a:r>
              <a:rPr lang="en-US" sz="1600" dirty="0" smtClean="0"/>
              <a:t>(1) http://dev.chromium.org/spdy/spdy-whitepaper</a:t>
            </a:r>
            <a:endParaRPr lang="en-US" sz="1600" dirty="0"/>
          </a:p>
        </p:txBody>
      </p:sp>
      <p:pic>
        <p:nvPicPr>
          <p:cNvPr id="6" name="Picture 2" descr="https://upload.wikimedia.org/wikipedia/commons/thumb/5/5b/HTTP_logo.svg/2000px-HTTP_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30659" y="365125"/>
            <a:ext cx="1523141" cy="788987"/>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6"/>
          <p:cNvSpPr>
            <a:spLocks noGrp="1"/>
          </p:cNvSpPr>
          <p:nvPr>
            <p:ph type="dt" sz="half" idx="10"/>
          </p:nvPr>
        </p:nvSpPr>
        <p:spPr/>
        <p:txBody>
          <a:bodyPr/>
          <a:lstStyle/>
          <a:p>
            <a:fld id="{D71D5948-D180-4454-8536-66BF85EEE6A0}" type="datetime1">
              <a:rPr lang="en-US" smtClean="0"/>
              <a:t>9/23/2015</a:t>
            </a:fld>
            <a:endParaRPr lang="en-US" dirty="0"/>
          </a:p>
        </p:txBody>
      </p:sp>
      <p:sp>
        <p:nvSpPr>
          <p:cNvPr id="8" name="Slide Number Placeholder 7"/>
          <p:cNvSpPr>
            <a:spLocks noGrp="1"/>
          </p:cNvSpPr>
          <p:nvPr>
            <p:ph type="sldNum" sz="quarter" idx="12"/>
          </p:nvPr>
        </p:nvSpPr>
        <p:spPr/>
        <p:txBody>
          <a:bodyPr/>
          <a:lstStyle/>
          <a:p>
            <a:fld id="{A339ED27-3158-4A93-B53C-5CA67AEB9781}" type="slidenum">
              <a:rPr lang="en-US" smtClean="0"/>
              <a:t>11</a:t>
            </a:fld>
            <a:endParaRPr lang="en-US" dirty="0"/>
          </a:p>
        </p:txBody>
      </p:sp>
    </p:spTree>
    <p:extLst>
      <p:ext uri="{BB962C8B-B14F-4D97-AF65-F5344CB8AC3E}">
        <p14:creationId xmlns:p14="http://schemas.microsoft.com/office/powerpoint/2010/main" val="3701422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Overview/Data Transmission/XMPP</a:t>
            </a:r>
            <a:endParaRPr lang="en-US" dirty="0"/>
          </a:p>
        </p:txBody>
      </p:sp>
      <p:sp>
        <p:nvSpPr>
          <p:cNvPr id="3" name="Content Placeholder 2"/>
          <p:cNvSpPr>
            <a:spLocks noGrp="1"/>
          </p:cNvSpPr>
          <p:nvPr>
            <p:ph idx="1"/>
          </p:nvPr>
        </p:nvSpPr>
        <p:spPr/>
        <p:txBody>
          <a:bodyPr>
            <a:normAutofit/>
          </a:bodyPr>
          <a:lstStyle/>
          <a:p>
            <a:r>
              <a:rPr lang="en-US" dirty="0" smtClean="0"/>
              <a:t> </a:t>
            </a:r>
            <a:r>
              <a:rPr lang="en-US" dirty="0" err="1" smtClean="0"/>
              <a:t>eXtensible</a:t>
            </a:r>
            <a:r>
              <a:rPr lang="en-US" dirty="0" smtClean="0"/>
              <a:t> Messaging and Presence Protocol </a:t>
            </a:r>
          </a:p>
          <a:p>
            <a:endParaRPr lang="en-US" dirty="0" smtClean="0"/>
          </a:p>
          <a:p>
            <a:r>
              <a:rPr lang="en-US" dirty="0" smtClean="0"/>
              <a:t>XML over TCP</a:t>
            </a:r>
          </a:p>
          <a:p>
            <a:endParaRPr lang="en-US" dirty="0" smtClean="0"/>
          </a:p>
          <a:p>
            <a:r>
              <a:rPr lang="en-US" dirty="0" smtClean="0"/>
              <a:t>Originally started as a chat protocol to support contact lists and presence</a:t>
            </a:r>
          </a:p>
          <a:p>
            <a:endParaRPr lang="en-US" dirty="0"/>
          </a:p>
          <a:p>
            <a:r>
              <a:rPr lang="en-US" dirty="0" smtClean="0"/>
              <a:t>Ask Eliot </a:t>
            </a:r>
            <a:r>
              <a:rPr lang="en-US" dirty="0" smtClean="0"/>
              <a:t>Landrum from Stone Technologies </a:t>
            </a:r>
            <a:r>
              <a:rPr lang="en-US" dirty="0" smtClean="0"/>
              <a:t>anything</a:t>
            </a:r>
          </a:p>
        </p:txBody>
      </p:sp>
      <p:sp>
        <p:nvSpPr>
          <p:cNvPr id="5" name="Rectangle 4"/>
          <p:cNvSpPr/>
          <p:nvPr/>
        </p:nvSpPr>
        <p:spPr>
          <a:xfrm>
            <a:off x="838200" y="6176963"/>
            <a:ext cx="2066591" cy="246221"/>
          </a:xfrm>
          <a:prstGeom prst="rect">
            <a:avLst/>
          </a:prstGeom>
        </p:spPr>
        <p:txBody>
          <a:bodyPr wrap="none">
            <a:spAutoFit/>
          </a:bodyPr>
          <a:lstStyle/>
          <a:p>
            <a:r>
              <a:rPr lang="en-US" sz="1000" dirty="0" smtClean="0"/>
              <a:t>https://en.wikipedia.org/wiki/XMPP</a:t>
            </a:r>
            <a:endParaRPr lang="en-US" sz="1000" dirty="0"/>
          </a:p>
        </p:txBody>
      </p:sp>
      <p:pic>
        <p:nvPicPr>
          <p:cNvPr id="4098" name="Picture 2" descr="https://upload.wikimedia.org/wikipedia/commons/thumb/9/95/XMPP_logo.svg/2000px-XMPP_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34290" y="365125"/>
            <a:ext cx="1103610" cy="1135063"/>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570B465B-8771-48BA-9A87-26873B5A2EF1}" type="datetime1">
              <a:rPr lang="en-US" smtClean="0"/>
              <a:t>9/23/2015</a:t>
            </a:fld>
            <a:endParaRPr lang="en-US" dirty="0"/>
          </a:p>
        </p:txBody>
      </p:sp>
      <p:sp>
        <p:nvSpPr>
          <p:cNvPr id="6" name="Slide Number Placeholder 5"/>
          <p:cNvSpPr>
            <a:spLocks noGrp="1"/>
          </p:cNvSpPr>
          <p:nvPr>
            <p:ph type="sldNum" sz="quarter" idx="12"/>
          </p:nvPr>
        </p:nvSpPr>
        <p:spPr/>
        <p:txBody>
          <a:bodyPr/>
          <a:lstStyle/>
          <a:p>
            <a:fld id="{A339ED27-3158-4A93-B53C-5CA67AEB9781}" type="slidenum">
              <a:rPr lang="en-US" smtClean="0"/>
              <a:t>12</a:t>
            </a:fld>
            <a:endParaRPr lang="en-US" dirty="0"/>
          </a:p>
        </p:txBody>
      </p:sp>
    </p:spTree>
    <p:extLst>
      <p:ext uri="{BB962C8B-B14F-4D97-AF65-F5344CB8AC3E}">
        <p14:creationId xmlns:p14="http://schemas.microsoft.com/office/powerpoint/2010/main" val="34479812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Overview/Data Transmission/XMPP</a:t>
            </a:r>
            <a:endParaRPr lang="en-US" dirty="0"/>
          </a:p>
        </p:txBody>
      </p:sp>
      <p:sp>
        <p:nvSpPr>
          <p:cNvPr id="3" name="Content Placeholder 2"/>
          <p:cNvSpPr>
            <a:spLocks noGrp="1"/>
          </p:cNvSpPr>
          <p:nvPr>
            <p:ph idx="1"/>
          </p:nvPr>
        </p:nvSpPr>
        <p:spPr/>
        <p:txBody>
          <a:bodyPr>
            <a:normAutofit/>
          </a:bodyPr>
          <a:lstStyle/>
          <a:p>
            <a:r>
              <a:rPr lang="en-US" dirty="0" smtClean="0"/>
              <a:t>Benefits</a:t>
            </a:r>
          </a:p>
          <a:p>
            <a:pPr lvl="1"/>
            <a:r>
              <a:rPr lang="en-US" dirty="0" smtClean="0"/>
              <a:t>Open standard</a:t>
            </a:r>
          </a:p>
          <a:p>
            <a:pPr lvl="1"/>
            <a:endParaRPr lang="en-US" dirty="0"/>
          </a:p>
          <a:p>
            <a:pPr lvl="1"/>
            <a:r>
              <a:rPr lang="en-US" dirty="0" smtClean="0"/>
              <a:t>Flexible</a:t>
            </a:r>
          </a:p>
          <a:p>
            <a:pPr lvl="1"/>
            <a:endParaRPr lang="en-US" dirty="0" smtClean="0"/>
          </a:p>
          <a:p>
            <a:pPr lvl="1"/>
            <a:r>
              <a:rPr lang="en-US" dirty="0" smtClean="0"/>
              <a:t>Very mature (originated in 1999)</a:t>
            </a:r>
          </a:p>
          <a:p>
            <a:endParaRPr lang="en-US" dirty="0" smtClean="0"/>
          </a:p>
          <a:p>
            <a:endParaRPr lang="en-US" dirty="0" smtClean="0"/>
          </a:p>
        </p:txBody>
      </p:sp>
      <p:sp>
        <p:nvSpPr>
          <p:cNvPr id="5" name="Rectangle 4"/>
          <p:cNvSpPr/>
          <p:nvPr/>
        </p:nvSpPr>
        <p:spPr>
          <a:xfrm>
            <a:off x="838200" y="6176963"/>
            <a:ext cx="2066591" cy="246221"/>
          </a:xfrm>
          <a:prstGeom prst="rect">
            <a:avLst/>
          </a:prstGeom>
        </p:spPr>
        <p:txBody>
          <a:bodyPr wrap="none">
            <a:spAutoFit/>
          </a:bodyPr>
          <a:lstStyle/>
          <a:p>
            <a:r>
              <a:rPr lang="en-US" sz="1000" dirty="0" smtClean="0"/>
              <a:t>https://en.wikipedia.org/wiki/XMPP</a:t>
            </a:r>
            <a:endParaRPr lang="en-US" sz="1000" dirty="0"/>
          </a:p>
        </p:txBody>
      </p:sp>
      <p:pic>
        <p:nvPicPr>
          <p:cNvPr id="6" name="Picture 2" descr="https://upload.wikimedia.org/wikipedia/commons/thumb/9/95/XMPP_logo.svg/2000px-XMPP_logo.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34290" y="365125"/>
            <a:ext cx="1103610" cy="1135063"/>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EDEFDB54-D418-4FCB-A8C6-5E7E9038C7DB}" type="datetime1">
              <a:rPr lang="en-US" smtClean="0"/>
              <a:t>9/23/2015</a:t>
            </a:fld>
            <a:endParaRPr lang="en-US" dirty="0"/>
          </a:p>
        </p:txBody>
      </p:sp>
      <p:sp>
        <p:nvSpPr>
          <p:cNvPr id="7" name="Slide Number Placeholder 6"/>
          <p:cNvSpPr>
            <a:spLocks noGrp="1"/>
          </p:cNvSpPr>
          <p:nvPr>
            <p:ph type="sldNum" sz="quarter" idx="12"/>
          </p:nvPr>
        </p:nvSpPr>
        <p:spPr/>
        <p:txBody>
          <a:bodyPr/>
          <a:lstStyle/>
          <a:p>
            <a:fld id="{A339ED27-3158-4A93-B53C-5CA67AEB9781}" type="slidenum">
              <a:rPr lang="en-US" smtClean="0"/>
              <a:t>13</a:t>
            </a:fld>
            <a:endParaRPr lang="en-US" dirty="0"/>
          </a:p>
        </p:txBody>
      </p:sp>
    </p:spTree>
    <p:extLst>
      <p:ext uri="{BB962C8B-B14F-4D97-AF65-F5344CB8AC3E}">
        <p14:creationId xmlns:p14="http://schemas.microsoft.com/office/powerpoint/2010/main" val="3054611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Overview/Data Transmission/XMPP</a:t>
            </a:r>
            <a:endParaRPr lang="en-US" dirty="0"/>
          </a:p>
        </p:txBody>
      </p:sp>
      <p:sp>
        <p:nvSpPr>
          <p:cNvPr id="3" name="Content Placeholder 2"/>
          <p:cNvSpPr>
            <a:spLocks noGrp="1"/>
          </p:cNvSpPr>
          <p:nvPr>
            <p:ph idx="1"/>
          </p:nvPr>
        </p:nvSpPr>
        <p:spPr/>
        <p:txBody>
          <a:bodyPr>
            <a:normAutofit/>
          </a:bodyPr>
          <a:lstStyle/>
          <a:p>
            <a:r>
              <a:rPr lang="en-US" dirty="0" smtClean="0"/>
              <a:t>Drawbacks</a:t>
            </a:r>
          </a:p>
          <a:p>
            <a:pPr lvl="1"/>
            <a:r>
              <a:rPr lang="en-US" dirty="0" smtClean="0"/>
              <a:t>No QOS inherent at the protocol layer</a:t>
            </a:r>
          </a:p>
          <a:p>
            <a:pPr lvl="1"/>
            <a:endParaRPr lang="en-US" dirty="0" smtClean="0"/>
          </a:p>
          <a:p>
            <a:pPr lvl="1"/>
            <a:r>
              <a:rPr lang="en-US" dirty="0" smtClean="0"/>
              <a:t>Higher network overhead due to XML being text based</a:t>
            </a:r>
          </a:p>
          <a:p>
            <a:endParaRPr lang="en-US" dirty="0" smtClean="0"/>
          </a:p>
        </p:txBody>
      </p:sp>
      <p:sp>
        <p:nvSpPr>
          <p:cNvPr id="5" name="Rectangle 4"/>
          <p:cNvSpPr/>
          <p:nvPr/>
        </p:nvSpPr>
        <p:spPr>
          <a:xfrm>
            <a:off x="838200" y="6176963"/>
            <a:ext cx="2066591" cy="246221"/>
          </a:xfrm>
          <a:prstGeom prst="rect">
            <a:avLst/>
          </a:prstGeom>
        </p:spPr>
        <p:txBody>
          <a:bodyPr wrap="none">
            <a:spAutoFit/>
          </a:bodyPr>
          <a:lstStyle/>
          <a:p>
            <a:r>
              <a:rPr lang="en-US" sz="1000" dirty="0" smtClean="0"/>
              <a:t>https://en.wikipedia.org/wiki/XMPP</a:t>
            </a:r>
            <a:endParaRPr lang="en-US" sz="1000" dirty="0"/>
          </a:p>
        </p:txBody>
      </p:sp>
      <p:pic>
        <p:nvPicPr>
          <p:cNvPr id="6" name="Picture 2" descr="https://upload.wikimedia.org/wikipedia/commons/thumb/9/95/XMPP_logo.svg/2000px-XMPP_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34290" y="365125"/>
            <a:ext cx="1103610" cy="1135063"/>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DEFFE19F-C78A-49F8-88C4-3858F07625A6}" type="datetime1">
              <a:rPr lang="en-US" smtClean="0"/>
              <a:t>9/23/2015</a:t>
            </a:fld>
            <a:endParaRPr lang="en-US" dirty="0"/>
          </a:p>
        </p:txBody>
      </p:sp>
      <p:sp>
        <p:nvSpPr>
          <p:cNvPr id="7" name="Slide Number Placeholder 6"/>
          <p:cNvSpPr>
            <a:spLocks noGrp="1"/>
          </p:cNvSpPr>
          <p:nvPr>
            <p:ph type="sldNum" sz="quarter" idx="12"/>
          </p:nvPr>
        </p:nvSpPr>
        <p:spPr/>
        <p:txBody>
          <a:bodyPr/>
          <a:lstStyle/>
          <a:p>
            <a:fld id="{A339ED27-3158-4A93-B53C-5CA67AEB9781}" type="slidenum">
              <a:rPr lang="en-US" smtClean="0"/>
              <a:t>14</a:t>
            </a:fld>
            <a:endParaRPr lang="en-US" dirty="0"/>
          </a:p>
        </p:txBody>
      </p:sp>
    </p:spTree>
    <p:extLst>
      <p:ext uri="{BB962C8B-B14F-4D97-AF65-F5344CB8AC3E}">
        <p14:creationId xmlns:p14="http://schemas.microsoft.com/office/powerpoint/2010/main" val="4499085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Overview/Data Transmission/</a:t>
            </a:r>
            <a:r>
              <a:rPr lang="en-US" dirty="0" err="1" smtClean="0"/>
              <a:t>CoAP</a:t>
            </a:r>
            <a:endParaRPr lang="en-US" dirty="0"/>
          </a:p>
        </p:txBody>
      </p:sp>
      <p:sp>
        <p:nvSpPr>
          <p:cNvPr id="3" name="Content Placeholder 2"/>
          <p:cNvSpPr>
            <a:spLocks noGrp="1"/>
          </p:cNvSpPr>
          <p:nvPr>
            <p:ph idx="1"/>
          </p:nvPr>
        </p:nvSpPr>
        <p:spPr/>
        <p:txBody>
          <a:bodyPr>
            <a:normAutofit/>
          </a:bodyPr>
          <a:lstStyle/>
          <a:p>
            <a:r>
              <a:rPr lang="en-US" dirty="0" smtClean="0"/>
              <a:t> Constrained Object Access Protocol</a:t>
            </a:r>
          </a:p>
          <a:p>
            <a:endParaRPr lang="en-US" dirty="0" smtClean="0"/>
          </a:p>
          <a:p>
            <a:r>
              <a:rPr lang="en-US" dirty="0" smtClean="0"/>
              <a:t>UDP but similar to HTTP with RESTful functions (GET/PUT/POST/DELETE)</a:t>
            </a:r>
          </a:p>
          <a:p>
            <a:endParaRPr lang="en-US" dirty="0" smtClean="0"/>
          </a:p>
          <a:p>
            <a:r>
              <a:rPr lang="en-US" dirty="0" smtClean="0"/>
              <a:t>Asynchronous communications model</a:t>
            </a:r>
          </a:p>
          <a:p>
            <a:endParaRPr lang="en-US" dirty="0" smtClean="0"/>
          </a:p>
          <a:p>
            <a:r>
              <a:rPr lang="en-US" dirty="0" smtClean="0"/>
              <a:t>Client-Server</a:t>
            </a:r>
          </a:p>
          <a:p>
            <a:pPr lvl="1"/>
            <a:endParaRPr lang="en-US" dirty="0" smtClean="0"/>
          </a:p>
          <a:p>
            <a:endParaRPr lang="en-US" dirty="0" smtClean="0"/>
          </a:p>
        </p:txBody>
      </p:sp>
      <p:sp>
        <p:nvSpPr>
          <p:cNvPr id="5" name="Rectangle 4"/>
          <p:cNvSpPr/>
          <p:nvPr/>
        </p:nvSpPr>
        <p:spPr>
          <a:xfrm>
            <a:off x="838200" y="5866547"/>
            <a:ext cx="8536311" cy="400110"/>
          </a:xfrm>
          <a:prstGeom prst="rect">
            <a:avLst/>
          </a:prstGeom>
        </p:spPr>
        <p:txBody>
          <a:bodyPr wrap="none">
            <a:spAutoFit/>
          </a:bodyPr>
          <a:lstStyle/>
          <a:p>
            <a:r>
              <a:rPr lang="en-US" sz="1000" dirty="0" smtClean="0">
                <a:hlinkClick r:id="rId2"/>
              </a:rPr>
              <a:t>http://www.slideshare.net/rickgaribay/from-the-internet-of-things-to-intelligent-systems-a-developers-primer-garibay-final-34875117</a:t>
            </a:r>
            <a:endParaRPr lang="en-US" sz="1000" dirty="0" smtClean="0"/>
          </a:p>
          <a:p>
            <a:r>
              <a:rPr lang="en-US" sz="1000" dirty="0" smtClean="0"/>
              <a:t>http://www.realtimecommunicationsworld.com/topics/realtimecommunicationsworld/articles/408622-pros-cons-the-major-iot-communications-protocols.htm</a:t>
            </a:r>
            <a:endParaRPr lang="en-US" sz="1000" dirty="0"/>
          </a:p>
        </p:txBody>
      </p:sp>
      <p:sp>
        <p:nvSpPr>
          <p:cNvPr id="4" name="Date Placeholder 3"/>
          <p:cNvSpPr>
            <a:spLocks noGrp="1"/>
          </p:cNvSpPr>
          <p:nvPr>
            <p:ph type="dt" sz="half" idx="10"/>
          </p:nvPr>
        </p:nvSpPr>
        <p:spPr/>
        <p:txBody>
          <a:bodyPr/>
          <a:lstStyle/>
          <a:p>
            <a:fld id="{94B1F937-C0D3-4339-9514-986B02761D55}" type="datetime1">
              <a:rPr lang="en-US" smtClean="0"/>
              <a:t>9/23/2015</a:t>
            </a:fld>
            <a:endParaRPr lang="en-US" dirty="0"/>
          </a:p>
        </p:txBody>
      </p:sp>
      <p:sp>
        <p:nvSpPr>
          <p:cNvPr id="6" name="Slide Number Placeholder 5"/>
          <p:cNvSpPr>
            <a:spLocks noGrp="1"/>
          </p:cNvSpPr>
          <p:nvPr>
            <p:ph type="sldNum" sz="quarter" idx="12"/>
          </p:nvPr>
        </p:nvSpPr>
        <p:spPr/>
        <p:txBody>
          <a:bodyPr/>
          <a:lstStyle/>
          <a:p>
            <a:fld id="{A339ED27-3158-4A93-B53C-5CA67AEB9781}" type="slidenum">
              <a:rPr lang="en-US" smtClean="0"/>
              <a:t>15</a:t>
            </a:fld>
            <a:endParaRPr lang="en-US" dirty="0"/>
          </a:p>
        </p:txBody>
      </p:sp>
    </p:spTree>
    <p:extLst>
      <p:ext uri="{BB962C8B-B14F-4D97-AF65-F5344CB8AC3E}">
        <p14:creationId xmlns:p14="http://schemas.microsoft.com/office/powerpoint/2010/main" val="261697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Overview/Data Transmission/</a:t>
            </a:r>
            <a:r>
              <a:rPr lang="en-US" dirty="0" err="1" smtClean="0"/>
              <a:t>CoAP</a:t>
            </a:r>
            <a:endParaRPr lang="en-US" dirty="0"/>
          </a:p>
        </p:txBody>
      </p:sp>
      <p:sp>
        <p:nvSpPr>
          <p:cNvPr id="3" name="Content Placeholder 2"/>
          <p:cNvSpPr>
            <a:spLocks noGrp="1"/>
          </p:cNvSpPr>
          <p:nvPr>
            <p:ph idx="1"/>
          </p:nvPr>
        </p:nvSpPr>
        <p:spPr/>
        <p:txBody>
          <a:bodyPr>
            <a:normAutofit/>
          </a:bodyPr>
          <a:lstStyle/>
          <a:p>
            <a:r>
              <a:rPr lang="en-US" dirty="0" smtClean="0"/>
              <a:t>Benefits</a:t>
            </a:r>
          </a:p>
          <a:p>
            <a:pPr lvl="1"/>
            <a:r>
              <a:rPr lang="en-US" dirty="0" smtClean="0"/>
              <a:t>Ultra small header (4 bytes) leads to ultra small packet sizes</a:t>
            </a:r>
          </a:p>
          <a:p>
            <a:pPr lvl="1"/>
            <a:r>
              <a:rPr lang="en-US" dirty="0" smtClean="0"/>
              <a:t>DTLS for security</a:t>
            </a:r>
          </a:p>
          <a:p>
            <a:pPr lvl="1"/>
            <a:r>
              <a:rPr lang="en-US" dirty="0" smtClean="0"/>
              <a:t>Combined with LWM2M for robust device management</a:t>
            </a:r>
          </a:p>
          <a:p>
            <a:pPr lvl="1"/>
            <a:r>
              <a:rPr lang="en-US" dirty="0" smtClean="0"/>
              <a:t>Discovery methods built into protocol</a:t>
            </a:r>
          </a:p>
          <a:p>
            <a:pPr lvl="1"/>
            <a:r>
              <a:rPr lang="en-US" dirty="0" smtClean="0"/>
              <a:t>Great for ultra low power, ultra low bandwidth</a:t>
            </a:r>
          </a:p>
          <a:p>
            <a:pPr lvl="1"/>
            <a:r>
              <a:rPr lang="en-US" dirty="0" smtClean="0"/>
              <a:t>Datagram packet model can work over non IP transports like SMS</a:t>
            </a:r>
          </a:p>
          <a:p>
            <a:pPr lvl="1"/>
            <a:r>
              <a:rPr lang="en-US" dirty="0" smtClean="0"/>
              <a:t>IETF Standard</a:t>
            </a:r>
          </a:p>
          <a:p>
            <a:pPr lvl="1"/>
            <a:endParaRPr lang="en-US" dirty="0" smtClean="0"/>
          </a:p>
          <a:p>
            <a:endParaRPr lang="en-US" dirty="0" smtClean="0"/>
          </a:p>
        </p:txBody>
      </p:sp>
      <p:sp>
        <p:nvSpPr>
          <p:cNvPr id="4" name="Date Placeholder 3"/>
          <p:cNvSpPr>
            <a:spLocks noGrp="1"/>
          </p:cNvSpPr>
          <p:nvPr>
            <p:ph type="dt" sz="half" idx="10"/>
          </p:nvPr>
        </p:nvSpPr>
        <p:spPr/>
        <p:txBody>
          <a:bodyPr/>
          <a:lstStyle/>
          <a:p>
            <a:fld id="{6559BDA9-F54A-483B-A4BD-2D600F48D2EE}" type="datetime1">
              <a:rPr lang="en-US" smtClean="0"/>
              <a:t>9/23/2015</a:t>
            </a:fld>
            <a:endParaRPr lang="en-US" dirty="0"/>
          </a:p>
        </p:txBody>
      </p:sp>
      <p:sp>
        <p:nvSpPr>
          <p:cNvPr id="6" name="Slide Number Placeholder 5"/>
          <p:cNvSpPr>
            <a:spLocks noGrp="1"/>
          </p:cNvSpPr>
          <p:nvPr>
            <p:ph type="sldNum" sz="quarter" idx="12"/>
          </p:nvPr>
        </p:nvSpPr>
        <p:spPr/>
        <p:txBody>
          <a:bodyPr/>
          <a:lstStyle/>
          <a:p>
            <a:fld id="{A339ED27-3158-4A93-B53C-5CA67AEB9781}" type="slidenum">
              <a:rPr lang="en-US" smtClean="0"/>
              <a:t>16</a:t>
            </a:fld>
            <a:endParaRPr lang="en-US" dirty="0"/>
          </a:p>
        </p:txBody>
      </p:sp>
      <p:sp>
        <p:nvSpPr>
          <p:cNvPr id="7" name="Rectangle 6"/>
          <p:cNvSpPr/>
          <p:nvPr/>
        </p:nvSpPr>
        <p:spPr>
          <a:xfrm>
            <a:off x="838200" y="5866547"/>
            <a:ext cx="8536311" cy="400110"/>
          </a:xfrm>
          <a:prstGeom prst="rect">
            <a:avLst/>
          </a:prstGeom>
        </p:spPr>
        <p:txBody>
          <a:bodyPr wrap="none">
            <a:spAutoFit/>
          </a:bodyPr>
          <a:lstStyle/>
          <a:p>
            <a:r>
              <a:rPr lang="en-US" sz="1000" dirty="0" smtClean="0">
                <a:hlinkClick r:id="rId2"/>
              </a:rPr>
              <a:t>http://www.slideshare.net/rickgaribay/from-the-internet-of-things-to-intelligent-systems-a-developers-primer-garibay-final-34875117</a:t>
            </a:r>
            <a:endParaRPr lang="en-US" sz="1000" dirty="0" smtClean="0"/>
          </a:p>
          <a:p>
            <a:r>
              <a:rPr lang="en-US" sz="1000" dirty="0" smtClean="0"/>
              <a:t>http://www.realtimecommunicationsworld.com/topics/realtimecommunicationsworld/articles/408622-pros-cons-the-major-iot-communications-protocols.htm</a:t>
            </a:r>
            <a:endParaRPr lang="en-US" sz="1000" dirty="0"/>
          </a:p>
        </p:txBody>
      </p:sp>
    </p:spTree>
    <p:extLst>
      <p:ext uri="{BB962C8B-B14F-4D97-AF65-F5344CB8AC3E}">
        <p14:creationId xmlns:p14="http://schemas.microsoft.com/office/powerpoint/2010/main" val="34377182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Overview/Data Transmission/</a:t>
            </a:r>
            <a:r>
              <a:rPr lang="en-US" dirty="0" err="1" smtClean="0"/>
              <a:t>CoAP</a:t>
            </a:r>
            <a:endParaRPr lang="en-US" dirty="0"/>
          </a:p>
        </p:txBody>
      </p:sp>
      <p:sp>
        <p:nvSpPr>
          <p:cNvPr id="3" name="Content Placeholder 2"/>
          <p:cNvSpPr>
            <a:spLocks noGrp="1"/>
          </p:cNvSpPr>
          <p:nvPr>
            <p:ph idx="1"/>
          </p:nvPr>
        </p:nvSpPr>
        <p:spPr/>
        <p:txBody>
          <a:bodyPr>
            <a:normAutofit/>
          </a:bodyPr>
          <a:lstStyle/>
          <a:p>
            <a:r>
              <a:rPr lang="en-US" dirty="0" smtClean="0"/>
              <a:t>Drawbacks</a:t>
            </a:r>
          </a:p>
          <a:p>
            <a:pPr lvl="1"/>
            <a:r>
              <a:rPr lang="en-US" dirty="0" smtClean="0"/>
              <a:t>Core protocol is client-server with server initiated communications </a:t>
            </a:r>
            <a:r>
              <a:rPr lang="en-US" dirty="0" smtClean="0">
                <a:sym typeface="Wingdings" panose="05000000000000000000" pitchFamily="2" charset="2"/>
              </a:rPr>
              <a:t> requires inbound packets to client device  security concerns</a:t>
            </a:r>
          </a:p>
          <a:p>
            <a:pPr lvl="1"/>
            <a:endParaRPr lang="en-US" dirty="0" smtClean="0">
              <a:sym typeface="Wingdings" panose="05000000000000000000" pitchFamily="2" charset="2"/>
            </a:endParaRPr>
          </a:p>
          <a:p>
            <a:pPr lvl="1"/>
            <a:r>
              <a:rPr lang="en-US" dirty="0" smtClean="0">
                <a:sym typeface="Wingdings" panose="05000000000000000000" pitchFamily="2" charset="2"/>
              </a:rPr>
              <a:t>As single client to single server there is no built-in concept of data broadcast</a:t>
            </a:r>
          </a:p>
          <a:p>
            <a:pPr lvl="1"/>
            <a:endParaRPr lang="en-US" dirty="0" smtClean="0"/>
          </a:p>
          <a:p>
            <a:pPr lvl="1"/>
            <a:endParaRPr lang="en-US" dirty="0" smtClean="0"/>
          </a:p>
          <a:p>
            <a:endParaRPr lang="en-US" dirty="0" smtClean="0"/>
          </a:p>
        </p:txBody>
      </p:sp>
      <p:sp>
        <p:nvSpPr>
          <p:cNvPr id="4" name="Date Placeholder 3"/>
          <p:cNvSpPr>
            <a:spLocks noGrp="1"/>
          </p:cNvSpPr>
          <p:nvPr>
            <p:ph type="dt" sz="half" idx="10"/>
          </p:nvPr>
        </p:nvSpPr>
        <p:spPr/>
        <p:txBody>
          <a:bodyPr/>
          <a:lstStyle/>
          <a:p>
            <a:fld id="{881C6D4E-8E32-40E6-9718-DFC599B7E322}" type="datetime1">
              <a:rPr lang="en-US" smtClean="0"/>
              <a:t>9/23/2015</a:t>
            </a:fld>
            <a:endParaRPr lang="en-US" dirty="0"/>
          </a:p>
        </p:txBody>
      </p:sp>
      <p:sp>
        <p:nvSpPr>
          <p:cNvPr id="6" name="Slide Number Placeholder 5"/>
          <p:cNvSpPr>
            <a:spLocks noGrp="1"/>
          </p:cNvSpPr>
          <p:nvPr>
            <p:ph type="sldNum" sz="quarter" idx="12"/>
          </p:nvPr>
        </p:nvSpPr>
        <p:spPr/>
        <p:txBody>
          <a:bodyPr/>
          <a:lstStyle/>
          <a:p>
            <a:fld id="{A339ED27-3158-4A93-B53C-5CA67AEB9781}" type="slidenum">
              <a:rPr lang="en-US" smtClean="0"/>
              <a:t>17</a:t>
            </a:fld>
            <a:endParaRPr lang="en-US" dirty="0"/>
          </a:p>
        </p:txBody>
      </p:sp>
      <p:sp>
        <p:nvSpPr>
          <p:cNvPr id="7" name="Rectangle 6"/>
          <p:cNvSpPr/>
          <p:nvPr/>
        </p:nvSpPr>
        <p:spPr>
          <a:xfrm>
            <a:off x="838200" y="5866547"/>
            <a:ext cx="8536311" cy="400110"/>
          </a:xfrm>
          <a:prstGeom prst="rect">
            <a:avLst/>
          </a:prstGeom>
        </p:spPr>
        <p:txBody>
          <a:bodyPr wrap="none">
            <a:spAutoFit/>
          </a:bodyPr>
          <a:lstStyle/>
          <a:p>
            <a:r>
              <a:rPr lang="en-US" sz="1000" dirty="0" smtClean="0">
                <a:hlinkClick r:id="rId2"/>
              </a:rPr>
              <a:t>http://www.slideshare.net/rickgaribay/from-the-internet-of-things-to-intelligent-systems-a-developers-primer-garibay-final-34875117</a:t>
            </a:r>
            <a:endParaRPr lang="en-US" sz="1000" dirty="0" smtClean="0"/>
          </a:p>
          <a:p>
            <a:r>
              <a:rPr lang="en-US" sz="1000" dirty="0" smtClean="0"/>
              <a:t>http://www.realtimecommunicationsworld.com/topics/realtimecommunicationsworld/articles/408622-pros-cons-the-major-iot-communications-protocols.htm</a:t>
            </a:r>
            <a:endParaRPr lang="en-US" sz="1000" dirty="0"/>
          </a:p>
        </p:txBody>
      </p:sp>
    </p:spTree>
    <p:extLst>
      <p:ext uri="{BB962C8B-B14F-4D97-AF65-F5344CB8AC3E}">
        <p14:creationId xmlns:p14="http://schemas.microsoft.com/office/powerpoint/2010/main" val="22533156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Overview/Data Transmission/AMQP</a:t>
            </a:r>
            <a:endParaRPr lang="en-US" dirty="0"/>
          </a:p>
        </p:txBody>
      </p:sp>
      <p:sp>
        <p:nvSpPr>
          <p:cNvPr id="3" name="Content Placeholder 2"/>
          <p:cNvSpPr>
            <a:spLocks noGrp="1"/>
          </p:cNvSpPr>
          <p:nvPr>
            <p:ph idx="1"/>
          </p:nvPr>
        </p:nvSpPr>
        <p:spPr/>
        <p:txBody>
          <a:bodyPr>
            <a:normAutofit/>
          </a:bodyPr>
          <a:lstStyle/>
          <a:p>
            <a:r>
              <a:rPr lang="en-US" dirty="0" smtClean="0"/>
              <a:t> Advanced Message Queue Protocol</a:t>
            </a:r>
          </a:p>
          <a:p>
            <a:endParaRPr lang="en-US" dirty="0" smtClean="0"/>
          </a:p>
          <a:p>
            <a:r>
              <a:rPr lang="en-US" dirty="0" smtClean="0"/>
              <a:t>Originally developed by big financial </a:t>
            </a:r>
            <a:r>
              <a:rPr lang="en-US" dirty="0"/>
              <a:t>o</a:t>
            </a:r>
            <a:r>
              <a:rPr lang="en-US" dirty="0" smtClean="0"/>
              <a:t>rgs for middleware messaging</a:t>
            </a:r>
          </a:p>
          <a:p>
            <a:endParaRPr lang="en-US" dirty="0" smtClean="0"/>
          </a:p>
          <a:p>
            <a:r>
              <a:rPr lang="en-US" dirty="0" smtClean="0"/>
              <a:t>Message oriented binary protocol typically over TCP</a:t>
            </a:r>
          </a:p>
          <a:p>
            <a:endParaRPr lang="en-US" dirty="0" smtClean="0"/>
          </a:p>
          <a:p>
            <a:r>
              <a:rPr lang="en-US" dirty="0" smtClean="0"/>
              <a:t>OASIS Standard</a:t>
            </a:r>
          </a:p>
          <a:p>
            <a:endParaRPr lang="en-US" dirty="0" smtClean="0"/>
          </a:p>
          <a:p>
            <a:pPr lvl="1"/>
            <a:endParaRPr lang="en-US" dirty="0" smtClean="0"/>
          </a:p>
          <a:p>
            <a:pPr lvl="1"/>
            <a:endParaRPr lang="en-US" dirty="0" smtClean="0"/>
          </a:p>
          <a:p>
            <a:endParaRPr lang="en-US" dirty="0" smtClean="0"/>
          </a:p>
        </p:txBody>
      </p:sp>
      <p:sp>
        <p:nvSpPr>
          <p:cNvPr id="4" name="Rectangle 3"/>
          <p:cNvSpPr/>
          <p:nvPr/>
        </p:nvSpPr>
        <p:spPr>
          <a:xfrm>
            <a:off x="472751" y="6063639"/>
            <a:ext cx="6096000" cy="246221"/>
          </a:xfrm>
          <a:prstGeom prst="rect">
            <a:avLst/>
          </a:prstGeom>
        </p:spPr>
        <p:txBody>
          <a:bodyPr>
            <a:spAutoFit/>
          </a:bodyPr>
          <a:lstStyle/>
          <a:p>
            <a:r>
              <a:rPr lang="en-US" sz="1000" dirty="0"/>
              <a:t>https://en.wikipedia.org/wiki/Advanced_Message_Queuing_Protocol</a:t>
            </a:r>
          </a:p>
        </p:txBody>
      </p:sp>
      <p:pic>
        <p:nvPicPr>
          <p:cNvPr id="7170" name="Picture 2" descr="https://www.amqp.org/sites/amqp.org/themes/genesis_amqp/images/showreel/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0841" y="458431"/>
            <a:ext cx="1404967" cy="1165095"/>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D4840B91-9D5E-4EB2-8FB2-D2B0C3386FBA}" type="datetime1">
              <a:rPr lang="en-US" smtClean="0"/>
              <a:t>9/23/2015</a:t>
            </a:fld>
            <a:endParaRPr lang="en-US" dirty="0"/>
          </a:p>
        </p:txBody>
      </p:sp>
      <p:sp>
        <p:nvSpPr>
          <p:cNvPr id="6" name="Slide Number Placeholder 5"/>
          <p:cNvSpPr>
            <a:spLocks noGrp="1"/>
          </p:cNvSpPr>
          <p:nvPr>
            <p:ph type="sldNum" sz="quarter" idx="12"/>
          </p:nvPr>
        </p:nvSpPr>
        <p:spPr/>
        <p:txBody>
          <a:bodyPr/>
          <a:lstStyle/>
          <a:p>
            <a:fld id="{A339ED27-3158-4A93-B53C-5CA67AEB9781}" type="slidenum">
              <a:rPr lang="en-US" smtClean="0"/>
              <a:t>18</a:t>
            </a:fld>
            <a:endParaRPr lang="en-US" dirty="0"/>
          </a:p>
        </p:txBody>
      </p:sp>
    </p:spTree>
    <p:extLst>
      <p:ext uri="{BB962C8B-B14F-4D97-AF65-F5344CB8AC3E}">
        <p14:creationId xmlns:p14="http://schemas.microsoft.com/office/powerpoint/2010/main" val="23675997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Overview/Data Transmission/AMQP</a:t>
            </a:r>
            <a:endParaRPr lang="en-US" dirty="0"/>
          </a:p>
        </p:txBody>
      </p:sp>
      <p:sp>
        <p:nvSpPr>
          <p:cNvPr id="3" name="Content Placeholder 2"/>
          <p:cNvSpPr>
            <a:spLocks noGrp="1"/>
          </p:cNvSpPr>
          <p:nvPr>
            <p:ph idx="1"/>
          </p:nvPr>
        </p:nvSpPr>
        <p:spPr/>
        <p:txBody>
          <a:bodyPr>
            <a:normAutofit/>
          </a:bodyPr>
          <a:lstStyle/>
          <a:p>
            <a:r>
              <a:rPr lang="en-US" dirty="0" smtClean="0"/>
              <a:t>Benefits</a:t>
            </a:r>
          </a:p>
          <a:p>
            <a:pPr lvl="1"/>
            <a:r>
              <a:rPr lang="en-US" dirty="0" smtClean="0"/>
              <a:t>Built for resiliency and scaling</a:t>
            </a:r>
          </a:p>
          <a:p>
            <a:pPr lvl="1"/>
            <a:endParaRPr lang="en-US" dirty="0"/>
          </a:p>
          <a:p>
            <a:pPr lvl="1"/>
            <a:r>
              <a:rPr lang="en-US" dirty="0"/>
              <a:t>Load balancing patterns</a:t>
            </a:r>
          </a:p>
          <a:p>
            <a:pPr lvl="1"/>
            <a:endParaRPr lang="en-US" dirty="0"/>
          </a:p>
          <a:p>
            <a:pPr lvl="1"/>
            <a:r>
              <a:rPr lang="en-US" dirty="0" smtClean="0"/>
              <a:t>Messages can contain payload and metadata</a:t>
            </a:r>
          </a:p>
          <a:p>
            <a:pPr lvl="1"/>
            <a:endParaRPr lang="en-US" dirty="0"/>
          </a:p>
          <a:p>
            <a:pPr lvl="1"/>
            <a:r>
              <a:rPr lang="en-US" dirty="0" smtClean="0"/>
              <a:t>Powerful routing patterns</a:t>
            </a:r>
          </a:p>
          <a:p>
            <a:pPr lvl="1"/>
            <a:endParaRPr lang="en-US" dirty="0"/>
          </a:p>
          <a:p>
            <a:pPr lvl="1"/>
            <a:r>
              <a:rPr lang="en-US" dirty="0" smtClean="0"/>
              <a:t>Transport security </a:t>
            </a:r>
            <a:r>
              <a:rPr lang="en-US" dirty="0" smtClean="0"/>
              <a:t>based on SSL/TLS</a:t>
            </a:r>
          </a:p>
          <a:p>
            <a:pPr lvl="1"/>
            <a:endParaRPr lang="en-US" dirty="0"/>
          </a:p>
          <a:p>
            <a:pPr lvl="1"/>
            <a:endParaRPr lang="en-US" dirty="0" smtClean="0"/>
          </a:p>
          <a:p>
            <a:pPr lvl="1"/>
            <a:endParaRPr lang="en-US" dirty="0" smtClean="0"/>
          </a:p>
          <a:p>
            <a:pPr lvl="1"/>
            <a:endParaRPr lang="en-US" dirty="0" smtClean="0"/>
          </a:p>
          <a:p>
            <a:endParaRPr lang="en-US" dirty="0" smtClean="0"/>
          </a:p>
        </p:txBody>
      </p:sp>
      <p:pic>
        <p:nvPicPr>
          <p:cNvPr id="4" name="Picture 2" descr="https://www.amqp.org/sites/amqp.org/themes/genesis_amqp/images/showreel/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0841" y="458431"/>
            <a:ext cx="1404967" cy="1165095"/>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02982C66-EE5E-43CF-8371-426C2E9270B2}" type="datetime1">
              <a:rPr lang="en-US" smtClean="0"/>
              <a:t>9/23/2015</a:t>
            </a:fld>
            <a:endParaRPr lang="en-US" dirty="0"/>
          </a:p>
        </p:txBody>
      </p:sp>
      <p:sp>
        <p:nvSpPr>
          <p:cNvPr id="6" name="Slide Number Placeholder 5"/>
          <p:cNvSpPr>
            <a:spLocks noGrp="1"/>
          </p:cNvSpPr>
          <p:nvPr>
            <p:ph type="sldNum" sz="quarter" idx="12"/>
          </p:nvPr>
        </p:nvSpPr>
        <p:spPr/>
        <p:txBody>
          <a:bodyPr/>
          <a:lstStyle/>
          <a:p>
            <a:fld id="{A339ED27-3158-4A93-B53C-5CA67AEB9781}" type="slidenum">
              <a:rPr lang="en-US" smtClean="0"/>
              <a:t>19</a:t>
            </a:fld>
            <a:endParaRPr lang="en-US" dirty="0"/>
          </a:p>
        </p:txBody>
      </p:sp>
    </p:spTree>
    <p:extLst>
      <p:ext uri="{BB962C8B-B14F-4D97-AF65-F5344CB8AC3E}">
        <p14:creationId xmlns:p14="http://schemas.microsoft.com/office/powerpoint/2010/main" val="2214816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Introductions</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D0B4329D-229C-46A3-8D63-60D0BC54BAB4}" type="datetime1">
              <a:rPr lang="en-US" smtClean="0"/>
              <a:t>9/23/2015</a:t>
            </a:fld>
            <a:endParaRPr lang="en-US"/>
          </a:p>
        </p:txBody>
      </p:sp>
      <p:sp>
        <p:nvSpPr>
          <p:cNvPr id="5" name="Slide Number Placeholder 4"/>
          <p:cNvSpPr>
            <a:spLocks noGrp="1"/>
          </p:cNvSpPr>
          <p:nvPr>
            <p:ph type="sldNum" sz="quarter" idx="12"/>
          </p:nvPr>
        </p:nvSpPr>
        <p:spPr/>
        <p:txBody>
          <a:bodyPr/>
          <a:lstStyle/>
          <a:p>
            <a:fld id="{A339ED27-3158-4A93-B53C-5CA67AEB9781}" type="slidenum">
              <a:rPr lang="en-US" smtClean="0"/>
              <a:t>2</a:t>
            </a:fld>
            <a:endParaRPr lang="en-US"/>
          </a:p>
        </p:txBody>
      </p:sp>
    </p:spTree>
    <p:extLst>
      <p:ext uri="{BB962C8B-B14F-4D97-AF65-F5344CB8AC3E}">
        <p14:creationId xmlns:p14="http://schemas.microsoft.com/office/powerpoint/2010/main" val="32656927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Overview/Data Transmission/AMQP</a:t>
            </a:r>
            <a:endParaRPr lang="en-US" dirty="0"/>
          </a:p>
        </p:txBody>
      </p:sp>
      <p:sp>
        <p:nvSpPr>
          <p:cNvPr id="3" name="Content Placeholder 2"/>
          <p:cNvSpPr>
            <a:spLocks noGrp="1"/>
          </p:cNvSpPr>
          <p:nvPr>
            <p:ph idx="1"/>
          </p:nvPr>
        </p:nvSpPr>
        <p:spPr/>
        <p:txBody>
          <a:bodyPr>
            <a:normAutofit/>
          </a:bodyPr>
          <a:lstStyle/>
          <a:p>
            <a:r>
              <a:rPr lang="en-US" dirty="0" smtClean="0"/>
              <a:t>Drawbacks</a:t>
            </a:r>
          </a:p>
          <a:p>
            <a:pPr lvl="1"/>
            <a:r>
              <a:rPr lang="en-US" dirty="0" smtClean="0"/>
              <a:t>Not </a:t>
            </a:r>
            <a:r>
              <a:rPr lang="en-US" dirty="0"/>
              <a:t>l</a:t>
            </a:r>
            <a:r>
              <a:rPr lang="en-US" dirty="0" smtClean="0"/>
              <a:t>ightweight – built with servers and fat networks in mind (60 byte minimum packet size)</a:t>
            </a:r>
          </a:p>
          <a:p>
            <a:pPr lvl="1"/>
            <a:endParaRPr lang="en-US" dirty="0"/>
          </a:p>
          <a:p>
            <a:pPr lvl="1"/>
            <a:r>
              <a:rPr lang="en-US" dirty="0" smtClean="0"/>
              <a:t>Can be complex to implement client – thanks Paolo for </a:t>
            </a:r>
            <a:r>
              <a:rPr lang="en-US" dirty="0" err="1" smtClean="0"/>
              <a:t>SBLite</a:t>
            </a:r>
            <a:endParaRPr lang="en-US" dirty="0" smtClean="0"/>
          </a:p>
          <a:p>
            <a:pPr lvl="1"/>
            <a:endParaRPr lang="en-US" dirty="0"/>
          </a:p>
          <a:p>
            <a:pPr lvl="1"/>
            <a:endParaRPr lang="en-US" dirty="0" smtClean="0"/>
          </a:p>
          <a:p>
            <a:pPr lvl="1"/>
            <a:endParaRPr lang="en-US" dirty="0" smtClean="0"/>
          </a:p>
          <a:p>
            <a:pPr lvl="1"/>
            <a:endParaRPr lang="en-US" dirty="0" smtClean="0"/>
          </a:p>
          <a:p>
            <a:endParaRPr lang="en-US" dirty="0" smtClean="0"/>
          </a:p>
        </p:txBody>
      </p:sp>
      <p:pic>
        <p:nvPicPr>
          <p:cNvPr id="4" name="Picture 2" descr="https://www.amqp.org/sites/amqp.org/themes/genesis_amqp/images/showreel/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0841" y="458431"/>
            <a:ext cx="1404967" cy="1165095"/>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BD86C69E-356D-417E-B4F5-7710477DB234}" type="datetime1">
              <a:rPr lang="en-US" smtClean="0"/>
              <a:t>9/23/2015</a:t>
            </a:fld>
            <a:endParaRPr lang="en-US" dirty="0"/>
          </a:p>
        </p:txBody>
      </p:sp>
      <p:sp>
        <p:nvSpPr>
          <p:cNvPr id="6" name="Slide Number Placeholder 5"/>
          <p:cNvSpPr>
            <a:spLocks noGrp="1"/>
          </p:cNvSpPr>
          <p:nvPr>
            <p:ph type="sldNum" sz="quarter" idx="12"/>
          </p:nvPr>
        </p:nvSpPr>
        <p:spPr/>
        <p:txBody>
          <a:bodyPr/>
          <a:lstStyle/>
          <a:p>
            <a:fld id="{A339ED27-3158-4A93-B53C-5CA67AEB9781}" type="slidenum">
              <a:rPr lang="en-US" smtClean="0"/>
              <a:t>20</a:t>
            </a:fld>
            <a:endParaRPr lang="en-US" dirty="0"/>
          </a:p>
        </p:txBody>
      </p:sp>
    </p:spTree>
    <p:extLst>
      <p:ext uri="{BB962C8B-B14F-4D97-AF65-F5344CB8AC3E}">
        <p14:creationId xmlns:p14="http://schemas.microsoft.com/office/powerpoint/2010/main" val="196450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Overview/Data Transmission/MQTT</a:t>
            </a:r>
            <a:endParaRPr lang="en-US" dirty="0"/>
          </a:p>
        </p:txBody>
      </p:sp>
      <p:sp>
        <p:nvSpPr>
          <p:cNvPr id="3" name="Content Placeholder 2"/>
          <p:cNvSpPr>
            <a:spLocks noGrp="1"/>
          </p:cNvSpPr>
          <p:nvPr>
            <p:ph idx="1"/>
          </p:nvPr>
        </p:nvSpPr>
        <p:spPr/>
        <p:txBody>
          <a:bodyPr>
            <a:normAutofit/>
          </a:bodyPr>
          <a:lstStyle/>
          <a:p>
            <a:r>
              <a:rPr lang="en-US" dirty="0" smtClean="0"/>
              <a:t>Message Queue Telemetry Transport</a:t>
            </a:r>
          </a:p>
          <a:p>
            <a:endParaRPr lang="en-US" dirty="0" smtClean="0"/>
          </a:p>
          <a:p>
            <a:r>
              <a:rPr lang="en-US" dirty="0" smtClean="0"/>
              <a:t>Created by </a:t>
            </a:r>
            <a:r>
              <a:rPr lang="en-US" dirty="0" smtClean="0"/>
              <a:t>IBM and others </a:t>
            </a:r>
            <a:r>
              <a:rPr lang="en-US" dirty="0" smtClean="0"/>
              <a:t>to support oil pipeline telemetry data over slow, unreliable networks</a:t>
            </a:r>
          </a:p>
          <a:p>
            <a:endParaRPr lang="en-US" dirty="0" smtClean="0"/>
          </a:p>
          <a:p>
            <a:r>
              <a:rPr lang="en-US" dirty="0" smtClean="0"/>
              <a:t>TCP Transport</a:t>
            </a:r>
          </a:p>
          <a:p>
            <a:endParaRPr lang="en-US" dirty="0" smtClean="0"/>
          </a:p>
          <a:p>
            <a:r>
              <a:rPr lang="en-US" dirty="0" smtClean="0"/>
              <a:t>Publish-Subscribe with Broker Model</a:t>
            </a:r>
          </a:p>
          <a:p>
            <a:pPr lvl="1"/>
            <a:endParaRPr lang="en-US" dirty="0" smtClean="0"/>
          </a:p>
          <a:p>
            <a:endParaRPr lang="en-US" dirty="0" smtClean="0"/>
          </a:p>
        </p:txBody>
      </p:sp>
      <p:pic>
        <p:nvPicPr>
          <p:cNvPr id="10242" name="Picture 2" descr="MQT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3995" y="641463"/>
            <a:ext cx="1899805" cy="496872"/>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685B1C6D-02F0-4F21-AA78-CFADD96FCFE0}" type="datetime1">
              <a:rPr lang="en-US" smtClean="0"/>
              <a:t>9/23/2015</a:t>
            </a:fld>
            <a:endParaRPr lang="en-US" dirty="0"/>
          </a:p>
        </p:txBody>
      </p:sp>
      <p:sp>
        <p:nvSpPr>
          <p:cNvPr id="6" name="Slide Number Placeholder 5"/>
          <p:cNvSpPr>
            <a:spLocks noGrp="1"/>
          </p:cNvSpPr>
          <p:nvPr>
            <p:ph type="sldNum" sz="quarter" idx="12"/>
          </p:nvPr>
        </p:nvSpPr>
        <p:spPr/>
        <p:txBody>
          <a:bodyPr/>
          <a:lstStyle/>
          <a:p>
            <a:fld id="{A339ED27-3158-4A93-B53C-5CA67AEB9781}" type="slidenum">
              <a:rPr lang="en-US" smtClean="0"/>
              <a:t>21</a:t>
            </a:fld>
            <a:endParaRPr lang="en-US" dirty="0"/>
          </a:p>
        </p:txBody>
      </p:sp>
      <p:sp>
        <p:nvSpPr>
          <p:cNvPr id="8" name="Rectangle 7"/>
          <p:cNvSpPr/>
          <p:nvPr/>
        </p:nvSpPr>
        <p:spPr>
          <a:xfrm>
            <a:off x="451701" y="5866547"/>
            <a:ext cx="8536311" cy="400110"/>
          </a:xfrm>
          <a:prstGeom prst="rect">
            <a:avLst/>
          </a:prstGeom>
        </p:spPr>
        <p:txBody>
          <a:bodyPr wrap="none">
            <a:spAutoFit/>
          </a:bodyPr>
          <a:lstStyle/>
          <a:p>
            <a:r>
              <a:rPr lang="en-US" sz="1000" dirty="0" smtClean="0">
                <a:hlinkClick r:id="rId3"/>
              </a:rPr>
              <a:t>http://www.slideshare.net/rickgaribay/from-the-internet-of-things-to-intelligent-systems-a-developers-primer-garibay-final-34875117</a:t>
            </a:r>
            <a:endParaRPr lang="en-US" sz="1000" dirty="0" smtClean="0"/>
          </a:p>
          <a:p>
            <a:r>
              <a:rPr lang="en-US" sz="1000" dirty="0" smtClean="0"/>
              <a:t>http://www.realtimecommunicationsworld.com/topics/realtimecommunicationsworld/articles/408622-pros-cons-the-major-iot-communications-protocols.htm</a:t>
            </a:r>
            <a:endParaRPr lang="en-US" sz="1000" dirty="0"/>
          </a:p>
        </p:txBody>
      </p:sp>
    </p:spTree>
    <p:extLst>
      <p:ext uri="{BB962C8B-B14F-4D97-AF65-F5344CB8AC3E}">
        <p14:creationId xmlns:p14="http://schemas.microsoft.com/office/powerpoint/2010/main" val="27183021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Overview/Data Transmission/MQTT</a:t>
            </a:r>
            <a:endParaRPr lang="en-US" dirty="0"/>
          </a:p>
        </p:txBody>
      </p:sp>
      <p:sp>
        <p:nvSpPr>
          <p:cNvPr id="3" name="Content Placeholder 2"/>
          <p:cNvSpPr>
            <a:spLocks noGrp="1"/>
          </p:cNvSpPr>
          <p:nvPr>
            <p:ph idx="1"/>
          </p:nvPr>
        </p:nvSpPr>
        <p:spPr/>
        <p:txBody>
          <a:bodyPr>
            <a:normAutofit lnSpcReduction="10000"/>
          </a:bodyPr>
          <a:lstStyle/>
          <a:p>
            <a:r>
              <a:rPr lang="en-US" dirty="0" smtClean="0"/>
              <a:t>Benefits</a:t>
            </a:r>
          </a:p>
          <a:p>
            <a:pPr lvl="1"/>
            <a:r>
              <a:rPr lang="en-US" dirty="0" smtClean="0"/>
              <a:t>Very small header (7 bytes) leads to very small packet sizes</a:t>
            </a:r>
          </a:p>
          <a:p>
            <a:pPr lvl="1"/>
            <a:endParaRPr lang="en-US" dirty="0" smtClean="0"/>
          </a:p>
          <a:p>
            <a:pPr lvl="1"/>
            <a:r>
              <a:rPr lang="en-US" dirty="0" smtClean="0"/>
              <a:t>TLS for </a:t>
            </a:r>
            <a:r>
              <a:rPr lang="en-US" dirty="0" smtClean="0"/>
              <a:t>transport security</a:t>
            </a:r>
            <a:endParaRPr lang="en-US" dirty="0" smtClean="0"/>
          </a:p>
          <a:p>
            <a:pPr lvl="1"/>
            <a:endParaRPr lang="en-US" dirty="0" smtClean="0"/>
          </a:p>
          <a:p>
            <a:pPr lvl="1"/>
            <a:r>
              <a:rPr lang="en-US" dirty="0" smtClean="0"/>
              <a:t>Great for low power, low bandwidth</a:t>
            </a:r>
          </a:p>
          <a:p>
            <a:pPr lvl="1"/>
            <a:endParaRPr lang="en-US" dirty="0" smtClean="0"/>
          </a:p>
          <a:p>
            <a:pPr lvl="1"/>
            <a:r>
              <a:rPr lang="en-US" dirty="0" smtClean="0"/>
              <a:t>No incoming connection to client </a:t>
            </a:r>
            <a:r>
              <a:rPr lang="en-US" dirty="0" smtClean="0">
                <a:sym typeface="Wingdings" panose="05000000000000000000" pitchFamily="2" charset="2"/>
              </a:rPr>
              <a:t> much more secure</a:t>
            </a:r>
          </a:p>
          <a:p>
            <a:pPr lvl="1"/>
            <a:endParaRPr lang="en-US" dirty="0" smtClean="0">
              <a:sym typeface="Wingdings" panose="05000000000000000000" pitchFamily="2" charset="2"/>
            </a:endParaRPr>
          </a:p>
          <a:p>
            <a:pPr lvl="1"/>
            <a:r>
              <a:rPr lang="en-US" dirty="0" smtClean="0">
                <a:sym typeface="Wingdings" panose="05000000000000000000" pitchFamily="2" charset="2"/>
              </a:rPr>
              <a:t>3 levels of QOS</a:t>
            </a:r>
          </a:p>
          <a:p>
            <a:pPr lvl="1"/>
            <a:endParaRPr lang="en-US" dirty="0" smtClean="0"/>
          </a:p>
          <a:p>
            <a:pPr lvl="1"/>
            <a:r>
              <a:rPr lang="en-US" dirty="0" smtClean="0"/>
              <a:t>OASIS Standard</a:t>
            </a:r>
          </a:p>
          <a:p>
            <a:pPr lvl="1"/>
            <a:endParaRPr lang="en-US" dirty="0" smtClean="0"/>
          </a:p>
          <a:p>
            <a:endParaRPr lang="en-US" dirty="0" smtClean="0"/>
          </a:p>
        </p:txBody>
      </p:sp>
      <p:pic>
        <p:nvPicPr>
          <p:cNvPr id="6" name="Picture 2" descr="MQTT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3995" y="641463"/>
            <a:ext cx="1899805" cy="496872"/>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81108E3A-B2D9-4859-A1DA-F80F7CB49E17}" type="datetime1">
              <a:rPr lang="en-US" smtClean="0"/>
              <a:t>9/23/2015</a:t>
            </a:fld>
            <a:endParaRPr lang="en-US" dirty="0"/>
          </a:p>
        </p:txBody>
      </p:sp>
      <p:sp>
        <p:nvSpPr>
          <p:cNvPr id="7" name="Slide Number Placeholder 6"/>
          <p:cNvSpPr>
            <a:spLocks noGrp="1"/>
          </p:cNvSpPr>
          <p:nvPr>
            <p:ph type="sldNum" sz="quarter" idx="12"/>
          </p:nvPr>
        </p:nvSpPr>
        <p:spPr/>
        <p:txBody>
          <a:bodyPr/>
          <a:lstStyle/>
          <a:p>
            <a:fld id="{A339ED27-3158-4A93-B53C-5CA67AEB9781}" type="slidenum">
              <a:rPr lang="en-US" smtClean="0"/>
              <a:t>22</a:t>
            </a:fld>
            <a:endParaRPr lang="en-US" dirty="0"/>
          </a:p>
        </p:txBody>
      </p:sp>
      <p:sp>
        <p:nvSpPr>
          <p:cNvPr id="8" name="Rectangle 7"/>
          <p:cNvSpPr/>
          <p:nvPr/>
        </p:nvSpPr>
        <p:spPr>
          <a:xfrm>
            <a:off x="838200" y="6066602"/>
            <a:ext cx="8536311" cy="400110"/>
          </a:xfrm>
          <a:prstGeom prst="rect">
            <a:avLst/>
          </a:prstGeom>
        </p:spPr>
        <p:txBody>
          <a:bodyPr wrap="none">
            <a:spAutoFit/>
          </a:bodyPr>
          <a:lstStyle/>
          <a:p>
            <a:r>
              <a:rPr lang="en-US" sz="1000" dirty="0" smtClean="0">
                <a:hlinkClick r:id="rId4"/>
              </a:rPr>
              <a:t>http://www.slideshare.net/rickgaribay/from-the-internet-of-things-to-intelligent-systems-a-developers-primer-garibay-final-34875117</a:t>
            </a:r>
            <a:endParaRPr lang="en-US" sz="1000" dirty="0" smtClean="0"/>
          </a:p>
          <a:p>
            <a:r>
              <a:rPr lang="en-US" sz="1000" dirty="0" smtClean="0"/>
              <a:t>http://www.realtimecommunicationsworld.com/topics/realtimecommunicationsworld/articles/408622-pros-cons-the-major-iot-communications-protocols.htm</a:t>
            </a:r>
            <a:endParaRPr lang="en-US" sz="1000" dirty="0"/>
          </a:p>
        </p:txBody>
      </p:sp>
    </p:spTree>
    <p:extLst>
      <p:ext uri="{BB962C8B-B14F-4D97-AF65-F5344CB8AC3E}">
        <p14:creationId xmlns:p14="http://schemas.microsoft.com/office/powerpoint/2010/main" val="27633231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Overview/Data Transmission/MQTT</a:t>
            </a:r>
            <a:endParaRPr lang="en-US" dirty="0"/>
          </a:p>
        </p:txBody>
      </p:sp>
      <p:sp>
        <p:nvSpPr>
          <p:cNvPr id="3" name="Content Placeholder 2"/>
          <p:cNvSpPr>
            <a:spLocks noGrp="1"/>
          </p:cNvSpPr>
          <p:nvPr>
            <p:ph idx="1"/>
          </p:nvPr>
        </p:nvSpPr>
        <p:spPr/>
        <p:txBody>
          <a:bodyPr>
            <a:normAutofit/>
          </a:bodyPr>
          <a:lstStyle/>
          <a:p>
            <a:r>
              <a:rPr lang="en-US" dirty="0" smtClean="0"/>
              <a:t>Benefits  - Small size and low overhead</a:t>
            </a:r>
          </a:p>
          <a:p>
            <a:pPr lvl="1"/>
            <a:endParaRPr lang="en-US" dirty="0" smtClean="0"/>
          </a:p>
          <a:p>
            <a:endParaRPr lang="en-US" dirty="0" smtClean="0"/>
          </a:p>
        </p:txBody>
      </p:sp>
      <p:pic>
        <p:nvPicPr>
          <p:cNvPr id="6" name="Picture 2" descr="MQT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3995" y="641463"/>
            <a:ext cx="1899805" cy="496872"/>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81108E3A-B2D9-4859-A1DA-F80F7CB49E17}" type="datetime1">
              <a:rPr lang="en-US" smtClean="0"/>
              <a:t>9/23/2015</a:t>
            </a:fld>
            <a:endParaRPr lang="en-US" dirty="0"/>
          </a:p>
        </p:txBody>
      </p:sp>
      <p:sp>
        <p:nvSpPr>
          <p:cNvPr id="7" name="Slide Number Placeholder 6"/>
          <p:cNvSpPr>
            <a:spLocks noGrp="1"/>
          </p:cNvSpPr>
          <p:nvPr>
            <p:ph type="sldNum" sz="quarter" idx="12"/>
          </p:nvPr>
        </p:nvSpPr>
        <p:spPr/>
        <p:txBody>
          <a:bodyPr/>
          <a:lstStyle/>
          <a:p>
            <a:fld id="{A339ED27-3158-4A93-B53C-5CA67AEB9781}" type="slidenum">
              <a:rPr lang="en-US" smtClean="0"/>
              <a:t>23</a:t>
            </a:fld>
            <a:endParaRPr lang="en-US" dirty="0"/>
          </a:p>
        </p:txBody>
      </p:sp>
      <p:pic>
        <p:nvPicPr>
          <p:cNvPr id="5" name="Picture 4"/>
          <p:cNvPicPr>
            <a:picLocks noChangeAspect="1"/>
          </p:cNvPicPr>
          <p:nvPr/>
        </p:nvPicPr>
        <p:blipFill>
          <a:blip r:embed="rId3"/>
          <a:stretch>
            <a:fillRect/>
          </a:stretch>
        </p:blipFill>
        <p:spPr>
          <a:xfrm>
            <a:off x="2209800" y="2559779"/>
            <a:ext cx="7143750" cy="2562225"/>
          </a:xfrm>
          <a:prstGeom prst="rect">
            <a:avLst/>
          </a:prstGeom>
          <a:ln>
            <a:noFill/>
          </a:ln>
          <a:effectLst>
            <a:outerShdw blurRad="292100" dist="139700" dir="2700000" algn="tl" rotWithShape="0">
              <a:srgbClr val="333333">
                <a:alpha val="65000"/>
              </a:srgbClr>
            </a:outerShdw>
          </a:effectLst>
        </p:spPr>
      </p:pic>
      <p:sp>
        <p:nvSpPr>
          <p:cNvPr id="9" name="Rectangle 8"/>
          <p:cNvSpPr/>
          <p:nvPr/>
        </p:nvSpPr>
        <p:spPr>
          <a:xfrm>
            <a:off x="1635210" y="5464817"/>
            <a:ext cx="8921579" cy="369332"/>
          </a:xfrm>
          <a:prstGeom prst="rect">
            <a:avLst/>
          </a:prstGeom>
        </p:spPr>
        <p:txBody>
          <a:bodyPr wrap="square">
            <a:spAutoFit/>
          </a:bodyPr>
          <a:lstStyle/>
          <a:p>
            <a:r>
              <a:rPr lang="en-US" dirty="0"/>
              <a:t>https://mobilebit.wordpress.com/2013/05/03/rest-is-for-sleeping-mqtt-is-for-mobile/</a:t>
            </a:r>
          </a:p>
        </p:txBody>
      </p:sp>
    </p:spTree>
    <p:extLst>
      <p:ext uri="{BB962C8B-B14F-4D97-AF65-F5344CB8AC3E}">
        <p14:creationId xmlns:p14="http://schemas.microsoft.com/office/powerpoint/2010/main" val="25145921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Overview/Data Transmission/MQTT</a:t>
            </a:r>
            <a:endParaRPr lang="en-US" dirty="0"/>
          </a:p>
        </p:txBody>
      </p:sp>
      <p:sp>
        <p:nvSpPr>
          <p:cNvPr id="3" name="Content Placeholder 2"/>
          <p:cNvSpPr>
            <a:spLocks noGrp="1"/>
          </p:cNvSpPr>
          <p:nvPr>
            <p:ph idx="1"/>
          </p:nvPr>
        </p:nvSpPr>
        <p:spPr/>
        <p:txBody>
          <a:bodyPr>
            <a:normAutofit/>
          </a:bodyPr>
          <a:lstStyle/>
          <a:p>
            <a:r>
              <a:rPr lang="en-US" dirty="0" smtClean="0"/>
              <a:t>Drawbacks</a:t>
            </a:r>
          </a:p>
          <a:p>
            <a:pPr lvl="1"/>
            <a:r>
              <a:rPr lang="en-US" dirty="0" smtClean="0"/>
              <a:t>TCP is connection oriented so more complex to put device to sleep (MQTT-S supports UDP)</a:t>
            </a:r>
            <a:endParaRPr lang="en-US" dirty="0" smtClean="0">
              <a:sym typeface="Wingdings" panose="05000000000000000000" pitchFamily="2" charset="2"/>
            </a:endParaRPr>
          </a:p>
          <a:p>
            <a:pPr lvl="1"/>
            <a:endParaRPr lang="en-US" dirty="0" smtClean="0">
              <a:sym typeface="Wingdings" panose="05000000000000000000" pitchFamily="2" charset="2"/>
            </a:endParaRPr>
          </a:p>
          <a:p>
            <a:pPr lvl="1"/>
            <a:r>
              <a:rPr lang="en-US" dirty="0" smtClean="0">
                <a:sym typeface="Wingdings" panose="05000000000000000000" pitchFamily="2" charset="2"/>
              </a:rPr>
              <a:t>No standard model for metadata and discoverability</a:t>
            </a:r>
          </a:p>
          <a:p>
            <a:pPr lvl="1"/>
            <a:endParaRPr lang="en-US" dirty="0" smtClean="0">
              <a:sym typeface="Wingdings" panose="05000000000000000000" pitchFamily="2" charset="2"/>
            </a:endParaRPr>
          </a:p>
          <a:p>
            <a:pPr lvl="1"/>
            <a:r>
              <a:rPr lang="en-US" dirty="0" smtClean="0">
                <a:sym typeface="Wingdings" panose="05000000000000000000" pitchFamily="2" charset="2"/>
              </a:rPr>
              <a:t>No standard method for device management</a:t>
            </a:r>
          </a:p>
          <a:p>
            <a:pPr lvl="1"/>
            <a:endParaRPr lang="en-US" dirty="0" smtClean="0"/>
          </a:p>
          <a:p>
            <a:pPr lvl="1"/>
            <a:endParaRPr lang="en-US" dirty="0" smtClean="0"/>
          </a:p>
          <a:p>
            <a:endParaRPr lang="en-US" dirty="0" smtClean="0"/>
          </a:p>
        </p:txBody>
      </p:sp>
      <p:sp>
        <p:nvSpPr>
          <p:cNvPr id="5" name="Rectangle 4"/>
          <p:cNvSpPr/>
          <p:nvPr/>
        </p:nvSpPr>
        <p:spPr>
          <a:xfrm>
            <a:off x="451701" y="5866547"/>
            <a:ext cx="8536311" cy="400110"/>
          </a:xfrm>
          <a:prstGeom prst="rect">
            <a:avLst/>
          </a:prstGeom>
        </p:spPr>
        <p:txBody>
          <a:bodyPr wrap="none">
            <a:spAutoFit/>
          </a:bodyPr>
          <a:lstStyle/>
          <a:p>
            <a:r>
              <a:rPr lang="en-US" sz="1000" dirty="0" smtClean="0">
                <a:hlinkClick r:id="rId2"/>
              </a:rPr>
              <a:t>http://www.slideshare.net/rickgaribay/from-the-internet-of-things-to-intelligent-systems-a-developers-primer-garibay-final-34875117</a:t>
            </a:r>
            <a:endParaRPr lang="en-US" sz="1000" dirty="0" smtClean="0"/>
          </a:p>
          <a:p>
            <a:r>
              <a:rPr lang="en-US" sz="1000" dirty="0" smtClean="0"/>
              <a:t>http://www.realtimecommunicationsworld.com/topics/realtimecommunicationsworld/articles/408622-pros-cons-the-major-iot-communications-protocols.htm</a:t>
            </a:r>
            <a:endParaRPr lang="en-US" sz="1000" dirty="0"/>
          </a:p>
        </p:txBody>
      </p:sp>
      <p:pic>
        <p:nvPicPr>
          <p:cNvPr id="6" name="Picture 2" descr="MQTT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3995" y="641463"/>
            <a:ext cx="1899805" cy="496872"/>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261BFFFB-B2A5-4AD0-9042-063034134B83}" type="datetime1">
              <a:rPr lang="en-US" smtClean="0"/>
              <a:t>9/23/2015</a:t>
            </a:fld>
            <a:endParaRPr lang="en-US" dirty="0"/>
          </a:p>
        </p:txBody>
      </p:sp>
      <p:sp>
        <p:nvSpPr>
          <p:cNvPr id="7" name="Slide Number Placeholder 6"/>
          <p:cNvSpPr>
            <a:spLocks noGrp="1"/>
          </p:cNvSpPr>
          <p:nvPr>
            <p:ph type="sldNum" sz="quarter" idx="12"/>
          </p:nvPr>
        </p:nvSpPr>
        <p:spPr/>
        <p:txBody>
          <a:bodyPr/>
          <a:lstStyle/>
          <a:p>
            <a:fld id="{A339ED27-3158-4A93-B53C-5CA67AEB9781}" type="slidenum">
              <a:rPr lang="en-US" smtClean="0"/>
              <a:t>24</a:t>
            </a:fld>
            <a:endParaRPr lang="en-US" dirty="0"/>
          </a:p>
        </p:txBody>
      </p:sp>
    </p:spTree>
    <p:extLst>
      <p:ext uri="{BB962C8B-B14F-4D97-AF65-F5344CB8AC3E}">
        <p14:creationId xmlns:p14="http://schemas.microsoft.com/office/powerpoint/2010/main" val="11422171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Overview/Data Transmission/Winner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And the best protocol is…the one that matches your requirements and capabilities</a:t>
            </a:r>
          </a:p>
          <a:p>
            <a:endParaRPr lang="en-US" dirty="0"/>
          </a:p>
          <a:p>
            <a:r>
              <a:rPr lang="en-US" dirty="0" smtClean="0"/>
              <a:t>One of many comparisons</a:t>
            </a:r>
          </a:p>
          <a:p>
            <a:pPr lvl="1"/>
            <a:r>
              <a:rPr lang="en-US" dirty="0" smtClean="0">
                <a:hlinkClick r:id="rId2"/>
              </a:rPr>
              <a:t>www.slideshare.net/paolopat/mqtt-iot-protocols-comparison</a:t>
            </a:r>
            <a:endParaRPr lang="en-US" dirty="0" smtClean="0"/>
          </a:p>
          <a:p>
            <a:endParaRPr lang="en-US" dirty="0"/>
          </a:p>
          <a:p>
            <a:r>
              <a:rPr lang="en-US" dirty="0" smtClean="0"/>
              <a:t>Would also love to talk about DDS (ultra high performance, data-centric)</a:t>
            </a:r>
          </a:p>
          <a:p>
            <a:endParaRPr lang="en-US" dirty="0"/>
          </a:p>
          <a:p>
            <a:endParaRPr lang="en-US" dirty="0" smtClean="0"/>
          </a:p>
          <a:p>
            <a:endParaRPr lang="en-US" dirty="0"/>
          </a:p>
          <a:p>
            <a:r>
              <a:rPr lang="en-US" dirty="0" smtClean="0"/>
              <a:t>….. but let’s talk about MQTT</a:t>
            </a:r>
          </a:p>
        </p:txBody>
      </p:sp>
      <p:sp>
        <p:nvSpPr>
          <p:cNvPr id="6" name="Date Placeholder 5"/>
          <p:cNvSpPr>
            <a:spLocks noGrp="1"/>
          </p:cNvSpPr>
          <p:nvPr>
            <p:ph type="dt" sz="half" idx="10"/>
          </p:nvPr>
        </p:nvSpPr>
        <p:spPr/>
        <p:txBody>
          <a:bodyPr/>
          <a:lstStyle/>
          <a:p>
            <a:fld id="{9EFAE189-A850-4DC9-81AE-A9247CEA3B8C}" type="datetime1">
              <a:rPr lang="en-US" smtClean="0"/>
              <a:t>9/23/2015</a:t>
            </a:fld>
            <a:endParaRPr lang="en-US" dirty="0"/>
          </a:p>
        </p:txBody>
      </p:sp>
      <p:sp>
        <p:nvSpPr>
          <p:cNvPr id="7" name="Slide Number Placeholder 6"/>
          <p:cNvSpPr>
            <a:spLocks noGrp="1"/>
          </p:cNvSpPr>
          <p:nvPr>
            <p:ph type="sldNum" sz="quarter" idx="12"/>
          </p:nvPr>
        </p:nvSpPr>
        <p:spPr/>
        <p:txBody>
          <a:bodyPr/>
          <a:lstStyle/>
          <a:p>
            <a:fld id="{A339ED27-3158-4A93-B53C-5CA67AEB9781}" type="slidenum">
              <a:rPr lang="en-US" smtClean="0"/>
              <a:t>25</a:t>
            </a:fld>
            <a:endParaRPr lang="en-US" dirty="0"/>
          </a:p>
        </p:txBody>
      </p:sp>
    </p:spTree>
    <p:extLst>
      <p:ext uri="{BB962C8B-B14F-4D97-AF65-F5344CB8AC3E}">
        <p14:creationId xmlns:p14="http://schemas.microsoft.com/office/powerpoint/2010/main" val="35182255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MQTT – The Details</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02C476E2-9B55-4201-8CF7-995EDE04A4B9}" type="datetime1">
              <a:rPr lang="en-US" smtClean="0"/>
              <a:t>9/23/2015</a:t>
            </a:fld>
            <a:endParaRPr lang="en-US"/>
          </a:p>
        </p:txBody>
      </p:sp>
      <p:sp>
        <p:nvSpPr>
          <p:cNvPr id="5" name="Slide Number Placeholder 4"/>
          <p:cNvSpPr>
            <a:spLocks noGrp="1"/>
          </p:cNvSpPr>
          <p:nvPr>
            <p:ph type="sldNum" sz="quarter" idx="12"/>
          </p:nvPr>
        </p:nvSpPr>
        <p:spPr/>
        <p:txBody>
          <a:bodyPr/>
          <a:lstStyle/>
          <a:p>
            <a:fld id="{A339ED27-3158-4A93-B53C-5CA67AEB9781}" type="slidenum">
              <a:rPr lang="en-US" smtClean="0"/>
              <a:t>26</a:t>
            </a:fld>
            <a:endParaRPr lang="en-US"/>
          </a:p>
        </p:txBody>
      </p:sp>
    </p:spTree>
    <p:extLst>
      <p:ext uri="{BB962C8B-B14F-4D97-AF65-F5344CB8AC3E}">
        <p14:creationId xmlns:p14="http://schemas.microsoft.com/office/powerpoint/2010/main" val="42889581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MQTT/Details/Transport</a:t>
            </a:r>
            <a:endParaRPr lang="en-US" dirty="0"/>
          </a:p>
        </p:txBody>
      </p:sp>
      <p:sp>
        <p:nvSpPr>
          <p:cNvPr id="3" name="Content Placeholder 2"/>
          <p:cNvSpPr>
            <a:spLocks noGrp="1"/>
          </p:cNvSpPr>
          <p:nvPr>
            <p:ph idx="1"/>
          </p:nvPr>
        </p:nvSpPr>
        <p:spPr/>
        <p:txBody>
          <a:bodyPr/>
          <a:lstStyle/>
          <a:p>
            <a:r>
              <a:rPr lang="en-US" dirty="0" smtClean="0"/>
              <a:t>Utilizes single, duplex, persistent TCP connection for transport</a:t>
            </a:r>
          </a:p>
          <a:p>
            <a:r>
              <a:rPr lang="en-US" dirty="0" smtClean="0"/>
              <a:t>Client connects to broker and broker sends data back down the connection</a:t>
            </a:r>
          </a:p>
          <a:p>
            <a:r>
              <a:rPr lang="en-US" dirty="0" smtClean="0"/>
              <a:t>Broker NEVER connects directly to client.  Security Win!</a:t>
            </a:r>
          </a:p>
          <a:p>
            <a:r>
              <a:rPr lang="en-US" dirty="0" smtClean="0"/>
              <a:t>Client can use SSL/TLS to connect to Broker.  Security Win!</a:t>
            </a:r>
          </a:p>
          <a:p>
            <a:r>
              <a:rPr lang="en-US" dirty="0" smtClean="0"/>
              <a:t>Many brokers support authentication and </a:t>
            </a:r>
            <a:r>
              <a:rPr lang="en-US" dirty="0" smtClean="0"/>
              <a:t>ACL.  Security Win!</a:t>
            </a:r>
            <a:endParaRPr lang="en-US" dirty="0"/>
          </a:p>
          <a:p>
            <a:endParaRPr lang="en-US" dirty="0" smtClean="0"/>
          </a:p>
          <a:p>
            <a:endParaRPr lang="en-US" dirty="0"/>
          </a:p>
        </p:txBody>
      </p:sp>
      <p:sp>
        <p:nvSpPr>
          <p:cNvPr id="4" name="Rectangle 3"/>
          <p:cNvSpPr/>
          <p:nvPr/>
        </p:nvSpPr>
        <p:spPr>
          <a:xfrm>
            <a:off x="3806891" y="5188422"/>
            <a:ext cx="1062681" cy="988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US" dirty="0"/>
          </a:p>
        </p:txBody>
      </p:sp>
      <p:sp>
        <p:nvSpPr>
          <p:cNvPr id="5" name="Rectangle 4"/>
          <p:cNvSpPr/>
          <p:nvPr/>
        </p:nvSpPr>
        <p:spPr>
          <a:xfrm>
            <a:off x="6537734" y="5188421"/>
            <a:ext cx="1062681" cy="988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Broker (Server)</a:t>
            </a:r>
            <a:endParaRPr lang="en-US" dirty="0"/>
          </a:p>
        </p:txBody>
      </p:sp>
      <p:cxnSp>
        <p:nvCxnSpPr>
          <p:cNvPr id="7" name="Straight Arrow Connector 6"/>
          <p:cNvCxnSpPr/>
          <p:nvPr/>
        </p:nvCxnSpPr>
        <p:spPr>
          <a:xfrm>
            <a:off x="4869572" y="5386130"/>
            <a:ext cx="16681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869572" y="5567363"/>
            <a:ext cx="1668162"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6" name="Date Placeholder 5"/>
          <p:cNvSpPr>
            <a:spLocks noGrp="1"/>
          </p:cNvSpPr>
          <p:nvPr>
            <p:ph type="dt" sz="half" idx="10"/>
          </p:nvPr>
        </p:nvSpPr>
        <p:spPr/>
        <p:txBody>
          <a:bodyPr/>
          <a:lstStyle/>
          <a:p>
            <a:fld id="{09D46D9E-1BED-4184-93EB-C009C92F89CB}" type="datetime1">
              <a:rPr lang="en-US" smtClean="0"/>
              <a:t>9/23/2015</a:t>
            </a:fld>
            <a:endParaRPr lang="en-US" dirty="0"/>
          </a:p>
        </p:txBody>
      </p:sp>
      <p:sp>
        <p:nvSpPr>
          <p:cNvPr id="8" name="Slide Number Placeholder 7"/>
          <p:cNvSpPr>
            <a:spLocks noGrp="1"/>
          </p:cNvSpPr>
          <p:nvPr>
            <p:ph type="sldNum" sz="quarter" idx="12"/>
          </p:nvPr>
        </p:nvSpPr>
        <p:spPr/>
        <p:txBody>
          <a:bodyPr/>
          <a:lstStyle/>
          <a:p>
            <a:fld id="{A339ED27-3158-4A93-B53C-5CA67AEB9781}" type="slidenum">
              <a:rPr lang="en-US" smtClean="0"/>
              <a:t>27</a:t>
            </a:fld>
            <a:endParaRPr lang="en-US" dirty="0"/>
          </a:p>
        </p:txBody>
      </p:sp>
    </p:spTree>
    <p:extLst>
      <p:ext uri="{BB962C8B-B14F-4D97-AF65-F5344CB8AC3E}">
        <p14:creationId xmlns:p14="http://schemas.microsoft.com/office/powerpoint/2010/main" val="34645168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MQTT/Details/Communication Model</a:t>
            </a:r>
            <a:endParaRPr lang="en-US" dirty="0"/>
          </a:p>
        </p:txBody>
      </p:sp>
      <p:sp>
        <p:nvSpPr>
          <p:cNvPr id="3" name="Content Placeholder 2"/>
          <p:cNvSpPr>
            <a:spLocks noGrp="1"/>
          </p:cNvSpPr>
          <p:nvPr>
            <p:ph idx="1"/>
          </p:nvPr>
        </p:nvSpPr>
        <p:spPr/>
        <p:txBody>
          <a:bodyPr>
            <a:normAutofit lnSpcReduction="10000"/>
          </a:bodyPr>
          <a:lstStyle/>
          <a:p>
            <a:r>
              <a:rPr lang="en-US" dirty="0" smtClean="0"/>
              <a:t>Pub/Sub with Central Broker</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Conceptually similar to </a:t>
            </a:r>
            <a:r>
              <a:rPr lang="en-US" dirty="0" err="1" smtClean="0"/>
              <a:t>Mxaccess</a:t>
            </a:r>
            <a:r>
              <a:rPr lang="en-US" dirty="0" smtClean="0"/>
              <a:t> in System Platform</a:t>
            </a:r>
            <a:endParaRPr lang="en-US" dirty="0"/>
          </a:p>
          <a:p>
            <a:endParaRPr lang="en-US" dirty="0" smtClean="0"/>
          </a:p>
          <a:p>
            <a:endParaRPr lang="en-US" dirty="0"/>
          </a:p>
        </p:txBody>
      </p:sp>
      <p:pic>
        <p:nvPicPr>
          <p:cNvPr id="1026" name="Picture 2" descr="http://www.codeproject.com/KB/IP/PubSubUsingWCF/pubsu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652" y="2561868"/>
            <a:ext cx="6296025" cy="24765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032652" y="5173306"/>
            <a:ext cx="6833054" cy="276999"/>
          </a:xfrm>
          <a:prstGeom prst="rect">
            <a:avLst/>
          </a:prstGeom>
        </p:spPr>
        <p:txBody>
          <a:bodyPr wrap="square">
            <a:spAutoFit/>
          </a:bodyPr>
          <a:lstStyle/>
          <a:p>
            <a:r>
              <a:rPr lang="en-US" sz="1000" dirty="0" smtClean="0"/>
              <a:t>http://</a:t>
            </a:r>
            <a:r>
              <a:rPr lang="en-US" sz="1200" dirty="0" smtClean="0"/>
              <a:t>www.codeproject.com/KB/IP/PubSubUsingWCF/pubsub.png</a:t>
            </a:r>
            <a:endParaRPr lang="en-US" sz="1200" dirty="0"/>
          </a:p>
        </p:txBody>
      </p:sp>
      <p:sp>
        <p:nvSpPr>
          <p:cNvPr id="4" name="Date Placeholder 3"/>
          <p:cNvSpPr>
            <a:spLocks noGrp="1"/>
          </p:cNvSpPr>
          <p:nvPr>
            <p:ph type="dt" sz="half" idx="10"/>
          </p:nvPr>
        </p:nvSpPr>
        <p:spPr/>
        <p:txBody>
          <a:bodyPr/>
          <a:lstStyle/>
          <a:p>
            <a:fld id="{8B4F2898-C04B-480E-93C8-283F61CEA0BE}" type="datetime1">
              <a:rPr lang="en-US" smtClean="0"/>
              <a:t>9/23/2015</a:t>
            </a:fld>
            <a:endParaRPr lang="en-US" dirty="0"/>
          </a:p>
        </p:txBody>
      </p:sp>
      <p:sp>
        <p:nvSpPr>
          <p:cNvPr id="5" name="Slide Number Placeholder 4"/>
          <p:cNvSpPr>
            <a:spLocks noGrp="1"/>
          </p:cNvSpPr>
          <p:nvPr>
            <p:ph type="sldNum" sz="quarter" idx="12"/>
          </p:nvPr>
        </p:nvSpPr>
        <p:spPr/>
        <p:txBody>
          <a:bodyPr/>
          <a:lstStyle/>
          <a:p>
            <a:fld id="{A339ED27-3158-4A93-B53C-5CA67AEB9781}" type="slidenum">
              <a:rPr lang="en-US" smtClean="0"/>
              <a:t>28</a:t>
            </a:fld>
            <a:endParaRPr lang="en-US" dirty="0"/>
          </a:p>
        </p:txBody>
      </p:sp>
    </p:spTree>
    <p:extLst>
      <p:ext uri="{BB962C8B-B14F-4D97-AF65-F5344CB8AC3E}">
        <p14:creationId xmlns:p14="http://schemas.microsoft.com/office/powerpoint/2010/main" val="22649178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MQTT/Details/Broker</a:t>
            </a:r>
            <a:endParaRPr lang="en-US" dirty="0"/>
          </a:p>
        </p:txBody>
      </p:sp>
      <p:sp>
        <p:nvSpPr>
          <p:cNvPr id="3" name="Content Placeholder 2"/>
          <p:cNvSpPr>
            <a:spLocks noGrp="1"/>
          </p:cNvSpPr>
          <p:nvPr>
            <p:ph idx="1"/>
          </p:nvPr>
        </p:nvSpPr>
        <p:spPr>
          <a:xfrm>
            <a:off x="838200" y="1825624"/>
            <a:ext cx="10515600" cy="4765675"/>
          </a:xfrm>
        </p:spPr>
        <p:txBody>
          <a:bodyPr>
            <a:normAutofit/>
          </a:bodyPr>
          <a:lstStyle/>
          <a:p>
            <a:r>
              <a:rPr lang="en-US" dirty="0" smtClean="0"/>
              <a:t>Broker is meeting point for publishers and subscribers</a:t>
            </a:r>
          </a:p>
          <a:p>
            <a:endParaRPr lang="en-US" dirty="0" smtClean="0"/>
          </a:p>
          <a:p>
            <a:r>
              <a:rPr lang="en-US" dirty="0" smtClean="0"/>
              <a:t>Many different brokers available</a:t>
            </a:r>
          </a:p>
          <a:p>
            <a:endParaRPr lang="en-US" dirty="0" smtClean="0"/>
          </a:p>
          <a:p>
            <a:r>
              <a:rPr lang="en-US" dirty="0" smtClean="0"/>
              <a:t>Run locally or in the cloud</a:t>
            </a:r>
          </a:p>
          <a:p>
            <a:pPr lvl="1"/>
            <a:endParaRPr lang="en-US" dirty="0" smtClean="0"/>
          </a:p>
          <a:p>
            <a:pPr lvl="1"/>
            <a:endParaRPr lang="en-US" dirty="0" smtClean="0"/>
          </a:p>
          <a:p>
            <a:endParaRPr lang="en-US" dirty="0"/>
          </a:p>
          <a:p>
            <a:endParaRPr lang="en-US" dirty="0" smtClean="0"/>
          </a:p>
          <a:p>
            <a:endParaRPr lang="en-US" dirty="0"/>
          </a:p>
        </p:txBody>
      </p:sp>
      <p:sp>
        <p:nvSpPr>
          <p:cNvPr id="4" name="Date Placeholder 3"/>
          <p:cNvSpPr>
            <a:spLocks noGrp="1"/>
          </p:cNvSpPr>
          <p:nvPr>
            <p:ph type="dt" sz="half" idx="10"/>
          </p:nvPr>
        </p:nvSpPr>
        <p:spPr/>
        <p:txBody>
          <a:bodyPr/>
          <a:lstStyle/>
          <a:p>
            <a:fld id="{58EF9F2A-05D9-472B-BD17-E257667A6533}" type="datetime1">
              <a:rPr lang="en-US" smtClean="0"/>
              <a:t>9/23/2015</a:t>
            </a:fld>
            <a:endParaRPr lang="en-US" dirty="0"/>
          </a:p>
        </p:txBody>
      </p:sp>
      <p:sp>
        <p:nvSpPr>
          <p:cNvPr id="5" name="Slide Number Placeholder 4"/>
          <p:cNvSpPr>
            <a:spLocks noGrp="1"/>
          </p:cNvSpPr>
          <p:nvPr>
            <p:ph type="sldNum" sz="quarter" idx="12"/>
          </p:nvPr>
        </p:nvSpPr>
        <p:spPr/>
        <p:txBody>
          <a:bodyPr/>
          <a:lstStyle/>
          <a:p>
            <a:fld id="{A339ED27-3158-4A93-B53C-5CA67AEB9781}" type="slidenum">
              <a:rPr lang="en-US" smtClean="0"/>
              <a:t>29</a:t>
            </a:fld>
            <a:endParaRPr lang="en-US" dirty="0"/>
          </a:p>
        </p:txBody>
      </p:sp>
    </p:spTree>
    <p:extLst>
      <p:ext uri="{BB962C8B-B14F-4D97-AF65-F5344CB8AC3E}">
        <p14:creationId xmlns:p14="http://schemas.microsoft.com/office/powerpoint/2010/main" val="2877786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Introductions</a:t>
            </a:r>
            <a:endParaRPr lang="en-US" dirty="0"/>
          </a:p>
        </p:txBody>
      </p:sp>
      <p:sp>
        <p:nvSpPr>
          <p:cNvPr id="3" name="Content Placeholder 2"/>
          <p:cNvSpPr>
            <a:spLocks noGrp="1"/>
          </p:cNvSpPr>
          <p:nvPr>
            <p:ph idx="1"/>
          </p:nvPr>
        </p:nvSpPr>
        <p:spPr>
          <a:xfrm>
            <a:off x="4473147" y="1825625"/>
            <a:ext cx="5991654" cy="4351338"/>
          </a:xfrm>
        </p:spPr>
        <p:txBody>
          <a:bodyPr>
            <a:normAutofit/>
          </a:bodyPr>
          <a:lstStyle/>
          <a:p>
            <a:pPr fontAlgn="base"/>
            <a:r>
              <a:rPr lang="en-US" sz="2400" dirty="0"/>
              <a:t>Andy Robinson​</a:t>
            </a:r>
          </a:p>
          <a:p>
            <a:pPr fontAlgn="base"/>
            <a:r>
              <a:rPr lang="en-US" sz="2400" dirty="0" smtClean="0"/>
              <a:t>Information Solutions Consultant with Avid Solutions in Raleigh</a:t>
            </a:r>
          </a:p>
          <a:p>
            <a:pPr fontAlgn="base"/>
            <a:r>
              <a:rPr lang="en-US" sz="2400" dirty="0" smtClean="0"/>
              <a:t>2 years as Principal </a:t>
            </a:r>
            <a:r>
              <a:rPr lang="en-US" sz="2400" dirty="0"/>
              <a:t>at Phase 2 Automation</a:t>
            </a:r>
            <a:r>
              <a:rPr lang="en-US" sz="2400" dirty="0" smtClean="0"/>
              <a:t>​ in Taiwan</a:t>
            </a:r>
            <a:endParaRPr lang="en-US" sz="2400" dirty="0"/>
          </a:p>
          <a:p>
            <a:pPr fontAlgn="base"/>
            <a:r>
              <a:rPr lang="en-US" sz="2400" dirty="0"/>
              <a:t>10 years with Avid </a:t>
            </a:r>
            <a:r>
              <a:rPr lang="en-US" sz="2400" dirty="0" smtClean="0"/>
              <a:t>Solutions</a:t>
            </a:r>
          </a:p>
          <a:p>
            <a:pPr fontAlgn="base"/>
            <a:r>
              <a:rPr lang="en-US" sz="2400" dirty="0" smtClean="0"/>
              <a:t>5 </a:t>
            </a:r>
            <a:r>
              <a:rPr lang="en-US" sz="2400" dirty="0"/>
              <a:t>years with Monsanto/Solutia in Decatur, AL and Houston, TX​</a:t>
            </a:r>
          </a:p>
          <a:p>
            <a:pPr fontAlgn="base"/>
            <a:r>
              <a:rPr lang="en-US" sz="2400" dirty="0" smtClean="0"/>
              <a:t>​Co-Founder </a:t>
            </a:r>
            <a:r>
              <a:rPr lang="en-US" sz="2400" dirty="0"/>
              <a:t>of </a:t>
            </a:r>
            <a:r>
              <a:rPr lang="en-US" sz="2400" dirty="0" err="1" smtClean="0"/>
              <a:t>aaOpenSource</a:t>
            </a:r>
            <a:endParaRPr lang="en-US" sz="2400" dirty="0" smtClean="0"/>
          </a:p>
          <a:p>
            <a:pPr fontAlgn="base"/>
            <a:r>
              <a:rPr lang="en-US" sz="2400" dirty="0" smtClean="0"/>
              <a:t>The </a:t>
            </a:r>
            <a:r>
              <a:rPr lang="en-US" sz="2400" dirty="0" err="1" smtClean="0"/>
              <a:t>Archestranaut</a:t>
            </a:r>
            <a:r>
              <a:rPr lang="en-US" sz="2400" dirty="0" smtClean="0"/>
              <a:t>​</a:t>
            </a:r>
            <a:endParaRPr lang="en-US" sz="2400" dirty="0"/>
          </a:p>
          <a:p>
            <a:endParaRPr lang="en-US" sz="2400" dirty="0"/>
          </a:p>
        </p:txBody>
      </p:sp>
      <p:sp>
        <p:nvSpPr>
          <p:cNvPr id="6" name="AutoShape 4" descr="data:image/png;base64,%20iVBORw0KGgoAAAANSUhEUgAAAEsAAABICAYAAAHJ3TjSAAAAAXNSR0IArs4c6QAAAARnQU1BAACxjwv8YQUAAAAJcEhZcwAADsMAAA7DAcdvqGQAAB77SURBVGhDzVsJlFxVmb7vvdq7q6vXdDq9dwgJCQGBsC8hIigEMWQHXI4exHEUPXP0zHFGHcaFcTyjDuI+6BlcgOxhcwCBIIuAAgYJJIEkvVRXet+7q6tre2++769Xleruqk53EtQPOq/ee/fd99///vu9T01F7brauxs2NgzZpxlo9lHVrq21GtbX2Gcp9P5pQB28621pI//Urq1Bo1r+nIb4cFy9/OlXNZ0nbJQIJ1SkJ6p6XxlQR7YEpRHhDDhV3fq63Xrt+tof8oKj0KEmeidUODiuDKeuWneGVHw0rsyEpTSntkb3ODxr2bB1R0iNHhnjzwwi3VHl8BhKx4NCY936Wqt+LQaCMz5ANKyrUe2/7VBOv1NFB2NKaDS8DrmpLKXad7Zr/ONp7eoFav7KChXcGkwNpuXXLVrvy/3KTKKljZat7fKG5296SR6Sf9KoW11XYnmsAcMwPtC6rfUJ+3Kq0YYNG4yeTR0JM2bKxTRad4VG23e0Fxk8KftKwLSyXkdYYEfJsoDb5fRcplXfUG3pDl3VrK5SDq+hWra3q7obqpXhFpLlXdrKbZdaZsIUYjXHMRI5z+2/7VSJsYTSLQuvwb2mmybPq4Zr8ZG4atxYq/SOp7qFTxZorrthgTSwTAtznFTucrfSdE3ph+85knnHwF+GhKmAqYOm6vdVCo0phu5of5FHq1v7Lo/tu9oN9sDpkod4cSrq19W/mognzqu6qlIVLPDK6wlKSd+rA2o8FFGuhKv28O7DqUm3kels5R0rHYdfPxyvvnq+6nymR4TieCD3Qo92qbZtbdKP/APhfQUsXJGm4Hjg0LLbyjB3YZin33R6eeCSwl5PmVtuDLwxpErPKgajLdW242gW7SmUnBVQgdP9KvQY5g6cF31Fv2Ss4VvsC1dcUCYXCO98j3TQuj0kFEzFBBQnsMSvAov8qnhpkWr/v07lnedW0V7oR6W/8oLEeELUUjPwMDvFX9OmutTTOdDxVI/9Czp07XzlCrhUbCieGkT9pnqrYV01hjgsGlhQ61P+hQVKJYX8Pkx7hTy4DmYIExPpnlDeSozAxsDrQ8pq0fyZcSy6ZdGv/Gd6P1JQj05stICxITDWPlWrbl+1cLhu4HBBtc++gjbb2lXowZC0yTRMY+GHF54WHY8e0jHk4PZjHaUB6v7oKnFeEB9OjAS3BwP2ZcG0xtlYdPOi9yUSia2JZKIUCne3HtX/Pfjb4KB9exqmdXbB7RfUdHV3tXNWKy4oFXNHcGbHOyNgfjdV/LXQrtAKuZGFSZ3VbqgdKaj2+kVUZgBnnXajyd/kffaXz07Yl1MKTNSsq4nVXb/AH26PKDM+2ZZNBU0ZhfXI8JFIzfoar3051VnjxsYtVVfMc3JInPr00PIhOhCVIw2TMrVxOQHkKTB5k6cipU6zgavYZf+CcG+oUXUb6g7wtw6q/pck0+qGYVpicG8cBhlO033kgaDoXe8f++VhIlvNaFWTMXMJfxuFiwsfLFkakAade3pU2TnFsK+aGm0Oq65nexXljefxkYQa2j+iipcVyQTQUsRHE6oALOOfw+f6mZ79lvo11SrWH1P9rw+q/j/nECc07d87KJRTf8vPL6GjgXHwKrfD/XPd4bOdoA1XqUuVLi+2z6Zj5FDK/ZI1Yhgw8Zz9SCyyetK0DR8YEXumZ/mdacBIONs0PfTrYs8Ap9OpdPoekk/+BM4oShlGmqE80HBv/GhE1V5Xpdy2BCSjpnIYjvdpjTc1WqaZVHVraDGP9UJewhsJb9KoubZKOYscaqx1HBFQv6I4cajk4aGfHNb0lo4Wpwd6OIZ4pfvFPjW4b1hRCyiBnMVMMKGpgw6foUxQwdlrQFQy//IKVXlJuYoNYnSArp5VCbiuRGGdV26ULA/AOMK9Qe6ynQZCgzN68LJsP06EHod32pLyTjIBeLOzZRtcYFa7SM+EisViTfapYLwDOp01bFpcM2I+Yp+mOiNCu9s1CaTsDrue6VXdj3S3pM5SQKRzW9oI9CHe63q+98W27W03yAVgMs1Aw6aGYb1AKzLHrP0IkZbZlzOoubEWumYpl3Kd3ryr+ZB9WTCts5lQd2NdlW7on7Oc1peot+QrZ9PpzxJ89EjVE/0Gf8UCJdTdvkLfDw/ce2DSy2fCcQmD//gRWv0jtaZsRYny03mR0VnzMCP4BrQdax9XfX8cSImlaf0cc/7JVIPcyEnY5Z+8vKp1sPVtK275K68ohyUbULpLFwU6FZjoi6oOGDuHC9G5rs9v2dKCIHIyphEGDsUwDc76tdUwHSkZbEe4Y7gNteC98+T8VIHBXdsuhFm6isNvHnMEQIawJTcuqQob4Q7qZMX5M/vME0HHnm6VjJiq7oMLJuk70Y8gOtwyrhD21h7dfVTCWiGsfk39GRDo/eXnl4plkRt0CzBtmS7yyRSaMa9JTqTUldG5tM3XPg/GuyZU70v9SotrS9sebDuQImxzveWr8qhyhCjskNrUBn9TeWmFcpfZHCad0LTm+4KqAS53pDWshhAWijvJAbalVWSQmk0kr9P7aoau5l1SJucCdDOwd0iNtoWZw+ka4vX1ybi5vWlTjswVjXte7Jegovqa+aIANGRtO49OM7X5IASeGRBOxhDbMlxIE8N4jaFDMTxYIWJetjlyX5vyer13aA0bGkzNq2m1SOIy1OcAp2vowKj402zvPxtwME03IWpPM4eDwm++j3aueSsyc5wvvLlOtT3UIVm7njSTed/CFLAPoQZ96/DbY4hJJGOdMzjdUYQucSShKdmFD4JMNSOwosgwzWQ4yPwuDcO/1F8EJ3Vx6dkIBmxtoculF/Q3+iR58SE59JTDcQScylXklKBgLig/rxTKkRTZYhrLlFqDKZp3cZkKLPZnZoDmiYywNPN72mm3nFYUjUaHK6CRZG0/8pXG9bViY/KBrGYank/w0+BAGT2OIETiYIsWFaiCugLlDMCFMUwAHyYGYsrDWBaiEumcUN0v9amwOxyQnhFy34pE6x7vPI+K9DJ6xtyDevSlvDAftD9RWGsiWw4pK/b5NcpQzYloosrpcMJNqLcqLy1DZHQsQUuD3OEzJJpPJhC+ciZMnLftDCmn1/mVlgda7swMGYH2fUiLbk4ns8cDucUkzrTMfzm66+h/2pcFSG6+BN/6LUZa1OyJHrqgbrXwlvpJA0uDxLIvhGrbgruCm+Sa3LFRf2P9RaZuvsREufRMBqC5KSSnWLZCdNECZzwp0EoDAz2YVMnF6awiFzgjA2+NSPTsc/luePuBtzMB2STC0oBt+52ZNK8uPZulARjILHB0jJ4n+qMquC2Y8/k06jbWWZymBVdVTnNDoy1hCeqUQz0Z2hG6xr6cwcwdr6v7JmTny/xdtWqecpe40OGYKIg2oZW0PdQ2rSiZjabbmgKJ4cQQDSxLFdGhmOp8ukfe6tAcP27e2vwZu+k0zEhYNqrWVF2DpOMJTq+hjA+17mh92L41I6pvrH6v4TCexk/LY3g2v7PlnW2pOzNj1oRlY+mGpa5RY7Tcilm3epye86LJ6A1phcH5Y0kruT/hSHy3MFbYv3/7/ljqzuwxJ6Lq19Vfm9SS30Fgt5Quhtrl8DuVkeUzablZx6XG0txAY98Cl/7j8NbD99tNjotZEbX0I0v/bSw29lVolYMvo6yweOQudYq7mgoqRhQGk2nR0FvDzNOpwQnN1L4R3BH8ut0sL2Ykqur6Kp/D5UCmprxMMlhKZpady/7kAwfB8lvXc72SmGCaI7HRWEX3k91hu8k05CUKIfWHcPdBuo4axPaZEvFJgMSFnkA4D1OhWdp6GM+d9q1JyBkaLNy48C5TM+/iFPmbClXHk12SZLM6fzJgOFN6VkBFkVvHx+IbS5eWnj60f2iXfTuDaUQ1bmj8p7gVv8PfWIAcvELqq0w4WAEoWTapyndCoAwy+KOiTAxEl4OwAAjLrAsQk4ha9tFlqyKxyP2FDQUIR0rEItPbczml6qp5suBxqsAINRFJgmvRi/1n+J8bPTDaat86VgOAL9dGxkf2OAoMNc+O7YlChCH1H6pW7qwy2omAIcskt4OfFStKJXIwDGOPfVWQIap2be0LzKRr3l81aW3mVKHz2Z5MnSYNEskFBB6bNje9bl9OaV/V2qoliI8OsLxXmFWXPpWgGUnH8FMRZlngtUHlNt0XHtpx6E/CKTjJ+yh4aYJIKQ0gQ43jQSJT+ESx8FR1nudAqp19MgWs9DPciViRn/BcO++28wK9Q71D1KyiRYVC0fDBUUkEfAs8ylnohCprEjHqIJQNDA9j8FTBlFlQcjwpz/GlhtdQpcgP/acV5o2rcmEMeSejELikCiOwNLA5Oh5dwyA/PUqWiwbhHuZdVC55oeFEbOAyVO8r/cJqF0KZDhjBcNt4alqEq/jDkeessI0eGlNFIIzXMuCAD43KoGlmnIXHSlG0gQP74JJUotnwL/Y/ZPj04mLaIHtgTmQ0HHHH091SJk5fL6jjgkqhCiGh4HQJd3IB10ncCF7OrDp9jakYE+EEODsGLpedA7NjR7t03uMdyKJi6jqjaGnRf/uQNDDNzwZNAK8FH+7EiAyk+24hjmUlLgPNFlyXos8jQZwBnstgMCbmnOPgvO7VlRM+ldHFxGBUk0VMVxHYmGP6WeJn6s+VYsbo7JhyNBewOMqogmk8c0BWg8jlkuVFYqdIYNeeXlnrljoHiNWpMZSRfOD9eReWSd2h+w99YHO+OcsNymnU5iynlHK68MP1EIuA5J0GZJZgvwY8BpmUupKDS9lgQwplEeTpRBAOgrv2WNhXWispQ0NvQ+h90Nj3pJZAiIxFz4UxdMZKO2Wo7zWWKOfGpTRoQib6IFMkBl2Q+6xfdT/XJ4lF7fVVwpiM0Mu/Od5Ftve9Mqh6MGWe+W7RFF+1Vx6eK3w1PuWBvHD6qChMRuPhhKpbs0A4RDnKhs6XR7pSqboABIZD47IGMQ8p+bxLy5VpV/aoIcgN5fdsQe44Cxyq8/c9KvjIUXA9JnsM6PMoQ9mgIpEenbxiw/R80gbRTrFi55vvRZRwbP2V3KXQz4VbFOD2R2lWHLICTYVxwVBSAxMTticgcIwNp+iAmLj2MKyg5eZCXTHUl+WgfKDxnO3KIbVaKnuwPzSY9ABi/cEN/pGD3M1CgnQDxvPoBNyZ+ZQRWBJ4G2nQrYyfGVrQUPqq8ssORyLug9MOG5QPtEt0XYW1BbJQxrgpHAqro0/1gLiwFNbGcBw9EpYdBCSaNQa3132rMI+FW2eJU8VEQ5AOcTRgOyNNV7krFaDZaixHPCV+jlGB0oLBvuDCmtKa9SFHaFetVfskBPoKWaCdOjB7qvichZkjI5gd0eH3vToosnzhugtTlhCZyw8gL59t2lgj5Wo61NhITJZEadwoD0w6aRJY9RMXAXkIPtoB66uva9vZlgn+EaytSCQTr9R8AIIM/0lM9EaRI7qEu/lAjXQ4HPe27mj9uLTatm2b64vbvxh1gVtVV85uRYLbTSb6o7HQrtA0AUMUG0Vs76KGkaOtO9uVu8Kj5l9WbreYDK44sq61wFzge3nHyxGxUxs3boyB1d+OYvrIneOBI2YG7NAdOfM24J74cEJEgFPFDVVVV8gOjWmQfV6YGQj4T0kQr03iJ0Y4ChNR2LiuNmNdc2GkeUwK97J2mgcQCUu2wcBi5wOtUMvOoxAyaxx9ZeLwSW7Gb/jLqJptDx+dHJxlgVxinATOTt50NhWWGmYwJ3F5DrD/oBR6ESaF3QgXjmESUSzbmFHzNApyMA9h3LTFKTYd5tX2pZxwWI6rk8jr4jliL/bL/XBWHFoYtU47/PjhLJcyhSii/cH2I1pca6B74Ho5dx9lJhnHIYyeSxvLK5fvta/mRMvulldpkAdhe7KFhFrbAsFngKcmVCPfZ9/KYBpRROuu1rYLrQsdUPcxrhP2/3ko44aGEWrADv368R88Pml0OWDBh91L40h7Re6w8B98pIMmZSy4LWi0PdSWyYqzMX1+pmDR5kU/jlrRT3MqaMm5dOs1vGe/s+WdN+wmedGwvmGxqZkHC+q8svGCDliztJ+1bW/7B7tJThyXKIKbz9ByeyQWuRIWvD+4I5jb4ORAzdqaNnCpDvnQC7FEbE3Hgx3HdsHkwayIOhkgr3S297XXOpKORmQsq0DctZZmnY03GxmzA/GayQSJ6NiCJr8tZGKWet0wjGd0XX9+LDy2b8m5Szqf/dqxHVHvBk45s5rWNi0ydfO6pJn8AHq/AqbKx6CTvpxH7sFl1MKNL3SPVFIm4ukcYhpAIbMz2acbsyQM4w7gRATWCdkbTSfNIY9wMnzHS8lkckvSSj52dNfRWW+pmA1OnlkrlaO+vP5qS7f+GbN8GSTEwSCIksI41t9QIOEe9Y+bbUVC0pKUX5jyAxRnJA3elbENGcgojaEk1zhohOif4H1j0Pl9SS15Z0gLPay2c8vkieOEmVW3se5SzOL38PMCuYCBM5GjUfM3FUiRINP7iTDlRMD34V2cLO7AkjJSOJ5iboqWvZqp3R7cFfyDnM0Rc2JW5dWVBe6A++OwOd8AUcVULe51J4MYqVLNqFqMOP9qDJoBZBJrbMzWubuAG+5EZXVtDO7wbpiA7zf/pvnYpt7jYFbMqlhZUVhYUXincqjPJRIJiUBYuGMpyowlVeixLmlH8Wfg6YBNqkG6ly+0+luANo3qOvTmsLjlNG2GZmxBEPT52TDtuKNBoLsRh1+hpZtMYtWJFSgNuQ7/46aSLiTpEjHZcBUjJVk1Twj8uwOsA8cx9NYIosWRFNPgezCUm9p3tG+1W+VE3tHUrK8phahy3XYF1YtJILe4OrxQN0jPNGT39LdUQdBBCSdId16gCXePcpsJ7Rs3AoFnrxUXF69+8xdvTttOR+RcGUIkuQl26Sk83US95/6s8nNL0jHO3zX69g6qzqe7paDCAo1sWc5DMyWf3pr1D3uD64JoNPrpiuUVfYNvDb5mN8tgGrMaNjZ8EyH33XDvHhrr6msqlafcPfMs/R3BWeCEaumiCdzkfTxwaZIhDku9451I4qOmy7TMDwYWB9zDB4e5syGDScxq3ND4r4iX/p1ejqUQfuDDoPGvBmrP1L85givhXLKQGtAcnk9LWXQAAS+/oXLplweWBMzhA8PP2U2OkdOwoeFjYNS9ybip3DDQlZeXpyqptkCJG0b8kv7AgCtCZLVE3mjDGWLtmj2yU8le+Jv2I1c6w3voMxlNSprOiJx9S1nIfpaRPp0FVYn796QgBns5Q2Z0csA76ah6XupXEz2pmizG+jEY/l/Zt5WqX1u/BIz6PQZUSSbMv6JCJCujemhFD8I6OXcQlV9YpoqXpMpAaWNPprAexWfIGB39jLwzpkaPjMpadTHCDH5iSG9Ee8KtTSSIKQyZLvYwD4TRLHtg9ln39zcUqsIGX4o+m8SZwCq2NMOksQ+hMZeTAnifCx5dz/fKWifoimOaVrTsbHlDq/9YvUeNq7vw+KdYOOGewyKEBxlGTcHI4TE1uG9IuE4GUHRJRC4wCOQyjbfKK0aUdRDuO5T2+XlzfJA0PM9MgQVq2/1PBi9hDBIivDMKZtsNcKC0ckGExfJcTCNzRw6Nqh4IB4UHee7PwbTPadU3VtcYDqOdawX0HtwyzWWAfJwXgJDUemif5GZe2AgGqPyiTb4zyWIeZ4rFcS4KJ8ZZOLdvnArgVayqkWZvJZwQk3W+m6SDxkhnJLUxzw4l0uDY+E1h6bnFouqUaonsKXW4x3OuMvXzs0kukUAjnJZzkVG2vOxrsP4X8UXcDMPdOfx9PDAplm8JIYVcWhj4y7DqB2GUJukc6Q+PdMlkKtXtlDKKsKVntBnSSskBU7j0y8UBrmIYHoeYBpa9xXayPVURzAgsRooGW9j7yqCsMQ7ugwS+NSz9pWylS8VGElJ3p+mIIVXRltyy5M2xyNgyNig7ryQlmmmRnQM4M9yBG+mKSB2V301Ijoi+yEwS+q6BfAKDFsB7cxzZDoAfpXFj0AQ0wUqa4ixoEtKqS5Uba0vtOJEva0AvqyTV75+vwkdxHcxkecjldI0Z3tO9P+JD1M2Caq9IhIjxXMEZA2EkhGsA3ERCQkZbw6lZfTeB7mV9tNAp21izJ4aMI13c8UfzQo1I00OGsbbcv3dIGMVxs85WeVmFPMMQgprBe/jv5IIodiiLvuhF9B5EcH8jNwFz08oY04gZvNypBN9DZ8JkWVSe7536al4izaBx+MCofHjBnfe017R5CxCA84s8CYHIZIwnm3yNK0I0atw5U76iRDZ+HlcN0QEJ636uF32yQ02+yaSX4T2KMa9RFY8+3pUS+XcZtLPzr6yQyJ2/JwZhp3CdGsMYjbRwAvk5g3wzgSifDAosKkwtfrKPrGGTqVwy5qqq7MIF42jgT4cPWc5YhvsOPLAz4lFyQCQHM8dvKrhUG4aIygxiIhg100FIIEuJRn+8RwMbYx0pe4pOMTjZnKAiqD+LjvLesbiEOUP86hQhi+zvAV10SNxAyVyXYQ/L3LnAsdJZRSAUZL6hG09p9evrvwB9/A5Fk1sZytDJJG+IMXLAg28Oq2hfXCoP/MRCAkWOn4zlkX9TBFJeiFlhvMJPLzhb7wrQLXcr0MawkiCX8C4G1twI4AG9tJ9CIyaZy+v8oIr2SZBDkejJ+bEx98YxpsR/39YaNzdWIo0JJpNJF+MkMoOJM1Mb7idjhZG7HbhBhSI9Y/yVCyCQaj3wOgJSzPSpZBhpYd+cFL6HiXMRAlV+32IUQMLAN1ZKczGDYUwMqRU9NccrYY3djv1FocaM0XhE3zGny1lnDK0bivh7/AMQ3+uYlzE+0cBJ2iN6MnK14qJyYVg+9TweqBbce8k/2guxASehluLeIS1VKyvUvIvLRf15zjyVi5rMMHpfHpCdjVzIoFTTfNCQc7K4VqDpunhGhhrdSG04Ttn1TbLAtJHDo7LpmgLicXnuLPYXPyEU8yte5Ib3gaOr0vqf3iAoD2NgXkT3XuRlvmofXsDtbnxyBuA5E/nkeGhc3DoTYBrZOJJmC1IrsddswXehP6p+1cp5yl2OwDO1epO6nwWZA3siSD8LAxb+It1R2VAURZBJGzoV3NoeWFwkzogM5hYt2j/TNJ/RTf2W4O5gZ6pXgNtdkvHkNlMzG0kcAzx+m8iEl5UBSXg5ZoYK/Jlt1xg6QHQpLaJm6V5xTFcuWDpxQ9wdcMucUaYR7JvEGZpxd8vWls/bT01Dzbqar+q6/nVKFLetckN51ttT4GupjoAwcVqDHGDz7HY451pk555ujBPqbWkDuqXf2LqrVco0qd5tLPvIsrXjsfFfJJKJYt6YfyVmkVE4TtKEZLQn88MGZj2XtE0LQ/AYbRdtGBmLge0p8ZTc8MZv3si7HfX6O673vXngzYfhiK5if0yzZN+ubRZIG918zwu9KgEDX7K8WHZD55K8mUDz0LmnJ8UoTZtwOVy3Hn7g8H327cnMIuAdL05aSaik3kjVkS/QIJ7TBn0CIH+pil3P98lAIIeHylxlV++9f2+b3SQvuCaAwwt45gxuHy+/qEwVMKayGUL6KK3UhkLYMEbss5IugMxmNaR/76BoB1SvFRNzS8fOjhftJgL6gElo29H20opFK86HmBwiK5kKcFMY86rprJ0D8CztFIM82jCIeMTr8X5rNowiQjtCAwWugs+AWSN8npKZHb9RSvmBObdczTplw6Ns1gWJ7Ht1QC6B6S1FvqKVUxlFwKBMx8EXDkZG9o/8oOiMIo/T4byMhpH1HSalnnLPiTENz7B4yCwedsoyTOMbR7Yd+b59d1bo39ffWn5WeX/STK6Gd9NYYS2oRfRtm4hZA80pTaxW8BtN2WyX6uO/2ne1X9/7Ru+wtJuCnMxKY+TAyNO+Rb4fOpyOczBzC8OhCMKJMTHakrDOVsxhxFmEY9IqdkpZjwaN4GfV/tn2cAyD6wZfD/QEzkQ/S7lBhOrng/eeLciUCXi77hf6UvS4hJ7feXye97duaZ3xc8tZT0nl+spGp+X8BVz2KsYrdKtcESl5j/3hRZ5hk1H8jIRSJTNqaX9RbrUqeH9w0G4yZ8iX5JHobhiR95JZFbBfRbBTEqLkAwzO0L5hOBd491hSInR4upeduvMTh7YeOmC3mhFzlF/EI6tLq8sD5b+ZiE1ciRmREIJLSaVgmq/Sm/Zw0pazyB3i/MIkhlzNMCRvPLdtZ9uM+wVng/o19WcgNnzB0qxShiWVl5XDc7snvZuMjMChDMBwczGEtPE//P+sw+P4aPOvm4PSeJaYM7OyoC2+efGnIvHIbZC2cxCjpRgHL1TYhEweiTXjKa6U8FN9WfFNWjeFdoe22M+fNJZ8eMnm8ET4AYYQzAPnX14huWG4E+YCqRoZxP3YElwmzL1odw9s0k/x6AwimB8nw6wMLvnEJf7+SP8lE/GJz2C2VyPS1sk4pkd0CrQLEPrvwSZ8wX7klAEB6zfBjC/zfcxnKVFUfah7EnQ85TAcP/Ja3mf2b98/8z7hWeCUMGsq+BG9Nqwti5vx2zGHm+FRf3zZ4su+/Muv/XLGj+9PFIgNv4646Kt41xaX4fofMOnPzdubc3q0E4dS/w/eX+qzb26kLQAAAABJRU5ErkJggg=="/>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descr="http://aaopensource.org/wp-content/uploads/2014/09/copy-aaOpenSourc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10600" y="4886440"/>
            <a:ext cx="704863" cy="68306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3"/>
          <a:stretch>
            <a:fillRect/>
          </a:stretch>
        </p:blipFill>
        <p:spPr>
          <a:xfrm>
            <a:off x="1283325" y="1866477"/>
            <a:ext cx="2665360" cy="4310486"/>
          </a:xfrm>
          <a:prstGeom prst="rect">
            <a:avLst/>
          </a:prstGeom>
        </p:spPr>
      </p:pic>
      <p:pic>
        <p:nvPicPr>
          <p:cNvPr id="11" name="Picture 10"/>
          <p:cNvPicPr>
            <a:picLocks noChangeAspect="1"/>
          </p:cNvPicPr>
          <p:nvPr/>
        </p:nvPicPr>
        <p:blipFill>
          <a:blip r:embed="rId4"/>
          <a:stretch>
            <a:fillRect/>
          </a:stretch>
        </p:blipFill>
        <p:spPr>
          <a:xfrm>
            <a:off x="10506664" y="1866477"/>
            <a:ext cx="1523173" cy="1523173"/>
          </a:xfrm>
          <a:prstGeom prst="rect">
            <a:avLst/>
          </a:prstGeom>
        </p:spPr>
      </p:pic>
      <p:sp>
        <p:nvSpPr>
          <p:cNvPr id="12" name="Date Placeholder 11"/>
          <p:cNvSpPr>
            <a:spLocks noGrp="1"/>
          </p:cNvSpPr>
          <p:nvPr>
            <p:ph type="dt" sz="half" idx="10"/>
          </p:nvPr>
        </p:nvSpPr>
        <p:spPr/>
        <p:txBody>
          <a:bodyPr/>
          <a:lstStyle/>
          <a:p>
            <a:fld id="{3072E7CA-8E39-4ADE-BAA7-E492916951FE}" type="datetime1">
              <a:rPr lang="en-US" smtClean="0"/>
              <a:t>9/23/2015</a:t>
            </a:fld>
            <a:endParaRPr lang="en-US" dirty="0"/>
          </a:p>
        </p:txBody>
      </p:sp>
      <p:sp>
        <p:nvSpPr>
          <p:cNvPr id="13" name="Slide Number Placeholder 12"/>
          <p:cNvSpPr>
            <a:spLocks noGrp="1"/>
          </p:cNvSpPr>
          <p:nvPr>
            <p:ph type="sldNum" sz="quarter" idx="12"/>
          </p:nvPr>
        </p:nvSpPr>
        <p:spPr/>
        <p:txBody>
          <a:bodyPr/>
          <a:lstStyle/>
          <a:p>
            <a:fld id="{A339ED27-3158-4A93-B53C-5CA67AEB9781}" type="slidenum">
              <a:rPr lang="en-US" smtClean="0"/>
              <a:t>3</a:t>
            </a:fld>
            <a:endParaRPr lang="en-US" dirty="0"/>
          </a:p>
        </p:txBody>
      </p:sp>
    </p:spTree>
    <p:extLst>
      <p:ext uri="{BB962C8B-B14F-4D97-AF65-F5344CB8AC3E}">
        <p14:creationId xmlns:p14="http://schemas.microsoft.com/office/powerpoint/2010/main" val="2698072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MQTT/Details/Broker</a:t>
            </a:r>
            <a:endParaRPr lang="en-US" dirty="0"/>
          </a:p>
        </p:txBody>
      </p:sp>
      <p:sp>
        <p:nvSpPr>
          <p:cNvPr id="3" name="Content Placeholder 2"/>
          <p:cNvSpPr>
            <a:spLocks noGrp="1"/>
          </p:cNvSpPr>
          <p:nvPr>
            <p:ph idx="1"/>
          </p:nvPr>
        </p:nvSpPr>
        <p:spPr>
          <a:xfrm>
            <a:off x="838200" y="1825624"/>
            <a:ext cx="10515600" cy="4765675"/>
          </a:xfrm>
        </p:spPr>
        <p:txBody>
          <a:bodyPr>
            <a:normAutofit/>
          </a:bodyPr>
          <a:lstStyle/>
          <a:p>
            <a:r>
              <a:rPr lang="en-US" dirty="0" smtClean="0"/>
              <a:t>Local</a:t>
            </a:r>
          </a:p>
          <a:p>
            <a:pPr lvl="1"/>
            <a:r>
              <a:rPr lang="en-US" dirty="0" err="1" smtClean="0"/>
              <a:t>mosquitto</a:t>
            </a:r>
            <a:r>
              <a:rPr lang="en-US" dirty="0" smtClean="0"/>
              <a:t> – The old man of the brokers, full featured, easy, single exe</a:t>
            </a:r>
          </a:p>
          <a:p>
            <a:pPr lvl="1"/>
            <a:endParaRPr lang="en-US" dirty="0" smtClean="0"/>
          </a:p>
          <a:p>
            <a:pPr lvl="1"/>
            <a:r>
              <a:rPr lang="en-US" dirty="0" err="1" smtClean="0"/>
              <a:t>GnatMQ</a:t>
            </a:r>
            <a:r>
              <a:rPr lang="en-US" dirty="0" smtClean="0"/>
              <a:t> – written in C#, open source</a:t>
            </a:r>
          </a:p>
          <a:p>
            <a:pPr lvl="1"/>
            <a:endParaRPr lang="en-US" dirty="0" smtClean="0"/>
          </a:p>
          <a:p>
            <a:pPr lvl="1"/>
            <a:r>
              <a:rPr lang="en-US" dirty="0" err="1" smtClean="0"/>
              <a:t>HiveMQ</a:t>
            </a:r>
            <a:r>
              <a:rPr lang="en-US" dirty="0" smtClean="0"/>
              <a:t> – extra features, commercial, extensible</a:t>
            </a:r>
          </a:p>
          <a:p>
            <a:pPr lvl="1"/>
            <a:endParaRPr lang="en-US" dirty="0" smtClean="0"/>
          </a:p>
          <a:p>
            <a:pPr lvl="1"/>
            <a:r>
              <a:rPr lang="en-US" dirty="0" err="1" smtClean="0"/>
              <a:t>Mosca</a:t>
            </a:r>
            <a:r>
              <a:rPr lang="en-US" dirty="0" smtClean="0"/>
              <a:t> – node.js, open source</a:t>
            </a:r>
          </a:p>
          <a:p>
            <a:pPr lvl="1"/>
            <a:endParaRPr lang="en-US" dirty="0"/>
          </a:p>
          <a:p>
            <a:pPr lvl="1"/>
            <a:r>
              <a:rPr lang="en-US" dirty="0" smtClean="0"/>
              <a:t>Verne.MQ – written in </a:t>
            </a:r>
            <a:r>
              <a:rPr lang="en-US" dirty="0" err="1" smtClean="0"/>
              <a:t>Erlang</a:t>
            </a:r>
            <a:r>
              <a:rPr lang="en-US" dirty="0" smtClean="0"/>
              <a:t>, scalable and resilient, open source</a:t>
            </a:r>
          </a:p>
          <a:p>
            <a:endParaRPr lang="en-US" dirty="0"/>
          </a:p>
          <a:p>
            <a:endParaRPr lang="en-US" dirty="0" smtClean="0"/>
          </a:p>
          <a:p>
            <a:endParaRPr lang="en-US" dirty="0"/>
          </a:p>
        </p:txBody>
      </p:sp>
      <p:sp>
        <p:nvSpPr>
          <p:cNvPr id="4" name="Date Placeholder 3"/>
          <p:cNvSpPr>
            <a:spLocks noGrp="1"/>
          </p:cNvSpPr>
          <p:nvPr>
            <p:ph type="dt" sz="half" idx="10"/>
          </p:nvPr>
        </p:nvSpPr>
        <p:spPr/>
        <p:txBody>
          <a:bodyPr/>
          <a:lstStyle/>
          <a:p>
            <a:fld id="{75CFAD34-024E-4121-8AEA-C1988BA4C8D0}" type="datetime1">
              <a:rPr lang="en-US" smtClean="0"/>
              <a:t>9/23/2015</a:t>
            </a:fld>
            <a:endParaRPr lang="en-US" dirty="0"/>
          </a:p>
        </p:txBody>
      </p:sp>
      <p:sp>
        <p:nvSpPr>
          <p:cNvPr id="5" name="Slide Number Placeholder 4"/>
          <p:cNvSpPr>
            <a:spLocks noGrp="1"/>
          </p:cNvSpPr>
          <p:nvPr>
            <p:ph type="sldNum" sz="quarter" idx="12"/>
          </p:nvPr>
        </p:nvSpPr>
        <p:spPr/>
        <p:txBody>
          <a:bodyPr/>
          <a:lstStyle/>
          <a:p>
            <a:fld id="{A339ED27-3158-4A93-B53C-5CA67AEB9781}" type="slidenum">
              <a:rPr lang="en-US" smtClean="0"/>
              <a:t>30</a:t>
            </a:fld>
            <a:endParaRPr lang="en-US" dirty="0"/>
          </a:p>
        </p:txBody>
      </p:sp>
    </p:spTree>
    <p:extLst>
      <p:ext uri="{BB962C8B-B14F-4D97-AF65-F5344CB8AC3E}">
        <p14:creationId xmlns:p14="http://schemas.microsoft.com/office/powerpoint/2010/main" val="6907585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MQTT/Details/Broker</a:t>
            </a:r>
            <a:endParaRPr lang="en-US" dirty="0"/>
          </a:p>
        </p:txBody>
      </p:sp>
      <p:sp>
        <p:nvSpPr>
          <p:cNvPr id="3" name="Content Placeholder 2"/>
          <p:cNvSpPr>
            <a:spLocks noGrp="1"/>
          </p:cNvSpPr>
          <p:nvPr>
            <p:ph idx="1"/>
          </p:nvPr>
        </p:nvSpPr>
        <p:spPr>
          <a:xfrm>
            <a:off x="838200" y="1825624"/>
            <a:ext cx="10515600" cy="4765675"/>
          </a:xfrm>
        </p:spPr>
        <p:txBody>
          <a:bodyPr>
            <a:normAutofit/>
          </a:bodyPr>
          <a:lstStyle/>
          <a:p>
            <a:r>
              <a:rPr lang="en-US" dirty="0" smtClean="0"/>
              <a:t>Cloud</a:t>
            </a:r>
          </a:p>
          <a:p>
            <a:pPr lvl="1"/>
            <a:r>
              <a:rPr lang="en-US" dirty="0" err="1" smtClean="0"/>
              <a:t>CloudMQTT</a:t>
            </a:r>
            <a:r>
              <a:rPr lang="en-US" dirty="0" smtClean="0"/>
              <a:t> – uses </a:t>
            </a:r>
            <a:r>
              <a:rPr lang="en-US" dirty="0" err="1" smtClean="0"/>
              <a:t>mosquitto</a:t>
            </a:r>
            <a:endParaRPr lang="en-US" dirty="0" smtClean="0"/>
          </a:p>
          <a:p>
            <a:pPr marL="457200" lvl="1" indent="0">
              <a:buNone/>
            </a:pPr>
            <a:endParaRPr lang="en-US" dirty="0" smtClean="0"/>
          </a:p>
          <a:p>
            <a:pPr lvl="1"/>
            <a:r>
              <a:rPr lang="en-US" dirty="0" smtClean="0"/>
              <a:t>Public testers – test.mosquito.org, broker.mqtt-dashboard.com, </a:t>
            </a:r>
            <a:r>
              <a:rPr lang="en-US" dirty="0" smtClean="0"/>
              <a:t>…</a:t>
            </a:r>
          </a:p>
          <a:p>
            <a:pPr lvl="1"/>
            <a:endParaRPr lang="en-US" dirty="0"/>
          </a:p>
          <a:p>
            <a:pPr lvl="1"/>
            <a:r>
              <a:rPr lang="en-US" dirty="0" smtClean="0"/>
              <a:t>Run your own on Azure</a:t>
            </a:r>
            <a:endParaRPr lang="en-US" dirty="0" smtClean="0"/>
          </a:p>
          <a:p>
            <a:pPr lvl="1"/>
            <a:endParaRPr lang="en-US" dirty="0" smtClean="0"/>
          </a:p>
          <a:p>
            <a:pPr lvl="1"/>
            <a:endParaRPr lang="en-US" dirty="0" smtClean="0"/>
          </a:p>
          <a:p>
            <a:endParaRPr lang="en-US" dirty="0"/>
          </a:p>
          <a:p>
            <a:endParaRPr lang="en-US" dirty="0" smtClean="0"/>
          </a:p>
          <a:p>
            <a:endParaRPr lang="en-US" dirty="0"/>
          </a:p>
        </p:txBody>
      </p:sp>
      <p:sp>
        <p:nvSpPr>
          <p:cNvPr id="4" name="Date Placeholder 3"/>
          <p:cNvSpPr>
            <a:spLocks noGrp="1"/>
          </p:cNvSpPr>
          <p:nvPr>
            <p:ph type="dt" sz="half" idx="10"/>
          </p:nvPr>
        </p:nvSpPr>
        <p:spPr/>
        <p:txBody>
          <a:bodyPr/>
          <a:lstStyle/>
          <a:p>
            <a:fld id="{061ED00D-2B27-4DC1-A348-F1CA8071A9B7}" type="datetime1">
              <a:rPr lang="en-US" smtClean="0"/>
              <a:t>9/23/2015</a:t>
            </a:fld>
            <a:endParaRPr lang="en-US" dirty="0"/>
          </a:p>
        </p:txBody>
      </p:sp>
      <p:sp>
        <p:nvSpPr>
          <p:cNvPr id="5" name="Slide Number Placeholder 4"/>
          <p:cNvSpPr>
            <a:spLocks noGrp="1"/>
          </p:cNvSpPr>
          <p:nvPr>
            <p:ph type="sldNum" sz="quarter" idx="12"/>
          </p:nvPr>
        </p:nvSpPr>
        <p:spPr/>
        <p:txBody>
          <a:bodyPr/>
          <a:lstStyle/>
          <a:p>
            <a:fld id="{A339ED27-3158-4A93-B53C-5CA67AEB9781}" type="slidenum">
              <a:rPr lang="en-US" smtClean="0"/>
              <a:t>31</a:t>
            </a:fld>
            <a:endParaRPr lang="en-US" dirty="0"/>
          </a:p>
        </p:txBody>
      </p:sp>
    </p:spTree>
    <p:extLst>
      <p:ext uri="{BB962C8B-B14F-4D97-AF65-F5344CB8AC3E}">
        <p14:creationId xmlns:p14="http://schemas.microsoft.com/office/powerpoint/2010/main" val="23835659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MQTT/Details/Topics</a:t>
            </a:r>
            <a:endParaRPr lang="en-US" dirty="0"/>
          </a:p>
        </p:txBody>
      </p:sp>
      <p:sp>
        <p:nvSpPr>
          <p:cNvPr id="3" name="Content Placeholder 2"/>
          <p:cNvSpPr>
            <a:spLocks noGrp="1"/>
          </p:cNvSpPr>
          <p:nvPr>
            <p:ph idx="1"/>
          </p:nvPr>
        </p:nvSpPr>
        <p:spPr>
          <a:xfrm>
            <a:off x="838200" y="1825624"/>
            <a:ext cx="10515600" cy="4905375"/>
          </a:xfrm>
        </p:spPr>
        <p:txBody>
          <a:bodyPr/>
          <a:lstStyle/>
          <a:p>
            <a:r>
              <a:rPr lang="en-US" dirty="0" smtClean="0"/>
              <a:t>Mailboxes organized into folders</a:t>
            </a:r>
          </a:p>
          <a:p>
            <a:r>
              <a:rPr lang="en-US" dirty="0" smtClean="0"/>
              <a:t>“/” separates the folders</a:t>
            </a:r>
          </a:p>
          <a:p>
            <a:r>
              <a:rPr lang="en-US" dirty="0" smtClean="0"/>
              <a:t>Wildcards</a:t>
            </a:r>
          </a:p>
          <a:p>
            <a:pPr lvl="1"/>
            <a:r>
              <a:rPr lang="en-US" dirty="0" smtClean="0"/>
              <a:t>Single Level </a:t>
            </a:r>
            <a:r>
              <a:rPr lang="en-US" dirty="0" smtClean="0">
                <a:sym typeface="Wingdings" panose="05000000000000000000" pitchFamily="2" charset="2"/>
              </a:rPr>
              <a:t> “+”</a:t>
            </a:r>
          </a:p>
          <a:p>
            <a:pPr lvl="2"/>
            <a:r>
              <a:rPr lang="en-US" dirty="0" smtClean="0">
                <a:sym typeface="Wingdings" panose="05000000000000000000" pitchFamily="2" charset="2"/>
              </a:rPr>
              <a:t>home/+/temp </a:t>
            </a:r>
          </a:p>
          <a:p>
            <a:pPr marL="1371600" lvl="3" indent="0">
              <a:buNone/>
            </a:pPr>
            <a:r>
              <a:rPr lang="en-US" dirty="0" smtClean="0">
                <a:sym typeface="Wingdings" panose="05000000000000000000" pitchFamily="2" charset="2"/>
              </a:rPr>
              <a:t>home/1/temp</a:t>
            </a:r>
          </a:p>
          <a:p>
            <a:pPr marL="1371600" lvl="3" indent="0">
              <a:buNone/>
            </a:pPr>
            <a:r>
              <a:rPr lang="en-US" dirty="0" smtClean="0">
                <a:sym typeface="Wingdings" panose="05000000000000000000" pitchFamily="2" charset="2"/>
              </a:rPr>
              <a:t>home/2/temp</a:t>
            </a:r>
          </a:p>
          <a:p>
            <a:pPr lvl="1"/>
            <a:r>
              <a:rPr lang="en-US" dirty="0" smtClean="0">
                <a:sym typeface="Wingdings" panose="05000000000000000000" pitchFamily="2" charset="2"/>
              </a:rPr>
              <a:t>Multi-Level  “#”</a:t>
            </a:r>
          </a:p>
          <a:p>
            <a:pPr lvl="2"/>
            <a:r>
              <a:rPr lang="en-US" dirty="0" smtClean="0">
                <a:sym typeface="Wingdings" panose="05000000000000000000" pitchFamily="2" charset="2"/>
              </a:rPr>
              <a:t>home/#</a:t>
            </a:r>
          </a:p>
          <a:p>
            <a:pPr marL="1371600" lvl="3" indent="0">
              <a:buNone/>
            </a:pPr>
            <a:r>
              <a:rPr lang="en-US" dirty="0" smtClean="0">
                <a:sym typeface="Wingdings" panose="05000000000000000000" pitchFamily="2" charset="2"/>
              </a:rPr>
              <a:t>home/1/temp</a:t>
            </a:r>
          </a:p>
          <a:p>
            <a:pPr marL="1371600" lvl="3" indent="0">
              <a:buNone/>
            </a:pPr>
            <a:r>
              <a:rPr lang="en-US" dirty="0" smtClean="0">
                <a:sym typeface="Wingdings" panose="05000000000000000000" pitchFamily="2" charset="2"/>
              </a:rPr>
              <a:t>home/2/temp</a:t>
            </a:r>
          </a:p>
          <a:p>
            <a:pPr marL="1371600" lvl="3" indent="0">
              <a:buNone/>
            </a:pPr>
            <a:r>
              <a:rPr lang="en-US" dirty="0" smtClean="0">
                <a:sym typeface="Wingdings" panose="05000000000000000000" pitchFamily="2" charset="2"/>
              </a:rPr>
              <a:t>home/1/</a:t>
            </a:r>
            <a:r>
              <a:rPr lang="en-US" dirty="0" err="1" smtClean="0">
                <a:sym typeface="Wingdings" panose="05000000000000000000" pitchFamily="2" charset="2"/>
              </a:rPr>
              <a:t>rh</a:t>
            </a:r>
            <a:endParaRPr lang="en-US" dirty="0" smtClean="0">
              <a:sym typeface="Wingdings" panose="05000000000000000000" pitchFamily="2" charset="2"/>
            </a:endParaRPr>
          </a:p>
          <a:p>
            <a:pPr marL="1371600" lvl="3" indent="0">
              <a:buNone/>
            </a:pPr>
            <a:r>
              <a:rPr lang="en-US" dirty="0">
                <a:sym typeface="Wingdings" panose="05000000000000000000" pitchFamily="2" charset="2"/>
              </a:rPr>
              <a:t>h</a:t>
            </a:r>
            <a:r>
              <a:rPr lang="en-US" dirty="0" smtClean="0">
                <a:sym typeface="Wingdings" panose="05000000000000000000" pitchFamily="2" charset="2"/>
              </a:rPr>
              <a:t>ome/2/</a:t>
            </a:r>
            <a:r>
              <a:rPr lang="en-US" dirty="0" err="1" smtClean="0">
                <a:sym typeface="Wingdings" panose="05000000000000000000" pitchFamily="2" charset="2"/>
              </a:rPr>
              <a:t>rh</a:t>
            </a:r>
            <a:endParaRPr lang="en-US" dirty="0">
              <a:sym typeface="Wingdings" panose="05000000000000000000" pitchFamily="2" charset="2"/>
            </a:endParaRPr>
          </a:p>
          <a:p>
            <a:pPr marL="1371600" lvl="3" indent="0">
              <a:buNone/>
            </a:pPr>
            <a:endParaRPr lang="en-US" dirty="0">
              <a:sym typeface="Wingdings" panose="05000000000000000000" pitchFamily="2" charset="2"/>
            </a:endParaRPr>
          </a:p>
        </p:txBody>
      </p:sp>
      <p:sp>
        <p:nvSpPr>
          <p:cNvPr id="4" name="Date Placeholder 3"/>
          <p:cNvSpPr>
            <a:spLocks noGrp="1"/>
          </p:cNvSpPr>
          <p:nvPr>
            <p:ph type="dt" sz="half" idx="10"/>
          </p:nvPr>
        </p:nvSpPr>
        <p:spPr/>
        <p:txBody>
          <a:bodyPr/>
          <a:lstStyle/>
          <a:p>
            <a:fld id="{DBCD66C6-A6EC-42B4-8320-767440B69CC2}" type="datetime1">
              <a:rPr lang="en-US" smtClean="0"/>
              <a:t>9/23/2015</a:t>
            </a:fld>
            <a:endParaRPr lang="en-US" dirty="0"/>
          </a:p>
        </p:txBody>
      </p:sp>
      <p:sp>
        <p:nvSpPr>
          <p:cNvPr id="5" name="Slide Number Placeholder 4"/>
          <p:cNvSpPr>
            <a:spLocks noGrp="1"/>
          </p:cNvSpPr>
          <p:nvPr>
            <p:ph type="sldNum" sz="quarter" idx="12"/>
          </p:nvPr>
        </p:nvSpPr>
        <p:spPr/>
        <p:txBody>
          <a:bodyPr/>
          <a:lstStyle/>
          <a:p>
            <a:fld id="{A339ED27-3158-4A93-B53C-5CA67AEB9781}" type="slidenum">
              <a:rPr lang="en-US" smtClean="0"/>
              <a:t>32</a:t>
            </a:fld>
            <a:endParaRPr lang="en-US" dirty="0"/>
          </a:p>
        </p:txBody>
      </p:sp>
    </p:spTree>
    <p:extLst>
      <p:ext uri="{BB962C8B-B14F-4D97-AF65-F5344CB8AC3E}">
        <p14:creationId xmlns:p14="http://schemas.microsoft.com/office/powerpoint/2010/main" val="26575794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MQTT/Details/Topics vs Queues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70809302"/>
              </p:ext>
            </p:extLst>
          </p:nvPr>
        </p:nvGraphicFramePr>
        <p:xfrm>
          <a:off x="838200" y="1425575"/>
          <a:ext cx="10515600" cy="2397760"/>
        </p:xfrm>
        <a:graphic>
          <a:graphicData uri="http://schemas.openxmlformats.org/drawingml/2006/table">
            <a:tbl>
              <a:tblPr firstRow="1" bandRow="1">
                <a:tableStyleId>{5C22544A-7EE6-4342-B048-85BDC9FD1C3A}</a:tableStyleId>
              </a:tblPr>
              <a:tblGrid>
                <a:gridCol w="3505200"/>
                <a:gridCol w="3505200"/>
                <a:gridCol w="3505200"/>
              </a:tblGrid>
              <a:tr h="370840">
                <a:tc>
                  <a:txBody>
                    <a:bodyPr/>
                    <a:lstStyle/>
                    <a:p>
                      <a:r>
                        <a:rPr lang="en-US" dirty="0" smtClean="0"/>
                        <a:t>Feature</a:t>
                      </a:r>
                      <a:endParaRPr lang="en-US" dirty="0"/>
                    </a:p>
                  </a:txBody>
                  <a:tcPr/>
                </a:tc>
                <a:tc>
                  <a:txBody>
                    <a:bodyPr/>
                    <a:lstStyle/>
                    <a:p>
                      <a:r>
                        <a:rPr lang="en-US" dirty="0" smtClean="0"/>
                        <a:t>Topics</a:t>
                      </a:r>
                      <a:endParaRPr lang="en-US" dirty="0"/>
                    </a:p>
                  </a:txBody>
                  <a:tcPr/>
                </a:tc>
                <a:tc>
                  <a:txBody>
                    <a:bodyPr/>
                    <a:lstStyle/>
                    <a:p>
                      <a:r>
                        <a:rPr lang="en-US" dirty="0" smtClean="0"/>
                        <a:t>Queues</a:t>
                      </a:r>
                      <a:endParaRPr lang="en-US" dirty="0"/>
                    </a:p>
                  </a:txBody>
                  <a:tcPr/>
                </a:tc>
              </a:tr>
              <a:tr h="370840">
                <a:tc>
                  <a:txBody>
                    <a:bodyPr/>
                    <a:lstStyle/>
                    <a:p>
                      <a:r>
                        <a:rPr lang="en-US" dirty="0" smtClean="0"/>
                        <a:t>Big</a:t>
                      </a:r>
                      <a:r>
                        <a:rPr lang="en-US" baseline="0" dirty="0" smtClean="0"/>
                        <a:t> Idea</a:t>
                      </a:r>
                      <a:endParaRPr lang="en-US" dirty="0"/>
                    </a:p>
                  </a:txBody>
                  <a:tcPr/>
                </a:tc>
                <a:tc>
                  <a:txBody>
                    <a:bodyPr/>
                    <a:lstStyle/>
                    <a:p>
                      <a:r>
                        <a:rPr lang="en-US" dirty="0" smtClean="0"/>
                        <a:t>Real Time </a:t>
                      </a:r>
                      <a:endParaRPr lang="en-US" dirty="0"/>
                    </a:p>
                  </a:txBody>
                  <a:tcPr/>
                </a:tc>
                <a:tc>
                  <a:txBody>
                    <a:bodyPr/>
                    <a:lstStyle/>
                    <a:p>
                      <a:r>
                        <a:rPr lang="en-US" dirty="0" smtClean="0"/>
                        <a:t>Asynchronous FIFO/Stack</a:t>
                      </a:r>
                      <a:endParaRPr lang="en-US" dirty="0"/>
                    </a:p>
                  </a:txBody>
                  <a:tcPr/>
                </a:tc>
              </a:tr>
              <a:tr h="370840">
                <a:tc>
                  <a:txBody>
                    <a:bodyPr/>
                    <a:lstStyle/>
                    <a:p>
                      <a:r>
                        <a:rPr lang="en-US" dirty="0" smtClean="0"/>
                        <a:t>Dropped Data</a:t>
                      </a:r>
                      <a:endParaRPr lang="en-US" dirty="0"/>
                    </a:p>
                  </a:txBody>
                  <a:tcPr/>
                </a:tc>
                <a:tc>
                  <a:txBody>
                    <a:bodyPr/>
                    <a:lstStyle/>
                    <a:p>
                      <a:r>
                        <a:rPr lang="en-US" dirty="0" smtClean="0"/>
                        <a:t>Can Be</a:t>
                      </a:r>
                      <a:r>
                        <a:rPr lang="en-US" baseline="0" dirty="0" smtClean="0"/>
                        <a:t> OK (but QOS)</a:t>
                      </a:r>
                      <a:endParaRPr lang="en-US" dirty="0"/>
                    </a:p>
                  </a:txBody>
                  <a:tcPr/>
                </a:tc>
                <a:tc>
                  <a:txBody>
                    <a:bodyPr/>
                    <a:lstStyle/>
                    <a:p>
                      <a:r>
                        <a:rPr lang="en-US" dirty="0" smtClean="0"/>
                        <a:t>Never Ok</a:t>
                      </a:r>
                      <a:endParaRPr lang="en-US" dirty="0"/>
                    </a:p>
                  </a:txBody>
                  <a:tcPr/>
                </a:tc>
              </a:tr>
              <a:tr h="370840">
                <a:tc>
                  <a:txBody>
                    <a:bodyPr/>
                    <a:lstStyle/>
                    <a:p>
                      <a:r>
                        <a:rPr lang="en-US" dirty="0" smtClean="0"/>
                        <a:t>Pub/Sub</a:t>
                      </a:r>
                      <a:endParaRPr lang="en-US" dirty="0"/>
                    </a:p>
                  </a:txBody>
                  <a:tcPr/>
                </a:tc>
                <a:tc>
                  <a:txBody>
                    <a:bodyPr/>
                    <a:lstStyle/>
                    <a:p>
                      <a:r>
                        <a:rPr lang="en-US" dirty="0" smtClean="0"/>
                        <a:t>Yes</a:t>
                      </a:r>
                      <a:endParaRPr lang="en-US" dirty="0"/>
                    </a:p>
                  </a:txBody>
                  <a:tcPr/>
                </a:tc>
                <a:tc>
                  <a:txBody>
                    <a:bodyPr/>
                    <a:lstStyle/>
                    <a:p>
                      <a:r>
                        <a:rPr lang="en-US" dirty="0" smtClean="0"/>
                        <a:t>Partial</a:t>
                      </a:r>
                      <a:r>
                        <a:rPr lang="en-US" baseline="0" dirty="0" smtClean="0"/>
                        <a:t> </a:t>
                      </a:r>
                      <a:r>
                        <a:rPr lang="en-US" dirty="0" smtClean="0"/>
                        <a:t>(only one client)</a:t>
                      </a:r>
                      <a:endParaRPr lang="en-US" dirty="0"/>
                    </a:p>
                  </a:txBody>
                  <a:tcPr/>
                </a:tc>
              </a:tr>
              <a:tr h="370840">
                <a:tc>
                  <a:txBody>
                    <a:bodyPr/>
                    <a:lstStyle/>
                    <a:p>
                      <a:r>
                        <a:rPr lang="en-US" dirty="0" smtClean="0"/>
                        <a:t>Applications</a:t>
                      </a:r>
                      <a:endParaRPr lang="en-US" dirty="0"/>
                    </a:p>
                  </a:txBody>
                  <a:tcPr/>
                </a:tc>
                <a:tc>
                  <a:txBody>
                    <a:bodyPr/>
                    <a:lstStyle/>
                    <a:p>
                      <a:r>
                        <a:rPr lang="en-US" dirty="0" smtClean="0"/>
                        <a:t>Sensor Data</a:t>
                      </a:r>
                    </a:p>
                    <a:p>
                      <a:r>
                        <a:rPr lang="en-US" dirty="0" smtClean="0"/>
                        <a:t>Alarms</a:t>
                      </a:r>
                    </a:p>
                  </a:txBody>
                  <a:tcPr/>
                </a:tc>
                <a:tc>
                  <a:txBody>
                    <a:bodyPr/>
                    <a:lstStyle/>
                    <a:p>
                      <a:r>
                        <a:rPr lang="en-US" dirty="0" smtClean="0"/>
                        <a:t>Alarms</a:t>
                      </a:r>
                    </a:p>
                    <a:p>
                      <a:r>
                        <a:rPr lang="en-US" dirty="0" smtClean="0"/>
                        <a:t>Eve</a:t>
                      </a:r>
                      <a:r>
                        <a:rPr lang="en-US" baseline="0" dirty="0" smtClean="0"/>
                        <a:t>nts</a:t>
                      </a:r>
                    </a:p>
                    <a:p>
                      <a:r>
                        <a:rPr lang="en-US" baseline="0" dirty="0" smtClean="0"/>
                        <a:t>Value History</a:t>
                      </a:r>
                      <a:endParaRPr lang="en-US" dirty="0"/>
                    </a:p>
                  </a:txBody>
                  <a:tcPr/>
                </a:tc>
              </a:tr>
            </a:tbl>
          </a:graphicData>
        </a:graphic>
      </p:graphicFrame>
      <p:sp>
        <p:nvSpPr>
          <p:cNvPr id="9" name="Rectangle 8"/>
          <p:cNvSpPr/>
          <p:nvPr/>
        </p:nvSpPr>
        <p:spPr>
          <a:xfrm>
            <a:off x="1142827" y="4497791"/>
            <a:ext cx="1062681" cy="21601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US" dirty="0"/>
          </a:p>
        </p:txBody>
      </p:sp>
      <p:sp>
        <p:nvSpPr>
          <p:cNvPr id="10" name="Rectangle 9"/>
          <p:cNvSpPr/>
          <p:nvPr/>
        </p:nvSpPr>
        <p:spPr>
          <a:xfrm>
            <a:off x="5928754" y="3914775"/>
            <a:ext cx="1062681"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t>Broker</a:t>
            </a:r>
          </a:p>
          <a:p>
            <a:pPr algn="ctr"/>
            <a:endParaRPr lang="en-US" dirty="0"/>
          </a:p>
          <a:p>
            <a:pPr algn="ctr"/>
            <a:endParaRPr lang="en-US" dirty="0" smtClean="0"/>
          </a:p>
          <a:p>
            <a:pPr algn="ctr"/>
            <a:r>
              <a:rPr lang="en-US" dirty="0" smtClean="0"/>
              <a:t>Topics</a:t>
            </a:r>
          </a:p>
          <a:p>
            <a:pPr algn="ctr"/>
            <a:endParaRPr lang="en-US" dirty="0"/>
          </a:p>
          <a:p>
            <a:pPr algn="ctr"/>
            <a:endParaRPr lang="en-US" dirty="0" smtClean="0"/>
          </a:p>
          <a:p>
            <a:pPr algn="ctr"/>
            <a:endParaRPr lang="en-US" dirty="0" smtClean="0"/>
          </a:p>
          <a:p>
            <a:pPr algn="ctr"/>
            <a:r>
              <a:rPr lang="en-US" dirty="0" smtClean="0"/>
              <a:t>Queue</a:t>
            </a:r>
          </a:p>
        </p:txBody>
      </p:sp>
      <p:sp>
        <p:nvSpPr>
          <p:cNvPr id="13" name="Rectangle 12"/>
          <p:cNvSpPr/>
          <p:nvPr/>
        </p:nvSpPr>
        <p:spPr>
          <a:xfrm>
            <a:off x="2205508" y="4497791"/>
            <a:ext cx="1062681" cy="216018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a:t>
            </a:r>
          </a:p>
          <a:p>
            <a:pPr algn="ctr"/>
            <a:endParaRPr lang="en-US" dirty="0" smtClean="0"/>
          </a:p>
          <a:p>
            <a:pPr algn="ctr"/>
            <a:endParaRPr lang="en-US" dirty="0" smtClean="0"/>
          </a:p>
          <a:p>
            <a:pPr algn="ctr"/>
            <a:r>
              <a:rPr lang="en-US" dirty="0" smtClean="0"/>
              <a:t>Alarms</a:t>
            </a:r>
          </a:p>
          <a:p>
            <a:pPr algn="ctr"/>
            <a:endParaRPr lang="en-US" dirty="0" smtClean="0"/>
          </a:p>
          <a:p>
            <a:pPr algn="ctr"/>
            <a:endParaRPr lang="en-US" dirty="0" smtClean="0"/>
          </a:p>
          <a:p>
            <a:pPr algn="ctr"/>
            <a:r>
              <a:rPr lang="en-US" dirty="0" smtClean="0"/>
              <a:t>Events</a:t>
            </a:r>
          </a:p>
        </p:txBody>
      </p:sp>
      <p:cxnSp>
        <p:nvCxnSpPr>
          <p:cNvPr id="14" name="Straight Connector 13"/>
          <p:cNvCxnSpPr/>
          <p:nvPr/>
        </p:nvCxnSpPr>
        <p:spPr>
          <a:xfrm>
            <a:off x="5928754" y="5419725"/>
            <a:ext cx="1062681" cy="0"/>
          </a:xfrm>
          <a:prstGeom prst="line">
            <a:avLst/>
          </a:prstGeom>
          <a:ln w="381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928754" y="4305300"/>
            <a:ext cx="1062681" cy="0"/>
          </a:xfrm>
          <a:prstGeom prst="line">
            <a:avLst/>
          </a:prstGeom>
          <a:ln w="381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268189" y="4762500"/>
            <a:ext cx="2660565"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268189" y="4781550"/>
            <a:ext cx="2660565" cy="1238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3"/>
          </p:cNvCxnSpPr>
          <p:nvPr/>
        </p:nvCxnSpPr>
        <p:spPr>
          <a:xfrm flipV="1">
            <a:off x="3268189" y="4968240"/>
            <a:ext cx="2660565" cy="609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3"/>
          </p:cNvCxnSpPr>
          <p:nvPr/>
        </p:nvCxnSpPr>
        <p:spPr>
          <a:xfrm>
            <a:off x="3268189" y="5577883"/>
            <a:ext cx="2660565" cy="533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3335020" y="6176963"/>
            <a:ext cx="2593734" cy="208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9005094" y="4206241"/>
            <a:ext cx="580075" cy="437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HMI</a:t>
            </a:r>
            <a:endParaRPr lang="en-US" dirty="0"/>
          </a:p>
        </p:txBody>
      </p:sp>
      <p:sp>
        <p:nvSpPr>
          <p:cNvPr id="30" name="Rectangle 29"/>
          <p:cNvSpPr/>
          <p:nvPr/>
        </p:nvSpPr>
        <p:spPr>
          <a:xfrm>
            <a:off x="9005093" y="5564507"/>
            <a:ext cx="1949927" cy="975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Historical Values,</a:t>
            </a:r>
          </a:p>
          <a:p>
            <a:pPr algn="ctr"/>
            <a:r>
              <a:rPr lang="en-US" dirty="0" smtClean="0"/>
              <a:t>Alarms, Events</a:t>
            </a:r>
            <a:endParaRPr lang="en-US" dirty="0"/>
          </a:p>
        </p:txBody>
      </p:sp>
      <p:sp>
        <p:nvSpPr>
          <p:cNvPr id="31" name="Rectangle 30"/>
          <p:cNvSpPr/>
          <p:nvPr/>
        </p:nvSpPr>
        <p:spPr>
          <a:xfrm>
            <a:off x="9157494" y="4358641"/>
            <a:ext cx="580075" cy="437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HMI</a:t>
            </a:r>
            <a:endParaRPr lang="en-US" dirty="0"/>
          </a:p>
        </p:txBody>
      </p:sp>
      <p:sp>
        <p:nvSpPr>
          <p:cNvPr id="32" name="Rectangle 31"/>
          <p:cNvSpPr/>
          <p:nvPr/>
        </p:nvSpPr>
        <p:spPr>
          <a:xfrm>
            <a:off x="9309894" y="4511041"/>
            <a:ext cx="580075" cy="437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HMI</a:t>
            </a:r>
            <a:endParaRPr lang="en-US" dirty="0"/>
          </a:p>
        </p:txBody>
      </p:sp>
      <p:sp>
        <p:nvSpPr>
          <p:cNvPr id="33" name="Rectangle 32"/>
          <p:cNvSpPr/>
          <p:nvPr/>
        </p:nvSpPr>
        <p:spPr>
          <a:xfrm>
            <a:off x="9462294" y="4663441"/>
            <a:ext cx="580075" cy="437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HMI</a:t>
            </a:r>
            <a:endParaRPr lang="en-US" dirty="0"/>
          </a:p>
        </p:txBody>
      </p:sp>
      <p:sp>
        <p:nvSpPr>
          <p:cNvPr id="29" name="TextBox 28"/>
          <p:cNvSpPr txBox="1"/>
          <p:nvPr/>
        </p:nvSpPr>
        <p:spPr>
          <a:xfrm>
            <a:off x="4103584" y="3947076"/>
            <a:ext cx="864339" cy="369332"/>
          </a:xfrm>
          <a:prstGeom prst="rect">
            <a:avLst/>
          </a:prstGeom>
          <a:noFill/>
        </p:spPr>
        <p:txBody>
          <a:bodyPr wrap="none" rtlCol="0">
            <a:spAutoFit/>
          </a:bodyPr>
          <a:lstStyle/>
          <a:p>
            <a:r>
              <a:rPr lang="en-US" dirty="0" smtClean="0"/>
              <a:t>Publish</a:t>
            </a:r>
            <a:endParaRPr lang="en-US" dirty="0"/>
          </a:p>
        </p:txBody>
      </p:sp>
      <p:sp>
        <p:nvSpPr>
          <p:cNvPr id="35" name="TextBox 34"/>
          <p:cNvSpPr txBox="1"/>
          <p:nvPr/>
        </p:nvSpPr>
        <p:spPr>
          <a:xfrm>
            <a:off x="7557994" y="3947076"/>
            <a:ext cx="1090811" cy="369332"/>
          </a:xfrm>
          <a:prstGeom prst="rect">
            <a:avLst/>
          </a:prstGeom>
          <a:noFill/>
        </p:spPr>
        <p:txBody>
          <a:bodyPr wrap="none" rtlCol="0">
            <a:spAutoFit/>
          </a:bodyPr>
          <a:lstStyle/>
          <a:p>
            <a:r>
              <a:rPr lang="en-US" dirty="0" smtClean="0"/>
              <a:t>Subscribe</a:t>
            </a:r>
            <a:endParaRPr lang="en-US" dirty="0"/>
          </a:p>
        </p:txBody>
      </p:sp>
      <p:cxnSp>
        <p:nvCxnSpPr>
          <p:cNvPr id="36" name="Straight Arrow Connector 35"/>
          <p:cNvCxnSpPr/>
          <p:nvPr/>
        </p:nvCxnSpPr>
        <p:spPr>
          <a:xfrm flipV="1">
            <a:off x="6991435" y="4432041"/>
            <a:ext cx="2013658" cy="211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7006198" y="4650795"/>
            <a:ext cx="2151296" cy="78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991435" y="4650795"/>
            <a:ext cx="2303696" cy="259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6991435" y="4650795"/>
            <a:ext cx="2421353" cy="422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991435" y="5745480"/>
            <a:ext cx="1998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6991435" y="6111240"/>
            <a:ext cx="1998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6991435" y="6477000"/>
            <a:ext cx="1998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934799" y="5407409"/>
            <a:ext cx="2126929" cy="369332"/>
          </a:xfrm>
          <a:prstGeom prst="rect">
            <a:avLst/>
          </a:prstGeom>
          <a:noFill/>
        </p:spPr>
        <p:txBody>
          <a:bodyPr wrap="none" rtlCol="0">
            <a:spAutoFit/>
          </a:bodyPr>
          <a:lstStyle/>
          <a:p>
            <a:r>
              <a:rPr lang="en-US" dirty="0" smtClean="0"/>
              <a:t>Timestamped Values</a:t>
            </a:r>
            <a:endParaRPr lang="en-US" dirty="0"/>
          </a:p>
        </p:txBody>
      </p:sp>
      <p:sp>
        <p:nvSpPr>
          <p:cNvPr id="55" name="TextBox 54"/>
          <p:cNvSpPr txBox="1"/>
          <p:nvPr/>
        </p:nvSpPr>
        <p:spPr>
          <a:xfrm>
            <a:off x="6963117" y="5773168"/>
            <a:ext cx="835485" cy="369332"/>
          </a:xfrm>
          <a:prstGeom prst="rect">
            <a:avLst/>
          </a:prstGeom>
          <a:noFill/>
        </p:spPr>
        <p:txBody>
          <a:bodyPr wrap="none" rtlCol="0">
            <a:spAutoFit/>
          </a:bodyPr>
          <a:lstStyle/>
          <a:p>
            <a:r>
              <a:rPr lang="en-US" dirty="0" smtClean="0"/>
              <a:t>Alarms</a:t>
            </a:r>
            <a:endParaRPr lang="en-US" dirty="0"/>
          </a:p>
        </p:txBody>
      </p:sp>
      <p:sp>
        <p:nvSpPr>
          <p:cNvPr id="56" name="TextBox 55"/>
          <p:cNvSpPr txBox="1"/>
          <p:nvPr/>
        </p:nvSpPr>
        <p:spPr>
          <a:xfrm>
            <a:off x="6976672" y="6140714"/>
            <a:ext cx="795282" cy="369332"/>
          </a:xfrm>
          <a:prstGeom prst="rect">
            <a:avLst/>
          </a:prstGeom>
          <a:noFill/>
        </p:spPr>
        <p:txBody>
          <a:bodyPr wrap="none" rtlCol="0">
            <a:spAutoFit/>
          </a:bodyPr>
          <a:lstStyle/>
          <a:p>
            <a:r>
              <a:rPr lang="en-US" dirty="0" smtClean="0"/>
              <a:t>Events</a:t>
            </a:r>
            <a:endParaRPr lang="en-US" dirty="0"/>
          </a:p>
        </p:txBody>
      </p:sp>
      <p:sp>
        <p:nvSpPr>
          <p:cNvPr id="3" name="Date Placeholder 2"/>
          <p:cNvSpPr>
            <a:spLocks noGrp="1"/>
          </p:cNvSpPr>
          <p:nvPr>
            <p:ph type="dt" sz="half" idx="10"/>
          </p:nvPr>
        </p:nvSpPr>
        <p:spPr/>
        <p:txBody>
          <a:bodyPr/>
          <a:lstStyle/>
          <a:p>
            <a:fld id="{D02C7121-576C-4B5D-A40D-1A4E9F123477}" type="datetime1">
              <a:rPr lang="en-US" smtClean="0"/>
              <a:t>9/23/2015</a:t>
            </a:fld>
            <a:endParaRPr lang="en-US" dirty="0"/>
          </a:p>
        </p:txBody>
      </p:sp>
      <p:sp>
        <p:nvSpPr>
          <p:cNvPr id="4" name="Slide Number Placeholder 3"/>
          <p:cNvSpPr>
            <a:spLocks noGrp="1"/>
          </p:cNvSpPr>
          <p:nvPr>
            <p:ph type="sldNum" sz="quarter" idx="12"/>
          </p:nvPr>
        </p:nvSpPr>
        <p:spPr/>
        <p:txBody>
          <a:bodyPr/>
          <a:lstStyle/>
          <a:p>
            <a:fld id="{A339ED27-3158-4A93-B53C-5CA67AEB9781}" type="slidenum">
              <a:rPr lang="en-US" smtClean="0"/>
              <a:t>33</a:t>
            </a:fld>
            <a:endParaRPr lang="en-US" dirty="0"/>
          </a:p>
        </p:txBody>
      </p:sp>
    </p:spTree>
    <p:extLst>
      <p:ext uri="{BB962C8B-B14F-4D97-AF65-F5344CB8AC3E}">
        <p14:creationId xmlns:p14="http://schemas.microsoft.com/office/powerpoint/2010/main" val="31732224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MQTT – The Code</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ACE84D7E-19BE-43F0-8280-8625B910AA36}" type="datetime1">
              <a:rPr lang="en-US" smtClean="0"/>
              <a:t>9/23/2015</a:t>
            </a:fld>
            <a:endParaRPr lang="en-US"/>
          </a:p>
        </p:txBody>
      </p:sp>
      <p:sp>
        <p:nvSpPr>
          <p:cNvPr id="5" name="Slide Number Placeholder 4"/>
          <p:cNvSpPr>
            <a:spLocks noGrp="1"/>
          </p:cNvSpPr>
          <p:nvPr>
            <p:ph type="sldNum" sz="quarter" idx="12"/>
          </p:nvPr>
        </p:nvSpPr>
        <p:spPr/>
        <p:txBody>
          <a:bodyPr/>
          <a:lstStyle/>
          <a:p>
            <a:fld id="{A339ED27-3158-4A93-B53C-5CA67AEB9781}" type="slidenum">
              <a:rPr lang="en-US" smtClean="0"/>
              <a:t>34</a:t>
            </a:fld>
            <a:endParaRPr lang="en-US"/>
          </a:p>
        </p:txBody>
      </p:sp>
    </p:spTree>
    <p:extLst>
      <p:ext uri="{BB962C8B-B14F-4D97-AF65-F5344CB8AC3E}">
        <p14:creationId xmlns:p14="http://schemas.microsoft.com/office/powerpoint/2010/main" val="36904003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MQTT/Code/Client Library</a:t>
            </a:r>
            <a:endParaRPr lang="en-US" dirty="0"/>
          </a:p>
        </p:txBody>
      </p:sp>
      <p:sp>
        <p:nvSpPr>
          <p:cNvPr id="6" name="Content Placeholder 2"/>
          <p:cNvSpPr>
            <a:spLocks noGrp="1"/>
          </p:cNvSpPr>
          <p:nvPr>
            <p:ph idx="1"/>
          </p:nvPr>
        </p:nvSpPr>
        <p:spPr>
          <a:xfrm>
            <a:off x="838200" y="1825624"/>
            <a:ext cx="10515600" cy="4905375"/>
          </a:xfrm>
        </p:spPr>
        <p:txBody>
          <a:bodyPr>
            <a:normAutofit/>
          </a:bodyPr>
          <a:lstStyle/>
          <a:p>
            <a:r>
              <a:rPr lang="en-US" dirty="0" smtClean="0"/>
              <a:t>You only need a client library to pub and sub .. unless you want to run a broker too</a:t>
            </a:r>
          </a:p>
          <a:p>
            <a:endParaRPr lang="en-US" dirty="0" smtClean="0"/>
          </a:p>
          <a:p>
            <a:r>
              <a:rPr lang="en-US" dirty="0" smtClean="0"/>
              <a:t>Client libraries for almost every language</a:t>
            </a:r>
          </a:p>
          <a:p>
            <a:endParaRPr lang="en-US" dirty="0" smtClean="0"/>
          </a:p>
          <a:p>
            <a:r>
              <a:rPr lang="en-US" dirty="0" smtClean="0"/>
              <a:t>Best C# </a:t>
            </a:r>
            <a:r>
              <a:rPr lang="en-US" dirty="0"/>
              <a:t>library is M2MQTT from Paolo </a:t>
            </a:r>
            <a:r>
              <a:rPr lang="en-US" dirty="0" err="1" smtClean="0"/>
              <a:t>Patierno</a:t>
            </a:r>
            <a:endParaRPr lang="en-US" dirty="0" smtClean="0"/>
          </a:p>
          <a:p>
            <a:pPr lvl="1"/>
            <a:r>
              <a:rPr lang="en-US" dirty="0" smtClean="0"/>
              <a:t>Open Source</a:t>
            </a:r>
          </a:p>
          <a:p>
            <a:pPr lvl="1"/>
            <a:r>
              <a:rPr lang="en-US" dirty="0" smtClean="0"/>
              <a:t>Full Featured</a:t>
            </a:r>
          </a:p>
          <a:p>
            <a:pPr lvl="1"/>
            <a:r>
              <a:rPr lang="en-US" dirty="0" err="1" smtClean="0"/>
              <a:t>Nuget</a:t>
            </a:r>
            <a:r>
              <a:rPr lang="en-US" dirty="0" smtClean="0"/>
              <a:t> Package Available</a:t>
            </a:r>
          </a:p>
          <a:p>
            <a:endParaRPr lang="en-US" dirty="0" smtClean="0"/>
          </a:p>
          <a:p>
            <a:endParaRPr lang="en-US" dirty="0" smtClean="0"/>
          </a:p>
          <a:p>
            <a:endParaRPr lang="en-US" dirty="0">
              <a:sym typeface="Wingdings" panose="05000000000000000000" pitchFamily="2" charset="2"/>
            </a:endParaRPr>
          </a:p>
          <a:p>
            <a:pPr marL="1371600" lvl="3" indent="0">
              <a:buNone/>
            </a:pPr>
            <a:endParaRPr lang="en-US" dirty="0">
              <a:sym typeface="Wingdings" panose="05000000000000000000" pitchFamily="2" charset="2"/>
            </a:endParaRPr>
          </a:p>
        </p:txBody>
      </p:sp>
      <p:sp>
        <p:nvSpPr>
          <p:cNvPr id="3" name="Date Placeholder 2"/>
          <p:cNvSpPr>
            <a:spLocks noGrp="1"/>
          </p:cNvSpPr>
          <p:nvPr>
            <p:ph type="dt" sz="half" idx="10"/>
          </p:nvPr>
        </p:nvSpPr>
        <p:spPr/>
        <p:txBody>
          <a:bodyPr/>
          <a:lstStyle/>
          <a:p>
            <a:fld id="{60A79D80-7264-420D-92D2-E4B0E1777170}" type="datetime1">
              <a:rPr lang="en-US" smtClean="0"/>
              <a:t>9/23/2015</a:t>
            </a:fld>
            <a:endParaRPr lang="en-US" dirty="0"/>
          </a:p>
        </p:txBody>
      </p:sp>
      <p:sp>
        <p:nvSpPr>
          <p:cNvPr id="4" name="Slide Number Placeholder 3"/>
          <p:cNvSpPr>
            <a:spLocks noGrp="1"/>
          </p:cNvSpPr>
          <p:nvPr>
            <p:ph type="sldNum" sz="quarter" idx="12"/>
          </p:nvPr>
        </p:nvSpPr>
        <p:spPr/>
        <p:txBody>
          <a:bodyPr/>
          <a:lstStyle/>
          <a:p>
            <a:fld id="{A339ED27-3158-4A93-B53C-5CA67AEB9781}" type="slidenum">
              <a:rPr lang="en-US" smtClean="0"/>
              <a:t>35</a:t>
            </a:fld>
            <a:endParaRPr lang="en-US" dirty="0"/>
          </a:p>
        </p:txBody>
      </p:sp>
    </p:spTree>
    <p:extLst>
      <p:ext uri="{BB962C8B-B14F-4D97-AF65-F5344CB8AC3E}">
        <p14:creationId xmlns:p14="http://schemas.microsoft.com/office/powerpoint/2010/main" val="33284851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MQTT/Code/Pseudocode</a:t>
            </a:r>
            <a:endParaRPr lang="en-US" dirty="0"/>
          </a:p>
        </p:txBody>
      </p:sp>
      <p:sp>
        <p:nvSpPr>
          <p:cNvPr id="4" name="Rectangle 3"/>
          <p:cNvSpPr/>
          <p:nvPr/>
        </p:nvSpPr>
        <p:spPr>
          <a:xfrm>
            <a:off x="838200" y="1801813"/>
            <a:ext cx="8597900" cy="444341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092200" y="1941225"/>
            <a:ext cx="8194616" cy="3785652"/>
          </a:xfrm>
          <a:prstGeom prst="rect">
            <a:avLst/>
          </a:prstGeom>
          <a:noFill/>
        </p:spPr>
        <p:txBody>
          <a:bodyPr wrap="none" rtlCol="0">
            <a:spAutoFit/>
          </a:bodyPr>
          <a:lstStyle/>
          <a:p>
            <a:r>
              <a:rPr lang="en-US" sz="2400" dirty="0" smtClean="0"/>
              <a:t>Create Client</a:t>
            </a:r>
          </a:p>
          <a:p>
            <a:r>
              <a:rPr lang="en-US" sz="2400" dirty="0" smtClean="0"/>
              <a:t>Set Options (</a:t>
            </a:r>
            <a:r>
              <a:rPr lang="en-US" sz="2400" dirty="0" err="1" smtClean="0"/>
              <a:t>ClientID</a:t>
            </a:r>
            <a:r>
              <a:rPr lang="en-US" sz="2400" dirty="0" smtClean="0"/>
              <a:t>, SSL/TLS?, QOS, Credentials)</a:t>
            </a:r>
          </a:p>
          <a:p>
            <a:r>
              <a:rPr lang="en-US" sz="2400" dirty="0" smtClean="0"/>
              <a:t>Connect to Single Broker by Name or IP Address</a:t>
            </a:r>
          </a:p>
          <a:p>
            <a:endParaRPr lang="en-US" sz="2400" dirty="0"/>
          </a:p>
          <a:p>
            <a:r>
              <a:rPr lang="en-US" sz="2400" dirty="0" smtClean="0"/>
              <a:t>…..</a:t>
            </a:r>
          </a:p>
          <a:p>
            <a:r>
              <a:rPr lang="en-US" sz="2400" dirty="0" smtClean="0"/>
              <a:t>Subscribe to Topic(s) </a:t>
            </a:r>
            <a:r>
              <a:rPr lang="en-US" sz="2400" dirty="0" smtClean="0">
                <a:sym typeface="Wingdings" panose="05000000000000000000" pitchFamily="2" charset="2"/>
              </a:rPr>
              <a:t> Receive Callback for Subscribed </a:t>
            </a:r>
            <a:r>
              <a:rPr lang="en-US" sz="2400" dirty="0" smtClean="0">
                <a:sym typeface="Wingdings" panose="05000000000000000000" pitchFamily="2" charset="2"/>
              </a:rPr>
              <a:t>Topic </a:t>
            </a:r>
            <a:br>
              <a:rPr lang="en-US" sz="2400" dirty="0" smtClean="0">
                <a:sym typeface="Wingdings" panose="05000000000000000000" pitchFamily="2" charset="2"/>
              </a:rPr>
            </a:br>
            <a:r>
              <a:rPr lang="en-US" sz="2400" dirty="0" smtClean="0">
                <a:sym typeface="Wingdings" panose="05000000000000000000" pitchFamily="2" charset="2"/>
              </a:rPr>
              <a:t>Decode UTF-8 encoded binary data received</a:t>
            </a:r>
            <a:endParaRPr lang="en-US" sz="2400" dirty="0" smtClean="0"/>
          </a:p>
          <a:p>
            <a:endParaRPr lang="en-US" sz="2400" dirty="0"/>
          </a:p>
          <a:p>
            <a:r>
              <a:rPr lang="en-US" sz="2400" dirty="0" smtClean="0"/>
              <a:t>….</a:t>
            </a:r>
            <a:endParaRPr lang="en-US" sz="2400" dirty="0"/>
          </a:p>
          <a:p>
            <a:r>
              <a:rPr lang="en-US" sz="2400" dirty="0" smtClean="0"/>
              <a:t>Publish UTF-8 encoded binary data to Topic(s)</a:t>
            </a:r>
            <a:endParaRPr lang="en-US" sz="2400" dirty="0"/>
          </a:p>
        </p:txBody>
      </p:sp>
      <p:sp>
        <p:nvSpPr>
          <p:cNvPr id="3" name="Date Placeholder 2"/>
          <p:cNvSpPr>
            <a:spLocks noGrp="1"/>
          </p:cNvSpPr>
          <p:nvPr>
            <p:ph type="dt" sz="half" idx="10"/>
          </p:nvPr>
        </p:nvSpPr>
        <p:spPr/>
        <p:txBody>
          <a:bodyPr/>
          <a:lstStyle/>
          <a:p>
            <a:fld id="{284B4960-50BA-422C-B221-251A4BFF217B}" type="datetime1">
              <a:rPr lang="en-US" smtClean="0"/>
              <a:t>9/23/2015</a:t>
            </a:fld>
            <a:endParaRPr lang="en-US" dirty="0"/>
          </a:p>
        </p:txBody>
      </p:sp>
      <p:sp>
        <p:nvSpPr>
          <p:cNvPr id="6" name="Slide Number Placeholder 5"/>
          <p:cNvSpPr>
            <a:spLocks noGrp="1"/>
          </p:cNvSpPr>
          <p:nvPr>
            <p:ph type="sldNum" sz="quarter" idx="12"/>
          </p:nvPr>
        </p:nvSpPr>
        <p:spPr/>
        <p:txBody>
          <a:bodyPr/>
          <a:lstStyle/>
          <a:p>
            <a:fld id="{A339ED27-3158-4A93-B53C-5CA67AEB9781}" type="slidenum">
              <a:rPr lang="en-US" smtClean="0"/>
              <a:t>36</a:t>
            </a:fld>
            <a:endParaRPr lang="en-US" dirty="0"/>
          </a:p>
        </p:txBody>
      </p:sp>
    </p:spTree>
    <p:extLst>
      <p:ext uri="{BB962C8B-B14F-4D97-AF65-F5344CB8AC3E}">
        <p14:creationId xmlns:p14="http://schemas.microsoft.com/office/powerpoint/2010/main" val="25731865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201400" cy="1325563"/>
          </a:xfrm>
        </p:spPr>
        <p:txBody>
          <a:bodyPr/>
          <a:lstStyle/>
          <a:p>
            <a:r>
              <a:rPr lang="en-US" dirty="0"/>
              <a:t>MQTT/Code/System Platform/Publish</a:t>
            </a:r>
          </a:p>
        </p:txBody>
      </p:sp>
      <p:sp>
        <p:nvSpPr>
          <p:cNvPr id="4" name="Rectangle 3"/>
          <p:cNvSpPr/>
          <p:nvPr/>
        </p:nvSpPr>
        <p:spPr>
          <a:xfrm>
            <a:off x="838200" y="1779280"/>
            <a:ext cx="11201400" cy="45732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969662" y="1964353"/>
            <a:ext cx="10499156" cy="4893647"/>
          </a:xfrm>
          <a:prstGeom prst="rect">
            <a:avLst/>
          </a:prstGeom>
          <a:noFill/>
        </p:spPr>
        <p:txBody>
          <a:bodyPr wrap="none" rtlCol="0">
            <a:spAutoFit/>
          </a:bodyPr>
          <a:lstStyle/>
          <a:p>
            <a:r>
              <a:rPr lang="en-US" sz="2400" dirty="0" smtClean="0"/>
              <a:t>… Declarations….</a:t>
            </a:r>
          </a:p>
          <a:p>
            <a:r>
              <a:rPr lang="en-US" sz="2400" dirty="0" err="1" smtClean="0"/>
              <a:t>configHost</a:t>
            </a:r>
            <a:r>
              <a:rPr lang="en-US" sz="2400" dirty="0" smtClean="0"/>
              <a:t> = "localhost";</a:t>
            </a:r>
          </a:p>
          <a:p>
            <a:r>
              <a:rPr lang="en-US" sz="2400" dirty="0" err="1" smtClean="0"/>
              <a:t>configclientID</a:t>
            </a:r>
            <a:r>
              <a:rPr lang="en-US" sz="2400" dirty="0" smtClean="0"/>
              <a:t> = </a:t>
            </a:r>
            <a:r>
              <a:rPr lang="en-US" sz="2400" dirty="0" err="1" smtClean="0"/>
              <a:t>Me.Tagname</a:t>
            </a:r>
            <a:r>
              <a:rPr lang="en-US" sz="2400" dirty="0" smtClean="0"/>
              <a:t>;</a:t>
            </a:r>
          </a:p>
          <a:p>
            <a:endParaRPr lang="en-US" sz="2400" dirty="0" smtClean="0"/>
          </a:p>
          <a:p>
            <a:r>
              <a:rPr lang="en-US" sz="2400" dirty="0" err="1" smtClean="0"/>
              <a:t>MQTTClient</a:t>
            </a:r>
            <a:r>
              <a:rPr lang="en-US" sz="2400" dirty="0" smtClean="0"/>
              <a:t> = new uPLibrary.Networking.M2Mqtt.MqttClient(</a:t>
            </a:r>
            <a:r>
              <a:rPr lang="en-US" sz="2400" dirty="0" err="1" smtClean="0"/>
              <a:t>configHost</a:t>
            </a:r>
            <a:r>
              <a:rPr lang="en-US" sz="2400" dirty="0" smtClean="0"/>
              <a:t>);</a:t>
            </a:r>
          </a:p>
          <a:p>
            <a:r>
              <a:rPr lang="en-US" sz="2400" dirty="0" err="1" smtClean="0"/>
              <a:t>MQTTClient.Connect</a:t>
            </a:r>
            <a:r>
              <a:rPr lang="en-US" sz="2400" dirty="0" smtClean="0"/>
              <a:t>(</a:t>
            </a:r>
            <a:r>
              <a:rPr lang="en-US" sz="2400" dirty="0" err="1" smtClean="0"/>
              <a:t>configclientID</a:t>
            </a:r>
            <a:r>
              <a:rPr lang="en-US" sz="2400" dirty="0" smtClean="0"/>
              <a:t>);</a:t>
            </a:r>
          </a:p>
          <a:p>
            <a:endParaRPr lang="en-US" sz="2400" dirty="0" smtClean="0"/>
          </a:p>
          <a:p>
            <a:r>
              <a:rPr lang="en-US" sz="2400" dirty="0" smtClean="0"/>
              <a:t>if (</a:t>
            </a:r>
            <a:r>
              <a:rPr lang="en-US" sz="2400" dirty="0" err="1" smtClean="0"/>
              <a:t>MQTTClient.IsConnected</a:t>
            </a:r>
            <a:r>
              <a:rPr lang="en-US" sz="2400" dirty="0" smtClean="0"/>
              <a:t>) then</a:t>
            </a:r>
          </a:p>
          <a:p>
            <a:r>
              <a:rPr lang="en-US" sz="2400" dirty="0" smtClean="0"/>
              <a:t>	Topic = "data/" + </a:t>
            </a:r>
            <a:r>
              <a:rPr lang="en-US" sz="2400" dirty="0" err="1" smtClean="0"/>
              <a:t>Me.Tagname</a:t>
            </a:r>
            <a:r>
              <a:rPr lang="en-US" sz="2400" dirty="0" smtClean="0"/>
              <a:t> + "/value";</a:t>
            </a:r>
          </a:p>
          <a:p>
            <a:r>
              <a:rPr lang="en-US" sz="2400" dirty="0" smtClean="0"/>
              <a:t>	</a:t>
            </a:r>
            <a:r>
              <a:rPr lang="en-US" sz="2400" dirty="0" err="1" smtClean="0"/>
              <a:t>MQTTClient.Publish</a:t>
            </a:r>
            <a:r>
              <a:rPr lang="en-US" sz="2400" dirty="0" smtClean="0"/>
              <a:t>(Topic,System.Text.Encoding.UTF8.GetBytes(</a:t>
            </a:r>
            <a:r>
              <a:rPr lang="en-US" sz="2400" dirty="0" err="1" smtClean="0"/>
              <a:t>Me.Value</a:t>
            </a:r>
            <a:r>
              <a:rPr lang="en-US" sz="2400" dirty="0" smtClean="0"/>
              <a:t>));</a:t>
            </a:r>
          </a:p>
          <a:p>
            <a:r>
              <a:rPr lang="en-US" sz="2400" dirty="0" err="1" smtClean="0"/>
              <a:t>endif</a:t>
            </a:r>
            <a:r>
              <a:rPr lang="en-US" sz="2400" dirty="0" smtClean="0"/>
              <a:t>;</a:t>
            </a:r>
          </a:p>
          <a:p>
            <a:endParaRPr lang="en-US" sz="2400" dirty="0" smtClean="0"/>
          </a:p>
          <a:p>
            <a:endParaRPr lang="en-US" sz="2400" dirty="0"/>
          </a:p>
        </p:txBody>
      </p:sp>
      <p:sp>
        <p:nvSpPr>
          <p:cNvPr id="3" name="Date Placeholder 2"/>
          <p:cNvSpPr>
            <a:spLocks noGrp="1"/>
          </p:cNvSpPr>
          <p:nvPr>
            <p:ph type="dt" sz="half" idx="10"/>
          </p:nvPr>
        </p:nvSpPr>
        <p:spPr/>
        <p:txBody>
          <a:bodyPr/>
          <a:lstStyle/>
          <a:p>
            <a:fld id="{7B6B9A14-0956-4C79-8C72-D6F490A21365}" type="datetime1">
              <a:rPr lang="en-US" smtClean="0"/>
              <a:t>9/23/2015</a:t>
            </a:fld>
            <a:endParaRPr lang="en-US" dirty="0"/>
          </a:p>
        </p:txBody>
      </p:sp>
      <p:sp>
        <p:nvSpPr>
          <p:cNvPr id="6" name="Slide Number Placeholder 5"/>
          <p:cNvSpPr>
            <a:spLocks noGrp="1"/>
          </p:cNvSpPr>
          <p:nvPr>
            <p:ph type="sldNum" sz="quarter" idx="12"/>
          </p:nvPr>
        </p:nvSpPr>
        <p:spPr/>
        <p:txBody>
          <a:bodyPr/>
          <a:lstStyle/>
          <a:p>
            <a:fld id="{A339ED27-3158-4A93-B53C-5CA67AEB9781}" type="slidenum">
              <a:rPr lang="en-US" smtClean="0"/>
              <a:t>37</a:t>
            </a:fld>
            <a:endParaRPr lang="en-US" dirty="0"/>
          </a:p>
        </p:txBody>
      </p:sp>
    </p:spTree>
    <p:extLst>
      <p:ext uri="{BB962C8B-B14F-4D97-AF65-F5344CB8AC3E}">
        <p14:creationId xmlns:p14="http://schemas.microsoft.com/office/powerpoint/2010/main" val="31159385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201400" cy="1325563"/>
          </a:xfrm>
        </p:spPr>
        <p:txBody>
          <a:bodyPr/>
          <a:lstStyle/>
          <a:p>
            <a:r>
              <a:rPr lang="en-US" dirty="0"/>
              <a:t>MQTT/Code/System </a:t>
            </a:r>
            <a:r>
              <a:rPr lang="en-US" dirty="0" smtClean="0"/>
              <a:t>Platform/Subscribe</a:t>
            </a:r>
            <a:endParaRPr lang="en-US" dirty="0"/>
          </a:p>
        </p:txBody>
      </p:sp>
      <p:sp>
        <p:nvSpPr>
          <p:cNvPr id="6" name="Content Placeholder 2"/>
          <p:cNvSpPr>
            <a:spLocks noGrp="1"/>
          </p:cNvSpPr>
          <p:nvPr>
            <p:ph idx="1"/>
          </p:nvPr>
        </p:nvSpPr>
        <p:spPr>
          <a:xfrm>
            <a:off x="838200" y="1825624"/>
            <a:ext cx="10515600" cy="4905375"/>
          </a:xfrm>
        </p:spPr>
        <p:txBody>
          <a:bodyPr>
            <a:normAutofit/>
          </a:bodyPr>
          <a:lstStyle/>
          <a:p>
            <a:r>
              <a:rPr lang="en-US" dirty="0" smtClean="0"/>
              <a:t>Not possible due to requirement for callback registration</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But you can use the AOT – been there done that.. mostly</a:t>
            </a:r>
          </a:p>
          <a:p>
            <a:pPr marL="0" indent="0">
              <a:buNone/>
            </a:pPr>
            <a:endParaRPr lang="en-US" dirty="0" smtClean="0"/>
          </a:p>
          <a:p>
            <a:endParaRPr lang="en-US" dirty="0">
              <a:sym typeface="Wingdings" panose="05000000000000000000" pitchFamily="2" charset="2"/>
            </a:endParaRPr>
          </a:p>
          <a:p>
            <a:pPr marL="1371600" lvl="3" indent="0">
              <a:buNone/>
            </a:pPr>
            <a:endParaRPr lang="en-US" dirty="0">
              <a:sym typeface="Wingdings" panose="05000000000000000000" pitchFamily="2" charset="2"/>
            </a:endParaRPr>
          </a:p>
        </p:txBody>
      </p:sp>
      <p:sp>
        <p:nvSpPr>
          <p:cNvPr id="7" name="Rectangle 6"/>
          <p:cNvSpPr/>
          <p:nvPr/>
        </p:nvSpPr>
        <p:spPr>
          <a:xfrm>
            <a:off x="838200" y="2400300"/>
            <a:ext cx="11201400" cy="328380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051386" y="2570151"/>
            <a:ext cx="11140614" cy="3416320"/>
          </a:xfrm>
          <a:prstGeom prst="rect">
            <a:avLst/>
          </a:prstGeom>
          <a:noFill/>
        </p:spPr>
        <p:txBody>
          <a:bodyPr wrap="none" rtlCol="0">
            <a:spAutoFit/>
          </a:bodyPr>
          <a:lstStyle/>
          <a:p>
            <a:r>
              <a:rPr lang="en-US" sz="2400" dirty="0">
                <a:solidFill>
                  <a:srgbClr val="FF0000"/>
                </a:solidFill>
              </a:rPr>
              <a:t>_</a:t>
            </a:r>
            <a:r>
              <a:rPr lang="en-US" sz="2400" dirty="0" err="1">
                <a:solidFill>
                  <a:srgbClr val="FF0000"/>
                </a:solidFill>
              </a:rPr>
              <a:t>mqttClient.MqttMsgPublishReceived</a:t>
            </a:r>
            <a:r>
              <a:rPr lang="en-US" sz="2400" dirty="0">
                <a:solidFill>
                  <a:srgbClr val="FF0000"/>
                </a:solidFill>
              </a:rPr>
              <a:t> += _</a:t>
            </a:r>
            <a:r>
              <a:rPr lang="en-US" sz="2400" dirty="0" err="1">
                <a:solidFill>
                  <a:srgbClr val="FF0000"/>
                </a:solidFill>
              </a:rPr>
              <a:t>mqttClient_MqttMsgPublishReceived</a:t>
            </a:r>
            <a:r>
              <a:rPr lang="en-US" sz="2400" dirty="0">
                <a:solidFill>
                  <a:srgbClr val="FF0000"/>
                </a:solidFill>
              </a:rPr>
              <a:t>;</a:t>
            </a:r>
          </a:p>
          <a:p>
            <a:r>
              <a:rPr lang="en-US" sz="2400" dirty="0" smtClean="0"/>
              <a:t>_</a:t>
            </a:r>
            <a:r>
              <a:rPr lang="en-US" sz="2400" dirty="0" err="1" smtClean="0"/>
              <a:t>mqttclient.subscribe</a:t>
            </a:r>
            <a:r>
              <a:rPr lang="en-US" sz="2400" dirty="0" smtClean="0"/>
              <a:t>(Topic)</a:t>
            </a:r>
            <a:endParaRPr lang="en-US" sz="2400" dirty="0"/>
          </a:p>
          <a:p>
            <a:r>
              <a:rPr lang="en-US" sz="2400" dirty="0" smtClean="0"/>
              <a:t>…</a:t>
            </a:r>
            <a:endParaRPr lang="en-US" sz="2400" dirty="0"/>
          </a:p>
          <a:p>
            <a:endParaRPr lang="en-US" sz="2400" dirty="0"/>
          </a:p>
          <a:p>
            <a:r>
              <a:rPr lang="en-US" sz="2400" dirty="0">
                <a:solidFill>
                  <a:srgbClr val="FF0000"/>
                </a:solidFill>
              </a:rPr>
              <a:t>void _</a:t>
            </a:r>
            <a:r>
              <a:rPr lang="en-US" sz="2400" dirty="0" err="1">
                <a:solidFill>
                  <a:srgbClr val="FF0000"/>
                </a:solidFill>
              </a:rPr>
              <a:t>mqttClient_MqttMsgPublishReceived</a:t>
            </a:r>
            <a:r>
              <a:rPr lang="en-US" sz="2400" dirty="0">
                <a:solidFill>
                  <a:srgbClr val="FF0000"/>
                </a:solidFill>
              </a:rPr>
              <a:t>(object sender, </a:t>
            </a:r>
            <a:r>
              <a:rPr lang="en-US" sz="2400" dirty="0" err="1">
                <a:solidFill>
                  <a:srgbClr val="FF0000"/>
                </a:solidFill>
              </a:rPr>
              <a:t>MqttMsgPublishEventArgs</a:t>
            </a:r>
            <a:r>
              <a:rPr lang="en-US" sz="2400" dirty="0">
                <a:solidFill>
                  <a:srgbClr val="FF0000"/>
                </a:solidFill>
              </a:rPr>
              <a:t> e)</a:t>
            </a:r>
          </a:p>
          <a:p>
            <a:r>
              <a:rPr lang="en-US" sz="2400" dirty="0">
                <a:solidFill>
                  <a:srgbClr val="FF0000"/>
                </a:solidFill>
              </a:rPr>
              <a:t>{</a:t>
            </a:r>
          </a:p>
          <a:p>
            <a:r>
              <a:rPr lang="en-US" sz="2400" dirty="0">
                <a:solidFill>
                  <a:srgbClr val="FF0000"/>
                </a:solidFill>
              </a:rPr>
              <a:t>	Process new message e</a:t>
            </a:r>
          </a:p>
          <a:p>
            <a:r>
              <a:rPr lang="en-US" sz="2400" dirty="0">
                <a:solidFill>
                  <a:srgbClr val="FF0000"/>
                </a:solidFill>
              </a:rPr>
              <a:t>}</a:t>
            </a:r>
          </a:p>
          <a:p>
            <a:endParaRPr lang="en-US" sz="2400" dirty="0"/>
          </a:p>
        </p:txBody>
      </p:sp>
      <p:sp>
        <p:nvSpPr>
          <p:cNvPr id="3" name="Date Placeholder 2"/>
          <p:cNvSpPr>
            <a:spLocks noGrp="1"/>
          </p:cNvSpPr>
          <p:nvPr>
            <p:ph type="dt" sz="half" idx="10"/>
          </p:nvPr>
        </p:nvSpPr>
        <p:spPr/>
        <p:txBody>
          <a:bodyPr/>
          <a:lstStyle/>
          <a:p>
            <a:fld id="{A5A00B2E-A6C5-46A5-B61F-F46D4490AB9D}" type="datetime1">
              <a:rPr lang="en-US" smtClean="0"/>
              <a:t>9/23/2015</a:t>
            </a:fld>
            <a:endParaRPr lang="en-US" dirty="0"/>
          </a:p>
        </p:txBody>
      </p:sp>
      <p:sp>
        <p:nvSpPr>
          <p:cNvPr id="4" name="Slide Number Placeholder 3"/>
          <p:cNvSpPr>
            <a:spLocks noGrp="1"/>
          </p:cNvSpPr>
          <p:nvPr>
            <p:ph type="sldNum" sz="quarter" idx="12"/>
          </p:nvPr>
        </p:nvSpPr>
        <p:spPr/>
        <p:txBody>
          <a:bodyPr/>
          <a:lstStyle/>
          <a:p>
            <a:fld id="{A339ED27-3158-4A93-B53C-5CA67AEB9781}" type="slidenum">
              <a:rPr lang="en-US" smtClean="0"/>
              <a:t>38</a:t>
            </a:fld>
            <a:endParaRPr lang="en-US" dirty="0"/>
          </a:p>
        </p:txBody>
      </p:sp>
    </p:spTree>
    <p:extLst>
      <p:ext uri="{BB962C8B-B14F-4D97-AF65-F5344CB8AC3E}">
        <p14:creationId xmlns:p14="http://schemas.microsoft.com/office/powerpoint/2010/main" val="34933193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MQTT – The Demos</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45E43B9B-49F8-4574-B5EB-614507D88EBC}" type="datetime1">
              <a:rPr lang="en-US" smtClean="0"/>
              <a:t>9/23/2015</a:t>
            </a:fld>
            <a:endParaRPr lang="en-US"/>
          </a:p>
        </p:txBody>
      </p:sp>
      <p:sp>
        <p:nvSpPr>
          <p:cNvPr id="5" name="Slide Number Placeholder 4"/>
          <p:cNvSpPr>
            <a:spLocks noGrp="1"/>
          </p:cNvSpPr>
          <p:nvPr>
            <p:ph type="sldNum" sz="quarter" idx="12"/>
          </p:nvPr>
        </p:nvSpPr>
        <p:spPr/>
        <p:txBody>
          <a:bodyPr/>
          <a:lstStyle/>
          <a:p>
            <a:fld id="{A339ED27-3158-4A93-B53C-5CA67AEB9781}" type="slidenum">
              <a:rPr lang="en-US" smtClean="0"/>
              <a:t>39</a:t>
            </a:fld>
            <a:endParaRPr lang="en-US"/>
          </a:p>
        </p:txBody>
      </p:sp>
    </p:spTree>
    <p:extLst>
      <p:ext uri="{BB962C8B-B14F-4D97-AF65-F5344CB8AC3E}">
        <p14:creationId xmlns:p14="http://schemas.microsoft.com/office/powerpoint/2010/main" val="27821528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58FBF8B6-FD55-4C9B-AD63-8FC9E2ECB940}" type="datetime1">
              <a:rPr lang="en-US" smtClean="0"/>
              <a:t>9/23/2015</a:t>
            </a:fld>
            <a:endParaRPr lang="en-US"/>
          </a:p>
        </p:txBody>
      </p:sp>
      <p:sp>
        <p:nvSpPr>
          <p:cNvPr id="5" name="Slide Number Placeholder 4"/>
          <p:cNvSpPr>
            <a:spLocks noGrp="1"/>
          </p:cNvSpPr>
          <p:nvPr>
            <p:ph type="sldNum" sz="quarter" idx="12"/>
          </p:nvPr>
        </p:nvSpPr>
        <p:spPr/>
        <p:txBody>
          <a:bodyPr/>
          <a:lstStyle/>
          <a:p>
            <a:fld id="{A339ED27-3158-4A93-B53C-5CA67AEB9781}" type="slidenum">
              <a:rPr lang="en-US" smtClean="0"/>
              <a:t>4</a:t>
            </a:fld>
            <a:endParaRPr lang="en-US"/>
          </a:p>
        </p:txBody>
      </p:sp>
    </p:spTree>
    <p:extLst>
      <p:ext uri="{BB962C8B-B14F-4D97-AF65-F5344CB8AC3E}">
        <p14:creationId xmlns:p14="http://schemas.microsoft.com/office/powerpoint/2010/main" val="4526909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MQTT/Demo</a:t>
            </a:r>
            <a:endParaRPr lang="en-US" dirty="0"/>
          </a:p>
        </p:txBody>
      </p:sp>
      <p:sp>
        <p:nvSpPr>
          <p:cNvPr id="6" name="Content Placeholder 2"/>
          <p:cNvSpPr>
            <a:spLocks noGrp="1"/>
          </p:cNvSpPr>
          <p:nvPr>
            <p:ph idx="1"/>
          </p:nvPr>
        </p:nvSpPr>
        <p:spPr>
          <a:xfrm>
            <a:off x="838200" y="1825624"/>
            <a:ext cx="10515600" cy="4905375"/>
          </a:xfrm>
        </p:spPr>
        <p:txBody>
          <a:bodyPr>
            <a:normAutofit/>
          </a:bodyPr>
          <a:lstStyle/>
          <a:p>
            <a:r>
              <a:rPr lang="en-US" dirty="0" smtClean="0"/>
              <a:t>Demo 1 – Publishing simple data from System Platform</a:t>
            </a:r>
          </a:p>
          <a:p>
            <a:endParaRPr lang="en-US" dirty="0" smtClean="0"/>
          </a:p>
          <a:p>
            <a:endParaRPr lang="en-US" dirty="0" smtClean="0"/>
          </a:p>
          <a:p>
            <a:endParaRPr lang="en-US" dirty="0">
              <a:sym typeface="Wingdings" panose="05000000000000000000" pitchFamily="2" charset="2"/>
            </a:endParaRPr>
          </a:p>
          <a:p>
            <a:pPr marL="1371600" lvl="3" indent="0">
              <a:buNone/>
            </a:pPr>
            <a:endParaRPr lang="en-US" dirty="0">
              <a:sym typeface="Wingdings" panose="05000000000000000000" pitchFamily="2" charset="2"/>
            </a:endParaRPr>
          </a:p>
        </p:txBody>
      </p:sp>
      <p:sp>
        <p:nvSpPr>
          <p:cNvPr id="3" name="Date Placeholder 2"/>
          <p:cNvSpPr>
            <a:spLocks noGrp="1"/>
          </p:cNvSpPr>
          <p:nvPr>
            <p:ph type="dt" sz="half" idx="10"/>
          </p:nvPr>
        </p:nvSpPr>
        <p:spPr/>
        <p:txBody>
          <a:bodyPr/>
          <a:lstStyle/>
          <a:p>
            <a:fld id="{D2FF2149-587D-4F0A-B5FA-075B3BB3BFA0}" type="datetime1">
              <a:rPr lang="en-US" smtClean="0"/>
              <a:t>9/23/2015</a:t>
            </a:fld>
            <a:endParaRPr lang="en-US" dirty="0"/>
          </a:p>
        </p:txBody>
      </p:sp>
      <p:sp>
        <p:nvSpPr>
          <p:cNvPr id="4" name="Slide Number Placeholder 3"/>
          <p:cNvSpPr>
            <a:spLocks noGrp="1"/>
          </p:cNvSpPr>
          <p:nvPr>
            <p:ph type="sldNum" sz="quarter" idx="12"/>
          </p:nvPr>
        </p:nvSpPr>
        <p:spPr/>
        <p:txBody>
          <a:bodyPr/>
          <a:lstStyle/>
          <a:p>
            <a:fld id="{A339ED27-3158-4A93-B53C-5CA67AEB9781}" type="slidenum">
              <a:rPr lang="en-US" smtClean="0"/>
              <a:t>40</a:t>
            </a:fld>
            <a:endParaRPr lang="en-US" dirty="0"/>
          </a:p>
        </p:txBody>
      </p:sp>
    </p:spTree>
    <p:extLst>
      <p:ext uri="{BB962C8B-B14F-4D97-AF65-F5344CB8AC3E}">
        <p14:creationId xmlns:p14="http://schemas.microsoft.com/office/powerpoint/2010/main" val="19754338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MQTT/Demo</a:t>
            </a:r>
            <a:endParaRPr lang="en-US" dirty="0"/>
          </a:p>
        </p:txBody>
      </p:sp>
      <p:sp>
        <p:nvSpPr>
          <p:cNvPr id="6" name="Content Placeholder 2"/>
          <p:cNvSpPr>
            <a:spLocks noGrp="1"/>
          </p:cNvSpPr>
          <p:nvPr>
            <p:ph idx="1"/>
          </p:nvPr>
        </p:nvSpPr>
        <p:spPr>
          <a:xfrm>
            <a:off x="838200" y="1825624"/>
            <a:ext cx="10515600" cy="4905375"/>
          </a:xfrm>
        </p:spPr>
        <p:txBody>
          <a:bodyPr>
            <a:normAutofit/>
          </a:bodyPr>
          <a:lstStyle/>
          <a:p>
            <a:r>
              <a:rPr lang="en-US" dirty="0" smtClean="0"/>
              <a:t>Demo 2 – Publishing complex data from System Platform</a:t>
            </a:r>
          </a:p>
          <a:p>
            <a:endParaRPr lang="en-US" dirty="0" smtClean="0"/>
          </a:p>
          <a:p>
            <a:endParaRPr lang="en-US" dirty="0" smtClean="0"/>
          </a:p>
          <a:p>
            <a:endParaRPr lang="en-US" dirty="0">
              <a:sym typeface="Wingdings" panose="05000000000000000000" pitchFamily="2" charset="2"/>
            </a:endParaRPr>
          </a:p>
          <a:p>
            <a:pPr marL="1371600" lvl="3" indent="0">
              <a:buNone/>
            </a:pPr>
            <a:endParaRPr lang="en-US" dirty="0">
              <a:sym typeface="Wingdings" panose="05000000000000000000" pitchFamily="2" charset="2"/>
            </a:endParaRPr>
          </a:p>
        </p:txBody>
      </p:sp>
      <p:sp>
        <p:nvSpPr>
          <p:cNvPr id="3" name="Date Placeholder 2"/>
          <p:cNvSpPr>
            <a:spLocks noGrp="1"/>
          </p:cNvSpPr>
          <p:nvPr>
            <p:ph type="dt" sz="half" idx="10"/>
          </p:nvPr>
        </p:nvSpPr>
        <p:spPr/>
        <p:txBody>
          <a:bodyPr/>
          <a:lstStyle/>
          <a:p>
            <a:fld id="{7ACE259D-1874-4E5C-AB3F-F9DF9533E3BA}" type="datetime1">
              <a:rPr lang="en-US" smtClean="0"/>
              <a:t>9/23/2015</a:t>
            </a:fld>
            <a:endParaRPr lang="en-US" dirty="0"/>
          </a:p>
        </p:txBody>
      </p:sp>
      <p:sp>
        <p:nvSpPr>
          <p:cNvPr id="4" name="Slide Number Placeholder 3"/>
          <p:cNvSpPr>
            <a:spLocks noGrp="1"/>
          </p:cNvSpPr>
          <p:nvPr>
            <p:ph type="sldNum" sz="quarter" idx="12"/>
          </p:nvPr>
        </p:nvSpPr>
        <p:spPr/>
        <p:txBody>
          <a:bodyPr/>
          <a:lstStyle/>
          <a:p>
            <a:fld id="{A339ED27-3158-4A93-B53C-5CA67AEB9781}" type="slidenum">
              <a:rPr lang="en-US" smtClean="0"/>
              <a:t>41</a:t>
            </a:fld>
            <a:endParaRPr lang="en-US" dirty="0"/>
          </a:p>
        </p:txBody>
      </p:sp>
    </p:spTree>
    <p:extLst>
      <p:ext uri="{BB962C8B-B14F-4D97-AF65-F5344CB8AC3E}">
        <p14:creationId xmlns:p14="http://schemas.microsoft.com/office/powerpoint/2010/main" val="9322857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MQTT/Demo</a:t>
            </a:r>
            <a:endParaRPr lang="en-US" dirty="0"/>
          </a:p>
        </p:txBody>
      </p:sp>
      <p:sp>
        <p:nvSpPr>
          <p:cNvPr id="6" name="Content Placeholder 2"/>
          <p:cNvSpPr>
            <a:spLocks noGrp="1"/>
          </p:cNvSpPr>
          <p:nvPr>
            <p:ph idx="1"/>
          </p:nvPr>
        </p:nvSpPr>
        <p:spPr>
          <a:xfrm>
            <a:off x="838200" y="1825624"/>
            <a:ext cx="10515600" cy="4905375"/>
          </a:xfrm>
        </p:spPr>
        <p:txBody>
          <a:bodyPr>
            <a:normAutofit/>
          </a:bodyPr>
          <a:lstStyle/>
          <a:p>
            <a:r>
              <a:rPr lang="en-US" dirty="0" smtClean="0"/>
              <a:t>Demo 3 – Subscribing to Data “in” System Platform</a:t>
            </a:r>
          </a:p>
          <a:p>
            <a:endParaRPr lang="en-US" dirty="0" smtClean="0"/>
          </a:p>
          <a:p>
            <a:endParaRPr lang="en-US" dirty="0" smtClean="0"/>
          </a:p>
          <a:p>
            <a:endParaRPr lang="en-US" dirty="0">
              <a:sym typeface="Wingdings" panose="05000000000000000000" pitchFamily="2" charset="2"/>
            </a:endParaRPr>
          </a:p>
          <a:p>
            <a:pPr marL="1371600" lvl="3" indent="0">
              <a:buNone/>
            </a:pPr>
            <a:endParaRPr lang="en-US" dirty="0">
              <a:sym typeface="Wingdings" panose="05000000000000000000" pitchFamily="2" charset="2"/>
            </a:endParaRPr>
          </a:p>
        </p:txBody>
      </p:sp>
      <p:sp>
        <p:nvSpPr>
          <p:cNvPr id="3" name="Date Placeholder 2"/>
          <p:cNvSpPr>
            <a:spLocks noGrp="1"/>
          </p:cNvSpPr>
          <p:nvPr>
            <p:ph type="dt" sz="half" idx="10"/>
          </p:nvPr>
        </p:nvSpPr>
        <p:spPr/>
        <p:txBody>
          <a:bodyPr/>
          <a:lstStyle/>
          <a:p>
            <a:fld id="{8DEEDF79-DC43-496B-83C5-8D41635B564C}" type="datetime1">
              <a:rPr lang="en-US" smtClean="0"/>
              <a:t>9/23/2015</a:t>
            </a:fld>
            <a:endParaRPr lang="en-US" dirty="0"/>
          </a:p>
        </p:txBody>
      </p:sp>
      <p:sp>
        <p:nvSpPr>
          <p:cNvPr id="4" name="Slide Number Placeholder 3"/>
          <p:cNvSpPr>
            <a:spLocks noGrp="1"/>
          </p:cNvSpPr>
          <p:nvPr>
            <p:ph type="sldNum" sz="quarter" idx="12"/>
          </p:nvPr>
        </p:nvSpPr>
        <p:spPr/>
        <p:txBody>
          <a:bodyPr/>
          <a:lstStyle/>
          <a:p>
            <a:fld id="{A339ED27-3158-4A93-B53C-5CA67AEB9781}" type="slidenum">
              <a:rPr lang="en-US" smtClean="0"/>
              <a:t>42</a:t>
            </a:fld>
            <a:endParaRPr lang="en-US" dirty="0"/>
          </a:p>
        </p:txBody>
      </p:sp>
    </p:spTree>
    <p:extLst>
      <p:ext uri="{BB962C8B-B14F-4D97-AF65-F5344CB8AC3E}">
        <p14:creationId xmlns:p14="http://schemas.microsoft.com/office/powerpoint/2010/main" val="37024073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MQTT/Demo</a:t>
            </a:r>
            <a:endParaRPr lang="en-US" dirty="0"/>
          </a:p>
        </p:txBody>
      </p:sp>
      <p:sp>
        <p:nvSpPr>
          <p:cNvPr id="6" name="Content Placeholder 2"/>
          <p:cNvSpPr>
            <a:spLocks noGrp="1"/>
          </p:cNvSpPr>
          <p:nvPr>
            <p:ph idx="1"/>
          </p:nvPr>
        </p:nvSpPr>
        <p:spPr>
          <a:xfrm>
            <a:off x="838200" y="1825624"/>
            <a:ext cx="10515600" cy="4905375"/>
          </a:xfrm>
        </p:spPr>
        <p:txBody>
          <a:bodyPr>
            <a:normAutofit/>
          </a:bodyPr>
          <a:lstStyle/>
          <a:p>
            <a:r>
              <a:rPr lang="en-US" dirty="0" smtClean="0"/>
              <a:t>Demo 4 – MQTT </a:t>
            </a:r>
            <a:r>
              <a:rPr lang="en-US" dirty="0" smtClean="0">
                <a:sym typeface="Wingdings" panose="05000000000000000000" pitchFamily="2" charset="2"/>
              </a:rPr>
              <a:t> Wonderware Historian (no System Platform)</a:t>
            </a:r>
            <a:endParaRPr lang="en-US" dirty="0" smtClean="0"/>
          </a:p>
          <a:p>
            <a:endParaRPr lang="en-US" dirty="0" smtClean="0"/>
          </a:p>
          <a:p>
            <a:endParaRPr lang="en-US" dirty="0" smtClean="0"/>
          </a:p>
          <a:p>
            <a:endParaRPr lang="en-US" dirty="0">
              <a:sym typeface="Wingdings" panose="05000000000000000000" pitchFamily="2" charset="2"/>
            </a:endParaRPr>
          </a:p>
          <a:p>
            <a:pPr marL="1371600" lvl="3" indent="0">
              <a:buNone/>
            </a:pPr>
            <a:endParaRPr lang="en-US" dirty="0">
              <a:sym typeface="Wingdings" panose="05000000000000000000" pitchFamily="2" charset="2"/>
            </a:endParaRPr>
          </a:p>
        </p:txBody>
      </p:sp>
      <p:sp>
        <p:nvSpPr>
          <p:cNvPr id="3" name="Date Placeholder 2"/>
          <p:cNvSpPr>
            <a:spLocks noGrp="1"/>
          </p:cNvSpPr>
          <p:nvPr>
            <p:ph type="dt" sz="half" idx="10"/>
          </p:nvPr>
        </p:nvSpPr>
        <p:spPr/>
        <p:txBody>
          <a:bodyPr/>
          <a:lstStyle/>
          <a:p>
            <a:fld id="{8DEEDF79-DC43-496B-83C5-8D41635B564C}" type="datetime1">
              <a:rPr lang="en-US" smtClean="0"/>
              <a:t>9/23/2015</a:t>
            </a:fld>
            <a:endParaRPr lang="en-US" dirty="0"/>
          </a:p>
        </p:txBody>
      </p:sp>
      <p:sp>
        <p:nvSpPr>
          <p:cNvPr id="4" name="Slide Number Placeholder 3"/>
          <p:cNvSpPr>
            <a:spLocks noGrp="1"/>
          </p:cNvSpPr>
          <p:nvPr>
            <p:ph type="sldNum" sz="quarter" idx="12"/>
          </p:nvPr>
        </p:nvSpPr>
        <p:spPr/>
        <p:txBody>
          <a:bodyPr/>
          <a:lstStyle/>
          <a:p>
            <a:fld id="{A339ED27-3158-4A93-B53C-5CA67AEB9781}" type="slidenum">
              <a:rPr lang="en-US" smtClean="0"/>
              <a:t>43</a:t>
            </a:fld>
            <a:endParaRPr lang="en-US" dirty="0"/>
          </a:p>
        </p:txBody>
      </p:sp>
    </p:spTree>
    <p:extLst>
      <p:ext uri="{BB962C8B-B14F-4D97-AF65-F5344CB8AC3E}">
        <p14:creationId xmlns:p14="http://schemas.microsoft.com/office/powerpoint/2010/main" val="36699017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efinition by Goo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487738"/>
            <a:ext cx="4762500" cy="27336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MQTT/Demo</a:t>
            </a:r>
            <a:endParaRPr lang="en-US" dirty="0"/>
          </a:p>
        </p:txBody>
      </p:sp>
      <p:sp>
        <p:nvSpPr>
          <p:cNvPr id="6" name="Content Placeholder 2"/>
          <p:cNvSpPr>
            <a:spLocks noGrp="1"/>
          </p:cNvSpPr>
          <p:nvPr>
            <p:ph idx="1"/>
          </p:nvPr>
        </p:nvSpPr>
        <p:spPr>
          <a:xfrm>
            <a:off x="838200" y="1825624"/>
            <a:ext cx="10515600" cy="4905375"/>
          </a:xfrm>
        </p:spPr>
        <p:txBody>
          <a:bodyPr>
            <a:normAutofit/>
          </a:bodyPr>
          <a:lstStyle/>
          <a:p>
            <a:r>
              <a:rPr lang="en-US" dirty="0" smtClean="0"/>
              <a:t>Demo </a:t>
            </a:r>
            <a:r>
              <a:rPr lang="en-US" dirty="0"/>
              <a:t>5</a:t>
            </a:r>
            <a:r>
              <a:rPr lang="en-US" dirty="0" smtClean="0"/>
              <a:t> – MQTT </a:t>
            </a:r>
            <a:r>
              <a:rPr lang="en-US" dirty="0" smtClean="0">
                <a:sym typeface="Wingdings" panose="05000000000000000000" pitchFamily="2" charset="2"/>
              </a:rPr>
              <a:t> Node-Red  ??</a:t>
            </a:r>
            <a:br>
              <a:rPr lang="en-US" dirty="0" smtClean="0">
                <a:sym typeface="Wingdings" panose="05000000000000000000" pitchFamily="2" charset="2"/>
              </a:rPr>
            </a:br>
            <a:r>
              <a:rPr lang="en-US" dirty="0" smtClean="0">
                <a:sym typeface="Wingdings" panose="05000000000000000000" pitchFamily="2" charset="2"/>
              </a:rPr>
              <a:t>			    </a:t>
            </a:r>
          </a:p>
          <a:p>
            <a:endParaRPr lang="en-US" dirty="0">
              <a:sym typeface="Wingdings" panose="05000000000000000000" pitchFamily="2" charset="2"/>
            </a:endParaRPr>
          </a:p>
          <a:p>
            <a:endParaRPr lang="en-US" dirty="0" smtClean="0">
              <a:sym typeface="Wingdings" panose="05000000000000000000" pitchFamily="2" charset="2"/>
            </a:endParaRPr>
          </a:p>
          <a:p>
            <a:endParaRPr lang="en-US" dirty="0">
              <a:sym typeface="Wingdings" panose="05000000000000000000" pitchFamily="2" charset="2"/>
            </a:endParaRPr>
          </a:p>
          <a:p>
            <a:endParaRPr lang="en-US" dirty="0" smtClean="0">
              <a:sym typeface="Wingdings" panose="05000000000000000000" pitchFamily="2" charset="2"/>
            </a:endParaRPr>
          </a:p>
          <a:p>
            <a:endParaRPr lang="en-US" dirty="0">
              <a:sym typeface="Wingdings" panose="05000000000000000000" pitchFamily="2" charset="2"/>
            </a:endParaRPr>
          </a:p>
          <a:p>
            <a:r>
              <a:rPr lang="en-US" dirty="0" err="1" smtClean="0">
                <a:sym typeface="Wingdings" panose="05000000000000000000" pitchFamily="2" charset="2"/>
              </a:rPr>
              <a:t>MQTTWarn</a:t>
            </a:r>
            <a:endParaRPr lang="en-US" dirty="0" smtClean="0">
              <a:sym typeface="Wingdings" panose="05000000000000000000" pitchFamily="2" charset="2"/>
            </a:endParaRPr>
          </a:p>
          <a:p>
            <a:pPr marL="0" indent="0">
              <a:buNone/>
            </a:pPr>
            <a:r>
              <a:rPr lang="en-US" dirty="0">
                <a:sym typeface="Wingdings" panose="05000000000000000000" pitchFamily="2" charset="2"/>
              </a:rPr>
              <a:t>	</a:t>
            </a:r>
            <a:r>
              <a:rPr lang="en-US" dirty="0" smtClean="0">
                <a:sym typeface="Wingdings" panose="05000000000000000000" pitchFamily="2" charset="2"/>
              </a:rPr>
              <a:t>			</a:t>
            </a:r>
            <a:endParaRPr lang="en-US" dirty="0" smtClean="0"/>
          </a:p>
          <a:p>
            <a:pPr marL="2743200" lvl="6" indent="0">
              <a:buNone/>
            </a:pPr>
            <a:r>
              <a:rPr lang="en-US" dirty="0" smtClean="0"/>
              <a:t>       </a:t>
            </a:r>
          </a:p>
          <a:p>
            <a:endParaRPr lang="en-US" dirty="0" smtClean="0"/>
          </a:p>
          <a:p>
            <a:endParaRPr lang="en-US" dirty="0">
              <a:sym typeface="Wingdings" panose="05000000000000000000" pitchFamily="2" charset="2"/>
            </a:endParaRPr>
          </a:p>
          <a:p>
            <a:pPr marL="1371600" lvl="3" indent="0">
              <a:buNone/>
            </a:pPr>
            <a:endParaRPr lang="en-US" dirty="0">
              <a:sym typeface="Wingdings" panose="05000000000000000000" pitchFamily="2" charset="2"/>
            </a:endParaRPr>
          </a:p>
        </p:txBody>
      </p:sp>
      <p:sp>
        <p:nvSpPr>
          <p:cNvPr id="3" name="Date Placeholder 2"/>
          <p:cNvSpPr>
            <a:spLocks noGrp="1"/>
          </p:cNvSpPr>
          <p:nvPr>
            <p:ph type="dt" sz="half" idx="10"/>
          </p:nvPr>
        </p:nvSpPr>
        <p:spPr/>
        <p:txBody>
          <a:bodyPr/>
          <a:lstStyle/>
          <a:p>
            <a:fld id="{8DEEDF79-DC43-496B-83C5-8D41635B564C}" type="datetime1">
              <a:rPr lang="en-US" smtClean="0"/>
              <a:t>9/23/2015</a:t>
            </a:fld>
            <a:endParaRPr lang="en-US" dirty="0"/>
          </a:p>
        </p:txBody>
      </p:sp>
      <p:sp>
        <p:nvSpPr>
          <p:cNvPr id="4" name="Slide Number Placeholder 3"/>
          <p:cNvSpPr>
            <a:spLocks noGrp="1"/>
          </p:cNvSpPr>
          <p:nvPr>
            <p:ph type="sldNum" sz="quarter" idx="12"/>
          </p:nvPr>
        </p:nvSpPr>
        <p:spPr/>
        <p:txBody>
          <a:bodyPr/>
          <a:lstStyle/>
          <a:p>
            <a:fld id="{A339ED27-3158-4A93-B53C-5CA67AEB9781}" type="slidenum">
              <a:rPr lang="en-US" smtClean="0"/>
              <a:t>44</a:t>
            </a:fld>
            <a:endParaRPr lang="en-US" dirty="0"/>
          </a:p>
        </p:txBody>
      </p:sp>
      <p:pic>
        <p:nvPicPr>
          <p:cNvPr id="2052" name="Picture 4" descr="http://nodered.org/images/node-red-title-flo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6973" y="1689204"/>
            <a:ext cx="4837120" cy="104416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096000" y="3147134"/>
            <a:ext cx="2153265" cy="3170099"/>
          </a:xfrm>
          <a:prstGeom prst="rect">
            <a:avLst/>
          </a:prstGeom>
        </p:spPr>
        <p:txBody>
          <a:bodyPr wrap="square">
            <a:spAutoFit/>
          </a:bodyPr>
          <a:lstStyle/>
          <a:p>
            <a:r>
              <a:rPr lang="en-US" sz="1000" dirty="0" err="1"/>
              <a:t>amqp</a:t>
            </a:r>
            <a:endParaRPr lang="en-US" sz="1000" dirty="0"/>
          </a:p>
          <a:p>
            <a:r>
              <a:rPr lang="en-US" sz="1000" dirty="0" err="1"/>
              <a:t>apns</a:t>
            </a:r>
            <a:endParaRPr lang="en-US" sz="1000" dirty="0"/>
          </a:p>
          <a:p>
            <a:r>
              <a:rPr lang="en-US" sz="1000" dirty="0"/>
              <a:t>asterisk</a:t>
            </a:r>
          </a:p>
          <a:p>
            <a:r>
              <a:rPr lang="en-US" sz="1000" dirty="0"/>
              <a:t>carbon</a:t>
            </a:r>
          </a:p>
          <a:p>
            <a:r>
              <a:rPr lang="en-US" sz="1000" dirty="0" err="1"/>
              <a:t>dbus</a:t>
            </a:r>
            <a:endParaRPr lang="en-US" sz="1000" dirty="0"/>
          </a:p>
          <a:p>
            <a:r>
              <a:rPr lang="en-US" sz="1000" dirty="0" err="1"/>
              <a:t>dnsupdate</a:t>
            </a:r>
            <a:endParaRPr lang="en-US" sz="1000" dirty="0"/>
          </a:p>
          <a:p>
            <a:r>
              <a:rPr lang="en-US" sz="1000" dirty="0" err="1"/>
              <a:t>emoncms</a:t>
            </a:r>
            <a:endParaRPr lang="en-US" sz="1000" dirty="0"/>
          </a:p>
          <a:p>
            <a:r>
              <a:rPr lang="en-US" sz="1000" dirty="0"/>
              <a:t>file</a:t>
            </a:r>
          </a:p>
          <a:p>
            <a:r>
              <a:rPr lang="en-US" sz="1000" dirty="0" err="1"/>
              <a:t>freeswitch</a:t>
            </a:r>
            <a:endParaRPr lang="en-US" sz="1000" dirty="0"/>
          </a:p>
          <a:p>
            <a:r>
              <a:rPr lang="en-US" sz="1000" dirty="0" err="1"/>
              <a:t>gss</a:t>
            </a:r>
            <a:endParaRPr lang="en-US" sz="1000" dirty="0"/>
          </a:p>
          <a:p>
            <a:r>
              <a:rPr lang="en-US" sz="1000" dirty="0"/>
              <a:t>http</a:t>
            </a:r>
          </a:p>
          <a:p>
            <a:r>
              <a:rPr lang="en-US" sz="1000" dirty="0" err="1"/>
              <a:t>instapush</a:t>
            </a:r>
            <a:endParaRPr lang="en-US" sz="1000" dirty="0"/>
          </a:p>
          <a:p>
            <a:r>
              <a:rPr lang="en-US" sz="1000" dirty="0" err="1"/>
              <a:t>irccat</a:t>
            </a:r>
            <a:endParaRPr lang="en-US" sz="1000" dirty="0"/>
          </a:p>
          <a:p>
            <a:r>
              <a:rPr lang="en-US" sz="1000" dirty="0" err="1"/>
              <a:t>linuxnotify</a:t>
            </a:r>
            <a:endParaRPr lang="en-US" sz="1000" dirty="0"/>
          </a:p>
          <a:p>
            <a:r>
              <a:rPr lang="en-US" sz="1000" dirty="0"/>
              <a:t>log</a:t>
            </a:r>
          </a:p>
          <a:p>
            <a:r>
              <a:rPr lang="en-US" sz="1000" dirty="0" err="1"/>
              <a:t>mqtt</a:t>
            </a:r>
            <a:endParaRPr lang="en-US" sz="1000" dirty="0"/>
          </a:p>
          <a:p>
            <a:r>
              <a:rPr lang="en-US" sz="1000" dirty="0" err="1"/>
              <a:t>mqttpub</a:t>
            </a:r>
            <a:endParaRPr lang="en-US" sz="1000" dirty="0"/>
          </a:p>
          <a:p>
            <a:r>
              <a:rPr lang="en-US" sz="1000" dirty="0" err="1"/>
              <a:t>mysql</a:t>
            </a:r>
            <a:endParaRPr lang="en-US" sz="1000" dirty="0"/>
          </a:p>
          <a:p>
            <a:r>
              <a:rPr lang="en-US" sz="1000" dirty="0" err="1"/>
              <a:t>mysql_dynamic</a:t>
            </a:r>
            <a:endParaRPr lang="en-US" sz="1000" dirty="0"/>
          </a:p>
          <a:p>
            <a:r>
              <a:rPr lang="en-US" sz="1000" dirty="0" err="1"/>
              <a:t>mythtv</a:t>
            </a:r>
            <a:endParaRPr lang="en-US" sz="1000" dirty="0"/>
          </a:p>
        </p:txBody>
      </p:sp>
      <p:sp>
        <p:nvSpPr>
          <p:cNvPr id="8" name="Rectangle 7"/>
          <p:cNvSpPr/>
          <p:nvPr/>
        </p:nvSpPr>
        <p:spPr>
          <a:xfrm>
            <a:off x="7774991" y="3089712"/>
            <a:ext cx="1140542" cy="3631763"/>
          </a:xfrm>
          <a:prstGeom prst="rect">
            <a:avLst/>
          </a:prstGeom>
        </p:spPr>
        <p:txBody>
          <a:bodyPr wrap="square">
            <a:spAutoFit/>
          </a:bodyPr>
          <a:lstStyle/>
          <a:p>
            <a:r>
              <a:rPr lang="en-US" sz="1000" dirty="0" err="1"/>
              <a:t>nma</a:t>
            </a:r>
            <a:endParaRPr lang="en-US" sz="1000" dirty="0"/>
          </a:p>
          <a:p>
            <a:r>
              <a:rPr lang="en-US" sz="1000" dirty="0"/>
              <a:t>nntp</a:t>
            </a:r>
          </a:p>
          <a:p>
            <a:r>
              <a:rPr lang="en-US" sz="1000" dirty="0" err="1"/>
              <a:t>nsca</a:t>
            </a:r>
            <a:endParaRPr lang="en-US" sz="1000" dirty="0"/>
          </a:p>
          <a:p>
            <a:r>
              <a:rPr lang="en-US" sz="1000" dirty="0" err="1"/>
              <a:t>osxnotify</a:t>
            </a:r>
            <a:endParaRPr lang="en-US" sz="1000" dirty="0"/>
          </a:p>
          <a:p>
            <a:r>
              <a:rPr lang="en-US" sz="1000" dirty="0" err="1"/>
              <a:t>osxsay</a:t>
            </a:r>
            <a:endParaRPr lang="en-US" sz="1000" dirty="0"/>
          </a:p>
          <a:p>
            <a:r>
              <a:rPr lang="en-US" sz="1000" dirty="0" err="1"/>
              <a:t>pastebinpub</a:t>
            </a:r>
            <a:endParaRPr lang="en-US" sz="1000" dirty="0"/>
          </a:p>
          <a:p>
            <a:r>
              <a:rPr lang="en-US" sz="1000" dirty="0"/>
              <a:t>pipe</a:t>
            </a:r>
          </a:p>
          <a:p>
            <a:r>
              <a:rPr lang="en-US" sz="1000" dirty="0"/>
              <a:t>prowl</a:t>
            </a:r>
          </a:p>
          <a:p>
            <a:r>
              <a:rPr lang="en-US" sz="1000" dirty="0" err="1"/>
              <a:t>pushalot</a:t>
            </a:r>
            <a:endParaRPr lang="en-US" sz="1000" dirty="0"/>
          </a:p>
          <a:p>
            <a:r>
              <a:rPr lang="en-US" sz="1000" dirty="0" err="1"/>
              <a:t>pushbullet</a:t>
            </a:r>
            <a:endParaRPr lang="en-US" sz="1000" dirty="0"/>
          </a:p>
          <a:p>
            <a:r>
              <a:rPr lang="en-US" sz="1000" dirty="0"/>
              <a:t>pushover</a:t>
            </a:r>
          </a:p>
          <a:p>
            <a:r>
              <a:rPr lang="en-US" sz="1000" dirty="0" err="1"/>
              <a:t>redispub</a:t>
            </a:r>
            <a:endParaRPr lang="en-US" sz="1000" dirty="0"/>
          </a:p>
          <a:p>
            <a:r>
              <a:rPr lang="en-US" sz="1000" dirty="0" err="1"/>
              <a:t>rrdtool</a:t>
            </a:r>
            <a:endParaRPr lang="en-US" sz="1000" dirty="0"/>
          </a:p>
          <a:p>
            <a:r>
              <a:rPr lang="en-US" sz="1000" dirty="0"/>
              <a:t>slack</a:t>
            </a:r>
          </a:p>
          <a:p>
            <a:r>
              <a:rPr lang="en-US" sz="1000" dirty="0" err="1"/>
              <a:t>sqlite</a:t>
            </a:r>
            <a:endParaRPr lang="en-US" sz="1000" dirty="0"/>
          </a:p>
          <a:p>
            <a:r>
              <a:rPr lang="en-US" sz="1000" dirty="0" err="1"/>
              <a:t>smtp</a:t>
            </a:r>
            <a:endParaRPr lang="en-US" sz="1000" dirty="0"/>
          </a:p>
          <a:p>
            <a:r>
              <a:rPr lang="en-US" sz="1000" dirty="0"/>
              <a:t>syslog</a:t>
            </a:r>
          </a:p>
          <a:p>
            <a:r>
              <a:rPr lang="en-US" sz="1000" dirty="0" err="1"/>
              <a:t>twilio</a:t>
            </a:r>
            <a:endParaRPr lang="en-US" sz="1000" dirty="0"/>
          </a:p>
          <a:p>
            <a:r>
              <a:rPr lang="en-US" sz="1000" dirty="0"/>
              <a:t>twitter</a:t>
            </a:r>
          </a:p>
          <a:p>
            <a:r>
              <a:rPr lang="en-US" sz="1000" dirty="0" err="1"/>
              <a:t>xbmc</a:t>
            </a:r>
            <a:endParaRPr lang="en-US" sz="1000" dirty="0"/>
          </a:p>
          <a:p>
            <a:r>
              <a:rPr lang="en-US" sz="1000" dirty="0" err="1"/>
              <a:t>xmpp</a:t>
            </a:r>
            <a:endParaRPr lang="en-US" sz="1000" dirty="0"/>
          </a:p>
          <a:p>
            <a:r>
              <a:rPr lang="en-US" sz="1000" dirty="0" err="1"/>
              <a:t>xively</a:t>
            </a:r>
            <a:endParaRPr lang="en-US" sz="1000" dirty="0"/>
          </a:p>
          <a:p>
            <a:r>
              <a:rPr lang="en-US" sz="1000" dirty="0" err="1"/>
              <a:t>zabbix</a:t>
            </a:r>
            <a:endParaRPr lang="en-US" sz="1000" dirty="0"/>
          </a:p>
        </p:txBody>
      </p:sp>
    </p:spTree>
    <p:extLst>
      <p:ext uri="{BB962C8B-B14F-4D97-AF65-F5344CB8AC3E}">
        <p14:creationId xmlns:p14="http://schemas.microsoft.com/office/powerpoint/2010/main" val="20201868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MQTT – Resources</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97D1D6B5-5AEB-4E7A-9BC4-5A3A78B6F3CE}" type="datetime1">
              <a:rPr lang="en-US" smtClean="0"/>
              <a:t>9/23/2015</a:t>
            </a:fld>
            <a:endParaRPr lang="en-US"/>
          </a:p>
        </p:txBody>
      </p:sp>
      <p:sp>
        <p:nvSpPr>
          <p:cNvPr id="5" name="Slide Number Placeholder 4"/>
          <p:cNvSpPr>
            <a:spLocks noGrp="1"/>
          </p:cNvSpPr>
          <p:nvPr>
            <p:ph type="sldNum" sz="quarter" idx="12"/>
          </p:nvPr>
        </p:nvSpPr>
        <p:spPr/>
        <p:txBody>
          <a:bodyPr/>
          <a:lstStyle/>
          <a:p>
            <a:fld id="{A339ED27-3158-4A93-B53C-5CA67AEB9781}" type="slidenum">
              <a:rPr lang="en-US" smtClean="0"/>
              <a:t>45</a:t>
            </a:fld>
            <a:endParaRPr lang="en-US"/>
          </a:p>
        </p:txBody>
      </p:sp>
    </p:spTree>
    <p:extLst>
      <p:ext uri="{BB962C8B-B14F-4D97-AF65-F5344CB8AC3E}">
        <p14:creationId xmlns:p14="http://schemas.microsoft.com/office/powerpoint/2010/main" val="38086803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MQTT/Resources</a:t>
            </a:r>
            <a:endParaRPr lang="en-US" dirty="0"/>
          </a:p>
        </p:txBody>
      </p:sp>
      <p:sp>
        <p:nvSpPr>
          <p:cNvPr id="6" name="Content Placeholder 2"/>
          <p:cNvSpPr>
            <a:spLocks noGrp="1"/>
          </p:cNvSpPr>
          <p:nvPr>
            <p:ph idx="1"/>
          </p:nvPr>
        </p:nvSpPr>
        <p:spPr>
          <a:xfrm>
            <a:off x="838200" y="1825624"/>
            <a:ext cx="10515600" cy="4905375"/>
          </a:xfrm>
        </p:spPr>
        <p:txBody>
          <a:bodyPr>
            <a:normAutofit/>
          </a:bodyPr>
          <a:lstStyle/>
          <a:p>
            <a:r>
              <a:rPr lang="en-US" dirty="0" smtClean="0"/>
              <a:t>MQTT.org</a:t>
            </a:r>
          </a:p>
          <a:p>
            <a:r>
              <a:rPr lang="en-US" dirty="0" smtClean="0"/>
              <a:t>Paolo! </a:t>
            </a:r>
            <a:r>
              <a:rPr lang="en-US" dirty="0"/>
              <a:t>- </a:t>
            </a:r>
            <a:r>
              <a:rPr lang="en-US" dirty="0" smtClean="0"/>
              <a:t>m2mqtt.wordpress.com/</a:t>
            </a:r>
          </a:p>
          <a:p>
            <a:r>
              <a:rPr lang="en-US" dirty="0" smtClean="0"/>
              <a:t>Eclipse </a:t>
            </a:r>
            <a:r>
              <a:rPr lang="en-US" dirty="0" err="1" smtClean="0"/>
              <a:t>paho</a:t>
            </a:r>
            <a:r>
              <a:rPr lang="en-US" dirty="0" smtClean="0"/>
              <a:t>- </a:t>
            </a:r>
            <a:r>
              <a:rPr lang="en-US" dirty="0" smtClean="0">
                <a:hlinkClick r:id="rId2"/>
              </a:rPr>
              <a:t>www.eclipse.org/paho/</a:t>
            </a:r>
            <a:endParaRPr lang="en-US" dirty="0" smtClean="0"/>
          </a:p>
          <a:p>
            <a:r>
              <a:rPr lang="en-US" dirty="0" smtClean="0"/>
              <a:t>AMQP on </a:t>
            </a:r>
            <a:r>
              <a:rPr lang="en-US" dirty="0"/>
              <a:t>Microsoft Azure   - </a:t>
            </a:r>
            <a:r>
              <a:rPr lang="en-US" dirty="0" smtClean="0"/>
              <a:t>github.com/</a:t>
            </a:r>
            <a:r>
              <a:rPr lang="en-US" dirty="0" err="1" smtClean="0"/>
              <a:t>ppatierno</a:t>
            </a:r>
            <a:r>
              <a:rPr lang="en-US" dirty="0" smtClean="0"/>
              <a:t>/</a:t>
            </a:r>
            <a:r>
              <a:rPr lang="en-US" dirty="0" err="1" smtClean="0"/>
              <a:t>azuresblite</a:t>
            </a:r>
            <a:endParaRPr lang="en-US" dirty="0" smtClean="0">
              <a:solidFill>
                <a:srgbClr val="FF0000"/>
              </a:solidFill>
            </a:endParaRPr>
          </a:p>
          <a:p>
            <a:r>
              <a:rPr lang="en-US" dirty="0" smtClean="0">
                <a:solidFill>
                  <a:srgbClr val="FF0000"/>
                </a:solidFill>
              </a:rPr>
              <a:t>Talk </a:t>
            </a:r>
            <a:r>
              <a:rPr lang="en-US" dirty="0">
                <a:solidFill>
                  <a:srgbClr val="FF0000"/>
                </a:solidFill>
              </a:rPr>
              <a:t>to Alvaro Martinez about the new OI Server for MQTT! </a:t>
            </a:r>
            <a:endParaRPr lang="en-US" dirty="0" smtClean="0">
              <a:solidFill>
                <a:srgbClr val="FF0000"/>
              </a:solidFill>
            </a:endParaRPr>
          </a:p>
          <a:p>
            <a:endParaRPr lang="en-US" dirty="0" smtClean="0"/>
          </a:p>
          <a:p>
            <a:r>
              <a:rPr lang="en-US" dirty="0" err="1" smtClean="0"/>
              <a:t>aaOpenSource</a:t>
            </a:r>
            <a:r>
              <a:rPr lang="en-US" dirty="0" smtClean="0"/>
              <a:t> </a:t>
            </a:r>
            <a:r>
              <a:rPr lang="en-US" dirty="0" err="1"/>
              <a:t>Github</a:t>
            </a:r>
            <a:r>
              <a:rPr lang="en-US" dirty="0"/>
              <a:t> Repo </a:t>
            </a:r>
            <a:br>
              <a:rPr lang="en-US" dirty="0"/>
            </a:br>
            <a:r>
              <a:rPr lang="en-US" dirty="0" smtClean="0"/>
              <a:t>github.com/</a:t>
            </a:r>
            <a:r>
              <a:rPr lang="en-US" dirty="0" err="1" smtClean="0"/>
              <a:t>aaOpenSource</a:t>
            </a:r>
            <a:r>
              <a:rPr lang="en-US" dirty="0" smtClean="0"/>
              <a:t>/</a:t>
            </a:r>
            <a:r>
              <a:rPr lang="en-US" dirty="0" err="1" smtClean="0"/>
              <a:t>aaMQTT</a:t>
            </a:r>
            <a:endParaRPr lang="en-US" dirty="0"/>
          </a:p>
          <a:p>
            <a:pPr marL="0" indent="0">
              <a:buNone/>
            </a:pPr>
            <a:endParaRPr lang="en-US" dirty="0" smtClean="0">
              <a:solidFill>
                <a:srgbClr val="FF0000"/>
              </a:solidFill>
            </a:endParaRPr>
          </a:p>
          <a:p>
            <a:endParaRPr lang="en-US" dirty="0"/>
          </a:p>
          <a:p>
            <a:pPr lvl="1"/>
            <a:endParaRPr lang="en-US" dirty="0" smtClean="0"/>
          </a:p>
          <a:p>
            <a:endParaRPr lang="en-US" dirty="0" smtClean="0"/>
          </a:p>
          <a:p>
            <a:endParaRPr lang="en-US" dirty="0" smtClean="0"/>
          </a:p>
          <a:p>
            <a:endParaRPr lang="en-US" dirty="0">
              <a:sym typeface="Wingdings" panose="05000000000000000000" pitchFamily="2" charset="2"/>
            </a:endParaRPr>
          </a:p>
          <a:p>
            <a:pPr marL="1371600" lvl="3" indent="0">
              <a:buNone/>
            </a:pPr>
            <a:endParaRPr lang="en-US" dirty="0">
              <a:sym typeface="Wingdings" panose="05000000000000000000" pitchFamily="2" charset="2"/>
            </a:endParaRPr>
          </a:p>
        </p:txBody>
      </p:sp>
      <p:pic>
        <p:nvPicPr>
          <p:cNvPr id="2050" name="Picture 2" descr="M2Mq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3997" y="2387342"/>
            <a:ext cx="1428750" cy="3714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na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3838" y="1825624"/>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224A14B0-CB3F-45E8-A6F7-B956A98A4D75}" type="datetime1">
              <a:rPr lang="en-US" smtClean="0"/>
              <a:t>9/23/2015</a:t>
            </a:fld>
            <a:endParaRPr lang="en-US" dirty="0"/>
          </a:p>
        </p:txBody>
      </p:sp>
      <p:sp>
        <p:nvSpPr>
          <p:cNvPr id="4" name="Slide Number Placeholder 3"/>
          <p:cNvSpPr>
            <a:spLocks noGrp="1"/>
          </p:cNvSpPr>
          <p:nvPr>
            <p:ph type="sldNum" sz="quarter" idx="12"/>
          </p:nvPr>
        </p:nvSpPr>
        <p:spPr/>
        <p:txBody>
          <a:bodyPr/>
          <a:lstStyle/>
          <a:p>
            <a:fld id="{A339ED27-3158-4A93-B53C-5CA67AEB9781}" type="slidenum">
              <a:rPr lang="en-US" smtClean="0"/>
              <a:t>46</a:t>
            </a:fld>
            <a:endParaRPr lang="en-US" dirty="0"/>
          </a:p>
        </p:txBody>
      </p:sp>
      <p:pic>
        <p:nvPicPr>
          <p:cNvPr id="1026" name="Picture 2" descr="https://assets-cdn.github.com/images/modules/logos_page/Octoca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73997" y="4502081"/>
            <a:ext cx="2032885" cy="1689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0964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Wrap-Up</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97D1D6B5-5AEB-4E7A-9BC4-5A3A78B6F3CE}" type="datetime1">
              <a:rPr lang="en-US" smtClean="0"/>
              <a:t>9/23/2015</a:t>
            </a:fld>
            <a:endParaRPr lang="en-US"/>
          </a:p>
        </p:txBody>
      </p:sp>
      <p:sp>
        <p:nvSpPr>
          <p:cNvPr id="5" name="Slide Number Placeholder 4"/>
          <p:cNvSpPr>
            <a:spLocks noGrp="1"/>
          </p:cNvSpPr>
          <p:nvPr>
            <p:ph type="sldNum" sz="quarter" idx="12"/>
          </p:nvPr>
        </p:nvSpPr>
        <p:spPr/>
        <p:txBody>
          <a:bodyPr/>
          <a:lstStyle/>
          <a:p>
            <a:fld id="{A339ED27-3158-4A93-B53C-5CA67AEB9781}" type="slidenum">
              <a:rPr lang="en-US" smtClean="0"/>
              <a:t>47</a:t>
            </a:fld>
            <a:endParaRPr lang="en-US"/>
          </a:p>
        </p:txBody>
      </p:sp>
    </p:spTree>
    <p:extLst>
      <p:ext uri="{BB962C8B-B14F-4D97-AF65-F5344CB8AC3E}">
        <p14:creationId xmlns:p14="http://schemas.microsoft.com/office/powerpoint/2010/main" val="22935438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Wrap-Up/Takeaways</a:t>
            </a:r>
            <a:endParaRPr lang="en-US" dirty="0"/>
          </a:p>
        </p:txBody>
      </p:sp>
      <p:sp>
        <p:nvSpPr>
          <p:cNvPr id="6" name="Content Placeholder 2"/>
          <p:cNvSpPr>
            <a:spLocks noGrp="1"/>
          </p:cNvSpPr>
          <p:nvPr>
            <p:ph idx="1"/>
          </p:nvPr>
        </p:nvSpPr>
        <p:spPr>
          <a:xfrm>
            <a:off x="838200" y="1825624"/>
            <a:ext cx="10515600" cy="4905375"/>
          </a:xfrm>
        </p:spPr>
        <p:txBody>
          <a:bodyPr>
            <a:normAutofit/>
          </a:bodyPr>
          <a:lstStyle/>
          <a:p>
            <a:pPr lvl="1"/>
            <a:endParaRPr lang="en-US" dirty="0"/>
          </a:p>
          <a:p>
            <a:r>
              <a:rPr lang="en-US" dirty="0" smtClean="0"/>
              <a:t>Just a seed</a:t>
            </a:r>
          </a:p>
          <a:p>
            <a:endParaRPr lang="en-US" dirty="0" smtClean="0"/>
          </a:p>
          <a:p>
            <a:r>
              <a:rPr lang="en-US" dirty="0" smtClean="0"/>
              <a:t>No solutions, just ideas</a:t>
            </a:r>
          </a:p>
          <a:p>
            <a:endParaRPr lang="en-US" dirty="0" smtClean="0"/>
          </a:p>
          <a:p>
            <a:r>
              <a:rPr lang="en-US" dirty="0" smtClean="0"/>
              <a:t>Take these concepts and scale up</a:t>
            </a:r>
          </a:p>
          <a:p>
            <a:pPr lvl="1"/>
            <a:r>
              <a:rPr lang="en-US" dirty="0" smtClean="0"/>
              <a:t>Consuming public MQTT data – weather? Energy prices?</a:t>
            </a:r>
          </a:p>
          <a:p>
            <a:pPr lvl="1"/>
            <a:r>
              <a:rPr lang="en-US" dirty="0" smtClean="0"/>
              <a:t>Disconnected warehouse with no VPN – real situation with current customer</a:t>
            </a:r>
            <a:endParaRPr lang="en-US" dirty="0"/>
          </a:p>
          <a:p>
            <a:r>
              <a:rPr lang="en-US" dirty="0" smtClean="0"/>
              <a:t>We are all now composers, not luthiers</a:t>
            </a:r>
            <a:endParaRPr lang="en-US" dirty="0"/>
          </a:p>
          <a:p>
            <a:pPr lvl="1"/>
            <a:endParaRPr lang="en-US" dirty="0" smtClean="0"/>
          </a:p>
          <a:p>
            <a:endParaRPr lang="en-US" dirty="0" smtClean="0"/>
          </a:p>
          <a:p>
            <a:endParaRPr lang="en-US" dirty="0" smtClean="0"/>
          </a:p>
          <a:p>
            <a:endParaRPr lang="en-US" dirty="0">
              <a:sym typeface="Wingdings" panose="05000000000000000000" pitchFamily="2" charset="2"/>
            </a:endParaRPr>
          </a:p>
          <a:p>
            <a:pPr marL="1371600" lvl="3" indent="0">
              <a:buNone/>
            </a:pPr>
            <a:endParaRPr lang="en-US" dirty="0">
              <a:sym typeface="Wingdings" panose="05000000000000000000" pitchFamily="2" charset="2"/>
            </a:endParaRPr>
          </a:p>
        </p:txBody>
      </p:sp>
      <p:sp>
        <p:nvSpPr>
          <p:cNvPr id="3" name="Date Placeholder 2"/>
          <p:cNvSpPr>
            <a:spLocks noGrp="1"/>
          </p:cNvSpPr>
          <p:nvPr>
            <p:ph type="dt" sz="half" idx="10"/>
          </p:nvPr>
        </p:nvSpPr>
        <p:spPr/>
        <p:txBody>
          <a:bodyPr/>
          <a:lstStyle/>
          <a:p>
            <a:fld id="{224A14B0-CB3F-45E8-A6F7-B956A98A4D75}" type="datetime1">
              <a:rPr lang="en-US" smtClean="0"/>
              <a:t>9/23/2015</a:t>
            </a:fld>
            <a:endParaRPr lang="en-US" dirty="0"/>
          </a:p>
        </p:txBody>
      </p:sp>
      <p:sp>
        <p:nvSpPr>
          <p:cNvPr id="4" name="Slide Number Placeholder 3"/>
          <p:cNvSpPr>
            <a:spLocks noGrp="1"/>
          </p:cNvSpPr>
          <p:nvPr>
            <p:ph type="sldNum" sz="quarter" idx="12"/>
          </p:nvPr>
        </p:nvSpPr>
        <p:spPr/>
        <p:txBody>
          <a:bodyPr/>
          <a:lstStyle/>
          <a:p>
            <a:fld id="{A339ED27-3158-4A93-B53C-5CA67AEB9781}" type="slidenum">
              <a:rPr lang="en-US" smtClean="0"/>
              <a:t>48</a:t>
            </a:fld>
            <a:endParaRPr lang="en-US" dirty="0"/>
          </a:p>
        </p:txBody>
      </p:sp>
    </p:spTree>
    <p:extLst>
      <p:ext uri="{BB962C8B-B14F-4D97-AF65-F5344CB8AC3E}">
        <p14:creationId xmlns:p14="http://schemas.microsoft.com/office/powerpoint/2010/main" val="31521055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Wrap-Up/Upcoming Talks</a:t>
            </a:r>
            <a:endParaRPr lang="en-US" dirty="0"/>
          </a:p>
        </p:txBody>
      </p:sp>
      <p:sp>
        <p:nvSpPr>
          <p:cNvPr id="6" name="Content Placeholder 2"/>
          <p:cNvSpPr>
            <a:spLocks noGrp="1"/>
          </p:cNvSpPr>
          <p:nvPr>
            <p:ph idx="1"/>
          </p:nvPr>
        </p:nvSpPr>
        <p:spPr>
          <a:xfrm>
            <a:off x="838200" y="1825624"/>
            <a:ext cx="10515600" cy="4905375"/>
          </a:xfrm>
        </p:spPr>
        <p:txBody>
          <a:bodyPr>
            <a:normAutofit/>
          </a:bodyPr>
          <a:lstStyle/>
          <a:p>
            <a:pPr lvl="1"/>
            <a:endParaRPr lang="en-US" dirty="0"/>
          </a:p>
          <a:p>
            <a:r>
              <a:rPr lang="en-US" dirty="0" smtClean="0"/>
              <a:t>October 8 – Avid Solutions, Atlanta</a:t>
            </a:r>
          </a:p>
          <a:p>
            <a:pPr lvl="1"/>
            <a:r>
              <a:rPr lang="en-US" dirty="0" smtClean="0"/>
              <a:t>IOT – similar talk</a:t>
            </a:r>
          </a:p>
          <a:p>
            <a:pPr lvl="1"/>
            <a:r>
              <a:rPr lang="en-US" dirty="0" smtClean="0"/>
              <a:t>Basic of good security hygiene</a:t>
            </a:r>
          </a:p>
          <a:p>
            <a:endParaRPr lang="en-US" dirty="0" smtClean="0"/>
          </a:p>
          <a:p>
            <a:r>
              <a:rPr lang="en-US" dirty="0" smtClean="0"/>
              <a:t>October 20 – All Things Open – Raleigh</a:t>
            </a:r>
          </a:p>
          <a:p>
            <a:pPr lvl="1"/>
            <a:r>
              <a:rPr lang="en-US" dirty="0"/>
              <a:t>Dear Open Source: Please help. Love, Manufacturing</a:t>
            </a:r>
            <a:endParaRPr lang="en-US" dirty="0" smtClean="0"/>
          </a:p>
          <a:p>
            <a:endParaRPr lang="en-US" dirty="0" smtClean="0"/>
          </a:p>
          <a:p>
            <a:endParaRPr lang="en-US" dirty="0" smtClean="0"/>
          </a:p>
          <a:p>
            <a:endParaRPr lang="en-US" dirty="0">
              <a:sym typeface="Wingdings" panose="05000000000000000000" pitchFamily="2" charset="2"/>
            </a:endParaRPr>
          </a:p>
          <a:p>
            <a:pPr marL="1371600" lvl="3" indent="0">
              <a:buNone/>
            </a:pPr>
            <a:endParaRPr lang="en-US" dirty="0">
              <a:sym typeface="Wingdings" panose="05000000000000000000" pitchFamily="2" charset="2"/>
            </a:endParaRPr>
          </a:p>
        </p:txBody>
      </p:sp>
      <p:sp>
        <p:nvSpPr>
          <p:cNvPr id="3" name="Date Placeholder 2"/>
          <p:cNvSpPr>
            <a:spLocks noGrp="1"/>
          </p:cNvSpPr>
          <p:nvPr>
            <p:ph type="dt" sz="half" idx="10"/>
          </p:nvPr>
        </p:nvSpPr>
        <p:spPr/>
        <p:txBody>
          <a:bodyPr/>
          <a:lstStyle/>
          <a:p>
            <a:fld id="{224A14B0-CB3F-45E8-A6F7-B956A98A4D75}" type="datetime1">
              <a:rPr lang="en-US" smtClean="0"/>
              <a:t>9/23/2015</a:t>
            </a:fld>
            <a:endParaRPr lang="en-US" dirty="0"/>
          </a:p>
        </p:txBody>
      </p:sp>
      <p:sp>
        <p:nvSpPr>
          <p:cNvPr id="4" name="Slide Number Placeholder 3"/>
          <p:cNvSpPr>
            <a:spLocks noGrp="1"/>
          </p:cNvSpPr>
          <p:nvPr>
            <p:ph type="sldNum" sz="quarter" idx="12"/>
          </p:nvPr>
        </p:nvSpPr>
        <p:spPr/>
        <p:txBody>
          <a:bodyPr/>
          <a:lstStyle/>
          <a:p>
            <a:fld id="{A339ED27-3158-4A93-B53C-5CA67AEB9781}" type="slidenum">
              <a:rPr lang="en-US" smtClean="0"/>
              <a:t>49</a:t>
            </a:fld>
            <a:endParaRPr lang="en-US" dirty="0"/>
          </a:p>
        </p:txBody>
      </p:sp>
    </p:spTree>
    <p:extLst>
      <p:ext uri="{BB962C8B-B14F-4D97-AF65-F5344CB8AC3E}">
        <p14:creationId xmlns:p14="http://schemas.microsoft.com/office/powerpoint/2010/main" val="32336162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1565"/>
            <a:ext cx="10515600" cy="1325563"/>
          </a:xfrm>
        </p:spPr>
        <p:txBody>
          <a:bodyPr/>
          <a:lstStyle/>
          <a:p>
            <a:r>
              <a:rPr lang="en-US" dirty="0" smtClean="0"/>
              <a:t>Overview/One-Eyed People</a:t>
            </a:r>
            <a:endParaRPr lang="en-US" dirty="0"/>
          </a:p>
        </p:txBody>
      </p:sp>
      <p:sp>
        <p:nvSpPr>
          <p:cNvPr id="3" name="Content Placeholder 2"/>
          <p:cNvSpPr>
            <a:spLocks noGrp="1"/>
          </p:cNvSpPr>
          <p:nvPr>
            <p:ph idx="1"/>
          </p:nvPr>
        </p:nvSpPr>
        <p:spPr/>
        <p:txBody>
          <a:bodyPr/>
          <a:lstStyle/>
          <a:p>
            <a:pPr marL="0" indent="0">
              <a:buNone/>
            </a:pPr>
            <a:r>
              <a:rPr lang="en-US" dirty="0" smtClean="0"/>
              <a:t>I am NOT an expert</a:t>
            </a:r>
          </a:p>
          <a:p>
            <a:pPr marL="0" indent="0">
              <a:buNone/>
            </a:pPr>
            <a:endParaRPr lang="en-US" dirty="0"/>
          </a:p>
          <a:p>
            <a:pPr marL="0" indent="0">
              <a:buNone/>
            </a:pPr>
            <a:endParaRPr lang="en-US" dirty="0" smtClean="0"/>
          </a:p>
          <a:p>
            <a:pPr marL="0" indent="0">
              <a:buNone/>
            </a:pPr>
            <a:r>
              <a:rPr lang="en-US" dirty="0" smtClean="0"/>
              <a:t>In the land of the blind</a:t>
            </a:r>
          </a:p>
          <a:p>
            <a:pPr marL="0" indent="0">
              <a:buNone/>
            </a:pPr>
            <a:endParaRPr lang="en-US" dirty="0"/>
          </a:p>
          <a:p>
            <a:pPr marL="0" indent="0">
              <a:buNone/>
            </a:pPr>
            <a:endParaRPr lang="en-US" dirty="0" smtClean="0"/>
          </a:p>
          <a:p>
            <a:pPr marL="0" indent="0">
              <a:buNone/>
            </a:pPr>
            <a:r>
              <a:rPr lang="en-US" dirty="0"/>
              <a:t>	</a:t>
            </a:r>
            <a:r>
              <a:rPr lang="en-US" dirty="0" smtClean="0"/>
              <a:t>			…the one eyed man is king</a:t>
            </a:r>
            <a:endParaRPr lang="en-US" dirty="0"/>
          </a:p>
        </p:txBody>
      </p:sp>
      <p:grpSp>
        <p:nvGrpSpPr>
          <p:cNvPr id="4" name="Group 3"/>
          <p:cNvGrpSpPr/>
          <p:nvPr/>
        </p:nvGrpSpPr>
        <p:grpSpPr>
          <a:xfrm>
            <a:off x="9094431" y="4001294"/>
            <a:ext cx="1962150" cy="2560164"/>
            <a:chOff x="7172325" y="1227611"/>
            <a:chExt cx="1962150" cy="2560164"/>
          </a:xfrm>
        </p:grpSpPr>
        <p:sp>
          <p:nvSpPr>
            <p:cNvPr id="13" name="Oval 12"/>
            <p:cNvSpPr/>
            <p:nvPr/>
          </p:nvSpPr>
          <p:spPr>
            <a:xfrm>
              <a:off x="7172325" y="1825625"/>
              <a:ext cx="1962150" cy="196215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305800" y="2219325"/>
              <a:ext cx="352425" cy="3524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rot="20057949">
              <a:off x="7470756" y="1437168"/>
              <a:ext cx="270081" cy="507038"/>
              <a:chOff x="7458075" y="851694"/>
              <a:chExt cx="504825" cy="947737"/>
            </a:xfrm>
          </p:grpSpPr>
          <p:sp>
            <p:nvSpPr>
              <p:cNvPr id="15" name="Isosceles Triangle 14"/>
              <p:cNvSpPr/>
              <p:nvPr/>
            </p:nvSpPr>
            <p:spPr>
              <a:xfrm>
                <a:off x="7458075" y="1027906"/>
                <a:ext cx="504825" cy="771525"/>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601743" y="851694"/>
                <a:ext cx="217488" cy="2174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rot="20924206">
              <a:off x="7693374" y="1260100"/>
              <a:ext cx="270081" cy="599795"/>
              <a:chOff x="7458075" y="851694"/>
              <a:chExt cx="504825" cy="947737"/>
            </a:xfrm>
          </p:grpSpPr>
          <p:sp>
            <p:nvSpPr>
              <p:cNvPr id="20" name="Isosceles Triangle 19"/>
              <p:cNvSpPr/>
              <p:nvPr/>
            </p:nvSpPr>
            <p:spPr>
              <a:xfrm>
                <a:off x="7458075" y="1027906"/>
                <a:ext cx="504825" cy="771525"/>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601743" y="851694"/>
                <a:ext cx="217488" cy="2174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rot="21364867">
              <a:off x="7958073" y="1227611"/>
              <a:ext cx="270081" cy="599795"/>
              <a:chOff x="7458075" y="851694"/>
              <a:chExt cx="504825" cy="947737"/>
            </a:xfrm>
          </p:grpSpPr>
          <p:sp>
            <p:nvSpPr>
              <p:cNvPr id="23" name="Isosceles Triangle 22"/>
              <p:cNvSpPr/>
              <p:nvPr/>
            </p:nvSpPr>
            <p:spPr>
              <a:xfrm>
                <a:off x="7458075" y="1027906"/>
                <a:ext cx="504825" cy="771525"/>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601743" y="851694"/>
                <a:ext cx="217488" cy="2174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p:nvGrpSpPr>
          <p:grpSpPr>
            <a:xfrm rot="21260884" flipH="1">
              <a:off x="8222196" y="1238981"/>
              <a:ext cx="492699" cy="684106"/>
              <a:chOff x="7623156" y="1412500"/>
              <a:chExt cx="492699" cy="684106"/>
            </a:xfrm>
          </p:grpSpPr>
          <p:grpSp>
            <p:nvGrpSpPr>
              <p:cNvPr id="25" name="Group 24"/>
              <p:cNvGrpSpPr/>
              <p:nvPr/>
            </p:nvGrpSpPr>
            <p:grpSpPr>
              <a:xfrm rot="20057949">
                <a:off x="7623156" y="1589568"/>
                <a:ext cx="270081" cy="507038"/>
                <a:chOff x="7458075" y="851694"/>
                <a:chExt cx="504825" cy="947737"/>
              </a:xfrm>
            </p:grpSpPr>
            <p:sp>
              <p:nvSpPr>
                <p:cNvPr id="26" name="Isosceles Triangle 25"/>
                <p:cNvSpPr/>
                <p:nvPr/>
              </p:nvSpPr>
              <p:spPr>
                <a:xfrm>
                  <a:off x="7458075" y="1027906"/>
                  <a:ext cx="504825" cy="771525"/>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601743" y="851694"/>
                  <a:ext cx="217488" cy="2174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p:cNvGrpSpPr/>
              <p:nvPr/>
            </p:nvGrpSpPr>
            <p:grpSpPr>
              <a:xfrm rot="20924206">
                <a:off x="7845774" y="1412500"/>
                <a:ext cx="270081" cy="599795"/>
                <a:chOff x="7458075" y="851694"/>
                <a:chExt cx="504825" cy="947737"/>
              </a:xfrm>
            </p:grpSpPr>
            <p:sp>
              <p:nvSpPr>
                <p:cNvPr id="29" name="Isosceles Triangle 28"/>
                <p:cNvSpPr/>
                <p:nvPr/>
              </p:nvSpPr>
              <p:spPr>
                <a:xfrm>
                  <a:off x="7458075" y="1027906"/>
                  <a:ext cx="504825" cy="771525"/>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601743" y="851694"/>
                  <a:ext cx="217488" cy="2174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 name="Group 6"/>
            <p:cNvGrpSpPr/>
            <p:nvPr/>
          </p:nvGrpSpPr>
          <p:grpSpPr>
            <a:xfrm rot="10800000">
              <a:off x="7626238" y="2517684"/>
              <a:ext cx="1017152" cy="1017152"/>
              <a:chOff x="5165124" y="2652584"/>
              <a:chExt cx="1647568" cy="1647568"/>
            </a:xfrm>
          </p:grpSpPr>
          <p:sp>
            <p:nvSpPr>
              <p:cNvPr id="6" name="Arc 5"/>
              <p:cNvSpPr/>
              <p:nvPr/>
            </p:nvSpPr>
            <p:spPr>
              <a:xfrm>
                <a:off x="5165124" y="2652584"/>
                <a:ext cx="1647568" cy="1647568"/>
              </a:xfrm>
              <a:prstGeom prst="arc">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Arc 32"/>
              <p:cNvSpPr/>
              <p:nvPr/>
            </p:nvSpPr>
            <p:spPr>
              <a:xfrm flipH="1">
                <a:off x="5165124" y="2652584"/>
                <a:ext cx="1647568" cy="1647568"/>
              </a:xfrm>
              <a:prstGeom prst="arc">
                <a:avLst/>
              </a:pr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
        <p:nvSpPr>
          <p:cNvPr id="5" name="Date Placeholder 4"/>
          <p:cNvSpPr>
            <a:spLocks noGrp="1"/>
          </p:cNvSpPr>
          <p:nvPr>
            <p:ph type="dt" sz="half" idx="10"/>
          </p:nvPr>
        </p:nvSpPr>
        <p:spPr/>
        <p:txBody>
          <a:bodyPr/>
          <a:lstStyle/>
          <a:p>
            <a:fld id="{660F3F27-B7EC-4976-8B5D-B9C54D912D8E}" type="datetime1">
              <a:rPr lang="en-US" smtClean="0"/>
              <a:t>9/23/2015</a:t>
            </a:fld>
            <a:endParaRPr lang="en-US" dirty="0"/>
          </a:p>
        </p:txBody>
      </p:sp>
      <p:sp>
        <p:nvSpPr>
          <p:cNvPr id="8" name="Slide Number Placeholder 7"/>
          <p:cNvSpPr>
            <a:spLocks noGrp="1"/>
          </p:cNvSpPr>
          <p:nvPr>
            <p:ph type="sldNum" sz="quarter" idx="12"/>
          </p:nvPr>
        </p:nvSpPr>
        <p:spPr/>
        <p:txBody>
          <a:bodyPr/>
          <a:lstStyle/>
          <a:p>
            <a:fld id="{A339ED27-3158-4A93-B53C-5CA67AEB9781}" type="slidenum">
              <a:rPr lang="en-US" smtClean="0"/>
              <a:t>5</a:t>
            </a:fld>
            <a:endParaRPr lang="en-US" dirty="0"/>
          </a:p>
        </p:txBody>
      </p:sp>
    </p:spTree>
    <p:extLst>
      <p:ext uri="{BB962C8B-B14F-4D97-AF65-F5344CB8AC3E}">
        <p14:creationId xmlns:p14="http://schemas.microsoft.com/office/powerpoint/2010/main" val="31713631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Wrap-Up/Contact</a:t>
            </a:r>
            <a:endParaRPr lang="en-US" dirty="0"/>
          </a:p>
        </p:txBody>
      </p:sp>
      <p:sp>
        <p:nvSpPr>
          <p:cNvPr id="6" name="Content Placeholder 2"/>
          <p:cNvSpPr>
            <a:spLocks noGrp="1"/>
          </p:cNvSpPr>
          <p:nvPr>
            <p:ph idx="1"/>
          </p:nvPr>
        </p:nvSpPr>
        <p:spPr>
          <a:xfrm>
            <a:off x="838200" y="1825624"/>
            <a:ext cx="10515600" cy="4905375"/>
          </a:xfrm>
        </p:spPr>
        <p:txBody>
          <a:bodyPr>
            <a:normAutofit/>
          </a:bodyPr>
          <a:lstStyle/>
          <a:p>
            <a:pPr lvl="1"/>
            <a:endParaRPr lang="en-US" dirty="0"/>
          </a:p>
          <a:p>
            <a:r>
              <a:rPr lang="en-US" dirty="0" smtClean="0"/>
              <a:t>Andy Robinson</a:t>
            </a:r>
          </a:p>
          <a:p>
            <a:endParaRPr lang="en-US" dirty="0" smtClean="0"/>
          </a:p>
          <a:p>
            <a:pPr marL="0" indent="0">
              <a:buNone/>
            </a:pPr>
            <a:r>
              <a:rPr lang="en-US" dirty="0" smtClean="0">
                <a:hlinkClick r:id="rId2"/>
              </a:rPr>
              <a:t>arobinson@avidsolutionsinc.com</a:t>
            </a:r>
            <a:endParaRPr lang="en-US" dirty="0" smtClean="0"/>
          </a:p>
          <a:p>
            <a:pPr marL="0" indent="0">
              <a:buNone/>
            </a:pPr>
            <a:r>
              <a:rPr lang="en-US" dirty="0" smtClean="0"/>
              <a:t>@</a:t>
            </a:r>
            <a:r>
              <a:rPr lang="en-US" dirty="0" err="1" smtClean="0"/>
              <a:t>archestranaut</a:t>
            </a:r>
            <a:endParaRPr lang="en-US" dirty="0" smtClean="0"/>
          </a:p>
          <a:p>
            <a:pPr marL="0" indent="0">
              <a:buNone/>
            </a:pPr>
            <a:endParaRPr lang="en-US" dirty="0" smtClean="0"/>
          </a:p>
          <a:p>
            <a:pPr marL="0" indent="0">
              <a:buNone/>
            </a:pPr>
            <a:r>
              <a:rPr lang="en-US" dirty="0" smtClean="0"/>
              <a:t>@</a:t>
            </a:r>
            <a:r>
              <a:rPr lang="en-US" dirty="0" err="1" smtClean="0"/>
              <a:t>aaOpenSource</a:t>
            </a:r>
            <a:endParaRPr lang="en-US" dirty="0" smtClean="0"/>
          </a:p>
          <a:p>
            <a:pPr marL="0" indent="0">
              <a:buNone/>
            </a:pPr>
            <a:r>
              <a:rPr lang="en-US" dirty="0" smtClean="0"/>
              <a:t>github.com/</a:t>
            </a:r>
            <a:r>
              <a:rPr lang="en-US" dirty="0" err="1" smtClean="0"/>
              <a:t>aaopensource</a:t>
            </a:r>
            <a:endParaRPr lang="en-US" dirty="0" smtClean="0"/>
          </a:p>
          <a:p>
            <a:endParaRPr lang="en-US" dirty="0" smtClean="0"/>
          </a:p>
          <a:p>
            <a:pPr lvl="1"/>
            <a:endParaRPr lang="en-US" dirty="0" smtClean="0"/>
          </a:p>
          <a:p>
            <a:endParaRPr lang="en-US" dirty="0" smtClean="0"/>
          </a:p>
          <a:p>
            <a:endParaRPr lang="en-US" dirty="0" smtClean="0"/>
          </a:p>
          <a:p>
            <a:endParaRPr lang="en-US" dirty="0">
              <a:sym typeface="Wingdings" panose="05000000000000000000" pitchFamily="2" charset="2"/>
            </a:endParaRPr>
          </a:p>
          <a:p>
            <a:pPr marL="1371600" lvl="3" indent="0">
              <a:buNone/>
            </a:pPr>
            <a:endParaRPr lang="en-US" dirty="0">
              <a:sym typeface="Wingdings" panose="05000000000000000000" pitchFamily="2" charset="2"/>
            </a:endParaRPr>
          </a:p>
        </p:txBody>
      </p:sp>
      <p:sp>
        <p:nvSpPr>
          <p:cNvPr id="3" name="Date Placeholder 2"/>
          <p:cNvSpPr>
            <a:spLocks noGrp="1"/>
          </p:cNvSpPr>
          <p:nvPr>
            <p:ph type="dt" sz="half" idx="10"/>
          </p:nvPr>
        </p:nvSpPr>
        <p:spPr/>
        <p:txBody>
          <a:bodyPr/>
          <a:lstStyle/>
          <a:p>
            <a:fld id="{224A14B0-CB3F-45E8-A6F7-B956A98A4D75}" type="datetime1">
              <a:rPr lang="en-US" smtClean="0"/>
              <a:t>9/23/2015</a:t>
            </a:fld>
            <a:endParaRPr lang="en-US" dirty="0"/>
          </a:p>
        </p:txBody>
      </p:sp>
      <p:sp>
        <p:nvSpPr>
          <p:cNvPr id="4" name="Slide Number Placeholder 3"/>
          <p:cNvSpPr>
            <a:spLocks noGrp="1"/>
          </p:cNvSpPr>
          <p:nvPr>
            <p:ph type="sldNum" sz="quarter" idx="12"/>
          </p:nvPr>
        </p:nvSpPr>
        <p:spPr/>
        <p:txBody>
          <a:bodyPr/>
          <a:lstStyle/>
          <a:p>
            <a:fld id="{A339ED27-3158-4A93-B53C-5CA67AEB9781}" type="slidenum">
              <a:rPr lang="en-US" smtClean="0"/>
              <a:t>50</a:t>
            </a:fld>
            <a:endParaRPr lang="en-US" dirty="0"/>
          </a:p>
        </p:txBody>
      </p:sp>
      <p:pic>
        <p:nvPicPr>
          <p:cNvPr id="7" name="Picture 6" descr="http://aaopensource.org/wp-content/uploads/2014/09/copy-aaOpenSourc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4632538"/>
            <a:ext cx="704863" cy="68306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assets-cdn.github.com/images/modules/logos_page/Octoca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66539" y="4470683"/>
            <a:ext cx="2032885" cy="1689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6647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Overview/My Definition of IOT</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What would/could you do differently if the cost </a:t>
            </a:r>
            <a:r>
              <a:rPr lang="en-US" dirty="0" smtClean="0"/>
              <a:t>of the hardware and </a:t>
            </a:r>
            <a:r>
              <a:rPr lang="en-US" dirty="0" err="1" smtClean="0"/>
              <a:t>comms</a:t>
            </a:r>
            <a:r>
              <a:rPr lang="en-US" dirty="0" smtClean="0"/>
              <a:t> for your </a:t>
            </a:r>
            <a:r>
              <a:rPr lang="en-US" dirty="0" smtClean="0"/>
              <a:t>system approached $0?</a:t>
            </a:r>
            <a:endParaRPr lang="en-US" dirty="0"/>
          </a:p>
        </p:txBody>
      </p:sp>
      <p:sp>
        <p:nvSpPr>
          <p:cNvPr id="30" name="Date Placeholder 29"/>
          <p:cNvSpPr>
            <a:spLocks noGrp="1"/>
          </p:cNvSpPr>
          <p:nvPr>
            <p:ph type="dt" sz="half" idx="10"/>
          </p:nvPr>
        </p:nvSpPr>
        <p:spPr/>
        <p:txBody>
          <a:bodyPr/>
          <a:lstStyle/>
          <a:p>
            <a:fld id="{BDCB2CA2-0954-4B38-A5DF-718EBCDD77FA}" type="datetime1">
              <a:rPr lang="en-US" smtClean="0"/>
              <a:t>9/23/2015</a:t>
            </a:fld>
            <a:endParaRPr lang="en-US" dirty="0"/>
          </a:p>
        </p:txBody>
      </p:sp>
      <p:sp>
        <p:nvSpPr>
          <p:cNvPr id="31" name="Slide Number Placeholder 30"/>
          <p:cNvSpPr>
            <a:spLocks noGrp="1"/>
          </p:cNvSpPr>
          <p:nvPr>
            <p:ph type="sldNum" sz="quarter" idx="12"/>
          </p:nvPr>
        </p:nvSpPr>
        <p:spPr/>
        <p:txBody>
          <a:bodyPr/>
          <a:lstStyle/>
          <a:p>
            <a:fld id="{A339ED27-3158-4A93-B53C-5CA67AEB9781}" type="slidenum">
              <a:rPr lang="en-US" smtClean="0"/>
              <a:t>6</a:t>
            </a:fld>
            <a:endParaRPr lang="en-US" dirty="0"/>
          </a:p>
        </p:txBody>
      </p:sp>
      <p:grpSp>
        <p:nvGrpSpPr>
          <p:cNvPr id="13" name="Group 12"/>
          <p:cNvGrpSpPr/>
          <p:nvPr/>
        </p:nvGrpSpPr>
        <p:grpSpPr>
          <a:xfrm>
            <a:off x="838201" y="1888709"/>
            <a:ext cx="9666199" cy="2955667"/>
            <a:chOff x="838201" y="3324225"/>
            <a:chExt cx="9666199" cy="2955667"/>
          </a:xfrm>
        </p:grpSpPr>
        <p:sp>
          <p:nvSpPr>
            <p:cNvPr id="32" name="Rectangle 31"/>
            <p:cNvSpPr/>
            <p:nvPr/>
          </p:nvSpPr>
          <p:spPr>
            <a:xfrm>
              <a:off x="838201" y="3324225"/>
              <a:ext cx="6705600" cy="1333500"/>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4" idx="3"/>
              <a:endCxn id="8" idx="1"/>
            </p:cNvCxnSpPr>
            <p:nvPr/>
          </p:nvCxnSpPr>
          <p:spPr>
            <a:xfrm>
              <a:off x="1744362" y="3998548"/>
              <a:ext cx="350233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928816" y="3648440"/>
              <a:ext cx="815546" cy="700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Sensor</a:t>
              </a:r>
              <a:endParaRPr lang="en-US" dirty="0"/>
            </a:p>
          </p:txBody>
        </p:sp>
        <p:sp>
          <p:nvSpPr>
            <p:cNvPr id="5" name="Rectangle 4"/>
            <p:cNvSpPr/>
            <p:nvPr/>
          </p:nvSpPr>
          <p:spPr>
            <a:xfrm>
              <a:off x="2022731" y="3648440"/>
              <a:ext cx="1330411" cy="700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Transmitter</a:t>
              </a:r>
              <a:endParaRPr lang="en-US" dirty="0"/>
            </a:p>
          </p:txBody>
        </p:sp>
        <p:sp>
          <p:nvSpPr>
            <p:cNvPr id="6" name="Rectangle 5"/>
            <p:cNvSpPr/>
            <p:nvPr/>
          </p:nvSpPr>
          <p:spPr>
            <a:xfrm>
              <a:off x="3571102" y="3648440"/>
              <a:ext cx="976184" cy="700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 Channel</a:t>
              </a:r>
              <a:endParaRPr lang="en-US" dirty="0"/>
            </a:p>
          </p:txBody>
        </p:sp>
        <p:sp>
          <p:nvSpPr>
            <p:cNvPr id="7" name="Rectangle 6"/>
            <p:cNvSpPr/>
            <p:nvPr/>
          </p:nvSpPr>
          <p:spPr>
            <a:xfrm>
              <a:off x="5178735" y="5579676"/>
              <a:ext cx="1264507" cy="700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Complex Machine</a:t>
              </a:r>
              <a:endParaRPr lang="en-US" dirty="0"/>
            </a:p>
          </p:txBody>
        </p:sp>
        <p:sp>
          <p:nvSpPr>
            <p:cNvPr id="8" name="Rectangle 7"/>
            <p:cNvSpPr/>
            <p:nvPr/>
          </p:nvSpPr>
          <p:spPr>
            <a:xfrm>
              <a:off x="5246697" y="3648440"/>
              <a:ext cx="1128584" cy="700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Gateway</a:t>
              </a:r>
              <a:endParaRPr lang="en-US" dirty="0"/>
            </a:p>
          </p:txBody>
        </p:sp>
        <p:sp>
          <p:nvSpPr>
            <p:cNvPr id="9" name="Rectangle 8"/>
            <p:cNvSpPr/>
            <p:nvPr/>
          </p:nvSpPr>
          <p:spPr>
            <a:xfrm>
              <a:off x="6977176" y="3648440"/>
              <a:ext cx="1128584" cy="700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Server</a:t>
              </a:r>
              <a:endParaRPr lang="en-US" dirty="0"/>
            </a:p>
          </p:txBody>
        </p:sp>
        <p:sp>
          <p:nvSpPr>
            <p:cNvPr id="10" name="Rectangle 9"/>
            <p:cNvSpPr/>
            <p:nvPr/>
          </p:nvSpPr>
          <p:spPr>
            <a:xfrm>
              <a:off x="9056342" y="3648440"/>
              <a:ext cx="1448058" cy="700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Visualization</a:t>
              </a:r>
              <a:endParaRPr lang="en-US" dirty="0"/>
            </a:p>
          </p:txBody>
        </p:sp>
        <p:sp>
          <p:nvSpPr>
            <p:cNvPr id="11" name="Rectangle 10"/>
            <p:cNvSpPr/>
            <p:nvPr/>
          </p:nvSpPr>
          <p:spPr>
            <a:xfrm>
              <a:off x="9056342" y="4563966"/>
              <a:ext cx="1448058" cy="700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Alarming</a:t>
              </a:r>
              <a:endParaRPr lang="en-US" dirty="0"/>
            </a:p>
          </p:txBody>
        </p:sp>
        <p:sp>
          <p:nvSpPr>
            <p:cNvPr id="12" name="Rectangle 11"/>
            <p:cNvSpPr/>
            <p:nvPr/>
          </p:nvSpPr>
          <p:spPr>
            <a:xfrm>
              <a:off x="9056342" y="5476746"/>
              <a:ext cx="1448058" cy="700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Storage</a:t>
              </a:r>
              <a:endParaRPr lang="en-US" dirty="0"/>
            </a:p>
          </p:txBody>
        </p:sp>
        <p:cxnSp>
          <p:nvCxnSpPr>
            <p:cNvPr id="14" name="Straight Arrow Connector 13"/>
            <p:cNvCxnSpPr>
              <a:stCxn id="7" idx="0"/>
              <a:endCxn id="8" idx="2"/>
            </p:cNvCxnSpPr>
            <p:nvPr/>
          </p:nvCxnSpPr>
          <p:spPr>
            <a:xfrm flipV="1">
              <a:off x="5810989" y="4348656"/>
              <a:ext cx="0" cy="12310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3"/>
              <a:endCxn id="9" idx="1"/>
            </p:cNvCxnSpPr>
            <p:nvPr/>
          </p:nvCxnSpPr>
          <p:spPr>
            <a:xfrm>
              <a:off x="6375281" y="3998548"/>
              <a:ext cx="60189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3"/>
              <a:endCxn id="10" idx="1"/>
            </p:cNvCxnSpPr>
            <p:nvPr/>
          </p:nvCxnSpPr>
          <p:spPr>
            <a:xfrm>
              <a:off x="8105760" y="3998548"/>
              <a:ext cx="95058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3"/>
              <a:endCxn id="11" idx="1"/>
            </p:cNvCxnSpPr>
            <p:nvPr/>
          </p:nvCxnSpPr>
          <p:spPr>
            <a:xfrm>
              <a:off x="8105760" y="3998548"/>
              <a:ext cx="950582" cy="91552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3"/>
              <a:endCxn id="12" idx="1"/>
            </p:cNvCxnSpPr>
            <p:nvPr/>
          </p:nvCxnSpPr>
          <p:spPr>
            <a:xfrm>
              <a:off x="8105760" y="3998548"/>
              <a:ext cx="950582" cy="182830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879404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11"/>
          <p:cNvCxnSpPr>
            <a:stCxn id="4" idx="3"/>
            <a:endCxn id="6" idx="1"/>
          </p:cNvCxnSpPr>
          <p:nvPr/>
        </p:nvCxnSpPr>
        <p:spPr>
          <a:xfrm>
            <a:off x="2104760" y="4001294"/>
            <a:ext cx="296047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Overview/Parts and Pieces</a:t>
            </a:r>
            <a:endParaRPr lang="en-US" dirty="0"/>
          </a:p>
        </p:txBody>
      </p:sp>
      <p:sp>
        <p:nvSpPr>
          <p:cNvPr id="3" name="Content Placeholder 2"/>
          <p:cNvSpPr>
            <a:spLocks noGrp="1"/>
          </p:cNvSpPr>
          <p:nvPr>
            <p:ph idx="1"/>
          </p:nvPr>
        </p:nvSpPr>
        <p:spPr/>
        <p:txBody>
          <a:bodyPr/>
          <a:lstStyle/>
          <a:p>
            <a:r>
              <a:rPr lang="en-US" dirty="0" smtClean="0"/>
              <a:t>Many Moving Pieces</a:t>
            </a:r>
          </a:p>
        </p:txBody>
      </p:sp>
      <p:sp>
        <p:nvSpPr>
          <p:cNvPr id="4" name="Rectangle 3"/>
          <p:cNvSpPr/>
          <p:nvPr/>
        </p:nvSpPr>
        <p:spPr>
          <a:xfrm>
            <a:off x="778468" y="3399932"/>
            <a:ext cx="1326292" cy="1202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Clients</a:t>
            </a:r>
            <a:endParaRPr lang="en-US" dirty="0"/>
          </a:p>
        </p:txBody>
      </p:sp>
      <p:sp>
        <p:nvSpPr>
          <p:cNvPr id="5" name="Rectangle 4"/>
          <p:cNvSpPr/>
          <p:nvPr/>
        </p:nvSpPr>
        <p:spPr>
          <a:xfrm>
            <a:off x="2864699" y="3399932"/>
            <a:ext cx="1528119" cy="1202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a:t>
            </a:r>
            <a:r>
              <a:rPr lang="en-US" dirty="0" smtClean="0"/>
              <a:t>Transmission</a:t>
            </a:r>
            <a:endParaRPr lang="en-US" dirty="0"/>
          </a:p>
        </p:txBody>
      </p:sp>
      <p:sp>
        <p:nvSpPr>
          <p:cNvPr id="6" name="Rectangle 5"/>
          <p:cNvSpPr/>
          <p:nvPr/>
        </p:nvSpPr>
        <p:spPr>
          <a:xfrm>
            <a:off x="5065237" y="3399932"/>
            <a:ext cx="1528119" cy="1202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Servers</a:t>
            </a:r>
            <a:endParaRPr lang="en-US" dirty="0"/>
          </a:p>
        </p:txBody>
      </p:sp>
      <p:sp>
        <p:nvSpPr>
          <p:cNvPr id="7" name="Rectangle 6"/>
          <p:cNvSpPr/>
          <p:nvPr/>
        </p:nvSpPr>
        <p:spPr>
          <a:xfrm>
            <a:off x="7165233" y="5369950"/>
            <a:ext cx="1528119" cy="1202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Storage</a:t>
            </a:r>
            <a:endParaRPr lang="en-US" dirty="0"/>
          </a:p>
        </p:txBody>
      </p:sp>
      <p:sp>
        <p:nvSpPr>
          <p:cNvPr id="8" name="Rectangle 7"/>
          <p:cNvSpPr/>
          <p:nvPr/>
        </p:nvSpPr>
        <p:spPr>
          <a:xfrm>
            <a:off x="7547787" y="2342251"/>
            <a:ext cx="1528119" cy="1202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Visualization</a:t>
            </a:r>
            <a:endParaRPr lang="en-US" dirty="0"/>
          </a:p>
        </p:txBody>
      </p:sp>
      <p:sp>
        <p:nvSpPr>
          <p:cNvPr id="9" name="Rectangle 8"/>
          <p:cNvSpPr/>
          <p:nvPr/>
        </p:nvSpPr>
        <p:spPr>
          <a:xfrm>
            <a:off x="9758490" y="3004357"/>
            <a:ext cx="1528119" cy="1202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Analytics</a:t>
            </a:r>
            <a:endParaRPr lang="en-US" dirty="0"/>
          </a:p>
        </p:txBody>
      </p:sp>
      <p:sp>
        <p:nvSpPr>
          <p:cNvPr id="10" name="Rectangle 9"/>
          <p:cNvSpPr/>
          <p:nvPr/>
        </p:nvSpPr>
        <p:spPr>
          <a:xfrm>
            <a:off x="9774456" y="5172095"/>
            <a:ext cx="1528119" cy="1202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Notifications</a:t>
            </a:r>
            <a:endParaRPr lang="en-US" dirty="0"/>
          </a:p>
        </p:txBody>
      </p:sp>
      <p:cxnSp>
        <p:nvCxnSpPr>
          <p:cNvPr id="14" name="Straight Arrow Connector 13"/>
          <p:cNvCxnSpPr>
            <a:stCxn id="6" idx="3"/>
            <a:endCxn id="8" idx="1"/>
          </p:cNvCxnSpPr>
          <p:nvPr/>
        </p:nvCxnSpPr>
        <p:spPr>
          <a:xfrm flipV="1">
            <a:off x="6593356" y="2943613"/>
            <a:ext cx="954431" cy="105768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3"/>
            <a:endCxn id="9" idx="1"/>
          </p:cNvCxnSpPr>
          <p:nvPr/>
        </p:nvCxnSpPr>
        <p:spPr>
          <a:xfrm flipV="1">
            <a:off x="6593356" y="3605719"/>
            <a:ext cx="3165134" cy="3955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10" idx="1"/>
          </p:cNvCxnSpPr>
          <p:nvPr/>
        </p:nvCxnSpPr>
        <p:spPr>
          <a:xfrm>
            <a:off x="6593356" y="4001294"/>
            <a:ext cx="3181100" cy="177216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 idx="3"/>
            <a:endCxn id="7" idx="0"/>
          </p:cNvCxnSpPr>
          <p:nvPr/>
        </p:nvCxnSpPr>
        <p:spPr>
          <a:xfrm>
            <a:off x="6593356" y="4001294"/>
            <a:ext cx="1335937" cy="13686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0"/>
            <a:endCxn id="9" idx="1"/>
          </p:cNvCxnSpPr>
          <p:nvPr/>
        </p:nvCxnSpPr>
        <p:spPr>
          <a:xfrm flipV="1">
            <a:off x="7929293" y="3605719"/>
            <a:ext cx="1829197" cy="176423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2"/>
            <a:endCxn id="10" idx="0"/>
          </p:cNvCxnSpPr>
          <p:nvPr/>
        </p:nvCxnSpPr>
        <p:spPr>
          <a:xfrm>
            <a:off x="10522550" y="4207081"/>
            <a:ext cx="15966" cy="96501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3" name="Date Placeholder 32"/>
          <p:cNvSpPr>
            <a:spLocks noGrp="1"/>
          </p:cNvSpPr>
          <p:nvPr>
            <p:ph type="dt" sz="half" idx="10"/>
          </p:nvPr>
        </p:nvSpPr>
        <p:spPr/>
        <p:txBody>
          <a:bodyPr/>
          <a:lstStyle/>
          <a:p>
            <a:fld id="{DD170EAF-2B0C-4402-86AE-D2BDE1346616}" type="datetime1">
              <a:rPr lang="en-US" smtClean="0"/>
              <a:t>9/23/2015</a:t>
            </a:fld>
            <a:endParaRPr lang="en-US" dirty="0"/>
          </a:p>
        </p:txBody>
      </p:sp>
      <p:sp>
        <p:nvSpPr>
          <p:cNvPr id="34" name="Slide Number Placeholder 33"/>
          <p:cNvSpPr>
            <a:spLocks noGrp="1"/>
          </p:cNvSpPr>
          <p:nvPr>
            <p:ph type="sldNum" sz="quarter" idx="12"/>
          </p:nvPr>
        </p:nvSpPr>
        <p:spPr/>
        <p:txBody>
          <a:bodyPr/>
          <a:lstStyle/>
          <a:p>
            <a:fld id="{A339ED27-3158-4A93-B53C-5CA67AEB9781}" type="slidenum">
              <a:rPr lang="en-US" smtClean="0"/>
              <a:t>7</a:t>
            </a:fld>
            <a:endParaRPr lang="en-US" dirty="0"/>
          </a:p>
        </p:txBody>
      </p:sp>
      <p:sp>
        <p:nvSpPr>
          <p:cNvPr id="35" name="Rectangle 34"/>
          <p:cNvSpPr/>
          <p:nvPr/>
        </p:nvSpPr>
        <p:spPr>
          <a:xfrm>
            <a:off x="2777179" y="3334544"/>
            <a:ext cx="1718621" cy="1333500"/>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5536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Overview/Data Transmission </a:t>
            </a:r>
            <a:endParaRPr lang="en-US" dirty="0"/>
          </a:p>
        </p:txBody>
      </p:sp>
      <p:sp>
        <p:nvSpPr>
          <p:cNvPr id="3" name="Content Placeholder 2"/>
          <p:cNvSpPr>
            <a:spLocks noGrp="1"/>
          </p:cNvSpPr>
          <p:nvPr>
            <p:ph idx="1"/>
          </p:nvPr>
        </p:nvSpPr>
        <p:spPr/>
        <p:txBody>
          <a:bodyPr/>
          <a:lstStyle/>
          <a:p>
            <a:r>
              <a:rPr lang="en-US" dirty="0" smtClean="0"/>
              <a:t>Two Core Pieces</a:t>
            </a:r>
          </a:p>
          <a:p>
            <a:pPr lvl="1"/>
            <a:r>
              <a:rPr lang="en-US" dirty="0" smtClean="0"/>
              <a:t>Transport</a:t>
            </a:r>
          </a:p>
          <a:p>
            <a:pPr lvl="2"/>
            <a:r>
              <a:rPr lang="en-US" dirty="0" smtClean="0"/>
              <a:t>TCP – connection oriented, packets are confirmed and retransmitted if failed</a:t>
            </a:r>
          </a:p>
          <a:p>
            <a:pPr lvl="2"/>
            <a:r>
              <a:rPr lang="en-US" dirty="0" smtClean="0"/>
              <a:t>UDP - connectionless , fire and forget</a:t>
            </a:r>
          </a:p>
          <a:p>
            <a:pPr lvl="1"/>
            <a:r>
              <a:rPr lang="en-US" dirty="0" smtClean="0"/>
              <a:t>Protocol</a:t>
            </a:r>
          </a:p>
          <a:p>
            <a:pPr lvl="2"/>
            <a:r>
              <a:rPr lang="en-US" dirty="0" smtClean="0"/>
              <a:t>HTTP</a:t>
            </a:r>
          </a:p>
          <a:p>
            <a:pPr lvl="2"/>
            <a:r>
              <a:rPr lang="en-US" dirty="0" smtClean="0"/>
              <a:t>XMPP</a:t>
            </a:r>
          </a:p>
          <a:p>
            <a:pPr lvl="2"/>
            <a:r>
              <a:rPr lang="en-US" dirty="0" err="1" smtClean="0"/>
              <a:t>CoAP</a:t>
            </a:r>
            <a:endParaRPr lang="en-US" dirty="0"/>
          </a:p>
          <a:p>
            <a:pPr lvl="2"/>
            <a:r>
              <a:rPr lang="en-US" dirty="0" smtClean="0"/>
              <a:t>AMQP</a:t>
            </a:r>
          </a:p>
          <a:p>
            <a:pPr lvl="2"/>
            <a:r>
              <a:rPr lang="en-US" dirty="0" smtClean="0"/>
              <a:t>MQTT</a:t>
            </a:r>
          </a:p>
        </p:txBody>
      </p:sp>
      <p:sp>
        <p:nvSpPr>
          <p:cNvPr id="4" name="Date Placeholder 3"/>
          <p:cNvSpPr>
            <a:spLocks noGrp="1"/>
          </p:cNvSpPr>
          <p:nvPr>
            <p:ph type="dt" sz="half" idx="10"/>
          </p:nvPr>
        </p:nvSpPr>
        <p:spPr/>
        <p:txBody>
          <a:bodyPr/>
          <a:lstStyle/>
          <a:p>
            <a:fld id="{A2033791-3789-45DF-AA61-9CA4B5DBE95B}" type="datetime1">
              <a:rPr lang="en-US" smtClean="0"/>
              <a:t>9/23/2015</a:t>
            </a:fld>
            <a:endParaRPr lang="en-US" dirty="0"/>
          </a:p>
        </p:txBody>
      </p:sp>
      <p:sp>
        <p:nvSpPr>
          <p:cNvPr id="5" name="Slide Number Placeholder 4"/>
          <p:cNvSpPr>
            <a:spLocks noGrp="1"/>
          </p:cNvSpPr>
          <p:nvPr>
            <p:ph type="sldNum" sz="quarter" idx="12"/>
          </p:nvPr>
        </p:nvSpPr>
        <p:spPr/>
        <p:txBody>
          <a:bodyPr/>
          <a:lstStyle/>
          <a:p>
            <a:fld id="{A339ED27-3158-4A93-B53C-5CA67AEB9781}" type="slidenum">
              <a:rPr lang="en-US" smtClean="0"/>
              <a:t>8</a:t>
            </a:fld>
            <a:endParaRPr lang="en-US" dirty="0"/>
          </a:p>
        </p:txBody>
      </p:sp>
    </p:spTree>
    <p:extLst>
      <p:ext uri="{BB962C8B-B14F-4D97-AF65-F5344CB8AC3E}">
        <p14:creationId xmlns:p14="http://schemas.microsoft.com/office/powerpoint/2010/main" val="382386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Overview/Data Transmission/HTTP</a:t>
            </a:r>
            <a:endParaRPr lang="en-US" dirty="0"/>
          </a:p>
        </p:txBody>
      </p:sp>
      <p:sp>
        <p:nvSpPr>
          <p:cNvPr id="3" name="Content Placeholder 2"/>
          <p:cNvSpPr>
            <a:spLocks noGrp="1"/>
          </p:cNvSpPr>
          <p:nvPr>
            <p:ph idx="1"/>
          </p:nvPr>
        </p:nvSpPr>
        <p:spPr/>
        <p:txBody>
          <a:bodyPr>
            <a:normAutofit/>
          </a:bodyPr>
          <a:lstStyle/>
          <a:p>
            <a:r>
              <a:rPr lang="en-US" dirty="0" smtClean="0"/>
              <a:t>Same core protocol as web page delivery</a:t>
            </a:r>
          </a:p>
          <a:p>
            <a:endParaRPr lang="en-US" dirty="0" smtClean="0"/>
          </a:p>
          <a:p>
            <a:r>
              <a:rPr lang="en-US" dirty="0" smtClean="0"/>
              <a:t>Uses a RESTful </a:t>
            </a:r>
            <a:r>
              <a:rPr lang="en-US" dirty="0" smtClean="0"/>
              <a:t>pattern with HTTP verbs </a:t>
            </a:r>
            <a:r>
              <a:rPr lang="en-US" dirty="0" smtClean="0"/>
              <a:t>(GET/POST</a:t>
            </a:r>
            <a:r>
              <a:rPr lang="en-US" dirty="0" smtClean="0"/>
              <a:t>) and specific URL’s</a:t>
            </a:r>
            <a:endParaRPr lang="en-US" dirty="0" smtClean="0"/>
          </a:p>
          <a:p>
            <a:endParaRPr lang="en-US" dirty="0" smtClean="0"/>
          </a:p>
          <a:p>
            <a:r>
              <a:rPr lang="en-US" dirty="0" smtClean="0"/>
              <a:t>Client-Server with Request/Response</a:t>
            </a:r>
          </a:p>
        </p:txBody>
      </p:sp>
      <p:pic>
        <p:nvPicPr>
          <p:cNvPr id="5" name="Picture 2" descr="https://upload.wikimedia.org/wikipedia/commons/thumb/5/5b/HTTP_logo.svg/2000px-HTTP_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30659" y="365125"/>
            <a:ext cx="1523141" cy="788987"/>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8FF08B8C-DE2D-4C99-98B9-8AAED4C30795}" type="datetime1">
              <a:rPr lang="en-US" smtClean="0"/>
              <a:t>9/23/2015</a:t>
            </a:fld>
            <a:endParaRPr lang="en-US" dirty="0"/>
          </a:p>
        </p:txBody>
      </p:sp>
      <p:sp>
        <p:nvSpPr>
          <p:cNvPr id="6" name="Slide Number Placeholder 5"/>
          <p:cNvSpPr>
            <a:spLocks noGrp="1"/>
          </p:cNvSpPr>
          <p:nvPr>
            <p:ph type="sldNum" sz="quarter" idx="12"/>
          </p:nvPr>
        </p:nvSpPr>
        <p:spPr/>
        <p:txBody>
          <a:bodyPr/>
          <a:lstStyle/>
          <a:p>
            <a:fld id="{A339ED27-3158-4A93-B53C-5CA67AEB9781}" type="slidenum">
              <a:rPr lang="en-US" smtClean="0"/>
              <a:t>9</a:t>
            </a:fld>
            <a:endParaRPr lang="en-US" dirty="0"/>
          </a:p>
        </p:txBody>
      </p:sp>
    </p:spTree>
    <p:extLst>
      <p:ext uri="{BB962C8B-B14F-4D97-AF65-F5344CB8AC3E}">
        <p14:creationId xmlns:p14="http://schemas.microsoft.com/office/powerpoint/2010/main" val="6815333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4840</TotalTime>
  <Words>1874</Words>
  <Application>Microsoft Office PowerPoint</Application>
  <PresentationFormat>Widescreen</PresentationFormat>
  <Paragraphs>618</Paragraphs>
  <Slides>50</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Wingdings</vt:lpstr>
      <vt:lpstr>Office Theme</vt:lpstr>
      <vt:lpstr>IOT and System Platform From Concepts to Code</vt:lpstr>
      <vt:lpstr>Introductions</vt:lpstr>
      <vt:lpstr>Introductions</vt:lpstr>
      <vt:lpstr>Overview</vt:lpstr>
      <vt:lpstr>Overview/One-Eyed People</vt:lpstr>
      <vt:lpstr>Overview/My Definition of IOT</vt:lpstr>
      <vt:lpstr>Overview/Parts and Pieces</vt:lpstr>
      <vt:lpstr>Overview/Data Transmission </vt:lpstr>
      <vt:lpstr>Overview/Data Transmission/HTTP</vt:lpstr>
      <vt:lpstr>Overview/Data Transmission/HTTP</vt:lpstr>
      <vt:lpstr>Overview/Data Transmission/HTTP</vt:lpstr>
      <vt:lpstr>Overview/Data Transmission/XMPP</vt:lpstr>
      <vt:lpstr>Overview/Data Transmission/XMPP</vt:lpstr>
      <vt:lpstr>Overview/Data Transmission/XMPP</vt:lpstr>
      <vt:lpstr>Overview/Data Transmission/CoAP</vt:lpstr>
      <vt:lpstr>Overview/Data Transmission/CoAP</vt:lpstr>
      <vt:lpstr>Overview/Data Transmission/CoAP</vt:lpstr>
      <vt:lpstr>Overview/Data Transmission/AMQP</vt:lpstr>
      <vt:lpstr>Overview/Data Transmission/AMQP</vt:lpstr>
      <vt:lpstr>Overview/Data Transmission/AMQP</vt:lpstr>
      <vt:lpstr>Overview/Data Transmission/MQTT</vt:lpstr>
      <vt:lpstr>Overview/Data Transmission/MQTT</vt:lpstr>
      <vt:lpstr>Overview/Data Transmission/MQTT</vt:lpstr>
      <vt:lpstr>Overview/Data Transmission/MQTT</vt:lpstr>
      <vt:lpstr>Overview/Data Transmission/Winner </vt:lpstr>
      <vt:lpstr>MQTT – The Details</vt:lpstr>
      <vt:lpstr>MQTT/Details/Transport</vt:lpstr>
      <vt:lpstr>MQTT/Details/Communication Model</vt:lpstr>
      <vt:lpstr>MQTT/Details/Broker</vt:lpstr>
      <vt:lpstr>MQTT/Details/Broker</vt:lpstr>
      <vt:lpstr>MQTT/Details/Broker</vt:lpstr>
      <vt:lpstr>MQTT/Details/Topics</vt:lpstr>
      <vt:lpstr>MQTT/Details/Topics vs Queues</vt:lpstr>
      <vt:lpstr>MQTT – The Code</vt:lpstr>
      <vt:lpstr>MQTT/Code/Client Library</vt:lpstr>
      <vt:lpstr>MQTT/Code/Pseudocode</vt:lpstr>
      <vt:lpstr>MQTT/Code/System Platform/Publish</vt:lpstr>
      <vt:lpstr>MQTT/Code/System Platform/Subscribe</vt:lpstr>
      <vt:lpstr>MQTT – The Demos</vt:lpstr>
      <vt:lpstr>MQTT/Demo</vt:lpstr>
      <vt:lpstr>MQTT/Demo</vt:lpstr>
      <vt:lpstr>MQTT/Demo</vt:lpstr>
      <vt:lpstr>MQTT/Demo</vt:lpstr>
      <vt:lpstr>MQTT/Demo</vt:lpstr>
      <vt:lpstr>MQTT – Resources</vt:lpstr>
      <vt:lpstr>MQTT/Resources</vt:lpstr>
      <vt:lpstr>Wrap-Up</vt:lpstr>
      <vt:lpstr>Wrap-Up/Takeaways</vt:lpstr>
      <vt:lpstr>Wrap-Up/Upcoming Talks</vt:lpstr>
      <vt:lpstr>Wrap-Up/Contact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Robinson</dc:creator>
  <cp:lastModifiedBy>Andrew Robinson</cp:lastModifiedBy>
  <cp:revision>126</cp:revision>
  <dcterms:created xsi:type="dcterms:W3CDTF">2015-08-27T21:04:29Z</dcterms:created>
  <dcterms:modified xsi:type="dcterms:W3CDTF">2015-09-23T15:45:00Z</dcterms:modified>
</cp:coreProperties>
</file>