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5688" cy="42794238"/>
  <p:notesSz cx="6797675" cy="9926638"/>
  <p:defaultTextStyle>
    <a:defPPr>
      <a:defRPr lang="en-US"/>
    </a:defPPr>
    <a:lvl1pPr marL="0" algn="l" defTabSz="4174785" rtl="0" eaLnBrk="1" latinLnBrk="0" hangingPunct="1">
      <a:defRPr sz="8200" kern="1200">
        <a:solidFill>
          <a:schemeClr val="tx1"/>
        </a:solidFill>
        <a:latin typeface="+mn-lt"/>
        <a:ea typeface="+mn-ea"/>
        <a:cs typeface="+mn-cs"/>
      </a:defRPr>
    </a:lvl1pPr>
    <a:lvl2pPr marL="2087392" algn="l" defTabSz="4174785" rtl="0" eaLnBrk="1" latinLnBrk="0" hangingPunct="1">
      <a:defRPr sz="8200" kern="1200">
        <a:solidFill>
          <a:schemeClr val="tx1"/>
        </a:solidFill>
        <a:latin typeface="+mn-lt"/>
        <a:ea typeface="+mn-ea"/>
        <a:cs typeface="+mn-cs"/>
      </a:defRPr>
    </a:lvl2pPr>
    <a:lvl3pPr marL="4174785" algn="l" defTabSz="4174785" rtl="0" eaLnBrk="1" latinLnBrk="0" hangingPunct="1">
      <a:defRPr sz="8200" kern="1200">
        <a:solidFill>
          <a:schemeClr val="tx1"/>
        </a:solidFill>
        <a:latin typeface="+mn-lt"/>
        <a:ea typeface="+mn-ea"/>
        <a:cs typeface="+mn-cs"/>
      </a:defRPr>
    </a:lvl3pPr>
    <a:lvl4pPr marL="6262177" algn="l" defTabSz="4174785" rtl="0" eaLnBrk="1" latinLnBrk="0" hangingPunct="1">
      <a:defRPr sz="8200" kern="1200">
        <a:solidFill>
          <a:schemeClr val="tx1"/>
        </a:solidFill>
        <a:latin typeface="+mn-lt"/>
        <a:ea typeface="+mn-ea"/>
        <a:cs typeface="+mn-cs"/>
      </a:defRPr>
    </a:lvl4pPr>
    <a:lvl5pPr marL="8349569" algn="l" defTabSz="4174785" rtl="0" eaLnBrk="1" latinLnBrk="0" hangingPunct="1">
      <a:defRPr sz="8200" kern="1200">
        <a:solidFill>
          <a:schemeClr val="tx1"/>
        </a:solidFill>
        <a:latin typeface="+mn-lt"/>
        <a:ea typeface="+mn-ea"/>
        <a:cs typeface="+mn-cs"/>
      </a:defRPr>
    </a:lvl5pPr>
    <a:lvl6pPr marL="10436962" algn="l" defTabSz="4174785" rtl="0" eaLnBrk="1" latinLnBrk="0" hangingPunct="1">
      <a:defRPr sz="8200" kern="1200">
        <a:solidFill>
          <a:schemeClr val="tx1"/>
        </a:solidFill>
        <a:latin typeface="+mn-lt"/>
        <a:ea typeface="+mn-ea"/>
        <a:cs typeface="+mn-cs"/>
      </a:defRPr>
    </a:lvl6pPr>
    <a:lvl7pPr marL="12524354" algn="l" defTabSz="4174785" rtl="0" eaLnBrk="1" latinLnBrk="0" hangingPunct="1">
      <a:defRPr sz="8200" kern="1200">
        <a:solidFill>
          <a:schemeClr val="tx1"/>
        </a:solidFill>
        <a:latin typeface="+mn-lt"/>
        <a:ea typeface="+mn-ea"/>
        <a:cs typeface="+mn-cs"/>
      </a:defRPr>
    </a:lvl7pPr>
    <a:lvl8pPr marL="14611746" algn="l" defTabSz="4174785" rtl="0" eaLnBrk="1" latinLnBrk="0" hangingPunct="1">
      <a:defRPr sz="8200" kern="1200">
        <a:solidFill>
          <a:schemeClr val="tx1"/>
        </a:solidFill>
        <a:latin typeface="+mn-lt"/>
        <a:ea typeface="+mn-ea"/>
        <a:cs typeface="+mn-cs"/>
      </a:defRPr>
    </a:lvl8pPr>
    <a:lvl9pPr marL="16699139" algn="l" defTabSz="4174785"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0" d="100"/>
          <a:sy n="40" d="100"/>
        </p:scale>
        <p:origin x="-1698" y="5490"/>
      </p:cViewPr>
      <p:guideLst>
        <p:guide orient="horz" pos="13479"/>
        <p:guide pos="95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NZ"/>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3200"/>
            </a:pPr>
            <a:r>
              <a:rPr lang="en-NZ" sz="3200" dirty="0"/>
              <a:t>Featured Sets ML</a:t>
            </a:r>
          </a:p>
        </c:rich>
      </c:tx>
      <c:layout>
        <c:manualLayout>
          <c:xMode val="edge"/>
          <c:yMode val="edge"/>
          <c:x val="0.16895940133635945"/>
          <c:y val="4.9009623680948281E-3"/>
        </c:manualLayout>
      </c:layout>
      <c:overlay val="0"/>
    </c:title>
    <c:autoTitleDeleted val="0"/>
    <c:plotArea>
      <c:layout>
        <c:manualLayout>
          <c:layoutTarget val="inner"/>
          <c:xMode val="edge"/>
          <c:yMode val="edge"/>
          <c:x val="8.0128903426314832E-2"/>
          <c:y val="5.7273206202895013E-2"/>
          <c:w val="0.76318444775977268"/>
          <c:h val="0.86165986037393694"/>
        </c:manualLayout>
      </c:layout>
      <c:doughnutChart>
        <c:varyColors val="1"/>
        <c:ser>
          <c:idx val="0"/>
          <c:order val="0"/>
          <c:explosion val="10"/>
          <c:dPt>
            <c:idx val="0"/>
            <c:bubble3D val="0"/>
            <c:spPr>
              <a:solidFill>
                <a:srgbClr val="0070C0"/>
              </a:solidFill>
            </c:spPr>
          </c:dPt>
          <c:dPt>
            <c:idx val="1"/>
            <c:bubble3D val="0"/>
            <c:spPr>
              <a:solidFill>
                <a:schemeClr val="accent1"/>
              </a:solidFill>
            </c:spPr>
          </c:dPt>
          <c:dLbls>
            <c:dLbl>
              <c:idx val="0"/>
              <c:layout>
                <c:manualLayout>
                  <c:x val="0.16444145094989454"/>
                  <c:y val="4.1190539760815104E-2"/>
                </c:manualLayout>
              </c:layout>
              <c:showLegendKey val="0"/>
              <c:showVal val="0"/>
              <c:showCatName val="0"/>
              <c:showSerName val="0"/>
              <c:showPercent val="1"/>
              <c:showBubbleSize val="0"/>
            </c:dLbl>
            <c:dLbl>
              <c:idx val="1"/>
              <c:layout>
                <c:manualLayout>
                  <c:x val="-0.12009796530544226"/>
                  <c:y val="-0.10399964520071246"/>
                </c:manualLayout>
              </c:layout>
              <c:showLegendKey val="0"/>
              <c:showVal val="0"/>
              <c:showCatName val="0"/>
              <c:showSerName val="0"/>
              <c:showPercent val="1"/>
              <c:showBubbleSize val="0"/>
            </c:dLbl>
            <c:txPr>
              <a:bodyPr/>
              <a:lstStyle/>
              <a:p>
                <a:pPr>
                  <a:defRPr sz="3200" b="1"/>
                </a:pPr>
                <a:endParaRPr lang="en-US"/>
              </a:p>
            </c:txPr>
            <c:showLegendKey val="0"/>
            <c:showVal val="0"/>
            <c:showCatName val="0"/>
            <c:showSerName val="0"/>
            <c:showPercent val="1"/>
            <c:showBubbleSize val="0"/>
            <c:showLeaderLines val="1"/>
          </c:dLbls>
          <c:cat>
            <c:strRef>
              <c:f>Sheet1!$A$3:$A$4</c:f>
              <c:strCache>
                <c:ptCount val="2"/>
                <c:pt idx="0">
                  <c:v>Accuracy</c:v>
                </c:pt>
                <c:pt idx="1">
                  <c:v>Error</c:v>
                </c:pt>
              </c:strCache>
            </c:strRef>
          </c:cat>
          <c:val>
            <c:numRef>
              <c:f>Sheet1!$B$3:$B$4</c:f>
              <c:numCache>
                <c:formatCode>General</c:formatCode>
                <c:ptCount val="2"/>
                <c:pt idx="0">
                  <c:v>0.68</c:v>
                </c:pt>
                <c:pt idx="1">
                  <c:v>0.31999999999999995</c:v>
                </c:pt>
              </c:numCache>
            </c:numRef>
          </c:val>
        </c:ser>
        <c:dLbls>
          <c:showLegendKey val="0"/>
          <c:showVal val="0"/>
          <c:showCatName val="0"/>
          <c:showSerName val="0"/>
          <c:showPercent val="1"/>
          <c:showBubbleSize val="0"/>
          <c:showLeaderLines val="1"/>
        </c:dLbls>
        <c:firstSliceAng val="0"/>
        <c:holeSize val="50"/>
      </c:doughnutChart>
    </c:plotArea>
    <c:legend>
      <c:legendPos val="t"/>
      <c:layout>
        <c:manualLayout>
          <c:xMode val="edge"/>
          <c:yMode val="edge"/>
          <c:x val="0.1676355404955005"/>
          <c:y val="0.91080740132816773"/>
          <c:w val="0.69929333248686654"/>
          <c:h val="8.8346821230679495E-2"/>
        </c:manualLayout>
      </c:layout>
      <c:overlay val="0"/>
      <c:txPr>
        <a:bodyPr/>
        <a:lstStyle/>
        <a:p>
          <a:pPr>
            <a:defRPr sz="3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NZ"/>
  <c:roundedCorners val="0"/>
  <mc:AlternateContent xmlns:mc="http://schemas.openxmlformats.org/markup-compatibility/2006">
    <mc:Choice xmlns:c14="http://schemas.microsoft.com/office/drawing/2007/8/2/chart" Requires="c14">
      <c14:style val="126"/>
    </mc:Choice>
    <mc:Fallback>
      <c:style val="26"/>
    </mc:Fallback>
  </mc:AlternateContent>
  <c:chart>
    <c:title>
      <c:layout>
        <c:manualLayout>
          <c:xMode val="edge"/>
          <c:yMode val="edge"/>
          <c:x val="1.6495751679765063E-2"/>
          <c:y val="6.3340806245408884E-3"/>
        </c:manualLayout>
      </c:layout>
      <c:overlay val="0"/>
      <c:txPr>
        <a:bodyPr/>
        <a:lstStyle/>
        <a:p>
          <a:pPr>
            <a:defRPr sz="3200"/>
          </a:pPr>
          <a:endParaRPr lang="en-US"/>
        </a:p>
      </c:txPr>
    </c:title>
    <c:autoTitleDeleted val="0"/>
    <c:plotArea>
      <c:layout>
        <c:manualLayout>
          <c:layoutTarget val="inner"/>
          <c:xMode val="edge"/>
          <c:yMode val="edge"/>
          <c:x val="7.6682301000371933E-2"/>
          <c:y val="2.4653147991848335E-3"/>
          <c:w val="0.88427010525400562"/>
          <c:h val="0.91066622779890127"/>
        </c:manualLayout>
      </c:layout>
      <c:doughnutChart>
        <c:varyColors val="1"/>
        <c:ser>
          <c:idx val="0"/>
          <c:order val="0"/>
          <c:tx>
            <c:strRef>
              <c:f>Sheet1!$A$8</c:f>
              <c:strCache>
                <c:ptCount val="1"/>
                <c:pt idx="0">
                  <c:v>Trump</c:v>
                </c:pt>
              </c:strCache>
            </c:strRef>
          </c:tx>
          <c:explosion val="25"/>
          <c:dPt>
            <c:idx val="0"/>
            <c:bubble3D val="0"/>
            <c:spPr>
              <a:solidFill>
                <a:srgbClr val="0070C0"/>
              </a:solidFill>
            </c:spPr>
          </c:dPt>
          <c:dPt>
            <c:idx val="1"/>
            <c:bubble3D val="0"/>
            <c:spPr>
              <a:solidFill>
                <a:schemeClr val="accent1"/>
              </a:solidFill>
            </c:spPr>
          </c:dPt>
          <c:dLbls>
            <c:dLbl>
              <c:idx val="0"/>
              <c:layout>
                <c:manualLayout>
                  <c:x val="0.12741217159446053"/>
                  <c:y val="1.1138065919707086E-2"/>
                </c:manualLayout>
              </c:layout>
              <c:showLegendKey val="0"/>
              <c:showVal val="0"/>
              <c:showCatName val="0"/>
              <c:showSerName val="0"/>
              <c:showPercent val="1"/>
              <c:showBubbleSize val="0"/>
            </c:dLbl>
            <c:dLbl>
              <c:idx val="1"/>
              <c:layout>
                <c:manualLayout>
                  <c:x val="0.39624039357945734"/>
                  <c:y val="-2.7688258518539302E-2"/>
                </c:manualLayout>
              </c:layout>
              <c:showLegendKey val="0"/>
              <c:showVal val="0"/>
              <c:showCatName val="0"/>
              <c:showSerName val="0"/>
              <c:showPercent val="1"/>
              <c:showBubbleSize val="0"/>
            </c:dLbl>
            <c:txPr>
              <a:bodyPr/>
              <a:lstStyle/>
              <a:p>
                <a:pPr>
                  <a:defRPr sz="3200" b="1"/>
                </a:pPr>
                <a:endParaRPr lang="en-US"/>
              </a:p>
            </c:txPr>
            <c:showLegendKey val="0"/>
            <c:showVal val="0"/>
            <c:showCatName val="0"/>
            <c:showSerName val="0"/>
            <c:showPercent val="1"/>
            <c:showBubbleSize val="0"/>
            <c:showLeaderLines val="1"/>
          </c:dLbls>
          <c:cat>
            <c:strRef>
              <c:f>Sheet1!$B$7:$C$7</c:f>
              <c:strCache>
                <c:ptCount val="2"/>
                <c:pt idx="0">
                  <c:v>Positive</c:v>
                </c:pt>
                <c:pt idx="1">
                  <c:v>Negative</c:v>
                </c:pt>
              </c:strCache>
            </c:strRef>
          </c:cat>
          <c:val>
            <c:numRef>
              <c:f>Sheet1!$B$8:$C$8</c:f>
              <c:numCache>
                <c:formatCode>General</c:formatCode>
                <c:ptCount val="2"/>
                <c:pt idx="0">
                  <c:v>3.8000000000000034E-2</c:v>
                </c:pt>
                <c:pt idx="1">
                  <c:v>0.96199999999999997</c:v>
                </c:pt>
              </c:numCache>
            </c:numRef>
          </c:val>
        </c:ser>
        <c:dLbls>
          <c:showLegendKey val="0"/>
          <c:showVal val="0"/>
          <c:showCatName val="0"/>
          <c:showSerName val="0"/>
          <c:showPercent val="1"/>
          <c:showBubbleSize val="0"/>
          <c:showLeaderLines val="1"/>
        </c:dLbls>
        <c:firstSliceAng val="0"/>
        <c:holeSize val="50"/>
      </c:doughnutChart>
    </c:plotArea>
    <c:legend>
      <c:legendPos val="t"/>
      <c:layout>
        <c:manualLayout>
          <c:xMode val="edge"/>
          <c:yMode val="edge"/>
          <c:x val="7.9696861379331449E-2"/>
          <c:y val="0.88915198780730154"/>
          <c:w val="0.86825215877784911"/>
          <c:h val="0.10927454992563015"/>
        </c:manualLayout>
      </c:layout>
      <c:overlay val="0"/>
      <c:txPr>
        <a:bodyPr/>
        <a:lstStyle/>
        <a:p>
          <a:pPr>
            <a:defRPr sz="3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NZ"/>
  <c:roundedCorners val="0"/>
  <mc:AlternateContent xmlns:mc="http://schemas.openxmlformats.org/markup-compatibility/2006">
    <mc:Choice xmlns:c14="http://schemas.microsoft.com/office/drawing/2007/8/2/chart" Requires="c14">
      <c14:style val="126"/>
    </mc:Choice>
    <mc:Fallback>
      <c:style val="26"/>
    </mc:Fallback>
  </mc:AlternateContent>
  <c:chart>
    <c:title>
      <c:layout>
        <c:manualLayout>
          <c:xMode val="edge"/>
          <c:yMode val="edge"/>
          <c:x val="0.79763203303163355"/>
          <c:y val="1.5058601079674031E-2"/>
        </c:manualLayout>
      </c:layout>
      <c:overlay val="0"/>
      <c:txPr>
        <a:bodyPr/>
        <a:lstStyle/>
        <a:p>
          <a:pPr>
            <a:defRPr sz="3200"/>
          </a:pPr>
          <a:endParaRPr lang="en-US"/>
        </a:p>
      </c:txPr>
    </c:title>
    <c:autoTitleDeleted val="0"/>
    <c:plotArea>
      <c:layout>
        <c:manualLayout>
          <c:layoutTarget val="inner"/>
          <c:xMode val="edge"/>
          <c:yMode val="edge"/>
          <c:x val="7.8890272766186917E-2"/>
          <c:y val="4.8312814177850778E-2"/>
          <c:w val="0.74442460816635725"/>
          <c:h val="0.8519737537673675"/>
        </c:manualLayout>
      </c:layout>
      <c:doughnutChart>
        <c:varyColors val="1"/>
        <c:ser>
          <c:idx val="0"/>
          <c:order val="0"/>
          <c:tx>
            <c:strRef>
              <c:f>Sheet1!$A$10</c:f>
              <c:strCache>
                <c:ptCount val="1"/>
                <c:pt idx="0">
                  <c:v>Hillary</c:v>
                </c:pt>
              </c:strCache>
            </c:strRef>
          </c:tx>
          <c:dPt>
            <c:idx val="0"/>
            <c:bubble3D val="0"/>
            <c:explosion val="14"/>
            <c:spPr>
              <a:solidFill>
                <a:srgbClr val="0070C0"/>
              </a:solidFill>
            </c:spPr>
          </c:dPt>
          <c:dPt>
            <c:idx val="1"/>
            <c:bubble3D val="0"/>
            <c:spPr>
              <a:solidFill>
                <a:schemeClr val="accent1"/>
              </a:solidFill>
            </c:spPr>
          </c:dPt>
          <c:dLbls>
            <c:dLbl>
              <c:idx val="0"/>
              <c:layout>
                <c:manualLayout>
                  <c:x val="0.12650301468881681"/>
                  <c:y val="0.25979149963707193"/>
                </c:manualLayout>
              </c:layout>
              <c:showLegendKey val="0"/>
              <c:showVal val="0"/>
              <c:showCatName val="0"/>
              <c:showSerName val="0"/>
              <c:showPercent val="1"/>
              <c:showBubbleSize val="0"/>
            </c:dLbl>
            <c:dLbl>
              <c:idx val="1"/>
              <c:layout>
                <c:manualLayout>
                  <c:x val="-6.9551133571525023E-2"/>
                  <c:y val="-0.33149198129492508"/>
                </c:manualLayout>
              </c:layout>
              <c:showLegendKey val="0"/>
              <c:showVal val="0"/>
              <c:showCatName val="0"/>
              <c:showSerName val="0"/>
              <c:showPercent val="1"/>
              <c:showBubbleSize val="0"/>
            </c:dLbl>
            <c:txPr>
              <a:bodyPr/>
              <a:lstStyle/>
              <a:p>
                <a:pPr>
                  <a:defRPr sz="3200" b="1"/>
                </a:pPr>
                <a:endParaRPr lang="en-US"/>
              </a:p>
            </c:txPr>
            <c:showLegendKey val="0"/>
            <c:showVal val="0"/>
            <c:showCatName val="0"/>
            <c:showSerName val="0"/>
            <c:showPercent val="1"/>
            <c:showBubbleSize val="0"/>
            <c:showLeaderLines val="1"/>
          </c:dLbls>
          <c:cat>
            <c:strRef>
              <c:f>Sheet1!$B$9:$C$9</c:f>
              <c:strCache>
                <c:ptCount val="2"/>
                <c:pt idx="0">
                  <c:v>Positive</c:v>
                </c:pt>
                <c:pt idx="1">
                  <c:v>Negative</c:v>
                </c:pt>
              </c:strCache>
            </c:strRef>
          </c:cat>
          <c:val>
            <c:numRef>
              <c:f>Sheet1!$B$10:$C$10</c:f>
              <c:numCache>
                <c:formatCode>General</c:formatCode>
                <c:ptCount val="2"/>
                <c:pt idx="0">
                  <c:v>0.46299999999999997</c:v>
                </c:pt>
                <c:pt idx="1">
                  <c:v>0.53700000000000003</c:v>
                </c:pt>
              </c:numCache>
            </c:numRef>
          </c:val>
        </c:ser>
        <c:dLbls>
          <c:showLegendKey val="0"/>
          <c:showVal val="0"/>
          <c:showCatName val="0"/>
          <c:showSerName val="0"/>
          <c:showPercent val="1"/>
          <c:showBubbleSize val="0"/>
          <c:showLeaderLines val="1"/>
        </c:dLbls>
        <c:firstSliceAng val="0"/>
        <c:holeSize val="50"/>
      </c:doughnutChart>
    </c:plotArea>
    <c:legend>
      <c:legendPos val="t"/>
      <c:layout>
        <c:manualLayout>
          <c:xMode val="edge"/>
          <c:yMode val="edge"/>
          <c:x val="0.18067766430905136"/>
          <c:y val="0.89631228011392194"/>
          <c:w val="0.73222902484712615"/>
          <c:h val="0.10368775654708254"/>
        </c:manualLayout>
      </c:layout>
      <c:overlay val="0"/>
      <c:txPr>
        <a:bodyPr/>
        <a:lstStyle/>
        <a:p>
          <a:pPr>
            <a:defRPr sz="3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30265688" cy="4279423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17478" tIns="208739" rIns="417478" bIns="208739" rtlCol="0" anchor="ctr"/>
          <a:lstStyle/>
          <a:p>
            <a:pPr algn="ctr" eaLnBrk="1" latinLnBrk="0" hangingPunct="1"/>
            <a:endParaRPr kumimoji="0" lang="en-US"/>
          </a:p>
        </p:txBody>
      </p:sp>
      <p:sp useBgFill="1">
        <p:nvSpPr>
          <p:cNvPr id="13" name="Rounded Rectangle 12"/>
          <p:cNvSpPr/>
          <p:nvPr/>
        </p:nvSpPr>
        <p:spPr>
          <a:xfrm>
            <a:off x="216180" y="435279"/>
            <a:ext cx="29833323" cy="4175964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9" name="Subtitle 8"/>
          <p:cNvSpPr>
            <a:spLocks noGrp="1"/>
          </p:cNvSpPr>
          <p:nvPr>
            <p:ph type="subTitle" idx="1"/>
          </p:nvPr>
        </p:nvSpPr>
        <p:spPr>
          <a:xfrm>
            <a:off x="4287639" y="19970645"/>
            <a:ext cx="21185982" cy="9985322"/>
          </a:xfrm>
        </p:spPr>
        <p:txBody>
          <a:bodyPr/>
          <a:lstStyle>
            <a:lvl1pPr marL="0" indent="0" algn="ctr">
              <a:buNone/>
              <a:defRPr sz="11900">
                <a:solidFill>
                  <a:schemeClr val="tx2"/>
                </a:solidFill>
              </a:defRPr>
            </a:lvl1pPr>
            <a:lvl2pPr marL="2087392" indent="0" algn="ctr">
              <a:buNone/>
            </a:lvl2pPr>
            <a:lvl3pPr marL="4174785" indent="0" algn="ctr">
              <a:buNone/>
            </a:lvl3pPr>
            <a:lvl4pPr marL="6262177" indent="0" algn="ctr">
              <a:buNone/>
            </a:lvl4pPr>
            <a:lvl5pPr marL="8349569" indent="0" algn="ctr">
              <a:buNone/>
            </a:lvl5pPr>
            <a:lvl6pPr marL="10436962" indent="0" algn="ctr">
              <a:buNone/>
            </a:lvl6pPr>
            <a:lvl7pPr marL="12524354" indent="0" algn="ctr">
              <a:buNone/>
            </a:lvl7pPr>
            <a:lvl8pPr marL="14611746" indent="0" algn="ctr">
              <a:buNone/>
            </a:lvl8pPr>
            <a:lvl9pPr marL="1669913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54CF23D-6045-4BFB-AE79-F6553325B5FD}" type="datetimeFigureOut">
              <a:rPr lang="en-GB" smtClean="0"/>
              <a:t>27/06/2016</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6400">
                <a:solidFill>
                  <a:srgbClr val="FFFFFF"/>
                </a:solidFill>
              </a:defRPr>
            </a:lvl1pPr>
          </a:lstStyle>
          <a:p>
            <a:fld id="{226FA019-F257-41C8-B1F0-372A72C9FDC8}" type="slidenum">
              <a:rPr lang="en-GB" smtClean="0"/>
              <a:t>‹#›</a:t>
            </a:fld>
            <a:endParaRPr lang="en-GB"/>
          </a:p>
        </p:txBody>
      </p:sp>
      <p:sp>
        <p:nvSpPr>
          <p:cNvPr id="7" name="Rectangle 6"/>
          <p:cNvSpPr/>
          <p:nvPr/>
        </p:nvSpPr>
        <p:spPr>
          <a:xfrm>
            <a:off x="208297" y="9043721"/>
            <a:ext cx="29860348" cy="953073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10" name="Rectangle 9"/>
          <p:cNvSpPr/>
          <p:nvPr/>
        </p:nvSpPr>
        <p:spPr>
          <a:xfrm>
            <a:off x="208297" y="8715598"/>
            <a:ext cx="29860348" cy="75242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11" name="Rectangle 10"/>
          <p:cNvSpPr/>
          <p:nvPr/>
        </p:nvSpPr>
        <p:spPr>
          <a:xfrm>
            <a:off x="208297" y="18574430"/>
            <a:ext cx="29860348" cy="68972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8" name="Title 7"/>
          <p:cNvSpPr>
            <a:spLocks noGrp="1"/>
          </p:cNvSpPr>
          <p:nvPr>
            <p:ph type="ctrTitle"/>
          </p:nvPr>
        </p:nvSpPr>
        <p:spPr>
          <a:xfrm>
            <a:off x="1513285" y="9397076"/>
            <a:ext cx="27239119" cy="9173024"/>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4CF23D-6045-4BFB-AE79-F6553325B5FD}" type="datetimeFigureOut">
              <a:rPr lang="en-GB" smtClean="0"/>
              <a:t>27/06/2016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FA019-F257-41C8-B1F0-372A72C9FDC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2624" y="1713777"/>
            <a:ext cx="6658451" cy="365137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026570" y="1713771"/>
            <a:ext cx="18411627" cy="365137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4CF23D-6045-4BFB-AE79-F6553325B5FD}" type="datetimeFigureOut">
              <a:rPr lang="en-GB" smtClean="0"/>
              <a:t>27/06/2016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FA019-F257-41C8-B1F0-372A72C9FDC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54CF23D-6045-4BFB-AE79-F6553325B5FD}" type="datetimeFigureOut">
              <a:rPr lang="en-GB" smtClean="0"/>
              <a:t>27/06/2016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FA019-F257-41C8-B1F0-372A72C9FDC8}" type="slidenum">
              <a:rPr lang="en-GB" smtClean="0"/>
              <a:t>‹#›</a:t>
            </a:fld>
            <a:endParaRPr lang="en-GB"/>
          </a:p>
        </p:txBody>
      </p:sp>
      <p:sp>
        <p:nvSpPr>
          <p:cNvPr id="8" name="Content Placeholder 7"/>
          <p:cNvSpPr>
            <a:spLocks noGrp="1"/>
          </p:cNvSpPr>
          <p:nvPr>
            <p:ph sz="quarter" idx="1"/>
          </p:nvPr>
        </p:nvSpPr>
        <p:spPr>
          <a:xfrm>
            <a:off x="3026570" y="9034340"/>
            <a:ext cx="25725835" cy="2852949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30265688" cy="4279423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17478" tIns="208739" rIns="417478" bIns="208739" rtlCol="0" anchor="ctr"/>
          <a:lstStyle/>
          <a:p>
            <a:pPr algn="ctr" eaLnBrk="1" latinLnBrk="0" hangingPunct="1"/>
            <a:endParaRPr kumimoji="0" lang="en-US"/>
          </a:p>
        </p:txBody>
      </p:sp>
      <p:sp useBgFill="1">
        <p:nvSpPr>
          <p:cNvPr id="10" name="Rounded Rectangle 9"/>
          <p:cNvSpPr/>
          <p:nvPr/>
        </p:nvSpPr>
        <p:spPr>
          <a:xfrm>
            <a:off x="216180" y="435279"/>
            <a:ext cx="29833323" cy="4175964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2" name="Title 1"/>
          <p:cNvSpPr>
            <a:spLocks noGrp="1"/>
          </p:cNvSpPr>
          <p:nvPr>
            <p:ph type="title"/>
          </p:nvPr>
        </p:nvSpPr>
        <p:spPr>
          <a:xfrm>
            <a:off x="2390782" y="5943647"/>
            <a:ext cx="25725835" cy="8499411"/>
          </a:xfrm>
        </p:spPr>
        <p:txBody>
          <a:bodyPr anchor="b" anchorCtr="0"/>
          <a:lstStyle>
            <a:lvl1pPr algn="l">
              <a:buNone/>
              <a:defRPr sz="183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390782" y="15899252"/>
            <a:ext cx="25725835" cy="8350818"/>
          </a:xfrm>
        </p:spPr>
        <p:txBody>
          <a:bodyPr anchor="t" anchorCtr="0"/>
          <a:lstStyle>
            <a:lvl1pPr marL="0" indent="0">
              <a:buNone/>
              <a:defRPr sz="11000">
                <a:solidFill>
                  <a:schemeClr val="tx1">
                    <a:tint val="75000"/>
                  </a:schemeClr>
                </a:solidFill>
              </a:defRPr>
            </a:lvl1pPr>
            <a:lvl2pPr>
              <a:buNone/>
              <a:defRPr sz="8200">
                <a:solidFill>
                  <a:schemeClr val="tx1">
                    <a:tint val="75000"/>
                  </a:schemeClr>
                </a:solidFill>
              </a:defRPr>
            </a:lvl2pPr>
            <a:lvl3pPr>
              <a:buNone/>
              <a:defRPr sz="7300">
                <a:solidFill>
                  <a:schemeClr val="tx1">
                    <a:tint val="75000"/>
                  </a:schemeClr>
                </a:solidFill>
              </a:defRPr>
            </a:lvl3pPr>
            <a:lvl4pPr>
              <a:buNone/>
              <a:defRPr sz="6400">
                <a:solidFill>
                  <a:schemeClr val="tx1">
                    <a:tint val="75000"/>
                  </a:schemeClr>
                </a:solidFill>
              </a:defRPr>
            </a:lvl4pPr>
            <a:lvl5pPr>
              <a:buNone/>
              <a:defRPr sz="6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4CF23D-6045-4BFB-AE79-F6553325B5FD}" type="datetimeFigureOut">
              <a:rPr lang="en-GB" smtClean="0"/>
              <a:t>27/06/2016</a:t>
            </a:fld>
            <a:endParaRPr lang="en-GB"/>
          </a:p>
        </p:txBody>
      </p:sp>
      <p:sp>
        <p:nvSpPr>
          <p:cNvPr id="5" name="Footer Placeholder 4"/>
          <p:cNvSpPr>
            <a:spLocks noGrp="1"/>
          </p:cNvSpPr>
          <p:nvPr>
            <p:ph type="ftr" sz="quarter" idx="11"/>
          </p:nvPr>
        </p:nvSpPr>
        <p:spPr>
          <a:xfrm>
            <a:off x="2648247" y="38514816"/>
            <a:ext cx="13241239" cy="2852948"/>
          </a:xfrm>
        </p:spPr>
        <p:txBody>
          <a:bodyPr/>
          <a:lstStyle/>
          <a:p>
            <a:endParaRPr lang="en-GB"/>
          </a:p>
        </p:txBody>
      </p:sp>
      <p:sp>
        <p:nvSpPr>
          <p:cNvPr id="7" name="Rectangle 6"/>
          <p:cNvSpPr/>
          <p:nvPr/>
        </p:nvSpPr>
        <p:spPr>
          <a:xfrm flipV="1">
            <a:off x="229748" y="14831530"/>
            <a:ext cx="29833796" cy="5705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8" name="Rectangle 7"/>
          <p:cNvSpPr/>
          <p:nvPr/>
        </p:nvSpPr>
        <p:spPr>
          <a:xfrm>
            <a:off x="228869" y="14610917"/>
            <a:ext cx="29834677" cy="285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9" name="Rectangle 8"/>
          <p:cNvSpPr/>
          <p:nvPr/>
        </p:nvSpPr>
        <p:spPr>
          <a:xfrm>
            <a:off x="226088" y="15405927"/>
            <a:ext cx="29837457" cy="28529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6" name="Slide Number Placeholder 5"/>
          <p:cNvSpPr>
            <a:spLocks noGrp="1"/>
          </p:cNvSpPr>
          <p:nvPr>
            <p:ph type="sldNum" sz="quarter" idx="12"/>
          </p:nvPr>
        </p:nvSpPr>
        <p:spPr>
          <a:xfrm>
            <a:off x="484251" y="38743051"/>
            <a:ext cx="1513284" cy="2852948"/>
          </a:xfrm>
        </p:spPr>
        <p:txBody>
          <a:bodyPr/>
          <a:lstStyle/>
          <a:p>
            <a:fld id="{226FA019-F257-41C8-B1F0-372A72C9FDC8}"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54CF23D-6045-4BFB-AE79-F6553325B5FD}" type="datetimeFigureOut">
              <a:rPr lang="en-GB" smtClean="0"/>
              <a:t>27/06/2016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FA019-F257-41C8-B1F0-372A72C9FDC8}" type="slidenum">
              <a:rPr lang="en-GB" smtClean="0"/>
              <a:t>‹#›</a:t>
            </a:fld>
            <a:endParaRPr lang="en-GB"/>
          </a:p>
        </p:txBody>
      </p:sp>
      <p:sp>
        <p:nvSpPr>
          <p:cNvPr id="9" name="Content Placeholder 8"/>
          <p:cNvSpPr>
            <a:spLocks noGrp="1"/>
          </p:cNvSpPr>
          <p:nvPr>
            <p:ph sz="quarter" idx="1"/>
          </p:nvPr>
        </p:nvSpPr>
        <p:spPr>
          <a:xfrm>
            <a:off x="3026569" y="9034340"/>
            <a:ext cx="12408932" cy="2852949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6330861" y="9034340"/>
            <a:ext cx="12408932" cy="2852949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6570" y="1703847"/>
            <a:ext cx="25725835" cy="7132373"/>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26570" y="9034339"/>
            <a:ext cx="12358489" cy="4754915"/>
          </a:xfrm>
          <a:noFill/>
          <a:ln w="12700" cap="sq" cmpd="sng" algn="ctr">
            <a:noFill/>
            <a:prstDash val="solid"/>
          </a:ln>
        </p:spPr>
        <p:txBody>
          <a:bodyPr lIns="417478" anchor="b" anchorCtr="0">
            <a:noAutofit/>
          </a:bodyPr>
          <a:lstStyle>
            <a:lvl1pPr marL="0" indent="0">
              <a:buNone/>
              <a:defRPr sz="11000" b="1">
                <a:solidFill>
                  <a:schemeClr val="accent1"/>
                </a:solidFill>
                <a:latin typeface="+mj-lt"/>
                <a:ea typeface="+mj-ea"/>
                <a:cs typeface="+mj-cs"/>
              </a:defRPr>
            </a:lvl1pPr>
            <a:lvl2pPr>
              <a:buNone/>
              <a:defRPr sz="9100" b="1"/>
            </a:lvl2pPr>
            <a:lvl3pPr>
              <a:buNone/>
              <a:defRPr sz="8200" b="1"/>
            </a:lvl3pPr>
            <a:lvl4pPr>
              <a:buNone/>
              <a:defRPr sz="7300" b="1"/>
            </a:lvl4pPr>
            <a:lvl5pPr>
              <a:buNone/>
              <a:defRPr sz="73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6393915" y="9034339"/>
            <a:ext cx="12358489" cy="4754915"/>
          </a:xfrm>
          <a:noFill/>
          <a:ln w="12700" cap="sq" cmpd="sng" algn="ctr">
            <a:noFill/>
            <a:prstDash val="solid"/>
          </a:ln>
        </p:spPr>
        <p:txBody>
          <a:bodyPr lIns="417478" anchor="b" anchorCtr="0">
            <a:noAutofit/>
          </a:bodyPr>
          <a:lstStyle>
            <a:lvl1pPr marL="0" indent="0">
              <a:buNone/>
              <a:defRPr sz="11000" b="1">
                <a:solidFill>
                  <a:schemeClr val="accent1"/>
                </a:solidFill>
                <a:latin typeface="+mj-lt"/>
                <a:ea typeface="+mj-ea"/>
                <a:cs typeface="+mj-cs"/>
              </a:defRPr>
            </a:lvl1pPr>
            <a:lvl2pPr>
              <a:buNone/>
              <a:defRPr sz="9100" b="1"/>
            </a:lvl2pPr>
            <a:lvl3pPr>
              <a:buNone/>
              <a:defRPr sz="8200" b="1"/>
            </a:lvl3pPr>
            <a:lvl4pPr>
              <a:buNone/>
              <a:defRPr sz="7300" b="1"/>
            </a:lvl4pPr>
            <a:lvl5pPr>
              <a:buNone/>
              <a:defRPr sz="73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54CF23D-6045-4BFB-AE79-F6553325B5FD}" type="datetimeFigureOut">
              <a:rPr lang="en-GB" smtClean="0"/>
              <a:t>27/06/2016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6FA019-F257-41C8-B1F0-372A72C9FDC8}" type="slidenum">
              <a:rPr lang="en-GB" smtClean="0"/>
              <a:t>‹#›</a:t>
            </a:fld>
            <a:endParaRPr lang="en-GB"/>
          </a:p>
        </p:txBody>
      </p:sp>
      <p:sp>
        <p:nvSpPr>
          <p:cNvPr id="11" name="Content Placeholder 10"/>
          <p:cNvSpPr>
            <a:spLocks noGrp="1"/>
          </p:cNvSpPr>
          <p:nvPr>
            <p:ph sz="half" idx="2"/>
          </p:nvPr>
        </p:nvSpPr>
        <p:spPr>
          <a:xfrm>
            <a:off x="3026570" y="14027001"/>
            <a:ext cx="12358489" cy="2425006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16393915" y="14027001"/>
            <a:ext cx="12358489" cy="2425006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4CF23D-6045-4BFB-AE79-F6553325B5FD}" type="datetimeFigureOut">
              <a:rPr lang="en-GB" smtClean="0"/>
              <a:t>27/06/2016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6FA019-F257-41C8-B1F0-372A72C9FDC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CF23D-6045-4BFB-AE79-F6553325B5FD}" type="datetimeFigureOut">
              <a:rPr lang="en-GB" smtClean="0"/>
              <a:t>27/06/2016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6FA019-F257-41C8-B1F0-372A72C9FDC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30265688" cy="42794238"/>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useBgFill="1">
        <p:nvSpPr>
          <p:cNvPr id="9" name="Rounded Rectangle 8"/>
          <p:cNvSpPr/>
          <p:nvPr/>
        </p:nvSpPr>
        <p:spPr>
          <a:xfrm>
            <a:off x="211861" y="435276"/>
            <a:ext cx="29833323" cy="4176717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2" name="Title 1"/>
          <p:cNvSpPr>
            <a:spLocks noGrp="1"/>
          </p:cNvSpPr>
          <p:nvPr>
            <p:ph type="title"/>
          </p:nvPr>
        </p:nvSpPr>
        <p:spPr>
          <a:xfrm>
            <a:off x="3026570" y="1703847"/>
            <a:ext cx="25725835" cy="7132373"/>
          </a:xfrm>
        </p:spPr>
        <p:txBody>
          <a:bodyPr anchor="b" anchorCtr="0"/>
          <a:lstStyle>
            <a:lvl1pPr algn="l">
              <a:buNone/>
              <a:defRPr sz="183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026569" y="9985322"/>
            <a:ext cx="6305352" cy="28054001"/>
          </a:xfrm>
        </p:spPr>
        <p:txBody>
          <a:bodyPr/>
          <a:lstStyle>
            <a:lvl1pPr marL="0" indent="0">
              <a:buNone/>
              <a:defRPr sz="8200"/>
            </a:lvl1pPr>
            <a:lvl2pPr>
              <a:buNone/>
              <a:defRPr sz="5500"/>
            </a:lvl2pPr>
            <a:lvl3pPr>
              <a:buNone/>
              <a:defRPr sz="4600"/>
            </a:lvl3pPr>
            <a:lvl4pPr>
              <a:buNone/>
              <a:defRPr sz="4100"/>
            </a:lvl4pPr>
            <a:lvl5pPr>
              <a:buNone/>
              <a:defRPr sz="4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CF23D-6045-4BFB-AE79-F6553325B5FD}" type="datetimeFigureOut">
              <a:rPr lang="en-GB" smtClean="0"/>
              <a:t>27/06/2016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FA019-F257-41C8-B1F0-372A72C9FDC8}" type="slidenum">
              <a:rPr lang="en-GB" smtClean="0"/>
              <a:t>‹#›</a:t>
            </a:fld>
            <a:endParaRPr lang="en-GB"/>
          </a:p>
        </p:txBody>
      </p:sp>
      <p:sp>
        <p:nvSpPr>
          <p:cNvPr id="11" name="Content Placeholder 10"/>
          <p:cNvSpPr>
            <a:spLocks noGrp="1"/>
          </p:cNvSpPr>
          <p:nvPr>
            <p:ph sz="quarter" idx="1"/>
          </p:nvPr>
        </p:nvSpPr>
        <p:spPr>
          <a:xfrm>
            <a:off x="9836350" y="9985322"/>
            <a:ext cx="18916055" cy="28054001"/>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6569" y="30579660"/>
            <a:ext cx="24212550" cy="3259101"/>
          </a:xfrm>
        </p:spPr>
        <p:txBody>
          <a:bodyPr anchor="ctr">
            <a:noAutofit/>
          </a:bodyPr>
          <a:lstStyle>
            <a:lvl1pPr algn="l">
              <a:buNone/>
              <a:defRPr sz="1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26569" y="33982201"/>
            <a:ext cx="24212550" cy="4279424"/>
          </a:xfrm>
        </p:spPr>
        <p:txBody>
          <a:bodyPr/>
          <a:lstStyle>
            <a:lvl1pPr marL="0" indent="0">
              <a:buFontTx/>
              <a:buNone/>
              <a:defRPr sz="7300"/>
            </a:lvl1pPr>
            <a:lvl2pPr>
              <a:defRPr sz="5500"/>
            </a:lvl2pPr>
            <a:lvl3pPr>
              <a:defRPr sz="4600"/>
            </a:lvl3pPr>
            <a:lvl4pPr>
              <a:defRPr sz="4100"/>
            </a:lvl4pPr>
            <a:lvl5pPr>
              <a:defRPr sz="4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CF23D-6045-4BFB-AE79-F6553325B5FD}" type="datetimeFigureOut">
              <a:rPr lang="en-GB" smtClean="0"/>
              <a:t>27/06/2016</a:t>
            </a:fld>
            <a:endParaRPr lang="en-GB"/>
          </a:p>
        </p:txBody>
      </p:sp>
      <p:sp>
        <p:nvSpPr>
          <p:cNvPr id="6" name="Footer Placeholder 5"/>
          <p:cNvSpPr>
            <a:spLocks noGrp="1"/>
          </p:cNvSpPr>
          <p:nvPr>
            <p:ph type="ftr" sz="quarter" idx="11"/>
          </p:nvPr>
        </p:nvSpPr>
        <p:spPr>
          <a:xfrm>
            <a:off x="3026570" y="38514816"/>
            <a:ext cx="12862917" cy="2852948"/>
          </a:xfrm>
        </p:spPr>
        <p:txBody>
          <a:bodyPr/>
          <a:lstStyle/>
          <a:p>
            <a:endParaRPr lang="en-GB"/>
          </a:p>
        </p:txBody>
      </p:sp>
      <p:sp>
        <p:nvSpPr>
          <p:cNvPr id="7" name="Slide Number Placeholder 6"/>
          <p:cNvSpPr>
            <a:spLocks noGrp="1"/>
          </p:cNvSpPr>
          <p:nvPr>
            <p:ph type="sldNum" sz="quarter" idx="12"/>
          </p:nvPr>
        </p:nvSpPr>
        <p:spPr>
          <a:xfrm>
            <a:off x="484251" y="38743051"/>
            <a:ext cx="1513284" cy="2852948"/>
          </a:xfrm>
        </p:spPr>
        <p:txBody>
          <a:bodyPr/>
          <a:lstStyle/>
          <a:p>
            <a:fld id="{226FA019-F257-41C8-B1F0-372A72C9FDC8}" type="slidenum">
              <a:rPr lang="en-GB" smtClean="0"/>
              <a:t>‹#›</a:t>
            </a:fld>
            <a:endParaRPr lang="en-GB"/>
          </a:p>
        </p:txBody>
      </p:sp>
      <p:sp>
        <p:nvSpPr>
          <p:cNvPr id="11" name="Rectangle 10"/>
          <p:cNvSpPr/>
          <p:nvPr/>
        </p:nvSpPr>
        <p:spPr>
          <a:xfrm flipV="1">
            <a:off x="226090" y="29225600"/>
            <a:ext cx="29811703" cy="5705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12" name="Rectangle 11"/>
          <p:cNvSpPr/>
          <p:nvPr/>
        </p:nvSpPr>
        <p:spPr>
          <a:xfrm>
            <a:off x="226757" y="29019178"/>
            <a:ext cx="29811037" cy="285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13" name="Rectangle 12"/>
          <p:cNvSpPr/>
          <p:nvPr/>
        </p:nvSpPr>
        <p:spPr>
          <a:xfrm>
            <a:off x="226764" y="29785143"/>
            <a:ext cx="29811031" cy="30455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3" name="Picture Placeholder 2"/>
          <p:cNvSpPr>
            <a:spLocks noGrp="1"/>
          </p:cNvSpPr>
          <p:nvPr>
            <p:ph type="pic" idx="1"/>
          </p:nvPr>
        </p:nvSpPr>
        <p:spPr>
          <a:xfrm>
            <a:off x="226094" y="416059"/>
            <a:ext cx="29795262" cy="28588928"/>
          </a:xfrm>
          <a:prstGeom prst="round2SameRect">
            <a:avLst>
              <a:gd name="adj1" fmla="val 7101"/>
              <a:gd name="adj2" fmla="val 0"/>
            </a:avLst>
          </a:prstGeom>
          <a:solidFill>
            <a:schemeClr val="bg2"/>
          </a:solidFill>
          <a:ln w="6350">
            <a:solidFill>
              <a:schemeClr val="tx1"/>
            </a:solidFill>
          </a:ln>
        </p:spPr>
        <p:txBody>
          <a:bodyPr/>
          <a:lstStyle>
            <a:lvl1pPr marL="0" indent="0">
              <a:buNone/>
              <a:defRPr sz="146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30265688" cy="4279423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17478" tIns="208739" rIns="417478" bIns="208739" rtlCol="0" anchor="ctr"/>
          <a:lstStyle/>
          <a:p>
            <a:pPr algn="ctr" eaLnBrk="1" latinLnBrk="0" hangingPunct="1"/>
            <a:endParaRPr kumimoji="0" lang="en-US"/>
          </a:p>
        </p:txBody>
      </p:sp>
      <p:sp useBgFill="1">
        <p:nvSpPr>
          <p:cNvPr id="8" name="Rounded Rectangle 7"/>
          <p:cNvSpPr/>
          <p:nvPr/>
        </p:nvSpPr>
        <p:spPr>
          <a:xfrm>
            <a:off x="211861" y="435276"/>
            <a:ext cx="29833323" cy="4176717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17478" tIns="208739" rIns="417478" bIns="208739" anchor="ctr"/>
          <a:lstStyle/>
          <a:p>
            <a:pPr algn="ctr" eaLnBrk="1" latinLnBrk="0" hangingPunct="1"/>
            <a:endParaRPr kumimoji="0" lang="en-US"/>
          </a:p>
        </p:txBody>
      </p:sp>
      <p:sp>
        <p:nvSpPr>
          <p:cNvPr id="22" name="Title Placeholder 21"/>
          <p:cNvSpPr>
            <a:spLocks noGrp="1"/>
          </p:cNvSpPr>
          <p:nvPr>
            <p:ph type="title"/>
          </p:nvPr>
        </p:nvSpPr>
        <p:spPr>
          <a:xfrm>
            <a:off x="3026570" y="1713756"/>
            <a:ext cx="25725835" cy="7132373"/>
          </a:xfrm>
          <a:prstGeom prst="rect">
            <a:avLst/>
          </a:prstGeom>
        </p:spPr>
        <p:txBody>
          <a:bodyPr lIns="417478" tIns="208739" rIns="417478" bIns="417478"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26570" y="9034340"/>
            <a:ext cx="25725835" cy="28529492"/>
          </a:xfrm>
          <a:prstGeom prst="rect">
            <a:avLst/>
          </a:prstGeom>
        </p:spPr>
        <p:txBody>
          <a:bodyPr lIns="417478" tIns="208739" rIns="417478" bIns="20873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20429340" y="38633686"/>
            <a:ext cx="8196957" cy="2971822"/>
          </a:xfrm>
          <a:prstGeom prst="rect">
            <a:avLst/>
          </a:prstGeom>
        </p:spPr>
        <p:txBody>
          <a:bodyPr lIns="417478" tIns="208739" rIns="417478" bIns="208739" anchor="ctr" anchorCtr="0"/>
          <a:lstStyle>
            <a:lvl1pPr algn="r" eaLnBrk="1" latinLnBrk="0" hangingPunct="1">
              <a:defRPr kumimoji="0" sz="6400">
                <a:solidFill>
                  <a:schemeClr val="tx2"/>
                </a:solidFill>
              </a:defRPr>
            </a:lvl1pPr>
          </a:lstStyle>
          <a:p>
            <a:fld id="{C54CF23D-6045-4BFB-AE79-F6553325B5FD}" type="datetimeFigureOut">
              <a:rPr lang="en-GB" smtClean="0"/>
              <a:t>27/06/2016</a:t>
            </a:fld>
            <a:endParaRPr lang="en-GB"/>
          </a:p>
        </p:txBody>
      </p:sp>
      <p:sp>
        <p:nvSpPr>
          <p:cNvPr id="3" name="Footer Placeholder 2"/>
          <p:cNvSpPr>
            <a:spLocks noGrp="1"/>
          </p:cNvSpPr>
          <p:nvPr>
            <p:ph type="ftr" sz="quarter" idx="3"/>
          </p:nvPr>
        </p:nvSpPr>
        <p:spPr>
          <a:xfrm>
            <a:off x="3026570" y="38514816"/>
            <a:ext cx="13115131" cy="2852948"/>
          </a:xfrm>
          <a:prstGeom prst="rect">
            <a:avLst/>
          </a:prstGeom>
        </p:spPr>
        <p:txBody>
          <a:bodyPr lIns="417478" tIns="208739" rIns="417478" bIns="208739" anchor="ctr" anchorCtr="0"/>
          <a:lstStyle>
            <a:lvl1pPr eaLnBrk="1" latinLnBrk="0" hangingPunct="1">
              <a:defRPr kumimoji="0" sz="6400">
                <a:solidFill>
                  <a:schemeClr val="tx2"/>
                </a:solidFill>
              </a:defRPr>
            </a:lvl1pPr>
          </a:lstStyle>
          <a:p>
            <a:endParaRPr lang="en-GB"/>
          </a:p>
        </p:txBody>
      </p:sp>
      <p:sp>
        <p:nvSpPr>
          <p:cNvPr id="23" name="Slide Number Placeholder 22"/>
          <p:cNvSpPr>
            <a:spLocks noGrp="1"/>
          </p:cNvSpPr>
          <p:nvPr>
            <p:ph type="sldNum" sz="quarter" idx="4"/>
          </p:nvPr>
        </p:nvSpPr>
        <p:spPr>
          <a:xfrm>
            <a:off x="484251" y="38752560"/>
            <a:ext cx="1513284" cy="2852948"/>
          </a:xfrm>
          <a:prstGeom prst="ellipse">
            <a:avLst/>
          </a:prstGeom>
          <a:solidFill>
            <a:schemeClr val="accent1"/>
          </a:solidFill>
        </p:spPr>
        <p:txBody>
          <a:bodyPr wrap="none" lIns="0" tIns="0" rIns="0" bIns="0" anchor="ctr" anchorCtr="1">
            <a:noAutofit/>
          </a:bodyPr>
          <a:lstStyle>
            <a:lvl1pPr algn="ctr" eaLnBrk="1" latinLnBrk="0" hangingPunct="1">
              <a:defRPr kumimoji="0" sz="6400">
                <a:solidFill>
                  <a:srgbClr val="FFFFFF"/>
                </a:solidFill>
                <a:latin typeface="+mj-lt"/>
                <a:ea typeface="+mj-ea"/>
                <a:cs typeface="+mj-cs"/>
              </a:defRPr>
            </a:lvl1pPr>
          </a:lstStyle>
          <a:p>
            <a:fld id="{226FA019-F257-41C8-B1F0-372A72C9FDC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18300" kern="1200">
          <a:solidFill>
            <a:schemeClr val="tx2"/>
          </a:solidFill>
          <a:latin typeface="+mj-lt"/>
          <a:ea typeface="+mj-ea"/>
          <a:cs typeface="+mj-cs"/>
        </a:defRPr>
      </a:lvl1pPr>
    </p:titleStyle>
    <p:bodyStyle>
      <a:lvl1pPr marL="1252435" indent="-1252435" algn="l" rtl="0" eaLnBrk="1" latinLnBrk="0" hangingPunct="1">
        <a:spcBef>
          <a:spcPts val="2648"/>
        </a:spcBef>
        <a:buClr>
          <a:schemeClr val="accent1"/>
        </a:buClr>
        <a:buSzPct val="85000"/>
        <a:buFont typeface="Wingdings 2"/>
        <a:buChar char=""/>
        <a:defRPr kumimoji="0" sz="11900" kern="1200">
          <a:solidFill>
            <a:schemeClr val="tx1"/>
          </a:solidFill>
          <a:latin typeface="+mn-lt"/>
          <a:ea typeface="+mn-ea"/>
          <a:cs typeface="+mn-cs"/>
        </a:defRPr>
      </a:lvl1pPr>
      <a:lvl2pPr marL="2504871" indent="-1043696" algn="l" rtl="0" eaLnBrk="1" latinLnBrk="0" hangingPunct="1">
        <a:spcBef>
          <a:spcPts val="1689"/>
        </a:spcBef>
        <a:buClr>
          <a:schemeClr val="accent2"/>
        </a:buClr>
        <a:buSzPct val="85000"/>
        <a:buFont typeface="Wingdings 2"/>
        <a:buChar char=""/>
        <a:defRPr kumimoji="0" sz="11000" kern="1200">
          <a:solidFill>
            <a:schemeClr val="tx1"/>
          </a:solidFill>
          <a:latin typeface="+mn-lt"/>
          <a:ea typeface="+mn-ea"/>
          <a:cs typeface="+mn-cs"/>
        </a:defRPr>
      </a:lvl2pPr>
      <a:lvl3pPr marL="3757306" indent="-1043696" algn="l" rtl="0" eaLnBrk="1" latinLnBrk="0" hangingPunct="1">
        <a:spcBef>
          <a:spcPts val="1689"/>
        </a:spcBef>
        <a:buClr>
          <a:schemeClr val="accent1">
            <a:tint val="60000"/>
          </a:schemeClr>
        </a:buClr>
        <a:buSzPct val="85000"/>
        <a:buFont typeface="Wingdings 2"/>
        <a:buChar char=""/>
        <a:defRPr kumimoji="0" sz="9100" kern="1200">
          <a:solidFill>
            <a:schemeClr val="tx1"/>
          </a:solidFill>
          <a:latin typeface="+mn-lt"/>
          <a:ea typeface="+mn-ea"/>
          <a:cs typeface="+mn-cs"/>
        </a:defRPr>
      </a:lvl3pPr>
      <a:lvl4pPr marL="5009742" indent="-1043696" algn="l" rtl="0" eaLnBrk="1" latinLnBrk="0" hangingPunct="1">
        <a:spcBef>
          <a:spcPts val="1689"/>
        </a:spcBef>
        <a:buClr>
          <a:schemeClr val="accent3"/>
        </a:buClr>
        <a:buSzPct val="80000"/>
        <a:buFont typeface="Wingdings 2"/>
        <a:buChar char=""/>
        <a:defRPr kumimoji="0" sz="9100" kern="1200">
          <a:solidFill>
            <a:schemeClr val="tx1"/>
          </a:solidFill>
          <a:latin typeface="+mn-lt"/>
          <a:ea typeface="+mn-ea"/>
          <a:cs typeface="+mn-cs"/>
        </a:defRPr>
      </a:lvl4pPr>
      <a:lvl5pPr marL="6262177" indent="-1043696" algn="l" rtl="0" eaLnBrk="1" latinLnBrk="0" hangingPunct="1">
        <a:spcBef>
          <a:spcPts val="1689"/>
        </a:spcBef>
        <a:buClr>
          <a:schemeClr val="accent3"/>
        </a:buClr>
        <a:buFontTx/>
        <a:buChar char="o"/>
        <a:defRPr kumimoji="0" sz="9100" kern="1200">
          <a:solidFill>
            <a:schemeClr val="tx1"/>
          </a:solidFill>
          <a:latin typeface="+mn-lt"/>
          <a:ea typeface="+mn-ea"/>
          <a:cs typeface="+mn-cs"/>
        </a:defRPr>
      </a:lvl5pPr>
      <a:lvl6pPr marL="7514612" indent="-1043696" algn="l" rtl="0" eaLnBrk="1" latinLnBrk="0" hangingPunct="1">
        <a:spcBef>
          <a:spcPts val="1689"/>
        </a:spcBef>
        <a:buClr>
          <a:schemeClr val="accent3"/>
        </a:buClr>
        <a:buChar char="•"/>
        <a:defRPr kumimoji="0" sz="8200" kern="1200" baseline="0">
          <a:solidFill>
            <a:schemeClr val="tx1"/>
          </a:solidFill>
          <a:latin typeface="+mn-lt"/>
          <a:ea typeface="+mn-ea"/>
          <a:cs typeface="+mn-cs"/>
        </a:defRPr>
      </a:lvl6pPr>
      <a:lvl7pPr marL="8767048" indent="-1043696" algn="l" rtl="0" eaLnBrk="1" latinLnBrk="0" hangingPunct="1">
        <a:spcBef>
          <a:spcPts val="1689"/>
        </a:spcBef>
        <a:buClr>
          <a:schemeClr val="accent2"/>
        </a:buClr>
        <a:buChar char="•"/>
        <a:defRPr kumimoji="0" sz="8200" kern="1200">
          <a:solidFill>
            <a:schemeClr val="tx1"/>
          </a:solidFill>
          <a:latin typeface="+mn-lt"/>
          <a:ea typeface="+mn-ea"/>
          <a:cs typeface="+mn-cs"/>
        </a:defRPr>
      </a:lvl7pPr>
      <a:lvl8pPr marL="10019483" indent="-1043696" algn="l" rtl="0" eaLnBrk="1" latinLnBrk="0" hangingPunct="1">
        <a:spcBef>
          <a:spcPts val="1689"/>
        </a:spcBef>
        <a:buClr>
          <a:schemeClr val="accent1">
            <a:tint val="60000"/>
          </a:schemeClr>
        </a:buClr>
        <a:buChar char="•"/>
        <a:defRPr kumimoji="0" sz="8200" kern="1200">
          <a:solidFill>
            <a:schemeClr val="tx1"/>
          </a:solidFill>
          <a:latin typeface="+mn-lt"/>
          <a:ea typeface="+mn-ea"/>
          <a:cs typeface="+mn-cs"/>
        </a:defRPr>
      </a:lvl8pPr>
      <a:lvl9pPr marL="11271919" indent="-1043696" algn="l" rtl="0" eaLnBrk="1" latinLnBrk="0" hangingPunct="1">
        <a:spcBef>
          <a:spcPts val="1689"/>
        </a:spcBef>
        <a:buClr>
          <a:schemeClr val="accent2">
            <a:tint val="60000"/>
          </a:schemeClr>
        </a:buClr>
        <a:buChar char="•"/>
        <a:defRPr kumimoji="0" sz="82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087392" algn="l" rtl="0" eaLnBrk="1" latinLnBrk="0" hangingPunct="1">
        <a:defRPr kumimoji="0" kern="1200">
          <a:solidFill>
            <a:schemeClr val="tx1"/>
          </a:solidFill>
          <a:latin typeface="+mn-lt"/>
          <a:ea typeface="+mn-ea"/>
          <a:cs typeface="+mn-cs"/>
        </a:defRPr>
      </a:lvl2pPr>
      <a:lvl3pPr marL="4174785" algn="l" rtl="0" eaLnBrk="1" latinLnBrk="0" hangingPunct="1">
        <a:defRPr kumimoji="0" kern="1200">
          <a:solidFill>
            <a:schemeClr val="tx1"/>
          </a:solidFill>
          <a:latin typeface="+mn-lt"/>
          <a:ea typeface="+mn-ea"/>
          <a:cs typeface="+mn-cs"/>
        </a:defRPr>
      </a:lvl3pPr>
      <a:lvl4pPr marL="6262177" algn="l" rtl="0" eaLnBrk="1" latinLnBrk="0" hangingPunct="1">
        <a:defRPr kumimoji="0" kern="1200">
          <a:solidFill>
            <a:schemeClr val="tx1"/>
          </a:solidFill>
          <a:latin typeface="+mn-lt"/>
          <a:ea typeface="+mn-ea"/>
          <a:cs typeface="+mn-cs"/>
        </a:defRPr>
      </a:lvl4pPr>
      <a:lvl5pPr marL="8349569" algn="l" rtl="0" eaLnBrk="1" latinLnBrk="0" hangingPunct="1">
        <a:defRPr kumimoji="0" kern="1200">
          <a:solidFill>
            <a:schemeClr val="tx1"/>
          </a:solidFill>
          <a:latin typeface="+mn-lt"/>
          <a:ea typeface="+mn-ea"/>
          <a:cs typeface="+mn-cs"/>
        </a:defRPr>
      </a:lvl5pPr>
      <a:lvl6pPr marL="10436962" algn="l" rtl="0" eaLnBrk="1" latinLnBrk="0" hangingPunct="1">
        <a:defRPr kumimoji="0" kern="1200">
          <a:solidFill>
            <a:schemeClr val="tx1"/>
          </a:solidFill>
          <a:latin typeface="+mn-lt"/>
          <a:ea typeface="+mn-ea"/>
          <a:cs typeface="+mn-cs"/>
        </a:defRPr>
      </a:lvl6pPr>
      <a:lvl7pPr marL="12524354" algn="l" rtl="0" eaLnBrk="1" latinLnBrk="0" hangingPunct="1">
        <a:defRPr kumimoji="0" kern="1200">
          <a:solidFill>
            <a:schemeClr val="tx1"/>
          </a:solidFill>
          <a:latin typeface="+mn-lt"/>
          <a:ea typeface="+mn-ea"/>
          <a:cs typeface="+mn-cs"/>
        </a:defRPr>
      </a:lvl7pPr>
      <a:lvl8pPr marL="14611746" algn="l" rtl="0" eaLnBrk="1" latinLnBrk="0" hangingPunct="1">
        <a:defRPr kumimoji="0" kern="1200">
          <a:solidFill>
            <a:schemeClr val="tx1"/>
          </a:solidFill>
          <a:latin typeface="+mn-lt"/>
          <a:ea typeface="+mn-ea"/>
          <a:cs typeface="+mn-cs"/>
        </a:defRPr>
      </a:lvl8pPr>
      <a:lvl9pPr marL="1669913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10" Type="http://schemas.openxmlformats.org/officeDocument/2006/relationships/image" Target="../media/image7.jpg"/><Relationship Id="rId4" Type="http://schemas.openxmlformats.org/officeDocument/2006/relationships/chart" Target="../charts/chart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0443" y="-83694"/>
            <a:ext cx="30265688" cy="42794238"/>
            <a:chOff x="-13800" y="11224"/>
            <a:chExt cx="30265688" cy="42794238"/>
          </a:xfrm>
        </p:grpSpPr>
        <p:sp>
          <p:nvSpPr>
            <p:cNvPr id="4" name="Rectangle 3"/>
            <p:cNvSpPr/>
            <p:nvPr/>
          </p:nvSpPr>
          <p:spPr>
            <a:xfrm>
              <a:off x="-13800" y="11224"/>
              <a:ext cx="30265688" cy="42794238"/>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66734" y="370783"/>
              <a:ext cx="29304620" cy="4212419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TextBox 5"/>
          <p:cNvSpPr txBox="1"/>
          <p:nvPr/>
        </p:nvSpPr>
        <p:spPr>
          <a:xfrm>
            <a:off x="1165928" y="730823"/>
            <a:ext cx="27789365" cy="1200329"/>
          </a:xfrm>
          <a:prstGeom prst="rect">
            <a:avLst/>
          </a:prstGeom>
          <a:noFill/>
        </p:spPr>
        <p:txBody>
          <a:bodyPr wrap="square" rtlCol="0">
            <a:spAutoFit/>
          </a:bodyPr>
          <a:lstStyle/>
          <a:p>
            <a:pPr algn="ctr"/>
            <a:r>
              <a:rPr lang="en-NZ" sz="7200" b="1" dirty="0" smtClean="0">
                <a:latin typeface="Tahoma" pitchFamily="34" charset="0"/>
                <a:ea typeface="Tahoma" pitchFamily="34" charset="0"/>
                <a:cs typeface="Tahoma" pitchFamily="34" charset="0"/>
              </a:rPr>
              <a:t>Trump vs. Clinton: Big Data Analytics Insights</a:t>
            </a:r>
            <a:endParaRPr lang="en-GB" sz="7200" dirty="0">
              <a:latin typeface="Tahoma" pitchFamily="34" charset="0"/>
              <a:ea typeface="Tahoma" pitchFamily="34" charset="0"/>
              <a:cs typeface="Tahoma" pitchFamily="34" charset="0"/>
            </a:endParaRPr>
          </a:p>
        </p:txBody>
      </p:sp>
      <p:grpSp>
        <p:nvGrpSpPr>
          <p:cNvPr id="41" name="Group 40"/>
          <p:cNvGrpSpPr/>
          <p:nvPr/>
        </p:nvGrpSpPr>
        <p:grpSpPr>
          <a:xfrm>
            <a:off x="22765692" y="2530629"/>
            <a:ext cx="6189601" cy="1224530"/>
            <a:chOff x="22765692" y="2674645"/>
            <a:chExt cx="6189601" cy="122453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5692" y="2739631"/>
              <a:ext cx="2775788" cy="115954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3148" y="2674645"/>
              <a:ext cx="3412145" cy="1159544"/>
            </a:xfrm>
            <a:prstGeom prst="rect">
              <a:avLst/>
            </a:prstGeom>
          </p:spPr>
        </p:pic>
      </p:grpSp>
      <p:sp>
        <p:nvSpPr>
          <p:cNvPr id="10" name="TextBox 9"/>
          <p:cNvSpPr txBox="1"/>
          <p:nvPr/>
        </p:nvSpPr>
        <p:spPr>
          <a:xfrm>
            <a:off x="1379316" y="2314999"/>
            <a:ext cx="10801200" cy="707886"/>
          </a:xfrm>
          <a:prstGeom prst="rect">
            <a:avLst/>
          </a:prstGeom>
          <a:noFill/>
        </p:spPr>
        <p:txBody>
          <a:bodyPr wrap="square" rtlCol="0">
            <a:spAutoFit/>
          </a:bodyPr>
          <a:lstStyle/>
          <a:p>
            <a:r>
              <a:rPr lang="en-GB" sz="4000" b="1" dirty="0" err="1" smtClean="0">
                <a:latin typeface="Tahoma" panose="020B0604030504040204" pitchFamily="34" charset="0"/>
                <a:ea typeface="Tahoma" panose="020B0604030504040204" pitchFamily="34" charset="0"/>
                <a:cs typeface="Tahoma" panose="020B0604030504040204" pitchFamily="34" charset="0"/>
              </a:rPr>
              <a:t>Akinwande</a:t>
            </a:r>
            <a:r>
              <a:rPr lang="en-GB" sz="4000" b="1" dirty="0" smtClean="0">
                <a:latin typeface="Tahoma" panose="020B0604030504040204" pitchFamily="34" charset="0"/>
                <a:ea typeface="Tahoma" panose="020B0604030504040204" pitchFamily="34" charset="0"/>
                <a:cs typeface="Tahoma" panose="020B0604030504040204" pitchFamily="34" charset="0"/>
              </a:rPr>
              <a:t> A. </a:t>
            </a:r>
            <a:r>
              <a:rPr lang="en-GB" sz="4000" b="1" dirty="0" err="1" smtClean="0">
                <a:latin typeface="Tahoma" panose="020B0604030504040204" pitchFamily="34" charset="0"/>
                <a:ea typeface="Tahoma" panose="020B0604030504040204" pitchFamily="34" charset="0"/>
                <a:cs typeface="Tahoma" panose="020B0604030504040204" pitchFamily="34" charset="0"/>
              </a:rPr>
              <a:t>Atanda</a:t>
            </a:r>
            <a:endParaRPr lang="en-GB" sz="4000" b="1"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1379316" y="3035079"/>
            <a:ext cx="10801200" cy="523220"/>
          </a:xfrm>
          <a:prstGeom prst="rect">
            <a:avLst/>
          </a:prstGeom>
          <a:noFill/>
        </p:spPr>
        <p:txBody>
          <a:bodyPr wrap="square" rtlCol="0">
            <a:spAutoFit/>
          </a:bodyPr>
          <a:lstStyle/>
          <a:p>
            <a:r>
              <a:rPr lang="en-GB" sz="2800" b="1" dirty="0" smtClean="0">
                <a:latin typeface="Tahoma" panose="020B0604030504040204" pitchFamily="34" charset="0"/>
                <a:ea typeface="Tahoma" panose="020B0604030504040204" pitchFamily="34" charset="0"/>
                <a:cs typeface="Tahoma" panose="020B0604030504040204" pitchFamily="34" charset="0"/>
              </a:rPr>
              <a:t>Department of Economics and Finance</a:t>
            </a:r>
            <a:endParaRPr lang="en-GB" sz="2800" b="1" dirty="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1165928" y="4331221"/>
            <a:ext cx="13460223"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165928" y="4691263"/>
            <a:ext cx="13460223" cy="784830"/>
          </a:xfrm>
          <a:prstGeom prst="rect">
            <a:avLst/>
          </a:prstGeom>
          <a:noFill/>
        </p:spPr>
        <p:txBody>
          <a:bodyPr wrap="square" rtlCol="0">
            <a:spAutoFit/>
          </a:bodyPr>
          <a:lstStyle/>
          <a:p>
            <a:r>
              <a:rPr lang="en-GB" sz="4500" b="1" dirty="0" smtClean="0">
                <a:latin typeface="Tahoma" pitchFamily="34" charset="0"/>
                <a:ea typeface="Tahoma" pitchFamily="34" charset="0"/>
                <a:cs typeface="Tahoma" pitchFamily="34" charset="0"/>
              </a:rPr>
              <a:t>Introduction</a:t>
            </a:r>
            <a:endParaRPr lang="en-GB" sz="4500" b="1" dirty="0">
              <a:latin typeface="Tahoma" pitchFamily="34" charset="0"/>
              <a:ea typeface="Tahoma" pitchFamily="34" charset="0"/>
              <a:cs typeface="Tahoma" pitchFamily="34" charset="0"/>
            </a:endParaRPr>
          </a:p>
        </p:txBody>
      </p:sp>
      <p:sp>
        <p:nvSpPr>
          <p:cNvPr id="20" name="TextBox 19"/>
          <p:cNvSpPr txBox="1"/>
          <p:nvPr/>
        </p:nvSpPr>
        <p:spPr>
          <a:xfrm>
            <a:off x="1165928" y="5555359"/>
            <a:ext cx="13460223" cy="12649617"/>
          </a:xfrm>
          <a:prstGeom prst="rect">
            <a:avLst/>
          </a:prstGeom>
          <a:noFill/>
        </p:spPr>
        <p:txBody>
          <a:bodyPr wrap="square" rtlCol="0">
            <a:spAutoFit/>
          </a:bodyPr>
          <a:lstStyle/>
          <a:p>
            <a:pPr algn="just">
              <a:lnSpc>
                <a:spcPct val="150000"/>
              </a:lnSpc>
            </a:pPr>
            <a:r>
              <a:rPr lang="en-NZ" sz="3200" dirty="0"/>
              <a:t>The race among political parties candidates to win the 58</a:t>
            </a:r>
            <a:r>
              <a:rPr lang="en-NZ" sz="3200" baseline="30000" dirty="0"/>
              <a:t>th</a:t>
            </a:r>
            <a:r>
              <a:rPr lang="en-NZ" sz="3200" dirty="0"/>
              <a:t> quadrennial United States presidential election of 2016 have generated several    media attentions, reviews and comments by voters. The series of presidential primary elections across the 50 states made Donald Trump and Hillary Clinton became the presumptive presidential nominees of the Republican and Democratic Party respectively. The businessman, Trump and former secretary of State, Hillary both used Twitter as a key tool of their campaigns. Millions of daily tweets by potential voters and non-voters are about the candidates’ economic and non-economic plans. Tweets by   Donald Trump with the screen name @</a:t>
            </a:r>
            <a:r>
              <a:rPr lang="en-NZ" sz="3200" dirty="0" err="1"/>
              <a:t>realDonaldTrump</a:t>
            </a:r>
            <a:r>
              <a:rPr lang="en-NZ" sz="3200" dirty="0"/>
              <a:t> are being tagged as controversial, hilarious and funny. @</a:t>
            </a:r>
            <a:r>
              <a:rPr lang="en-NZ" sz="3200" dirty="0" err="1"/>
              <a:t>HillaryClinton</a:t>
            </a:r>
            <a:r>
              <a:rPr lang="en-NZ" sz="3200" dirty="0"/>
              <a:t> is known as being a conservative and non-controversial candidate</a:t>
            </a:r>
            <a:r>
              <a:rPr lang="en-NZ" sz="3200" dirty="0" smtClean="0"/>
              <a:t>.</a:t>
            </a:r>
          </a:p>
          <a:p>
            <a:pPr algn="just">
              <a:lnSpc>
                <a:spcPct val="150000"/>
              </a:lnSpc>
            </a:pPr>
            <a:endParaRPr lang="en-NZ" sz="1600" dirty="0" smtClean="0"/>
          </a:p>
          <a:p>
            <a:pPr algn="just">
              <a:lnSpc>
                <a:spcPct val="150000"/>
              </a:lnSpc>
            </a:pPr>
            <a:r>
              <a:rPr lang="en-NZ" sz="3200" dirty="0"/>
              <a:t>The large pool of tweets in form of comments and reviews by voters and candidates provide potential diagnostic and predictive insights about the next U.S president by November 8, 2016. This type of analysis forms one of the applied areas of “Text Analytics” in the field of “Computational Programming”. The application motivates this study to employ a Supervised Machine Learning (ML) task to analyse approximately 50.3million tweets collected between April 29  and June 23 2016 (8 weeks).</a:t>
            </a:r>
            <a:endParaRPr lang="en-GB" sz="3200" dirty="0">
              <a:latin typeface="Times New Roman" pitchFamily="18" charset="0"/>
              <a:cs typeface="Times New Roman" pitchFamily="18" charset="0"/>
            </a:endParaRPr>
          </a:p>
        </p:txBody>
      </p:sp>
      <p:sp>
        <p:nvSpPr>
          <p:cNvPr id="21" name="Rectangle 20"/>
          <p:cNvSpPr/>
          <p:nvPr/>
        </p:nvSpPr>
        <p:spPr>
          <a:xfrm>
            <a:off x="1138414" y="17868727"/>
            <a:ext cx="13460223"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1138413" y="18392671"/>
            <a:ext cx="13460223" cy="784830"/>
          </a:xfrm>
          <a:prstGeom prst="rect">
            <a:avLst/>
          </a:prstGeom>
          <a:noFill/>
        </p:spPr>
        <p:txBody>
          <a:bodyPr wrap="square" rtlCol="0">
            <a:spAutoFit/>
          </a:bodyPr>
          <a:lstStyle/>
          <a:p>
            <a:r>
              <a:rPr lang="en-NZ" sz="4500" b="1" dirty="0" smtClean="0">
                <a:latin typeface="Tahoma" pitchFamily="34" charset="0"/>
                <a:ea typeface="Tahoma" pitchFamily="34" charset="0"/>
                <a:cs typeface="Tahoma" pitchFamily="34" charset="0"/>
              </a:rPr>
              <a:t>Algorithm Schema</a:t>
            </a:r>
            <a:endParaRPr lang="en-GB" sz="4500" b="1" dirty="0">
              <a:latin typeface="Tahoma" pitchFamily="34" charset="0"/>
              <a:ea typeface="Tahoma" pitchFamily="34" charset="0"/>
              <a:cs typeface="Tahoma" pitchFamily="34" charset="0"/>
            </a:endParaRPr>
          </a:p>
        </p:txBody>
      </p:sp>
      <p:sp>
        <p:nvSpPr>
          <p:cNvPr id="23" name="TextBox 22"/>
          <p:cNvSpPr txBox="1"/>
          <p:nvPr/>
        </p:nvSpPr>
        <p:spPr>
          <a:xfrm>
            <a:off x="1201385" y="33278439"/>
            <a:ext cx="13460223" cy="8725466"/>
          </a:xfrm>
          <a:prstGeom prst="rect">
            <a:avLst/>
          </a:prstGeom>
          <a:noFill/>
        </p:spPr>
        <p:txBody>
          <a:bodyPr wrap="square" rtlCol="0">
            <a:spAutoFit/>
          </a:bodyPr>
          <a:lstStyle/>
          <a:p>
            <a:pPr algn="just">
              <a:lnSpc>
                <a:spcPct val="150000"/>
              </a:lnSpc>
            </a:pPr>
            <a:r>
              <a:rPr lang="en-NZ" sz="3200" dirty="0"/>
              <a:t>The text data used for training the machine learning algorithm are sourced from the NLTK movies reviews and Amazon products reviews repository. The data are tokenized into sequence of strings and </a:t>
            </a:r>
            <a:r>
              <a:rPr lang="en-NZ" sz="3200" dirty="0" err="1"/>
              <a:t>binarized</a:t>
            </a:r>
            <a:r>
              <a:rPr lang="en-NZ" sz="3200" dirty="0"/>
              <a:t> using their ratings into positive and negative reviews as shown on the schema</a:t>
            </a:r>
            <a:r>
              <a:rPr lang="en-NZ" sz="3200" dirty="0" smtClean="0"/>
              <a:t>.</a:t>
            </a:r>
          </a:p>
          <a:p>
            <a:pPr algn="just">
              <a:lnSpc>
                <a:spcPct val="150000"/>
              </a:lnSpc>
            </a:pPr>
            <a:endParaRPr lang="en-NZ" sz="1100" dirty="0"/>
          </a:p>
          <a:p>
            <a:pPr algn="just">
              <a:lnSpc>
                <a:spcPct val="150000"/>
              </a:lnSpc>
            </a:pPr>
            <a:r>
              <a:rPr lang="en-NZ" sz="3200" dirty="0"/>
              <a:t>The big text data for </a:t>
            </a:r>
            <a:r>
              <a:rPr lang="en-NZ" sz="3200" dirty="0" err="1"/>
              <a:t>featurization</a:t>
            </a:r>
            <a:r>
              <a:rPr lang="en-NZ" sz="3200" dirty="0"/>
              <a:t> and </a:t>
            </a:r>
            <a:r>
              <a:rPr lang="en-NZ" sz="3200" dirty="0" err="1"/>
              <a:t>productionalization</a:t>
            </a:r>
            <a:r>
              <a:rPr lang="en-NZ" sz="3200" dirty="0"/>
              <a:t> are processed using a cloud based computing engine, Apache Spark through </a:t>
            </a:r>
            <a:r>
              <a:rPr lang="en-NZ" sz="3200" dirty="0" err="1"/>
              <a:t>Databricks</a:t>
            </a:r>
            <a:r>
              <a:rPr lang="en-NZ" sz="3200" dirty="0"/>
              <a:t>. The tweets are streamed using Spark Streaming API, filtered-[Extract-Transform-Load (ETL)]-with Spark SQL and </a:t>
            </a:r>
            <a:r>
              <a:rPr lang="en-NZ" sz="3200" dirty="0" smtClean="0"/>
              <a:t>fitted </a:t>
            </a:r>
            <a:r>
              <a:rPr lang="en-NZ" sz="3200" dirty="0"/>
              <a:t>using binary based classifier ML algorithm. The applications used for the analytics are written in Scala, R, and Python. </a:t>
            </a:r>
          </a:p>
          <a:p>
            <a:pPr algn="just">
              <a:lnSpc>
                <a:spcPct val="150000"/>
              </a:lnSpc>
            </a:pPr>
            <a:endParaRPr lang="en-GB" sz="1100" dirty="0">
              <a:cs typeface="Times New Roman" pitchFamily="18" charset="0"/>
            </a:endParaRPr>
          </a:p>
          <a:p>
            <a:pPr algn="just">
              <a:lnSpc>
                <a:spcPct val="150000"/>
              </a:lnSpc>
            </a:pPr>
            <a:r>
              <a:rPr lang="en-NZ" sz="3200" dirty="0"/>
              <a:t>The features vector is randomly split into training (60%), validating (30%) and </a:t>
            </a:r>
            <a:r>
              <a:rPr lang="en-NZ" sz="3200" dirty="0" smtClean="0"/>
              <a:t>testing </a:t>
            </a:r>
            <a:r>
              <a:rPr lang="en-NZ" sz="3200" dirty="0"/>
              <a:t>(10%)</a:t>
            </a:r>
            <a:r>
              <a:rPr lang="en-NZ" sz="3200" dirty="0" smtClean="0"/>
              <a:t> </a:t>
            </a:r>
            <a:r>
              <a:rPr lang="en-NZ" sz="3200" dirty="0"/>
              <a:t>dataset. The training features set are fitted with a logistic regression model </a:t>
            </a:r>
            <a:r>
              <a:rPr lang="en-NZ" sz="3200" dirty="0" smtClean="0"/>
              <a:t>to</a:t>
            </a:r>
            <a:endParaRPr lang="en-GB" sz="3200" dirty="0">
              <a:cs typeface="Times New Roman" pitchFamily="18" charset="0"/>
            </a:endParaRPr>
          </a:p>
        </p:txBody>
      </p:sp>
      <p:sp>
        <p:nvSpPr>
          <p:cNvPr id="24" name="Rectangle 23"/>
          <p:cNvSpPr/>
          <p:nvPr/>
        </p:nvSpPr>
        <p:spPr>
          <a:xfrm>
            <a:off x="1165928" y="32198319"/>
            <a:ext cx="13460223"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6"/>
          <p:cNvSpPr>
            <a:spLocks noChangeArrowheads="1"/>
          </p:cNvSpPr>
          <p:nvPr/>
        </p:nvSpPr>
        <p:spPr bwMode="auto">
          <a:xfrm>
            <a:off x="0" y="0"/>
            <a:ext cx="302656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8"/>
          <p:cNvSpPr>
            <a:spLocks noChangeArrowheads="1"/>
          </p:cNvSpPr>
          <p:nvPr/>
        </p:nvSpPr>
        <p:spPr bwMode="auto">
          <a:xfrm>
            <a:off x="0" y="0"/>
            <a:ext cx="302656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10"/>
          <p:cNvSpPr>
            <a:spLocks noChangeArrowheads="1"/>
          </p:cNvSpPr>
          <p:nvPr/>
        </p:nvSpPr>
        <p:spPr bwMode="auto">
          <a:xfrm>
            <a:off x="0" y="0"/>
            <a:ext cx="302656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8" name="Rectangle 47"/>
          <p:cNvSpPr/>
          <p:nvPr/>
        </p:nvSpPr>
        <p:spPr>
          <a:xfrm>
            <a:off x="15490247" y="4331222"/>
            <a:ext cx="13612149"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5559618" y="4596603"/>
            <a:ext cx="13614786" cy="3046988"/>
          </a:xfrm>
          <a:prstGeom prst="rect">
            <a:avLst/>
          </a:prstGeom>
          <a:noFill/>
        </p:spPr>
        <p:txBody>
          <a:bodyPr wrap="square" rtlCol="0">
            <a:spAutoFit/>
          </a:bodyPr>
          <a:lstStyle/>
          <a:p>
            <a:pPr algn="just">
              <a:lnSpc>
                <a:spcPct val="150000"/>
              </a:lnSpc>
            </a:pPr>
            <a:r>
              <a:rPr lang="en-NZ" sz="3200" dirty="0"/>
              <a:t>p</a:t>
            </a:r>
            <a:r>
              <a:rPr lang="en-NZ" sz="3200" dirty="0" smtClean="0"/>
              <a:t>redict the </a:t>
            </a:r>
            <a:r>
              <a:rPr lang="en-NZ" sz="3200" dirty="0"/>
              <a:t>probability of the outcome being negative (0) or positive (1) label. The designed ML binary classification algorithm was trained, validated and tested for 36 hours without interruption. For the features set, the algorithm accuracy rate ranges between 0.582 and 0.773 while looping through the elastic net parameter from 0 to 1.0. </a:t>
            </a:r>
            <a:endParaRPr lang="en-GB" sz="3200" dirty="0" smtClean="0">
              <a:latin typeface="Times New Roman" pitchFamily="18" charset="0"/>
              <a:cs typeface="Times New Roman" pitchFamily="18" charset="0"/>
            </a:endParaRPr>
          </a:p>
        </p:txBody>
      </p:sp>
      <p:sp>
        <p:nvSpPr>
          <p:cNvPr id="54" name="Rectangle 53"/>
          <p:cNvSpPr/>
          <p:nvPr/>
        </p:nvSpPr>
        <p:spPr>
          <a:xfrm>
            <a:off x="15466242" y="27493534"/>
            <a:ext cx="13612149"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15492884" y="27990457"/>
            <a:ext cx="13606876" cy="784830"/>
          </a:xfrm>
          <a:prstGeom prst="rect">
            <a:avLst/>
          </a:prstGeom>
          <a:noFill/>
        </p:spPr>
        <p:txBody>
          <a:bodyPr wrap="square" rtlCol="0">
            <a:spAutoFit/>
          </a:bodyPr>
          <a:lstStyle/>
          <a:p>
            <a:r>
              <a:rPr lang="en-NZ" sz="4500" b="1" dirty="0" smtClean="0">
                <a:latin typeface="Tahoma" panose="020B0604030504040204" pitchFamily="34" charset="0"/>
                <a:ea typeface="Tahoma" panose="020B0604030504040204" pitchFamily="34" charset="0"/>
                <a:cs typeface="Tahoma" panose="020B0604030504040204" pitchFamily="34" charset="0"/>
              </a:rPr>
              <a:t>Economic Policy: Keywords/Text </a:t>
            </a:r>
            <a:r>
              <a:rPr lang="en-NZ" sz="4500" b="1" dirty="0">
                <a:latin typeface="Tahoma" panose="020B0604030504040204" pitchFamily="34" charset="0"/>
                <a:ea typeface="Tahoma" panose="020B0604030504040204" pitchFamily="34" charset="0"/>
                <a:cs typeface="Tahoma" panose="020B0604030504040204" pitchFamily="34" charset="0"/>
              </a:rPr>
              <a:t>Analytics</a:t>
            </a:r>
            <a:endParaRPr lang="en-GB" sz="4500" b="1" dirty="0">
              <a:latin typeface="Tahoma" pitchFamily="34" charset="0"/>
              <a:ea typeface="Tahoma" pitchFamily="34" charset="0"/>
              <a:cs typeface="Tahoma" pitchFamily="34" charset="0"/>
            </a:endParaRPr>
          </a:p>
        </p:txBody>
      </p:sp>
      <p:sp>
        <p:nvSpPr>
          <p:cNvPr id="58" name="TextBox 57"/>
          <p:cNvSpPr txBox="1"/>
          <p:nvPr/>
        </p:nvSpPr>
        <p:spPr>
          <a:xfrm>
            <a:off x="15499184" y="13980295"/>
            <a:ext cx="13614786" cy="2246769"/>
          </a:xfrm>
          <a:prstGeom prst="rect">
            <a:avLst/>
          </a:prstGeom>
          <a:noFill/>
        </p:spPr>
        <p:txBody>
          <a:bodyPr wrap="square" rtlCol="0">
            <a:spAutoFit/>
          </a:bodyPr>
          <a:lstStyle/>
          <a:p>
            <a:pPr algn="just">
              <a:lnSpc>
                <a:spcPct val="150000"/>
              </a:lnSpc>
            </a:pPr>
            <a:r>
              <a:rPr lang="en-NZ" sz="3200" dirty="0"/>
              <a:t>Sentiment analysis (SA) or opinion mining (OM) is conducted as a computational study of voters tweets about the presidential candidates. Two lists of keywords are used to filter the tweets for each candidate.</a:t>
            </a:r>
            <a:endParaRPr lang="en-GB" sz="3200" dirty="0">
              <a:latin typeface="Times New Roman" pitchFamily="18" charset="0"/>
              <a:cs typeface="Times New Roman" pitchFamily="18" charset="0"/>
            </a:endParaRPr>
          </a:p>
        </p:txBody>
      </p:sp>
      <p:sp>
        <p:nvSpPr>
          <p:cNvPr id="59" name="TextBox 58"/>
          <p:cNvSpPr txBox="1"/>
          <p:nvPr/>
        </p:nvSpPr>
        <p:spPr>
          <a:xfrm>
            <a:off x="15492884" y="32198319"/>
            <a:ext cx="13614786" cy="7155805"/>
          </a:xfrm>
          <a:prstGeom prst="rect">
            <a:avLst/>
          </a:prstGeom>
          <a:noFill/>
        </p:spPr>
        <p:txBody>
          <a:bodyPr wrap="square" rtlCol="0">
            <a:spAutoFit/>
          </a:bodyPr>
          <a:lstStyle/>
          <a:p>
            <a:pPr algn="just">
              <a:lnSpc>
                <a:spcPct val="150000"/>
              </a:lnSpc>
            </a:pPr>
            <a:r>
              <a:rPr lang="en-NZ" sz="3200" dirty="0"/>
              <a:t>From each candidate Twitter profile as at 23</a:t>
            </a:r>
            <a:r>
              <a:rPr lang="en-NZ" sz="3200" baseline="30000" dirty="0"/>
              <a:t>rd</a:t>
            </a:r>
            <a:r>
              <a:rPr lang="en-NZ" sz="3200" dirty="0"/>
              <a:t> June 2016, Donald Trump has the highest number of tweets (32,333) and followers (9.23 million) compared to Hillary Clinton (6,128; 7.05million). Despite Trump engineered his tweets to gain media and voters’ attention, sentiment polarity about him has been mostly negative compared to Hillary. Relating the profile statistics with sentiment polarity results, it suggests that some anti-Trumps are following Trump on Twitter. </a:t>
            </a:r>
            <a:endParaRPr lang="en-NZ" sz="3200" dirty="0" smtClean="0"/>
          </a:p>
          <a:p>
            <a:pPr algn="just">
              <a:lnSpc>
                <a:spcPct val="150000"/>
              </a:lnSpc>
            </a:pPr>
            <a:endParaRPr lang="en-NZ" sz="1400" dirty="0" smtClean="0"/>
          </a:p>
          <a:p>
            <a:pPr algn="just">
              <a:lnSpc>
                <a:spcPct val="150000"/>
              </a:lnSpc>
            </a:pPr>
            <a:r>
              <a:rPr lang="en-NZ" sz="3200" dirty="0"/>
              <a:t>On the basis of </a:t>
            </a:r>
            <a:r>
              <a:rPr lang="en-NZ" sz="3200" dirty="0" smtClean="0"/>
              <a:t>economic policy keywords </a:t>
            </a:r>
            <a:r>
              <a:rPr lang="en-NZ" sz="3200" dirty="0"/>
              <a:t>analytics and sentiment analysis, there is a high chance of Hillary Clinton emerging as the next US president. Using Multiclass algorithm evaluator with trained first 100 historical tweets, the accuracy rate stood at 86.4%.</a:t>
            </a:r>
            <a:endParaRPr lang="en-GB" sz="3200" dirty="0">
              <a:latin typeface="Times New Roman" pitchFamily="18" charset="0"/>
              <a:cs typeface="Times New Roman" pitchFamily="18" charset="0"/>
            </a:endParaRPr>
          </a:p>
        </p:txBody>
      </p:sp>
      <p:sp>
        <p:nvSpPr>
          <p:cNvPr id="60" name="Rectangle 59"/>
          <p:cNvSpPr/>
          <p:nvPr/>
        </p:nvSpPr>
        <p:spPr>
          <a:xfrm>
            <a:off x="15492884" y="31046190"/>
            <a:ext cx="13612149"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15492884" y="31478239"/>
            <a:ext cx="13606876" cy="784830"/>
          </a:xfrm>
          <a:prstGeom prst="rect">
            <a:avLst/>
          </a:prstGeom>
          <a:noFill/>
        </p:spPr>
        <p:txBody>
          <a:bodyPr wrap="square" rtlCol="0">
            <a:spAutoFit/>
          </a:bodyPr>
          <a:lstStyle/>
          <a:p>
            <a:r>
              <a:rPr lang="en-NZ" sz="4500" b="1" dirty="0">
                <a:latin typeface="Tahoma" panose="020B0604030504040204" pitchFamily="34" charset="0"/>
                <a:ea typeface="Tahoma" panose="020B0604030504040204" pitchFamily="34" charset="0"/>
                <a:cs typeface="Tahoma" panose="020B0604030504040204" pitchFamily="34" charset="0"/>
              </a:rPr>
              <a:t>Predictive Insights</a:t>
            </a:r>
            <a:endParaRPr lang="en-GB" sz="4500" b="1" dirty="0">
              <a:latin typeface="Tahoma" pitchFamily="34" charset="0"/>
              <a:ea typeface="Tahoma" pitchFamily="34" charset="0"/>
              <a:cs typeface="Tahoma" pitchFamily="34" charset="0"/>
            </a:endParaRPr>
          </a:p>
        </p:txBody>
      </p:sp>
      <p:grpSp>
        <p:nvGrpSpPr>
          <p:cNvPr id="52" name="Group 51"/>
          <p:cNvGrpSpPr/>
          <p:nvPr/>
        </p:nvGrpSpPr>
        <p:grpSpPr>
          <a:xfrm>
            <a:off x="1334513" y="19546267"/>
            <a:ext cx="12889431" cy="12436029"/>
            <a:chOff x="0" y="0"/>
            <a:chExt cx="3438525" cy="5680946"/>
          </a:xfrm>
        </p:grpSpPr>
        <p:grpSp>
          <p:nvGrpSpPr>
            <p:cNvPr id="56" name="Group 55"/>
            <p:cNvGrpSpPr/>
            <p:nvPr/>
          </p:nvGrpSpPr>
          <p:grpSpPr>
            <a:xfrm>
              <a:off x="152400" y="0"/>
              <a:ext cx="3114675" cy="4134916"/>
              <a:chOff x="0" y="0"/>
              <a:chExt cx="3114675" cy="4134916"/>
            </a:xfrm>
          </p:grpSpPr>
          <p:sp>
            <p:nvSpPr>
              <p:cNvPr id="70" name="Text Box 28"/>
              <p:cNvSpPr txBox="1"/>
              <p:nvPr/>
            </p:nvSpPr>
            <p:spPr>
              <a:xfrm>
                <a:off x="1657350" y="3486150"/>
                <a:ext cx="1457325" cy="648766"/>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NZ" sz="2500" b="1" u="sng" dirty="0">
                    <a:effectLst/>
                    <a:ea typeface="Calibri"/>
                    <a:cs typeface="Times New Roman"/>
                  </a:rPr>
                  <a:t>Transform Fitted Model</a:t>
                </a:r>
                <a:endParaRPr lang="en-NZ" sz="2500" dirty="0">
                  <a:effectLst/>
                  <a:ea typeface="Calibri"/>
                  <a:cs typeface="Times New Roman"/>
                </a:endParaRPr>
              </a:p>
              <a:p>
                <a:pPr algn="just">
                  <a:lnSpc>
                    <a:spcPct val="115000"/>
                  </a:lnSpc>
                  <a:spcAft>
                    <a:spcPts val="0"/>
                  </a:spcAft>
                </a:pPr>
                <a:r>
                  <a:rPr lang="en-NZ" sz="2500" dirty="0">
                    <a:effectLst/>
                    <a:ea typeface="Calibri"/>
                    <a:cs typeface="Times New Roman"/>
                  </a:rPr>
                  <a:t>-Prediction; - Probability Vector; -Initial Label; -Classifier Evaluator (Accuracy Rate)</a:t>
                </a:r>
              </a:p>
            </p:txBody>
          </p:sp>
          <p:grpSp>
            <p:nvGrpSpPr>
              <p:cNvPr id="71" name="Group 70"/>
              <p:cNvGrpSpPr/>
              <p:nvPr/>
            </p:nvGrpSpPr>
            <p:grpSpPr>
              <a:xfrm>
                <a:off x="0" y="0"/>
                <a:ext cx="3114675" cy="3486150"/>
                <a:chOff x="0" y="0"/>
                <a:chExt cx="3114675" cy="3486150"/>
              </a:xfrm>
            </p:grpSpPr>
            <p:sp>
              <p:nvSpPr>
                <p:cNvPr id="74" name="Text Box 17"/>
                <p:cNvSpPr txBox="1"/>
                <p:nvPr/>
              </p:nvSpPr>
              <p:spPr>
                <a:xfrm>
                  <a:off x="9525" y="2247900"/>
                  <a:ext cx="3105150" cy="2476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400" b="1">
                      <a:effectLst/>
                      <a:ea typeface="Calibri"/>
                      <a:cs typeface="Times New Roman"/>
                    </a:rPr>
                    <a:t>Machine Learning (ML) Pipeline</a:t>
                  </a:r>
                  <a:endParaRPr lang="en-NZ" sz="2400">
                    <a:effectLst/>
                    <a:ea typeface="Calibri"/>
                    <a:cs typeface="Times New Roman"/>
                  </a:endParaRPr>
                </a:p>
              </p:txBody>
            </p:sp>
            <p:grpSp>
              <p:nvGrpSpPr>
                <p:cNvPr id="75" name="Group 74"/>
                <p:cNvGrpSpPr/>
                <p:nvPr/>
              </p:nvGrpSpPr>
              <p:grpSpPr>
                <a:xfrm>
                  <a:off x="0" y="0"/>
                  <a:ext cx="3114675" cy="2238375"/>
                  <a:chOff x="0" y="0"/>
                  <a:chExt cx="3114675" cy="2238375"/>
                </a:xfrm>
              </p:grpSpPr>
              <p:sp>
                <p:nvSpPr>
                  <p:cNvPr id="83" name="Text Box 12"/>
                  <p:cNvSpPr txBox="1"/>
                  <p:nvPr/>
                </p:nvSpPr>
                <p:spPr>
                  <a:xfrm>
                    <a:off x="9525" y="1419225"/>
                    <a:ext cx="1438275" cy="6286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NZ" sz="2500" b="1" dirty="0">
                        <a:effectLst/>
                        <a:ea typeface="Calibri"/>
                        <a:cs typeface="Times New Roman"/>
                      </a:rPr>
                      <a:t>Hashing Text Features</a:t>
                    </a:r>
                    <a:endParaRPr lang="en-NZ" sz="2500" dirty="0">
                      <a:effectLst/>
                      <a:ea typeface="Calibri"/>
                      <a:cs typeface="Times New Roman"/>
                    </a:endParaRPr>
                  </a:p>
                  <a:p>
                    <a:pPr algn="ctr">
                      <a:lnSpc>
                        <a:spcPct val="115000"/>
                      </a:lnSpc>
                      <a:spcAft>
                        <a:spcPts val="0"/>
                      </a:spcAft>
                    </a:pPr>
                    <a:r>
                      <a:rPr lang="en-NZ" sz="2500" dirty="0" err="1">
                        <a:effectLst/>
                        <a:ea typeface="Calibri"/>
                        <a:cs typeface="Times New Roman"/>
                      </a:rPr>
                      <a:t>numFeatures</a:t>
                    </a:r>
                    <a:r>
                      <a:rPr lang="en-NZ" sz="2500" dirty="0">
                        <a:effectLst/>
                        <a:ea typeface="Calibri"/>
                        <a:cs typeface="Times New Roman"/>
                      </a:rPr>
                      <a:t> = 50,000</a:t>
                    </a:r>
                  </a:p>
                  <a:p>
                    <a:pPr algn="ctr">
                      <a:lnSpc>
                        <a:spcPct val="115000"/>
                      </a:lnSpc>
                      <a:spcAft>
                        <a:spcPts val="0"/>
                      </a:spcAft>
                    </a:pPr>
                    <a:r>
                      <a:rPr lang="en-NZ" sz="2500" dirty="0">
                        <a:effectLst/>
                        <a:ea typeface="Calibri"/>
                        <a:cs typeface="Times New Roman"/>
                      </a:rPr>
                      <a:t>Features Vector</a:t>
                    </a:r>
                  </a:p>
                </p:txBody>
              </p:sp>
              <p:sp>
                <p:nvSpPr>
                  <p:cNvPr id="84" name="Text Box 13"/>
                  <p:cNvSpPr txBox="1"/>
                  <p:nvPr/>
                </p:nvSpPr>
                <p:spPr>
                  <a:xfrm>
                    <a:off x="1819275" y="1438275"/>
                    <a:ext cx="1295400" cy="6096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NZ" sz="2500" b="1" dirty="0">
                        <a:effectLst/>
                        <a:ea typeface="Calibri"/>
                        <a:cs typeface="Times New Roman"/>
                      </a:rPr>
                      <a:t>Label </a:t>
                    </a:r>
                    <a:endParaRPr lang="en-NZ" sz="2500" dirty="0">
                      <a:effectLst/>
                      <a:ea typeface="Calibri"/>
                      <a:cs typeface="Times New Roman"/>
                    </a:endParaRPr>
                  </a:p>
                  <a:p>
                    <a:pPr algn="ctr">
                      <a:lnSpc>
                        <a:spcPct val="115000"/>
                      </a:lnSpc>
                      <a:spcAft>
                        <a:spcPts val="0"/>
                      </a:spcAft>
                    </a:pPr>
                    <a:r>
                      <a:rPr lang="en-NZ" sz="2500" b="1" dirty="0">
                        <a:effectLst/>
                        <a:ea typeface="Calibri"/>
                        <a:cs typeface="Times New Roman"/>
                      </a:rPr>
                      <a:t>[</a:t>
                    </a:r>
                    <a:r>
                      <a:rPr lang="en-NZ" sz="2500" dirty="0">
                        <a:effectLst/>
                        <a:ea typeface="Calibri"/>
                        <a:cs typeface="Times New Roman"/>
                      </a:rPr>
                      <a:t>0-Negative &amp; 1-Positive</a:t>
                    </a:r>
                    <a:r>
                      <a:rPr lang="en-NZ" sz="2500" b="1" dirty="0">
                        <a:effectLst/>
                        <a:ea typeface="Calibri"/>
                        <a:cs typeface="Times New Roman"/>
                      </a:rPr>
                      <a:t>]</a:t>
                    </a:r>
                    <a:endParaRPr lang="en-NZ" sz="2500" dirty="0">
                      <a:effectLst/>
                      <a:ea typeface="Calibri"/>
                      <a:cs typeface="Times New Roman"/>
                    </a:endParaRPr>
                  </a:p>
                </p:txBody>
              </p:sp>
              <p:grpSp>
                <p:nvGrpSpPr>
                  <p:cNvPr id="85" name="Group 84"/>
                  <p:cNvGrpSpPr/>
                  <p:nvPr/>
                </p:nvGrpSpPr>
                <p:grpSpPr>
                  <a:xfrm>
                    <a:off x="0" y="0"/>
                    <a:ext cx="3114675" cy="1428750"/>
                    <a:chOff x="0" y="0"/>
                    <a:chExt cx="3114675" cy="1428750"/>
                  </a:xfrm>
                </p:grpSpPr>
                <p:sp>
                  <p:nvSpPr>
                    <p:cNvPr id="88" name="Text Box 9"/>
                    <p:cNvSpPr txBox="1"/>
                    <p:nvPr/>
                  </p:nvSpPr>
                  <p:spPr>
                    <a:xfrm>
                      <a:off x="2095500" y="733425"/>
                      <a:ext cx="1019175" cy="5048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err="1">
                          <a:effectLst/>
                          <a:ea typeface="Calibri"/>
                          <a:cs typeface="Times New Roman"/>
                        </a:rPr>
                        <a:t>Binarizer</a:t>
                      </a:r>
                      <a:r>
                        <a:rPr lang="en-NZ" sz="2500" b="1" dirty="0">
                          <a:effectLst/>
                          <a:ea typeface="Calibri"/>
                          <a:cs typeface="Times New Roman"/>
                        </a:rPr>
                        <a:t> </a:t>
                      </a:r>
                      <a:endParaRPr lang="en-NZ" sz="2500" b="1" dirty="0" smtClean="0">
                        <a:effectLst/>
                        <a:ea typeface="Calibri"/>
                        <a:cs typeface="Times New Roman"/>
                      </a:endParaRPr>
                    </a:p>
                    <a:p>
                      <a:pPr algn="ctr">
                        <a:lnSpc>
                          <a:spcPct val="115000"/>
                        </a:lnSpc>
                        <a:spcAft>
                          <a:spcPts val="1000"/>
                        </a:spcAft>
                      </a:pPr>
                      <a:r>
                        <a:rPr lang="en-NZ" sz="2500" dirty="0" smtClean="0">
                          <a:effectLst/>
                          <a:ea typeface="Calibri"/>
                          <a:cs typeface="Times New Roman"/>
                        </a:rPr>
                        <a:t>[</a:t>
                      </a:r>
                      <a:r>
                        <a:rPr lang="en-NZ" sz="2500" dirty="0">
                          <a:effectLst/>
                          <a:ea typeface="Calibri"/>
                          <a:cs typeface="Times New Roman"/>
                        </a:rPr>
                        <a:t>threshold 0.5]</a:t>
                      </a:r>
                    </a:p>
                  </p:txBody>
                </p:sp>
                <p:grpSp>
                  <p:nvGrpSpPr>
                    <p:cNvPr id="89" name="Group 88"/>
                    <p:cNvGrpSpPr/>
                    <p:nvPr/>
                  </p:nvGrpSpPr>
                  <p:grpSpPr>
                    <a:xfrm>
                      <a:off x="0" y="0"/>
                      <a:ext cx="2600325" cy="1228725"/>
                      <a:chOff x="0" y="0"/>
                      <a:chExt cx="2600325" cy="1228725"/>
                    </a:xfrm>
                  </p:grpSpPr>
                  <p:sp>
                    <p:nvSpPr>
                      <p:cNvPr id="92" name="Text Box 2"/>
                      <p:cNvSpPr txBox="1"/>
                      <p:nvPr/>
                    </p:nvSpPr>
                    <p:spPr>
                      <a:xfrm>
                        <a:off x="1019175" y="0"/>
                        <a:ext cx="1076325" cy="457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Reviews &amp; Rating</a:t>
                        </a:r>
                        <a:endParaRPr lang="en-NZ" sz="2500" dirty="0">
                          <a:effectLst/>
                          <a:ea typeface="Calibri"/>
                          <a:cs typeface="Times New Roman"/>
                        </a:endParaRPr>
                      </a:p>
                    </p:txBody>
                  </p:sp>
                  <p:sp>
                    <p:nvSpPr>
                      <p:cNvPr id="93" name="Text Box 8"/>
                      <p:cNvSpPr txBox="1"/>
                      <p:nvPr/>
                    </p:nvSpPr>
                    <p:spPr>
                      <a:xfrm>
                        <a:off x="0" y="723900"/>
                        <a:ext cx="1019175" cy="5048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err="1">
                            <a:effectLst/>
                            <a:ea typeface="Calibri"/>
                            <a:cs typeface="Times New Roman"/>
                          </a:rPr>
                          <a:t>Tokenizer</a:t>
                        </a:r>
                        <a:r>
                          <a:rPr lang="en-NZ" sz="2500" b="1" dirty="0">
                            <a:effectLst/>
                            <a:ea typeface="Calibri"/>
                            <a:cs typeface="Times New Roman"/>
                          </a:rPr>
                          <a:t> </a:t>
                        </a:r>
                        <a:endParaRPr lang="en-NZ" sz="2500" b="1" dirty="0" smtClean="0">
                          <a:effectLst/>
                          <a:ea typeface="Calibri"/>
                          <a:cs typeface="Times New Roman"/>
                        </a:endParaRPr>
                      </a:p>
                      <a:p>
                        <a:pPr algn="ctr">
                          <a:lnSpc>
                            <a:spcPct val="115000"/>
                          </a:lnSpc>
                          <a:spcAft>
                            <a:spcPts val="1000"/>
                          </a:spcAft>
                        </a:pPr>
                        <a:r>
                          <a:rPr lang="en-NZ" sz="2500" dirty="0" err="1" smtClean="0">
                            <a:effectLst/>
                            <a:ea typeface="Calibri"/>
                            <a:cs typeface="Times New Roman"/>
                          </a:rPr>
                          <a:t>Seq</a:t>
                        </a:r>
                        <a:r>
                          <a:rPr lang="en-NZ" sz="2500" dirty="0" smtClean="0">
                            <a:effectLst/>
                            <a:ea typeface="Calibri"/>
                            <a:cs typeface="Times New Roman"/>
                          </a:rPr>
                          <a:t>[String</a:t>
                        </a:r>
                        <a:r>
                          <a:rPr lang="en-NZ" sz="2500" dirty="0">
                            <a:effectLst/>
                            <a:ea typeface="Calibri"/>
                            <a:cs typeface="Times New Roman"/>
                          </a:rPr>
                          <a:t>]</a:t>
                        </a:r>
                      </a:p>
                    </p:txBody>
                  </p:sp>
                  <p:cxnSp>
                    <p:nvCxnSpPr>
                      <p:cNvPr id="94" name="Straight Arrow Connector 93"/>
                      <p:cNvCxnSpPr/>
                      <p:nvPr/>
                    </p:nvCxnSpPr>
                    <p:spPr>
                      <a:xfrm flipH="1">
                        <a:off x="447675" y="457200"/>
                        <a:ext cx="1038225"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485900" y="457200"/>
                        <a:ext cx="1114425" cy="276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a:off x="447675" y="1238250"/>
                      <a:ext cx="0" cy="180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2600325" y="1238250"/>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6" name="Straight Arrow Connector 85"/>
                  <p:cNvCxnSpPr/>
                  <p:nvPr/>
                </p:nvCxnSpPr>
                <p:spPr>
                  <a:xfrm>
                    <a:off x="457200" y="2047875"/>
                    <a:ext cx="0" cy="180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609850" y="2047875"/>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6" name="Text Box 20"/>
                <p:cNvSpPr txBox="1"/>
                <p:nvPr/>
              </p:nvSpPr>
              <p:spPr>
                <a:xfrm>
                  <a:off x="9525" y="2505075"/>
                  <a:ext cx="1019175"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Train (</a:t>
                  </a:r>
                  <a:r>
                    <a:rPr lang="en-NZ" sz="2500" dirty="0">
                      <a:effectLst/>
                      <a:ea typeface="Calibri"/>
                      <a:cs typeface="Times New Roman"/>
                    </a:rPr>
                    <a:t>60%</a:t>
                  </a:r>
                  <a:r>
                    <a:rPr lang="en-NZ" sz="2500" b="1" dirty="0">
                      <a:effectLst/>
                      <a:ea typeface="Calibri"/>
                      <a:cs typeface="Times New Roman"/>
                    </a:rPr>
                    <a:t>)</a:t>
                  </a:r>
                  <a:endParaRPr lang="en-NZ" sz="2500" dirty="0">
                    <a:effectLst/>
                    <a:ea typeface="Calibri"/>
                    <a:cs typeface="Times New Roman"/>
                  </a:endParaRPr>
                </a:p>
              </p:txBody>
            </p:sp>
            <p:sp>
              <p:nvSpPr>
                <p:cNvPr id="77" name="Text Box 24"/>
                <p:cNvSpPr txBox="1"/>
                <p:nvPr/>
              </p:nvSpPr>
              <p:spPr>
                <a:xfrm>
                  <a:off x="1028700" y="2505075"/>
                  <a:ext cx="1066800"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Validate (</a:t>
                  </a:r>
                  <a:r>
                    <a:rPr lang="en-NZ" sz="2500" dirty="0">
                      <a:effectLst/>
                      <a:ea typeface="Calibri"/>
                      <a:cs typeface="Times New Roman"/>
                    </a:rPr>
                    <a:t>30%</a:t>
                  </a:r>
                  <a:r>
                    <a:rPr lang="en-NZ" sz="2500" b="1" dirty="0">
                      <a:effectLst/>
                      <a:ea typeface="Calibri"/>
                      <a:cs typeface="Times New Roman"/>
                    </a:rPr>
                    <a:t>)</a:t>
                  </a:r>
                  <a:endParaRPr lang="en-NZ" sz="2500" dirty="0">
                    <a:effectLst/>
                    <a:ea typeface="Calibri"/>
                    <a:cs typeface="Times New Roman"/>
                  </a:endParaRPr>
                </a:p>
              </p:txBody>
            </p:sp>
            <p:sp>
              <p:nvSpPr>
                <p:cNvPr id="78" name="Text Box 25"/>
                <p:cNvSpPr txBox="1"/>
                <p:nvPr/>
              </p:nvSpPr>
              <p:spPr>
                <a:xfrm>
                  <a:off x="2095500" y="2505075"/>
                  <a:ext cx="1019175"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Test (</a:t>
                  </a:r>
                  <a:r>
                    <a:rPr lang="en-NZ" sz="2500" dirty="0">
                      <a:effectLst/>
                      <a:ea typeface="Calibri"/>
                      <a:cs typeface="Times New Roman"/>
                    </a:rPr>
                    <a:t>10%</a:t>
                  </a:r>
                  <a:r>
                    <a:rPr lang="en-NZ" sz="2500" b="1" dirty="0">
                      <a:effectLst/>
                      <a:ea typeface="Calibri"/>
                      <a:cs typeface="Times New Roman"/>
                    </a:rPr>
                    <a:t>)</a:t>
                  </a:r>
                  <a:endParaRPr lang="en-NZ" sz="2500" dirty="0">
                    <a:effectLst/>
                    <a:ea typeface="Calibri"/>
                    <a:cs typeface="Times New Roman"/>
                  </a:endParaRPr>
                </a:p>
              </p:txBody>
            </p:sp>
            <p:sp>
              <p:nvSpPr>
                <p:cNvPr id="79" name="Text Box 26"/>
                <p:cNvSpPr txBox="1"/>
                <p:nvPr/>
              </p:nvSpPr>
              <p:spPr>
                <a:xfrm>
                  <a:off x="19050" y="2981325"/>
                  <a:ext cx="1019175"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Fit Model</a:t>
                  </a:r>
                  <a:endParaRPr lang="en-NZ" sz="2500" dirty="0">
                    <a:effectLst/>
                    <a:ea typeface="Calibri"/>
                    <a:cs typeface="Times New Roman"/>
                  </a:endParaRPr>
                </a:p>
              </p:txBody>
            </p:sp>
            <p:cxnSp>
              <p:nvCxnSpPr>
                <p:cNvPr id="80" name="Straight Arrow Connector 79"/>
                <p:cNvCxnSpPr/>
                <p:nvPr/>
              </p:nvCxnSpPr>
              <p:spPr>
                <a:xfrm>
                  <a:off x="466725" y="2809875"/>
                  <a:ext cx="0" cy="180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809750" y="2809875"/>
                  <a:ext cx="9525" cy="676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638425" y="2809875"/>
                  <a:ext cx="9525" cy="676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2" name="Text Box 32"/>
              <p:cNvSpPr txBox="1"/>
              <p:nvPr/>
            </p:nvSpPr>
            <p:spPr>
              <a:xfrm>
                <a:off x="0" y="3368202"/>
                <a:ext cx="1371600" cy="668031"/>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NZ" sz="2500" b="1" u="sng" dirty="0">
                    <a:effectLst/>
                    <a:ea typeface="Calibri"/>
                    <a:cs typeface="Times New Roman"/>
                  </a:rPr>
                  <a:t>Logistic Regression</a:t>
                </a:r>
                <a:endParaRPr lang="en-NZ" sz="2500" dirty="0">
                  <a:effectLst/>
                  <a:ea typeface="Calibri"/>
                  <a:cs typeface="Times New Roman"/>
                </a:endParaRPr>
              </a:p>
              <a:p>
                <a:pPr algn="just">
                  <a:lnSpc>
                    <a:spcPct val="115000"/>
                  </a:lnSpc>
                  <a:spcAft>
                    <a:spcPts val="0"/>
                  </a:spcAft>
                </a:pPr>
                <a:r>
                  <a:rPr lang="en-NZ" sz="2500" dirty="0">
                    <a:effectLst/>
                    <a:ea typeface="Calibri"/>
                    <a:cs typeface="Times New Roman"/>
                  </a:rPr>
                  <a:t>-Fit intercept: </a:t>
                </a:r>
                <a:r>
                  <a:rPr lang="en-NZ" sz="2500" dirty="0" smtClean="0">
                    <a:effectLst/>
                    <a:ea typeface="Calibri"/>
                    <a:cs typeface="Times New Roman"/>
                  </a:rPr>
                  <a:t>True;  -</a:t>
                </a:r>
                <a:r>
                  <a:rPr lang="en-NZ" sz="2500" dirty="0" err="1" smtClean="0">
                    <a:effectLst/>
                    <a:ea typeface="Calibri"/>
                    <a:cs typeface="Times New Roman"/>
                  </a:rPr>
                  <a:t>elasticNetParam</a:t>
                </a:r>
                <a:r>
                  <a:rPr lang="en-NZ" sz="2500" dirty="0" smtClean="0">
                    <a:effectLst/>
                    <a:ea typeface="Calibri"/>
                    <a:cs typeface="Times New Roman"/>
                  </a:rPr>
                  <a:t> </a:t>
                </a:r>
                <a:r>
                  <a:rPr lang="en-NZ" sz="2500" dirty="0">
                    <a:effectLst/>
                    <a:ea typeface="Calibri"/>
                    <a:cs typeface="Times New Roman"/>
                  </a:rPr>
                  <a:t>= </a:t>
                </a:r>
                <a:r>
                  <a:rPr lang="en-NZ" sz="2500" dirty="0" smtClean="0">
                    <a:effectLst/>
                    <a:ea typeface="Calibri"/>
                    <a:cs typeface="Times New Roman"/>
                  </a:rPr>
                  <a:t>1.0;  -</a:t>
                </a:r>
                <a:r>
                  <a:rPr lang="en-NZ" sz="2500" dirty="0" err="1" smtClean="0">
                    <a:effectLst/>
                    <a:ea typeface="Calibri"/>
                    <a:cs typeface="Times New Roman"/>
                  </a:rPr>
                  <a:t>regParam</a:t>
                </a:r>
                <a:r>
                  <a:rPr lang="en-NZ" sz="2500" dirty="0" smtClean="0">
                    <a:effectLst/>
                    <a:ea typeface="Calibri"/>
                    <a:cs typeface="Times New Roman"/>
                  </a:rPr>
                  <a:t> </a:t>
                </a:r>
                <a:r>
                  <a:rPr lang="en-NZ" sz="2500" dirty="0">
                    <a:effectLst/>
                    <a:ea typeface="Calibri"/>
                    <a:cs typeface="Times New Roman"/>
                  </a:rPr>
                  <a:t>= </a:t>
                </a:r>
                <a:r>
                  <a:rPr lang="en-NZ" sz="2500" dirty="0" smtClean="0">
                    <a:effectLst/>
                    <a:ea typeface="Calibri"/>
                    <a:cs typeface="Times New Roman"/>
                  </a:rPr>
                  <a:t>0.0001;   -</a:t>
                </a:r>
                <a:r>
                  <a:rPr lang="en-NZ" sz="2500" dirty="0" err="1" smtClean="0">
                    <a:effectLst/>
                    <a:ea typeface="Calibri"/>
                    <a:cs typeface="Times New Roman"/>
                  </a:rPr>
                  <a:t>maxIter</a:t>
                </a:r>
                <a:r>
                  <a:rPr lang="en-NZ" sz="2500" dirty="0" smtClean="0">
                    <a:effectLst/>
                    <a:ea typeface="Calibri"/>
                    <a:cs typeface="Times New Roman"/>
                  </a:rPr>
                  <a:t> </a:t>
                </a:r>
                <a:r>
                  <a:rPr lang="en-NZ" sz="2500" dirty="0">
                    <a:effectLst/>
                    <a:ea typeface="Calibri"/>
                    <a:cs typeface="Times New Roman"/>
                  </a:rPr>
                  <a:t>= 10</a:t>
                </a:r>
              </a:p>
              <a:p>
                <a:pPr algn="just">
                  <a:lnSpc>
                    <a:spcPct val="115000"/>
                  </a:lnSpc>
                  <a:spcAft>
                    <a:spcPts val="0"/>
                  </a:spcAft>
                </a:pPr>
                <a:r>
                  <a:rPr lang="en-NZ" sz="2500" b="1" dirty="0">
                    <a:effectLst/>
                    <a:ea typeface="Calibri"/>
                    <a:cs typeface="Times New Roman"/>
                  </a:rPr>
                  <a:t> </a:t>
                </a:r>
                <a:endParaRPr lang="en-NZ" sz="2500" dirty="0">
                  <a:effectLst/>
                  <a:ea typeface="Calibri"/>
                  <a:cs typeface="Times New Roman"/>
                </a:endParaRPr>
              </a:p>
            </p:txBody>
          </p:sp>
          <p:cxnSp>
            <p:nvCxnSpPr>
              <p:cNvPr id="73" name="Straight Arrow Connector 72"/>
              <p:cNvCxnSpPr/>
              <p:nvPr/>
            </p:nvCxnSpPr>
            <p:spPr>
              <a:xfrm>
                <a:off x="1371600" y="3914775"/>
                <a:ext cx="2857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7" name="Text Box 21"/>
            <p:cNvSpPr txBox="1"/>
            <p:nvPr/>
          </p:nvSpPr>
          <p:spPr>
            <a:xfrm>
              <a:off x="95250" y="4332281"/>
              <a:ext cx="3238500" cy="804581"/>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NZ" sz="2500" b="1" u="sng" dirty="0" err="1">
                  <a:effectLst/>
                  <a:ea typeface="Calibri"/>
                  <a:cs typeface="Times New Roman"/>
                </a:rPr>
                <a:t>Productionizing</a:t>
              </a:r>
              <a:r>
                <a:rPr lang="en-NZ" sz="2500" b="1" u="sng" dirty="0">
                  <a:effectLst/>
                  <a:ea typeface="Calibri"/>
                  <a:cs typeface="Times New Roman"/>
                </a:rPr>
                <a:t> Trained, Validated, Tested ML </a:t>
              </a:r>
              <a:r>
                <a:rPr lang="en-NZ" sz="2500" b="1" u="sng" dirty="0" smtClean="0">
                  <a:effectLst/>
                  <a:ea typeface="Calibri"/>
                  <a:cs typeface="Times New Roman"/>
                </a:rPr>
                <a:t>Algorithm (Applications)</a:t>
              </a:r>
              <a:endParaRPr lang="en-NZ" sz="2500" dirty="0">
                <a:effectLst/>
                <a:ea typeface="Calibri"/>
                <a:cs typeface="Times New Roman"/>
              </a:endParaRPr>
            </a:p>
            <a:p>
              <a:pPr>
                <a:lnSpc>
                  <a:spcPct val="115000"/>
                </a:lnSpc>
                <a:spcAft>
                  <a:spcPts val="0"/>
                </a:spcAft>
              </a:pPr>
              <a:r>
                <a:rPr lang="en-NZ" sz="2500" b="1" dirty="0">
                  <a:effectLst/>
                  <a:ea typeface="Calibri"/>
                  <a:cs typeface="Times New Roman"/>
                </a:rPr>
                <a:t>-</a:t>
              </a:r>
              <a:r>
                <a:rPr lang="en-NZ" sz="2500" dirty="0">
                  <a:effectLst/>
                  <a:ea typeface="Calibri"/>
                  <a:cs typeface="Times New Roman"/>
                </a:rPr>
                <a:t>Historical Tweets     -Real Time Tweets    Economic/Political Reviews   -Products/ Service/ Customer Reviews       -Mail Filtering   -Feedback/Opinion Reviews      -Product/Business Development     </a:t>
              </a:r>
              <a:r>
                <a:rPr lang="en-NZ" sz="2500" dirty="0" smtClean="0">
                  <a:effectLst/>
                  <a:ea typeface="Calibri"/>
                  <a:cs typeface="Times New Roman"/>
                </a:rPr>
                <a:t>          -</a:t>
              </a:r>
              <a:r>
                <a:rPr lang="en-NZ" sz="2500" dirty="0">
                  <a:effectLst/>
                  <a:ea typeface="Calibri"/>
                  <a:cs typeface="Times New Roman"/>
                </a:rPr>
                <a:t>Surveys responses         -Market/ Competition Intelligence    -Emotion detection</a:t>
              </a:r>
            </a:p>
            <a:p>
              <a:pPr>
                <a:lnSpc>
                  <a:spcPct val="115000"/>
                </a:lnSpc>
                <a:spcAft>
                  <a:spcPts val="0"/>
                </a:spcAft>
              </a:pPr>
              <a:r>
                <a:rPr lang="en-NZ" sz="2500" dirty="0">
                  <a:effectLst/>
                  <a:ea typeface="Calibri"/>
                  <a:cs typeface="Times New Roman"/>
                </a:rPr>
                <a:t> </a:t>
              </a:r>
            </a:p>
          </p:txBody>
        </p:sp>
        <p:cxnSp>
          <p:nvCxnSpPr>
            <p:cNvPr id="62" name="Straight Arrow Connector 61"/>
            <p:cNvCxnSpPr/>
            <p:nvPr/>
          </p:nvCxnSpPr>
          <p:spPr>
            <a:xfrm>
              <a:off x="3086100" y="4141781"/>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028825" y="4141781"/>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247900" y="5161502"/>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190625" y="5161502"/>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0" y="5385671"/>
              <a:ext cx="3438525" cy="295275"/>
              <a:chOff x="0" y="-376954"/>
              <a:chExt cx="3438525" cy="295275"/>
            </a:xfrm>
          </p:grpSpPr>
          <p:sp>
            <p:nvSpPr>
              <p:cNvPr id="67" name="Text Box 22"/>
              <p:cNvSpPr txBox="1"/>
              <p:nvPr/>
            </p:nvSpPr>
            <p:spPr>
              <a:xfrm>
                <a:off x="0" y="-376954"/>
                <a:ext cx="1247775" cy="2952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Sentiment Analysis</a:t>
                </a:r>
                <a:endParaRPr lang="en-NZ" sz="2500" dirty="0">
                  <a:effectLst/>
                  <a:ea typeface="Calibri"/>
                  <a:cs typeface="Times New Roman"/>
                </a:endParaRPr>
              </a:p>
            </p:txBody>
          </p:sp>
          <p:sp>
            <p:nvSpPr>
              <p:cNvPr id="68" name="Text Box 36"/>
              <p:cNvSpPr txBox="1"/>
              <p:nvPr/>
            </p:nvSpPr>
            <p:spPr>
              <a:xfrm>
                <a:off x="1247775" y="-376954"/>
                <a:ext cx="981075" cy="2952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Text Analytics</a:t>
                </a:r>
                <a:endParaRPr lang="en-NZ" sz="2500" dirty="0">
                  <a:effectLst/>
                  <a:ea typeface="Calibri"/>
                  <a:cs typeface="Times New Roman"/>
                </a:endParaRPr>
              </a:p>
            </p:txBody>
          </p:sp>
          <p:sp>
            <p:nvSpPr>
              <p:cNvPr id="69" name="Text Box 37"/>
              <p:cNvSpPr txBox="1"/>
              <p:nvPr/>
            </p:nvSpPr>
            <p:spPr>
              <a:xfrm>
                <a:off x="2228850" y="-376954"/>
                <a:ext cx="1209675" cy="2952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NZ" sz="2500" b="1" dirty="0">
                    <a:effectLst/>
                    <a:ea typeface="Calibri"/>
                    <a:cs typeface="Times New Roman"/>
                  </a:rPr>
                  <a:t>Predictive Insights</a:t>
                </a:r>
                <a:endParaRPr lang="en-NZ" sz="2500" dirty="0">
                  <a:effectLst/>
                  <a:ea typeface="Calibri"/>
                  <a:cs typeface="Times New Roman"/>
                </a:endParaRPr>
              </a:p>
            </p:txBody>
          </p:sp>
        </p:grpSp>
      </p:grpSp>
      <p:sp>
        <p:nvSpPr>
          <p:cNvPr id="96" name="TextBox 95"/>
          <p:cNvSpPr txBox="1"/>
          <p:nvPr/>
        </p:nvSpPr>
        <p:spPr>
          <a:xfrm>
            <a:off x="1165928" y="32630367"/>
            <a:ext cx="13460223" cy="784830"/>
          </a:xfrm>
          <a:prstGeom prst="rect">
            <a:avLst/>
          </a:prstGeom>
          <a:noFill/>
        </p:spPr>
        <p:txBody>
          <a:bodyPr wrap="square" rtlCol="0">
            <a:spAutoFit/>
          </a:bodyPr>
          <a:lstStyle/>
          <a:p>
            <a:r>
              <a:rPr lang="en-NZ" sz="4500" b="1" dirty="0" smtClean="0">
                <a:latin typeface="Tahoma" pitchFamily="34" charset="0"/>
                <a:ea typeface="Tahoma" pitchFamily="34" charset="0"/>
                <a:cs typeface="Tahoma" pitchFamily="34" charset="0"/>
              </a:rPr>
              <a:t>Method</a:t>
            </a:r>
            <a:endParaRPr lang="en-GB" sz="4500" b="1" dirty="0">
              <a:latin typeface="Tahoma" pitchFamily="34" charset="0"/>
              <a:ea typeface="Tahoma" pitchFamily="34" charset="0"/>
              <a:cs typeface="Tahoma" pitchFamily="34" charset="0"/>
            </a:endParaRPr>
          </a:p>
        </p:txBody>
      </p:sp>
      <p:graphicFrame>
        <p:nvGraphicFramePr>
          <p:cNvPr id="97" name="Chart 96"/>
          <p:cNvGraphicFramePr/>
          <p:nvPr>
            <p:extLst>
              <p:ext uri="{D42A27DB-BD31-4B8C-83A1-F6EECF244321}">
                <p14:modId xmlns:p14="http://schemas.microsoft.com/office/powerpoint/2010/main" val="4025818597"/>
              </p:ext>
            </p:extLst>
          </p:nvPr>
        </p:nvGraphicFramePr>
        <p:xfrm>
          <a:off x="19745469" y="7643591"/>
          <a:ext cx="5040560" cy="4862274"/>
        </p:xfrm>
        <a:graphic>
          <a:graphicData uri="http://schemas.openxmlformats.org/drawingml/2006/chart">
            <c:chart xmlns:c="http://schemas.openxmlformats.org/drawingml/2006/chart" xmlns:r="http://schemas.openxmlformats.org/officeDocument/2006/relationships" r:id="rId4"/>
          </a:graphicData>
        </a:graphic>
      </p:graphicFrame>
      <p:sp>
        <p:nvSpPr>
          <p:cNvPr id="98" name="Rectangle 97"/>
          <p:cNvSpPr/>
          <p:nvPr/>
        </p:nvSpPr>
        <p:spPr>
          <a:xfrm>
            <a:off x="15462311" y="12756159"/>
            <a:ext cx="13612149"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p:cNvSpPr txBox="1"/>
          <p:nvPr/>
        </p:nvSpPr>
        <p:spPr>
          <a:xfrm>
            <a:off x="15462311" y="13260216"/>
            <a:ext cx="13606876" cy="784830"/>
          </a:xfrm>
          <a:prstGeom prst="rect">
            <a:avLst/>
          </a:prstGeom>
          <a:noFill/>
        </p:spPr>
        <p:txBody>
          <a:bodyPr wrap="square" rtlCol="0">
            <a:spAutoFit/>
          </a:bodyPr>
          <a:lstStyle/>
          <a:p>
            <a:r>
              <a:rPr lang="en-NZ" sz="4500" b="1" dirty="0" smtClean="0">
                <a:latin typeface="Tahoma" pitchFamily="34" charset="0"/>
                <a:ea typeface="Tahoma" pitchFamily="34" charset="0"/>
                <a:cs typeface="Tahoma" pitchFamily="34" charset="0"/>
              </a:rPr>
              <a:t>Sentiment Analysis</a:t>
            </a:r>
            <a:endParaRPr lang="en-GB" sz="4500" b="1" dirty="0">
              <a:latin typeface="Tahoma" pitchFamily="34" charset="0"/>
              <a:ea typeface="Tahoma" pitchFamily="34" charset="0"/>
              <a:cs typeface="Tahom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64574003"/>
              </p:ext>
            </p:extLst>
          </p:nvPr>
        </p:nvGraphicFramePr>
        <p:xfrm>
          <a:off x="15559618" y="16290809"/>
          <a:ext cx="12673408" cy="2804160"/>
        </p:xfrm>
        <a:graphic>
          <a:graphicData uri="http://schemas.openxmlformats.org/drawingml/2006/table">
            <a:tbl>
              <a:tblPr firstRow="1" firstCol="1" lastRow="1" bandCol="1">
                <a:tableStyleId>{69012ECD-51FC-41F1-AA8D-1B2483CD663E}</a:tableStyleId>
              </a:tblPr>
              <a:tblGrid>
                <a:gridCol w="2986280"/>
                <a:gridCol w="9687128"/>
              </a:tblGrid>
              <a:tr h="311314">
                <a:tc gridSpan="2">
                  <a:txBody>
                    <a:bodyPr/>
                    <a:lstStyle/>
                    <a:p>
                      <a:pPr algn="ctr">
                        <a:lnSpc>
                          <a:spcPct val="115000"/>
                        </a:lnSpc>
                        <a:spcAft>
                          <a:spcPts val="0"/>
                        </a:spcAft>
                      </a:pPr>
                      <a:r>
                        <a:rPr lang="en-NZ" sz="3200" dirty="0">
                          <a:effectLst/>
                        </a:rPr>
                        <a:t>Filter: Keywords and Hashtags</a:t>
                      </a:r>
                      <a:endParaRPr lang="en-NZ" sz="3200" dirty="0">
                        <a:effectLst/>
                        <a:latin typeface="Calibri"/>
                        <a:ea typeface="Calibri"/>
                        <a:cs typeface="Times New Roman"/>
                      </a:endParaRPr>
                    </a:p>
                  </a:txBody>
                  <a:tcPr marL="68580" marR="68580" marT="0" marB="0" anchor="ctr"/>
                </a:tc>
                <a:tc hMerge="1">
                  <a:txBody>
                    <a:bodyPr/>
                    <a:lstStyle/>
                    <a:p>
                      <a:endParaRPr lang="en-NZ"/>
                    </a:p>
                  </a:txBody>
                  <a:tcPr/>
                </a:tc>
              </a:tr>
              <a:tr h="1045487">
                <a:tc>
                  <a:txBody>
                    <a:bodyPr/>
                    <a:lstStyle/>
                    <a:p>
                      <a:pPr algn="ctr">
                        <a:lnSpc>
                          <a:spcPct val="115000"/>
                        </a:lnSpc>
                        <a:spcAft>
                          <a:spcPts val="0"/>
                        </a:spcAft>
                      </a:pPr>
                      <a:r>
                        <a:rPr lang="en-NZ" sz="3200">
                          <a:effectLst/>
                        </a:rPr>
                        <a:t>Donald Trump</a:t>
                      </a:r>
                      <a:endParaRPr lang="en-NZ" sz="3200">
                        <a:effectLst/>
                        <a:latin typeface="Calibri"/>
                        <a:ea typeface="Calibri"/>
                        <a:cs typeface="Times New Roman"/>
                      </a:endParaRPr>
                    </a:p>
                  </a:txBody>
                  <a:tcPr marL="68580" marR="68580" marT="0" marB="0" anchor="ctr"/>
                </a:tc>
                <a:tc>
                  <a:txBody>
                    <a:bodyPr/>
                    <a:lstStyle/>
                    <a:p>
                      <a:pPr>
                        <a:lnSpc>
                          <a:spcPct val="115000"/>
                        </a:lnSpc>
                        <a:spcAft>
                          <a:spcPts val="0"/>
                        </a:spcAft>
                      </a:pPr>
                      <a:r>
                        <a:rPr lang="en-NZ" sz="3200" dirty="0">
                          <a:effectLst/>
                        </a:rPr>
                        <a:t>"Trump2016", "#</a:t>
                      </a:r>
                      <a:r>
                        <a:rPr lang="en-NZ" sz="3200" dirty="0" err="1">
                          <a:effectLst/>
                        </a:rPr>
                        <a:t>MakeAmericaGreatAgain</a:t>
                      </a:r>
                      <a:r>
                        <a:rPr lang="en-NZ" sz="3200" dirty="0">
                          <a:effectLst/>
                        </a:rPr>
                        <a:t>", "Donald Trump", "#</a:t>
                      </a:r>
                      <a:r>
                        <a:rPr lang="en-NZ" sz="3200" dirty="0" err="1">
                          <a:effectLst/>
                        </a:rPr>
                        <a:t>lovetrumpshate</a:t>
                      </a:r>
                      <a:r>
                        <a:rPr lang="en-NZ" sz="3200" dirty="0">
                          <a:effectLst/>
                        </a:rPr>
                        <a:t>"</a:t>
                      </a:r>
                      <a:endParaRPr lang="en-NZ" sz="3200" dirty="0">
                        <a:effectLst/>
                        <a:latin typeface="Calibri"/>
                        <a:ea typeface="Calibri"/>
                        <a:cs typeface="Times New Roman"/>
                      </a:endParaRPr>
                    </a:p>
                  </a:txBody>
                  <a:tcPr marL="68580" marR="68580" marT="0" marB="0" anchor="ctr"/>
                </a:tc>
              </a:tr>
              <a:tr h="1047516">
                <a:tc>
                  <a:txBody>
                    <a:bodyPr/>
                    <a:lstStyle/>
                    <a:p>
                      <a:pPr algn="ctr">
                        <a:lnSpc>
                          <a:spcPct val="115000"/>
                        </a:lnSpc>
                        <a:spcAft>
                          <a:spcPts val="0"/>
                        </a:spcAft>
                      </a:pPr>
                      <a:r>
                        <a:rPr lang="en-NZ" sz="3200">
                          <a:effectLst/>
                        </a:rPr>
                        <a:t>Hillary Clinton</a:t>
                      </a:r>
                      <a:endParaRPr lang="en-NZ" sz="3200">
                        <a:effectLst/>
                        <a:latin typeface="Calibri"/>
                        <a:ea typeface="Calibri"/>
                        <a:cs typeface="Times New Roman"/>
                      </a:endParaRPr>
                    </a:p>
                  </a:txBody>
                  <a:tcPr marL="68580" marR="68580" marT="0" marB="0" anchor="ctr"/>
                </a:tc>
                <a:tc>
                  <a:txBody>
                    <a:bodyPr/>
                    <a:lstStyle/>
                    <a:p>
                      <a:pPr>
                        <a:lnSpc>
                          <a:spcPct val="115000"/>
                        </a:lnSpc>
                        <a:spcAft>
                          <a:spcPts val="0"/>
                        </a:spcAft>
                      </a:pPr>
                      <a:r>
                        <a:rPr lang="en-NZ" sz="3200" b="0" dirty="0">
                          <a:effectLst/>
                        </a:rPr>
                        <a:t>“Hillary Clinton”, “#</a:t>
                      </a:r>
                      <a:r>
                        <a:rPr lang="en-NZ" sz="3200" b="0" dirty="0" err="1">
                          <a:effectLst/>
                        </a:rPr>
                        <a:t>neverhillary</a:t>
                      </a:r>
                      <a:r>
                        <a:rPr lang="en-NZ" sz="3200" b="0" dirty="0">
                          <a:effectLst/>
                        </a:rPr>
                        <a:t>”, “#</a:t>
                      </a:r>
                      <a:r>
                        <a:rPr lang="en-NZ" sz="3200" b="0" dirty="0" err="1">
                          <a:effectLst/>
                        </a:rPr>
                        <a:t>hillaryclinton</a:t>
                      </a:r>
                      <a:r>
                        <a:rPr lang="en-NZ" sz="3200" b="0" dirty="0">
                          <a:effectLst/>
                        </a:rPr>
                        <a:t>”, “#</a:t>
                      </a:r>
                      <a:r>
                        <a:rPr lang="en-NZ" sz="3200" b="0" dirty="0" err="1">
                          <a:effectLst/>
                        </a:rPr>
                        <a:t>crookedhillary</a:t>
                      </a:r>
                      <a:r>
                        <a:rPr lang="en-NZ" sz="3200" b="0" dirty="0">
                          <a:effectLst/>
                        </a:rPr>
                        <a:t>”</a:t>
                      </a:r>
                      <a:endParaRPr lang="en-NZ" sz="3200" b="0" dirty="0">
                        <a:effectLst/>
                        <a:latin typeface="Calibri"/>
                        <a:ea typeface="Calibri"/>
                        <a:cs typeface="Times New Roman"/>
                      </a:endParaRPr>
                    </a:p>
                  </a:txBody>
                  <a:tcPr marL="68580" marR="68580" marT="0" marB="0" anchor="ctr"/>
                </a:tc>
              </a:tr>
            </a:tbl>
          </a:graphicData>
        </a:graphic>
      </p:graphicFrame>
      <p:graphicFrame>
        <p:nvGraphicFramePr>
          <p:cNvPr id="100" name="Chart 99"/>
          <p:cNvGraphicFramePr/>
          <p:nvPr>
            <p:extLst>
              <p:ext uri="{D42A27DB-BD31-4B8C-83A1-F6EECF244321}">
                <p14:modId xmlns:p14="http://schemas.microsoft.com/office/powerpoint/2010/main" val="1460858471"/>
              </p:ext>
            </p:extLst>
          </p:nvPr>
        </p:nvGraphicFramePr>
        <p:xfrm>
          <a:off x="16212964" y="19332838"/>
          <a:ext cx="4968552" cy="511256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1" name="Chart 100"/>
          <p:cNvGraphicFramePr/>
          <p:nvPr>
            <p:extLst>
              <p:ext uri="{D42A27DB-BD31-4B8C-83A1-F6EECF244321}">
                <p14:modId xmlns:p14="http://schemas.microsoft.com/office/powerpoint/2010/main" val="612306684"/>
              </p:ext>
            </p:extLst>
          </p:nvPr>
        </p:nvGraphicFramePr>
        <p:xfrm>
          <a:off x="22265749" y="19365160"/>
          <a:ext cx="5398733" cy="5060231"/>
        </p:xfrm>
        <a:graphic>
          <a:graphicData uri="http://schemas.openxmlformats.org/drawingml/2006/chart">
            <c:chart xmlns:c="http://schemas.openxmlformats.org/drawingml/2006/chart" xmlns:r="http://schemas.openxmlformats.org/officeDocument/2006/relationships" r:id="rId6"/>
          </a:graphicData>
        </a:graphic>
      </p:graphicFrame>
      <p:sp>
        <p:nvSpPr>
          <p:cNvPr id="102" name="TextBox 101"/>
          <p:cNvSpPr txBox="1"/>
          <p:nvPr/>
        </p:nvSpPr>
        <p:spPr>
          <a:xfrm>
            <a:off x="15454401" y="24493079"/>
            <a:ext cx="13614786" cy="3046988"/>
          </a:xfrm>
          <a:prstGeom prst="rect">
            <a:avLst/>
          </a:prstGeom>
          <a:noFill/>
        </p:spPr>
        <p:txBody>
          <a:bodyPr wrap="square" rtlCol="0">
            <a:spAutoFit/>
          </a:bodyPr>
          <a:lstStyle/>
          <a:p>
            <a:pPr algn="just">
              <a:lnSpc>
                <a:spcPct val="150000"/>
              </a:lnSpc>
            </a:pPr>
            <a:r>
              <a:rPr lang="en-NZ" sz="3200" dirty="0"/>
              <a:t>The filtered tweets from </a:t>
            </a:r>
            <a:r>
              <a:rPr lang="en-NZ" sz="3200" dirty="0" smtClean="0"/>
              <a:t>the merged batches of streams are </a:t>
            </a:r>
            <a:r>
              <a:rPr lang="en-NZ" sz="3200" dirty="0" err="1"/>
              <a:t>productionalized</a:t>
            </a:r>
            <a:r>
              <a:rPr lang="en-NZ" sz="3200" dirty="0"/>
              <a:t> based on the trained, validated and tested classifier algorithm to detect which of the voters view is positive or negative opinion. Comparatively, 96.2% of tweets about Donald Trump are negative, while 53.7% for Hillary Clinton. </a:t>
            </a:r>
            <a:endParaRPr lang="en-GB" sz="3200" dirty="0">
              <a:latin typeface="Times New Roman" pitchFamily="18" charset="0"/>
              <a:cs typeface="Times New Roman" pitchFamily="18" charset="0"/>
            </a:endParaRPr>
          </a:p>
        </p:txBody>
      </p:sp>
      <p:sp>
        <p:nvSpPr>
          <p:cNvPr id="103" name="TextBox 102"/>
          <p:cNvSpPr txBox="1"/>
          <p:nvPr/>
        </p:nvSpPr>
        <p:spPr>
          <a:xfrm>
            <a:off x="15454401" y="28669927"/>
            <a:ext cx="13614786" cy="2308324"/>
          </a:xfrm>
          <a:prstGeom prst="rect">
            <a:avLst/>
          </a:prstGeom>
          <a:noFill/>
        </p:spPr>
        <p:txBody>
          <a:bodyPr wrap="square" rtlCol="0">
            <a:spAutoFit/>
          </a:bodyPr>
          <a:lstStyle/>
          <a:p>
            <a:pPr algn="just">
              <a:lnSpc>
                <a:spcPct val="150000"/>
              </a:lnSpc>
            </a:pPr>
            <a:r>
              <a:rPr lang="en-NZ" sz="3200" dirty="0"/>
              <a:t>Keywords search on Trump’s Twitter page indicate less frequent use of </a:t>
            </a:r>
            <a:r>
              <a:rPr lang="en-NZ" sz="3200" dirty="0" smtClean="0"/>
              <a:t>economic policy </a:t>
            </a:r>
            <a:r>
              <a:rPr lang="en-NZ" sz="3200" dirty="0"/>
              <a:t>related terms-[“tax”, “immigration”, “education”, “health care”, “foreign policy”, “economy”, “jobs”, “debts”]-in his tweets relatively to Hillary Clinton.</a:t>
            </a:r>
            <a:endParaRPr lang="en-GB" sz="3200" dirty="0">
              <a:latin typeface="Times New Roman" pitchFamily="18" charset="0"/>
              <a:cs typeface="Times New Roman" pitchFamily="18" charset="0"/>
            </a:endParaRPr>
          </a:p>
        </p:txBody>
      </p:sp>
      <p:sp>
        <p:nvSpPr>
          <p:cNvPr id="104" name="Rectangle 103"/>
          <p:cNvSpPr/>
          <p:nvPr/>
        </p:nvSpPr>
        <p:spPr>
          <a:xfrm>
            <a:off x="15501821" y="39400859"/>
            <a:ext cx="13612149" cy="4320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Box 104"/>
          <p:cNvSpPr txBox="1"/>
          <p:nvPr/>
        </p:nvSpPr>
        <p:spPr>
          <a:xfrm>
            <a:off x="15492884" y="39832908"/>
            <a:ext cx="13621086" cy="646331"/>
          </a:xfrm>
          <a:prstGeom prst="rect">
            <a:avLst/>
          </a:prstGeom>
          <a:noFill/>
        </p:spPr>
        <p:txBody>
          <a:bodyPr wrap="square" rtlCol="0">
            <a:spAutoFit/>
          </a:bodyPr>
          <a:lstStyle/>
          <a:p>
            <a:pPr algn="just">
              <a:lnSpc>
                <a:spcPct val="150000"/>
              </a:lnSpc>
            </a:pPr>
            <a:r>
              <a:rPr lang="en-GB" sz="2400" b="1" i="1" dirty="0" smtClean="0">
                <a:latin typeface="Tahoma" panose="020B0604030504040204" pitchFamily="34" charset="0"/>
                <a:ea typeface="Tahoma" panose="020B0604030504040204" pitchFamily="34" charset="0"/>
                <a:cs typeface="Tahoma" panose="020B0604030504040204" pitchFamily="34" charset="0"/>
              </a:rPr>
              <a:t>Supported by: </a:t>
            </a:r>
            <a:r>
              <a:rPr lang="en-NZ" sz="2400" b="1" dirty="0" err="1">
                <a:latin typeface="Tahoma" panose="020B0604030504040204" pitchFamily="34" charset="0"/>
                <a:ea typeface="Tahoma" panose="020B0604030504040204" pitchFamily="34" charset="0"/>
                <a:cs typeface="Tahoma" panose="020B0604030504040204" pitchFamily="34" charset="0"/>
              </a:rPr>
              <a:t>Databricks</a:t>
            </a:r>
            <a:r>
              <a:rPr lang="en-NZ" sz="2400" b="1" dirty="0">
                <a:latin typeface="Tahoma" panose="020B0604030504040204" pitchFamily="34" charset="0"/>
                <a:ea typeface="Tahoma" panose="020B0604030504040204" pitchFamily="34" charset="0"/>
                <a:cs typeface="Tahoma" panose="020B0604030504040204" pitchFamily="34" charset="0"/>
              </a:rPr>
              <a:t> Academic Partners </a:t>
            </a:r>
            <a:r>
              <a:rPr lang="en-NZ" sz="2400" b="1" dirty="0" smtClean="0">
                <a:latin typeface="Tahoma" panose="020B0604030504040204" pitchFamily="34" charset="0"/>
                <a:ea typeface="Tahoma" panose="020B0604030504040204" pitchFamily="34" charset="0"/>
                <a:cs typeface="Tahoma" panose="020B0604030504040204" pitchFamily="34" charset="0"/>
              </a:rPr>
              <a:t>Program  &amp; </a:t>
            </a:r>
            <a:r>
              <a:rPr lang="en-NZ" sz="2400" b="1" dirty="0">
                <a:latin typeface="Tahoma" panose="020B0604030504040204" pitchFamily="34" charset="0"/>
                <a:ea typeface="Tahoma" panose="020B0604030504040204" pitchFamily="34" charset="0"/>
                <a:cs typeface="Tahoma" panose="020B0604030504040204" pitchFamily="34" charset="0"/>
              </a:rPr>
              <a:t>Amazon Web Services Educate</a:t>
            </a:r>
            <a:endParaRPr lang="en-GB" sz="2400" b="1"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7935" y="3296689"/>
            <a:ext cx="1642421" cy="7461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9317" y="3467520"/>
            <a:ext cx="597884" cy="647679"/>
          </a:xfrm>
          <a:prstGeom prst="rect">
            <a:avLst/>
          </a:prstGeom>
        </p:spPr>
      </p:pic>
      <p:sp>
        <p:nvSpPr>
          <p:cNvPr id="107" name="TextBox 106"/>
          <p:cNvSpPr txBox="1"/>
          <p:nvPr/>
        </p:nvSpPr>
        <p:spPr>
          <a:xfrm>
            <a:off x="1905789" y="3529749"/>
            <a:ext cx="9453515" cy="461665"/>
          </a:xfrm>
          <a:prstGeom prst="rect">
            <a:avLst/>
          </a:prstGeom>
          <a:noFill/>
        </p:spPr>
        <p:txBody>
          <a:bodyPr wrap="square" rtlCol="0">
            <a:spAutoFit/>
          </a:bodyPr>
          <a:lstStyle/>
          <a:p>
            <a:r>
              <a:rPr lang="en-NZ" sz="2400" b="1" u="sng" dirty="0">
                <a:latin typeface="Tahoma" panose="020B0604030504040204" pitchFamily="34" charset="0"/>
                <a:ea typeface="Tahoma" panose="020B0604030504040204" pitchFamily="34" charset="0"/>
                <a:cs typeface="Tahoma" panose="020B0604030504040204" pitchFamily="34" charset="0"/>
              </a:rPr>
              <a:t>https://nz.linkedin.com/in/akinwande-atanda</a:t>
            </a:r>
            <a:endParaRPr lang="en-GB" sz="2400" b="1" dirty="0">
              <a:latin typeface="Tahoma" panose="020B0604030504040204" pitchFamily="34" charset="0"/>
              <a:ea typeface="Tahoma" panose="020B0604030504040204" pitchFamily="34" charset="0"/>
              <a:cs typeface="Tahoma" panose="020B0604030504040204" pitchFamily="34" charset="0"/>
            </a:endParaRPr>
          </a:p>
        </p:txBody>
      </p:sp>
      <p:sp>
        <p:nvSpPr>
          <p:cNvPr id="108" name="TextBox 107"/>
          <p:cNvSpPr txBox="1"/>
          <p:nvPr/>
        </p:nvSpPr>
        <p:spPr>
          <a:xfrm>
            <a:off x="10416529" y="3539135"/>
            <a:ext cx="5796435" cy="461665"/>
          </a:xfrm>
          <a:prstGeom prst="rect">
            <a:avLst/>
          </a:prstGeom>
          <a:noFill/>
        </p:spPr>
        <p:txBody>
          <a:bodyPr wrap="square" rtlCol="0">
            <a:spAutoFit/>
          </a:bodyPr>
          <a:lstStyle/>
          <a:p>
            <a:r>
              <a:rPr lang="en-NZ" sz="2400" b="1" u="sng" dirty="0">
                <a:latin typeface="Tahoma" panose="020B0604030504040204" pitchFamily="34" charset="0"/>
                <a:ea typeface="Tahoma" panose="020B0604030504040204" pitchFamily="34" charset="0"/>
                <a:cs typeface="Tahoma" panose="020B0604030504040204" pitchFamily="34" charset="0"/>
              </a:rPr>
              <a:t>https://github.com/aaa121</a:t>
            </a:r>
            <a:endParaRPr lang="en-NZ" sz="2400" b="1"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515220" y="4115199"/>
            <a:ext cx="29256134" cy="144016"/>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29188" y="40448199"/>
            <a:ext cx="4896544" cy="1386694"/>
          </a:xfrm>
          <a:prstGeom prst="rect">
            <a:avLst/>
          </a:prstGeom>
        </p:spPr>
      </p:pic>
      <p:pic>
        <p:nvPicPr>
          <p:cNvPr id="25" name="Picture 24"/>
          <p:cNvPicPr>
            <a:picLocks noChangeAspect="1"/>
          </p:cNvPicPr>
          <p:nvPr/>
        </p:nvPicPr>
        <p:blipFill rotWithShape="1">
          <a:blip r:embed="rId10">
            <a:extLst>
              <a:ext uri="{28A0092B-C50C-407E-A947-70E740481C1C}">
                <a14:useLocalDpi xmlns:a14="http://schemas.microsoft.com/office/drawing/2010/main" val="0"/>
              </a:ext>
            </a:extLst>
          </a:blip>
          <a:srcRect t="15393" b="24194"/>
          <a:stretch/>
        </p:blipFill>
        <p:spPr>
          <a:xfrm>
            <a:off x="24296962" y="40479238"/>
            <a:ext cx="4817008" cy="1355655"/>
          </a:xfrm>
          <a:prstGeom prst="rect">
            <a:avLst/>
          </a:prstGeom>
        </p:spPr>
      </p:pic>
    </p:spTree>
    <p:extLst>
      <p:ext uri="{BB962C8B-B14F-4D97-AF65-F5344CB8AC3E}">
        <p14:creationId xmlns:p14="http://schemas.microsoft.com/office/powerpoint/2010/main" val="3513273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2114</TotalTime>
  <Words>936</Words>
  <Application>Microsoft Office PowerPoint</Application>
  <PresentationFormat>Custom</PresentationFormat>
  <Paragraphs>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Equity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Funmwan</dc:creator>
  <cp:lastModifiedBy>Akinwande Atanda</cp:lastModifiedBy>
  <cp:revision>42</cp:revision>
  <cp:lastPrinted>2016-06-23T21:28:03Z</cp:lastPrinted>
  <dcterms:created xsi:type="dcterms:W3CDTF">2015-06-29T15:37:26Z</dcterms:created>
  <dcterms:modified xsi:type="dcterms:W3CDTF">2016-06-26T19:44:06Z</dcterms:modified>
</cp:coreProperties>
</file>