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7" r:id="rId5"/>
    <p:sldId id="266" r:id="rId6"/>
    <p:sldId id="269" r:id="rId7"/>
    <p:sldId id="270" r:id="rId8"/>
    <p:sldId id="265" r:id="rId9"/>
    <p:sldId id="259" r:id="rId10"/>
    <p:sldId id="260" r:id="rId11"/>
    <p:sldId id="268" r:id="rId12"/>
    <p:sldId id="262" r:id="rId13"/>
    <p:sldId id="271" r:id="rId14"/>
    <p:sldId id="273" r:id="rId15"/>
    <p:sldId id="274" r:id="rId16"/>
    <p:sldId id="278" r:id="rId17"/>
    <p:sldId id="277" r:id="rId18"/>
    <p:sldId id="275" r:id="rId19"/>
    <p:sldId id="276" r:id="rId20"/>
    <p:sldId id="279" r:id="rId21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42" y="77"/>
      </p:cViewPr>
      <p:guideLst>
        <p:guide orient="horz" pos="219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9468" y="1829435"/>
            <a:ext cx="6908800" cy="1082675"/>
          </a:xfrm>
        </p:spPr>
        <p:txBody>
          <a:bodyPr/>
          <a:lstStyle/>
          <a:p>
            <a:r>
              <a:rPr 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冷镜式露点仪原理及其应用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5023" y="5213985"/>
            <a:ext cx="6913562" cy="1752600"/>
          </a:xfrm>
        </p:spPr>
        <p:txBody>
          <a:bodyPr/>
          <a:lstStyle/>
          <a:p>
            <a:r>
              <a:rPr lang="zh-CN" alt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</a:rPr>
              <a:t>组员：陈尊来</a:t>
            </a:r>
            <a:r>
              <a:rPr lang="en-US" altLang="zh-CN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</a:rPr>
              <a:t>&amp;</a:t>
            </a:r>
            <a:r>
              <a:rPr lang="zh-CN" alt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</a:rPr>
              <a:t>孙源泽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露点仪测湿原理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4750"/>
                <a:ext cx="8229600" cy="5469255"/>
              </a:xfrm>
            </p:spPr>
            <p:txBody>
              <a:bodyPr/>
              <a:lstStyle/>
              <a:p>
                <a:endParaRPr lang="en-US" sz="2800" dirty="0">
                  <a:latin typeface="+mn-ea"/>
                  <a:cs typeface="+mn-ea"/>
                </a:endParaRPr>
              </a:p>
              <a:p>
                <a:endParaRPr lang="en-US" sz="2800" dirty="0">
                  <a:latin typeface="+mn-ea"/>
                  <a:cs typeface="+mn-ea"/>
                </a:endParaRPr>
              </a:p>
              <a:p>
                <a:r>
                  <a:rPr lang="en-US" sz="2800" dirty="0" err="1">
                    <a:latin typeface="+mn-ea"/>
                    <a:cs typeface="+mn-ea"/>
                  </a:rPr>
                  <a:t>其中</a:t>
                </a:r>
                <a:r>
                  <a:rPr lang="en-US" sz="2800" dirty="0">
                    <a:latin typeface="+mn-ea"/>
                    <a:cs typeface="+mn-ea"/>
                  </a:rPr>
                  <a:t>        </a:t>
                </a:r>
                <a:r>
                  <a:rPr lang="en-US" sz="2800" dirty="0" err="1">
                    <a:latin typeface="+mn-ea"/>
                    <a:cs typeface="+mn-ea"/>
                  </a:rPr>
                  <a:t>为相对于平水面的饱和水汽压，单位</a:t>
                </a:r>
                <a:r>
                  <a:rPr lang="zh-CN" altLang="en-US" sz="2800" dirty="0">
                    <a:latin typeface="+mn-ea"/>
                    <a:cs typeface="+mn-ea"/>
                  </a:rPr>
                  <a:t>：</a:t>
                </a:r>
                <a:r>
                  <a:rPr lang="en-US" altLang="zh-CN" sz="2800" dirty="0">
                    <a:latin typeface="+mn-ea"/>
                    <a:cs typeface="+mn-ea"/>
                  </a:rPr>
                  <a:t>    </a:t>
                </a:r>
                <a:r>
                  <a:rPr lang="zh-CN" altLang="en-US" sz="2800" dirty="0">
                    <a:latin typeface="+mn-ea"/>
                    <a:cs typeface="+mn-ea"/>
                  </a:rPr>
                  <a:t>；</a:t>
                </a:r>
                <a:r>
                  <a:rPr lang="en-US" sz="2800" dirty="0">
                    <a:latin typeface="+mn-ea"/>
                    <a:cs typeface="+mn-ea"/>
                  </a:rPr>
                  <a:t>      </a:t>
                </a:r>
                <a:r>
                  <a:rPr lang="en-US" sz="2800" dirty="0" err="1">
                    <a:latin typeface="+mn-ea"/>
                    <a:cs typeface="+mn-ea"/>
                  </a:rPr>
                  <a:t>为相对于平冰面的饱和水汽压</a:t>
                </a:r>
                <a:r>
                  <a:rPr lang="zh-CN" altLang="en-US" sz="2800" dirty="0">
                    <a:latin typeface="+mn-ea"/>
                    <a:cs typeface="+mn-ea"/>
                  </a:rPr>
                  <a:t>，</a:t>
                </a:r>
                <a:r>
                  <a:rPr lang="en-US" sz="2800" dirty="0" err="1">
                    <a:latin typeface="+mn-ea"/>
                    <a:cs typeface="+mn-ea"/>
                  </a:rPr>
                  <a:t>单位</a:t>
                </a:r>
                <a:r>
                  <a:rPr lang="zh-CN" altLang="en-US" sz="2800" dirty="0">
                    <a:latin typeface="+mn-ea"/>
                    <a:cs typeface="+mn-ea"/>
                  </a:rPr>
                  <a:t>：</a:t>
                </a:r>
                <a:r>
                  <a:rPr lang="en-US" altLang="zh-CN" sz="2800" dirty="0">
                    <a:latin typeface="+mn-ea"/>
                    <a:cs typeface="+mn-ea"/>
                  </a:rPr>
                  <a:t>    </a:t>
                </a:r>
                <a:r>
                  <a:rPr lang="zh-CN" altLang="en-US" sz="2800" dirty="0">
                    <a:latin typeface="+mn-ea"/>
                    <a:cs typeface="+mn-ea"/>
                  </a:rPr>
                  <a:t>；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𝑝</m:t>
                    </m:r>
                  </m:oMath>
                </a14:m>
                <a:r>
                  <a:rPr lang="en-US" sz="2800" dirty="0" err="1">
                    <a:latin typeface="+mn-ea"/>
                    <a:cs typeface="+mn-ea"/>
                  </a:rPr>
                  <a:t>为气压，单位</a:t>
                </a:r>
                <a:r>
                  <a:rPr lang="zh-CN" altLang="en-US" sz="2800" dirty="0">
                    <a:latin typeface="+mn-ea"/>
                    <a:cs typeface="+mn-ea"/>
                  </a:rPr>
                  <a:t>：</a:t>
                </a:r>
                <a:r>
                  <a:rPr lang="en-US" altLang="zh-CN" sz="2800" dirty="0">
                    <a:latin typeface="+mn-ea"/>
                    <a:cs typeface="+mn-ea"/>
                  </a:rPr>
                  <a:t>   </a:t>
                </a:r>
                <a:r>
                  <a:rPr lang="zh-CN" altLang="en-US" sz="2800" dirty="0">
                    <a:latin typeface="+mn-ea"/>
                    <a:cs typeface="+mn-ea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</m:oMath>
                </a14:m>
                <a:r>
                  <a:rPr lang="en-US" sz="2800" dirty="0" err="1">
                    <a:latin typeface="+mn-ea"/>
                    <a:cs typeface="+mn-ea"/>
                  </a:rPr>
                  <a:t>为湿空气混合比</a:t>
                </a:r>
                <a:r>
                  <a:rPr lang="zh-CN" altLang="en-US" sz="2800" dirty="0">
                    <a:latin typeface="+mn-ea"/>
                    <a:cs typeface="+mn-ea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err="1">
                    <a:latin typeface="+mn-ea"/>
                    <a:cs typeface="+mn-ea"/>
                  </a:rPr>
                  <a:t>为露点温度，单位</a:t>
                </a:r>
                <a:r>
                  <a:rPr lang="zh-CN" altLang="en-US" sz="2800" dirty="0">
                    <a:latin typeface="+mn-ea"/>
                    <a:cs typeface="+mn-ea"/>
                  </a:rPr>
                  <a:t>：</a:t>
                </a:r>
                <a:r>
                  <a:rPr lang="en-US" sz="2800" dirty="0">
                    <a:latin typeface="+mn-ea"/>
                    <a:cs typeface="+mn-ea"/>
                  </a:rPr>
                  <a:t>℃</a:t>
                </a:r>
                <a:r>
                  <a:rPr lang="zh-CN" altLang="en-US" sz="2800" dirty="0">
                    <a:latin typeface="+mn-ea"/>
                    <a:cs typeface="+mn-ea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err="1">
                    <a:latin typeface="+mn-ea"/>
                    <a:cs typeface="+mn-ea"/>
                  </a:rPr>
                  <a:t>为霜点温度</a:t>
                </a:r>
                <a:r>
                  <a:rPr lang="zh-CN" altLang="en-US" sz="2800" dirty="0">
                    <a:latin typeface="+mn-ea"/>
                    <a:cs typeface="+mn-ea"/>
                  </a:rPr>
                  <a:t>，</a:t>
                </a:r>
                <a:r>
                  <a:rPr lang="en-US" sz="2800" dirty="0" err="1">
                    <a:latin typeface="+mn-ea"/>
                    <a:cs typeface="+mn-ea"/>
                  </a:rPr>
                  <a:t>单位</a:t>
                </a:r>
                <a:r>
                  <a:rPr lang="zh-CN" altLang="en-US" sz="2800" dirty="0">
                    <a:latin typeface="+mn-ea"/>
                    <a:cs typeface="+mn-ea"/>
                  </a:rPr>
                  <a:t>：</a:t>
                </a:r>
                <a:r>
                  <a:rPr lang="en-US" sz="2800" dirty="0">
                    <a:latin typeface="+mn-ea"/>
                    <a:cs typeface="+mn-ea"/>
                  </a:rPr>
                  <a:t>℃。</a:t>
                </a:r>
              </a:p>
              <a:p>
                <a:r>
                  <a:rPr lang="en-US" sz="2800" dirty="0" err="1">
                    <a:latin typeface="+mn-ea"/>
                    <a:cs typeface="+mn-ea"/>
                  </a:rPr>
                  <a:t>在测得露点温度的情况下，根据WMO推荐的饱和水汽压计算公式</a:t>
                </a:r>
                <a:r>
                  <a:rPr lang="en-US" sz="2800" dirty="0">
                    <a:latin typeface="+mn-ea"/>
                    <a:cs typeface="+mn-ea"/>
                  </a:rPr>
                  <a:t>(Goff-</a:t>
                </a:r>
                <a:r>
                  <a:rPr lang="en-US" sz="2800" dirty="0" err="1">
                    <a:latin typeface="+mn-ea"/>
                    <a:cs typeface="+mn-ea"/>
                  </a:rPr>
                  <a:t>Gratch公式</a:t>
                </a:r>
                <a:r>
                  <a:rPr lang="en-US" sz="2800" dirty="0">
                    <a:latin typeface="+mn-ea"/>
                    <a:cs typeface="+mn-ea"/>
                  </a:rPr>
                  <a:t>)</a:t>
                </a:r>
                <a:r>
                  <a:rPr lang="zh-CN" altLang="en-US" sz="2800" dirty="0">
                    <a:latin typeface="+mn-ea"/>
                    <a:cs typeface="+mn-ea"/>
                  </a:rPr>
                  <a:t>，</a:t>
                </a:r>
                <a:r>
                  <a:rPr lang="en-US" sz="2800" dirty="0" err="1">
                    <a:latin typeface="+mn-ea"/>
                    <a:cs typeface="+mn-ea"/>
                  </a:rPr>
                  <a:t>可计算空气中水蒸气分压，通过相关表格查阅得到露点值，通过计算可获得相对湿度等其他湿度参数。这就是露点仪测湿的原理</a:t>
                </a:r>
                <a:r>
                  <a:rPr lang="en-US" sz="2800" dirty="0">
                    <a:latin typeface="+mn-ea"/>
                    <a:cs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4750"/>
                <a:ext cx="8229600" cy="5469255"/>
              </a:xfrm>
              <a:blipFill rotWithShape="1">
                <a:blip r:embed="rId2"/>
                <a:stretch>
                  <a:fillRect r="-3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MommyTalk166771626360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2900" y="933450"/>
            <a:ext cx="3378200" cy="1156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1795" y="2249170"/>
            <a:ext cx="134112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4285" y="2713355"/>
            <a:ext cx="1172210" cy="377825"/>
          </a:xfrm>
          <a:prstGeom prst="rect">
            <a:avLst/>
          </a:prstGeom>
        </p:spPr>
      </p:pic>
      <p:pic>
        <p:nvPicPr>
          <p:cNvPr id="8" name="Picture 7" descr="MommyTalk16677167826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8450" y="2766695"/>
            <a:ext cx="633095" cy="271780"/>
          </a:xfrm>
          <a:prstGeom prst="rect">
            <a:avLst/>
          </a:prstGeom>
        </p:spPr>
      </p:pic>
      <p:pic>
        <p:nvPicPr>
          <p:cNvPr id="9" name="Picture 8" descr="MommyTalk16677167826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0245" y="3165475"/>
            <a:ext cx="633095" cy="271780"/>
          </a:xfrm>
          <a:prstGeom prst="rect">
            <a:avLst/>
          </a:prstGeom>
        </p:spPr>
      </p:pic>
      <p:pic>
        <p:nvPicPr>
          <p:cNvPr id="10" name="Picture 9" descr="MommyTalk16677167826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6740" y="3165475"/>
            <a:ext cx="633095" cy="271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露点仪测湿原理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气体以一定流速流过镜面，当镜面温度高于该气体露点温度时，镜面呈干燥状态，无凝结物形成，此时，光源发出的入射光经镜面被完全反射至光电感应器，然后经控制回路比较、放大</a:t>
            </a:r>
            <a:r>
              <a:rPr lang="zh-CN" altLang="en-US" sz="2800">
                <a:sym typeface="+mn-ea"/>
              </a:rPr>
              <a:t>，</a:t>
            </a:r>
            <a:r>
              <a:rPr lang="en-US" sz="2800">
                <a:sym typeface="+mn-ea"/>
              </a:rPr>
              <a:t>制冷器对镜面进行降温。当镜面温度降至气体的露点温度时，镜面出现凝结物</a:t>
            </a:r>
            <a:r>
              <a:rPr lang="zh-CN" altLang="en-US" sz="2800">
                <a:sym typeface="+mn-ea"/>
              </a:rPr>
              <a:t>（</a:t>
            </a:r>
            <a:r>
              <a:rPr lang="en-US" sz="2800">
                <a:sym typeface="+mn-ea"/>
              </a:rPr>
              <a:t>露或霜</a:t>
            </a:r>
            <a:r>
              <a:rPr lang="zh-CN" altLang="en-US" sz="2800">
                <a:sym typeface="+mn-ea"/>
              </a:rPr>
              <a:t>），</a:t>
            </a:r>
            <a:r>
              <a:rPr lang="en-US" sz="2800">
                <a:sym typeface="+mn-ea"/>
              </a:rPr>
              <a:t>入射光在镜面上呈现漫反射，此时</a:t>
            </a:r>
            <a:r>
              <a:rPr lang="zh-CN" altLang="en-US" sz="2800">
                <a:sym typeface="+mn-ea"/>
              </a:rPr>
              <a:t>，</a:t>
            </a:r>
            <a:r>
              <a:rPr lang="en-US" sz="2800">
                <a:sym typeface="+mn-ea"/>
              </a:rPr>
              <a:t>光电感应器接收到的信号会减弱，通过电路反馈调节制冷器件，使制冷器件的制冷功率逐渐减小直至加热。经过动态二阶响应后，镜面温度最终稳定在气体的露</a:t>
            </a:r>
            <a:r>
              <a:rPr lang="zh-CN" altLang="en-US" sz="2800">
                <a:sym typeface="+mn-ea"/>
              </a:rPr>
              <a:t>（</a:t>
            </a:r>
            <a:r>
              <a:rPr lang="en-US" sz="2800">
                <a:sym typeface="+mn-ea"/>
              </a:rPr>
              <a:t>霜</a:t>
            </a:r>
            <a:r>
              <a:rPr lang="zh-CN" altLang="en-US" sz="2800">
                <a:sym typeface="+mn-ea"/>
              </a:rPr>
              <a:t>）</a:t>
            </a:r>
            <a:r>
              <a:rPr lang="en-US" sz="2800">
                <a:sym typeface="+mn-ea"/>
              </a:rPr>
              <a:t>点温度。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露点仪测湿原理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1634490"/>
            <a:ext cx="8660130" cy="449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818" y="1857375"/>
            <a:ext cx="6908800" cy="1082675"/>
          </a:xfrm>
        </p:spPr>
        <p:txBody>
          <a:bodyPr/>
          <a:lstStyle/>
          <a:p>
            <a:r>
              <a:rPr lang="zh-CN" sz="4800" b="1">
                <a:sym typeface="+mn-ea"/>
              </a:rPr>
              <a:t>三、</a:t>
            </a:r>
            <a:r>
              <a:rPr lang="zh-CN" altLang="en-US" sz="4800" b="1">
                <a:sym typeface="+mn-ea"/>
              </a:rPr>
              <a:t>露点仪测湿应用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露点仪测湿应用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5820" y="532765"/>
            <a:ext cx="3730625" cy="37306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1660" y="2335530"/>
            <a:ext cx="51968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高精度冷镜湿度计</a:t>
            </a:r>
          </a:p>
          <a:p>
            <a:r>
              <a:rPr lang="en-US" sz="2400" b="1"/>
              <a:t>Michell S8000 -100</a:t>
            </a:r>
          </a:p>
          <a:p>
            <a:endParaRPr lang="en-US"/>
          </a:p>
          <a:p>
            <a:endParaRPr lang="en-US">
              <a:latin typeface="+mn-ea"/>
              <a:cs typeface="+mn-ea"/>
            </a:endParaRPr>
          </a:p>
          <a:p>
            <a:r>
              <a:rPr lang="en-US">
                <a:latin typeface="+mn-ea"/>
                <a:cs typeface="+mn-ea"/>
              </a:rPr>
              <a:t>精度为 ±0.1 ℃</a:t>
            </a:r>
          </a:p>
          <a:p>
            <a:r>
              <a:rPr lang="en-US">
                <a:latin typeface="+mn-ea"/>
                <a:cs typeface="+mn-ea"/>
              </a:rPr>
              <a:t>精确测量至 -100 ℃</a:t>
            </a:r>
          </a:p>
          <a:p>
            <a:r>
              <a:rPr lang="en-US">
                <a:latin typeface="+mn-ea"/>
                <a:cs typeface="+mn-ea"/>
              </a:rPr>
              <a:t>-100℃霜点下±0.15 ℃的重现性</a:t>
            </a:r>
          </a:p>
          <a:p>
            <a:r>
              <a:rPr lang="en-US">
                <a:latin typeface="+mn-ea"/>
                <a:cs typeface="+mn-ea"/>
              </a:rPr>
              <a:t>通过触摸屏界面进行简单的配置和操作</a:t>
            </a:r>
          </a:p>
          <a:p>
            <a:r>
              <a:rPr lang="en-US">
                <a:latin typeface="+mn-ea"/>
                <a:cs typeface="+mn-ea"/>
              </a:rPr>
              <a:t>传感器经过优化，可快速响应低湿度</a:t>
            </a:r>
          </a:p>
          <a:p>
            <a:r>
              <a:rPr lang="en-US">
                <a:latin typeface="+mn-ea"/>
                <a:cs typeface="+mn-ea"/>
              </a:rPr>
              <a:t>外部 4 线 Pt100 连接</a:t>
            </a:r>
          </a:p>
          <a:p>
            <a:r>
              <a:rPr lang="en-US">
                <a:latin typeface="+mn-ea"/>
                <a:cs typeface="+mn-ea"/>
              </a:rPr>
              <a:t>用于目视检查镜面上冷凝水的显微镜</a:t>
            </a:r>
          </a:p>
          <a:p>
            <a:r>
              <a:rPr lang="en-US">
                <a:latin typeface="+mn-ea"/>
                <a:cs typeface="+mn-ea"/>
              </a:rPr>
              <a:t>紧凑的19</a:t>
            </a:r>
            <a:r>
              <a:rPr lang="zh-CN" altLang="en-US">
                <a:latin typeface="+mn-ea"/>
                <a:cs typeface="+mn-ea"/>
              </a:rPr>
              <a:t>寸</a:t>
            </a:r>
            <a:r>
              <a:rPr lang="en-US">
                <a:latin typeface="+mn-ea"/>
                <a:cs typeface="+mn-ea"/>
              </a:rPr>
              <a:t> x 4U 封装，安装灵活</a:t>
            </a:r>
          </a:p>
          <a:p>
            <a:r>
              <a:rPr lang="en-US">
                <a:latin typeface="+mn-ea"/>
                <a:cs typeface="+mn-ea"/>
              </a:rPr>
              <a:t>以太网或 USB 连接</a:t>
            </a:r>
          </a:p>
          <a:p>
            <a:r>
              <a:rPr lang="en-US">
                <a:latin typeface="+mn-ea"/>
                <a:cs typeface="+mn-ea"/>
              </a:rPr>
              <a:t>SD卡数据记录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露点仪测湿应用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9880" y="1861820"/>
            <a:ext cx="888873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+mn-lt"/>
              </a:rPr>
              <a:t>DewStar R-1</a:t>
            </a:r>
          </a:p>
          <a:p>
            <a:endParaRPr lang="en-US">
              <a:latin typeface="+mn-ea"/>
              <a:cs typeface="+mn-ea"/>
            </a:endParaRPr>
          </a:p>
          <a:p>
            <a:r>
              <a:rPr lang="en-US">
                <a:latin typeface="+mn-ea"/>
                <a:cs typeface="+mn-ea"/>
              </a:rPr>
              <a:t>工作范围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>
                <a:latin typeface="+mn-ea"/>
                <a:cs typeface="+mn-ea"/>
              </a:rPr>
              <a:t>-10 至 60</a:t>
            </a:r>
            <a:r>
              <a:rPr lang="en-US">
                <a:latin typeface="+mn-ea"/>
                <a:cs typeface="+mn-ea"/>
                <a:sym typeface="+mn-ea"/>
              </a:rPr>
              <a:t>℃</a:t>
            </a:r>
            <a:r>
              <a:rPr lang="en-US">
                <a:latin typeface="+mn-ea"/>
                <a:cs typeface="+mn-ea"/>
              </a:rPr>
              <a:t>（传感器探头）</a:t>
            </a:r>
          </a:p>
          <a:p>
            <a:r>
              <a:rPr lang="en-US">
                <a:latin typeface="+mn-ea"/>
                <a:cs typeface="+mn-ea"/>
              </a:rPr>
              <a:t>	  0 至 35</a:t>
            </a:r>
            <a:r>
              <a:rPr lang="en-US">
                <a:latin typeface="+mn-ea"/>
                <a:cs typeface="+mn-ea"/>
                <a:sym typeface="+mn-ea"/>
              </a:rPr>
              <a:t>℃</a:t>
            </a:r>
            <a:r>
              <a:rPr lang="en-US">
                <a:latin typeface="+mn-ea"/>
                <a:cs typeface="+mn-ea"/>
              </a:rPr>
              <a:t>（监控）</a:t>
            </a:r>
          </a:p>
          <a:p>
            <a:r>
              <a:rPr lang="en-US">
                <a:latin typeface="+mn-ea"/>
                <a:cs typeface="+mn-ea"/>
              </a:rPr>
              <a:t>	  95%rh或更低（无冷凝）</a:t>
            </a:r>
          </a:p>
          <a:p>
            <a:r>
              <a:rPr lang="en-US">
                <a:latin typeface="+mn-ea"/>
                <a:cs typeface="+mn-ea"/>
              </a:rPr>
              <a:t>露点测量范围（23℃时）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>
                <a:latin typeface="+mn-ea"/>
                <a:cs typeface="+mn-ea"/>
              </a:rPr>
              <a:t>-40 至 23 ℃</a:t>
            </a:r>
          </a:p>
          <a:p>
            <a:r>
              <a:rPr lang="en-US">
                <a:latin typeface="+mn-ea"/>
                <a:cs typeface="+mn-ea"/>
              </a:rPr>
              <a:t>工作压力范围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 altLang="zh-CN">
                <a:latin typeface="+mn-ea"/>
                <a:cs typeface="+mn-ea"/>
              </a:rPr>
              <a:t>-0 </a:t>
            </a:r>
            <a:r>
              <a:rPr lang="zh-CN" altLang="en-US">
                <a:latin typeface="+mn-ea"/>
                <a:cs typeface="+mn-ea"/>
              </a:rPr>
              <a:t>至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en-US">
                <a:latin typeface="+mn-ea"/>
                <a:cs typeface="+mn-ea"/>
              </a:rPr>
              <a:t>0.5 MPaG</a:t>
            </a:r>
          </a:p>
          <a:p>
            <a:r>
              <a:rPr lang="en-US">
                <a:latin typeface="+mn-ea"/>
                <a:cs typeface="+mn-ea"/>
              </a:rPr>
              <a:t>采样流速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>
                <a:latin typeface="+mn-ea"/>
                <a:cs typeface="+mn-ea"/>
              </a:rPr>
              <a:t>0.1 至 2.5 升/分钟</a:t>
            </a:r>
          </a:p>
          <a:p>
            <a:r>
              <a:rPr lang="en-US">
                <a:latin typeface="+mn-ea"/>
                <a:cs typeface="+mn-ea"/>
              </a:rPr>
              <a:t>再现性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>
                <a:latin typeface="+mn-ea"/>
                <a:cs typeface="+mn-ea"/>
              </a:rPr>
              <a:t>±0.05（25℃时）</a:t>
            </a:r>
          </a:p>
          <a:p>
            <a:r>
              <a:rPr lang="en-US">
                <a:latin typeface="+mn-ea"/>
                <a:cs typeface="+mn-ea"/>
              </a:rPr>
              <a:t>系统精度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>
                <a:latin typeface="+mn-ea"/>
                <a:cs typeface="+mn-ea"/>
              </a:rPr>
              <a:t>±0.2℃ DP</a:t>
            </a:r>
          </a:p>
        </p:txBody>
      </p:sp>
      <p:pic>
        <p:nvPicPr>
          <p:cNvPr id="7" name="Picture 6" descr="ds_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3483610"/>
            <a:ext cx="381000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露点仪测湿应用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8245" y="3274060"/>
            <a:ext cx="4258945" cy="33032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8010" y="1569085"/>
            <a:ext cx="669036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MELD-501冷镜式露点仪</a:t>
            </a:r>
          </a:p>
          <a:p>
            <a:endParaRPr lang="en-US"/>
          </a:p>
          <a:p>
            <a:r>
              <a:rPr lang="en-US">
                <a:latin typeface="+mn-ea"/>
                <a:cs typeface="+mn-ea"/>
              </a:rPr>
              <a:t>1、基于冷镜原理，直接、准确的反应实际的湿度情况，无滞后现象；</a:t>
            </a:r>
          </a:p>
          <a:p>
            <a:r>
              <a:rPr lang="en-US">
                <a:latin typeface="+mn-ea"/>
                <a:cs typeface="+mn-ea"/>
              </a:rPr>
              <a:t>2、不需校准，全程曲线跟踪修正；</a:t>
            </a:r>
          </a:p>
          <a:p>
            <a:r>
              <a:rPr lang="en-US">
                <a:latin typeface="+mn-ea"/>
                <a:cs typeface="+mn-ea"/>
              </a:rPr>
              <a:t>3、独有的超大储存功能及查询功能；</a:t>
            </a:r>
          </a:p>
          <a:p>
            <a:r>
              <a:rPr lang="en-US">
                <a:latin typeface="+mn-ea"/>
                <a:cs typeface="+mn-ea"/>
              </a:rPr>
              <a:t>4、操作简单、携带方便、重复性好、响应速度快；</a:t>
            </a:r>
          </a:p>
          <a:p>
            <a:r>
              <a:rPr lang="en-US">
                <a:latin typeface="+mn-ea"/>
                <a:cs typeface="+mn-ea"/>
              </a:rPr>
              <a:t>5、可视化显示凝霜进度，便于判断测试进程；</a:t>
            </a:r>
          </a:p>
          <a:p>
            <a:r>
              <a:rPr lang="en-US">
                <a:latin typeface="+mn-ea"/>
                <a:cs typeface="+mn-ea"/>
              </a:rPr>
              <a:t>6、抗污染、抗干扰；</a:t>
            </a:r>
          </a:p>
          <a:p>
            <a:r>
              <a:rPr lang="en-US">
                <a:latin typeface="+mn-ea"/>
                <a:cs typeface="+mn-ea"/>
              </a:rPr>
              <a:t>7、灵敏度高、稳定性好</a:t>
            </a:r>
            <a:r>
              <a:rPr lang="zh-CN" altLang="en-US">
                <a:latin typeface="+mn-ea"/>
                <a:cs typeface="+mn-ea"/>
              </a:rPr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发动机测试单元</a:t>
            </a:r>
            <a:r>
              <a:rPr lang="zh-CN" altLang="en-US" dirty="0">
                <a:sym typeface="+mn-ea"/>
              </a:rPr>
              <a:t>检测</a:t>
            </a:r>
            <a:r>
              <a:rPr lang="en-US" dirty="0"/>
              <a:t> – </a:t>
            </a:r>
            <a:r>
              <a:rPr lang="en-US" dirty="0" err="1"/>
              <a:t>从商用车到高性能</a:t>
            </a:r>
            <a:r>
              <a:rPr lang="zh-CN" altLang="en-US" dirty="0"/>
              <a:t>轿车</a:t>
            </a:r>
            <a:r>
              <a:rPr lang="en-US" dirty="0" err="1"/>
              <a:t>发动机</a:t>
            </a:r>
            <a:r>
              <a:rPr lang="zh-CN" altLang="en-US" dirty="0"/>
              <a:t>皆可</a:t>
            </a:r>
            <a:endParaRPr lang="en-US" dirty="0"/>
          </a:p>
          <a:p>
            <a:r>
              <a:rPr lang="zh-CN" altLang="en-US" dirty="0"/>
              <a:t>腔体</a:t>
            </a:r>
            <a:r>
              <a:rPr lang="en-US" dirty="0" err="1"/>
              <a:t>环境</a:t>
            </a:r>
            <a:r>
              <a:rPr lang="zh-CN" altLang="en-US" dirty="0"/>
              <a:t>检测</a:t>
            </a:r>
            <a:r>
              <a:rPr lang="en-US" dirty="0"/>
              <a:t>：</a:t>
            </a:r>
          </a:p>
          <a:p>
            <a:pPr lvl="1"/>
            <a:r>
              <a:rPr lang="en-US" dirty="0" err="1"/>
              <a:t>组件测试</a:t>
            </a:r>
            <a:endParaRPr lang="en-US" dirty="0"/>
          </a:p>
          <a:p>
            <a:pPr lvl="1"/>
            <a:r>
              <a:rPr lang="en-US" dirty="0" err="1"/>
              <a:t>腐蚀测试</a:t>
            </a:r>
            <a:endParaRPr lang="en-US" dirty="0"/>
          </a:p>
          <a:p>
            <a:pPr lvl="1"/>
            <a:r>
              <a:rPr lang="en-US" dirty="0" err="1"/>
              <a:t>药物</a:t>
            </a:r>
            <a:r>
              <a:rPr lang="en-US" dirty="0" err="1">
                <a:sym typeface="+mn-ea"/>
              </a:rPr>
              <a:t>测试</a:t>
            </a:r>
            <a:endParaRPr lang="en-US" dirty="0"/>
          </a:p>
          <a:p>
            <a:pPr lvl="1"/>
            <a:r>
              <a:rPr lang="en-US" dirty="0" err="1"/>
              <a:t>精密暖通空调控制</a:t>
            </a:r>
            <a:endParaRPr lang="en-US" dirty="0"/>
          </a:p>
          <a:p>
            <a:pPr lvl="1"/>
            <a:r>
              <a:rPr lang="en-US" dirty="0" err="1"/>
              <a:t>锂离子电池制造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露点仪测湿应用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9990" y="1663065"/>
            <a:ext cx="6630670" cy="25609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858385"/>
            <a:ext cx="8229600" cy="1775460"/>
          </a:xfrm>
        </p:spPr>
        <p:txBody>
          <a:bodyPr/>
          <a:lstStyle/>
          <a:p>
            <a:r>
              <a:rPr sz="2800">
                <a:latin typeface="+mn-ea"/>
                <a:cs typeface="+mn-ea"/>
                <a:sym typeface="+mn-ea"/>
              </a:rPr>
              <a:t>冷镜系统的监视器和探头可以通过连接电缆安装在单独的房间中，从而监测</a:t>
            </a:r>
            <a:r>
              <a:rPr lang="zh-CN" sz="2800">
                <a:latin typeface="+mn-ea"/>
                <a:cs typeface="+mn-ea"/>
                <a:sym typeface="+mn-ea"/>
              </a:rPr>
              <a:t>封闭房间</a:t>
            </a:r>
            <a:r>
              <a:rPr sz="2800">
                <a:latin typeface="+mn-ea"/>
                <a:cs typeface="+mn-ea"/>
                <a:sym typeface="+mn-ea"/>
              </a:rPr>
              <a:t>内部</a:t>
            </a:r>
            <a:r>
              <a:rPr lang="zh-CN" sz="2800">
                <a:latin typeface="+mn-ea"/>
                <a:cs typeface="+mn-ea"/>
                <a:sym typeface="+mn-ea"/>
              </a:rPr>
              <a:t>空气状态</a:t>
            </a:r>
            <a:r>
              <a:rPr sz="2800">
                <a:latin typeface="+mn-ea"/>
                <a:cs typeface="+mn-ea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露点仪测湿应用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858385"/>
            <a:ext cx="8229600" cy="1775460"/>
          </a:xfrm>
        </p:spPr>
        <p:txBody>
          <a:bodyPr/>
          <a:lstStyle/>
          <a:p>
            <a:r>
              <a:rPr sz="2800">
                <a:latin typeface="+mn-ea"/>
                <a:cs typeface="+mn-ea"/>
                <a:sym typeface="+mn-ea"/>
              </a:rPr>
              <a:t>传感器探头可以直接安装在腔室内</a:t>
            </a:r>
            <a:r>
              <a:rPr lang="zh-CN" sz="2800">
                <a:latin typeface="+mn-ea"/>
                <a:cs typeface="+mn-ea"/>
                <a:sym typeface="+mn-ea"/>
              </a:rPr>
              <a:t>测量，可测量腐蚀性气体：硫氧化物、氮氧化物、溴、氯等。包含镜面自动清洁功能。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521460"/>
            <a:ext cx="7422515" cy="2892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空气湿度是表示大气中水汽含量多少的物理量，简称湿度，通常用混合比、比湿、绝对湿度、水汽压、相对湿度和露点温度等参量来表示。随着经济与社会的发展,对湿度测量准确度的要求在不断提高，但由于湿度受气温、气压的影响较大，至今全温域、全量程下的湿度测量仍是世界上大气探测领域的主要难题之一。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2000" y="-39573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288" y="1857375"/>
            <a:ext cx="6908800" cy="1082675"/>
          </a:xfrm>
        </p:spPr>
        <p:txBody>
          <a:bodyPr/>
          <a:lstStyle/>
          <a:p>
            <a:r>
              <a:rPr lang="zh-CN" sz="4800" b="1">
                <a:sym typeface="+mn-ea"/>
              </a:rPr>
              <a:t>感谢观赏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引言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目前测湿仪器种类繁多，从原理上可以划分为称重法、热力学方法、吸湿法、光学法、凝结法等。基于凝结法的露点仪在全量程范围内线性度较好</a:t>
            </a:r>
            <a:r>
              <a:rPr lang="zh-CN" altLang="en-US" dirty="0">
                <a:sym typeface="+mn-ea"/>
              </a:rPr>
              <a:t>，</a:t>
            </a:r>
            <a:r>
              <a:rPr lang="en-US" dirty="0">
                <a:sym typeface="+mn-ea"/>
              </a:rPr>
              <a:t>即使在低温条件下，也能达到相当高的准确度，是目前唯一种可以在全温度量程内达到较高准确度的测湿仪器。最早由法国人Regnault于1819年研制，经过近两百年的发展不断改进成熟，已成为今后测湿仪器发展的主要方向。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818" y="1857375"/>
            <a:ext cx="6908800" cy="1082675"/>
          </a:xfrm>
        </p:spPr>
        <p:txBody>
          <a:bodyPr/>
          <a:lstStyle/>
          <a:p>
            <a:r>
              <a:rPr lang="zh-CN" sz="4800" b="1">
                <a:sym typeface="+mn-ea"/>
              </a:rPr>
              <a:t>一、</a:t>
            </a:r>
            <a:r>
              <a:rPr lang="zh-CN" altLang="en-US" sz="4800" b="1">
                <a:sym typeface="+mn-ea"/>
              </a:rPr>
              <a:t>露点仪结构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露点仪结构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370"/>
            <a:ext cx="8229600" cy="5621655"/>
          </a:xfrm>
        </p:spPr>
        <p:txBody>
          <a:bodyPr/>
          <a:lstStyle/>
          <a:p>
            <a:r>
              <a:rPr lang="en-US" b="1">
                <a:latin typeface="+mn-ea"/>
                <a:cs typeface="+mn-ea"/>
              </a:rPr>
              <a:t>镜面</a:t>
            </a:r>
            <a:r>
              <a:rPr lang="zh-CN" altLang="en-US" b="1">
                <a:latin typeface="+mn-ea"/>
                <a:cs typeface="+mn-ea"/>
              </a:rPr>
              <a:t>：</a:t>
            </a:r>
          </a:p>
          <a:p>
            <a:r>
              <a:rPr lang="zh-CN" altLang="en-US" sz="2400">
                <a:latin typeface="+mn-ea"/>
                <a:cs typeface="+mn-ea"/>
              </a:rPr>
              <a:t>镜面应憎水，具有良好的导热性，还要耐磨、耐腐蚀，光学性能好。在过去曾使用金做镜面，目前则主要使用铑做镜面。</a:t>
            </a:r>
          </a:p>
          <a:p>
            <a:r>
              <a:rPr lang="zh-CN" altLang="en-US" b="1">
                <a:latin typeface="+mn-ea"/>
                <a:cs typeface="+mn-ea"/>
              </a:rPr>
              <a:t>测温装置：</a:t>
            </a:r>
          </a:p>
          <a:p>
            <a:r>
              <a:rPr lang="zh-CN" altLang="en-US" sz="2400">
                <a:latin typeface="+mn-ea"/>
                <a:cs typeface="+mn-ea"/>
              </a:rPr>
              <a:t>目前绝大部分采用四线制铂电阻测温。铂电阻感温元件在相当宽的温度范围内阻值和温度近于线性关系，精度高，稳定性好，输出信号较强，便于数字显示。</a:t>
            </a:r>
          </a:p>
          <a:p>
            <a:r>
              <a:rPr lang="zh-CN" altLang="en-US" b="1">
                <a:latin typeface="+mn-ea"/>
                <a:cs typeface="+mn-ea"/>
              </a:rPr>
              <a:t>检测系统：</a:t>
            </a:r>
          </a:p>
          <a:p>
            <a:r>
              <a:rPr lang="zh-CN" altLang="en-US" sz="2400">
                <a:latin typeface="+mn-ea"/>
                <a:cs typeface="+mn-ea"/>
              </a:rPr>
              <a:t>除芬兰Vaisala公司研制生产的冷镜式露点仪是采用声波原理来测量外，其它均是采用光电检测器来测量及控制。光电检测技术已有几十年的历史，比较成熟，但其缺点是不能区分过露和霜。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露点仪结构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276850"/>
          </a:xfrm>
        </p:spPr>
        <p:txBody>
          <a:bodyPr/>
          <a:lstStyle/>
          <a:p>
            <a:r>
              <a:rPr sz="2800" b="1" dirty="0" err="1">
                <a:latin typeface="+mn-ea"/>
                <a:cs typeface="+mn-ea"/>
              </a:rPr>
              <a:t>热电致冷</a:t>
            </a:r>
            <a:r>
              <a:rPr sz="2800" dirty="0" err="1">
                <a:latin typeface="+mn-ea"/>
                <a:cs typeface="+mn-ea"/>
              </a:rPr>
              <a:t>又称半导体致冷</a:t>
            </a:r>
            <a:r>
              <a:rPr lang="zh-CN" sz="2800" dirty="0">
                <a:latin typeface="+mn-ea"/>
                <a:cs typeface="+mn-ea"/>
              </a:rPr>
              <a:t>，帕尔贴致冷（来自其英文名称Peltier）</a:t>
            </a:r>
            <a:r>
              <a:rPr sz="2800" dirty="0">
                <a:latin typeface="+mn-ea"/>
                <a:cs typeface="+mn-ea"/>
              </a:rPr>
              <a:t>，其原理是当有一股直流电通过由两种不同的金属组成的NP元件时，热量会从一种金属传递到另一种金属，正好与热电偶测温相反。因此当将帕尔帖的冷端与镜面相连，其另一端作为散热端时，便可将镜面致冷。为了获得不同程度的低温可采用多级叠加的办法。由美国GE公司给出的资料显示，一般说来，假如室温为25℃时，一级致冷时，冷热端温差可达55℃，二级致冷时冷热端温差可达75℃，四级致冷时冷热端温差可达105℃，五级致冷时冷热端温差可达120℃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露点仪结构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+mn-ea"/>
                <a:cs typeface="+mn-ea"/>
                <a:sym typeface="+mn-ea"/>
              </a:rPr>
              <a:t>不同公司的产品其致冷量也会有稍许的不同。热端温度越高，致冷效率越高，冷热端温差越大。为了降低冷端的温度，通常会采用风冷、水冷及机械致冷来降低热端的温度。</a:t>
            </a:r>
          </a:p>
          <a:p>
            <a:r>
              <a:rPr sz="2800" dirty="0">
                <a:latin typeface="+mn-ea"/>
                <a:cs typeface="+mn-ea"/>
              </a:rPr>
              <a:t>但也不是可以无限制地降低。需要注意的是其致冷能力并不能代表露点仪的测量范围。露点仪的测量范围的定义是镜面上可以获得稳定的，具有一定厚度的露或霜层时镜面的温度，因此在一般的露</a:t>
            </a:r>
            <a:r>
              <a:rPr lang="zh-CN" sz="2800" dirty="0">
                <a:latin typeface="+mn-ea"/>
                <a:cs typeface="+mn-ea"/>
              </a:rPr>
              <a:t>（</a:t>
            </a:r>
            <a:r>
              <a:rPr sz="2800" dirty="0">
                <a:latin typeface="+mn-ea"/>
                <a:cs typeface="+mn-ea"/>
              </a:rPr>
              <a:t>霜</a:t>
            </a:r>
            <a:r>
              <a:rPr lang="zh-CN" sz="2800" dirty="0">
                <a:latin typeface="+mn-ea"/>
                <a:cs typeface="+mn-ea"/>
              </a:rPr>
              <a:t>）</a:t>
            </a:r>
            <a:r>
              <a:rPr sz="2800" dirty="0">
                <a:latin typeface="+mn-ea"/>
                <a:cs typeface="+mn-ea"/>
              </a:rPr>
              <a:t>点下，其测量范围一般比其致冷能力高5℃，在低霜点的情况下，一般高10℃</a:t>
            </a:r>
            <a:r>
              <a:rPr lang="zh-CN" sz="2800" dirty="0">
                <a:latin typeface="+mn-ea"/>
                <a:cs typeface="+mn-ea"/>
              </a:rPr>
              <a:t>～</a:t>
            </a:r>
            <a:r>
              <a:rPr sz="2800" dirty="0">
                <a:latin typeface="+mn-ea"/>
                <a:cs typeface="+mn-ea"/>
              </a:rPr>
              <a:t>12℃。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818" y="1857375"/>
            <a:ext cx="6908800" cy="1082675"/>
          </a:xfrm>
        </p:spPr>
        <p:txBody>
          <a:bodyPr/>
          <a:lstStyle/>
          <a:p>
            <a:r>
              <a:rPr lang="zh-CN" sz="4800" b="1">
                <a:sym typeface="+mn-ea"/>
              </a:rPr>
              <a:t>二、</a:t>
            </a:r>
            <a:r>
              <a:rPr lang="zh-CN" altLang="en-US" sz="4800" b="1">
                <a:sym typeface="+mn-ea"/>
              </a:rPr>
              <a:t>露点仪测湿原理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露点仪测湿原理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的定义是</a:t>
                </a:r>
                <a:r>
                  <a:rPr lang="zh-CN" altLang="en-US"/>
                  <a:t>：</a:t>
                </a:r>
                <a:r>
                  <a:rPr lang="en-US"/>
                  <a:t>对某气压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𝑝</m:t>
                    </m:r>
                  </m:oMath>
                </a14:m>
                <a:r>
                  <a:rPr lang="en-US"/>
                  <a:t>下、混合比为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</m:oMath>
                </a14:m>
                <a:r>
                  <a:rPr lang="en-US"/>
                  <a:t>的湿空气，在气压保持不变的条件下降温至相对于平水平面饱和，此时饱和湿空气的温度就定义为该湿空气的露点温度，用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/>
                  <a:t>表示。如果降温至相对于平冰平面饱和，则此时饱和湿空气的温度就定义为该空气的霜点温度，用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表示。并可用方程表示为</a:t>
                </a:r>
                <a:r>
                  <a:rPr lang="zh-CN" altLang="en-US"/>
                  <a:t>：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363" b="-33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MommyTalk166771626360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3685" y="5283200"/>
            <a:ext cx="3517265" cy="1203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715</Words>
  <Application>Microsoft Office PowerPoint</Application>
  <PresentationFormat>全屏显示(4:3)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Microsoft YaHei UI Light</vt:lpstr>
      <vt:lpstr>宋体</vt:lpstr>
      <vt:lpstr>宋体</vt:lpstr>
      <vt:lpstr>Microsoft YaHei</vt:lpstr>
      <vt:lpstr>Arial</vt:lpstr>
      <vt:lpstr>Calibri</vt:lpstr>
      <vt:lpstr>Cambria Math</vt:lpstr>
      <vt:lpstr>Communications and Dialogues</vt:lpstr>
      <vt:lpstr>冷镜式露点仪原理及其应用</vt:lpstr>
      <vt:lpstr>引言</vt:lpstr>
      <vt:lpstr>引言</vt:lpstr>
      <vt:lpstr>一、露点仪结构</vt:lpstr>
      <vt:lpstr>露点仪结构</vt:lpstr>
      <vt:lpstr>露点仪结构</vt:lpstr>
      <vt:lpstr>露点仪结构</vt:lpstr>
      <vt:lpstr>二、露点仪测湿原理</vt:lpstr>
      <vt:lpstr>露点仪测湿原理</vt:lpstr>
      <vt:lpstr>露点仪测湿原理</vt:lpstr>
      <vt:lpstr>露点仪测湿原理</vt:lpstr>
      <vt:lpstr>露点仪测湿原理</vt:lpstr>
      <vt:lpstr>三、露点仪测湿应用</vt:lpstr>
      <vt:lpstr>露点仪测湿应用</vt:lpstr>
      <vt:lpstr>露点仪测湿应用</vt:lpstr>
      <vt:lpstr>露点仪测湿应用</vt:lpstr>
      <vt:lpstr>露点仪测湿应用</vt:lpstr>
      <vt:lpstr>露点仪测湿应用</vt:lpstr>
      <vt:lpstr>露点仪测湿应用</vt:lpstr>
      <vt:lpstr>感谢观赏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冷镜式露点仪原理及其应用</dc:title>
  <dc:creator>alan</dc:creator>
  <cp:lastModifiedBy>MA24058</cp:lastModifiedBy>
  <cp:revision>11</cp:revision>
  <dcterms:created xsi:type="dcterms:W3CDTF">2022-11-06T08:11:35Z</dcterms:created>
  <dcterms:modified xsi:type="dcterms:W3CDTF">2022-11-06T08:31:30Z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