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1" r:id="rId5"/>
    <p:sldId id="273" r:id="rId6"/>
    <p:sldId id="274" r:id="rId7"/>
    <p:sldId id="262" r:id="rId8"/>
    <p:sldId id="263" r:id="rId9"/>
    <p:sldId id="267" r:id="rId10"/>
    <p:sldId id="268" r:id="rId11"/>
    <p:sldId id="269" r:id="rId12"/>
    <p:sldId id="271" r:id="rId13"/>
    <p:sldId id="266" r:id="rId14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>
          <p15:clr>
            <a:srgbClr val="A4A3A4"/>
          </p15:clr>
        </p15:guide>
        <p15:guide id="2" pos="2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42" y="77"/>
      </p:cViewPr>
      <p:guideLst>
        <p:guide orient="horz" pos="2202"/>
        <p:guide pos="2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995" y="716598"/>
            <a:ext cx="8207216" cy="17859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非接触式测温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的原理及应用</a:t>
            </a:r>
            <a:b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——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以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红外测温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为例</a:t>
            </a:r>
            <a:endParaRPr lang="zh-CN" altLang="en-US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182A5D-E49C-224C-7DD5-48C40AF2FB07}"/>
              </a:ext>
            </a:extLst>
          </p:cNvPr>
          <p:cNvSpPr txBox="1"/>
          <p:nvPr/>
        </p:nvSpPr>
        <p:spPr>
          <a:xfrm>
            <a:off x="4978003" y="5209202"/>
            <a:ext cx="432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小组成员：</a:t>
            </a:r>
            <a:r>
              <a:rPr lang="en-US" altLang="zh-CN" dirty="0">
                <a:solidFill>
                  <a:schemeClr val="bg1"/>
                </a:solidFill>
              </a:rPr>
              <a:t>200455203 </a:t>
            </a:r>
            <a:r>
              <a:rPr lang="zh-CN" altLang="en-US" dirty="0">
                <a:solidFill>
                  <a:schemeClr val="bg1"/>
                </a:solidFill>
              </a:rPr>
              <a:t>陈尊来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          </a:t>
            </a:r>
            <a:r>
              <a:rPr lang="en-US" altLang="zh-CN" dirty="0">
                <a:solidFill>
                  <a:schemeClr val="bg1"/>
                </a:solidFill>
              </a:rPr>
              <a:t>200455216 </a:t>
            </a:r>
            <a:r>
              <a:rPr lang="zh-CN" altLang="en-US" dirty="0">
                <a:solidFill>
                  <a:schemeClr val="bg1"/>
                </a:solidFill>
              </a:rPr>
              <a:t>孙源泽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15319" t="23483" r="18635" b="22210"/>
          <a:stretch>
            <a:fillRect/>
          </a:stretch>
        </p:blipFill>
        <p:spPr>
          <a:xfrm>
            <a:off x="605155" y="1450975"/>
            <a:ext cx="3732530" cy="290639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393700" y="678815"/>
            <a:ext cx="8229600" cy="6978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常见红外测温仪器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213350" y="5202555"/>
            <a:ext cx="3609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热电堆红外测温传感器</a:t>
            </a:r>
            <a:endParaRPr 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655" y="1245870"/>
            <a:ext cx="2550795" cy="1826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8565" y="2966085"/>
            <a:ext cx="3637915" cy="2046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4360" y="4361815"/>
            <a:ext cx="2937510" cy="161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825" y="4431030"/>
            <a:ext cx="1673225" cy="1474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393700" y="678815"/>
            <a:ext cx="8229600" cy="6978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常见红外测温仪器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766435" y="5250180"/>
            <a:ext cx="3084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红外热成像仪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" y="2694940"/>
            <a:ext cx="3298190" cy="3435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435" y="2472690"/>
            <a:ext cx="2666365" cy="2777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245" y="1502410"/>
            <a:ext cx="3222625" cy="3356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393700" y="678815"/>
            <a:ext cx="8229600" cy="6978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常见红外测温仪器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979795" y="5017770"/>
            <a:ext cx="3084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红外电子体温计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" y="1657985"/>
            <a:ext cx="2160905" cy="41643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958215"/>
            <a:ext cx="2547620" cy="33026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595" y="1624330"/>
            <a:ext cx="1528445" cy="4088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Up Ribbon 2"/>
          <p:cNvSpPr/>
          <p:nvPr/>
        </p:nvSpPr>
        <p:spPr>
          <a:xfrm>
            <a:off x="791845" y="1570990"/>
            <a:ext cx="5489575" cy="1433830"/>
          </a:xfrm>
          <a:prstGeom prst="ellipseRibbon2">
            <a:avLst>
              <a:gd name="adj1" fmla="val 25000"/>
              <a:gd name="adj2" fmla="val 69830"/>
              <a:gd name="adj3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cap="none" normalizeH="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再见</a:t>
            </a:r>
            <a:endParaRPr kumimoji="0" lang="zh-CN" altLang="en-US" sz="4400" b="1" i="0" u="none" strike="noStrike" cap="none" normalizeH="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678815"/>
            <a:ext cx="8229600" cy="697865"/>
          </a:xfrm>
        </p:spPr>
        <p:txBody>
          <a:bodyPr/>
          <a:lstStyle/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常用</a:t>
            </a:r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工业温度测量方式</a:t>
            </a:r>
            <a:r>
              <a:rPr lang="en-US" altLang="zh-CN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——</a:t>
            </a:r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热电偶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645920"/>
            <a:ext cx="8229600" cy="4193540"/>
          </a:xfrm>
        </p:spPr>
        <p:txBody>
          <a:bodyPr/>
          <a:lstStyle/>
          <a:p>
            <a:r>
              <a:rPr lang="en-US" sz="2400" dirty="0"/>
              <a:t>温度及其分布的测量，在很多科研及实际生产中，具有十分重要的基础意义。例如在工业高炉炼钢或工件表面改性中，炉内温度及其分布的检测与控制，对炉体的寿命、产品的质量、能耗的降低有着重要的意义。</a:t>
            </a:r>
          </a:p>
          <a:p>
            <a:r>
              <a:rPr lang="en-US" sz="2400" dirty="0"/>
              <a:t>目前，常采用铂铑热电偶进行温度的测量，属于接触式测温方法。接触式测温法测温元件和被测介质需要一定的时间才能达到热平衡，所以对于温度变化较快的环境，不能实现温度的实时监测。而且，热电偶的探头通常只能安装在炉壁上，对炉内的温度分布的测量较为困难。</a:t>
            </a:r>
          </a:p>
          <a:p>
            <a:r>
              <a:rPr lang="en-US" sz="2400" dirty="0"/>
              <a:t>此外，在高温、高压和有害介质条件下工作时，热电偶丝很快会氧化、变脆、甚至损坏，使温度的监测难以持续进行。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393383" y="1645920"/>
            <a:ext cx="8229600" cy="3976211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ym typeface="+mn-ea"/>
              </a:rPr>
              <a:t>而采用非接触式测温，只需把温度计光学接受系统对准被测物体，而不必与之进行热接触，因此可以测量温度变化较快的物体的温度，而不对待测物体造成任何干扰，可实现温度的无损实时监测。对该温度计的光学系统进行适当设计，可以实现三维空间的温度分布测量。同时，因无需与待测物体接触，该温度计还可以实现极高温的测量。</a:t>
            </a:r>
          </a:p>
          <a:p>
            <a:r>
              <a:rPr lang="zh-CN" altLang="en-US" sz="2400">
                <a:sym typeface="+mn-ea"/>
              </a:rPr>
              <a:t>所以在需要保持卫生距离、超高温测量、不方便布置热电偶线路、无法接近或移动的物体和材料的温度的测量中，非接触式测温相对于接触式测温有着明显的优势。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393700" y="678815"/>
            <a:ext cx="8229600" cy="6978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常用</a:t>
            </a:r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工业温度测量方式</a:t>
            </a:r>
            <a:r>
              <a:rPr lang="en-US" altLang="zh-CN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——</a:t>
            </a:r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非接触测温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393700" y="1645920"/>
            <a:ext cx="8229600" cy="41821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ym typeface="+mn-ea"/>
              </a:rPr>
              <a:t>常见的非接触式测温方法有辐射测温法、原子谱线线宽测温法等，电工电子技术在非接触式测温方法中主要是用在信号转换中。非接触式测温方法检测到的一般是非电量信号，其传递存在很大的局限性，要实现控制更是难上加难，所以通常是将这些非电量信号转换成电信号进行间接传递和控制。</a:t>
            </a:r>
          </a:p>
          <a:p>
            <a:r>
              <a:rPr lang="en-US" sz="2400" dirty="0">
                <a:sym typeface="+mn-ea"/>
              </a:rPr>
              <a:t>实际测量到的信号来源于测试物理量的测量仪器及传感器，接收的信号往往很小而且易受干扰，在加工信号前要进行预处理，根据实际情况利用隔离、滤波、阻抗匹配、补偿等技术手段，将信号分离出来并放大。当信号足够大时再进行信号的运算、转换、比较和保存等不同的加工</a:t>
            </a:r>
            <a:r>
              <a:rPr lang="zh-CN" altLang="en-US" sz="2400" dirty="0">
                <a:sym typeface="+mn-ea"/>
              </a:rPr>
              <a:t>。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393700" y="678815"/>
            <a:ext cx="8229600" cy="6978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常用非接触式测温途径</a:t>
            </a:r>
            <a:endParaRPr lang="zh-CN" altLang="en-US" b="1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393700" y="1645920"/>
            <a:ext cx="8541385" cy="49326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ym typeface="+mn-ea"/>
              </a:rPr>
              <a:t>黑体辐射力</a:t>
            </a:r>
            <a:r>
              <a:rPr lang="en-US" altLang="zh-CN" sz="2400">
                <a:sym typeface="+mn-ea"/>
              </a:rPr>
              <a:t>——</a:t>
            </a:r>
          </a:p>
          <a:p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400">
                <a:sym typeface="+mn-ea"/>
              </a:rPr>
              <a:t>	——斯蒂芬·玻尔兹曼常量(黑体辐射常数)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如将上式用辐射亮度表示，则</a:t>
            </a:r>
            <a:r>
              <a:rPr lang="zh-CN" altLang="en-US" sz="2400">
                <a:sym typeface="+mn-ea"/>
              </a:rPr>
              <a:t>有</a:t>
            </a:r>
            <a:r>
              <a:rPr lang="en-US" altLang="zh-CN" sz="2400">
                <a:sym typeface="+mn-ea"/>
              </a:rPr>
              <a:t>：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</a:t>
            </a: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393700" y="678815"/>
            <a:ext cx="8229600" cy="6978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红外测温仪的工作原理</a:t>
            </a:r>
          </a:p>
        </p:txBody>
      </p:sp>
      <p:pic>
        <p:nvPicPr>
          <p:cNvPr id="7" name="Picture 6" descr="MommyTalk1665307149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40" y="1645920"/>
            <a:ext cx="2063750" cy="467360"/>
          </a:xfrm>
          <a:prstGeom prst="rect">
            <a:avLst/>
          </a:prstGeom>
        </p:spPr>
      </p:pic>
      <p:pic>
        <p:nvPicPr>
          <p:cNvPr id="8" name="Picture 7" descr="MommyTalk16653071825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95" y="2382520"/>
            <a:ext cx="1782445" cy="459740"/>
          </a:xfrm>
          <a:prstGeom prst="rect">
            <a:avLst/>
          </a:prstGeom>
        </p:spPr>
      </p:pic>
      <p:pic>
        <p:nvPicPr>
          <p:cNvPr id="10" name="Picture 9" descr="MommyTalk16653072970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910" y="3658235"/>
            <a:ext cx="3599180" cy="393700"/>
          </a:xfrm>
          <a:prstGeom prst="rect">
            <a:avLst/>
          </a:prstGeom>
        </p:spPr>
      </p:pic>
      <p:pic>
        <p:nvPicPr>
          <p:cNvPr id="11" name="Picture 10" descr="MommyTalk16653073789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845" y="4867910"/>
            <a:ext cx="1591945" cy="619125"/>
          </a:xfrm>
          <a:prstGeom prst="rect">
            <a:avLst/>
          </a:prstGeom>
        </p:spPr>
      </p:pic>
      <p:pic>
        <p:nvPicPr>
          <p:cNvPr id="14" name="Picture 13" descr="MommyTalk16653072346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745" y="3289935"/>
            <a:ext cx="390525" cy="278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393700" y="1645920"/>
            <a:ext cx="8541385" cy="49326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ym typeface="+mn-ea"/>
              </a:rPr>
              <a:t>由于实际物体的发射率低于绝对黑体，所以实际物体的辐射亮度公式为</a:t>
            </a:r>
            <a:r>
              <a:rPr lang="en-US" altLang="zh-CN" sz="2400" dirty="0">
                <a:sym typeface="+mn-ea"/>
              </a:rPr>
              <a:t>：</a:t>
            </a: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    </a:t>
            </a:r>
            <a:r>
              <a:rPr lang="en-US" altLang="zh-CN" sz="2400" dirty="0" err="1">
                <a:sym typeface="+mn-ea"/>
              </a:rPr>
              <a:t>式中</a:t>
            </a:r>
            <a:r>
              <a:rPr lang="en-US" altLang="zh-CN" sz="2400" dirty="0">
                <a:sym typeface="+mn-ea"/>
              </a:rPr>
              <a:t>，	</a:t>
            </a:r>
            <a:r>
              <a:rPr lang="en-US" altLang="zh-CN" sz="2400" dirty="0" err="1">
                <a:sym typeface="+mn-ea"/>
              </a:rPr>
              <a:t>为实际物体的全发射率</a:t>
            </a:r>
            <a:r>
              <a:rPr lang="en-US" altLang="zh-CN" sz="2400" dirty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从中我们可知，任何物体的总辐射亮度与温度的四次方成正比，通过测量物体的总辐射亮度就可得到该物体的温度，这就是辐射非接触式测温的基本原理。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393700" y="678815"/>
            <a:ext cx="8229600" cy="6978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红外测温仪的工作原理</a:t>
            </a:r>
          </a:p>
        </p:txBody>
      </p:sp>
      <p:pic>
        <p:nvPicPr>
          <p:cNvPr id="2" name="Picture 1" descr="MommyTalk16653076549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2449195"/>
            <a:ext cx="1905635" cy="604520"/>
          </a:xfrm>
          <a:prstGeom prst="rect">
            <a:avLst/>
          </a:prstGeom>
        </p:spPr>
      </p:pic>
      <p:pic>
        <p:nvPicPr>
          <p:cNvPr id="4" name="Picture 3" descr="MommyTalk16653077538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320" y="3387090"/>
            <a:ext cx="598170" cy="335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393700" y="1645920"/>
            <a:ext cx="8229600" cy="43300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ym typeface="+mn-ea"/>
              </a:rPr>
              <a:t>红外测温采用逐点分析的方式，即把物体一个局部区域的热辐射聚焦在单个探测器上，并通过已知物体的发射率，将辐射功率转化为温度</a:t>
            </a:r>
            <a:r>
              <a:rPr lang="en-US" sz="2400" dirty="0">
                <a:sym typeface="+mn-ea"/>
              </a:rPr>
              <a:t>。</a:t>
            </a:r>
          </a:p>
          <a:p>
            <a:r>
              <a:rPr lang="en-US" sz="2400" dirty="0">
                <a:sym typeface="+mn-ea"/>
              </a:rPr>
              <a:t>由于被检测的对象、测量范围和使用场合不同，红外测温仪的外观设计和内部结构不尽相同，但基本结构大体相似，主要包括光学系统、光电探测器、信号放大器及信号处理、显示输出等部分组成，其基本结构如</a:t>
            </a:r>
            <a:r>
              <a:rPr lang="zh-CN" altLang="en-US" sz="2400" dirty="0">
                <a:sym typeface="+mn-ea"/>
              </a:rPr>
              <a:t>下</a:t>
            </a:r>
            <a:r>
              <a:rPr lang="en-US" sz="2400" dirty="0" err="1">
                <a:sym typeface="+mn-ea"/>
              </a:rPr>
              <a:t>图所示</a:t>
            </a:r>
            <a:r>
              <a:rPr lang="en-US" sz="2400" dirty="0">
                <a:sym typeface="+mn-ea"/>
              </a:rPr>
              <a:t>。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393700" y="678815"/>
            <a:ext cx="8229600" cy="6978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红外测温的系统组成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393700" y="678815"/>
            <a:ext cx="8229600" cy="6978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红外测温仪结构图</a:t>
            </a:r>
            <a:endParaRPr lang="en-US" altLang="zh-CN" b="1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518160" y="1832610"/>
            <a:ext cx="586105" cy="183007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eaVert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热辐射体</a:t>
            </a:r>
          </a:p>
        </p:txBody>
      </p:sp>
      <p:sp>
        <p:nvSpPr>
          <p:cNvPr id="6" name="Oval 5"/>
          <p:cNvSpPr/>
          <p:nvPr/>
        </p:nvSpPr>
        <p:spPr>
          <a:xfrm>
            <a:off x="1924050" y="1774190"/>
            <a:ext cx="597535" cy="19469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光学系统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41370" y="1751965"/>
            <a:ext cx="0" cy="199136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4445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 Box 7"/>
          <p:cNvSpPr txBox="1"/>
          <p:nvPr/>
        </p:nvSpPr>
        <p:spPr>
          <a:xfrm>
            <a:off x="2881630" y="2198370"/>
            <a:ext cx="459740" cy="10991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/>
              <a:t>调</a:t>
            </a:r>
            <a:r>
              <a:rPr lang="en-US" altLang="zh-CN"/>
              <a:t> </a:t>
            </a:r>
            <a:r>
              <a:rPr lang="zh-CN" altLang="en-US"/>
              <a:t>制</a:t>
            </a:r>
            <a:r>
              <a:rPr lang="en-US" altLang="zh-CN"/>
              <a:t> </a:t>
            </a:r>
            <a:r>
              <a:rPr lang="zh-CN" altLang="en-US"/>
              <a:t>盘</a:t>
            </a:r>
          </a:p>
        </p:txBody>
      </p:sp>
      <p:sp>
        <p:nvSpPr>
          <p:cNvPr id="9" name="Rectangles 8"/>
          <p:cNvSpPr/>
          <p:nvPr/>
        </p:nvSpPr>
        <p:spPr>
          <a:xfrm>
            <a:off x="3926840" y="2019300"/>
            <a:ext cx="1456055" cy="1456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红外探测器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104265" y="2195195"/>
            <a:ext cx="847725" cy="106045"/>
          </a:xfrm>
          <a:prstGeom prst="rightArrow">
            <a:avLst>
              <a:gd name="adj1" fmla="val 778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104265" y="2694305"/>
            <a:ext cx="819785" cy="106045"/>
          </a:xfrm>
          <a:prstGeom prst="rightArrow">
            <a:avLst>
              <a:gd name="adj1" fmla="val 778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104265" y="3193415"/>
            <a:ext cx="847725" cy="106045"/>
          </a:xfrm>
          <a:prstGeom prst="rightArrow">
            <a:avLst>
              <a:gd name="adj1" fmla="val 778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104265" y="1832610"/>
            <a:ext cx="953135" cy="106045"/>
          </a:xfrm>
          <a:prstGeom prst="rightArrow">
            <a:avLst>
              <a:gd name="adj1" fmla="val 778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104265" y="3556000"/>
            <a:ext cx="953135" cy="106045"/>
          </a:xfrm>
          <a:prstGeom prst="rightArrow">
            <a:avLst>
              <a:gd name="adj1" fmla="val 778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Right Arrow 19"/>
          <p:cNvSpPr/>
          <p:nvPr/>
        </p:nvSpPr>
        <p:spPr>
          <a:xfrm rot="720000">
            <a:off x="2381250" y="1992630"/>
            <a:ext cx="1550035" cy="104775"/>
          </a:xfrm>
          <a:prstGeom prst="rightArrow">
            <a:avLst>
              <a:gd name="adj1" fmla="val 778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Right Arrow 20"/>
          <p:cNvSpPr/>
          <p:nvPr/>
        </p:nvSpPr>
        <p:spPr>
          <a:xfrm rot="20760000">
            <a:off x="2377440" y="3379470"/>
            <a:ext cx="1550035" cy="104775"/>
          </a:xfrm>
          <a:prstGeom prst="rightArrow">
            <a:avLst>
              <a:gd name="adj1" fmla="val 778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515870" y="2703830"/>
            <a:ext cx="1366520" cy="100965"/>
          </a:xfrm>
          <a:prstGeom prst="rightArrow">
            <a:avLst>
              <a:gd name="adj1" fmla="val 7784"/>
              <a:gd name="adj2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468245" y="4090035"/>
            <a:ext cx="1746250" cy="17462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794635" y="4493895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653790" y="4493895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27070" y="4265295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794635" y="5203825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653790" y="5203825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223895" y="5432425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223895" y="4848860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370705" y="4374515"/>
            <a:ext cx="459740" cy="11772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/>
              <a:t>调</a:t>
            </a:r>
            <a:r>
              <a:rPr lang="en-US" altLang="zh-CN"/>
              <a:t> </a:t>
            </a:r>
            <a:r>
              <a:rPr lang="zh-CN" altLang="en-US"/>
              <a:t>制</a:t>
            </a:r>
            <a:r>
              <a:rPr lang="en-US" altLang="zh-CN"/>
              <a:t> </a:t>
            </a:r>
            <a:r>
              <a:rPr lang="zh-CN" altLang="en-US"/>
              <a:t>盘</a:t>
            </a:r>
          </a:p>
        </p:txBody>
      </p:sp>
      <p:sp>
        <p:nvSpPr>
          <p:cNvPr id="35" name="Rectangles 34"/>
          <p:cNvSpPr/>
          <p:nvPr/>
        </p:nvSpPr>
        <p:spPr>
          <a:xfrm>
            <a:off x="8205470" y="1625600"/>
            <a:ext cx="401955" cy="22428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显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示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器</a:t>
            </a:r>
          </a:p>
        </p:txBody>
      </p:sp>
      <p:sp>
        <p:nvSpPr>
          <p:cNvPr id="42" name="Rectangles 41"/>
          <p:cNvSpPr/>
          <p:nvPr/>
        </p:nvSpPr>
        <p:spPr>
          <a:xfrm>
            <a:off x="5968365" y="2056130"/>
            <a:ext cx="1556385" cy="4521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信号处理电路</a:t>
            </a:r>
          </a:p>
        </p:txBody>
      </p:sp>
      <p:sp>
        <p:nvSpPr>
          <p:cNvPr id="43" name="Rectangles 42"/>
          <p:cNvSpPr/>
          <p:nvPr/>
        </p:nvSpPr>
        <p:spPr>
          <a:xfrm>
            <a:off x="5968365" y="2935605"/>
            <a:ext cx="1556385" cy="4521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补偿电路</a:t>
            </a:r>
          </a:p>
        </p:txBody>
      </p:sp>
      <p:sp>
        <p:nvSpPr>
          <p:cNvPr id="45" name="Notched Right Arrow 44"/>
          <p:cNvSpPr/>
          <p:nvPr/>
        </p:nvSpPr>
        <p:spPr>
          <a:xfrm>
            <a:off x="5408295" y="2221230"/>
            <a:ext cx="476885" cy="186690"/>
          </a:xfrm>
          <a:prstGeom prst="notchedRightArrow">
            <a:avLst>
              <a:gd name="adj1" fmla="val 0"/>
              <a:gd name="adj2" fmla="val 580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6" name="Notched Right Arrow 45"/>
          <p:cNvSpPr/>
          <p:nvPr/>
        </p:nvSpPr>
        <p:spPr>
          <a:xfrm>
            <a:off x="5408295" y="3068320"/>
            <a:ext cx="476885" cy="186690"/>
          </a:xfrm>
          <a:prstGeom prst="notchedRightArrow">
            <a:avLst>
              <a:gd name="adj1" fmla="val 0"/>
              <a:gd name="adj2" fmla="val 580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7" name="Right Arrow Callout 46"/>
          <p:cNvSpPr/>
          <p:nvPr/>
        </p:nvSpPr>
        <p:spPr>
          <a:xfrm>
            <a:off x="5895975" y="1983740"/>
            <a:ext cx="2279650" cy="1490980"/>
          </a:xfrm>
          <a:prstGeom prst="rightArrowCallout">
            <a:avLst>
              <a:gd name="adj1" fmla="val 17035"/>
              <a:gd name="adj2" fmla="val 25000"/>
              <a:gd name="adj3" fmla="val 25000"/>
              <a:gd name="adj4" fmla="val 74568"/>
            </a:avLst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83970" y="1734185"/>
            <a:ext cx="459740" cy="2040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红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外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辐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射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273300" y="1476375"/>
            <a:ext cx="2129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/>
              <a:t>将红外辐射调制为交变辐射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375910" y="1866900"/>
            <a:ext cx="428625" cy="1760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600" b="1">
                <a:latin typeface="+mn-ea"/>
              </a:rPr>
              <a:t>转换为电信号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524750" y="2547620"/>
            <a:ext cx="696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输出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393700" y="678815"/>
            <a:ext cx="8229600" cy="6978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常见红外测温仪器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" y="1424940"/>
            <a:ext cx="7106285" cy="35217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223385" y="4309110"/>
            <a:ext cx="46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K型热电偶红外线温度传感器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10" y="4839970"/>
            <a:ext cx="6243955" cy="1207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373</Words>
  <Application>Microsoft Office PowerPoint</Application>
  <PresentationFormat>全屏显示(4:3)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SimSun</vt:lpstr>
      <vt:lpstr>SimSun</vt:lpstr>
      <vt:lpstr>Microsoft YaHei</vt:lpstr>
      <vt:lpstr>Arial</vt:lpstr>
      <vt:lpstr>Calibri</vt:lpstr>
      <vt:lpstr>Orange Waves</vt:lpstr>
      <vt:lpstr>非接触式测温的原理及应用 ——以红外测温为例</vt:lpstr>
      <vt:lpstr>常用工业温度测量方式——热电偶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非接触式测温的原理及应用 ——以红外测温为例</dc:title>
  <dc:creator>alan</dc:creator>
  <cp:lastModifiedBy>MA24058</cp:lastModifiedBy>
  <cp:revision>20</cp:revision>
  <dcterms:created xsi:type="dcterms:W3CDTF">2022-10-09T09:47:24Z</dcterms:created>
  <dcterms:modified xsi:type="dcterms:W3CDTF">2022-10-09T15:12:13Z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