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image-202308281030236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1830" y="1381760"/>
            <a:ext cx="5768340" cy="493141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8742680" y="1231900"/>
            <a:ext cx="1562100" cy="817880"/>
          </a:xfrm>
          <a:prstGeom prst="wedgeRoundRectCallout">
            <a:avLst>
              <a:gd name="adj1" fmla="val -48358"/>
              <a:gd name="adj2" fmla="val 75150"/>
              <a:gd name="adj3" fmla="val 16667"/>
            </a:avLst>
          </a:prstGeom>
          <a:noFill/>
          <a:ln w="63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饱和蒸汽锅炉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/>
            <a:r>
              <a:rPr lang="zh-CN" altLang="en-US" sz="1400">
                <a:solidFill>
                  <a:schemeClr val="tx1"/>
                </a:solidFill>
              </a:rPr>
              <a:t>供气压力为</a:t>
            </a:r>
            <a:r>
              <a:rPr lang="en-US" altLang="zh-CN" sz="1400">
                <a:solidFill>
                  <a:schemeClr val="tx1"/>
                </a:solidFill>
              </a:rPr>
              <a:t>2.3</a:t>
            </a:r>
            <a:endParaRPr lang="en-US" altLang="zh-CN" sz="1400">
              <a:solidFill>
                <a:schemeClr val="tx1"/>
              </a:solidFill>
            </a:endParaRPr>
          </a:p>
          <a:p>
            <a:pPr algn="ctr"/>
            <a:r>
              <a:rPr lang="zh-CN" altLang="en-US" sz="1400">
                <a:solidFill>
                  <a:schemeClr val="tx1"/>
                </a:solidFill>
              </a:rPr>
              <a:t>（表压，下同）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8648065" y="2986405"/>
            <a:ext cx="1466215" cy="833120"/>
          </a:xfrm>
          <a:prstGeom prst="wedgeRoundRectCallout">
            <a:avLst>
              <a:gd name="adj1" fmla="val -131001"/>
              <a:gd name="adj2" fmla="val -83041"/>
              <a:gd name="adj3" fmla="val 16667"/>
            </a:avLst>
          </a:prstGeom>
          <a:noFill/>
          <a:ln w="63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管长、补偿器</a:t>
            </a:r>
            <a:endParaRPr lang="zh-CN" sz="1400">
              <a:solidFill>
                <a:schemeClr val="tx1"/>
              </a:solidFill>
            </a:endParaRPr>
          </a:p>
          <a:p>
            <a:pPr algn="ctr"/>
            <a:r>
              <a:rPr lang="zh-CN" sz="1400">
                <a:solidFill>
                  <a:schemeClr val="tx1"/>
                </a:solidFill>
              </a:rPr>
              <a:t>、截止阀</a:t>
            </a:r>
            <a:endParaRPr lang="zh-CN" sz="1400">
              <a:solidFill>
                <a:schemeClr val="tx1"/>
              </a:solidFill>
            </a:endParaRPr>
          </a:p>
          <a:p>
            <a:pPr algn="ctr"/>
            <a:r>
              <a:rPr lang="zh-CN" sz="1400">
                <a:solidFill>
                  <a:schemeClr val="tx1"/>
                </a:solidFill>
              </a:rPr>
              <a:t>（计算阻力）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1717040" y="982980"/>
            <a:ext cx="3348990" cy="800100"/>
          </a:xfrm>
          <a:prstGeom prst="wedgeRoundRectCallout">
            <a:avLst>
              <a:gd name="adj1" fmla="val 76829"/>
              <a:gd name="adj2" fmla="val 46722"/>
              <a:gd name="adj3" fmla="val 16667"/>
            </a:avLst>
          </a:prstGeom>
          <a:noFill/>
          <a:ln w="63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间接加热用户</a:t>
            </a:r>
            <a:r>
              <a:rPr lang="en-US" altLang="zh-CN" sz="1400">
                <a:solidFill>
                  <a:schemeClr val="tx1"/>
                </a:solidFill>
              </a:rPr>
              <a:t>——</a:t>
            </a:r>
            <a:r>
              <a:rPr lang="zh-CN" altLang="en-US" sz="1400">
                <a:solidFill>
                  <a:schemeClr val="tx1"/>
                </a:solidFill>
              </a:rPr>
              <a:t>用汽量</a:t>
            </a:r>
            <a:r>
              <a:rPr lang="en-US" altLang="zh-CN" sz="1400">
                <a:solidFill>
                  <a:schemeClr val="tx1"/>
                </a:solidFill>
              </a:rPr>
              <a:t>——</a:t>
            </a:r>
            <a:r>
              <a:rPr lang="zh-CN" altLang="en-US" sz="1400">
                <a:solidFill>
                  <a:schemeClr val="tx1"/>
                </a:solidFill>
              </a:rPr>
              <a:t>换热器进汽压力、换热器流动阻力</a:t>
            </a:r>
            <a:r>
              <a:rPr lang="en-US" altLang="zh-CN" sz="1400">
                <a:solidFill>
                  <a:schemeClr val="tx1"/>
                </a:solidFill>
              </a:rPr>
              <a:t>0.1MPa</a:t>
            </a:r>
            <a:r>
              <a:rPr lang="zh-CN" altLang="en-US" sz="1400">
                <a:solidFill>
                  <a:schemeClr val="tx1"/>
                </a:solidFill>
              </a:rPr>
              <a:t>、疏水器出口压力</a:t>
            </a:r>
            <a:r>
              <a:rPr lang="en-US" altLang="zh-CN" sz="1400">
                <a:solidFill>
                  <a:schemeClr val="tx1"/>
                </a:solidFill>
              </a:rPr>
              <a:t>——</a:t>
            </a:r>
            <a:r>
              <a:rPr lang="zh-CN" altLang="en-US" sz="1400">
                <a:solidFill>
                  <a:schemeClr val="tx1"/>
                </a:solidFill>
              </a:rPr>
              <a:t>凝结水进入回水系统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2858135" y="3430905"/>
            <a:ext cx="1466215" cy="833120"/>
          </a:xfrm>
          <a:prstGeom prst="wedgeRoundRectCallout">
            <a:avLst>
              <a:gd name="adj1" fmla="val 17301"/>
              <a:gd name="adj2" fmla="val -133003"/>
              <a:gd name="adj3" fmla="val 16667"/>
            </a:avLst>
          </a:prstGeom>
          <a:noFill/>
          <a:ln w="63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间接加热用户（与用户</a:t>
            </a:r>
            <a:r>
              <a:rPr lang="en-US" altLang="zh-CN" sz="1400">
                <a:solidFill>
                  <a:schemeClr val="tx1"/>
                </a:solidFill>
              </a:rPr>
              <a:t>1</a:t>
            </a:r>
            <a:r>
              <a:rPr lang="zh-CN" altLang="en-US" sz="1400">
                <a:solidFill>
                  <a:schemeClr val="tx1"/>
                </a:solidFill>
              </a:rPr>
              <a:t>相同</a:t>
            </a:r>
            <a:r>
              <a:rPr lang="zh-CN" sz="1400">
                <a:solidFill>
                  <a:schemeClr val="tx1"/>
                </a:solidFill>
              </a:rPr>
              <a:t>）</a:t>
            </a:r>
            <a:endParaRPr lang="zh-CN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10665" y="2546350"/>
            <a:ext cx="8412480" cy="2655570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2988310" y="2014220"/>
            <a:ext cx="1401445" cy="388620"/>
          </a:xfrm>
          <a:prstGeom prst="wedgeRoundRectCallout">
            <a:avLst>
              <a:gd name="adj1" fmla="val -20457"/>
              <a:gd name="adj2" fmla="val 198856"/>
              <a:gd name="adj3" fmla="val 16667"/>
            </a:avLst>
          </a:prstGeom>
          <a:noFill/>
          <a:ln w="63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余压回水系统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7951470" y="1979295"/>
            <a:ext cx="3460115" cy="567055"/>
          </a:xfrm>
          <a:prstGeom prst="wedgeRoundRectCallout">
            <a:avLst>
              <a:gd name="adj1" fmla="val 2963"/>
              <a:gd name="adj2" fmla="val 255487"/>
              <a:gd name="adj3" fmla="val 16667"/>
            </a:avLst>
          </a:prstGeom>
          <a:noFill/>
          <a:ln w="63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热源处设置闭式凝结水箱，通过排汽和补汽，使水箱压力始终维持在</a:t>
            </a:r>
            <a:r>
              <a:rPr lang="en-US" altLang="zh-CN" sz="1400">
                <a:solidFill>
                  <a:schemeClr val="tx1"/>
                </a:solidFill>
              </a:rPr>
              <a:t>0.005MPa</a:t>
            </a:r>
            <a:endParaRPr lang="en-US" altLang="zh-CN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7015" y="1710690"/>
            <a:ext cx="4892675" cy="3685540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>
          <a:xfrm>
            <a:off x="8077200" y="2173605"/>
            <a:ext cx="2259965" cy="973455"/>
          </a:xfrm>
          <a:prstGeom prst="wedgeRoundRectCallout">
            <a:avLst>
              <a:gd name="adj1" fmla="val -66633"/>
              <a:gd name="adj2" fmla="val 43036"/>
              <a:gd name="adj3" fmla="val 16667"/>
            </a:avLst>
          </a:prstGeom>
          <a:noFill/>
          <a:ln w="63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热磨机</a:t>
            </a:r>
            <a:r>
              <a:rPr lang="en-US" altLang="zh-CN" sz="1400">
                <a:solidFill>
                  <a:schemeClr val="tx1"/>
                </a:solidFill>
              </a:rPr>
              <a:t>——</a:t>
            </a:r>
            <a:r>
              <a:rPr lang="zh-CN" altLang="en-US" sz="1400">
                <a:solidFill>
                  <a:schemeClr val="tx1"/>
                </a:solidFill>
              </a:rPr>
              <a:t>直接加热设备，无凝结水排放，用汽量为</a:t>
            </a:r>
            <a:r>
              <a:rPr lang="en-US" altLang="zh-CN" sz="1400">
                <a:solidFill>
                  <a:schemeClr val="tx1"/>
                </a:solidFill>
              </a:rPr>
              <a:t>4t/h</a:t>
            </a:r>
            <a:r>
              <a:rPr lang="zh-CN" altLang="en-US" sz="1400">
                <a:solidFill>
                  <a:schemeClr val="tx1"/>
                </a:solidFill>
              </a:rPr>
              <a:t>（用二次蒸汽，不足部分由一次蒸汽补充）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1652270" y="4298315"/>
            <a:ext cx="2649855" cy="967740"/>
          </a:xfrm>
          <a:prstGeom prst="wedgeRoundRectCallout">
            <a:avLst>
              <a:gd name="adj1" fmla="val 59202"/>
              <a:gd name="adj2" fmla="val -82222"/>
              <a:gd name="adj3" fmla="val 16667"/>
            </a:avLst>
          </a:prstGeom>
          <a:noFill/>
          <a:ln w="63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热压机</a:t>
            </a:r>
            <a:r>
              <a:rPr lang="en-US" altLang="zh-CN" sz="1400">
                <a:solidFill>
                  <a:schemeClr val="tx1"/>
                </a:solidFill>
              </a:rPr>
              <a:t>——</a:t>
            </a:r>
            <a:r>
              <a:rPr lang="zh-CN" altLang="en-US" sz="1400">
                <a:solidFill>
                  <a:schemeClr val="tx1"/>
                </a:solidFill>
              </a:rPr>
              <a:t>间接加热</a:t>
            </a:r>
            <a:r>
              <a:rPr lang="en-US" altLang="zh-CN" sz="1400">
                <a:solidFill>
                  <a:schemeClr val="tx1"/>
                </a:solidFill>
              </a:rPr>
              <a:t>——</a:t>
            </a:r>
            <a:r>
              <a:rPr lang="zh-CN" altLang="en-US" sz="1400">
                <a:solidFill>
                  <a:schemeClr val="tx1"/>
                </a:solidFill>
              </a:rPr>
              <a:t>用汽量为</a:t>
            </a:r>
            <a:r>
              <a:rPr lang="en-US" altLang="zh-CN" sz="1400">
                <a:solidFill>
                  <a:schemeClr val="tx1"/>
                </a:solidFill>
              </a:rPr>
              <a:t>8t/h</a:t>
            </a:r>
            <a:r>
              <a:rPr lang="zh-CN" altLang="en-US" sz="1400">
                <a:solidFill>
                  <a:schemeClr val="tx1"/>
                </a:solidFill>
              </a:rPr>
              <a:t>，进汽压力为</a:t>
            </a:r>
            <a:r>
              <a:rPr lang="en-US" altLang="zh-CN" sz="1400">
                <a:solidFill>
                  <a:schemeClr val="tx1"/>
                </a:solidFill>
              </a:rPr>
              <a:t>2.0MPa</a:t>
            </a:r>
            <a:r>
              <a:rPr lang="zh-CN" altLang="en-US" sz="1400">
                <a:solidFill>
                  <a:schemeClr val="tx1"/>
                </a:solidFill>
              </a:rPr>
              <a:t>，流动阻力为</a:t>
            </a:r>
            <a:r>
              <a:rPr lang="en-US" altLang="zh-CN" sz="1400">
                <a:solidFill>
                  <a:schemeClr val="tx1"/>
                </a:solidFill>
              </a:rPr>
              <a:t>0.1MPa——</a:t>
            </a:r>
            <a:r>
              <a:rPr lang="zh-CN" altLang="en-US" sz="1400">
                <a:solidFill>
                  <a:schemeClr val="tx1"/>
                </a:solidFill>
              </a:rPr>
              <a:t>凝水进入稳压扩容罐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7679690" y="4545965"/>
            <a:ext cx="1612265" cy="791845"/>
          </a:xfrm>
          <a:prstGeom prst="wedgeRoundRectCallout">
            <a:avLst>
              <a:gd name="adj1" fmla="val -139917"/>
              <a:gd name="adj2" fmla="val 19797"/>
              <a:gd name="adj3" fmla="val 16667"/>
            </a:avLst>
          </a:prstGeom>
          <a:noFill/>
          <a:ln w="63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疏水器的出口压力为</a:t>
            </a:r>
            <a:r>
              <a:rPr lang="en-US" altLang="zh-CN" sz="1400">
                <a:solidFill>
                  <a:schemeClr val="tx1"/>
                </a:solidFill>
              </a:rPr>
              <a:t>0.6MPa</a:t>
            </a:r>
            <a:r>
              <a:rPr lang="zh-CN" altLang="en-US" sz="1400">
                <a:solidFill>
                  <a:schemeClr val="tx1"/>
                </a:solidFill>
              </a:rPr>
              <a:t>，凝水进入回水系统</a:t>
            </a:r>
            <a:endParaRPr lang="zh-CN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WPS Presentation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宋体</vt:lpstr>
      <vt:lpstr>微软雅黑</vt:lpstr>
      <vt:lpstr>Arial Unicode MS</vt:lpstr>
      <vt:lpstr>Arial Black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alan</dc:creator>
  <cp:lastModifiedBy>alan</cp:lastModifiedBy>
  <cp:revision>8</cp:revision>
  <dcterms:created xsi:type="dcterms:W3CDTF">2023-08-28T03:11:08Z</dcterms:created>
  <dcterms:modified xsi:type="dcterms:W3CDTF">2023-08-28T03:11:08Z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