
<file path=[Content_Types].xml><?xml version="1.0" encoding="utf-8"?>
<Types xmlns="http://schemas.openxmlformats.org/package/2006/content-types">
  <Default Extension="xml" ContentType="application/xml"/>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Override PartName="/customXml/itemProps1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51" r:id="rId5"/>
    <p:sldId id="466" r:id="rId6"/>
    <p:sldId id="593" r:id="rId7"/>
    <p:sldId id="607" r:id="rId8"/>
    <p:sldId id="470" r:id="rId9"/>
    <p:sldId id="594" r:id="rId10"/>
    <p:sldId id="473" r:id="rId11"/>
    <p:sldId id="471" r:id="rId12"/>
    <p:sldId id="608" r:id="rId13"/>
    <p:sldId id="492" r:id="rId14"/>
    <p:sldId id="597" r:id="rId15"/>
    <p:sldId id="478" r:id="rId16"/>
    <p:sldId id="592" r:id="rId17"/>
    <p:sldId id="591" r:id="rId18"/>
    <p:sldId id="487" r:id="rId19"/>
    <p:sldId id="620" r:id="rId20"/>
    <p:sldId id="52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D1EA"/>
    <a:srgbClr val="A2C2D1"/>
    <a:srgbClr val="1688CE"/>
    <a:srgbClr val="057EBB"/>
    <a:srgbClr val="001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2" d="100"/>
          <a:sy n="22" d="100"/>
        </p:scale>
        <p:origin x="258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1.xml"/><Relationship Id="rId25" Type="http://schemas.openxmlformats.org/officeDocument/2006/relationships/customXmlProps" Target="../customXml/itemProps18.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5" Type="http://schemas.microsoft.com/office/2011/relationships/chartColorStyle" Target="colors1.xml"/><Relationship Id="rId4" Type="http://schemas.microsoft.com/office/2011/relationships/chartStyle" Target="style1.xml"/><Relationship Id="rId3" Type="http://schemas.openxmlformats.org/officeDocument/2006/relationships/image" Target="../media/image8.png"/><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0" i="0" u="none" strike="noStrike" kern="1200" spc="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a:t>光伏厂区指标主要影响因素分析</a:t>
            </a:r>
            <a:endParaRPr lang="zh-CN" altLang="en-US"/>
          </a:p>
        </c:rich>
      </c:tx>
      <c:layout/>
      <c:overlay val="0"/>
      <c:spPr>
        <a:noFill/>
        <a:ln>
          <a:noFill/>
        </a:ln>
        <a:effectLst/>
      </c:spPr>
    </c:title>
    <c:autoTitleDeleted val="0"/>
    <c:plotArea>
      <c:layout/>
      <c:radarChart>
        <c:radarStyle val="marker"/>
        <c:varyColors val="0"/>
        <c:ser>
          <c:idx val="0"/>
          <c:order val="0"/>
          <c:tx>
            <c:strRef>
              <c:f>Sheet1!$B$1</c:f>
              <c:strCache>
                <c:ptCount val="1"/>
                <c:pt idx="0">
                  <c:v>厂区道路</c:v>
                </c:pt>
              </c:strCache>
            </c:strRef>
          </c:tx>
          <c:spPr>
            <a:ln w="28575" cap="rnd">
              <a:gradFill>
                <a:gsLst>
                  <a:gs pos="0">
                    <a:srgbClr val="E4137A"/>
                  </a:gs>
                  <a:gs pos="100000">
                    <a:srgbClr val="802186"/>
                  </a:gs>
                </a:gsLst>
                <a:lin ang="5400000" scaled="1"/>
              </a:gra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地质地貌</c:v>
                </c:pt>
                <c:pt idx="1">
                  <c:v>布置形式</c:v>
                </c:pt>
                <c:pt idx="2">
                  <c:v>电压等级
及长度</c:v>
                </c:pt>
              </c:strCache>
            </c:strRef>
          </c:cat>
          <c:val>
            <c:numRef>
              <c:f>Sheet1!$B$2:$B$4</c:f>
              <c:numCache>
                <c:formatCode>General</c:formatCode>
                <c:ptCount val="3"/>
                <c:pt idx="0">
                  <c:v>5</c:v>
                </c:pt>
                <c:pt idx="1">
                  <c:v>4</c:v>
                </c:pt>
                <c:pt idx="2">
                  <c:v>3</c:v>
                </c:pt>
              </c:numCache>
            </c:numRef>
          </c:val>
        </c:ser>
        <c:ser>
          <c:idx val="1"/>
          <c:order val="1"/>
          <c:tx>
            <c:strRef>
              <c:f>Sheet1!$C$1</c:f>
              <c:strCache>
                <c:ptCount val="1"/>
                <c:pt idx="0">
                  <c:v>发电设备</c:v>
                </c:pt>
              </c:strCache>
            </c:strRef>
          </c:tx>
          <c:spPr>
            <a:ln w="28575" cap="rnd">
              <a:gradFill>
                <a:gsLst>
                  <a:gs pos="0">
                    <a:srgbClr val="EEC285"/>
                  </a:gs>
                  <a:gs pos="100000">
                    <a:srgbClr val="F95196"/>
                  </a:gs>
                </a:gsLst>
                <a:lin ang="5400000" scaled="1"/>
              </a:gra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地质地貌</c:v>
                </c:pt>
                <c:pt idx="1">
                  <c:v>布置形式</c:v>
                </c:pt>
                <c:pt idx="2">
                  <c:v>电压等级
及长度</c:v>
                </c:pt>
              </c:strCache>
            </c:strRef>
          </c:cat>
          <c:val>
            <c:numRef>
              <c:f>Sheet1!$C$2:$C$4</c:f>
              <c:numCache>
                <c:formatCode>General</c:formatCode>
                <c:ptCount val="3"/>
                <c:pt idx="0">
                  <c:v>4</c:v>
                </c:pt>
                <c:pt idx="1">
                  <c:v>5</c:v>
                </c:pt>
                <c:pt idx="2">
                  <c:v>1</c:v>
                </c:pt>
              </c:numCache>
            </c:numRef>
          </c:val>
        </c:ser>
        <c:ser>
          <c:idx val="2"/>
          <c:order val="2"/>
          <c:tx>
            <c:strRef>
              <c:f>Sheet1!$D$1</c:f>
              <c:strCache>
                <c:ptCount val="1"/>
                <c:pt idx="0">
                  <c:v>集电线路</c:v>
                </c:pt>
              </c:strCache>
            </c:strRef>
          </c:tx>
          <c:spPr>
            <a:ln w="28575" cap="rnd">
              <a:gradFill>
                <a:gsLst>
                  <a:gs pos="0">
                    <a:srgbClr val="2AD8E4"/>
                  </a:gs>
                  <a:gs pos="100000">
                    <a:srgbClr val="2F50A3"/>
                  </a:gs>
                </a:gsLst>
                <a:lin ang="5400000" scaled="1"/>
              </a:gra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地质地貌</c:v>
                </c:pt>
                <c:pt idx="1">
                  <c:v>布置形式</c:v>
                </c:pt>
                <c:pt idx="2">
                  <c:v>电压等级
及长度</c:v>
                </c:pt>
              </c:strCache>
            </c:strRef>
          </c:cat>
          <c:val>
            <c:numRef>
              <c:f>Sheet1!$D$2:$D$4</c:f>
              <c:numCache>
                <c:formatCode>General</c:formatCode>
                <c:ptCount val="3"/>
                <c:pt idx="0">
                  <c:v>3</c:v>
                </c:pt>
                <c:pt idx="1">
                  <c:v>4</c:v>
                </c:pt>
                <c:pt idx="2">
                  <c:v>5</c:v>
                </c:pt>
              </c:numCache>
            </c:numRef>
          </c:val>
        </c:ser>
        <c:dLbls>
          <c:showLegendKey val="0"/>
          <c:showVal val="1"/>
          <c:showCatName val="0"/>
          <c:showSerName val="0"/>
          <c:showPercent val="0"/>
          <c:showBubbleSize val="0"/>
        </c:dLbls>
        <c:axId val="980401268"/>
        <c:axId val="586103669"/>
      </c:radarChart>
      <c:catAx>
        <c:axId val="980401268"/>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586103669"/>
        <c:crosses val="autoZero"/>
        <c:auto val="1"/>
        <c:lblAlgn val="ctr"/>
        <c:lblOffset val="100"/>
        <c:noMultiLvlLbl val="0"/>
      </c:catAx>
      <c:valAx>
        <c:axId val="586103669"/>
        <c:scaling>
          <c:orientation val="minMax"/>
        </c:scaling>
        <c:delete val="0"/>
        <c:axPos val="l"/>
        <c:majorGridlines>
          <c:spPr>
            <a:ln w="9525" cap="flat" cmpd="sng" algn="ctr">
              <a:solidFill>
                <a:srgbClr val="3E1E88"/>
              </a:solidFill>
              <a:round/>
            </a:ln>
            <a:effectLst/>
          </c:spPr>
        </c:majorGridlines>
        <c:numFmt formatCode="General" sourceLinked="1"/>
        <c:majorTickMark val="out"/>
        <c:minorTickMark val="none"/>
        <c:tickLblPos val="nextTo"/>
        <c:spPr>
          <a:noFill/>
          <a:ln>
            <a:noFill/>
          </a:ln>
          <a:effectLst/>
        </c:spPr>
        <c:txPr>
          <a:bodyPr rot="-60000000" spcFirstLastPara="0" vertOverflow="ellipsis" vert="horz" wrap="square" anchor="ctr" anchorCtr="1" forceAA="0"/>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980401268"/>
        <c:crosses val="autoZero"/>
        <c:crossBetween val="between"/>
      </c:valAx>
      <c:spPr>
        <a:noFill/>
        <a:ln>
          <a:noFill/>
        </a:ln>
        <a:effectLst/>
      </c:spPr>
    </c:plotArea>
    <c:legend>
      <c:legendPos val="t"/>
      <c:layout>
        <c:manualLayout>
          <c:xMode val="edge"/>
          <c:yMode val="edge"/>
          <c:x val="0.32035"/>
          <c:y val="0.0793333333333333"/>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solidFill>
        <a:schemeClr val="tx1">
          <a:lumMod val="15000"/>
          <a:lumOff val="85000"/>
        </a:schemeClr>
      </a:solidFill>
      <a:round/>
    </a:ln>
    <a:effectLst/>
  </c:spPr>
  <c:txPr>
    <a:bodyPr/>
    <a:lstStyle/>
    <a:p>
      <a:pPr>
        <a:defRPr lang="zh-CN">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97626-530D-4F0E-A732-CA52B4DD6E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E55F3-BCFD-41E1-BF7C-172F7C5293F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6E55F3-BCFD-41E1-BF7C-172F7C5293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3.jpeg"/><Relationship Id="rId17" Type="http://schemas.openxmlformats.org/officeDocument/2006/relationships/notesSlide" Target="../notesSlides/notesSlide12.xml"/><Relationship Id="rId16" Type="http://schemas.openxmlformats.org/officeDocument/2006/relationships/slideLayout" Target="../slideLayouts/slideLayout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 Id="rId3" Type="http://schemas.microsoft.com/office/2007/relationships/hdphoto" Target="../media/image12.wdp"/><Relationship Id="rId2" Type="http://schemas.openxmlformats.org/officeDocument/2006/relationships/image" Target="../media/image11.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hyperlink" Target="&#39118;&#30005;&#26694;&#26550;&#25351;&#26631;&#26696;&#20363;&#65288;20220110&#65289;" TargetMode="Externa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sp>
        <p:nvSpPr>
          <p:cNvPr id="90" name="矩形 89"/>
          <p:cNvSpPr/>
          <p:nvPr/>
        </p:nvSpPr>
        <p:spPr>
          <a:xfrm>
            <a:off x="215900" y="1689100"/>
            <a:ext cx="6397625" cy="1076325"/>
          </a:xfrm>
          <a:prstGeom prst="rect">
            <a:avLst/>
          </a:prstGeom>
          <a:noFill/>
          <a:effectLst/>
          <a:extLst>
            <a:ext uri="{909E8E84-426E-40DD-AFC4-6F175D3DCCD1}">
              <a14:hiddenFill xmlns:a14="http://schemas.microsoft.com/office/drawing/2010/main">
                <a:solidFill>
                  <a:srgbClr val="AA6500"/>
                </a:solidFill>
              </a14:hiddenFill>
            </a:ext>
          </a:extLst>
        </p:spPr>
        <p:txBody>
          <a:bodyPr wrap="square">
            <a:spAutoFit/>
            <a:scene3d>
              <a:camera prst="orthographicFront"/>
              <a:lightRig rig="threePt" dir="t"/>
            </a:scene3d>
          </a:bodyPr>
          <a:lstStyle/>
          <a:p>
            <a:pPr algn="ctr">
              <a:lnSpc>
                <a:spcPct val="100000"/>
              </a:lnSpc>
              <a:defRPr/>
            </a:pPr>
            <a:r>
              <a:rPr lang="en-US" altLang="zh-CN" sz="3200" b="1" kern="1700" spc="400" dirty="0">
                <a:solidFill>
                  <a:schemeClr val="tx1"/>
                </a:solidFill>
                <a:effectLst/>
                <a:uFillTx/>
                <a:latin typeface="SimHei" panose="02010609060101010101" charset="-122"/>
                <a:ea typeface="SimHei" panose="02010609060101010101" charset="-122"/>
                <a:cs typeface="+mn-ea"/>
                <a:sym typeface="+mn-ea"/>
              </a:rPr>
              <a:t>太阳能光伏发电</a:t>
            </a:r>
            <a:endParaRPr lang="en-US" altLang="zh-CN" sz="3200" b="1" kern="1700" spc="400" dirty="0">
              <a:solidFill>
                <a:schemeClr val="tx1"/>
              </a:solidFill>
              <a:effectLst/>
              <a:uFillTx/>
              <a:latin typeface="SimHei" panose="02010609060101010101" charset="-122"/>
              <a:ea typeface="SimHei" panose="02010609060101010101" charset="-122"/>
              <a:cs typeface="+mn-ea"/>
              <a:sym typeface="+mn-ea"/>
            </a:endParaRPr>
          </a:p>
          <a:p>
            <a:pPr algn="ctr">
              <a:lnSpc>
                <a:spcPct val="100000"/>
              </a:lnSpc>
              <a:defRPr/>
            </a:pPr>
            <a:r>
              <a:rPr lang="en-US" altLang="zh-CN" sz="3200" b="1" kern="1700" spc="400" dirty="0">
                <a:solidFill>
                  <a:schemeClr val="tx1"/>
                </a:solidFill>
                <a:effectLst/>
                <a:uFillTx/>
                <a:latin typeface="SimHei" panose="02010609060101010101" charset="-122"/>
                <a:ea typeface="SimHei" panose="02010609060101010101" charset="-122"/>
                <a:cs typeface="+mn-ea"/>
                <a:sym typeface="+mn-ea"/>
              </a:rPr>
              <a:t>在生产生活中的节能与应用</a:t>
            </a:r>
            <a:endParaRPr lang="en-US" altLang="zh-CN" sz="3200" b="1" kern="1700" spc="400" dirty="0">
              <a:solidFill>
                <a:schemeClr val="tx1"/>
              </a:solidFill>
              <a:effectLst/>
              <a:uFillTx/>
              <a:latin typeface="SimHei" panose="02010609060101010101" charset="-122"/>
              <a:ea typeface="SimHei" panose="02010609060101010101" charset="-122"/>
              <a:cs typeface="+mn-ea"/>
              <a:sym typeface="+mn-ea"/>
            </a:endParaRPr>
          </a:p>
        </p:txBody>
      </p:sp>
      <p:cxnSp>
        <p:nvCxnSpPr>
          <p:cNvPr id="139" name="直接连接符 138"/>
          <p:cNvCxnSpPr/>
          <p:nvPr/>
        </p:nvCxnSpPr>
        <p:spPr>
          <a:xfrm>
            <a:off x="271145" y="2780665"/>
            <a:ext cx="6526530" cy="10795"/>
          </a:xfrm>
          <a:prstGeom prst="line">
            <a:avLst/>
          </a:prstGeom>
          <a:ln>
            <a:solidFill>
              <a:srgbClr val="97B2C3"/>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37820" y="3089910"/>
            <a:ext cx="6100445" cy="368300"/>
          </a:xfrm>
          <a:prstGeom prst="rect">
            <a:avLst/>
          </a:prstGeom>
          <a:noFill/>
        </p:spPr>
        <p:txBody>
          <a:bodyPr wrap="square" rtlCol="0">
            <a:spAutoFit/>
          </a:bodyPr>
          <a:lstStyle/>
          <a:p>
            <a:r>
              <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编制：孙源泽</a:t>
            </a:r>
            <a:r>
              <a:rPr lang="en-US" altLang="zh-CN"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&amp;</a:t>
            </a:r>
            <a:r>
              <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陈尊来     主讲：</a:t>
            </a:r>
            <a:r>
              <a:rPr lang="en-US" altLang="zh-CN"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XXX</a:t>
            </a:r>
            <a:r>
              <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      </a:t>
            </a:r>
            <a:r>
              <a:rPr lang="en-US" altLang="zh-CN"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2023</a:t>
            </a:r>
            <a:r>
              <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年</a:t>
            </a:r>
            <a:r>
              <a:rPr lang="en-US" altLang="zh-CN"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10</a:t>
            </a:r>
            <a:r>
              <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月</a:t>
            </a:r>
            <a:r>
              <a:rPr lang="en-US" altLang="zh-CN"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25</a:t>
            </a:r>
            <a:r>
              <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rPr>
              <a:t>日</a:t>
            </a:r>
            <a:endParaRPr lang="zh-CN" altLang="en-US" b="1" dirty="0">
              <a:effectLst>
                <a:outerShdw blurRad="38100" dist="19050" dir="2700000" algn="tl" rotWithShape="0">
                  <a:schemeClr val="dk1">
                    <a:alpha val="40000"/>
                  </a:schemeClr>
                </a:outerShdw>
              </a:effectLst>
              <a:latin typeface="等线" panose="02010600030101010101" charset="-122"/>
              <a:ea typeface="等线" panose="02010600030101010101" charset="-122"/>
              <a:cs typeface="微软雅黑" panose="020B0503020204020204" charset="-122"/>
            </a:endParaRPr>
          </a:p>
        </p:txBody>
      </p:sp>
      <p:sp>
        <p:nvSpPr>
          <p:cNvPr id="19" name="任意多边形 18"/>
          <p:cNvSpPr/>
          <p:nvPr/>
        </p:nvSpPr>
        <p:spPr>
          <a:xfrm>
            <a:off x="3029585" y="1627505"/>
            <a:ext cx="3768090" cy="854710"/>
          </a:xfrm>
          <a:custGeom>
            <a:avLst/>
            <a:gdLst>
              <a:gd name="connisteX0" fmla="*/ 0 w 3768090"/>
              <a:gd name="connsiteY0" fmla="*/ 0 h 854710"/>
              <a:gd name="connisteX1" fmla="*/ 3768090 w 3768090"/>
              <a:gd name="connsiteY1" fmla="*/ 0 h 854710"/>
              <a:gd name="connisteX2" fmla="*/ 3768090 w 3768090"/>
              <a:gd name="connsiteY2" fmla="*/ 840740 h 854710"/>
              <a:gd name="connisteX3" fmla="*/ 3543935 w 3768090"/>
              <a:gd name="connsiteY3" fmla="*/ 840740 h 854710"/>
              <a:gd name="connisteX4" fmla="*/ 3543935 w 3768090"/>
              <a:gd name="connsiteY4" fmla="*/ 854710 h 85471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768090" h="854710">
                <a:moveTo>
                  <a:pt x="0" y="0"/>
                </a:moveTo>
                <a:lnTo>
                  <a:pt x="3768090" y="0"/>
                </a:lnTo>
                <a:lnTo>
                  <a:pt x="3768090" y="840740"/>
                </a:lnTo>
                <a:lnTo>
                  <a:pt x="3543935" y="840740"/>
                </a:lnTo>
                <a:lnTo>
                  <a:pt x="3543935" y="854710"/>
                </a:lnTo>
              </a:path>
            </a:pathLst>
          </a:custGeom>
          <a:noFill/>
          <a:ln>
            <a:solidFill>
              <a:srgbClr val="97B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19050" y="1931035"/>
            <a:ext cx="7920990" cy="1449070"/>
            <a:chOff x="30" y="3041"/>
            <a:chExt cx="12474" cy="2282"/>
          </a:xfrm>
        </p:grpSpPr>
        <p:sp>
          <p:nvSpPr>
            <p:cNvPr id="4" name="文本框 3"/>
            <p:cNvSpPr txBox="1"/>
            <p:nvPr/>
          </p:nvSpPr>
          <p:spPr>
            <a:xfrm>
              <a:off x="1778" y="3041"/>
              <a:ext cx="8978" cy="1307"/>
            </a:xfrm>
            <a:prstGeom prst="rect">
              <a:avLst/>
            </a:prstGeom>
            <a:noFill/>
          </p:spPr>
          <p:txBody>
            <a:bodyPr wrap="square">
              <a:spAutoFit/>
            </a:bodyPr>
            <a:lstStyle/>
            <a:p>
              <a:pPr algn="ctr"/>
              <a:r>
                <a:rPr lang="zh-CN" altLang="en-US" sz="4800" b="1" cap="all" dirty="0">
                  <a:uFillTx/>
                  <a:latin typeface="等线" panose="02010600030101010101" charset="-122"/>
                  <a:ea typeface="等线" panose="02010600030101010101" charset="-122"/>
                  <a:cs typeface="+mn-ea"/>
                  <a:sym typeface="+mn-ea"/>
                </a:rPr>
                <a:t>指标数据库的编制</a:t>
              </a:r>
              <a:endParaRPr lang="zh-CN" altLang="en-US" sz="4800" b="1" cap="all" dirty="0">
                <a:solidFill>
                  <a:srgbClr val="001F33"/>
                </a:solidFill>
                <a:uFillTx/>
                <a:latin typeface="等线" panose="02010600030101010101" charset="-122"/>
                <a:ea typeface="等线" panose="02010600030101010101" charset="-122"/>
                <a:cs typeface="+mn-ea"/>
                <a:sym typeface="+mn-ea"/>
              </a:endParaRPr>
            </a:p>
          </p:txBody>
        </p:sp>
        <p:sp>
          <p:nvSpPr>
            <p:cNvPr id="8" name="文本框 7"/>
            <p:cNvSpPr txBox="1"/>
            <p:nvPr/>
          </p:nvSpPr>
          <p:spPr>
            <a:xfrm>
              <a:off x="30" y="4297"/>
              <a:ext cx="12474" cy="822"/>
            </a:xfrm>
            <a:prstGeom prst="rect">
              <a:avLst/>
            </a:prstGeom>
            <a:noFill/>
          </p:spPr>
          <p:txBody>
            <a:bodyPr wrap="square">
              <a:spAutoFit/>
            </a:bodyPr>
            <a:lstStyle/>
            <a:p>
              <a:pPr algn="ctr"/>
              <a:r>
                <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rPr>
                <a:t>How to compile indicators</a:t>
              </a:r>
              <a:endPar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endParaRPr>
            </a:p>
          </p:txBody>
        </p:sp>
        <p:sp>
          <p:nvSpPr>
            <p:cNvPr id="3" name="任意多边形: 形状 2"/>
            <p:cNvSpPr/>
            <p:nvPr/>
          </p:nvSpPr>
          <p:spPr>
            <a:xfrm>
              <a:off x="474" y="3641"/>
              <a:ext cx="11166" cy="1682"/>
            </a:xfrm>
            <a:custGeom>
              <a:avLst/>
              <a:gdLst>
                <a:gd name="connsiteX0" fmla="*/ 419100 w 8115300"/>
                <a:gd name="connsiteY0" fmla="*/ 0 h 1009650"/>
                <a:gd name="connsiteX1" fmla="*/ 0 w 8115300"/>
                <a:gd name="connsiteY1" fmla="*/ 0 h 1009650"/>
                <a:gd name="connsiteX2" fmla="*/ 0 w 8115300"/>
                <a:gd name="connsiteY2" fmla="*/ 1009650 h 1009650"/>
                <a:gd name="connsiteX3" fmla="*/ 8115300 w 8115300"/>
                <a:gd name="connsiteY3" fmla="*/ 1009650 h 1009650"/>
                <a:gd name="connsiteX4" fmla="*/ 8115300 w 8115300"/>
                <a:gd name="connsiteY4" fmla="*/ 114300 h 1009650"/>
                <a:gd name="connsiteX5" fmla="*/ 7772400 w 8115300"/>
                <a:gd name="connsiteY5" fmla="*/ 114300 h 1009650"/>
                <a:gd name="connsiteX0-1" fmla="*/ 419100 w 8115300"/>
                <a:gd name="connsiteY0-2" fmla="*/ 0 h 1009650"/>
                <a:gd name="connsiteX1-3" fmla="*/ 0 w 8115300"/>
                <a:gd name="connsiteY1-4" fmla="*/ 0 h 1009650"/>
                <a:gd name="connsiteX2-5" fmla="*/ 0 w 8115300"/>
                <a:gd name="connsiteY2-6" fmla="*/ 1009650 h 1009650"/>
                <a:gd name="connsiteX3-7" fmla="*/ 8115300 w 8115300"/>
                <a:gd name="connsiteY3-8" fmla="*/ 1009650 h 1009650"/>
                <a:gd name="connsiteX4-9" fmla="*/ 8115300 w 8115300"/>
                <a:gd name="connsiteY4-10" fmla="*/ 114300 h 1009650"/>
                <a:gd name="connsiteX5-11" fmla="*/ 7562973 w 8115300"/>
                <a:gd name="connsiteY5-12" fmla="*/ 4762 h 1009650"/>
                <a:gd name="connsiteX0-13" fmla="*/ 419100 w 8175133"/>
                <a:gd name="connsiteY0-14" fmla="*/ 0 h 1009650"/>
                <a:gd name="connsiteX1-15" fmla="*/ 0 w 8175133"/>
                <a:gd name="connsiteY1-16" fmla="*/ 0 h 1009650"/>
                <a:gd name="connsiteX2-17" fmla="*/ 0 w 8175133"/>
                <a:gd name="connsiteY2-18" fmla="*/ 1009650 h 1009650"/>
                <a:gd name="connsiteX3-19" fmla="*/ 8115300 w 8175133"/>
                <a:gd name="connsiteY3-20" fmla="*/ 1009650 h 1009650"/>
                <a:gd name="connsiteX4-21" fmla="*/ 8175133 w 8175133"/>
                <a:gd name="connsiteY4-22" fmla="*/ 2381 h 1009650"/>
                <a:gd name="connsiteX5-23" fmla="*/ 7562973 w 8175133"/>
                <a:gd name="connsiteY5-24" fmla="*/ 4762 h 1009650"/>
                <a:gd name="connsiteX0-25" fmla="*/ 419100 w 8115300"/>
                <a:gd name="connsiteY0-26" fmla="*/ 0 h 1009650"/>
                <a:gd name="connsiteX1-27" fmla="*/ 0 w 8115300"/>
                <a:gd name="connsiteY1-28" fmla="*/ 0 h 1009650"/>
                <a:gd name="connsiteX2-29" fmla="*/ 0 w 8115300"/>
                <a:gd name="connsiteY2-30" fmla="*/ 1009650 h 1009650"/>
                <a:gd name="connsiteX3-31" fmla="*/ 8115300 w 8115300"/>
                <a:gd name="connsiteY3-32" fmla="*/ 1009650 h 1009650"/>
                <a:gd name="connsiteX4-33" fmla="*/ 8055455 w 8115300"/>
                <a:gd name="connsiteY4-34" fmla="*/ 4762 h 1009650"/>
                <a:gd name="connsiteX5-35" fmla="*/ 7562973 w 8115300"/>
                <a:gd name="connsiteY5-36" fmla="*/ 4762 h 1009650"/>
                <a:gd name="connsiteX0-37" fmla="*/ 419100 w 8115300"/>
                <a:gd name="connsiteY0-38" fmla="*/ 0 h 1009650"/>
                <a:gd name="connsiteX1-39" fmla="*/ 0 w 8115300"/>
                <a:gd name="connsiteY1-40" fmla="*/ 0 h 1009650"/>
                <a:gd name="connsiteX2-41" fmla="*/ 0 w 8115300"/>
                <a:gd name="connsiteY2-42" fmla="*/ 1009650 h 1009650"/>
                <a:gd name="connsiteX3-43" fmla="*/ 8115300 w 8115300"/>
                <a:gd name="connsiteY3-44" fmla="*/ 1009650 h 1009650"/>
                <a:gd name="connsiteX4-45" fmla="*/ 8115287 w 8115300"/>
                <a:gd name="connsiteY4-46" fmla="*/ 7144 h 1009650"/>
                <a:gd name="connsiteX5-47" fmla="*/ 7562973 w 8115300"/>
                <a:gd name="connsiteY5-48" fmla="*/ 4762 h 1009650"/>
                <a:gd name="connsiteX0-49" fmla="*/ 419100 w 8115300"/>
                <a:gd name="connsiteY0-50" fmla="*/ 0 h 1009650"/>
                <a:gd name="connsiteX1-51" fmla="*/ 0 w 8115300"/>
                <a:gd name="connsiteY1-52" fmla="*/ 0 h 1009650"/>
                <a:gd name="connsiteX2-53" fmla="*/ 0 w 8115300"/>
                <a:gd name="connsiteY2-54" fmla="*/ 1009650 h 1009650"/>
                <a:gd name="connsiteX3-55" fmla="*/ 8115300 w 8115300"/>
                <a:gd name="connsiteY3-56" fmla="*/ 1009650 h 1009650"/>
                <a:gd name="connsiteX4-57" fmla="*/ 8115287 w 8115300"/>
                <a:gd name="connsiteY4-58" fmla="*/ 7144 h 1009650"/>
                <a:gd name="connsiteX5-59" fmla="*/ 6814989 w 8115300"/>
                <a:gd name="connsiteY5-60" fmla="*/ 4762 h 1009650"/>
                <a:gd name="connsiteX0-61" fmla="*/ 808055 w 8115300"/>
                <a:gd name="connsiteY0-62" fmla="*/ 0 h 1009650"/>
                <a:gd name="connsiteX1-63" fmla="*/ 0 w 8115300"/>
                <a:gd name="connsiteY1-64" fmla="*/ 0 h 1009650"/>
                <a:gd name="connsiteX2-65" fmla="*/ 0 w 8115300"/>
                <a:gd name="connsiteY2-66" fmla="*/ 1009650 h 1009650"/>
                <a:gd name="connsiteX3-67" fmla="*/ 8115300 w 8115300"/>
                <a:gd name="connsiteY3-68" fmla="*/ 1009650 h 1009650"/>
                <a:gd name="connsiteX4-69" fmla="*/ 8115287 w 8115300"/>
                <a:gd name="connsiteY4-70" fmla="*/ 7144 h 1009650"/>
                <a:gd name="connsiteX5-71" fmla="*/ 6814989 w 8115300"/>
                <a:gd name="connsiteY5-72" fmla="*/ 4762 h 1009650"/>
                <a:gd name="connsiteX0-73" fmla="*/ 1645799 w 8115300"/>
                <a:gd name="connsiteY0-74" fmla="*/ 2381 h 1009650"/>
                <a:gd name="connsiteX1-75" fmla="*/ 0 w 8115300"/>
                <a:gd name="connsiteY1-76" fmla="*/ 0 h 1009650"/>
                <a:gd name="connsiteX2-77" fmla="*/ 0 w 8115300"/>
                <a:gd name="connsiteY2-78" fmla="*/ 1009650 h 1009650"/>
                <a:gd name="connsiteX3-79" fmla="*/ 8115300 w 8115300"/>
                <a:gd name="connsiteY3-80" fmla="*/ 1009650 h 1009650"/>
                <a:gd name="connsiteX4-81" fmla="*/ 8115287 w 8115300"/>
                <a:gd name="connsiteY4-82" fmla="*/ 7144 h 1009650"/>
                <a:gd name="connsiteX5-83" fmla="*/ 6814989 w 8115300"/>
                <a:gd name="connsiteY5-84" fmla="*/ 4762 h 1009650"/>
                <a:gd name="connsiteX0-85" fmla="*/ 1645799 w 8115300"/>
                <a:gd name="connsiteY0-86" fmla="*/ 2381 h 1009650"/>
                <a:gd name="connsiteX1-87" fmla="*/ 0 w 8115300"/>
                <a:gd name="connsiteY1-88" fmla="*/ 0 h 1009650"/>
                <a:gd name="connsiteX2-89" fmla="*/ 0 w 8115300"/>
                <a:gd name="connsiteY2-90" fmla="*/ 1009650 h 1009650"/>
                <a:gd name="connsiteX3-91" fmla="*/ 8115300 w 8115300"/>
                <a:gd name="connsiteY3-92" fmla="*/ 1009650 h 1009650"/>
                <a:gd name="connsiteX4-93" fmla="*/ 8115287 w 8115300"/>
                <a:gd name="connsiteY4-94" fmla="*/ 7144 h 1009650"/>
                <a:gd name="connsiteX5-95" fmla="*/ 6276445 w 8115300"/>
                <a:gd name="connsiteY5-96" fmla="*/ 7143 h 1009650"/>
                <a:gd name="connsiteX0-97" fmla="*/ 1645799 w 8115300"/>
                <a:gd name="connsiteY0-98" fmla="*/ 2381 h 1009650"/>
                <a:gd name="connsiteX1-99" fmla="*/ 0 w 8115300"/>
                <a:gd name="connsiteY1-100" fmla="*/ 0 h 1009650"/>
                <a:gd name="connsiteX2-101" fmla="*/ 0 w 8115300"/>
                <a:gd name="connsiteY2-102" fmla="*/ 1009650 h 1009650"/>
                <a:gd name="connsiteX3-103" fmla="*/ 8115300 w 8115300"/>
                <a:gd name="connsiteY3-104" fmla="*/ 1009650 h 1009650"/>
                <a:gd name="connsiteX4-105" fmla="*/ 8115287 w 8115300"/>
                <a:gd name="connsiteY4-106" fmla="*/ 7144 h 1009650"/>
                <a:gd name="connsiteX5-107" fmla="*/ 6276445 w 8115300"/>
                <a:gd name="connsiteY5-108" fmla="*/ 11906 h 1009650"/>
                <a:gd name="connsiteX0-109" fmla="*/ 1645799 w 8115300"/>
                <a:gd name="connsiteY0-110" fmla="*/ 2381 h 1009650"/>
                <a:gd name="connsiteX1-111" fmla="*/ 0 w 8115300"/>
                <a:gd name="connsiteY1-112" fmla="*/ 0 h 1009650"/>
                <a:gd name="connsiteX2-113" fmla="*/ 0 w 8115300"/>
                <a:gd name="connsiteY2-114" fmla="*/ 1009650 h 1009650"/>
                <a:gd name="connsiteX3-115" fmla="*/ 8115300 w 8115300"/>
                <a:gd name="connsiteY3-116" fmla="*/ 1009650 h 1009650"/>
                <a:gd name="connsiteX4-117" fmla="*/ 8115287 w 8115300"/>
                <a:gd name="connsiteY4-118" fmla="*/ 7144 h 1009650"/>
                <a:gd name="connsiteX5-119" fmla="*/ 6216600 w 8115300"/>
                <a:gd name="connsiteY5-120" fmla="*/ 4763 h 1009650"/>
                <a:gd name="connsiteX0-121" fmla="*/ 1645799 w 8115300"/>
                <a:gd name="connsiteY0-122" fmla="*/ 2381 h 1009650"/>
                <a:gd name="connsiteX1-123" fmla="*/ 0 w 8115300"/>
                <a:gd name="connsiteY1-124" fmla="*/ 0 h 1009650"/>
                <a:gd name="connsiteX2-125" fmla="*/ 0 w 8115300"/>
                <a:gd name="connsiteY2-126" fmla="*/ 1009650 h 1009650"/>
                <a:gd name="connsiteX3-127" fmla="*/ 8115300 w 8115300"/>
                <a:gd name="connsiteY3-128" fmla="*/ 1009650 h 1009650"/>
                <a:gd name="connsiteX4-129" fmla="*/ 8115287 w 8115300"/>
                <a:gd name="connsiteY4-130" fmla="*/ 7144 h 1009650"/>
                <a:gd name="connsiteX5-131" fmla="*/ 6635479 w 8115300"/>
                <a:gd name="connsiteY5-132" fmla="*/ 4763 h 1009650"/>
                <a:gd name="connsiteX0-133" fmla="*/ 1645799 w 8115300"/>
                <a:gd name="connsiteY0-134" fmla="*/ 2381 h 1009650"/>
                <a:gd name="connsiteX1-135" fmla="*/ 0 w 8115300"/>
                <a:gd name="connsiteY1-136" fmla="*/ 0 h 1009650"/>
                <a:gd name="connsiteX2-137" fmla="*/ 0 w 8115300"/>
                <a:gd name="connsiteY2-138" fmla="*/ 1009650 h 1009650"/>
                <a:gd name="connsiteX3-139" fmla="*/ 8115300 w 8115300"/>
                <a:gd name="connsiteY3-140" fmla="*/ 1009650 h 1009650"/>
                <a:gd name="connsiteX4-141" fmla="*/ 8115287 w 8115300"/>
                <a:gd name="connsiteY4-142" fmla="*/ 7144 h 1009650"/>
                <a:gd name="connsiteX5-143" fmla="*/ 6396123 w 8115300"/>
                <a:gd name="connsiteY5-144" fmla="*/ 4763 h 1009650"/>
                <a:gd name="connsiteX0-145" fmla="*/ 1645799 w 8115300"/>
                <a:gd name="connsiteY0-146" fmla="*/ 2381 h 1009650"/>
                <a:gd name="connsiteX1-147" fmla="*/ 0 w 8115300"/>
                <a:gd name="connsiteY1-148" fmla="*/ 0 h 1009650"/>
                <a:gd name="connsiteX2-149" fmla="*/ 0 w 8115300"/>
                <a:gd name="connsiteY2-150" fmla="*/ 1009650 h 1009650"/>
                <a:gd name="connsiteX3-151" fmla="*/ 8115300 w 8115300"/>
                <a:gd name="connsiteY3-152" fmla="*/ 1009650 h 1009650"/>
                <a:gd name="connsiteX4-153" fmla="*/ 8115287 w 8115300"/>
                <a:gd name="connsiteY4-154" fmla="*/ 7144 h 1009650"/>
                <a:gd name="connsiteX5-155" fmla="*/ 6915097 w 8115300"/>
                <a:gd name="connsiteY5-156" fmla="*/ 4763 h 1009650"/>
                <a:gd name="connsiteX0-157" fmla="*/ 1258628 w 8115300"/>
                <a:gd name="connsiteY0-158" fmla="*/ 2381 h 1009650"/>
                <a:gd name="connsiteX1-159" fmla="*/ 0 w 8115300"/>
                <a:gd name="connsiteY1-160" fmla="*/ 0 h 1009650"/>
                <a:gd name="connsiteX2-161" fmla="*/ 0 w 8115300"/>
                <a:gd name="connsiteY2-162" fmla="*/ 1009650 h 1009650"/>
                <a:gd name="connsiteX3-163" fmla="*/ 8115300 w 8115300"/>
                <a:gd name="connsiteY3-164" fmla="*/ 1009650 h 1009650"/>
                <a:gd name="connsiteX4-165" fmla="*/ 8115287 w 8115300"/>
                <a:gd name="connsiteY4-166" fmla="*/ 7144 h 1009650"/>
                <a:gd name="connsiteX5-167" fmla="*/ 6915097 w 8115300"/>
                <a:gd name="connsiteY5-168" fmla="*/ 4763 h 1009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15300" h="1009650">
                  <a:moveTo>
                    <a:pt x="1258628" y="2381"/>
                  </a:moveTo>
                  <a:lnTo>
                    <a:pt x="0" y="0"/>
                  </a:lnTo>
                  <a:lnTo>
                    <a:pt x="0" y="1009650"/>
                  </a:lnTo>
                  <a:lnTo>
                    <a:pt x="8115300" y="1009650"/>
                  </a:lnTo>
                  <a:cubicBezTo>
                    <a:pt x="8115296" y="675481"/>
                    <a:pt x="8115291" y="341313"/>
                    <a:pt x="8115287" y="7144"/>
                  </a:cubicBezTo>
                  <a:lnTo>
                    <a:pt x="6915097" y="4763"/>
                  </a:lnTo>
                </a:path>
              </a:pathLst>
            </a:custGeom>
            <a:ln>
              <a:solidFill>
                <a:srgbClr val="97B2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文本框 21"/>
          <p:cNvSpPr txBox="1"/>
          <p:nvPr/>
        </p:nvSpPr>
        <p:spPr>
          <a:xfrm>
            <a:off x="1573530" y="3525520"/>
            <a:ext cx="4545965" cy="578485"/>
          </a:xfrm>
          <a:prstGeom prst="rect">
            <a:avLst/>
          </a:prstGeom>
          <a:noFill/>
        </p:spPr>
        <p:txBody>
          <a:bodyPr wrap="square">
            <a:spAutoFit/>
          </a:bodyPr>
          <a:lstStyle/>
          <a:p>
            <a:pPr marL="342900" indent="-342900" algn="ctr">
              <a:lnSpc>
                <a:spcPts val="3800"/>
              </a:lnSpc>
              <a:buClrTx/>
              <a:buSzTx/>
              <a:buFont typeface="Wingdings" panose="05000000000000000000" charset="0"/>
              <a:buChar char="Ø"/>
            </a:pPr>
            <a:r>
              <a:rPr lang="zh-CN" altLang="en-US" sz="2000" dirty="0">
                <a:latin typeface="黑体" panose="02010609060101010101" charset="-122"/>
                <a:ea typeface="黑体" panose="02010609060101010101" charset="-122"/>
                <a:cs typeface="+mn-ea"/>
                <a:sym typeface="+mn-ea"/>
              </a:rPr>
              <a:t>编制要求</a:t>
            </a:r>
            <a:endParaRPr lang="zh-CN" altLang="en-US" sz="2000" dirty="0">
              <a:latin typeface="黑体" panose="02010609060101010101" charset="-122"/>
              <a:ea typeface="黑体" panose="02010609060101010101" charset="-122"/>
              <a:cs typeface="+mn-ea"/>
              <a:sym typeface="+mn-ea"/>
            </a:endParaRPr>
          </a:p>
        </p:txBody>
      </p:sp>
      <p:sp>
        <p:nvSpPr>
          <p:cNvPr id="31" name="文本框 30"/>
          <p:cNvSpPr txBox="1"/>
          <p:nvPr/>
        </p:nvSpPr>
        <p:spPr>
          <a:xfrm>
            <a:off x="3310890" y="973455"/>
            <a:ext cx="1033780" cy="829945"/>
          </a:xfrm>
          <a:prstGeom prst="rect">
            <a:avLst/>
          </a:prstGeom>
          <a:noFill/>
          <a:ln>
            <a:solidFill>
              <a:srgbClr val="97B2C3"/>
            </a:solidFill>
          </a:ln>
        </p:spPr>
        <p:txBody>
          <a:bodyPr wrap="square" rtlCol="0">
            <a:spAutoFit/>
          </a:bodyPr>
          <a:lstStyle/>
          <a:p>
            <a:pPr algn="ctr"/>
            <a:r>
              <a:rPr lang="en-US" altLang="zh-CN" sz="4800" b="1" dirty="0">
                <a:solidFill>
                  <a:schemeClr val="tx1"/>
                </a:solidFill>
                <a:latin typeface="等线" panose="02010600030101010101" charset="-122"/>
                <a:ea typeface="等线" panose="02010600030101010101" charset="-122"/>
              </a:rPr>
              <a:t>03</a:t>
            </a:r>
            <a:endParaRPr lang="en-US" altLang="zh-CN" sz="4800" b="1" dirty="0">
              <a:solidFill>
                <a:schemeClr val="tx1"/>
              </a:solidFill>
              <a:latin typeface="等线" panose="02010600030101010101" charset="-122"/>
              <a:ea typeface="等线" panose="02010600030101010101" charset="-122"/>
            </a:endParaRPr>
          </a:p>
        </p:txBody>
      </p:sp>
      <p:sp>
        <p:nvSpPr>
          <p:cNvPr id="2" name="文本框 1"/>
          <p:cNvSpPr txBox="1"/>
          <p:nvPr/>
        </p:nvSpPr>
        <p:spPr>
          <a:xfrm>
            <a:off x="1573530" y="4104005"/>
            <a:ext cx="4545965" cy="578485"/>
          </a:xfrm>
          <a:prstGeom prst="rect">
            <a:avLst/>
          </a:prstGeom>
          <a:noFill/>
        </p:spPr>
        <p:txBody>
          <a:bodyPr wrap="square">
            <a:spAutoFit/>
          </a:bodyPr>
          <a:lstStyle/>
          <a:p>
            <a:pPr marL="342900" indent="-342900" algn="ctr">
              <a:lnSpc>
                <a:spcPts val="3800"/>
              </a:lnSpc>
              <a:buClrTx/>
              <a:buSzTx/>
              <a:buFont typeface="Wingdings" panose="05000000000000000000" charset="0"/>
              <a:buChar char="Ø"/>
            </a:pPr>
            <a:r>
              <a:rPr lang="zh-CN" altLang="en-US" sz="2000" dirty="0">
                <a:latin typeface="黑体" panose="02010609060101010101" charset="-122"/>
                <a:ea typeface="黑体" panose="02010609060101010101" charset="-122"/>
                <a:cs typeface="+mn-ea"/>
                <a:sym typeface="+mn-ea"/>
              </a:rPr>
              <a:t>编制方法</a:t>
            </a:r>
            <a:endParaRPr lang="zh-CN" altLang="en-US" sz="2000" dirty="0">
              <a:latin typeface="黑体" panose="02010609060101010101" charset="-122"/>
              <a:ea typeface="黑体" panose="02010609060101010101"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5410835" y="814705"/>
            <a:ext cx="2259330" cy="398780"/>
          </a:xfrm>
          <a:prstGeom prst="rect">
            <a:avLst/>
          </a:prstGeom>
          <a:noFill/>
          <a:extLst>
            <a:ext uri="{909E8E84-426E-40DD-AFC4-6F175D3DCCD1}">
              <a14:hiddenFill xmlns:a14="http://schemas.microsoft.com/office/drawing/2010/main">
                <a:grpFill/>
              </a14:hiddenFill>
            </a:ext>
          </a:extLst>
        </p:spPr>
        <p:txBody>
          <a:bodyPr wrap="square">
            <a:spAutoFit/>
          </a:bodyPr>
          <a:lstStyle/>
          <a:p>
            <a:pPr algn="l">
              <a:buClrTx/>
              <a:buSzTx/>
              <a:buNone/>
            </a:pP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01</a:t>
            </a:r>
            <a:r>
              <a:rPr lang="en-US" altLang="zh-CN"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 </a:t>
            </a: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Calibri" panose="020F0502020204030204" charset="0"/>
              </a:rPr>
              <a:t>典型性</a:t>
            </a:r>
            <a:endPar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endParaRPr>
          </a:p>
        </p:txBody>
      </p:sp>
      <p:sp>
        <p:nvSpPr>
          <p:cNvPr id="47" name="文本框 46"/>
          <p:cNvSpPr txBox="1"/>
          <p:nvPr/>
        </p:nvSpPr>
        <p:spPr>
          <a:xfrm>
            <a:off x="9087485" y="814705"/>
            <a:ext cx="2280285" cy="398780"/>
          </a:xfrm>
          <a:prstGeom prst="rect">
            <a:avLst/>
          </a:prstGeom>
          <a:noFill/>
        </p:spPr>
        <p:txBody>
          <a:bodyPr wrap="square">
            <a:spAutoFit/>
          </a:bodyPr>
          <a:lstStyle/>
          <a:p>
            <a:pPr algn="l">
              <a:buClrTx/>
              <a:buSzTx/>
              <a:buNone/>
            </a:pP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02</a:t>
            </a:r>
            <a:r>
              <a:rPr lang="en-US" altLang="zh-CN"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 </a:t>
            </a: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Calibri" panose="020F0502020204030204" charset="0"/>
              </a:rPr>
              <a:t>针对性</a:t>
            </a:r>
            <a:endPar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endParaRPr>
          </a:p>
        </p:txBody>
      </p:sp>
      <p:grpSp>
        <p:nvGrpSpPr>
          <p:cNvPr id="34" name="组合 33"/>
          <p:cNvGrpSpPr/>
          <p:nvPr/>
        </p:nvGrpSpPr>
        <p:grpSpPr>
          <a:xfrm>
            <a:off x="9087485" y="1275080"/>
            <a:ext cx="2933700" cy="2077720"/>
            <a:chOff x="14311" y="2008"/>
            <a:chExt cx="4620" cy="3272"/>
          </a:xfrm>
        </p:grpSpPr>
        <p:sp>
          <p:nvSpPr>
            <p:cNvPr id="45" name="矩形 44"/>
            <p:cNvSpPr/>
            <p:nvPr/>
          </p:nvSpPr>
          <p:spPr>
            <a:xfrm>
              <a:off x="14311" y="2008"/>
              <a:ext cx="4621" cy="3272"/>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文本框 47"/>
            <p:cNvSpPr txBox="1"/>
            <p:nvPr/>
          </p:nvSpPr>
          <p:spPr>
            <a:xfrm>
              <a:off x="14401" y="2051"/>
              <a:ext cx="4440" cy="2663"/>
            </a:xfrm>
            <a:prstGeom prst="rect">
              <a:avLst/>
            </a:prstGeom>
            <a:solidFill>
              <a:srgbClr val="A2C2D1"/>
            </a:solidFill>
          </p:spPr>
          <p:txBody>
            <a:bodyPr wrap="square">
              <a:spAutoFit/>
            </a:bodyPr>
            <a:lstStyle/>
            <a:p>
              <a:pPr algn="l" defTabSz="457200">
                <a:lnSpc>
                  <a:spcPct val="130000"/>
                </a:lnSpc>
                <a:buClrTx/>
                <a:buSzTx/>
                <a:buFontTx/>
              </a:pPr>
              <a:r>
                <a:rPr lang="zh-CN" altLang="en-US" sz="1600" dirty="0">
                  <a:latin typeface="黑体" panose="02010609060101010101" charset="-122"/>
                  <a:ea typeface="黑体" panose="02010609060101010101" charset="-122"/>
                  <a:cs typeface="+mn-ea"/>
                  <a:sym typeface="+mn-ea"/>
                </a:rPr>
                <a:t>指标体系能够对不同层级管理人员、项目建设所处的不同阶段以及其他不同需求进行针对性的分析，达到使用者满意的效果。</a:t>
              </a:r>
              <a:endParaRPr lang="zh-CN" altLang="en-US" sz="1600" dirty="0">
                <a:latin typeface="黑体" panose="02010609060101010101" charset="-122"/>
                <a:ea typeface="黑体" panose="02010609060101010101" charset="-122"/>
                <a:cs typeface="+mn-ea"/>
                <a:sym typeface="+mn-ea"/>
              </a:endParaRPr>
            </a:p>
          </p:txBody>
        </p:sp>
      </p:grpSp>
      <p:sp>
        <p:nvSpPr>
          <p:cNvPr id="54" name="文本框 53"/>
          <p:cNvSpPr txBox="1"/>
          <p:nvPr/>
        </p:nvSpPr>
        <p:spPr>
          <a:xfrm>
            <a:off x="5420360" y="3560445"/>
            <a:ext cx="3202305" cy="398780"/>
          </a:xfrm>
          <a:prstGeom prst="rect">
            <a:avLst/>
          </a:prstGeom>
          <a:noFill/>
        </p:spPr>
        <p:txBody>
          <a:bodyPr wrap="square">
            <a:spAutoFit/>
          </a:bodyPr>
          <a:lstStyle/>
          <a:p>
            <a:pPr algn="l">
              <a:buClrTx/>
              <a:buSzTx/>
              <a:buNone/>
            </a:pP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03</a:t>
            </a:r>
            <a:r>
              <a:rPr lang="en-US" altLang="zh-CN"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 </a:t>
            </a: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Calibri" panose="020F0502020204030204" charset="0"/>
              </a:rPr>
              <a:t>先进性和动态性</a:t>
            </a:r>
            <a:endPar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endParaRPr>
          </a:p>
        </p:txBody>
      </p:sp>
      <p:grpSp>
        <p:nvGrpSpPr>
          <p:cNvPr id="35" name="组合 34"/>
          <p:cNvGrpSpPr/>
          <p:nvPr/>
        </p:nvGrpSpPr>
        <p:grpSpPr>
          <a:xfrm>
            <a:off x="5420360" y="4017645"/>
            <a:ext cx="2917825" cy="2429510"/>
            <a:chOff x="8536" y="6327"/>
            <a:chExt cx="4595" cy="3826"/>
          </a:xfrm>
        </p:grpSpPr>
        <p:sp>
          <p:nvSpPr>
            <p:cNvPr id="52" name="矩形 51"/>
            <p:cNvSpPr/>
            <p:nvPr/>
          </p:nvSpPr>
          <p:spPr>
            <a:xfrm>
              <a:off x="8536" y="6327"/>
              <a:ext cx="4595" cy="3827"/>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文本框 54"/>
            <p:cNvSpPr txBox="1"/>
            <p:nvPr/>
          </p:nvSpPr>
          <p:spPr>
            <a:xfrm>
              <a:off x="8695" y="6419"/>
              <a:ext cx="4436" cy="2663"/>
            </a:xfrm>
            <a:prstGeom prst="rect">
              <a:avLst/>
            </a:prstGeom>
            <a:noFill/>
          </p:spPr>
          <p:txBody>
            <a:bodyPr wrap="square">
              <a:spAutoFit/>
            </a:bodyPr>
            <a:lstStyle/>
            <a:p>
              <a:pPr algn="l" defTabSz="457200">
                <a:lnSpc>
                  <a:spcPct val="130000"/>
                </a:lnSpc>
                <a:buClrTx/>
                <a:buSzTx/>
                <a:buFontTx/>
              </a:pPr>
              <a:r>
                <a:rPr lang="zh-CN" altLang="en-US" sz="1600" dirty="0">
                  <a:latin typeface="黑体" panose="02010609060101010101" charset="-122"/>
                  <a:ea typeface="黑体" panose="02010609060101010101" charset="-122"/>
                  <a:cs typeface="+mn-ea"/>
                  <a:sym typeface="+mn-ea"/>
                </a:rPr>
                <a:t>指标数据能代表当前行业先进水平，具有指引企业提升自身管理和技术经验的作用。同时能紧跟市场动态，并依据其变化快速调整。</a:t>
              </a:r>
              <a:endParaRPr lang="zh-CN" altLang="en-US" sz="1600" dirty="0">
                <a:latin typeface="黑体" panose="02010609060101010101" charset="-122"/>
                <a:ea typeface="黑体" panose="02010609060101010101" charset="-122"/>
                <a:cs typeface="+mn-ea"/>
                <a:sym typeface="+mn-ea"/>
              </a:endParaRPr>
            </a:p>
          </p:txBody>
        </p:sp>
      </p:grpSp>
      <p:sp>
        <p:nvSpPr>
          <p:cNvPr id="59" name="文本框 58"/>
          <p:cNvSpPr txBox="1"/>
          <p:nvPr/>
        </p:nvSpPr>
        <p:spPr>
          <a:xfrm>
            <a:off x="9069705" y="3582670"/>
            <a:ext cx="3122295" cy="398780"/>
          </a:xfrm>
          <a:prstGeom prst="rect">
            <a:avLst/>
          </a:prstGeom>
          <a:noFill/>
        </p:spPr>
        <p:txBody>
          <a:bodyPr wrap="square">
            <a:spAutoFit/>
          </a:bodyPr>
          <a:lstStyle/>
          <a:p>
            <a:pPr algn="l">
              <a:buClrTx/>
              <a:buSzTx/>
              <a:buNone/>
            </a:pP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04</a:t>
            </a:r>
            <a:r>
              <a:rPr lang="en-US" altLang="zh-CN"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rPr>
              <a:t> </a:t>
            </a:r>
            <a:r>
              <a:rPr lang="zh-CN" altLang="en-US" sz="2000" cap="all" dirty="0">
                <a:blipFill>
                  <a:blip r:embed="rId1"/>
                  <a:stretch>
                    <a:fillRect/>
                  </a:stretch>
                </a:blipFill>
                <a:latin typeface="汉仪黑方简" panose="00020600040101010101" charset="-122"/>
                <a:ea typeface="汉仪黑方简" panose="00020600040101010101" charset="-122"/>
                <a:cs typeface="+mn-ea"/>
                <a:sym typeface="Calibri" panose="020F0502020204030204" charset="0"/>
              </a:rPr>
              <a:t>快速组合和修正性</a:t>
            </a:r>
            <a:endParaRPr lang="zh-CN" altLang="en-US" sz="2000" cap="all" dirty="0">
              <a:blipFill>
                <a:blip r:embed="rId1"/>
                <a:stretch>
                  <a:fillRect/>
                </a:stretch>
              </a:blipFill>
              <a:latin typeface="汉仪黑方简" panose="00020600040101010101" charset="-122"/>
              <a:ea typeface="汉仪黑方简" panose="00020600040101010101" charset="-122"/>
              <a:cs typeface="+mn-ea"/>
              <a:sym typeface="汉仪旗黑X1-75W" panose="00020600040101010101" pitchFamily="18" charset="-122"/>
            </a:endParaRPr>
          </a:p>
        </p:txBody>
      </p:sp>
      <p:grpSp>
        <p:nvGrpSpPr>
          <p:cNvPr id="36" name="组合 35"/>
          <p:cNvGrpSpPr/>
          <p:nvPr/>
        </p:nvGrpSpPr>
        <p:grpSpPr>
          <a:xfrm>
            <a:off x="9069705" y="4026535"/>
            <a:ext cx="2915920" cy="2434590"/>
            <a:chOff x="14283" y="6341"/>
            <a:chExt cx="4592" cy="3834"/>
          </a:xfrm>
        </p:grpSpPr>
        <p:sp>
          <p:nvSpPr>
            <p:cNvPr id="57" name="矩形 56"/>
            <p:cNvSpPr/>
            <p:nvPr/>
          </p:nvSpPr>
          <p:spPr>
            <a:xfrm>
              <a:off x="14283" y="6341"/>
              <a:ext cx="4593" cy="3834"/>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p:cNvSpPr txBox="1"/>
            <p:nvPr/>
          </p:nvSpPr>
          <p:spPr>
            <a:xfrm>
              <a:off x="14372" y="6469"/>
              <a:ext cx="4441" cy="3167"/>
            </a:xfrm>
            <a:prstGeom prst="rect">
              <a:avLst/>
            </a:prstGeom>
            <a:noFill/>
          </p:spPr>
          <p:txBody>
            <a:bodyPr wrap="square">
              <a:spAutoFit/>
            </a:bodyPr>
            <a:lstStyle/>
            <a:p>
              <a:pPr algn="l" defTabSz="457200">
                <a:lnSpc>
                  <a:spcPct val="130000"/>
                </a:lnSpc>
                <a:buClrTx/>
                <a:buSzTx/>
                <a:buFontTx/>
              </a:pPr>
              <a:r>
                <a:rPr lang="zh-CN" altLang="en-US" sz="1600" dirty="0">
                  <a:latin typeface="黑体" panose="02010609060101010101" charset="-122"/>
                  <a:ea typeface="黑体" panose="02010609060101010101" charset="-122"/>
                  <a:cs typeface="+mn-ea"/>
                  <a:sym typeface="+mn-ea"/>
                </a:rPr>
                <a:t>能够根据项目信息和要求，通过类似项目指标库对标快速进行进行组合，并根据项目特点对标修正，从而达到输出数据与项目特征完美贴合的程度。</a:t>
              </a:r>
              <a:endParaRPr lang="zh-CN" altLang="en-US" sz="1600" dirty="0">
                <a:latin typeface="黑体" panose="02010609060101010101" charset="-122"/>
                <a:ea typeface="黑体" panose="02010609060101010101" charset="-122"/>
                <a:cs typeface="+mn-ea"/>
                <a:sym typeface="+mn-ea"/>
              </a:endParaRPr>
            </a:p>
          </p:txBody>
        </p:sp>
      </p:grpSp>
      <p:pic>
        <p:nvPicPr>
          <p:cNvPr id="78" name="图片 77" descr="C:\Users\Administrator\Desktop\摄图网_501210119_风力发电机（企业商用）.jpg摄图网_501210119_风力发电机（企业商用）"/>
          <p:cNvPicPr>
            <a:picLocks noChangeAspect="1"/>
          </p:cNvPicPr>
          <p:nvPr/>
        </p:nvPicPr>
        <p:blipFill>
          <a:blip r:embed="rId2" cstate="email"/>
          <a:srcRect/>
          <a:stretch>
            <a:fillRect/>
          </a:stretch>
        </p:blipFill>
        <p:spPr>
          <a:xfrm>
            <a:off x="222885" y="965200"/>
            <a:ext cx="4855210" cy="5589270"/>
          </a:xfrm>
          <a:prstGeom prst="rect">
            <a:avLst/>
          </a:prstGeom>
        </p:spPr>
      </p:pic>
      <p:grpSp>
        <p:nvGrpSpPr>
          <p:cNvPr id="33" name="组合 32"/>
          <p:cNvGrpSpPr/>
          <p:nvPr/>
        </p:nvGrpSpPr>
        <p:grpSpPr>
          <a:xfrm>
            <a:off x="5420360" y="1275715"/>
            <a:ext cx="3030220" cy="2076450"/>
            <a:chOff x="8536" y="2009"/>
            <a:chExt cx="4772" cy="3270"/>
          </a:xfrm>
        </p:grpSpPr>
        <p:sp>
          <p:nvSpPr>
            <p:cNvPr id="40" name="矩形 39"/>
            <p:cNvSpPr/>
            <p:nvPr/>
          </p:nvSpPr>
          <p:spPr>
            <a:xfrm>
              <a:off x="8536" y="2009"/>
              <a:ext cx="4579" cy="3270"/>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文本框 78"/>
            <p:cNvSpPr txBox="1"/>
            <p:nvPr/>
          </p:nvSpPr>
          <p:spPr>
            <a:xfrm>
              <a:off x="8552" y="2051"/>
              <a:ext cx="4757" cy="1655"/>
            </a:xfrm>
            <a:prstGeom prst="rect">
              <a:avLst/>
            </a:prstGeom>
            <a:noFill/>
          </p:spPr>
          <p:txBody>
            <a:bodyPr wrap="square">
              <a:spAutoFit/>
            </a:bodyPr>
            <a:lstStyle/>
            <a:p>
              <a:pPr algn="l" defTabSz="457200">
                <a:lnSpc>
                  <a:spcPct val="130000"/>
                </a:lnSpc>
                <a:buClrTx/>
                <a:buSzTx/>
                <a:buFontTx/>
              </a:pPr>
              <a:r>
                <a:rPr lang="zh-CN" altLang="en-US" sz="1600" dirty="0">
                  <a:latin typeface="黑体" panose="02010609060101010101" charset="-122"/>
                  <a:ea typeface="黑体" panose="02010609060101010101" charset="-122"/>
                  <a:cs typeface="+mn-ea"/>
                  <a:sym typeface="+mn-ea"/>
                </a:rPr>
                <a:t>指标的特征基本能够覆盖该类型项目一般特征，具有可复制性，共享性，代表性等特点。</a:t>
              </a:r>
              <a:endParaRPr lang="zh-CN" altLang="en-US" sz="1600" dirty="0">
                <a:latin typeface="黑体" panose="02010609060101010101" charset="-122"/>
                <a:ea typeface="黑体" panose="02010609060101010101" charset="-122"/>
                <a:cs typeface="+mn-ea"/>
                <a:sym typeface="+mn-ea"/>
              </a:endParaRPr>
            </a:p>
          </p:txBody>
        </p:sp>
      </p:grpSp>
      <p:grpSp>
        <p:nvGrpSpPr>
          <p:cNvPr id="2" name="组合 1"/>
          <p:cNvGrpSpPr/>
          <p:nvPr/>
        </p:nvGrpSpPr>
        <p:grpSpPr>
          <a:xfrm>
            <a:off x="118745" y="167640"/>
            <a:ext cx="3113405" cy="368300"/>
            <a:chOff x="187" y="264"/>
            <a:chExt cx="4903" cy="580"/>
          </a:xfrm>
        </p:grpSpPr>
        <p:sp>
          <p:nvSpPr>
            <p:cNvPr id="15" name="TextBox 7"/>
            <p:cNvSpPr txBox="1"/>
            <p:nvPr/>
          </p:nvSpPr>
          <p:spPr>
            <a:xfrm>
              <a:off x="952" y="264"/>
              <a:ext cx="4139" cy="580"/>
            </a:xfrm>
            <a:prstGeom prst="rect">
              <a:avLst/>
            </a:prstGeom>
            <a:noFill/>
          </p:spPr>
          <p:txBody>
            <a:bodyPr wrap="square" rtlCol="0">
              <a:spAutoFit/>
            </a:bodyPr>
            <a:lstStyle/>
            <a:p>
              <a:pPr marL="342900" indent="-342900">
                <a:buFont typeface="Wingdings" panose="05000000000000000000" charset="0"/>
                <a:buChar char="Ø"/>
              </a:pPr>
              <a:r>
                <a:rPr kumimoji="0" lang="zh-CN" altLang="en-US" b="1" i="0" kern="1200" cap="all" spc="0" normalizeH="0" baseline="0" noProof="0" dirty="0">
                  <a:latin typeface="等线" panose="02010600030101010101" charset="-122"/>
                  <a:ea typeface="等线" panose="02010600030101010101" charset="-122"/>
                  <a:cs typeface="+mn-ea"/>
                  <a:sym typeface="+mn-lt"/>
                </a:rPr>
                <a:t>编制要求</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6"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8" name="矩形 17"/>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8745" y="167640"/>
            <a:ext cx="3113405" cy="368300"/>
            <a:chOff x="187" y="264"/>
            <a:chExt cx="4903" cy="580"/>
          </a:xfrm>
        </p:grpSpPr>
        <p:sp>
          <p:nvSpPr>
            <p:cNvPr id="15" name="TextBox 7"/>
            <p:cNvSpPr txBox="1"/>
            <p:nvPr/>
          </p:nvSpPr>
          <p:spPr>
            <a:xfrm>
              <a:off x="952" y="264"/>
              <a:ext cx="4139" cy="580"/>
            </a:xfrm>
            <a:prstGeom prst="rect">
              <a:avLst/>
            </a:prstGeom>
            <a:noFill/>
          </p:spPr>
          <p:txBody>
            <a:bodyPr wrap="square" rtlCol="0">
              <a:spAutoFit/>
            </a:bodyPr>
            <a:lstStyle/>
            <a:p>
              <a:pPr marL="342900" indent="-342900">
                <a:buFont typeface="Wingdings" panose="05000000000000000000" charset="0"/>
                <a:buChar char="Ø"/>
              </a:pPr>
              <a:r>
                <a:rPr kumimoji="0" lang="zh-CN" altLang="en-US" b="1" i="0" kern="1200" cap="all" spc="0" normalizeH="0" baseline="0" noProof="0" dirty="0">
                  <a:latin typeface="等线" panose="02010600030101010101" charset="-122"/>
                  <a:ea typeface="等线" panose="02010600030101010101" charset="-122"/>
                  <a:cs typeface="+mn-ea"/>
                  <a:sym typeface="+mn-lt"/>
                </a:rPr>
                <a:t>编制方法</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6"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8" name="矩形 17"/>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PA-文本框 128"/>
          <p:cNvSpPr txBox="1"/>
          <p:nvPr>
            <p:custDataLst>
              <p:tags r:id="rId1"/>
            </p:custDataLst>
          </p:nvPr>
        </p:nvSpPr>
        <p:spPr>
          <a:xfrm>
            <a:off x="4297440" y="4997667"/>
            <a:ext cx="1706880" cy="706755"/>
          </a:xfrm>
          <a:prstGeom prst="rect">
            <a:avLst/>
          </a:prstGeom>
          <a:noFill/>
        </p:spPr>
        <p:txBody>
          <a:bodyPr wrap="none" rtlCol="0" anchor="t">
            <a:spAutoFit/>
          </a:bodyPr>
          <a:lstStyle/>
          <a:p>
            <a:pPr defTabSz="914400">
              <a:lnSpc>
                <a:spcPct val="100000"/>
              </a:lnSpc>
              <a:spcBef>
                <a:spcPts val="0"/>
              </a:spcBef>
              <a:buClrTx/>
              <a:buSzTx/>
              <a:buFontTx/>
              <a:buNone/>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从微观到宏观</a:t>
            </a:r>
            <a:endPar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endParaRPr>
          </a:p>
          <a:p>
            <a:pPr defTabSz="914400">
              <a:lnSpc>
                <a:spcPct val="100000"/>
              </a:lnSpc>
              <a:spcBef>
                <a:spcPts val="0"/>
              </a:spcBef>
              <a:buClrTx/>
              <a:buSzTx/>
              <a:buFontTx/>
              <a:buNone/>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填充指标数据</a:t>
            </a:r>
            <a:endParaRPr lang="zh-CN" altLang="en-US" sz="2000" b="1" dirty="0">
              <a:latin typeface="黑体" panose="02010609060101010101" charset="-122"/>
              <a:ea typeface="黑体" panose="02010609060101010101" charset="-122"/>
              <a:cs typeface="+mn-ea"/>
              <a:sym typeface="+mn-ea"/>
            </a:endParaRPr>
          </a:p>
        </p:txBody>
      </p:sp>
      <p:sp>
        <p:nvSpPr>
          <p:cNvPr id="130" name="PA-文本框 129"/>
          <p:cNvSpPr txBox="1"/>
          <p:nvPr>
            <p:custDataLst>
              <p:tags r:id="rId3"/>
            </p:custDataLst>
          </p:nvPr>
        </p:nvSpPr>
        <p:spPr>
          <a:xfrm>
            <a:off x="3830955" y="5648325"/>
            <a:ext cx="2832100" cy="1209675"/>
          </a:xfrm>
          <a:prstGeom prst="rect">
            <a:avLst/>
          </a:prstGeom>
          <a:noFill/>
        </p:spPr>
        <p:txBody>
          <a:bodyPr wrap="square" rtlCol="0" anchor="t">
            <a:spAutoFit/>
          </a:bodyPr>
          <a:lstStyle/>
          <a:p>
            <a:pPr>
              <a:lnSpc>
                <a:spcPct val="130000"/>
              </a:lnSpc>
            </a:pPr>
            <a:r>
              <a:rPr lang="zh-CN" altLang="en-US" sz="1400" dirty="0">
                <a:solidFill>
                  <a:schemeClr val="bg2">
                    <a:lumMod val="25000"/>
                  </a:schemeClr>
                </a:solidFill>
                <a:latin typeface="黑体" panose="02010609060101010101" charset="-122"/>
                <a:ea typeface="黑体" panose="02010609060101010101" charset="-122"/>
                <a:sym typeface="+mn-ea"/>
              </a:rPr>
              <a:t>构建过程是根据项目范围和自身特点，按照特征从分项工程→分部工程→……→项目进行数据填充。</a:t>
            </a:r>
            <a:endParaRPr lang="zh-CN" altLang="en-US" sz="1400" dirty="0">
              <a:solidFill>
                <a:schemeClr val="bg2">
                  <a:lumMod val="25000"/>
                </a:schemeClr>
              </a:solidFill>
              <a:latin typeface="黑体" panose="02010609060101010101" charset="-122"/>
              <a:ea typeface="黑体" panose="02010609060101010101" charset="-122"/>
              <a:sym typeface="+mn-ea"/>
            </a:endParaRPr>
          </a:p>
        </p:txBody>
      </p:sp>
      <p:sp>
        <p:nvSpPr>
          <p:cNvPr id="131" name="PA-文本框 130"/>
          <p:cNvSpPr txBox="1"/>
          <p:nvPr>
            <p:custDataLst>
              <p:tags r:id="rId4"/>
            </p:custDataLst>
          </p:nvPr>
        </p:nvSpPr>
        <p:spPr>
          <a:xfrm>
            <a:off x="1330519" y="2665325"/>
            <a:ext cx="1714500" cy="706755"/>
          </a:xfrm>
          <a:prstGeom prst="rect">
            <a:avLst/>
          </a:prstGeom>
          <a:noFill/>
        </p:spPr>
        <p:txBody>
          <a:bodyPr wrap="square" rtlCol="0" anchor="t">
            <a:spAutoFit/>
          </a:bodyPr>
          <a:lstStyle/>
          <a:p>
            <a:pPr>
              <a:buClrTx/>
              <a:buSzTx/>
              <a:buFontTx/>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从宏观到微观</a:t>
            </a:r>
            <a:endPar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endParaRPr>
          </a:p>
          <a:p>
            <a:pPr>
              <a:buClrTx/>
              <a:buSzTx/>
              <a:buFontTx/>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构建指标框架</a:t>
            </a:r>
            <a:endPar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endParaRPr>
          </a:p>
        </p:txBody>
      </p:sp>
      <p:sp>
        <p:nvSpPr>
          <p:cNvPr id="132" name="PA-文本框 131"/>
          <p:cNvSpPr txBox="1"/>
          <p:nvPr>
            <p:custDataLst>
              <p:tags r:id="rId5"/>
            </p:custDataLst>
          </p:nvPr>
        </p:nvSpPr>
        <p:spPr>
          <a:xfrm>
            <a:off x="1188720" y="3295015"/>
            <a:ext cx="2194560" cy="1768475"/>
          </a:xfrm>
          <a:prstGeom prst="rect">
            <a:avLst/>
          </a:prstGeom>
          <a:noFill/>
        </p:spPr>
        <p:txBody>
          <a:bodyPr wrap="square" rtlCol="0" anchor="t">
            <a:spAutoFit/>
          </a:bodyPr>
          <a:lstStyle/>
          <a:p>
            <a:pPr>
              <a:lnSpc>
                <a:spcPct val="130000"/>
              </a:lnSpc>
            </a:pPr>
            <a:r>
              <a:rPr lang="zh-CN" altLang="en-US" sz="1400" dirty="0">
                <a:solidFill>
                  <a:schemeClr val="bg2">
                    <a:lumMod val="25000"/>
                  </a:schemeClr>
                </a:solidFill>
                <a:latin typeface="黑体" panose="02010609060101010101" charset="-122"/>
                <a:ea typeface="黑体" panose="02010609060101010101" charset="-122"/>
                <a:sym typeface="+mn-ea"/>
              </a:rPr>
              <a:t>构建过程是根据项目范围和自身特点的相关性，按照其内部联系（强弱相关性）从项目→单项工程→单位工程→……→主要影响因素架构指标体系。</a:t>
            </a:r>
            <a:endParaRPr lang="zh-CN" altLang="en-US" sz="1400" dirty="0">
              <a:solidFill>
                <a:schemeClr val="bg2">
                  <a:lumMod val="25000"/>
                </a:schemeClr>
              </a:solidFill>
              <a:latin typeface="黑体" panose="02010609060101010101" charset="-122"/>
              <a:ea typeface="黑体" panose="02010609060101010101" charset="-122"/>
              <a:sym typeface="+mn-ea"/>
            </a:endParaRPr>
          </a:p>
        </p:txBody>
      </p:sp>
      <p:sp>
        <p:nvSpPr>
          <p:cNvPr id="133" name="PA-文本框 132"/>
          <p:cNvSpPr txBox="1"/>
          <p:nvPr>
            <p:custDataLst>
              <p:tags r:id="rId6"/>
            </p:custDataLst>
          </p:nvPr>
        </p:nvSpPr>
        <p:spPr>
          <a:xfrm>
            <a:off x="5070437" y="1244888"/>
            <a:ext cx="1960880" cy="706755"/>
          </a:xfrm>
          <a:prstGeom prst="rect">
            <a:avLst/>
          </a:prstGeom>
          <a:noFill/>
        </p:spPr>
        <p:txBody>
          <a:bodyPr wrap="none" rtlCol="0" anchor="t">
            <a:spAutoFit/>
          </a:bodyPr>
          <a:lstStyle/>
          <a:p>
            <a:pPr algn="ctr">
              <a:buClrTx/>
              <a:buSzTx/>
              <a:buFontTx/>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以实际案例</a:t>
            </a:r>
            <a:endPar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endParaRPr>
          </a:p>
          <a:p>
            <a:pPr>
              <a:buClrTx/>
              <a:buSzTx/>
              <a:buFontTx/>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求证数据适用性</a:t>
            </a:r>
            <a:endPar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endParaRPr>
          </a:p>
        </p:txBody>
      </p:sp>
      <p:sp>
        <p:nvSpPr>
          <p:cNvPr id="134" name="PA-文本框 133"/>
          <p:cNvSpPr txBox="1"/>
          <p:nvPr>
            <p:custDataLst>
              <p:tags r:id="rId7"/>
            </p:custDataLst>
          </p:nvPr>
        </p:nvSpPr>
        <p:spPr>
          <a:xfrm>
            <a:off x="4907280" y="2040255"/>
            <a:ext cx="2286635" cy="650240"/>
          </a:xfrm>
          <a:prstGeom prst="rect">
            <a:avLst/>
          </a:prstGeom>
          <a:noFill/>
        </p:spPr>
        <p:txBody>
          <a:bodyPr wrap="square" rtlCol="0" anchor="t">
            <a:spAutoFit/>
          </a:bodyPr>
          <a:lstStyle/>
          <a:p>
            <a:pPr>
              <a:lnSpc>
                <a:spcPct val="130000"/>
              </a:lnSpc>
            </a:pPr>
            <a:r>
              <a:rPr lang="zh-CN" altLang="en-US" sz="1400" dirty="0">
                <a:solidFill>
                  <a:schemeClr val="bg2">
                    <a:lumMod val="25000"/>
                  </a:schemeClr>
                </a:solidFill>
                <a:latin typeface="黑体" panose="02010609060101010101" charset="-122"/>
                <a:ea typeface="黑体" panose="02010609060101010101" charset="-122"/>
                <a:sym typeface="+mn-ea"/>
              </a:rPr>
              <a:t>通过真实的案例进行数据验证，求证数据的适用性。</a:t>
            </a:r>
            <a:endParaRPr lang="zh-CN" altLang="en-US" sz="1400" dirty="0">
              <a:solidFill>
                <a:schemeClr val="bg2">
                  <a:lumMod val="25000"/>
                </a:schemeClr>
              </a:solidFill>
              <a:latin typeface="黑体" panose="02010609060101010101" charset="-122"/>
              <a:ea typeface="黑体" panose="02010609060101010101" charset="-122"/>
              <a:sym typeface="+mn-ea"/>
            </a:endParaRPr>
          </a:p>
        </p:txBody>
      </p:sp>
      <p:sp>
        <p:nvSpPr>
          <p:cNvPr id="135" name="PA-文本框 134"/>
          <p:cNvSpPr txBox="1"/>
          <p:nvPr>
            <p:custDataLst>
              <p:tags r:id="rId8"/>
            </p:custDataLst>
          </p:nvPr>
        </p:nvSpPr>
        <p:spPr>
          <a:xfrm>
            <a:off x="8193172" y="4230786"/>
            <a:ext cx="1960880" cy="706755"/>
          </a:xfrm>
          <a:prstGeom prst="rect">
            <a:avLst/>
          </a:prstGeom>
          <a:noFill/>
        </p:spPr>
        <p:txBody>
          <a:bodyPr wrap="none" rtlCol="0" anchor="t">
            <a:spAutoFit/>
          </a:bodyPr>
          <a:lstStyle/>
          <a:p>
            <a:pPr marR="0" algn="ctr" defTabSz="914400" fontAlgn="auto">
              <a:lnSpc>
                <a:spcPct val="100000"/>
              </a:lnSpc>
              <a:spcBef>
                <a:spcPts val="0"/>
              </a:spcBef>
              <a:buClrTx/>
              <a:buSzTx/>
              <a:buFontTx/>
              <a:buNone/>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动态更新维护</a:t>
            </a:r>
            <a:endPar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endParaRPr>
          </a:p>
          <a:p>
            <a:pPr marR="0" defTabSz="914400" fontAlgn="auto">
              <a:lnSpc>
                <a:spcPct val="100000"/>
              </a:lnSpc>
              <a:spcBef>
                <a:spcPts val="0"/>
              </a:spcBef>
              <a:buClrTx/>
              <a:buSzTx/>
              <a:buFontTx/>
              <a:buNone/>
            </a:pPr>
            <a:r>
              <a:rPr lang="zh-CN" altLang="en-US" sz="2000" cap="all" dirty="0">
                <a:blipFill>
                  <a:blip r:embed="rId2"/>
                  <a:stretch>
                    <a:fillRect/>
                  </a:stretch>
                </a:blipFill>
                <a:latin typeface="汉仪黑方简" panose="00020600040101010101" charset="-122"/>
                <a:ea typeface="汉仪黑方简" panose="00020600040101010101" charset="-122"/>
                <a:cs typeface="+mn-ea"/>
                <a:sym typeface="+mn-ea"/>
              </a:rPr>
              <a:t>保证数据精确性</a:t>
            </a:r>
            <a:endParaRPr lang="zh-CN" altLang="en-US" sz="2400" dirty="0">
              <a:solidFill>
                <a:schemeClr val="bg2">
                  <a:lumMod val="25000"/>
                </a:schemeClr>
              </a:solidFill>
              <a:latin typeface="方正黑体_GBK" panose="03000509000000000000" pitchFamily="65" charset="-122"/>
              <a:ea typeface="方正黑体_GBK" panose="03000509000000000000" pitchFamily="65" charset="-122"/>
              <a:sym typeface="+mn-ea"/>
            </a:endParaRPr>
          </a:p>
        </p:txBody>
      </p:sp>
      <p:sp>
        <p:nvSpPr>
          <p:cNvPr id="4" name="PA-文本框 129"/>
          <p:cNvSpPr txBox="1"/>
          <p:nvPr>
            <p:custDataLst>
              <p:tags r:id="rId9"/>
            </p:custDataLst>
          </p:nvPr>
        </p:nvSpPr>
        <p:spPr>
          <a:xfrm>
            <a:off x="7641590" y="4944110"/>
            <a:ext cx="2832100" cy="929640"/>
          </a:xfrm>
          <a:prstGeom prst="rect">
            <a:avLst/>
          </a:prstGeom>
          <a:noFill/>
        </p:spPr>
        <p:txBody>
          <a:bodyPr wrap="square" rtlCol="0" anchor="t">
            <a:spAutoFit/>
          </a:bodyPr>
          <a:lstStyle/>
          <a:p>
            <a:pPr>
              <a:lnSpc>
                <a:spcPct val="130000"/>
              </a:lnSpc>
            </a:pPr>
            <a:r>
              <a:rPr lang="zh-CN" altLang="en-US" sz="1400" dirty="0">
                <a:solidFill>
                  <a:schemeClr val="bg2">
                    <a:lumMod val="25000"/>
                  </a:schemeClr>
                </a:solidFill>
                <a:latin typeface="黑体" panose="02010609060101010101" charset="-122"/>
                <a:ea typeface="黑体" panose="02010609060101010101" charset="-122"/>
                <a:sym typeface="+mn-ea"/>
              </a:rPr>
              <a:t>随着管理能力和技术水平的提升，指标水平也随之变化，需要及时更新才能保证数据的精确性。</a:t>
            </a:r>
            <a:endParaRPr lang="zh-CN" altLang="en-US" sz="1400" dirty="0">
              <a:solidFill>
                <a:schemeClr val="bg2">
                  <a:lumMod val="25000"/>
                </a:schemeClr>
              </a:solidFill>
              <a:latin typeface="黑体" panose="02010609060101010101" charset="-122"/>
              <a:ea typeface="黑体" panose="02010609060101010101" charset="-122"/>
              <a:sym typeface="+mn-ea"/>
            </a:endParaRPr>
          </a:p>
        </p:txBody>
      </p:sp>
      <p:grpSp>
        <p:nvGrpSpPr>
          <p:cNvPr id="6" name="组合 5"/>
          <p:cNvGrpSpPr/>
          <p:nvPr/>
        </p:nvGrpSpPr>
        <p:grpSpPr>
          <a:xfrm>
            <a:off x="3383280" y="1852930"/>
            <a:ext cx="6197600" cy="3152140"/>
            <a:chOff x="5551" y="2905"/>
            <a:chExt cx="9760" cy="4964"/>
          </a:xfrm>
        </p:grpSpPr>
        <p:sp>
          <p:nvSpPr>
            <p:cNvPr id="104" name="PA-任意多边形 30"/>
            <p:cNvSpPr/>
            <p:nvPr>
              <p:custDataLst>
                <p:tags r:id="rId10"/>
              </p:custDataLst>
            </p:nvPr>
          </p:nvSpPr>
          <p:spPr>
            <a:xfrm>
              <a:off x="11553" y="2905"/>
              <a:ext cx="3758" cy="3748"/>
            </a:xfrm>
            <a:custGeom>
              <a:avLst/>
              <a:gdLst>
                <a:gd name="txL" fmla="*/ 0 w 1526318"/>
                <a:gd name="txT" fmla="*/ 0 h 1522842"/>
                <a:gd name="txR" fmla="*/ 1526318 w 1526318"/>
                <a:gd name="txB" fmla="*/ 1522842 h 1522842"/>
              </a:gdLst>
              <a:ahLst/>
              <a:cxnLst>
                <a:cxn ang="0">
                  <a:pos x="0" y="1552705"/>
                </a:cxn>
                <a:cxn ang="0">
                  <a:pos x="1098350" y="438083"/>
                </a:cxn>
                <a:cxn ang="0">
                  <a:pos x="776610" y="438085"/>
                </a:cxn>
                <a:cxn ang="0">
                  <a:pos x="771062" y="0"/>
                </a:cxn>
                <a:cxn ang="0">
                  <a:pos x="2213337" y="0"/>
                </a:cxn>
                <a:cxn ang="0">
                  <a:pos x="2435225" y="221815"/>
                </a:cxn>
                <a:cxn ang="0">
                  <a:pos x="2435225" y="1580432"/>
                </a:cxn>
                <a:cxn ang="0">
                  <a:pos x="1996997" y="1580432"/>
                </a:cxn>
                <a:cxn ang="0">
                  <a:pos x="2002544" y="1297618"/>
                </a:cxn>
                <a:cxn ang="0">
                  <a:pos x="887555" y="2428875"/>
                </a:cxn>
                <a:cxn ang="0">
                  <a:pos x="0" y="1552705"/>
                </a:cxn>
              </a:cxnLst>
              <a:rect l="txL" t="txT" r="txR" b="txB"/>
              <a:pathLst>
                <a:path w="1526318" h="1522842">
                  <a:moveTo>
                    <a:pt x="0" y="973506"/>
                  </a:moveTo>
                  <a:lnTo>
                    <a:pt x="688409" y="274667"/>
                  </a:lnTo>
                  <a:lnTo>
                    <a:pt x="486753" y="274668"/>
                  </a:lnTo>
                  <a:cubicBezTo>
                    <a:pt x="322184" y="273509"/>
                    <a:pt x="321025" y="1159"/>
                    <a:pt x="483276" y="0"/>
                  </a:cubicBezTo>
                  <a:lnTo>
                    <a:pt x="1387246" y="0"/>
                  </a:lnTo>
                  <a:cubicBezTo>
                    <a:pt x="1461417" y="1158"/>
                    <a:pt x="1525160" y="61424"/>
                    <a:pt x="1526318" y="139072"/>
                  </a:cubicBezTo>
                  <a:lnTo>
                    <a:pt x="1526318" y="990890"/>
                  </a:lnTo>
                  <a:cubicBezTo>
                    <a:pt x="1525159" y="1234266"/>
                    <a:pt x="1252810" y="1216882"/>
                    <a:pt x="1251651" y="990890"/>
                  </a:cubicBezTo>
                  <a:lnTo>
                    <a:pt x="1255128" y="813573"/>
                  </a:lnTo>
                  <a:lnTo>
                    <a:pt x="556290" y="1522842"/>
                  </a:lnTo>
                  <a:lnTo>
                    <a:pt x="0" y="973506"/>
                  </a:lnTo>
                  <a:close/>
                </a:path>
              </a:pathLst>
            </a:custGeom>
            <a:solidFill>
              <a:srgbClr val="A2C2D1"/>
            </a:solidFill>
            <a:ln w="12700">
              <a:noFill/>
            </a:ln>
          </p:spPr>
          <p:txBody>
            <a:bodyPr/>
            <a:lstStyle/>
            <a:p>
              <a:endParaRPr lang="zh-CN" altLang="en-US" sz="1300" dirty="0">
                <a:latin typeface="思源黑体 CN Medium" panose="020B0500000000000000" pitchFamily="34" charset="-122"/>
                <a:ea typeface="思源黑体 CN Medium" panose="020B0500000000000000" pitchFamily="34" charset="-122"/>
              </a:endParaRPr>
            </a:p>
          </p:txBody>
        </p:sp>
        <p:sp>
          <p:nvSpPr>
            <p:cNvPr id="103" name="PA-任意多边形 29"/>
            <p:cNvSpPr/>
            <p:nvPr>
              <p:custDataLst>
                <p:tags r:id="rId11"/>
              </p:custDataLst>
            </p:nvPr>
          </p:nvSpPr>
          <p:spPr>
            <a:xfrm>
              <a:off x="9926" y="5499"/>
              <a:ext cx="2746" cy="2371"/>
            </a:xfrm>
            <a:custGeom>
              <a:avLst/>
              <a:gdLst>
                <a:gd name="txL" fmla="*/ 0 w 1116054"/>
                <a:gd name="txT" fmla="*/ 0 h 963129"/>
                <a:gd name="txR" fmla="*/ 1116054 w 1116054"/>
                <a:gd name="txB" fmla="*/ 963129 h 963129"/>
              </a:gdLst>
              <a:ahLst/>
              <a:cxnLst>
                <a:cxn ang="0">
                  <a:pos x="903654" y="0"/>
                </a:cxn>
                <a:cxn ang="0">
                  <a:pos x="0" y="898669"/>
                </a:cxn>
                <a:cxn ang="0">
                  <a:pos x="498949" y="1375740"/>
                </a:cxn>
                <a:cxn ang="0">
                  <a:pos x="1308358" y="1353551"/>
                </a:cxn>
                <a:cxn ang="0">
                  <a:pos x="1779588" y="882027"/>
                </a:cxn>
                <a:cxn ang="0">
                  <a:pos x="903654" y="0"/>
                </a:cxn>
              </a:cxnLst>
              <a:rect l="txL" t="txT" r="txR" b="txB"/>
              <a:pathLst>
                <a:path w="1116054" h="963129">
                  <a:moveTo>
                    <a:pt x="566719" y="0"/>
                  </a:moveTo>
                  <a:lnTo>
                    <a:pt x="0" y="563242"/>
                  </a:lnTo>
                  <a:lnTo>
                    <a:pt x="312912" y="862247"/>
                  </a:lnTo>
                  <a:cubicBezTo>
                    <a:pt x="492547" y="1017544"/>
                    <a:pt x="686090" y="978141"/>
                    <a:pt x="820526" y="848340"/>
                  </a:cubicBezTo>
                  <a:lnTo>
                    <a:pt x="1116054" y="552812"/>
                  </a:lnTo>
                  <a:lnTo>
                    <a:pt x="566719" y="0"/>
                  </a:lnTo>
                  <a:close/>
                </a:path>
              </a:pathLst>
            </a:custGeom>
            <a:solidFill>
              <a:srgbClr val="A2C2D1"/>
            </a:solidFill>
            <a:ln w="12700">
              <a:noFill/>
            </a:ln>
          </p:spPr>
          <p:txBody>
            <a:bodyPr/>
            <a:lstStyle/>
            <a:p>
              <a:endParaRPr lang="zh-CN" altLang="en-US" sz="1300" dirty="0">
                <a:latin typeface="思源黑体 CN Medium" panose="020B0500000000000000" pitchFamily="34" charset="-122"/>
                <a:ea typeface="思源黑体 CN Medium" panose="020B0500000000000000" pitchFamily="34" charset="-122"/>
              </a:endParaRPr>
            </a:p>
          </p:txBody>
        </p:sp>
        <p:sp>
          <p:nvSpPr>
            <p:cNvPr id="2" name="PA-任意多边形 25"/>
            <p:cNvSpPr/>
            <p:nvPr>
              <p:custDataLst>
                <p:tags r:id="rId12"/>
              </p:custDataLst>
            </p:nvPr>
          </p:nvSpPr>
          <p:spPr>
            <a:xfrm>
              <a:off x="5551" y="4284"/>
              <a:ext cx="2391" cy="2379"/>
            </a:xfrm>
            <a:custGeom>
              <a:avLst/>
              <a:gdLst>
                <a:gd name="txL" fmla="*/ 0 w 971638"/>
                <a:gd name="txT" fmla="*/ 0 h 965868"/>
                <a:gd name="txR" fmla="*/ 971638 w 971638"/>
                <a:gd name="txB" fmla="*/ 965868 h 965868"/>
              </a:gdLst>
              <a:ahLst/>
              <a:cxnLst>
                <a:cxn ang="0">
                  <a:pos x="656785" y="1541463"/>
                </a:cxn>
                <a:cxn ang="0">
                  <a:pos x="191073" y="1075368"/>
                </a:cxn>
                <a:cxn ang="0">
                  <a:pos x="1083689" y="182020"/>
                </a:cxn>
                <a:cxn ang="0">
                  <a:pos x="1549400" y="648113"/>
                </a:cxn>
                <a:cxn ang="0">
                  <a:pos x="656785" y="1541463"/>
                </a:cxn>
              </a:cxnLst>
              <a:rect l="txL" t="txT" r="txR" b="txB"/>
              <a:pathLst>
                <a:path w="971638" h="965868">
                  <a:moveTo>
                    <a:pt x="411874" y="965868"/>
                  </a:moveTo>
                  <a:lnTo>
                    <a:pt x="119823" y="673817"/>
                  </a:lnTo>
                  <a:cubicBezTo>
                    <a:pt x="-253355" y="247329"/>
                    <a:pt x="333067" y="-220881"/>
                    <a:pt x="679588" y="114052"/>
                  </a:cubicBezTo>
                  <a:lnTo>
                    <a:pt x="971638" y="406102"/>
                  </a:lnTo>
                  <a:lnTo>
                    <a:pt x="411874" y="965868"/>
                  </a:lnTo>
                  <a:close/>
                </a:path>
              </a:pathLst>
            </a:custGeom>
            <a:solidFill>
              <a:srgbClr val="A2C2D1"/>
            </a:solidFill>
            <a:ln w="12700">
              <a:noFill/>
            </a:ln>
          </p:spPr>
          <p:txBody>
            <a:bodyPr/>
            <a:lstStyle/>
            <a:p>
              <a:endParaRPr lang="zh-CN" altLang="en-US" sz="1300" dirty="0">
                <a:latin typeface="思源黑体 CN Medium" panose="020B0500000000000000" pitchFamily="34" charset="-122"/>
                <a:ea typeface="思源黑体 CN Medium" panose="020B0500000000000000" pitchFamily="34" charset="-122"/>
              </a:endParaRPr>
            </a:p>
          </p:txBody>
        </p:sp>
        <p:sp>
          <p:nvSpPr>
            <p:cNvPr id="3" name="PA-任意多边形 27"/>
            <p:cNvSpPr/>
            <p:nvPr>
              <p:custDataLst>
                <p:tags r:id="rId13"/>
              </p:custDataLst>
            </p:nvPr>
          </p:nvSpPr>
          <p:spPr>
            <a:xfrm>
              <a:off x="6768" y="5499"/>
              <a:ext cx="2746" cy="2371"/>
            </a:xfrm>
            <a:custGeom>
              <a:avLst/>
              <a:gdLst>
                <a:gd name="txL" fmla="*/ 0 w 1116054"/>
                <a:gd name="txT" fmla="*/ 0 h 963129"/>
                <a:gd name="txR" fmla="*/ 1116054 w 1116054"/>
                <a:gd name="txB" fmla="*/ 963129 h 963129"/>
              </a:gdLst>
              <a:ahLst/>
              <a:cxnLst>
                <a:cxn ang="0">
                  <a:pos x="903653" y="0"/>
                </a:cxn>
                <a:cxn ang="0">
                  <a:pos x="0" y="898669"/>
                </a:cxn>
                <a:cxn ang="0">
                  <a:pos x="498949" y="1375740"/>
                </a:cxn>
                <a:cxn ang="0">
                  <a:pos x="1308357" y="1353551"/>
                </a:cxn>
                <a:cxn ang="0">
                  <a:pos x="1779587" y="882027"/>
                </a:cxn>
                <a:cxn ang="0">
                  <a:pos x="903653" y="0"/>
                </a:cxn>
              </a:cxnLst>
              <a:rect l="txL" t="txT" r="txR" b="txB"/>
              <a:pathLst>
                <a:path w="1116054" h="963129">
                  <a:moveTo>
                    <a:pt x="566719" y="0"/>
                  </a:moveTo>
                  <a:lnTo>
                    <a:pt x="0" y="563242"/>
                  </a:lnTo>
                  <a:lnTo>
                    <a:pt x="312912" y="862247"/>
                  </a:lnTo>
                  <a:cubicBezTo>
                    <a:pt x="492547" y="1017544"/>
                    <a:pt x="686090" y="978141"/>
                    <a:pt x="820526" y="848340"/>
                  </a:cubicBezTo>
                  <a:lnTo>
                    <a:pt x="1116054" y="552812"/>
                  </a:lnTo>
                  <a:lnTo>
                    <a:pt x="566719" y="0"/>
                  </a:lnTo>
                  <a:close/>
                </a:path>
              </a:pathLst>
            </a:custGeom>
            <a:solidFill>
              <a:srgbClr val="A2C2D1"/>
            </a:solidFill>
            <a:ln w="12700">
              <a:noFill/>
            </a:ln>
          </p:spPr>
          <p:txBody>
            <a:bodyPr/>
            <a:lstStyle/>
            <a:p>
              <a:endParaRPr lang="zh-CN" altLang="en-US" sz="1300" dirty="0">
                <a:latin typeface="思源黑体 CN Medium" panose="020B0500000000000000" pitchFamily="34" charset="-122"/>
                <a:ea typeface="思源黑体 CN Medium" panose="020B0500000000000000" pitchFamily="34" charset="-122"/>
              </a:endParaRPr>
            </a:p>
          </p:txBody>
        </p:sp>
        <p:sp>
          <p:nvSpPr>
            <p:cNvPr id="5" name="PA-任意多边形 28"/>
            <p:cNvSpPr/>
            <p:nvPr>
              <p:custDataLst>
                <p:tags r:id="rId14"/>
              </p:custDataLst>
            </p:nvPr>
          </p:nvSpPr>
          <p:spPr>
            <a:xfrm flipV="1">
              <a:off x="8324" y="4377"/>
              <a:ext cx="2749" cy="2369"/>
            </a:xfrm>
            <a:custGeom>
              <a:avLst/>
              <a:gdLst>
                <a:gd name="txL" fmla="*/ 0 w 1116054"/>
                <a:gd name="txT" fmla="*/ 0 h 963129"/>
                <a:gd name="txR" fmla="*/ 1116054 w 1116054"/>
                <a:gd name="txB" fmla="*/ 963129 h 963129"/>
              </a:gdLst>
              <a:ahLst/>
              <a:cxnLst>
                <a:cxn ang="0">
                  <a:pos x="904460" y="0"/>
                </a:cxn>
                <a:cxn ang="0">
                  <a:pos x="0" y="897741"/>
                </a:cxn>
                <a:cxn ang="0">
                  <a:pos x="499394" y="1374319"/>
                </a:cxn>
                <a:cxn ang="0">
                  <a:pos x="1309525" y="1352153"/>
                </a:cxn>
                <a:cxn ang="0">
                  <a:pos x="1781175" y="881117"/>
                </a:cxn>
                <a:cxn ang="0">
                  <a:pos x="904460" y="0"/>
                </a:cxn>
              </a:cxnLst>
              <a:rect l="txL" t="txT" r="txR" b="txB"/>
              <a:pathLst>
                <a:path w="1116054" h="963129">
                  <a:moveTo>
                    <a:pt x="566719" y="0"/>
                  </a:moveTo>
                  <a:lnTo>
                    <a:pt x="0" y="563242"/>
                  </a:lnTo>
                  <a:lnTo>
                    <a:pt x="312912" y="862247"/>
                  </a:lnTo>
                  <a:cubicBezTo>
                    <a:pt x="492547" y="1017544"/>
                    <a:pt x="686090" y="978141"/>
                    <a:pt x="820526" y="848340"/>
                  </a:cubicBezTo>
                  <a:lnTo>
                    <a:pt x="1116054" y="552812"/>
                  </a:lnTo>
                  <a:lnTo>
                    <a:pt x="566719" y="0"/>
                  </a:lnTo>
                  <a:close/>
                </a:path>
              </a:pathLst>
            </a:custGeom>
            <a:solidFill>
              <a:srgbClr val="A2C2D1"/>
            </a:solidFill>
            <a:ln w="12700">
              <a:noFill/>
            </a:ln>
          </p:spPr>
          <p:txBody>
            <a:bodyPr/>
            <a:lstStyle/>
            <a:p>
              <a:endParaRPr lang="zh-CN" altLang="en-US" sz="1300" dirty="0">
                <a:latin typeface="思源黑体 CN Medium" panose="020B0500000000000000" pitchFamily="34" charset="-122"/>
                <a:ea typeface="思源黑体 CN Medium" panose="020B0500000000000000" pitchFamily="34" charset="-122"/>
              </a:endParaRPr>
            </a:p>
          </p:txBody>
        </p:sp>
      </p:grpSp>
      <p:sp>
        <p:nvSpPr>
          <p:cNvPr id="105" name="PA-矩形 36"/>
          <p:cNvSpPr/>
          <p:nvPr>
            <p:custDataLst>
              <p:tags r:id="rId15"/>
            </p:custDataLst>
          </p:nvPr>
        </p:nvSpPr>
        <p:spPr>
          <a:xfrm rot="-2700000">
            <a:off x="7730879" y="2792079"/>
            <a:ext cx="1376680" cy="452755"/>
          </a:xfrm>
          <a:prstGeom prst="rect">
            <a:avLst/>
          </a:prstGeom>
          <a:solidFill>
            <a:srgbClr val="A2C2D1"/>
          </a:solidFill>
          <a:ln w="9525">
            <a:noFill/>
          </a:ln>
        </p:spPr>
        <p:txBody>
          <a:bodyPr wrap="none">
            <a:spAutoFit/>
            <a:scene3d>
              <a:camera prst="orthographicFront"/>
              <a:lightRig rig="threePt" dir="t"/>
            </a:scene3d>
          </a:bodyPr>
          <a:lstStyle/>
          <a:p>
            <a:pPr lvl="0" eaLnBrk="1" hangingPunct="1"/>
            <a:r>
              <a:rPr lang="zh-CN" altLang="en-US" sz="2350" dirty="0">
                <a:solidFill>
                  <a:schemeClr val="tx1"/>
                </a:solidFill>
                <a:effectLst>
                  <a:outerShdw blurRad="38100" dist="19050" dir="2700000" algn="tl" rotWithShape="0">
                    <a:schemeClr val="dk1">
                      <a:alpha val="40000"/>
                    </a:schemeClr>
                  </a:outerShdw>
                </a:effectLst>
                <a:latin typeface="思源黑体 CN Medium" panose="020B0500000000000000" pitchFamily="34" charset="-122"/>
                <a:ea typeface="思源黑体 CN Medium" panose="020B0500000000000000" pitchFamily="34" charset="-122"/>
                <a:sym typeface="方正姚体" panose="02010601030101010101" pitchFamily="2" charset="-122"/>
              </a:rPr>
              <a:t>编制方法</a:t>
            </a:r>
            <a:endParaRPr lang="zh-CN" altLang="en-US" sz="2350" dirty="0">
              <a:solidFill>
                <a:schemeClr val="tx1"/>
              </a:solidFill>
              <a:effectLst>
                <a:outerShdw blurRad="38100" dist="19050" dir="2700000" algn="tl" rotWithShape="0">
                  <a:schemeClr val="dk1">
                    <a:alpha val="40000"/>
                  </a:schemeClr>
                </a:outerShdw>
              </a:effectLst>
              <a:latin typeface="思源黑体 CN Medium" panose="020B0500000000000000" pitchFamily="34" charset="-122"/>
              <a:ea typeface="思源黑体 CN Medium" panose="020B0500000000000000"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19050" y="1931035"/>
            <a:ext cx="7920990" cy="1449070"/>
            <a:chOff x="30" y="3041"/>
            <a:chExt cx="12474" cy="2282"/>
          </a:xfrm>
        </p:grpSpPr>
        <p:sp>
          <p:nvSpPr>
            <p:cNvPr id="4" name="文本框 3"/>
            <p:cNvSpPr txBox="1"/>
            <p:nvPr/>
          </p:nvSpPr>
          <p:spPr>
            <a:xfrm>
              <a:off x="1778" y="3041"/>
              <a:ext cx="8978" cy="1307"/>
            </a:xfrm>
            <a:prstGeom prst="rect">
              <a:avLst/>
            </a:prstGeom>
            <a:noFill/>
          </p:spPr>
          <p:txBody>
            <a:bodyPr wrap="square">
              <a:spAutoFit/>
            </a:bodyPr>
            <a:lstStyle/>
            <a:p>
              <a:pPr algn="ctr"/>
              <a:r>
                <a:rPr lang="zh-CN" altLang="en-US" sz="4800" b="1" cap="all" dirty="0">
                  <a:uFillTx/>
                  <a:latin typeface="等线" panose="02010600030101010101" charset="-122"/>
                  <a:ea typeface="等线" panose="02010600030101010101" charset="-122"/>
                  <a:cs typeface="+mn-ea"/>
                  <a:sym typeface="+mn-ea"/>
                </a:rPr>
                <a:t>指标数据库的应用</a:t>
              </a:r>
              <a:endParaRPr lang="zh-CN" altLang="en-US" sz="4800" b="1" cap="all" dirty="0">
                <a:solidFill>
                  <a:srgbClr val="001F33"/>
                </a:solidFill>
                <a:uFillTx/>
                <a:latin typeface="等线" panose="02010600030101010101" charset="-122"/>
                <a:ea typeface="等线" panose="02010600030101010101" charset="-122"/>
                <a:cs typeface="+mn-ea"/>
                <a:sym typeface="+mn-ea"/>
              </a:endParaRPr>
            </a:p>
          </p:txBody>
        </p:sp>
        <p:sp>
          <p:nvSpPr>
            <p:cNvPr id="8" name="文本框 7"/>
            <p:cNvSpPr txBox="1"/>
            <p:nvPr/>
          </p:nvSpPr>
          <p:spPr>
            <a:xfrm>
              <a:off x="30" y="4297"/>
              <a:ext cx="12474" cy="822"/>
            </a:xfrm>
            <a:prstGeom prst="rect">
              <a:avLst/>
            </a:prstGeom>
            <a:noFill/>
          </p:spPr>
          <p:txBody>
            <a:bodyPr wrap="square">
              <a:spAutoFit/>
            </a:bodyPr>
            <a:lstStyle/>
            <a:p>
              <a:pPr algn="ctr"/>
              <a:r>
                <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rPr>
                <a:t>Application of indicators</a:t>
              </a:r>
              <a:endPar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endParaRPr>
            </a:p>
          </p:txBody>
        </p:sp>
        <p:sp>
          <p:nvSpPr>
            <p:cNvPr id="3" name="任意多边形: 形状 2"/>
            <p:cNvSpPr/>
            <p:nvPr/>
          </p:nvSpPr>
          <p:spPr>
            <a:xfrm>
              <a:off x="474" y="3641"/>
              <a:ext cx="11166" cy="1682"/>
            </a:xfrm>
            <a:custGeom>
              <a:avLst/>
              <a:gdLst>
                <a:gd name="connsiteX0" fmla="*/ 419100 w 8115300"/>
                <a:gd name="connsiteY0" fmla="*/ 0 h 1009650"/>
                <a:gd name="connsiteX1" fmla="*/ 0 w 8115300"/>
                <a:gd name="connsiteY1" fmla="*/ 0 h 1009650"/>
                <a:gd name="connsiteX2" fmla="*/ 0 w 8115300"/>
                <a:gd name="connsiteY2" fmla="*/ 1009650 h 1009650"/>
                <a:gd name="connsiteX3" fmla="*/ 8115300 w 8115300"/>
                <a:gd name="connsiteY3" fmla="*/ 1009650 h 1009650"/>
                <a:gd name="connsiteX4" fmla="*/ 8115300 w 8115300"/>
                <a:gd name="connsiteY4" fmla="*/ 114300 h 1009650"/>
                <a:gd name="connsiteX5" fmla="*/ 7772400 w 8115300"/>
                <a:gd name="connsiteY5" fmla="*/ 114300 h 1009650"/>
                <a:gd name="connsiteX0-1" fmla="*/ 419100 w 8115300"/>
                <a:gd name="connsiteY0-2" fmla="*/ 0 h 1009650"/>
                <a:gd name="connsiteX1-3" fmla="*/ 0 w 8115300"/>
                <a:gd name="connsiteY1-4" fmla="*/ 0 h 1009650"/>
                <a:gd name="connsiteX2-5" fmla="*/ 0 w 8115300"/>
                <a:gd name="connsiteY2-6" fmla="*/ 1009650 h 1009650"/>
                <a:gd name="connsiteX3-7" fmla="*/ 8115300 w 8115300"/>
                <a:gd name="connsiteY3-8" fmla="*/ 1009650 h 1009650"/>
                <a:gd name="connsiteX4-9" fmla="*/ 8115300 w 8115300"/>
                <a:gd name="connsiteY4-10" fmla="*/ 114300 h 1009650"/>
                <a:gd name="connsiteX5-11" fmla="*/ 7562973 w 8115300"/>
                <a:gd name="connsiteY5-12" fmla="*/ 4762 h 1009650"/>
                <a:gd name="connsiteX0-13" fmla="*/ 419100 w 8175133"/>
                <a:gd name="connsiteY0-14" fmla="*/ 0 h 1009650"/>
                <a:gd name="connsiteX1-15" fmla="*/ 0 w 8175133"/>
                <a:gd name="connsiteY1-16" fmla="*/ 0 h 1009650"/>
                <a:gd name="connsiteX2-17" fmla="*/ 0 w 8175133"/>
                <a:gd name="connsiteY2-18" fmla="*/ 1009650 h 1009650"/>
                <a:gd name="connsiteX3-19" fmla="*/ 8115300 w 8175133"/>
                <a:gd name="connsiteY3-20" fmla="*/ 1009650 h 1009650"/>
                <a:gd name="connsiteX4-21" fmla="*/ 8175133 w 8175133"/>
                <a:gd name="connsiteY4-22" fmla="*/ 2381 h 1009650"/>
                <a:gd name="connsiteX5-23" fmla="*/ 7562973 w 8175133"/>
                <a:gd name="connsiteY5-24" fmla="*/ 4762 h 1009650"/>
                <a:gd name="connsiteX0-25" fmla="*/ 419100 w 8115300"/>
                <a:gd name="connsiteY0-26" fmla="*/ 0 h 1009650"/>
                <a:gd name="connsiteX1-27" fmla="*/ 0 w 8115300"/>
                <a:gd name="connsiteY1-28" fmla="*/ 0 h 1009650"/>
                <a:gd name="connsiteX2-29" fmla="*/ 0 w 8115300"/>
                <a:gd name="connsiteY2-30" fmla="*/ 1009650 h 1009650"/>
                <a:gd name="connsiteX3-31" fmla="*/ 8115300 w 8115300"/>
                <a:gd name="connsiteY3-32" fmla="*/ 1009650 h 1009650"/>
                <a:gd name="connsiteX4-33" fmla="*/ 8055455 w 8115300"/>
                <a:gd name="connsiteY4-34" fmla="*/ 4762 h 1009650"/>
                <a:gd name="connsiteX5-35" fmla="*/ 7562973 w 8115300"/>
                <a:gd name="connsiteY5-36" fmla="*/ 4762 h 1009650"/>
                <a:gd name="connsiteX0-37" fmla="*/ 419100 w 8115300"/>
                <a:gd name="connsiteY0-38" fmla="*/ 0 h 1009650"/>
                <a:gd name="connsiteX1-39" fmla="*/ 0 w 8115300"/>
                <a:gd name="connsiteY1-40" fmla="*/ 0 h 1009650"/>
                <a:gd name="connsiteX2-41" fmla="*/ 0 w 8115300"/>
                <a:gd name="connsiteY2-42" fmla="*/ 1009650 h 1009650"/>
                <a:gd name="connsiteX3-43" fmla="*/ 8115300 w 8115300"/>
                <a:gd name="connsiteY3-44" fmla="*/ 1009650 h 1009650"/>
                <a:gd name="connsiteX4-45" fmla="*/ 8115287 w 8115300"/>
                <a:gd name="connsiteY4-46" fmla="*/ 7144 h 1009650"/>
                <a:gd name="connsiteX5-47" fmla="*/ 7562973 w 8115300"/>
                <a:gd name="connsiteY5-48" fmla="*/ 4762 h 1009650"/>
                <a:gd name="connsiteX0-49" fmla="*/ 419100 w 8115300"/>
                <a:gd name="connsiteY0-50" fmla="*/ 0 h 1009650"/>
                <a:gd name="connsiteX1-51" fmla="*/ 0 w 8115300"/>
                <a:gd name="connsiteY1-52" fmla="*/ 0 h 1009650"/>
                <a:gd name="connsiteX2-53" fmla="*/ 0 w 8115300"/>
                <a:gd name="connsiteY2-54" fmla="*/ 1009650 h 1009650"/>
                <a:gd name="connsiteX3-55" fmla="*/ 8115300 w 8115300"/>
                <a:gd name="connsiteY3-56" fmla="*/ 1009650 h 1009650"/>
                <a:gd name="connsiteX4-57" fmla="*/ 8115287 w 8115300"/>
                <a:gd name="connsiteY4-58" fmla="*/ 7144 h 1009650"/>
                <a:gd name="connsiteX5-59" fmla="*/ 6814989 w 8115300"/>
                <a:gd name="connsiteY5-60" fmla="*/ 4762 h 1009650"/>
                <a:gd name="connsiteX0-61" fmla="*/ 808055 w 8115300"/>
                <a:gd name="connsiteY0-62" fmla="*/ 0 h 1009650"/>
                <a:gd name="connsiteX1-63" fmla="*/ 0 w 8115300"/>
                <a:gd name="connsiteY1-64" fmla="*/ 0 h 1009650"/>
                <a:gd name="connsiteX2-65" fmla="*/ 0 w 8115300"/>
                <a:gd name="connsiteY2-66" fmla="*/ 1009650 h 1009650"/>
                <a:gd name="connsiteX3-67" fmla="*/ 8115300 w 8115300"/>
                <a:gd name="connsiteY3-68" fmla="*/ 1009650 h 1009650"/>
                <a:gd name="connsiteX4-69" fmla="*/ 8115287 w 8115300"/>
                <a:gd name="connsiteY4-70" fmla="*/ 7144 h 1009650"/>
                <a:gd name="connsiteX5-71" fmla="*/ 6814989 w 8115300"/>
                <a:gd name="connsiteY5-72" fmla="*/ 4762 h 1009650"/>
                <a:gd name="connsiteX0-73" fmla="*/ 1645799 w 8115300"/>
                <a:gd name="connsiteY0-74" fmla="*/ 2381 h 1009650"/>
                <a:gd name="connsiteX1-75" fmla="*/ 0 w 8115300"/>
                <a:gd name="connsiteY1-76" fmla="*/ 0 h 1009650"/>
                <a:gd name="connsiteX2-77" fmla="*/ 0 w 8115300"/>
                <a:gd name="connsiteY2-78" fmla="*/ 1009650 h 1009650"/>
                <a:gd name="connsiteX3-79" fmla="*/ 8115300 w 8115300"/>
                <a:gd name="connsiteY3-80" fmla="*/ 1009650 h 1009650"/>
                <a:gd name="connsiteX4-81" fmla="*/ 8115287 w 8115300"/>
                <a:gd name="connsiteY4-82" fmla="*/ 7144 h 1009650"/>
                <a:gd name="connsiteX5-83" fmla="*/ 6814989 w 8115300"/>
                <a:gd name="connsiteY5-84" fmla="*/ 4762 h 1009650"/>
                <a:gd name="connsiteX0-85" fmla="*/ 1645799 w 8115300"/>
                <a:gd name="connsiteY0-86" fmla="*/ 2381 h 1009650"/>
                <a:gd name="connsiteX1-87" fmla="*/ 0 w 8115300"/>
                <a:gd name="connsiteY1-88" fmla="*/ 0 h 1009650"/>
                <a:gd name="connsiteX2-89" fmla="*/ 0 w 8115300"/>
                <a:gd name="connsiteY2-90" fmla="*/ 1009650 h 1009650"/>
                <a:gd name="connsiteX3-91" fmla="*/ 8115300 w 8115300"/>
                <a:gd name="connsiteY3-92" fmla="*/ 1009650 h 1009650"/>
                <a:gd name="connsiteX4-93" fmla="*/ 8115287 w 8115300"/>
                <a:gd name="connsiteY4-94" fmla="*/ 7144 h 1009650"/>
                <a:gd name="connsiteX5-95" fmla="*/ 6276445 w 8115300"/>
                <a:gd name="connsiteY5-96" fmla="*/ 7143 h 1009650"/>
                <a:gd name="connsiteX0-97" fmla="*/ 1645799 w 8115300"/>
                <a:gd name="connsiteY0-98" fmla="*/ 2381 h 1009650"/>
                <a:gd name="connsiteX1-99" fmla="*/ 0 w 8115300"/>
                <a:gd name="connsiteY1-100" fmla="*/ 0 h 1009650"/>
                <a:gd name="connsiteX2-101" fmla="*/ 0 w 8115300"/>
                <a:gd name="connsiteY2-102" fmla="*/ 1009650 h 1009650"/>
                <a:gd name="connsiteX3-103" fmla="*/ 8115300 w 8115300"/>
                <a:gd name="connsiteY3-104" fmla="*/ 1009650 h 1009650"/>
                <a:gd name="connsiteX4-105" fmla="*/ 8115287 w 8115300"/>
                <a:gd name="connsiteY4-106" fmla="*/ 7144 h 1009650"/>
                <a:gd name="connsiteX5-107" fmla="*/ 6276445 w 8115300"/>
                <a:gd name="connsiteY5-108" fmla="*/ 11906 h 1009650"/>
                <a:gd name="connsiteX0-109" fmla="*/ 1645799 w 8115300"/>
                <a:gd name="connsiteY0-110" fmla="*/ 2381 h 1009650"/>
                <a:gd name="connsiteX1-111" fmla="*/ 0 w 8115300"/>
                <a:gd name="connsiteY1-112" fmla="*/ 0 h 1009650"/>
                <a:gd name="connsiteX2-113" fmla="*/ 0 w 8115300"/>
                <a:gd name="connsiteY2-114" fmla="*/ 1009650 h 1009650"/>
                <a:gd name="connsiteX3-115" fmla="*/ 8115300 w 8115300"/>
                <a:gd name="connsiteY3-116" fmla="*/ 1009650 h 1009650"/>
                <a:gd name="connsiteX4-117" fmla="*/ 8115287 w 8115300"/>
                <a:gd name="connsiteY4-118" fmla="*/ 7144 h 1009650"/>
                <a:gd name="connsiteX5-119" fmla="*/ 6216600 w 8115300"/>
                <a:gd name="connsiteY5-120" fmla="*/ 4763 h 1009650"/>
                <a:gd name="connsiteX0-121" fmla="*/ 1645799 w 8115300"/>
                <a:gd name="connsiteY0-122" fmla="*/ 2381 h 1009650"/>
                <a:gd name="connsiteX1-123" fmla="*/ 0 w 8115300"/>
                <a:gd name="connsiteY1-124" fmla="*/ 0 h 1009650"/>
                <a:gd name="connsiteX2-125" fmla="*/ 0 w 8115300"/>
                <a:gd name="connsiteY2-126" fmla="*/ 1009650 h 1009650"/>
                <a:gd name="connsiteX3-127" fmla="*/ 8115300 w 8115300"/>
                <a:gd name="connsiteY3-128" fmla="*/ 1009650 h 1009650"/>
                <a:gd name="connsiteX4-129" fmla="*/ 8115287 w 8115300"/>
                <a:gd name="connsiteY4-130" fmla="*/ 7144 h 1009650"/>
                <a:gd name="connsiteX5-131" fmla="*/ 6635479 w 8115300"/>
                <a:gd name="connsiteY5-132" fmla="*/ 4763 h 1009650"/>
                <a:gd name="connsiteX0-133" fmla="*/ 1645799 w 8115300"/>
                <a:gd name="connsiteY0-134" fmla="*/ 2381 h 1009650"/>
                <a:gd name="connsiteX1-135" fmla="*/ 0 w 8115300"/>
                <a:gd name="connsiteY1-136" fmla="*/ 0 h 1009650"/>
                <a:gd name="connsiteX2-137" fmla="*/ 0 w 8115300"/>
                <a:gd name="connsiteY2-138" fmla="*/ 1009650 h 1009650"/>
                <a:gd name="connsiteX3-139" fmla="*/ 8115300 w 8115300"/>
                <a:gd name="connsiteY3-140" fmla="*/ 1009650 h 1009650"/>
                <a:gd name="connsiteX4-141" fmla="*/ 8115287 w 8115300"/>
                <a:gd name="connsiteY4-142" fmla="*/ 7144 h 1009650"/>
                <a:gd name="connsiteX5-143" fmla="*/ 6396123 w 8115300"/>
                <a:gd name="connsiteY5-144" fmla="*/ 4763 h 1009650"/>
                <a:gd name="connsiteX0-145" fmla="*/ 1645799 w 8115300"/>
                <a:gd name="connsiteY0-146" fmla="*/ 2381 h 1009650"/>
                <a:gd name="connsiteX1-147" fmla="*/ 0 w 8115300"/>
                <a:gd name="connsiteY1-148" fmla="*/ 0 h 1009650"/>
                <a:gd name="connsiteX2-149" fmla="*/ 0 w 8115300"/>
                <a:gd name="connsiteY2-150" fmla="*/ 1009650 h 1009650"/>
                <a:gd name="connsiteX3-151" fmla="*/ 8115300 w 8115300"/>
                <a:gd name="connsiteY3-152" fmla="*/ 1009650 h 1009650"/>
                <a:gd name="connsiteX4-153" fmla="*/ 8115287 w 8115300"/>
                <a:gd name="connsiteY4-154" fmla="*/ 7144 h 1009650"/>
                <a:gd name="connsiteX5-155" fmla="*/ 6915097 w 8115300"/>
                <a:gd name="connsiteY5-156" fmla="*/ 4763 h 1009650"/>
                <a:gd name="connsiteX0-157" fmla="*/ 1258628 w 8115300"/>
                <a:gd name="connsiteY0-158" fmla="*/ 2381 h 1009650"/>
                <a:gd name="connsiteX1-159" fmla="*/ 0 w 8115300"/>
                <a:gd name="connsiteY1-160" fmla="*/ 0 h 1009650"/>
                <a:gd name="connsiteX2-161" fmla="*/ 0 w 8115300"/>
                <a:gd name="connsiteY2-162" fmla="*/ 1009650 h 1009650"/>
                <a:gd name="connsiteX3-163" fmla="*/ 8115300 w 8115300"/>
                <a:gd name="connsiteY3-164" fmla="*/ 1009650 h 1009650"/>
                <a:gd name="connsiteX4-165" fmla="*/ 8115287 w 8115300"/>
                <a:gd name="connsiteY4-166" fmla="*/ 7144 h 1009650"/>
                <a:gd name="connsiteX5-167" fmla="*/ 6915097 w 8115300"/>
                <a:gd name="connsiteY5-168" fmla="*/ 4763 h 1009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15300" h="1009650">
                  <a:moveTo>
                    <a:pt x="1258628" y="2381"/>
                  </a:moveTo>
                  <a:lnTo>
                    <a:pt x="0" y="0"/>
                  </a:lnTo>
                  <a:lnTo>
                    <a:pt x="0" y="1009650"/>
                  </a:lnTo>
                  <a:lnTo>
                    <a:pt x="8115300" y="1009650"/>
                  </a:lnTo>
                  <a:cubicBezTo>
                    <a:pt x="8115296" y="675481"/>
                    <a:pt x="8115291" y="341313"/>
                    <a:pt x="8115287" y="7144"/>
                  </a:cubicBezTo>
                  <a:lnTo>
                    <a:pt x="6915097" y="4763"/>
                  </a:lnTo>
                </a:path>
              </a:pathLst>
            </a:custGeom>
            <a:ln>
              <a:solidFill>
                <a:srgbClr val="97B2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文本框 21"/>
          <p:cNvSpPr txBox="1"/>
          <p:nvPr/>
        </p:nvSpPr>
        <p:spPr>
          <a:xfrm>
            <a:off x="1573530" y="3525520"/>
            <a:ext cx="4545965" cy="578485"/>
          </a:xfrm>
          <a:prstGeom prst="rect">
            <a:avLst/>
          </a:prstGeom>
          <a:noFill/>
        </p:spPr>
        <p:txBody>
          <a:bodyPr wrap="square">
            <a:spAutoFit/>
          </a:bodyPr>
          <a:lstStyle/>
          <a:p>
            <a:pPr marL="342900" indent="-342900" algn="ctr">
              <a:lnSpc>
                <a:spcPts val="3800"/>
              </a:lnSpc>
              <a:buClrTx/>
              <a:buSzTx/>
              <a:buFont typeface="Wingdings" panose="05000000000000000000" charset="0"/>
              <a:buChar char="Ø"/>
            </a:pPr>
            <a:r>
              <a:rPr lang="zh-CN" altLang="en-US" sz="2000" dirty="0">
                <a:latin typeface="黑体" panose="02010609060101010101" charset="-122"/>
                <a:ea typeface="黑体" panose="02010609060101010101" charset="-122"/>
                <a:cs typeface="+mn-ea"/>
                <a:sym typeface="+mn-ea"/>
              </a:rPr>
              <a:t>应用要求</a:t>
            </a:r>
            <a:endParaRPr lang="zh-CN" altLang="en-US" sz="2000" dirty="0">
              <a:latin typeface="黑体" panose="02010609060101010101" charset="-122"/>
              <a:ea typeface="黑体" panose="02010609060101010101" charset="-122"/>
              <a:cs typeface="+mn-ea"/>
              <a:sym typeface="+mn-ea"/>
            </a:endParaRPr>
          </a:p>
        </p:txBody>
      </p:sp>
      <p:sp>
        <p:nvSpPr>
          <p:cNvPr id="31" name="文本框 30"/>
          <p:cNvSpPr txBox="1"/>
          <p:nvPr/>
        </p:nvSpPr>
        <p:spPr>
          <a:xfrm>
            <a:off x="3310890" y="973455"/>
            <a:ext cx="1033780" cy="829945"/>
          </a:xfrm>
          <a:prstGeom prst="rect">
            <a:avLst/>
          </a:prstGeom>
          <a:noFill/>
          <a:ln>
            <a:solidFill>
              <a:srgbClr val="97B2C3"/>
            </a:solidFill>
          </a:ln>
        </p:spPr>
        <p:txBody>
          <a:bodyPr wrap="square" rtlCol="0">
            <a:spAutoFit/>
          </a:bodyPr>
          <a:lstStyle/>
          <a:p>
            <a:pPr algn="ctr"/>
            <a:r>
              <a:rPr lang="en-US" altLang="zh-CN" sz="4800" b="1" dirty="0">
                <a:solidFill>
                  <a:schemeClr val="tx1"/>
                </a:solidFill>
                <a:latin typeface="等线" panose="02010600030101010101" charset="-122"/>
                <a:ea typeface="等线" panose="02010600030101010101" charset="-122"/>
              </a:rPr>
              <a:t>04</a:t>
            </a:r>
            <a:endParaRPr lang="en-US" altLang="zh-CN" sz="4800" b="1" dirty="0">
              <a:solidFill>
                <a:schemeClr val="tx1"/>
              </a:solidFill>
              <a:latin typeface="等线" panose="02010600030101010101" charset="-122"/>
              <a:ea typeface="等线" panose="02010600030101010101" charset="-122"/>
            </a:endParaRPr>
          </a:p>
        </p:txBody>
      </p:sp>
      <p:sp>
        <p:nvSpPr>
          <p:cNvPr id="6" name="文本框 5"/>
          <p:cNvSpPr txBox="1"/>
          <p:nvPr/>
        </p:nvSpPr>
        <p:spPr>
          <a:xfrm>
            <a:off x="1554480" y="4104005"/>
            <a:ext cx="4545965" cy="578485"/>
          </a:xfrm>
          <a:prstGeom prst="rect">
            <a:avLst/>
          </a:prstGeom>
          <a:noFill/>
        </p:spPr>
        <p:txBody>
          <a:bodyPr wrap="square">
            <a:spAutoFit/>
          </a:bodyPr>
          <a:lstStyle/>
          <a:p>
            <a:pPr marL="342900" indent="-342900" algn="ctr">
              <a:lnSpc>
                <a:spcPts val="3800"/>
              </a:lnSpc>
              <a:buClrTx/>
              <a:buSzTx/>
              <a:buFont typeface="Wingdings" panose="05000000000000000000" charset="0"/>
              <a:buChar char="Ø"/>
            </a:pPr>
            <a:r>
              <a:rPr lang="zh-CN" altLang="en-US" sz="2000" dirty="0">
                <a:latin typeface="黑体" panose="02010609060101010101" charset="-122"/>
                <a:ea typeface="黑体" panose="02010609060101010101" charset="-122"/>
                <a:cs typeface="+mn-ea"/>
                <a:sym typeface="+mn-ea"/>
              </a:rPr>
              <a:t>应用方法</a:t>
            </a:r>
            <a:endParaRPr lang="zh-CN" altLang="en-US" sz="2000" dirty="0">
              <a:latin typeface="黑体" panose="02010609060101010101" charset="-122"/>
              <a:ea typeface="黑体" panose="02010609060101010101" charset="-122"/>
              <a:cs typeface="+mn-ea"/>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45" y="167640"/>
            <a:ext cx="3113405" cy="368300"/>
            <a:chOff x="187" y="264"/>
            <a:chExt cx="4903" cy="580"/>
          </a:xfrm>
        </p:grpSpPr>
        <p:sp>
          <p:nvSpPr>
            <p:cNvPr id="15" name="TextBox 7"/>
            <p:cNvSpPr txBox="1"/>
            <p:nvPr/>
          </p:nvSpPr>
          <p:spPr>
            <a:xfrm>
              <a:off x="952" y="264"/>
              <a:ext cx="4139" cy="580"/>
            </a:xfrm>
            <a:prstGeom prst="rect">
              <a:avLst/>
            </a:prstGeom>
            <a:noFill/>
          </p:spPr>
          <p:txBody>
            <a:bodyPr wrap="square" rtlCol="0">
              <a:spAutoFit/>
            </a:bodyPr>
            <a:lstStyle/>
            <a:p>
              <a:pPr marL="342900" indent="-342900">
                <a:buFont typeface="Wingdings" panose="05000000000000000000" charset="0"/>
                <a:buChar char="Ø"/>
              </a:pPr>
              <a:r>
                <a:rPr kumimoji="0" lang="zh-CN" altLang="en-US" b="1" i="0" kern="1200" cap="all" spc="0" normalizeH="0" baseline="0" noProof="0" dirty="0">
                  <a:latin typeface="等线" panose="02010600030101010101" charset="-122"/>
                  <a:ea typeface="等线" panose="02010600030101010101" charset="-122"/>
                  <a:cs typeface="+mn-ea"/>
                  <a:sym typeface="+mn-lt"/>
                </a:rPr>
                <a:t>应用要求</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5"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8" name="矩形 17"/>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p:nvPr/>
        </p:nvSpPr>
        <p:spPr>
          <a:xfrm>
            <a:off x="985795" y="2008135"/>
            <a:ext cx="3182931" cy="3732907"/>
          </a:xfrm>
          <a:prstGeom prst="rect">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34" name="Rectangle 4"/>
          <p:cNvSpPr/>
          <p:nvPr/>
        </p:nvSpPr>
        <p:spPr>
          <a:xfrm>
            <a:off x="4475755" y="2008135"/>
            <a:ext cx="3182931" cy="3732907"/>
          </a:xfrm>
          <a:prstGeom prst="rect">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38" name="Rectangle 4"/>
          <p:cNvSpPr/>
          <p:nvPr/>
        </p:nvSpPr>
        <p:spPr>
          <a:xfrm>
            <a:off x="7965715" y="2008135"/>
            <a:ext cx="3182931" cy="3732907"/>
          </a:xfrm>
          <a:prstGeom prst="rect">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42" name="Freeform 10"/>
          <p:cNvSpPr>
            <a:spLocks noEditPoints="1"/>
          </p:cNvSpPr>
          <p:nvPr/>
        </p:nvSpPr>
        <p:spPr bwMode="auto">
          <a:xfrm>
            <a:off x="2405773" y="4301828"/>
            <a:ext cx="178944" cy="178091"/>
          </a:xfrm>
          <a:custGeom>
            <a:avLst/>
            <a:gdLst/>
            <a:ahLst/>
            <a:cxnLst>
              <a:cxn ang="0">
                <a:pos x="1027" y="2715"/>
              </a:cxn>
              <a:cxn ang="0">
                <a:pos x="921" y="2687"/>
              </a:cxn>
              <a:cxn ang="0">
                <a:pos x="861" y="2649"/>
              </a:cxn>
              <a:cxn ang="0">
                <a:pos x="75" y="1736"/>
              </a:cxn>
              <a:cxn ang="0">
                <a:pos x="39" y="1686"/>
              </a:cxn>
              <a:cxn ang="0">
                <a:pos x="11" y="1619"/>
              </a:cxn>
              <a:cxn ang="0">
                <a:pos x="0" y="1547"/>
              </a:cxn>
              <a:cxn ang="0">
                <a:pos x="6" y="1475"/>
              </a:cxn>
              <a:cxn ang="0">
                <a:pos x="29" y="1406"/>
              </a:cxn>
              <a:cxn ang="0">
                <a:pos x="70" y="1343"/>
              </a:cxn>
              <a:cxn ang="0">
                <a:pos x="112" y="1301"/>
              </a:cxn>
              <a:cxn ang="0">
                <a:pos x="170" y="1265"/>
              </a:cxn>
              <a:cxn ang="0">
                <a:pos x="234" y="1242"/>
              </a:cxn>
              <a:cxn ang="0">
                <a:pos x="301" y="1234"/>
              </a:cxn>
              <a:cxn ang="0">
                <a:pos x="365" y="1241"/>
              </a:cxn>
              <a:cxn ang="0">
                <a:pos x="440" y="1268"/>
              </a:cxn>
              <a:cxn ang="0">
                <a:pos x="505" y="1313"/>
              </a:cxn>
              <a:cxn ang="0">
                <a:pos x="2172" y="137"/>
              </a:cxn>
              <a:cxn ang="0">
                <a:pos x="2234" y="67"/>
              </a:cxn>
              <a:cxn ang="0">
                <a:pos x="2314" y="21"/>
              </a:cxn>
              <a:cxn ang="0">
                <a:pos x="2405" y="1"/>
              </a:cxn>
              <a:cxn ang="0">
                <a:pos x="2489" y="8"/>
              </a:cxn>
              <a:cxn ang="0">
                <a:pos x="2590" y="51"/>
              </a:cxn>
              <a:cxn ang="0">
                <a:pos x="2637" y="88"/>
              </a:cxn>
              <a:cxn ang="0">
                <a:pos x="2683" y="146"/>
              </a:cxn>
              <a:cxn ang="0">
                <a:pos x="2712" y="213"/>
              </a:cxn>
              <a:cxn ang="0">
                <a:pos x="2724" y="271"/>
              </a:cxn>
              <a:cxn ang="0">
                <a:pos x="2723" y="345"/>
              </a:cxn>
              <a:cxn ang="0">
                <a:pos x="2704" y="416"/>
              </a:cxn>
              <a:cxn ang="0">
                <a:pos x="1411" y="2414"/>
              </a:cxn>
              <a:cxn ang="0">
                <a:pos x="1266" y="2624"/>
              </a:cxn>
              <a:cxn ang="0">
                <a:pos x="1193" y="2680"/>
              </a:cxn>
              <a:cxn ang="0">
                <a:pos x="1106" y="2710"/>
              </a:cxn>
              <a:cxn ang="0">
                <a:pos x="901" y="2569"/>
              </a:cxn>
              <a:cxn ang="0">
                <a:pos x="945" y="2602"/>
              </a:cxn>
              <a:cxn ang="0">
                <a:pos x="1018" y="2627"/>
              </a:cxn>
              <a:cxn ang="0">
                <a:pos x="1049" y="2629"/>
              </a:cxn>
              <a:cxn ang="0">
                <a:pos x="1115" y="2619"/>
              </a:cxn>
              <a:cxn ang="0">
                <a:pos x="1173" y="2590"/>
              </a:cxn>
              <a:cxn ang="0">
                <a:pos x="1221" y="2543"/>
              </a:cxn>
              <a:cxn ang="0">
                <a:pos x="2615" y="403"/>
              </a:cxn>
              <a:cxn ang="0">
                <a:pos x="2639" y="302"/>
              </a:cxn>
              <a:cxn ang="0">
                <a:pos x="2622" y="219"/>
              </a:cxn>
              <a:cxn ang="0">
                <a:pos x="2560" y="136"/>
              </a:cxn>
              <a:cxn ang="0">
                <a:pos x="2500" y="101"/>
              </a:cxn>
              <a:cxn ang="0">
                <a:pos x="2425" y="87"/>
              </a:cxn>
              <a:cxn ang="0">
                <a:pos x="2371" y="94"/>
              </a:cxn>
              <a:cxn ang="0">
                <a:pos x="2311" y="120"/>
              </a:cxn>
              <a:cxn ang="0">
                <a:pos x="2261" y="162"/>
              </a:cxn>
              <a:cxn ang="0">
                <a:pos x="462" y="1393"/>
              </a:cxn>
              <a:cxn ang="0">
                <a:pos x="389" y="1339"/>
              </a:cxn>
              <a:cxn ang="0">
                <a:pos x="301" y="1321"/>
              </a:cxn>
              <a:cxn ang="0">
                <a:pos x="225" y="1335"/>
              </a:cxn>
              <a:cxn ang="0">
                <a:pos x="159" y="1375"/>
              </a:cxn>
              <a:cxn ang="0">
                <a:pos x="99" y="1463"/>
              </a:cxn>
              <a:cxn ang="0">
                <a:pos x="88" y="1564"/>
              </a:cxn>
              <a:cxn ang="0">
                <a:pos x="126" y="1661"/>
              </a:cxn>
            </a:cxnLst>
            <a:rect l="0" t="0" r="r" b="b"/>
            <a:pathLst>
              <a:path w="2726" h="2715">
                <a:moveTo>
                  <a:pt x="1049" y="2715"/>
                </a:moveTo>
                <a:lnTo>
                  <a:pt x="1049" y="2715"/>
                </a:lnTo>
                <a:lnTo>
                  <a:pt x="1049" y="2715"/>
                </a:lnTo>
                <a:lnTo>
                  <a:pt x="1049" y="2715"/>
                </a:lnTo>
                <a:lnTo>
                  <a:pt x="1027" y="2715"/>
                </a:lnTo>
                <a:lnTo>
                  <a:pt x="1005" y="2712"/>
                </a:lnTo>
                <a:lnTo>
                  <a:pt x="984" y="2708"/>
                </a:lnTo>
                <a:lnTo>
                  <a:pt x="963" y="2703"/>
                </a:lnTo>
                <a:lnTo>
                  <a:pt x="942" y="2696"/>
                </a:lnTo>
                <a:lnTo>
                  <a:pt x="921" y="2687"/>
                </a:lnTo>
                <a:lnTo>
                  <a:pt x="902" y="2678"/>
                </a:lnTo>
                <a:lnTo>
                  <a:pt x="883" y="2665"/>
                </a:lnTo>
                <a:lnTo>
                  <a:pt x="883" y="2665"/>
                </a:lnTo>
                <a:lnTo>
                  <a:pt x="872" y="2657"/>
                </a:lnTo>
                <a:lnTo>
                  <a:pt x="861" y="2649"/>
                </a:lnTo>
                <a:lnTo>
                  <a:pt x="851" y="2640"/>
                </a:lnTo>
                <a:lnTo>
                  <a:pt x="839" y="2631"/>
                </a:lnTo>
                <a:lnTo>
                  <a:pt x="837" y="2628"/>
                </a:lnTo>
                <a:lnTo>
                  <a:pt x="811" y="2599"/>
                </a:lnTo>
                <a:lnTo>
                  <a:pt x="75" y="1736"/>
                </a:lnTo>
                <a:lnTo>
                  <a:pt x="75" y="1736"/>
                </a:lnTo>
                <a:lnTo>
                  <a:pt x="65" y="1724"/>
                </a:lnTo>
                <a:lnTo>
                  <a:pt x="56" y="1712"/>
                </a:lnTo>
                <a:lnTo>
                  <a:pt x="47" y="1699"/>
                </a:lnTo>
                <a:lnTo>
                  <a:pt x="39" y="1686"/>
                </a:lnTo>
                <a:lnTo>
                  <a:pt x="32" y="1673"/>
                </a:lnTo>
                <a:lnTo>
                  <a:pt x="26" y="1660"/>
                </a:lnTo>
                <a:lnTo>
                  <a:pt x="20" y="1646"/>
                </a:lnTo>
                <a:lnTo>
                  <a:pt x="15" y="1633"/>
                </a:lnTo>
                <a:lnTo>
                  <a:pt x="11" y="1619"/>
                </a:lnTo>
                <a:lnTo>
                  <a:pt x="7" y="1604"/>
                </a:lnTo>
                <a:lnTo>
                  <a:pt x="4" y="1590"/>
                </a:lnTo>
                <a:lnTo>
                  <a:pt x="2" y="1575"/>
                </a:lnTo>
                <a:lnTo>
                  <a:pt x="1" y="1561"/>
                </a:lnTo>
                <a:lnTo>
                  <a:pt x="0" y="1547"/>
                </a:lnTo>
                <a:lnTo>
                  <a:pt x="0" y="1533"/>
                </a:lnTo>
                <a:lnTo>
                  <a:pt x="0" y="1517"/>
                </a:lnTo>
                <a:lnTo>
                  <a:pt x="2" y="1503"/>
                </a:lnTo>
                <a:lnTo>
                  <a:pt x="3" y="1489"/>
                </a:lnTo>
                <a:lnTo>
                  <a:pt x="6" y="1475"/>
                </a:lnTo>
                <a:lnTo>
                  <a:pt x="9" y="1461"/>
                </a:lnTo>
                <a:lnTo>
                  <a:pt x="13" y="1447"/>
                </a:lnTo>
                <a:lnTo>
                  <a:pt x="18" y="1432"/>
                </a:lnTo>
                <a:lnTo>
                  <a:pt x="23" y="1419"/>
                </a:lnTo>
                <a:lnTo>
                  <a:pt x="29" y="1406"/>
                </a:lnTo>
                <a:lnTo>
                  <a:pt x="36" y="1393"/>
                </a:lnTo>
                <a:lnTo>
                  <a:pt x="43" y="1380"/>
                </a:lnTo>
                <a:lnTo>
                  <a:pt x="51" y="1367"/>
                </a:lnTo>
                <a:lnTo>
                  <a:pt x="60" y="1355"/>
                </a:lnTo>
                <a:lnTo>
                  <a:pt x="70" y="1343"/>
                </a:lnTo>
                <a:lnTo>
                  <a:pt x="79" y="1331"/>
                </a:lnTo>
                <a:lnTo>
                  <a:pt x="90" y="1321"/>
                </a:lnTo>
                <a:lnTo>
                  <a:pt x="101" y="1310"/>
                </a:lnTo>
                <a:lnTo>
                  <a:pt x="101" y="1310"/>
                </a:lnTo>
                <a:lnTo>
                  <a:pt x="112" y="1301"/>
                </a:lnTo>
                <a:lnTo>
                  <a:pt x="122" y="1293"/>
                </a:lnTo>
                <a:lnTo>
                  <a:pt x="134" y="1285"/>
                </a:lnTo>
                <a:lnTo>
                  <a:pt x="146" y="1278"/>
                </a:lnTo>
                <a:lnTo>
                  <a:pt x="158" y="1271"/>
                </a:lnTo>
                <a:lnTo>
                  <a:pt x="170" y="1265"/>
                </a:lnTo>
                <a:lnTo>
                  <a:pt x="182" y="1258"/>
                </a:lnTo>
                <a:lnTo>
                  <a:pt x="194" y="1253"/>
                </a:lnTo>
                <a:lnTo>
                  <a:pt x="207" y="1249"/>
                </a:lnTo>
                <a:lnTo>
                  <a:pt x="220" y="1245"/>
                </a:lnTo>
                <a:lnTo>
                  <a:pt x="234" y="1242"/>
                </a:lnTo>
                <a:lnTo>
                  <a:pt x="247" y="1239"/>
                </a:lnTo>
                <a:lnTo>
                  <a:pt x="260" y="1237"/>
                </a:lnTo>
                <a:lnTo>
                  <a:pt x="274" y="1235"/>
                </a:lnTo>
                <a:lnTo>
                  <a:pt x="287" y="1234"/>
                </a:lnTo>
                <a:lnTo>
                  <a:pt x="301" y="1234"/>
                </a:lnTo>
                <a:lnTo>
                  <a:pt x="301" y="1234"/>
                </a:lnTo>
                <a:lnTo>
                  <a:pt x="318" y="1234"/>
                </a:lnTo>
                <a:lnTo>
                  <a:pt x="334" y="1236"/>
                </a:lnTo>
                <a:lnTo>
                  <a:pt x="349" y="1238"/>
                </a:lnTo>
                <a:lnTo>
                  <a:pt x="365" y="1241"/>
                </a:lnTo>
                <a:lnTo>
                  <a:pt x="380" y="1244"/>
                </a:lnTo>
                <a:lnTo>
                  <a:pt x="395" y="1249"/>
                </a:lnTo>
                <a:lnTo>
                  <a:pt x="411" y="1254"/>
                </a:lnTo>
                <a:lnTo>
                  <a:pt x="426" y="1260"/>
                </a:lnTo>
                <a:lnTo>
                  <a:pt x="440" y="1268"/>
                </a:lnTo>
                <a:lnTo>
                  <a:pt x="453" y="1276"/>
                </a:lnTo>
                <a:lnTo>
                  <a:pt x="467" y="1284"/>
                </a:lnTo>
                <a:lnTo>
                  <a:pt x="480" y="1293"/>
                </a:lnTo>
                <a:lnTo>
                  <a:pt x="493" y="1303"/>
                </a:lnTo>
                <a:lnTo>
                  <a:pt x="505" y="1313"/>
                </a:lnTo>
                <a:lnTo>
                  <a:pt x="517" y="1324"/>
                </a:lnTo>
                <a:lnTo>
                  <a:pt x="527" y="1336"/>
                </a:lnTo>
                <a:lnTo>
                  <a:pt x="1015" y="1917"/>
                </a:lnTo>
                <a:lnTo>
                  <a:pt x="2172" y="137"/>
                </a:lnTo>
                <a:lnTo>
                  <a:pt x="2172" y="137"/>
                </a:lnTo>
                <a:lnTo>
                  <a:pt x="2183" y="121"/>
                </a:lnTo>
                <a:lnTo>
                  <a:pt x="2195" y="106"/>
                </a:lnTo>
                <a:lnTo>
                  <a:pt x="2207" y="92"/>
                </a:lnTo>
                <a:lnTo>
                  <a:pt x="2221" y="79"/>
                </a:lnTo>
                <a:lnTo>
                  <a:pt x="2234" y="67"/>
                </a:lnTo>
                <a:lnTo>
                  <a:pt x="2250" y="56"/>
                </a:lnTo>
                <a:lnTo>
                  <a:pt x="2265" y="46"/>
                </a:lnTo>
                <a:lnTo>
                  <a:pt x="2281" y="37"/>
                </a:lnTo>
                <a:lnTo>
                  <a:pt x="2297" y="29"/>
                </a:lnTo>
                <a:lnTo>
                  <a:pt x="2314" y="21"/>
                </a:lnTo>
                <a:lnTo>
                  <a:pt x="2332" y="15"/>
                </a:lnTo>
                <a:lnTo>
                  <a:pt x="2350" y="10"/>
                </a:lnTo>
                <a:lnTo>
                  <a:pt x="2368" y="6"/>
                </a:lnTo>
                <a:lnTo>
                  <a:pt x="2386" y="3"/>
                </a:lnTo>
                <a:lnTo>
                  <a:pt x="2405" y="1"/>
                </a:lnTo>
                <a:lnTo>
                  <a:pt x="2425" y="0"/>
                </a:lnTo>
                <a:lnTo>
                  <a:pt x="2425" y="0"/>
                </a:lnTo>
                <a:lnTo>
                  <a:pt x="2447" y="1"/>
                </a:lnTo>
                <a:lnTo>
                  <a:pt x="2468" y="4"/>
                </a:lnTo>
                <a:lnTo>
                  <a:pt x="2489" y="8"/>
                </a:lnTo>
                <a:lnTo>
                  <a:pt x="2511" y="13"/>
                </a:lnTo>
                <a:lnTo>
                  <a:pt x="2532" y="20"/>
                </a:lnTo>
                <a:lnTo>
                  <a:pt x="2552" y="29"/>
                </a:lnTo>
                <a:lnTo>
                  <a:pt x="2571" y="39"/>
                </a:lnTo>
                <a:lnTo>
                  <a:pt x="2590" y="51"/>
                </a:lnTo>
                <a:lnTo>
                  <a:pt x="2590" y="51"/>
                </a:lnTo>
                <a:lnTo>
                  <a:pt x="2603" y="59"/>
                </a:lnTo>
                <a:lnTo>
                  <a:pt x="2615" y="68"/>
                </a:lnTo>
                <a:lnTo>
                  <a:pt x="2626" y="78"/>
                </a:lnTo>
                <a:lnTo>
                  <a:pt x="2637" y="88"/>
                </a:lnTo>
                <a:lnTo>
                  <a:pt x="2647" y="98"/>
                </a:lnTo>
                <a:lnTo>
                  <a:pt x="2656" y="109"/>
                </a:lnTo>
                <a:lnTo>
                  <a:pt x="2665" y="122"/>
                </a:lnTo>
                <a:lnTo>
                  <a:pt x="2674" y="134"/>
                </a:lnTo>
                <a:lnTo>
                  <a:pt x="2683" y="146"/>
                </a:lnTo>
                <a:lnTo>
                  <a:pt x="2690" y="158"/>
                </a:lnTo>
                <a:lnTo>
                  <a:pt x="2696" y="171"/>
                </a:lnTo>
                <a:lnTo>
                  <a:pt x="2702" y="185"/>
                </a:lnTo>
                <a:lnTo>
                  <a:pt x="2708" y="198"/>
                </a:lnTo>
                <a:lnTo>
                  <a:pt x="2712" y="213"/>
                </a:lnTo>
                <a:lnTo>
                  <a:pt x="2716" y="227"/>
                </a:lnTo>
                <a:lnTo>
                  <a:pt x="2720" y="242"/>
                </a:lnTo>
                <a:lnTo>
                  <a:pt x="2720" y="242"/>
                </a:lnTo>
                <a:lnTo>
                  <a:pt x="2722" y="257"/>
                </a:lnTo>
                <a:lnTo>
                  <a:pt x="2724" y="271"/>
                </a:lnTo>
                <a:lnTo>
                  <a:pt x="2725" y="286"/>
                </a:lnTo>
                <a:lnTo>
                  <a:pt x="2726" y="301"/>
                </a:lnTo>
                <a:lnTo>
                  <a:pt x="2726" y="316"/>
                </a:lnTo>
                <a:lnTo>
                  <a:pt x="2725" y="331"/>
                </a:lnTo>
                <a:lnTo>
                  <a:pt x="2723" y="345"/>
                </a:lnTo>
                <a:lnTo>
                  <a:pt x="2721" y="359"/>
                </a:lnTo>
                <a:lnTo>
                  <a:pt x="2718" y="373"/>
                </a:lnTo>
                <a:lnTo>
                  <a:pt x="2714" y="389"/>
                </a:lnTo>
                <a:lnTo>
                  <a:pt x="2709" y="402"/>
                </a:lnTo>
                <a:lnTo>
                  <a:pt x="2704" y="416"/>
                </a:lnTo>
                <a:lnTo>
                  <a:pt x="2698" y="429"/>
                </a:lnTo>
                <a:lnTo>
                  <a:pt x="2692" y="443"/>
                </a:lnTo>
                <a:lnTo>
                  <a:pt x="2684" y="455"/>
                </a:lnTo>
                <a:lnTo>
                  <a:pt x="2676" y="469"/>
                </a:lnTo>
                <a:lnTo>
                  <a:pt x="1411" y="2414"/>
                </a:lnTo>
                <a:lnTo>
                  <a:pt x="1302" y="2579"/>
                </a:lnTo>
                <a:lnTo>
                  <a:pt x="1302" y="2579"/>
                </a:lnTo>
                <a:lnTo>
                  <a:pt x="1291" y="2596"/>
                </a:lnTo>
                <a:lnTo>
                  <a:pt x="1278" y="2610"/>
                </a:lnTo>
                <a:lnTo>
                  <a:pt x="1266" y="2624"/>
                </a:lnTo>
                <a:lnTo>
                  <a:pt x="1252" y="2637"/>
                </a:lnTo>
                <a:lnTo>
                  <a:pt x="1238" y="2649"/>
                </a:lnTo>
                <a:lnTo>
                  <a:pt x="1224" y="2660"/>
                </a:lnTo>
                <a:lnTo>
                  <a:pt x="1209" y="2670"/>
                </a:lnTo>
                <a:lnTo>
                  <a:pt x="1193" y="2680"/>
                </a:lnTo>
                <a:lnTo>
                  <a:pt x="1176" y="2688"/>
                </a:lnTo>
                <a:lnTo>
                  <a:pt x="1159" y="2695"/>
                </a:lnTo>
                <a:lnTo>
                  <a:pt x="1142" y="2701"/>
                </a:lnTo>
                <a:lnTo>
                  <a:pt x="1124" y="2706"/>
                </a:lnTo>
                <a:lnTo>
                  <a:pt x="1106" y="2710"/>
                </a:lnTo>
                <a:lnTo>
                  <a:pt x="1087" y="2713"/>
                </a:lnTo>
                <a:lnTo>
                  <a:pt x="1068" y="2715"/>
                </a:lnTo>
                <a:lnTo>
                  <a:pt x="1049" y="2715"/>
                </a:lnTo>
                <a:lnTo>
                  <a:pt x="1049" y="2715"/>
                </a:lnTo>
                <a:close/>
                <a:moveTo>
                  <a:pt x="901" y="2569"/>
                </a:moveTo>
                <a:lnTo>
                  <a:pt x="901" y="2569"/>
                </a:lnTo>
                <a:lnTo>
                  <a:pt x="915" y="2582"/>
                </a:lnTo>
                <a:lnTo>
                  <a:pt x="932" y="2594"/>
                </a:lnTo>
                <a:lnTo>
                  <a:pt x="932" y="2594"/>
                </a:lnTo>
                <a:lnTo>
                  <a:pt x="945" y="2602"/>
                </a:lnTo>
                <a:lnTo>
                  <a:pt x="959" y="2609"/>
                </a:lnTo>
                <a:lnTo>
                  <a:pt x="973" y="2615"/>
                </a:lnTo>
                <a:lnTo>
                  <a:pt x="987" y="2620"/>
                </a:lnTo>
                <a:lnTo>
                  <a:pt x="1002" y="2624"/>
                </a:lnTo>
                <a:lnTo>
                  <a:pt x="1018" y="2627"/>
                </a:lnTo>
                <a:lnTo>
                  <a:pt x="1034" y="2628"/>
                </a:lnTo>
                <a:lnTo>
                  <a:pt x="1049" y="2629"/>
                </a:lnTo>
                <a:lnTo>
                  <a:pt x="1049" y="2629"/>
                </a:lnTo>
                <a:lnTo>
                  <a:pt x="1049" y="2629"/>
                </a:lnTo>
                <a:lnTo>
                  <a:pt x="1049" y="2629"/>
                </a:lnTo>
                <a:lnTo>
                  <a:pt x="1063" y="2628"/>
                </a:lnTo>
                <a:lnTo>
                  <a:pt x="1076" y="2627"/>
                </a:lnTo>
                <a:lnTo>
                  <a:pt x="1089" y="2625"/>
                </a:lnTo>
                <a:lnTo>
                  <a:pt x="1102" y="2622"/>
                </a:lnTo>
                <a:lnTo>
                  <a:pt x="1115" y="2619"/>
                </a:lnTo>
                <a:lnTo>
                  <a:pt x="1128" y="2614"/>
                </a:lnTo>
                <a:lnTo>
                  <a:pt x="1140" y="2609"/>
                </a:lnTo>
                <a:lnTo>
                  <a:pt x="1151" y="2603"/>
                </a:lnTo>
                <a:lnTo>
                  <a:pt x="1163" y="2597"/>
                </a:lnTo>
                <a:lnTo>
                  <a:pt x="1173" y="2590"/>
                </a:lnTo>
                <a:lnTo>
                  <a:pt x="1184" y="2581"/>
                </a:lnTo>
                <a:lnTo>
                  <a:pt x="1195" y="2572"/>
                </a:lnTo>
                <a:lnTo>
                  <a:pt x="1204" y="2563"/>
                </a:lnTo>
                <a:lnTo>
                  <a:pt x="1213" y="2553"/>
                </a:lnTo>
                <a:lnTo>
                  <a:pt x="1221" y="2543"/>
                </a:lnTo>
                <a:lnTo>
                  <a:pt x="1229" y="2532"/>
                </a:lnTo>
                <a:lnTo>
                  <a:pt x="1338" y="2366"/>
                </a:lnTo>
                <a:lnTo>
                  <a:pt x="2604" y="421"/>
                </a:lnTo>
                <a:lnTo>
                  <a:pt x="2604" y="421"/>
                </a:lnTo>
                <a:lnTo>
                  <a:pt x="2615" y="403"/>
                </a:lnTo>
                <a:lnTo>
                  <a:pt x="2624" y="384"/>
                </a:lnTo>
                <a:lnTo>
                  <a:pt x="2630" y="363"/>
                </a:lnTo>
                <a:lnTo>
                  <a:pt x="2635" y="343"/>
                </a:lnTo>
                <a:lnTo>
                  <a:pt x="2638" y="323"/>
                </a:lnTo>
                <a:lnTo>
                  <a:pt x="2639" y="302"/>
                </a:lnTo>
                <a:lnTo>
                  <a:pt x="2638" y="280"/>
                </a:lnTo>
                <a:lnTo>
                  <a:pt x="2635" y="259"/>
                </a:lnTo>
                <a:lnTo>
                  <a:pt x="2635" y="259"/>
                </a:lnTo>
                <a:lnTo>
                  <a:pt x="2630" y="239"/>
                </a:lnTo>
                <a:lnTo>
                  <a:pt x="2622" y="219"/>
                </a:lnTo>
                <a:lnTo>
                  <a:pt x="2613" y="199"/>
                </a:lnTo>
                <a:lnTo>
                  <a:pt x="2603" y="182"/>
                </a:lnTo>
                <a:lnTo>
                  <a:pt x="2589" y="165"/>
                </a:lnTo>
                <a:lnTo>
                  <a:pt x="2575" y="150"/>
                </a:lnTo>
                <a:lnTo>
                  <a:pt x="2560" y="136"/>
                </a:lnTo>
                <a:lnTo>
                  <a:pt x="2543" y="123"/>
                </a:lnTo>
                <a:lnTo>
                  <a:pt x="2543" y="123"/>
                </a:lnTo>
                <a:lnTo>
                  <a:pt x="2529" y="114"/>
                </a:lnTo>
                <a:lnTo>
                  <a:pt x="2515" y="107"/>
                </a:lnTo>
                <a:lnTo>
                  <a:pt x="2500" y="101"/>
                </a:lnTo>
                <a:lnTo>
                  <a:pt x="2486" y="96"/>
                </a:lnTo>
                <a:lnTo>
                  <a:pt x="2471" y="92"/>
                </a:lnTo>
                <a:lnTo>
                  <a:pt x="2456" y="89"/>
                </a:lnTo>
                <a:lnTo>
                  <a:pt x="2440" y="88"/>
                </a:lnTo>
                <a:lnTo>
                  <a:pt x="2425" y="87"/>
                </a:lnTo>
                <a:lnTo>
                  <a:pt x="2425" y="87"/>
                </a:lnTo>
                <a:lnTo>
                  <a:pt x="2410" y="88"/>
                </a:lnTo>
                <a:lnTo>
                  <a:pt x="2397" y="89"/>
                </a:lnTo>
                <a:lnTo>
                  <a:pt x="2384" y="91"/>
                </a:lnTo>
                <a:lnTo>
                  <a:pt x="2371" y="94"/>
                </a:lnTo>
                <a:lnTo>
                  <a:pt x="2359" y="97"/>
                </a:lnTo>
                <a:lnTo>
                  <a:pt x="2346" y="102"/>
                </a:lnTo>
                <a:lnTo>
                  <a:pt x="2334" y="107"/>
                </a:lnTo>
                <a:lnTo>
                  <a:pt x="2322" y="113"/>
                </a:lnTo>
                <a:lnTo>
                  <a:pt x="2311" y="120"/>
                </a:lnTo>
                <a:lnTo>
                  <a:pt x="2300" y="127"/>
                </a:lnTo>
                <a:lnTo>
                  <a:pt x="2289" y="135"/>
                </a:lnTo>
                <a:lnTo>
                  <a:pt x="2279" y="144"/>
                </a:lnTo>
                <a:lnTo>
                  <a:pt x="2270" y="153"/>
                </a:lnTo>
                <a:lnTo>
                  <a:pt x="2261" y="162"/>
                </a:lnTo>
                <a:lnTo>
                  <a:pt x="2253" y="173"/>
                </a:lnTo>
                <a:lnTo>
                  <a:pt x="2245" y="184"/>
                </a:lnTo>
                <a:lnTo>
                  <a:pt x="1025" y="2062"/>
                </a:lnTo>
                <a:lnTo>
                  <a:pt x="462" y="1393"/>
                </a:lnTo>
                <a:lnTo>
                  <a:pt x="462" y="1393"/>
                </a:lnTo>
                <a:lnTo>
                  <a:pt x="454" y="1384"/>
                </a:lnTo>
                <a:lnTo>
                  <a:pt x="446" y="1377"/>
                </a:lnTo>
                <a:lnTo>
                  <a:pt x="429" y="1363"/>
                </a:lnTo>
                <a:lnTo>
                  <a:pt x="410" y="1351"/>
                </a:lnTo>
                <a:lnTo>
                  <a:pt x="389" y="1339"/>
                </a:lnTo>
                <a:lnTo>
                  <a:pt x="368" y="1331"/>
                </a:lnTo>
                <a:lnTo>
                  <a:pt x="347" y="1326"/>
                </a:lnTo>
                <a:lnTo>
                  <a:pt x="325" y="1322"/>
                </a:lnTo>
                <a:lnTo>
                  <a:pt x="312" y="1321"/>
                </a:lnTo>
                <a:lnTo>
                  <a:pt x="301" y="1321"/>
                </a:lnTo>
                <a:lnTo>
                  <a:pt x="301" y="1321"/>
                </a:lnTo>
                <a:lnTo>
                  <a:pt x="282" y="1322"/>
                </a:lnTo>
                <a:lnTo>
                  <a:pt x="263" y="1324"/>
                </a:lnTo>
                <a:lnTo>
                  <a:pt x="244" y="1329"/>
                </a:lnTo>
                <a:lnTo>
                  <a:pt x="225" y="1335"/>
                </a:lnTo>
                <a:lnTo>
                  <a:pt x="207" y="1342"/>
                </a:lnTo>
                <a:lnTo>
                  <a:pt x="190" y="1352"/>
                </a:lnTo>
                <a:lnTo>
                  <a:pt x="174" y="1363"/>
                </a:lnTo>
                <a:lnTo>
                  <a:pt x="159" y="1375"/>
                </a:lnTo>
                <a:lnTo>
                  <a:pt x="159" y="1375"/>
                </a:lnTo>
                <a:lnTo>
                  <a:pt x="144" y="1390"/>
                </a:lnTo>
                <a:lnTo>
                  <a:pt x="129" y="1407"/>
                </a:lnTo>
                <a:lnTo>
                  <a:pt x="117" y="1424"/>
                </a:lnTo>
                <a:lnTo>
                  <a:pt x="107" y="1444"/>
                </a:lnTo>
                <a:lnTo>
                  <a:pt x="99" y="1463"/>
                </a:lnTo>
                <a:lnTo>
                  <a:pt x="93" y="1482"/>
                </a:lnTo>
                <a:lnTo>
                  <a:pt x="89" y="1502"/>
                </a:lnTo>
                <a:lnTo>
                  <a:pt x="87" y="1523"/>
                </a:lnTo>
                <a:lnTo>
                  <a:pt x="87" y="1544"/>
                </a:lnTo>
                <a:lnTo>
                  <a:pt x="88" y="1564"/>
                </a:lnTo>
                <a:lnTo>
                  <a:pt x="92" y="1585"/>
                </a:lnTo>
                <a:lnTo>
                  <a:pt x="98" y="1604"/>
                </a:lnTo>
                <a:lnTo>
                  <a:pt x="105" y="1625"/>
                </a:lnTo>
                <a:lnTo>
                  <a:pt x="115" y="1644"/>
                </a:lnTo>
                <a:lnTo>
                  <a:pt x="126" y="1661"/>
                </a:lnTo>
                <a:lnTo>
                  <a:pt x="141" y="1678"/>
                </a:lnTo>
                <a:lnTo>
                  <a:pt x="901" y="2569"/>
                </a:lnTo>
                <a:close/>
              </a:path>
            </a:pathLst>
          </a:custGeom>
          <a:solidFill>
            <a:schemeClr val="accent1">
              <a:lumMod val="20000"/>
              <a:lumOff val="80000"/>
            </a:schemeClr>
          </a:solidFill>
          <a:ln w="9525">
            <a:no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43" name="文本框 42"/>
          <p:cNvSpPr txBox="1"/>
          <p:nvPr/>
        </p:nvSpPr>
        <p:spPr>
          <a:xfrm>
            <a:off x="1233513" y="4193376"/>
            <a:ext cx="2522793" cy="1060450"/>
          </a:xfrm>
          <a:prstGeom prst="rect">
            <a:avLst/>
          </a:prstGeom>
          <a:solidFill>
            <a:srgbClr val="A2C2D1"/>
          </a:solidFill>
        </p:spPr>
        <p:txBody>
          <a:bodyPr wrap="square" rtlCol="0">
            <a:spAutoFit/>
          </a:bodyPr>
          <a:lstStyle/>
          <a:p>
            <a:pPr algn="l">
              <a:lnSpc>
                <a:spcPct val="150000"/>
              </a:lnSpc>
            </a:pPr>
            <a:r>
              <a:rPr lang="zh-CN" sz="1400" dirty="0">
                <a:latin typeface="方正黑体_GBK" panose="03000509000000000000" pitchFamily="65" charset="-122"/>
                <a:ea typeface="方正黑体_GBK" panose="03000509000000000000" pitchFamily="65" charset="-122"/>
                <a:cs typeface="等线" panose="02010600030101010101" charset="-122"/>
                <a:sym typeface="微软雅黑" panose="020B0503020204020204" charset="-122"/>
              </a:rPr>
              <a:t>有针对性的输入准确而有效的信息，从而保证输出信息的有效性</a:t>
            </a:r>
            <a:r>
              <a:rPr sz="1400" b="1" cap="all" dirty="0">
                <a:effectLst/>
                <a:uFillTx/>
                <a:latin typeface="等线" panose="02010600030101010101" charset="-122"/>
                <a:ea typeface="等线" panose="02010600030101010101" charset="-122"/>
                <a:cs typeface="+mn-ea"/>
                <a:sym typeface="微软雅黑" panose="020B0503020204020204" charset="-122"/>
              </a:rPr>
              <a:t>。</a:t>
            </a:r>
            <a:endParaRPr lang="en-US" altLang="zh-CN" sz="1400" dirty="0">
              <a:solidFill>
                <a:schemeClr val="tx1"/>
              </a:solidFill>
              <a:effectLst>
                <a:outerShdw blurRad="38100" dist="19050" dir="2700000" algn="tl" rotWithShape="0">
                  <a:schemeClr val="dk1">
                    <a:alpha val="40000"/>
                  </a:schemeClr>
                </a:outerShdw>
              </a:effectLst>
              <a:latin typeface="思源黑体 CN Light" panose="020B0500000000000000" pitchFamily="34" charset="-122"/>
              <a:ea typeface="思源黑体 CN Light" panose="020B0500000000000000" pitchFamily="34" charset="-122"/>
            </a:endParaRPr>
          </a:p>
        </p:txBody>
      </p:sp>
      <p:sp>
        <p:nvSpPr>
          <p:cNvPr id="44" name="Freeform 10"/>
          <p:cNvSpPr>
            <a:spLocks noEditPoints="1"/>
          </p:cNvSpPr>
          <p:nvPr/>
        </p:nvSpPr>
        <p:spPr bwMode="auto">
          <a:xfrm>
            <a:off x="5889862" y="4289482"/>
            <a:ext cx="178944" cy="178091"/>
          </a:xfrm>
          <a:custGeom>
            <a:avLst/>
            <a:gdLst/>
            <a:ahLst/>
            <a:cxnLst>
              <a:cxn ang="0">
                <a:pos x="1027" y="2715"/>
              </a:cxn>
              <a:cxn ang="0">
                <a:pos x="921" y="2687"/>
              </a:cxn>
              <a:cxn ang="0">
                <a:pos x="861" y="2649"/>
              </a:cxn>
              <a:cxn ang="0">
                <a:pos x="75" y="1736"/>
              </a:cxn>
              <a:cxn ang="0">
                <a:pos x="39" y="1686"/>
              </a:cxn>
              <a:cxn ang="0">
                <a:pos x="11" y="1619"/>
              </a:cxn>
              <a:cxn ang="0">
                <a:pos x="0" y="1547"/>
              </a:cxn>
              <a:cxn ang="0">
                <a:pos x="6" y="1475"/>
              </a:cxn>
              <a:cxn ang="0">
                <a:pos x="29" y="1406"/>
              </a:cxn>
              <a:cxn ang="0">
                <a:pos x="70" y="1343"/>
              </a:cxn>
              <a:cxn ang="0">
                <a:pos x="112" y="1301"/>
              </a:cxn>
              <a:cxn ang="0">
                <a:pos x="170" y="1265"/>
              </a:cxn>
              <a:cxn ang="0">
                <a:pos x="234" y="1242"/>
              </a:cxn>
              <a:cxn ang="0">
                <a:pos x="301" y="1234"/>
              </a:cxn>
              <a:cxn ang="0">
                <a:pos x="365" y="1241"/>
              </a:cxn>
              <a:cxn ang="0">
                <a:pos x="440" y="1268"/>
              </a:cxn>
              <a:cxn ang="0">
                <a:pos x="505" y="1313"/>
              </a:cxn>
              <a:cxn ang="0">
                <a:pos x="2172" y="137"/>
              </a:cxn>
              <a:cxn ang="0">
                <a:pos x="2234" y="67"/>
              </a:cxn>
              <a:cxn ang="0">
                <a:pos x="2314" y="21"/>
              </a:cxn>
              <a:cxn ang="0">
                <a:pos x="2405" y="1"/>
              </a:cxn>
              <a:cxn ang="0">
                <a:pos x="2489" y="8"/>
              </a:cxn>
              <a:cxn ang="0">
                <a:pos x="2590" y="51"/>
              </a:cxn>
              <a:cxn ang="0">
                <a:pos x="2637" y="88"/>
              </a:cxn>
              <a:cxn ang="0">
                <a:pos x="2683" y="146"/>
              </a:cxn>
              <a:cxn ang="0">
                <a:pos x="2712" y="213"/>
              </a:cxn>
              <a:cxn ang="0">
                <a:pos x="2724" y="271"/>
              </a:cxn>
              <a:cxn ang="0">
                <a:pos x="2723" y="345"/>
              </a:cxn>
              <a:cxn ang="0">
                <a:pos x="2704" y="416"/>
              </a:cxn>
              <a:cxn ang="0">
                <a:pos x="1411" y="2414"/>
              </a:cxn>
              <a:cxn ang="0">
                <a:pos x="1266" y="2624"/>
              </a:cxn>
              <a:cxn ang="0">
                <a:pos x="1193" y="2680"/>
              </a:cxn>
              <a:cxn ang="0">
                <a:pos x="1106" y="2710"/>
              </a:cxn>
              <a:cxn ang="0">
                <a:pos x="901" y="2569"/>
              </a:cxn>
              <a:cxn ang="0">
                <a:pos x="945" y="2602"/>
              </a:cxn>
              <a:cxn ang="0">
                <a:pos x="1018" y="2627"/>
              </a:cxn>
              <a:cxn ang="0">
                <a:pos x="1049" y="2629"/>
              </a:cxn>
              <a:cxn ang="0">
                <a:pos x="1115" y="2619"/>
              </a:cxn>
              <a:cxn ang="0">
                <a:pos x="1173" y="2590"/>
              </a:cxn>
              <a:cxn ang="0">
                <a:pos x="1221" y="2543"/>
              </a:cxn>
              <a:cxn ang="0">
                <a:pos x="2615" y="403"/>
              </a:cxn>
              <a:cxn ang="0">
                <a:pos x="2639" y="302"/>
              </a:cxn>
              <a:cxn ang="0">
                <a:pos x="2622" y="219"/>
              </a:cxn>
              <a:cxn ang="0">
                <a:pos x="2560" y="136"/>
              </a:cxn>
              <a:cxn ang="0">
                <a:pos x="2500" y="101"/>
              </a:cxn>
              <a:cxn ang="0">
                <a:pos x="2425" y="87"/>
              </a:cxn>
              <a:cxn ang="0">
                <a:pos x="2371" y="94"/>
              </a:cxn>
              <a:cxn ang="0">
                <a:pos x="2311" y="120"/>
              </a:cxn>
              <a:cxn ang="0">
                <a:pos x="2261" y="162"/>
              </a:cxn>
              <a:cxn ang="0">
                <a:pos x="462" y="1393"/>
              </a:cxn>
              <a:cxn ang="0">
                <a:pos x="389" y="1339"/>
              </a:cxn>
              <a:cxn ang="0">
                <a:pos x="301" y="1321"/>
              </a:cxn>
              <a:cxn ang="0">
                <a:pos x="225" y="1335"/>
              </a:cxn>
              <a:cxn ang="0">
                <a:pos x="159" y="1375"/>
              </a:cxn>
              <a:cxn ang="0">
                <a:pos x="99" y="1463"/>
              </a:cxn>
              <a:cxn ang="0">
                <a:pos x="88" y="1564"/>
              </a:cxn>
              <a:cxn ang="0">
                <a:pos x="126" y="1661"/>
              </a:cxn>
            </a:cxnLst>
            <a:rect l="0" t="0" r="r" b="b"/>
            <a:pathLst>
              <a:path w="2726" h="2715">
                <a:moveTo>
                  <a:pt x="1049" y="2715"/>
                </a:moveTo>
                <a:lnTo>
                  <a:pt x="1049" y="2715"/>
                </a:lnTo>
                <a:lnTo>
                  <a:pt x="1049" y="2715"/>
                </a:lnTo>
                <a:lnTo>
                  <a:pt x="1049" y="2715"/>
                </a:lnTo>
                <a:lnTo>
                  <a:pt x="1027" y="2715"/>
                </a:lnTo>
                <a:lnTo>
                  <a:pt x="1005" y="2712"/>
                </a:lnTo>
                <a:lnTo>
                  <a:pt x="984" y="2708"/>
                </a:lnTo>
                <a:lnTo>
                  <a:pt x="963" y="2703"/>
                </a:lnTo>
                <a:lnTo>
                  <a:pt x="942" y="2696"/>
                </a:lnTo>
                <a:lnTo>
                  <a:pt x="921" y="2687"/>
                </a:lnTo>
                <a:lnTo>
                  <a:pt x="902" y="2678"/>
                </a:lnTo>
                <a:lnTo>
                  <a:pt x="883" y="2665"/>
                </a:lnTo>
                <a:lnTo>
                  <a:pt x="883" y="2665"/>
                </a:lnTo>
                <a:lnTo>
                  <a:pt x="872" y="2657"/>
                </a:lnTo>
                <a:lnTo>
                  <a:pt x="861" y="2649"/>
                </a:lnTo>
                <a:lnTo>
                  <a:pt x="851" y="2640"/>
                </a:lnTo>
                <a:lnTo>
                  <a:pt x="839" y="2631"/>
                </a:lnTo>
                <a:lnTo>
                  <a:pt x="837" y="2628"/>
                </a:lnTo>
                <a:lnTo>
                  <a:pt x="811" y="2599"/>
                </a:lnTo>
                <a:lnTo>
                  <a:pt x="75" y="1736"/>
                </a:lnTo>
                <a:lnTo>
                  <a:pt x="75" y="1736"/>
                </a:lnTo>
                <a:lnTo>
                  <a:pt x="65" y="1724"/>
                </a:lnTo>
                <a:lnTo>
                  <a:pt x="56" y="1712"/>
                </a:lnTo>
                <a:lnTo>
                  <a:pt x="47" y="1699"/>
                </a:lnTo>
                <a:lnTo>
                  <a:pt x="39" y="1686"/>
                </a:lnTo>
                <a:lnTo>
                  <a:pt x="32" y="1673"/>
                </a:lnTo>
                <a:lnTo>
                  <a:pt x="26" y="1660"/>
                </a:lnTo>
                <a:lnTo>
                  <a:pt x="20" y="1646"/>
                </a:lnTo>
                <a:lnTo>
                  <a:pt x="15" y="1633"/>
                </a:lnTo>
                <a:lnTo>
                  <a:pt x="11" y="1619"/>
                </a:lnTo>
                <a:lnTo>
                  <a:pt x="7" y="1604"/>
                </a:lnTo>
                <a:lnTo>
                  <a:pt x="4" y="1590"/>
                </a:lnTo>
                <a:lnTo>
                  <a:pt x="2" y="1575"/>
                </a:lnTo>
                <a:lnTo>
                  <a:pt x="1" y="1561"/>
                </a:lnTo>
                <a:lnTo>
                  <a:pt x="0" y="1547"/>
                </a:lnTo>
                <a:lnTo>
                  <a:pt x="0" y="1533"/>
                </a:lnTo>
                <a:lnTo>
                  <a:pt x="0" y="1517"/>
                </a:lnTo>
                <a:lnTo>
                  <a:pt x="2" y="1503"/>
                </a:lnTo>
                <a:lnTo>
                  <a:pt x="3" y="1489"/>
                </a:lnTo>
                <a:lnTo>
                  <a:pt x="6" y="1475"/>
                </a:lnTo>
                <a:lnTo>
                  <a:pt x="9" y="1461"/>
                </a:lnTo>
                <a:lnTo>
                  <a:pt x="13" y="1447"/>
                </a:lnTo>
                <a:lnTo>
                  <a:pt x="18" y="1432"/>
                </a:lnTo>
                <a:lnTo>
                  <a:pt x="23" y="1419"/>
                </a:lnTo>
                <a:lnTo>
                  <a:pt x="29" y="1406"/>
                </a:lnTo>
                <a:lnTo>
                  <a:pt x="36" y="1393"/>
                </a:lnTo>
                <a:lnTo>
                  <a:pt x="43" y="1380"/>
                </a:lnTo>
                <a:lnTo>
                  <a:pt x="51" y="1367"/>
                </a:lnTo>
                <a:lnTo>
                  <a:pt x="60" y="1355"/>
                </a:lnTo>
                <a:lnTo>
                  <a:pt x="70" y="1343"/>
                </a:lnTo>
                <a:lnTo>
                  <a:pt x="79" y="1331"/>
                </a:lnTo>
                <a:lnTo>
                  <a:pt x="90" y="1321"/>
                </a:lnTo>
                <a:lnTo>
                  <a:pt x="101" y="1310"/>
                </a:lnTo>
                <a:lnTo>
                  <a:pt x="101" y="1310"/>
                </a:lnTo>
                <a:lnTo>
                  <a:pt x="112" y="1301"/>
                </a:lnTo>
                <a:lnTo>
                  <a:pt x="122" y="1293"/>
                </a:lnTo>
                <a:lnTo>
                  <a:pt x="134" y="1285"/>
                </a:lnTo>
                <a:lnTo>
                  <a:pt x="146" y="1278"/>
                </a:lnTo>
                <a:lnTo>
                  <a:pt x="158" y="1271"/>
                </a:lnTo>
                <a:lnTo>
                  <a:pt x="170" y="1265"/>
                </a:lnTo>
                <a:lnTo>
                  <a:pt x="182" y="1258"/>
                </a:lnTo>
                <a:lnTo>
                  <a:pt x="194" y="1253"/>
                </a:lnTo>
                <a:lnTo>
                  <a:pt x="207" y="1249"/>
                </a:lnTo>
                <a:lnTo>
                  <a:pt x="220" y="1245"/>
                </a:lnTo>
                <a:lnTo>
                  <a:pt x="234" y="1242"/>
                </a:lnTo>
                <a:lnTo>
                  <a:pt x="247" y="1239"/>
                </a:lnTo>
                <a:lnTo>
                  <a:pt x="260" y="1237"/>
                </a:lnTo>
                <a:lnTo>
                  <a:pt x="274" y="1235"/>
                </a:lnTo>
                <a:lnTo>
                  <a:pt x="287" y="1234"/>
                </a:lnTo>
                <a:lnTo>
                  <a:pt x="301" y="1234"/>
                </a:lnTo>
                <a:lnTo>
                  <a:pt x="301" y="1234"/>
                </a:lnTo>
                <a:lnTo>
                  <a:pt x="318" y="1234"/>
                </a:lnTo>
                <a:lnTo>
                  <a:pt x="334" y="1236"/>
                </a:lnTo>
                <a:lnTo>
                  <a:pt x="349" y="1238"/>
                </a:lnTo>
                <a:lnTo>
                  <a:pt x="365" y="1241"/>
                </a:lnTo>
                <a:lnTo>
                  <a:pt x="380" y="1244"/>
                </a:lnTo>
                <a:lnTo>
                  <a:pt x="395" y="1249"/>
                </a:lnTo>
                <a:lnTo>
                  <a:pt x="411" y="1254"/>
                </a:lnTo>
                <a:lnTo>
                  <a:pt x="426" y="1260"/>
                </a:lnTo>
                <a:lnTo>
                  <a:pt x="440" y="1268"/>
                </a:lnTo>
                <a:lnTo>
                  <a:pt x="453" y="1276"/>
                </a:lnTo>
                <a:lnTo>
                  <a:pt x="467" y="1284"/>
                </a:lnTo>
                <a:lnTo>
                  <a:pt x="480" y="1293"/>
                </a:lnTo>
                <a:lnTo>
                  <a:pt x="493" y="1303"/>
                </a:lnTo>
                <a:lnTo>
                  <a:pt x="505" y="1313"/>
                </a:lnTo>
                <a:lnTo>
                  <a:pt x="517" y="1324"/>
                </a:lnTo>
                <a:lnTo>
                  <a:pt x="527" y="1336"/>
                </a:lnTo>
                <a:lnTo>
                  <a:pt x="1015" y="1917"/>
                </a:lnTo>
                <a:lnTo>
                  <a:pt x="2172" y="137"/>
                </a:lnTo>
                <a:lnTo>
                  <a:pt x="2172" y="137"/>
                </a:lnTo>
                <a:lnTo>
                  <a:pt x="2183" y="121"/>
                </a:lnTo>
                <a:lnTo>
                  <a:pt x="2195" y="106"/>
                </a:lnTo>
                <a:lnTo>
                  <a:pt x="2207" y="92"/>
                </a:lnTo>
                <a:lnTo>
                  <a:pt x="2221" y="79"/>
                </a:lnTo>
                <a:lnTo>
                  <a:pt x="2234" y="67"/>
                </a:lnTo>
                <a:lnTo>
                  <a:pt x="2250" y="56"/>
                </a:lnTo>
                <a:lnTo>
                  <a:pt x="2265" y="46"/>
                </a:lnTo>
                <a:lnTo>
                  <a:pt x="2281" y="37"/>
                </a:lnTo>
                <a:lnTo>
                  <a:pt x="2297" y="29"/>
                </a:lnTo>
                <a:lnTo>
                  <a:pt x="2314" y="21"/>
                </a:lnTo>
                <a:lnTo>
                  <a:pt x="2332" y="15"/>
                </a:lnTo>
                <a:lnTo>
                  <a:pt x="2350" y="10"/>
                </a:lnTo>
                <a:lnTo>
                  <a:pt x="2368" y="6"/>
                </a:lnTo>
                <a:lnTo>
                  <a:pt x="2386" y="3"/>
                </a:lnTo>
                <a:lnTo>
                  <a:pt x="2405" y="1"/>
                </a:lnTo>
                <a:lnTo>
                  <a:pt x="2425" y="0"/>
                </a:lnTo>
                <a:lnTo>
                  <a:pt x="2425" y="0"/>
                </a:lnTo>
                <a:lnTo>
                  <a:pt x="2447" y="1"/>
                </a:lnTo>
                <a:lnTo>
                  <a:pt x="2468" y="4"/>
                </a:lnTo>
                <a:lnTo>
                  <a:pt x="2489" y="8"/>
                </a:lnTo>
                <a:lnTo>
                  <a:pt x="2511" y="13"/>
                </a:lnTo>
                <a:lnTo>
                  <a:pt x="2532" y="20"/>
                </a:lnTo>
                <a:lnTo>
                  <a:pt x="2552" y="29"/>
                </a:lnTo>
                <a:lnTo>
                  <a:pt x="2571" y="39"/>
                </a:lnTo>
                <a:lnTo>
                  <a:pt x="2590" y="51"/>
                </a:lnTo>
                <a:lnTo>
                  <a:pt x="2590" y="51"/>
                </a:lnTo>
                <a:lnTo>
                  <a:pt x="2603" y="59"/>
                </a:lnTo>
                <a:lnTo>
                  <a:pt x="2615" y="68"/>
                </a:lnTo>
                <a:lnTo>
                  <a:pt x="2626" y="78"/>
                </a:lnTo>
                <a:lnTo>
                  <a:pt x="2637" y="88"/>
                </a:lnTo>
                <a:lnTo>
                  <a:pt x="2647" y="98"/>
                </a:lnTo>
                <a:lnTo>
                  <a:pt x="2656" y="109"/>
                </a:lnTo>
                <a:lnTo>
                  <a:pt x="2665" y="122"/>
                </a:lnTo>
                <a:lnTo>
                  <a:pt x="2674" y="134"/>
                </a:lnTo>
                <a:lnTo>
                  <a:pt x="2683" y="146"/>
                </a:lnTo>
                <a:lnTo>
                  <a:pt x="2690" y="158"/>
                </a:lnTo>
                <a:lnTo>
                  <a:pt x="2696" y="171"/>
                </a:lnTo>
                <a:lnTo>
                  <a:pt x="2702" y="185"/>
                </a:lnTo>
                <a:lnTo>
                  <a:pt x="2708" y="198"/>
                </a:lnTo>
                <a:lnTo>
                  <a:pt x="2712" y="213"/>
                </a:lnTo>
                <a:lnTo>
                  <a:pt x="2716" y="227"/>
                </a:lnTo>
                <a:lnTo>
                  <a:pt x="2720" y="242"/>
                </a:lnTo>
                <a:lnTo>
                  <a:pt x="2720" y="242"/>
                </a:lnTo>
                <a:lnTo>
                  <a:pt x="2722" y="257"/>
                </a:lnTo>
                <a:lnTo>
                  <a:pt x="2724" y="271"/>
                </a:lnTo>
                <a:lnTo>
                  <a:pt x="2725" y="286"/>
                </a:lnTo>
                <a:lnTo>
                  <a:pt x="2726" y="301"/>
                </a:lnTo>
                <a:lnTo>
                  <a:pt x="2726" y="316"/>
                </a:lnTo>
                <a:lnTo>
                  <a:pt x="2725" y="331"/>
                </a:lnTo>
                <a:lnTo>
                  <a:pt x="2723" y="345"/>
                </a:lnTo>
                <a:lnTo>
                  <a:pt x="2721" y="359"/>
                </a:lnTo>
                <a:lnTo>
                  <a:pt x="2718" y="373"/>
                </a:lnTo>
                <a:lnTo>
                  <a:pt x="2714" y="389"/>
                </a:lnTo>
                <a:lnTo>
                  <a:pt x="2709" y="402"/>
                </a:lnTo>
                <a:lnTo>
                  <a:pt x="2704" y="416"/>
                </a:lnTo>
                <a:lnTo>
                  <a:pt x="2698" y="429"/>
                </a:lnTo>
                <a:lnTo>
                  <a:pt x="2692" y="443"/>
                </a:lnTo>
                <a:lnTo>
                  <a:pt x="2684" y="455"/>
                </a:lnTo>
                <a:lnTo>
                  <a:pt x="2676" y="469"/>
                </a:lnTo>
                <a:lnTo>
                  <a:pt x="1411" y="2414"/>
                </a:lnTo>
                <a:lnTo>
                  <a:pt x="1302" y="2579"/>
                </a:lnTo>
                <a:lnTo>
                  <a:pt x="1302" y="2579"/>
                </a:lnTo>
                <a:lnTo>
                  <a:pt x="1291" y="2596"/>
                </a:lnTo>
                <a:lnTo>
                  <a:pt x="1278" y="2610"/>
                </a:lnTo>
                <a:lnTo>
                  <a:pt x="1266" y="2624"/>
                </a:lnTo>
                <a:lnTo>
                  <a:pt x="1252" y="2637"/>
                </a:lnTo>
                <a:lnTo>
                  <a:pt x="1238" y="2649"/>
                </a:lnTo>
                <a:lnTo>
                  <a:pt x="1224" y="2660"/>
                </a:lnTo>
                <a:lnTo>
                  <a:pt x="1209" y="2670"/>
                </a:lnTo>
                <a:lnTo>
                  <a:pt x="1193" y="2680"/>
                </a:lnTo>
                <a:lnTo>
                  <a:pt x="1176" y="2688"/>
                </a:lnTo>
                <a:lnTo>
                  <a:pt x="1159" y="2695"/>
                </a:lnTo>
                <a:lnTo>
                  <a:pt x="1142" y="2701"/>
                </a:lnTo>
                <a:lnTo>
                  <a:pt x="1124" y="2706"/>
                </a:lnTo>
                <a:lnTo>
                  <a:pt x="1106" y="2710"/>
                </a:lnTo>
                <a:lnTo>
                  <a:pt x="1087" y="2713"/>
                </a:lnTo>
                <a:lnTo>
                  <a:pt x="1068" y="2715"/>
                </a:lnTo>
                <a:lnTo>
                  <a:pt x="1049" y="2715"/>
                </a:lnTo>
                <a:lnTo>
                  <a:pt x="1049" y="2715"/>
                </a:lnTo>
                <a:close/>
                <a:moveTo>
                  <a:pt x="901" y="2569"/>
                </a:moveTo>
                <a:lnTo>
                  <a:pt x="901" y="2569"/>
                </a:lnTo>
                <a:lnTo>
                  <a:pt x="915" y="2582"/>
                </a:lnTo>
                <a:lnTo>
                  <a:pt x="932" y="2594"/>
                </a:lnTo>
                <a:lnTo>
                  <a:pt x="932" y="2594"/>
                </a:lnTo>
                <a:lnTo>
                  <a:pt x="945" y="2602"/>
                </a:lnTo>
                <a:lnTo>
                  <a:pt x="959" y="2609"/>
                </a:lnTo>
                <a:lnTo>
                  <a:pt x="973" y="2615"/>
                </a:lnTo>
                <a:lnTo>
                  <a:pt x="987" y="2620"/>
                </a:lnTo>
                <a:lnTo>
                  <a:pt x="1002" y="2624"/>
                </a:lnTo>
                <a:lnTo>
                  <a:pt x="1018" y="2627"/>
                </a:lnTo>
                <a:lnTo>
                  <a:pt x="1034" y="2628"/>
                </a:lnTo>
                <a:lnTo>
                  <a:pt x="1049" y="2629"/>
                </a:lnTo>
                <a:lnTo>
                  <a:pt x="1049" y="2629"/>
                </a:lnTo>
                <a:lnTo>
                  <a:pt x="1049" y="2629"/>
                </a:lnTo>
                <a:lnTo>
                  <a:pt x="1049" y="2629"/>
                </a:lnTo>
                <a:lnTo>
                  <a:pt x="1063" y="2628"/>
                </a:lnTo>
                <a:lnTo>
                  <a:pt x="1076" y="2627"/>
                </a:lnTo>
                <a:lnTo>
                  <a:pt x="1089" y="2625"/>
                </a:lnTo>
                <a:lnTo>
                  <a:pt x="1102" y="2622"/>
                </a:lnTo>
                <a:lnTo>
                  <a:pt x="1115" y="2619"/>
                </a:lnTo>
                <a:lnTo>
                  <a:pt x="1128" y="2614"/>
                </a:lnTo>
                <a:lnTo>
                  <a:pt x="1140" y="2609"/>
                </a:lnTo>
                <a:lnTo>
                  <a:pt x="1151" y="2603"/>
                </a:lnTo>
                <a:lnTo>
                  <a:pt x="1163" y="2597"/>
                </a:lnTo>
                <a:lnTo>
                  <a:pt x="1173" y="2590"/>
                </a:lnTo>
                <a:lnTo>
                  <a:pt x="1184" y="2581"/>
                </a:lnTo>
                <a:lnTo>
                  <a:pt x="1195" y="2572"/>
                </a:lnTo>
                <a:lnTo>
                  <a:pt x="1204" y="2563"/>
                </a:lnTo>
                <a:lnTo>
                  <a:pt x="1213" y="2553"/>
                </a:lnTo>
                <a:lnTo>
                  <a:pt x="1221" y="2543"/>
                </a:lnTo>
                <a:lnTo>
                  <a:pt x="1229" y="2532"/>
                </a:lnTo>
                <a:lnTo>
                  <a:pt x="1338" y="2366"/>
                </a:lnTo>
                <a:lnTo>
                  <a:pt x="2604" y="421"/>
                </a:lnTo>
                <a:lnTo>
                  <a:pt x="2604" y="421"/>
                </a:lnTo>
                <a:lnTo>
                  <a:pt x="2615" y="403"/>
                </a:lnTo>
                <a:lnTo>
                  <a:pt x="2624" y="384"/>
                </a:lnTo>
                <a:lnTo>
                  <a:pt x="2630" y="363"/>
                </a:lnTo>
                <a:lnTo>
                  <a:pt x="2635" y="343"/>
                </a:lnTo>
                <a:lnTo>
                  <a:pt x="2638" y="323"/>
                </a:lnTo>
                <a:lnTo>
                  <a:pt x="2639" y="302"/>
                </a:lnTo>
                <a:lnTo>
                  <a:pt x="2638" y="280"/>
                </a:lnTo>
                <a:lnTo>
                  <a:pt x="2635" y="259"/>
                </a:lnTo>
                <a:lnTo>
                  <a:pt x="2635" y="259"/>
                </a:lnTo>
                <a:lnTo>
                  <a:pt x="2630" y="239"/>
                </a:lnTo>
                <a:lnTo>
                  <a:pt x="2622" y="219"/>
                </a:lnTo>
                <a:lnTo>
                  <a:pt x="2613" y="199"/>
                </a:lnTo>
                <a:lnTo>
                  <a:pt x="2603" y="182"/>
                </a:lnTo>
                <a:lnTo>
                  <a:pt x="2589" y="165"/>
                </a:lnTo>
                <a:lnTo>
                  <a:pt x="2575" y="150"/>
                </a:lnTo>
                <a:lnTo>
                  <a:pt x="2560" y="136"/>
                </a:lnTo>
                <a:lnTo>
                  <a:pt x="2543" y="123"/>
                </a:lnTo>
                <a:lnTo>
                  <a:pt x="2543" y="123"/>
                </a:lnTo>
                <a:lnTo>
                  <a:pt x="2529" y="114"/>
                </a:lnTo>
                <a:lnTo>
                  <a:pt x="2515" y="107"/>
                </a:lnTo>
                <a:lnTo>
                  <a:pt x="2500" y="101"/>
                </a:lnTo>
                <a:lnTo>
                  <a:pt x="2486" y="96"/>
                </a:lnTo>
                <a:lnTo>
                  <a:pt x="2471" y="92"/>
                </a:lnTo>
                <a:lnTo>
                  <a:pt x="2456" y="89"/>
                </a:lnTo>
                <a:lnTo>
                  <a:pt x="2440" y="88"/>
                </a:lnTo>
                <a:lnTo>
                  <a:pt x="2425" y="87"/>
                </a:lnTo>
                <a:lnTo>
                  <a:pt x="2425" y="87"/>
                </a:lnTo>
                <a:lnTo>
                  <a:pt x="2410" y="88"/>
                </a:lnTo>
                <a:lnTo>
                  <a:pt x="2397" y="89"/>
                </a:lnTo>
                <a:lnTo>
                  <a:pt x="2384" y="91"/>
                </a:lnTo>
                <a:lnTo>
                  <a:pt x="2371" y="94"/>
                </a:lnTo>
                <a:lnTo>
                  <a:pt x="2359" y="97"/>
                </a:lnTo>
                <a:lnTo>
                  <a:pt x="2346" y="102"/>
                </a:lnTo>
                <a:lnTo>
                  <a:pt x="2334" y="107"/>
                </a:lnTo>
                <a:lnTo>
                  <a:pt x="2322" y="113"/>
                </a:lnTo>
                <a:lnTo>
                  <a:pt x="2311" y="120"/>
                </a:lnTo>
                <a:lnTo>
                  <a:pt x="2300" y="127"/>
                </a:lnTo>
                <a:lnTo>
                  <a:pt x="2289" y="135"/>
                </a:lnTo>
                <a:lnTo>
                  <a:pt x="2279" y="144"/>
                </a:lnTo>
                <a:lnTo>
                  <a:pt x="2270" y="153"/>
                </a:lnTo>
                <a:lnTo>
                  <a:pt x="2261" y="162"/>
                </a:lnTo>
                <a:lnTo>
                  <a:pt x="2253" y="173"/>
                </a:lnTo>
                <a:lnTo>
                  <a:pt x="2245" y="184"/>
                </a:lnTo>
                <a:lnTo>
                  <a:pt x="1025" y="2062"/>
                </a:lnTo>
                <a:lnTo>
                  <a:pt x="462" y="1393"/>
                </a:lnTo>
                <a:lnTo>
                  <a:pt x="462" y="1393"/>
                </a:lnTo>
                <a:lnTo>
                  <a:pt x="454" y="1384"/>
                </a:lnTo>
                <a:lnTo>
                  <a:pt x="446" y="1377"/>
                </a:lnTo>
                <a:lnTo>
                  <a:pt x="429" y="1363"/>
                </a:lnTo>
                <a:lnTo>
                  <a:pt x="410" y="1351"/>
                </a:lnTo>
                <a:lnTo>
                  <a:pt x="389" y="1339"/>
                </a:lnTo>
                <a:lnTo>
                  <a:pt x="368" y="1331"/>
                </a:lnTo>
                <a:lnTo>
                  <a:pt x="347" y="1326"/>
                </a:lnTo>
                <a:lnTo>
                  <a:pt x="325" y="1322"/>
                </a:lnTo>
                <a:lnTo>
                  <a:pt x="312" y="1321"/>
                </a:lnTo>
                <a:lnTo>
                  <a:pt x="301" y="1321"/>
                </a:lnTo>
                <a:lnTo>
                  <a:pt x="301" y="1321"/>
                </a:lnTo>
                <a:lnTo>
                  <a:pt x="282" y="1322"/>
                </a:lnTo>
                <a:lnTo>
                  <a:pt x="263" y="1324"/>
                </a:lnTo>
                <a:lnTo>
                  <a:pt x="244" y="1329"/>
                </a:lnTo>
                <a:lnTo>
                  <a:pt x="225" y="1335"/>
                </a:lnTo>
                <a:lnTo>
                  <a:pt x="207" y="1342"/>
                </a:lnTo>
                <a:lnTo>
                  <a:pt x="190" y="1352"/>
                </a:lnTo>
                <a:lnTo>
                  <a:pt x="174" y="1363"/>
                </a:lnTo>
                <a:lnTo>
                  <a:pt x="159" y="1375"/>
                </a:lnTo>
                <a:lnTo>
                  <a:pt x="159" y="1375"/>
                </a:lnTo>
                <a:lnTo>
                  <a:pt x="144" y="1390"/>
                </a:lnTo>
                <a:lnTo>
                  <a:pt x="129" y="1407"/>
                </a:lnTo>
                <a:lnTo>
                  <a:pt x="117" y="1424"/>
                </a:lnTo>
                <a:lnTo>
                  <a:pt x="107" y="1444"/>
                </a:lnTo>
                <a:lnTo>
                  <a:pt x="99" y="1463"/>
                </a:lnTo>
                <a:lnTo>
                  <a:pt x="93" y="1482"/>
                </a:lnTo>
                <a:lnTo>
                  <a:pt x="89" y="1502"/>
                </a:lnTo>
                <a:lnTo>
                  <a:pt x="87" y="1523"/>
                </a:lnTo>
                <a:lnTo>
                  <a:pt x="87" y="1544"/>
                </a:lnTo>
                <a:lnTo>
                  <a:pt x="88" y="1564"/>
                </a:lnTo>
                <a:lnTo>
                  <a:pt x="92" y="1585"/>
                </a:lnTo>
                <a:lnTo>
                  <a:pt x="98" y="1604"/>
                </a:lnTo>
                <a:lnTo>
                  <a:pt x="105" y="1625"/>
                </a:lnTo>
                <a:lnTo>
                  <a:pt x="115" y="1644"/>
                </a:lnTo>
                <a:lnTo>
                  <a:pt x="126" y="1661"/>
                </a:lnTo>
                <a:lnTo>
                  <a:pt x="141" y="1678"/>
                </a:lnTo>
                <a:lnTo>
                  <a:pt x="901" y="2569"/>
                </a:lnTo>
                <a:close/>
              </a:path>
            </a:pathLst>
          </a:custGeom>
          <a:solidFill>
            <a:schemeClr val="accent1">
              <a:lumMod val="20000"/>
              <a:lumOff val="80000"/>
            </a:schemeClr>
          </a:solidFill>
          <a:ln w="9525">
            <a:no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45" name="文本框 44"/>
          <p:cNvSpPr txBox="1"/>
          <p:nvPr/>
        </p:nvSpPr>
        <p:spPr>
          <a:xfrm>
            <a:off x="4805867" y="4193730"/>
            <a:ext cx="2522793" cy="1383665"/>
          </a:xfrm>
          <a:prstGeom prst="rect">
            <a:avLst/>
          </a:prstGeom>
          <a:solidFill>
            <a:srgbClr val="A2C2D1"/>
          </a:solidFill>
        </p:spPr>
        <p:txBody>
          <a:bodyPr wrap="square" rtlCol="0">
            <a:spAutoFit/>
          </a:bodyPr>
          <a:lstStyle/>
          <a:p>
            <a:pPr algn="l">
              <a:lnSpc>
                <a:spcPct val="150000"/>
              </a:lnSpc>
              <a:buClrTx/>
              <a:buSzTx/>
              <a:buFontTx/>
            </a:pPr>
            <a:r>
              <a:rPr lang="zh-CN" sz="1400" dirty="0">
                <a:latin typeface="方正黑体_GBK" panose="03000509000000000000" pitchFamily="65" charset="-122"/>
                <a:ea typeface="方正黑体_GBK" panose="03000509000000000000" pitchFamily="65" charset="-122"/>
                <a:cs typeface="等线" panose="02010600030101010101" charset="-122"/>
                <a:sym typeface="微软雅黑" panose="020B0503020204020204" charset="-122"/>
              </a:rPr>
              <a:t>在使用指标时必须明确自己的使用目的，同时根据自己已掌握信息多寡，通过信息输入完成自己的使用目的。</a:t>
            </a:r>
            <a:endPar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endParaRPr>
          </a:p>
        </p:txBody>
      </p:sp>
      <p:sp>
        <p:nvSpPr>
          <p:cNvPr id="46" name="Freeform 10"/>
          <p:cNvSpPr>
            <a:spLocks noEditPoints="1"/>
          </p:cNvSpPr>
          <p:nvPr/>
        </p:nvSpPr>
        <p:spPr bwMode="auto">
          <a:xfrm>
            <a:off x="9513424" y="4254673"/>
            <a:ext cx="178944" cy="178091"/>
          </a:xfrm>
          <a:custGeom>
            <a:avLst/>
            <a:gdLst/>
            <a:ahLst/>
            <a:cxnLst>
              <a:cxn ang="0">
                <a:pos x="1027" y="2715"/>
              </a:cxn>
              <a:cxn ang="0">
                <a:pos x="921" y="2687"/>
              </a:cxn>
              <a:cxn ang="0">
                <a:pos x="861" y="2649"/>
              </a:cxn>
              <a:cxn ang="0">
                <a:pos x="75" y="1736"/>
              </a:cxn>
              <a:cxn ang="0">
                <a:pos x="39" y="1686"/>
              </a:cxn>
              <a:cxn ang="0">
                <a:pos x="11" y="1619"/>
              </a:cxn>
              <a:cxn ang="0">
                <a:pos x="0" y="1547"/>
              </a:cxn>
              <a:cxn ang="0">
                <a:pos x="6" y="1475"/>
              </a:cxn>
              <a:cxn ang="0">
                <a:pos x="29" y="1406"/>
              </a:cxn>
              <a:cxn ang="0">
                <a:pos x="70" y="1343"/>
              </a:cxn>
              <a:cxn ang="0">
                <a:pos x="112" y="1301"/>
              </a:cxn>
              <a:cxn ang="0">
                <a:pos x="170" y="1265"/>
              </a:cxn>
              <a:cxn ang="0">
                <a:pos x="234" y="1242"/>
              </a:cxn>
              <a:cxn ang="0">
                <a:pos x="301" y="1234"/>
              </a:cxn>
              <a:cxn ang="0">
                <a:pos x="365" y="1241"/>
              </a:cxn>
              <a:cxn ang="0">
                <a:pos x="440" y="1268"/>
              </a:cxn>
              <a:cxn ang="0">
                <a:pos x="505" y="1313"/>
              </a:cxn>
              <a:cxn ang="0">
                <a:pos x="2172" y="137"/>
              </a:cxn>
              <a:cxn ang="0">
                <a:pos x="2234" y="67"/>
              </a:cxn>
              <a:cxn ang="0">
                <a:pos x="2314" y="21"/>
              </a:cxn>
              <a:cxn ang="0">
                <a:pos x="2405" y="1"/>
              </a:cxn>
              <a:cxn ang="0">
                <a:pos x="2489" y="8"/>
              </a:cxn>
              <a:cxn ang="0">
                <a:pos x="2590" y="51"/>
              </a:cxn>
              <a:cxn ang="0">
                <a:pos x="2637" y="88"/>
              </a:cxn>
              <a:cxn ang="0">
                <a:pos x="2683" y="146"/>
              </a:cxn>
              <a:cxn ang="0">
                <a:pos x="2712" y="213"/>
              </a:cxn>
              <a:cxn ang="0">
                <a:pos x="2724" y="271"/>
              </a:cxn>
              <a:cxn ang="0">
                <a:pos x="2723" y="345"/>
              </a:cxn>
              <a:cxn ang="0">
                <a:pos x="2704" y="416"/>
              </a:cxn>
              <a:cxn ang="0">
                <a:pos x="1411" y="2414"/>
              </a:cxn>
              <a:cxn ang="0">
                <a:pos x="1266" y="2624"/>
              </a:cxn>
              <a:cxn ang="0">
                <a:pos x="1193" y="2680"/>
              </a:cxn>
              <a:cxn ang="0">
                <a:pos x="1106" y="2710"/>
              </a:cxn>
              <a:cxn ang="0">
                <a:pos x="901" y="2569"/>
              </a:cxn>
              <a:cxn ang="0">
                <a:pos x="945" y="2602"/>
              </a:cxn>
              <a:cxn ang="0">
                <a:pos x="1018" y="2627"/>
              </a:cxn>
              <a:cxn ang="0">
                <a:pos x="1049" y="2629"/>
              </a:cxn>
              <a:cxn ang="0">
                <a:pos x="1115" y="2619"/>
              </a:cxn>
              <a:cxn ang="0">
                <a:pos x="1173" y="2590"/>
              </a:cxn>
              <a:cxn ang="0">
                <a:pos x="1221" y="2543"/>
              </a:cxn>
              <a:cxn ang="0">
                <a:pos x="2615" y="403"/>
              </a:cxn>
              <a:cxn ang="0">
                <a:pos x="2639" y="302"/>
              </a:cxn>
              <a:cxn ang="0">
                <a:pos x="2622" y="219"/>
              </a:cxn>
              <a:cxn ang="0">
                <a:pos x="2560" y="136"/>
              </a:cxn>
              <a:cxn ang="0">
                <a:pos x="2500" y="101"/>
              </a:cxn>
              <a:cxn ang="0">
                <a:pos x="2425" y="87"/>
              </a:cxn>
              <a:cxn ang="0">
                <a:pos x="2371" y="94"/>
              </a:cxn>
              <a:cxn ang="0">
                <a:pos x="2311" y="120"/>
              </a:cxn>
              <a:cxn ang="0">
                <a:pos x="2261" y="162"/>
              </a:cxn>
              <a:cxn ang="0">
                <a:pos x="462" y="1393"/>
              </a:cxn>
              <a:cxn ang="0">
                <a:pos x="389" y="1339"/>
              </a:cxn>
              <a:cxn ang="0">
                <a:pos x="301" y="1321"/>
              </a:cxn>
              <a:cxn ang="0">
                <a:pos x="225" y="1335"/>
              </a:cxn>
              <a:cxn ang="0">
                <a:pos x="159" y="1375"/>
              </a:cxn>
              <a:cxn ang="0">
                <a:pos x="99" y="1463"/>
              </a:cxn>
              <a:cxn ang="0">
                <a:pos x="88" y="1564"/>
              </a:cxn>
              <a:cxn ang="0">
                <a:pos x="126" y="1661"/>
              </a:cxn>
            </a:cxnLst>
            <a:rect l="0" t="0" r="r" b="b"/>
            <a:pathLst>
              <a:path w="2726" h="2715">
                <a:moveTo>
                  <a:pt x="1049" y="2715"/>
                </a:moveTo>
                <a:lnTo>
                  <a:pt x="1049" y="2715"/>
                </a:lnTo>
                <a:lnTo>
                  <a:pt x="1049" y="2715"/>
                </a:lnTo>
                <a:lnTo>
                  <a:pt x="1049" y="2715"/>
                </a:lnTo>
                <a:lnTo>
                  <a:pt x="1027" y="2715"/>
                </a:lnTo>
                <a:lnTo>
                  <a:pt x="1005" y="2712"/>
                </a:lnTo>
                <a:lnTo>
                  <a:pt x="984" y="2708"/>
                </a:lnTo>
                <a:lnTo>
                  <a:pt x="963" y="2703"/>
                </a:lnTo>
                <a:lnTo>
                  <a:pt x="942" y="2696"/>
                </a:lnTo>
                <a:lnTo>
                  <a:pt x="921" y="2687"/>
                </a:lnTo>
                <a:lnTo>
                  <a:pt x="902" y="2678"/>
                </a:lnTo>
                <a:lnTo>
                  <a:pt x="883" y="2665"/>
                </a:lnTo>
                <a:lnTo>
                  <a:pt x="883" y="2665"/>
                </a:lnTo>
                <a:lnTo>
                  <a:pt x="872" y="2657"/>
                </a:lnTo>
                <a:lnTo>
                  <a:pt x="861" y="2649"/>
                </a:lnTo>
                <a:lnTo>
                  <a:pt x="851" y="2640"/>
                </a:lnTo>
                <a:lnTo>
                  <a:pt x="839" y="2631"/>
                </a:lnTo>
                <a:lnTo>
                  <a:pt x="837" y="2628"/>
                </a:lnTo>
                <a:lnTo>
                  <a:pt x="811" y="2599"/>
                </a:lnTo>
                <a:lnTo>
                  <a:pt x="75" y="1736"/>
                </a:lnTo>
                <a:lnTo>
                  <a:pt x="75" y="1736"/>
                </a:lnTo>
                <a:lnTo>
                  <a:pt x="65" y="1724"/>
                </a:lnTo>
                <a:lnTo>
                  <a:pt x="56" y="1712"/>
                </a:lnTo>
                <a:lnTo>
                  <a:pt x="47" y="1699"/>
                </a:lnTo>
                <a:lnTo>
                  <a:pt x="39" y="1686"/>
                </a:lnTo>
                <a:lnTo>
                  <a:pt x="32" y="1673"/>
                </a:lnTo>
                <a:lnTo>
                  <a:pt x="26" y="1660"/>
                </a:lnTo>
                <a:lnTo>
                  <a:pt x="20" y="1646"/>
                </a:lnTo>
                <a:lnTo>
                  <a:pt x="15" y="1633"/>
                </a:lnTo>
                <a:lnTo>
                  <a:pt x="11" y="1619"/>
                </a:lnTo>
                <a:lnTo>
                  <a:pt x="7" y="1604"/>
                </a:lnTo>
                <a:lnTo>
                  <a:pt x="4" y="1590"/>
                </a:lnTo>
                <a:lnTo>
                  <a:pt x="2" y="1575"/>
                </a:lnTo>
                <a:lnTo>
                  <a:pt x="1" y="1561"/>
                </a:lnTo>
                <a:lnTo>
                  <a:pt x="0" y="1547"/>
                </a:lnTo>
                <a:lnTo>
                  <a:pt x="0" y="1533"/>
                </a:lnTo>
                <a:lnTo>
                  <a:pt x="0" y="1517"/>
                </a:lnTo>
                <a:lnTo>
                  <a:pt x="2" y="1503"/>
                </a:lnTo>
                <a:lnTo>
                  <a:pt x="3" y="1489"/>
                </a:lnTo>
                <a:lnTo>
                  <a:pt x="6" y="1475"/>
                </a:lnTo>
                <a:lnTo>
                  <a:pt x="9" y="1461"/>
                </a:lnTo>
                <a:lnTo>
                  <a:pt x="13" y="1447"/>
                </a:lnTo>
                <a:lnTo>
                  <a:pt x="18" y="1432"/>
                </a:lnTo>
                <a:lnTo>
                  <a:pt x="23" y="1419"/>
                </a:lnTo>
                <a:lnTo>
                  <a:pt x="29" y="1406"/>
                </a:lnTo>
                <a:lnTo>
                  <a:pt x="36" y="1393"/>
                </a:lnTo>
                <a:lnTo>
                  <a:pt x="43" y="1380"/>
                </a:lnTo>
                <a:lnTo>
                  <a:pt x="51" y="1367"/>
                </a:lnTo>
                <a:lnTo>
                  <a:pt x="60" y="1355"/>
                </a:lnTo>
                <a:lnTo>
                  <a:pt x="70" y="1343"/>
                </a:lnTo>
                <a:lnTo>
                  <a:pt x="79" y="1331"/>
                </a:lnTo>
                <a:lnTo>
                  <a:pt x="90" y="1321"/>
                </a:lnTo>
                <a:lnTo>
                  <a:pt x="101" y="1310"/>
                </a:lnTo>
                <a:lnTo>
                  <a:pt x="101" y="1310"/>
                </a:lnTo>
                <a:lnTo>
                  <a:pt x="112" y="1301"/>
                </a:lnTo>
                <a:lnTo>
                  <a:pt x="122" y="1293"/>
                </a:lnTo>
                <a:lnTo>
                  <a:pt x="134" y="1285"/>
                </a:lnTo>
                <a:lnTo>
                  <a:pt x="146" y="1278"/>
                </a:lnTo>
                <a:lnTo>
                  <a:pt x="158" y="1271"/>
                </a:lnTo>
                <a:lnTo>
                  <a:pt x="170" y="1265"/>
                </a:lnTo>
                <a:lnTo>
                  <a:pt x="182" y="1258"/>
                </a:lnTo>
                <a:lnTo>
                  <a:pt x="194" y="1253"/>
                </a:lnTo>
                <a:lnTo>
                  <a:pt x="207" y="1249"/>
                </a:lnTo>
                <a:lnTo>
                  <a:pt x="220" y="1245"/>
                </a:lnTo>
                <a:lnTo>
                  <a:pt x="234" y="1242"/>
                </a:lnTo>
                <a:lnTo>
                  <a:pt x="247" y="1239"/>
                </a:lnTo>
                <a:lnTo>
                  <a:pt x="260" y="1237"/>
                </a:lnTo>
                <a:lnTo>
                  <a:pt x="274" y="1235"/>
                </a:lnTo>
                <a:lnTo>
                  <a:pt x="287" y="1234"/>
                </a:lnTo>
                <a:lnTo>
                  <a:pt x="301" y="1234"/>
                </a:lnTo>
                <a:lnTo>
                  <a:pt x="301" y="1234"/>
                </a:lnTo>
                <a:lnTo>
                  <a:pt x="318" y="1234"/>
                </a:lnTo>
                <a:lnTo>
                  <a:pt x="334" y="1236"/>
                </a:lnTo>
                <a:lnTo>
                  <a:pt x="349" y="1238"/>
                </a:lnTo>
                <a:lnTo>
                  <a:pt x="365" y="1241"/>
                </a:lnTo>
                <a:lnTo>
                  <a:pt x="380" y="1244"/>
                </a:lnTo>
                <a:lnTo>
                  <a:pt x="395" y="1249"/>
                </a:lnTo>
                <a:lnTo>
                  <a:pt x="411" y="1254"/>
                </a:lnTo>
                <a:lnTo>
                  <a:pt x="426" y="1260"/>
                </a:lnTo>
                <a:lnTo>
                  <a:pt x="440" y="1268"/>
                </a:lnTo>
                <a:lnTo>
                  <a:pt x="453" y="1276"/>
                </a:lnTo>
                <a:lnTo>
                  <a:pt x="467" y="1284"/>
                </a:lnTo>
                <a:lnTo>
                  <a:pt x="480" y="1293"/>
                </a:lnTo>
                <a:lnTo>
                  <a:pt x="493" y="1303"/>
                </a:lnTo>
                <a:lnTo>
                  <a:pt x="505" y="1313"/>
                </a:lnTo>
                <a:lnTo>
                  <a:pt x="517" y="1324"/>
                </a:lnTo>
                <a:lnTo>
                  <a:pt x="527" y="1336"/>
                </a:lnTo>
                <a:lnTo>
                  <a:pt x="1015" y="1917"/>
                </a:lnTo>
                <a:lnTo>
                  <a:pt x="2172" y="137"/>
                </a:lnTo>
                <a:lnTo>
                  <a:pt x="2172" y="137"/>
                </a:lnTo>
                <a:lnTo>
                  <a:pt x="2183" y="121"/>
                </a:lnTo>
                <a:lnTo>
                  <a:pt x="2195" y="106"/>
                </a:lnTo>
                <a:lnTo>
                  <a:pt x="2207" y="92"/>
                </a:lnTo>
                <a:lnTo>
                  <a:pt x="2221" y="79"/>
                </a:lnTo>
                <a:lnTo>
                  <a:pt x="2234" y="67"/>
                </a:lnTo>
                <a:lnTo>
                  <a:pt x="2250" y="56"/>
                </a:lnTo>
                <a:lnTo>
                  <a:pt x="2265" y="46"/>
                </a:lnTo>
                <a:lnTo>
                  <a:pt x="2281" y="37"/>
                </a:lnTo>
                <a:lnTo>
                  <a:pt x="2297" y="29"/>
                </a:lnTo>
                <a:lnTo>
                  <a:pt x="2314" y="21"/>
                </a:lnTo>
                <a:lnTo>
                  <a:pt x="2332" y="15"/>
                </a:lnTo>
                <a:lnTo>
                  <a:pt x="2350" y="10"/>
                </a:lnTo>
                <a:lnTo>
                  <a:pt x="2368" y="6"/>
                </a:lnTo>
                <a:lnTo>
                  <a:pt x="2386" y="3"/>
                </a:lnTo>
                <a:lnTo>
                  <a:pt x="2405" y="1"/>
                </a:lnTo>
                <a:lnTo>
                  <a:pt x="2425" y="0"/>
                </a:lnTo>
                <a:lnTo>
                  <a:pt x="2425" y="0"/>
                </a:lnTo>
                <a:lnTo>
                  <a:pt x="2447" y="1"/>
                </a:lnTo>
                <a:lnTo>
                  <a:pt x="2468" y="4"/>
                </a:lnTo>
                <a:lnTo>
                  <a:pt x="2489" y="8"/>
                </a:lnTo>
                <a:lnTo>
                  <a:pt x="2511" y="13"/>
                </a:lnTo>
                <a:lnTo>
                  <a:pt x="2532" y="20"/>
                </a:lnTo>
                <a:lnTo>
                  <a:pt x="2552" y="29"/>
                </a:lnTo>
                <a:lnTo>
                  <a:pt x="2571" y="39"/>
                </a:lnTo>
                <a:lnTo>
                  <a:pt x="2590" y="51"/>
                </a:lnTo>
                <a:lnTo>
                  <a:pt x="2590" y="51"/>
                </a:lnTo>
                <a:lnTo>
                  <a:pt x="2603" y="59"/>
                </a:lnTo>
                <a:lnTo>
                  <a:pt x="2615" y="68"/>
                </a:lnTo>
                <a:lnTo>
                  <a:pt x="2626" y="78"/>
                </a:lnTo>
                <a:lnTo>
                  <a:pt x="2637" y="88"/>
                </a:lnTo>
                <a:lnTo>
                  <a:pt x="2647" y="98"/>
                </a:lnTo>
                <a:lnTo>
                  <a:pt x="2656" y="109"/>
                </a:lnTo>
                <a:lnTo>
                  <a:pt x="2665" y="122"/>
                </a:lnTo>
                <a:lnTo>
                  <a:pt x="2674" y="134"/>
                </a:lnTo>
                <a:lnTo>
                  <a:pt x="2683" y="146"/>
                </a:lnTo>
                <a:lnTo>
                  <a:pt x="2690" y="158"/>
                </a:lnTo>
                <a:lnTo>
                  <a:pt x="2696" y="171"/>
                </a:lnTo>
                <a:lnTo>
                  <a:pt x="2702" y="185"/>
                </a:lnTo>
                <a:lnTo>
                  <a:pt x="2708" y="198"/>
                </a:lnTo>
                <a:lnTo>
                  <a:pt x="2712" y="213"/>
                </a:lnTo>
                <a:lnTo>
                  <a:pt x="2716" y="227"/>
                </a:lnTo>
                <a:lnTo>
                  <a:pt x="2720" y="242"/>
                </a:lnTo>
                <a:lnTo>
                  <a:pt x="2720" y="242"/>
                </a:lnTo>
                <a:lnTo>
                  <a:pt x="2722" y="257"/>
                </a:lnTo>
                <a:lnTo>
                  <a:pt x="2724" y="271"/>
                </a:lnTo>
                <a:lnTo>
                  <a:pt x="2725" y="286"/>
                </a:lnTo>
                <a:lnTo>
                  <a:pt x="2726" y="301"/>
                </a:lnTo>
                <a:lnTo>
                  <a:pt x="2726" y="316"/>
                </a:lnTo>
                <a:lnTo>
                  <a:pt x="2725" y="331"/>
                </a:lnTo>
                <a:lnTo>
                  <a:pt x="2723" y="345"/>
                </a:lnTo>
                <a:lnTo>
                  <a:pt x="2721" y="359"/>
                </a:lnTo>
                <a:lnTo>
                  <a:pt x="2718" y="373"/>
                </a:lnTo>
                <a:lnTo>
                  <a:pt x="2714" y="389"/>
                </a:lnTo>
                <a:lnTo>
                  <a:pt x="2709" y="402"/>
                </a:lnTo>
                <a:lnTo>
                  <a:pt x="2704" y="416"/>
                </a:lnTo>
                <a:lnTo>
                  <a:pt x="2698" y="429"/>
                </a:lnTo>
                <a:lnTo>
                  <a:pt x="2692" y="443"/>
                </a:lnTo>
                <a:lnTo>
                  <a:pt x="2684" y="455"/>
                </a:lnTo>
                <a:lnTo>
                  <a:pt x="2676" y="469"/>
                </a:lnTo>
                <a:lnTo>
                  <a:pt x="1411" y="2414"/>
                </a:lnTo>
                <a:lnTo>
                  <a:pt x="1302" y="2579"/>
                </a:lnTo>
                <a:lnTo>
                  <a:pt x="1302" y="2579"/>
                </a:lnTo>
                <a:lnTo>
                  <a:pt x="1291" y="2596"/>
                </a:lnTo>
                <a:lnTo>
                  <a:pt x="1278" y="2610"/>
                </a:lnTo>
                <a:lnTo>
                  <a:pt x="1266" y="2624"/>
                </a:lnTo>
                <a:lnTo>
                  <a:pt x="1252" y="2637"/>
                </a:lnTo>
                <a:lnTo>
                  <a:pt x="1238" y="2649"/>
                </a:lnTo>
                <a:lnTo>
                  <a:pt x="1224" y="2660"/>
                </a:lnTo>
                <a:lnTo>
                  <a:pt x="1209" y="2670"/>
                </a:lnTo>
                <a:lnTo>
                  <a:pt x="1193" y="2680"/>
                </a:lnTo>
                <a:lnTo>
                  <a:pt x="1176" y="2688"/>
                </a:lnTo>
                <a:lnTo>
                  <a:pt x="1159" y="2695"/>
                </a:lnTo>
                <a:lnTo>
                  <a:pt x="1142" y="2701"/>
                </a:lnTo>
                <a:lnTo>
                  <a:pt x="1124" y="2706"/>
                </a:lnTo>
                <a:lnTo>
                  <a:pt x="1106" y="2710"/>
                </a:lnTo>
                <a:lnTo>
                  <a:pt x="1087" y="2713"/>
                </a:lnTo>
                <a:lnTo>
                  <a:pt x="1068" y="2715"/>
                </a:lnTo>
                <a:lnTo>
                  <a:pt x="1049" y="2715"/>
                </a:lnTo>
                <a:lnTo>
                  <a:pt x="1049" y="2715"/>
                </a:lnTo>
                <a:close/>
                <a:moveTo>
                  <a:pt x="901" y="2569"/>
                </a:moveTo>
                <a:lnTo>
                  <a:pt x="901" y="2569"/>
                </a:lnTo>
                <a:lnTo>
                  <a:pt x="915" y="2582"/>
                </a:lnTo>
                <a:lnTo>
                  <a:pt x="932" y="2594"/>
                </a:lnTo>
                <a:lnTo>
                  <a:pt x="932" y="2594"/>
                </a:lnTo>
                <a:lnTo>
                  <a:pt x="945" y="2602"/>
                </a:lnTo>
                <a:lnTo>
                  <a:pt x="959" y="2609"/>
                </a:lnTo>
                <a:lnTo>
                  <a:pt x="973" y="2615"/>
                </a:lnTo>
                <a:lnTo>
                  <a:pt x="987" y="2620"/>
                </a:lnTo>
                <a:lnTo>
                  <a:pt x="1002" y="2624"/>
                </a:lnTo>
                <a:lnTo>
                  <a:pt x="1018" y="2627"/>
                </a:lnTo>
                <a:lnTo>
                  <a:pt x="1034" y="2628"/>
                </a:lnTo>
                <a:lnTo>
                  <a:pt x="1049" y="2629"/>
                </a:lnTo>
                <a:lnTo>
                  <a:pt x="1049" y="2629"/>
                </a:lnTo>
                <a:lnTo>
                  <a:pt x="1049" y="2629"/>
                </a:lnTo>
                <a:lnTo>
                  <a:pt x="1049" y="2629"/>
                </a:lnTo>
                <a:lnTo>
                  <a:pt x="1063" y="2628"/>
                </a:lnTo>
                <a:lnTo>
                  <a:pt x="1076" y="2627"/>
                </a:lnTo>
                <a:lnTo>
                  <a:pt x="1089" y="2625"/>
                </a:lnTo>
                <a:lnTo>
                  <a:pt x="1102" y="2622"/>
                </a:lnTo>
                <a:lnTo>
                  <a:pt x="1115" y="2619"/>
                </a:lnTo>
                <a:lnTo>
                  <a:pt x="1128" y="2614"/>
                </a:lnTo>
                <a:lnTo>
                  <a:pt x="1140" y="2609"/>
                </a:lnTo>
                <a:lnTo>
                  <a:pt x="1151" y="2603"/>
                </a:lnTo>
                <a:lnTo>
                  <a:pt x="1163" y="2597"/>
                </a:lnTo>
                <a:lnTo>
                  <a:pt x="1173" y="2590"/>
                </a:lnTo>
                <a:lnTo>
                  <a:pt x="1184" y="2581"/>
                </a:lnTo>
                <a:lnTo>
                  <a:pt x="1195" y="2572"/>
                </a:lnTo>
                <a:lnTo>
                  <a:pt x="1204" y="2563"/>
                </a:lnTo>
                <a:lnTo>
                  <a:pt x="1213" y="2553"/>
                </a:lnTo>
                <a:lnTo>
                  <a:pt x="1221" y="2543"/>
                </a:lnTo>
                <a:lnTo>
                  <a:pt x="1229" y="2532"/>
                </a:lnTo>
                <a:lnTo>
                  <a:pt x="1338" y="2366"/>
                </a:lnTo>
                <a:lnTo>
                  <a:pt x="2604" y="421"/>
                </a:lnTo>
                <a:lnTo>
                  <a:pt x="2604" y="421"/>
                </a:lnTo>
                <a:lnTo>
                  <a:pt x="2615" y="403"/>
                </a:lnTo>
                <a:lnTo>
                  <a:pt x="2624" y="384"/>
                </a:lnTo>
                <a:lnTo>
                  <a:pt x="2630" y="363"/>
                </a:lnTo>
                <a:lnTo>
                  <a:pt x="2635" y="343"/>
                </a:lnTo>
                <a:lnTo>
                  <a:pt x="2638" y="323"/>
                </a:lnTo>
                <a:lnTo>
                  <a:pt x="2639" y="302"/>
                </a:lnTo>
                <a:lnTo>
                  <a:pt x="2638" y="280"/>
                </a:lnTo>
                <a:lnTo>
                  <a:pt x="2635" y="259"/>
                </a:lnTo>
                <a:lnTo>
                  <a:pt x="2635" y="259"/>
                </a:lnTo>
                <a:lnTo>
                  <a:pt x="2630" y="239"/>
                </a:lnTo>
                <a:lnTo>
                  <a:pt x="2622" y="219"/>
                </a:lnTo>
                <a:lnTo>
                  <a:pt x="2613" y="199"/>
                </a:lnTo>
                <a:lnTo>
                  <a:pt x="2603" y="182"/>
                </a:lnTo>
                <a:lnTo>
                  <a:pt x="2589" y="165"/>
                </a:lnTo>
                <a:lnTo>
                  <a:pt x="2575" y="150"/>
                </a:lnTo>
                <a:lnTo>
                  <a:pt x="2560" y="136"/>
                </a:lnTo>
                <a:lnTo>
                  <a:pt x="2543" y="123"/>
                </a:lnTo>
                <a:lnTo>
                  <a:pt x="2543" y="123"/>
                </a:lnTo>
                <a:lnTo>
                  <a:pt x="2529" y="114"/>
                </a:lnTo>
                <a:lnTo>
                  <a:pt x="2515" y="107"/>
                </a:lnTo>
                <a:lnTo>
                  <a:pt x="2500" y="101"/>
                </a:lnTo>
                <a:lnTo>
                  <a:pt x="2486" y="96"/>
                </a:lnTo>
                <a:lnTo>
                  <a:pt x="2471" y="92"/>
                </a:lnTo>
                <a:lnTo>
                  <a:pt x="2456" y="89"/>
                </a:lnTo>
                <a:lnTo>
                  <a:pt x="2440" y="88"/>
                </a:lnTo>
                <a:lnTo>
                  <a:pt x="2425" y="87"/>
                </a:lnTo>
                <a:lnTo>
                  <a:pt x="2425" y="87"/>
                </a:lnTo>
                <a:lnTo>
                  <a:pt x="2410" y="88"/>
                </a:lnTo>
                <a:lnTo>
                  <a:pt x="2397" y="89"/>
                </a:lnTo>
                <a:lnTo>
                  <a:pt x="2384" y="91"/>
                </a:lnTo>
                <a:lnTo>
                  <a:pt x="2371" y="94"/>
                </a:lnTo>
                <a:lnTo>
                  <a:pt x="2359" y="97"/>
                </a:lnTo>
                <a:lnTo>
                  <a:pt x="2346" y="102"/>
                </a:lnTo>
                <a:lnTo>
                  <a:pt x="2334" y="107"/>
                </a:lnTo>
                <a:lnTo>
                  <a:pt x="2322" y="113"/>
                </a:lnTo>
                <a:lnTo>
                  <a:pt x="2311" y="120"/>
                </a:lnTo>
                <a:lnTo>
                  <a:pt x="2300" y="127"/>
                </a:lnTo>
                <a:lnTo>
                  <a:pt x="2289" y="135"/>
                </a:lnTo>
                <a:lnTo>
                  <a:pt x="2279" y="144"/>
                </a:lnTo>
                <a:lnTo>
                  <a:pt x="2270" y="153"/>
                </a:lnTo>
                <a:lnTo>
                  <a:pt x="2261" y="162"/>
                </a:lnTo>
                <a:lnTo>
                  <a:pt x="2253" y="173"/>
                </a:lnTo>
                <a:lnTo>
                  <a:pt x="2245" y="184"/>
                </a:lnTo>
                <a:lnTo>
                  <a:pt x="1025" y="2062"/>
                </a:lnTo>
                <a:lnTo>
                  <a:pt x="462" y="1393"/>
                </a:lnTo>
                <a:lnTo>
                  <a:pt x="462" y="1393"/>
                </a:lnTo>
                <a:lnTo>
                  <a:pt x="454" y="1384"/>
                </a:lnTo>
                <a:lnTo>
                  <a:pt x="446" y="1377"/>
                </a:lnTo>
                <a:lnTo>
                  <a:pt x="429" y="1363"/>
                </a:lnTo>
                <a:lnTo>
                  <a:pt x="410" y="1351"/>
                </a:lnTo>
                <a:lnTo>
                  <a:pt x="389" y="1339"/>
                </a:lnTo>
                <a:lnTo>
                  <a:pt x="368" y="1331"/>
                </a:lnTo>
                <a:lnTo>
                  <a:pt x="347" y="1326"/>
                </a:lnTo>
                <a:lnTo>
                  <a:pt x="325" y="1322"/>
                </a:lnTo>
                <a:lnTo>
                  <a:pt x="312" y="1321"/>
                </a:lnTo>
                <a:lnTo>
                  <a:pt x="301" y="1321"/>
                </a:lnTo>
                <a:lnTo>
                  <a:pt x="301" y="1321"/>
                </a:lnTo>
                <a:lnTo>
                  <a:pt x="282" y="1322"/>
                </a:lnTo>
                <a:lnTo>
                  <a:pt x="263" y="1324"/>
                </a:lnTo>
                <a:lnTo>
                  <a:pt x="244" y="1329"/>
                </a:lnTo>
                <a:lnTo>
                  <a:pt x="225" y="1335"/>
                </a:lnTo>
                <a:lnTo>
                  <a:pt x="207" y="1342"/>
                </a:lnTo>
                <a:lnTo>
                  <a:pt x="190" y="1352"/>
                </a:lnTo>
                <a:lnTo>
                  <a:pt x="174" y="1363"/>
                </a:lnTo>
                <a:lnTo>
                  <a:pt x="159" y="1375"/>
                </a:lnTo>
                <a:lnTo>
                  <a:pt x="159" y="1375"/>
                </a:lnTo>
                <a:lnTo>
                  <a:pt x="144" y="1390"/>
                </a:lnTo>
                <a:lnTo>
                  <a:pt x="129" y="1407"/>
                </a:lnTo>
                <a:lnTo>
                  <a:pt x="117" y="1424"/>
                </a:lnTo>
                <a:lnTo>
                  <a:pt x="107" y="1444"/>
                </a:lnTo>
                <a:lnTo>
                  <a:pt x="99" y="1463"/>
                </a:lnTo>
                <a:lnTo>
                  <a:pt x="93" y="1482"/>
                </a:lnTo>
                <a:lnTo>
                  <a:pt x="89" y="1502"/>
                </a:lnTo>
                <a:lnTo>
                  <a:pt x="87" y="1523"/>
                </a:lnTo>
                <a:lnTo>
                  <a:pt x="87" y="1544"/>
                </a:lnTo>
                <a:lnTo>
                  <a:pt x="88" y="1564"/>
                </a:lnTo>
                <a:lnTo>
                  <a:pt x="92" y="1585"/>
                </a:lnTo>
                <a:lnTo>
                  <a:pt x="98" y="1604"/>
                </a:lnTo>
                <a:lnTo>
                  <a:pt x="105" y="1625"/>
                </a:lnTo>
                <a:lnTo>
                  <a:pt x="115" y="1644"/>
                </a:lnTo>
                <a:lnTo>
                  <a:pt x="126" y="1661"/>
                </a:lnTo>
                <a:lnTo>
                  <a:pt x="141" y="1678"/>
                </a:lnTo>
                <a:lnTo>
                  <a:pt x="901" y="2569"/>
                </a:lnTo>
                <a:close/>
              </a:path>
            </a:pathLst>
          </a:custGeom>
          <a:solidFill>
            <a:schemeClr val="accent1">
              <a:lumMod val="20000"/>
              <a:lumOff val="80000"/>
            </a:schemeClr>
          </a:solidFill>
          <a:ln w="9525">
            <a:no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47" name="文本框 46"/>
          <p:cNvSpPr txBox="1"/>
          <p:nvPr/>
        </p:nvSpPr>
        <p:spPr>
          <a:xfrm>
            <a:off x="8377994" y="4193846"/>
            <a:ext cx="2522793" cy="1383665"/>
          </a:xfrm>
          <a:prstGeom prst="rect">
            <a:avLst/>
          </a:prstGeom>
          <a:solidFill>
            <a:srgbClr val="A2C2D1"/>
          </a:solidFill>
        </p:spPr>
        <p:txBody>
          <a:bodyPr wrap="square" rtlCol="0">
            <a:spAutoFit/>
          </a:bodyPr>
          <a:lstStyle/>
          <a:p>
            <a:pPr algn="l">
              <a:lnSpc>
                <a:spcPct val="150000"/>
              </a:lnSpc>
            </a:pPr>
            <a:r>
              <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rPr>
              <a:t>通过有效的信息输入可以获得相对精确的指标数据输出，但是当指标数据出现偏差时，可以追溯信息出现偏差的原因</a:t>
            </a:r>
            <a:endParaRPr lang="en-US" altLang="zh-CN" sz="1100">
              <a:solidFill>
                <a:schemeClr val="tx1"/>
              </a:solidFill>
              <a:effectLst>
                <a:outerShdw blurRad="38100" dist="19050" dir="2700000" algn="tl" rotWithShape="0">
                  <a:schemeClr val="dk1">
                    <a:alpha val="40000"/>
                  </a:schemeClr>
                </a:outerShdw>
              </a:effectLst>
              <a:latin typeface="思源黑体 CN Light" panose="020B0500000000000000" pitchFamily="34" charset="-122"/>
              <a:ea typeface="思源黑体 CN Light" panose="020B0500000000000000" pitchFamily="34" charset="-122"/>
            </a:endParaRPr>
          </a:p>
        </p:txBody>
      </p:sp>
      <p:sp>
        <p:nvSpPr>
          <p:cNvPr id="48" name="文本框 47"/>
          <p:cNvSpPr txBox="1"/>
          <p:nvPr/>
        </p:nvSpPr>
        <p:spPr>
          <a:xfrm>
            <a:off x="2143125" y="1445895"/>
            <a:ext cx="944880" cy="398780"/>
          </a:xfrm>
          <a:prstGeom prst="rect">
            <a:avLst/>
          </a:prstGeom>
          <a:noFill/>
        </p:spPr>
        <p:txBody>
          <a:bodyPr wrap="none" rtlCol="0" anchor="t">
            <a:spAutoFit/>
          </a:bodyPr>
          <a:lstStyle/>
          <a:p>
            <a:r>
              <a:rPr lang="zh-CN" altLang="en-US" sz="2000" cap="all" dirty="0">
                <a:ln w="25400" cmpd="sng"/>
                <a:blipFill>
                  <a:blip r:embed="rId1"/>
                  <a:stretch>
                    <a:fillRect/>
                  </a:stretch>
                </a:blipFill>
                <a:effectLst/>
                <a:latin typeface="汉仪黑方简" panose="00020600040101010101" charset="-122"/>
                <a:ea typeface="汉仪黑方简" panose="00020600040101010101" charset="-122"/>
                <a:cs typeface="+mn-ea"/>
                <a:sym typeface="微软雅黑" panose="020B0503020204020204" charset="-122"/>
              </a:rPr>
              <a:t>有效性</a:t>
            </a:r>
            <a:endParaRPr lang="zh-CN" altLang="en-US" sz="2000"/>
          </a:p>
        </p:txBody>
      </p:sp>
      <p:sp>
        <p:nvSpPr>
          <p:cNvPr id="49" name="文本框 48"/>
          <p:cNvSpPr txBox="1"/>
          <p:nvPr/>
        </p:nvSpPr>
        <p:spPr>
          <a:xfrm>
            <a:off x="4796790" y="1445895"/>
            <a:ext cx="2540000" cy="398780"/>
          </a:xfrm>
          <a:prstGeom prst="rect">
            <a:avLst/>
          </a:prstGeom>
          <a:noFill/>
        </p:spPr>
        <p:txBody>
          <a:bodyPr wrap="square" rtlCol="0" anchor="t">
            <a:spAutoFit/>
          </a:bodyPr>
          <a:lstStyle/>
          <a:p>
            <a:pPr lvl="0" algn="ctr">
              <a:buClrTx/>
              <a:buSzTx/>
              <a:buFontTx/>
            </a:pPr>
            <a:r>
              <a:rPr lang="zh-CN" altLang="en-US" sz="2000" cap="all" dirty="0">
                <a:ln w="25400" cmpd="sng"/>
                <a:blipFill>
                  <a:blip r:embed="rId1"/>
                  <a:stretch>
                    <a:fillRect/>
                  </a:stretch>
                </a:blipFill>
                <a:effectLst/>
                <a:latin typeface="汉仪黑方简" panose="00020600040101010101" charset="-122"/>
                <a:ea typeface="汉仪黑方简" panose="00020600040101010101" charset="-122"/>
                <a:cs typeface="+mn-ea"/>
                <a:sym typeface="微软雅黑" panose="020B0503020204020204" charset="-122"/>
              </a:rPr>
              <a:t>相对的精确性</a:t>
            </a:r>
            <a:endParaRPr lang="zh-CN" altLang="en-US" sz="2000" cap="all" dirty="0">
              <a:ln w="25400" cmpd="sng"/>
              <a:blipFill>
                <a:blip r:embed="rId1"/>
                <a:stretch>
                  <a:fillRect/>
                </a:stretch>
              </a:blipFill>
              <a:effectLst/>
              <a:latin typeface="汉仪黑方简" panose="00020600040101010101" charset="-122"/>
              <a:ea typeface="汉仪黑方简" panose="00020600040101010101" charset="-122"/>
              <a:cs typeface="+mn-ea"/>
              <a:sym typeface="微软雅黑" panose="020B0503020204020204" charset="-122"/>
            </a:endParaRPr>
          </a:p>
        </p:txBody>
      </p:sp>
      <p:sp>
        <p:nvSpPr>
          <p:cNvPr id="50" name="文本框 49"/>
          <p:cNvSpPr txBox="1"/>
          <p:nvPr/>
        </p:nvSpPr>
        <p:spPr>
          <a:xfrm>
            <a:off x="9121775" y="1424940"/>
            <a:ext cx="1198880" cy="398780"/>
          </a:xfrm>
          <a:prstGeom prst="rect">
            <a:avLst/>
          </a:prstGeom>
          <a:noFill/>
        </p:spPr>
        <p:txBody>
          <a:bodyPr wrap="none" rtlCol="0" anchor="t">
            <a:spAutoFit/>
          </a:bodyPr>
          <a:lstStyle/>
          <a:p>
            <a:r>
              <a:rPr lang="zh-CN" altLang="en-US" sz="2000" cap="all" dirty="0">
                <a:ln w="25400" cmpd="sng"/>
                <a:blipFill>
                  <a:blip r:embed="rId1"/>
                  <a:stretch>
                    <a:fillRect/>
                  </a:stretch>
                </a:blipFill>
                <a:effectLst/>
                <a:latin typeface="汉仪黑方简" panose="00020600040101010101" charset="-122"/>
                <a:ea typeface="汉仪黑方简" panose="00020600040101010101" charset="-122"/>
                <a:cs typeface="+mn-ea"/>
                <a:sym typeface="微软雅黑" panose="020B0503020204020204" charset="-122"/>
              </a:rPr>
              <a:t>可追溯性</a:t>
            </a:r>
            <a:endParaRPr lang="zh-CN" altLang="en-US" sz="2000" cap="all" dirty="0">
              <a:ln w="25400" cmpd="sng"/>
              <a:blipFill>
                <a:blip r:embed="rId1"/>
                <a:stretch>
                  <a:fillRect/>
                </a:stretch>
              </a:blipFill>
              <a:effectLst/>
              <a:latin typeface="汉仪黑方简" panose="00020600040101010101" charset="-122"/>
              <a:ea typeface="汉仪黑方简" panose="00020600040101010101" charset="-122"/>
              <a:cs typeface="+mn-ea"/>
              <a:sym typeface="微软雅黑" panose="020B0503020204020204" charset="-122"/>
            </a:endParaRPr>
          </a:p>
        </p:txBody>
      </p:sp>
      <p:pic>
        <p:nvPicPr>
          <p:cNvPr id="57" name="图片 56"/>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1288854" y="2330129"/>
            <a:ext cx="2523193" cy="1627200"/>
          </a:xfrm>
          <a:prstGeom prst="rect">
            <a:avLst/>
          </a:prstGeom>
          <a:solidFill>
            <a:schemeClr val="accent1">
              <a:lumMod val="20000"/>
              <a:lumOff val="80000"/>
            </a:schemeClr>
          </a:solidFill>
          <a:ln w="57150">
            <a:solidFill>
              <a:schemeClr val="tx1"/>
            </a:solidFill>
          </a:ln>
        </p:spPr>
      </p:pic>
      <p:pic>
        <p:nvPicPr>
          <p:cNvPr id="58" name="http://photo-static-api.fotomore.com/creative/vcg/400/new/VCG41N1158033421.jpg" descr="&amp;pky310_sjzg_VCG41N1158033421&amp;2&amp;src_replace_replace1&amp;"/>
          <p:cNvPicPr>
            <a:picLocks noChangeAspect="1"/>
          </p:cNvPicPr>
          <p:nvPr/>
        </p:nvPicPr>
        <p:blipFill>
          <a:blip r:embed="rId4" cstate="email"/>
          <a:srcRect/>
          <a:stretch>
            <a:fillRect/>
          </a:stretch>
        </p:blipFill>
        <p:spPr>
          <a:xfrm>
            <a:off x="4808855" y="2300605"/>
            <a:ext cx="2519045" cy="1628775"/>
          </a:xfrm>
          <a:prstGeom prst="rect">
            <a:avLst/>
          </a:prstGeom>
          <a:ln w="38100">
            <a:solidFill>
              <a:schemeClr val="tx1"/>
            </a:solidFill>
          </a:ln>
        </p:spPr>
      </p:pic>
      <p:pic>
        <p:nvPicPr>
          <p:cNvPr id="61" name="图片 60" descr="t019c07af6f41e694af"/>
          <p:cNvPicPr>
            <a:picLocks noChangeAspect="1"/>
          </p:cNvPicPr>
          <p:nvPr/>
        </p:nvPicPr>
        <p:blipFill>
          <a:blip r:embed="rId5" cstate="email"/>
          <a:stretch>
            <a:fillRect/>
          </a:stretch>
        </p:blipFill>
        <p:spPr>
          <a:xfrm>
            <a:off x="8328660" y="2300605"/>
            <a:ext cx="2534476" cy="1627200"/>
          </a:xfrm>
          <a:prstGeom prst="rect">
            <a:avLst/>
          </a:prstGeom>
          <a:ln w="38100">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18745" y="167640"/>
            <a:ext cx="3113405" cy="368300"/>
            <a:chOff x="187" y="264"/>
            <a:chExt cx="4903" cy="580"/>
          </a:xfrm>
        </p:grpSpPr>
        <p:sp>
          <p:nvSpPr>
            <p:cNvPr id="9" name="TextBox 7"/>
            <p:cNvSpPr txBox="1"/>
            <p:nvPr/>
          </p:nvSpPr>
          <p:spPr>
            <a:xfrm>
              <a:off x="952" y="264"/>
              <a:ext cx="4139" cy="580"/>
            </a:xfrm>
            <a:prstGeom prst="rect">
              <a:avLst/>
            </a:prstGeom>
            <a:noFill/>
          </p:spPr>
          <p:txBody>
            <a:bodyPr wrap="square" rtlCol="0">
              <a:spAutoFit/>
            </a:bodyPr>
            <a:lstStyle/>
            <a:p>
              <a:pPr marL="342900" indent="-342900">
                <a:buFont typeface="Wingdings" panose="05000000000000000000" charset="0"/>
                <a:buChar char="Ø"/>
              </a:pPr>
              <a:r>
                <a:rPr kumimoji="0" lang="zh-CN" altLang="en-US" b="1" i="0" kern="1200" cap="all" spc="0" normalizeH="0" baseline="0" noProof="0" dirty="0">
                  <a:latin typeface="等线" panose="02010600030101010101" charset="-122"/>
                  <a:ea typeface="等线" panose="02010600030101010101" charset="-122"/>
                  <a:cs typeface="+mn-ea"/>
                  <a:sym typeface="+mn-lt"/>
                </a:rPr>
                <a:t>应用方法</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0"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2" name="矩形 11"/>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34720" y="2915920"/>
            <a:ext cx="9688195" cy="836930"/>
            <a:chOff x="1472" y="4592"/>
            <a:chExt cx="15257" cy="1318"/>
          </a:xfrm>
        </p:grpSpPr>
        <p:sp>
          <p:nvSpPr>
            <p:cNvPr id="2" name="Round Same Side Corner Rectangle 42"/>
            <p:cNvSpPr/>
            <p:nvPr/>
          </p:nvSpPr>
          <p:spPr>
            <a:xfrm rot="16200000" flipH="1">
              <a:off x="3120" y="3356"/>
              <a:ext cx="471" cy="3767"/>
            </a:xfrm>
            <a:prstGeom prst="round2SameRect">
              <a:avLst>
                <a:gd name="adj1" fmla="val 50000"/>
                <a:gd name="adj2" fmla="val 0"/>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lIns="164564" tIns="82283" rIns="164564" bIns="82283" rtlCol="0" anchor="ctr"/>
            <a:lstStyle/>
            <a:p>
              <a:pPr algn="ctr"/>
              <a:endParaRPr lang="bg-BG"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3" name="Freeform 734"/>
            <p:cNvSpPr>
              <a:spLocks noChangeArrowheads="1"/>
            </p:cNvSpPr>
            <p:nvPr/>
          </p:nvSpPr>
          <p:spPr bwMode="auto">
            <a:xfrm rot="5400000">
              <a:off x="3196" y="5280"/>
              <a:ext cx="501" cy="69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tx1">
                <a:lumMod val="95000"/>
                <a:lumOff val="5000"/>
              </a:schemeClr>
            </a:solidFill>
            <a:ln>
              <a:noFill/>
            </a:ln>
            <a:effectLst/>
          </p:spPr>
          <p:txBody>
            <a:bodyPr wrap="none" anchor="ctr"/>
            <a:lstStyle/>
            <a:p>
              <a:endParaRPr lang="en-US"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4" name="Rectangle 40"/>
            <p:cNvSpPr/>
            <p:nvPr/>
          </p:nvSpPr>
          <p:spPr>
            <a:xfrm>
              <a:off x="9139" y="5004"/>
              <a:ext cx="3767" cy="471"/>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lIns="164564" tIns="82283" rIns="164564" bIns="82283" rtlCol="0" anchor="ctr"/>
            <a:lstStyle/>
            <a:p>
              <a:pPr algn="ctr"/>
              <a:endParaRPr lang="bg-BG"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5" name="Freeform 734"/>
            <p:cNvSpPr>
              <a:spLocks noChangeArrowheads="1"/>
            </p:cNvSpPr>
            <p:nvPr/>
          </p:nvSpPr>
          <p:spPr bwMode="auto">
            <a:xfrm rot="5400000">
              <a:off x="10829" y="5311"/>
              <a:ext cx="501" cy="69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tx1">
                <a:lumMod val="95000"/>
                <a:lumOff val="5000"/>
              </a:schemeClr>
            </a:solidFill>
            <a:ln>
              <a:noFill/>
            </a:ln>
            <a:effectLst/>
          </p:spPr>
          <p:txBody>
            <a:bodyPr wrap="none" anchor="ctr"/>
            <a:lstStyle/>
            <a:p>
              <a:endParaRPr lang="en-US"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6" name="Round Same Side Corner Rectangle 36"/>
            <p:cNvSpPr/>
            <p:nvPr/>
          </p:nvSpPr>
          <p:spPr>
            <a:xfrm rot="5400000">
              <a:off x="14611" y="3356"/>
              <a:ext cx="471" cy="3767"/>
            </a:xfrm>
            <a:prstGeom prst="round2SameRect">
              <a:avLst>
                <a:gd name="adj1" fmla="val 50000"/>
                <a:gd name="adj2" fmla="val 0"/>
              </a:avLst>
            </a:prstGeom>
            <a:solidFill>
              <a:srgbClr val="90D1EA"/>
            </a:solidFill>
            <a:ln>
              <a:noFill/>
            </a:ln>
          </p:spPr>
          <p:style>
            <a:lnRef idx="2">
              <a:schemeClr val="accent1">
                <a:shade val="50000"/>
              </a:schemeClr>
            </a:lnRef>
            <a:fillRef idx="1">
              <a:schemeClr val="accent1"/>
            </a:fillRef>
            <a:effectRef idx="0">
              <a:schemeClr val="accent1"/>
            </a:effectRef>
            <a:fontRef idx="minor">
              <a:schemeClr val="lt1"/>
            </a:fontRef>
          </p:style>
          <p:txBody>
            <a:bodyPr lIns="164564" tIns="82283" rIns="164564" bIns="82283" rtlCol="0" anchor="ctr"/>
            <a:lstStyle/>
            <a:p>
              <a:pPr algn="ctr"/>
              <a:endParaRPr lang="bg-BG"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7" name="Freeform 734"/>
            <p:cNvSpPr>
              <a:spLocks noChangeArrowheads="1"/>
            </p:cNvSpPr>
            <p:nvPr/>
          </p:nvSpPr>
          <p:spPr bwMode="auto">
            <a:xfrm rot="16200000">
              <a:off x="14605" y="4502"/>
              <a:ext cx="501" cy="69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tx1">
                <a:lumMod val="95000"/>
                <a:lumOff val="5000"/>
              </a:schemeClr>
            </a:solidFill>
            <a:ln>
              <a:noFill/>
            </a:ln>
            <a:effectLst/>
          </p:spPr>
          <p:txBody>
            <a:bodyPr wrap="none" anchor="ctr"/>
            <a:lstStyle/>
            <a:p>
              <a:endParaRPr lang="en-US"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13" name="Rectangle 32"/>
            <p:cNvSpPr/>
            <p:nvPr/>
          </p:nvSpPr>
          <p:spPr>
            <a:xfrm>
              <a:off x="5306" y="5004"/>
              <a:ext cx="3767" cy="471"/>
            </a:xfrm>
            <a:prstGeom prst="rect">
              <a:avLst/>
            </a:prstGeom>
            <a:solidFill>
              <a:srgbClr val="90D1EA"/>
            </a:solidFill>
            <a:ln>
              <a:noFill/>
            </a:ln>
          </p:spPr>
          <p:style>
            <a:lnRef idx="2">
              <a:schemeClr val="accent1">
                <a:shade val="50000"/>
              </a:schemeClr>
            </a:lnRef>
            <a:fillRef idx="1">
              <a:schemeClr val="accent1"/>
            </a:fillRef>
            <a:effectRef idx="0">
              <a:schemeClr val="accent1"/>
            </a:effectRef>
            <a:fontRef idx="minor">
              <a:schemeClr val="lt1"/>
            </a:fontRef>
          </p:style>
          <p:txBody>
            <a:bodyPr lIns="164564" tIns="82283" rIns="164564" bIns="82283" rtlCol="0" anchor="ctr"/>
            <a:lstStyle/>
            <a:p>
              <a:pPr algn="ctr"/>
              <a:endParaRPr lang="bg-BG" sz="1015" dirty="0">
                <a:solidFill>
                  <a:schemeClr val="tx1">
                    <a:lumMod val="75000"/>
                    <a:lumOff val="25000"/>
                  </a:schemeClr>
                </a:solidFill>
                <a:latin typeface="Calibri Light" panose="020F0302020204030204"/>
                <a:ea typeface="思源黑体 CN Medium" panose="020B0500000000000000" pitchFamily="34" charset="-122"/>
              </a:endParaRPr>
            </a:p>
          </p:txBody>
        </p:sp>
        <p:sp>
          <p:nvSpPr>
            <p:cNvPr id="14" name="Freeform 734"/>
            <p:cNvSpPr>
              <a:spLocks noChangeArrowheads="1"/>
            </p:cNvSpPr>
            <p:nvPr/>
          </p:nvSpPr>
          <p:spPr bwMode="auto">
            <a:xfrm rot="16200000">
              <a:off x="6908" y="4493"/>
              <a:ext cx="501" cy="69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tx1">
                <a:lumMod val="95000"/>
                <a:lumOff val="5000"/>
              </a:schemeClr>
            </a:solidFill>
            <a:ln>
              <a:noFill/>
            </a:ln>
            <a:effectLst/>
          </p:spPr>
          <p:txBody>
            <a:bodyPr wrap="none" anchor="ctr"/>
            <a:lstStyle/>
            <a:p>
              <a:endParaRPr lang="en-US" sz="1015" dirty="0">
                <a:solidFill>
                  <a:schemeClr val="tx1">
                    <a:lumMod val="75000"/>
                    <a:lumOff val="25000"/>
                  </a:schemeClr>
                </a:solidFill>
                <a:latin typeface="Calibri Light" panose="020F0302020204030204"/>
                <a:ea typeface="思源黑体 CN Medium" panose="020B0500000000000000" pitchFamily="34" charset="-122"/>
              </a:endParaRPr>
            </a:p>
          </p:txBody>
        </p:sp>
      </p:grpSp>
      <p:grpSp>
        <p:nvGrpSpPr>
          <p:cNvPr id="27" name="组合 26"/>
          <p:cNvGrpSpPr/>
          <p:nvPr/>
        </p:nvGrpSpPr>
        <p:grpSpPr>
          <a:xfrm>
            <a:off x="1637665" y="1466215"/>
            <a:ext cx="8338820" cy="3789045"/>
            <a:chOff x="2579" y="2309"/>
            <a:chExt cx="13132" cy="5967"/>
          </a:xfrm>
        </p:grpSpPr>
        <p:grpSp>
          <p:nvGrpSpPr>
            <p:cNvPr id="15" name="Group 4"/>
            <p:cNvGrpSpPr/>
            <p:nvPr/>
          </p:nvGrpSpPr>
          <p:grpSpPr>
            <a:xfrm>
              <a:off x="6292" y="6248"/>
              <a:ext cx="1731" cy="2029"/>
              <a:chOff x="4567824" y="4145471"/>
              <a:chExt cx="944072" cy="1009775"/>
            </a:xfrm>
            <a:solidFill>
              <a:srgbClr val="85C6A7"/>
            </a:solidFill>
          </p:grpSpPr>
          <p:grpSp>
            <p:nvGrpSpPr>
              <p:cNvPr id="16" name="Group 95"/>
              <p:cNvGrpSpPr/>
              <p:nvPr/>
            </p:nvGrpSpPr>
            <p:grpSpPr>
              <a:xfrm>
                <a:off x="4567824" y="4145471"/>
                <a:ext cx="944072" cy="1009775"/>
                <a:chOff x="1633379" y="2569107"/>
                <a:chExt cx="1487165" cy="1590666"/>
              </a:xfrm>
              <a:grpFill/>
            </p:grpSpPr>
            <p:sp>
              <p:nvSpPr>
                <p:cNvPr id="17" name="Sev01"/>
                <p:cNvSpPr/>
                <p:nvPr/>
              </p:nvSpPr>
              <p:spPr>
                <a:xfrm rot="18900000">
                  <a:off x="1633379" y="2672608"/>
                  <a:ext cx="1487165" cy="1487165"/>
                </a:xfrm>
                <a:prstGeom prst="rect">
                  <a:avLst/>
                </a:prstGeom>
                <a:solidFill>
                  <a:srgbClr val="AE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sp>
              <p:nvSpPr>
                <p:cNvPr id="18" name="Sev01"/>
                <p:cNvSpPr/>
                <p:nvPr/>
              </p:nvSpPr>
              <p:spPr>
                <a:xfrm rot="18900000">
                  <a:off x="1633379" y="2569107"/>
                  <a:ext cx="1487165" cy="1487165"/>
                </a:xfrm>
                <a:prstGeom prst="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grpSp>
          <p:sp>
            <p:nvSpPr>
              <p:cNvPr id="19" name="Freeform 61"/>
              <p:cNvSpPr/>
              <p:nvPr/>
            </p:nvSpPr>
            <p:spPr bwMode="auto">
              <a:xfrm>
                <a:off x="4850006" y="4424287"/>
                <a:ext cx="535141" cy="436765"/>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8580" tIns="34290" rIns="68580" bIns="34290" numCol="1" anchor="t" anchorCtr="0" compatLnSpc="1"/>
              <a:lstStyle/>
              <a:p>
                <a:endParaRPr lang="en-US" sz="1015" dirty="0">
                  <a:solidFill>
                    <a:schemeClr val="tx1">
                      <a:lumMod val="75000"/>
                      <a:lumOff val="25000"/>
                    </a:schemeClr>
                  </a:solidFill>
                  <a:ea typeface="思源黑体 CN Medium" panose="020B0500000000000000" pitchFamily="34" charset="-122"/>
                </a:endParaRPr>
              </a:p>
            </p:txBody>
          </p:sp>
        </p:grpSp>
        <p:grpSp>
          <p:nvGrpSpPr>
            <p:cNvPr id="21" name="Group 6"/>
            <p:cNvGrpSpPr/>
            <p:nvPr/>
          </p:nvGrpSpPr>
          <p:grpSpPr>
            <a:xfrm>
              <a:off x="10243" y="2309"/>
              <a:ext cx="1731" cy="2029"/>
              <a:chOff x="6722338" y="2185333"/>
              <a:chExt cx="944073" cy="1009777"/>
            </a:xfrm>
          </p:grpSpPr>
          <p:grpSp>
            <p:nvGrpSpPr>
              <p:cNvPr id="22" name="Group 85"/>
              <p:cNvGrpSpPr/>
              <p:nvPr/>
            </p:nvGrpSpPr>
            <p:grpSpPr>
              <a:xfrm>
                <a:off x="6722338" y="2185333"/>
                <a:ext cx="944073" cy="1009777"/>
                <a:chOff x="1633379" y="2569107"/>
                <a:chExt cx="1487165" cy="1590666"/>
              </a:xfrm>
            </p:grpSpPr>
            <p:sp>
              <p:nvSpPr>
                <p:cNvPr id="23" name="Sev01"/>
                <p:cNvSpPr/>
                <p:nvPr/>
              </p:nvSpPr>
              <p:spPr>
                <a:xfrm rot="18900000">
                  <a:off x="1633379" y="2672608"/>
                  <a:ext cx="1487165" cy="1487165"/>
                </a:xfrm>
                <a:prstGeom prst="rect">
                  <a:avLst/>
                </a:prstGeom>
                <a:solidFill>
                  <a:srgbClr val="AE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sp>
              <p:nvSpPr>
                <p:cNvPr id="24" name="Sev01"/>
                <p:cNvSpPr/>
                <p:nvPr/>
              </p:nvSpPr>
              <p:spPr>
                <a:xfrm rot="18900000">
                  <a:off x="1633379" y="2569107"/>
                  <a:ext cx="1487165" cy="1487165"/>
                </a:xfrm>
                <a:prstGeom prst="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grpSp>
          <p:sp>
            <p:nvSpPr>
              <p:cNvPr id="26" name="Freeform 28"/>
              <p:cNvSpPr/>
              <p:nvPr/>
            </p:nvSpPr>
            <p:spPr bwMode="auto">
              <a:xfrm>
                <a:off x="7030434" y="2433831"/>
                <a:ext cx="360877" cy="50870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bg1"/>
              </a:solidFill>
              <a:ln>
                <a:noFill/>
              </a:ln>
            </p:spPr>
            <p:txBody>
              <a:bodyPr vert="horz" wrap="square" lIns="68580" tIns="34290" rIns="68580" bIns="34290" numCol="1" anchor="t" anchorCtr="0" compatLnSpc="1"/>
              <a:lstStyle/>
              <a:p>
                <a:endParaRPr lang="en-US" sz="1015" dirty="0">
                  <a:solidFill>
                    <a:schemeClr val="tx1">
                      <a:lumMod val="75000"/>
                      <a:lumOff val="25000"/>
                    </a:schemeClr>
                  </a:solidFill>
                  <a:ea typeface="思源黑体 CN Medium" panose="020B0500000000000000" pitchFamily="34" charset="-122"/>
                </a:endParaRPr>
              </a:p>
            </p:txBody>
          </p:sp>
        </p:grpSp>
        <p:grpSp>
          <p:nvGrpSpPr>
            <p:cNvPr id="28" name="Group 8"/>
            <p:cNvGrpSpPr/>
            <p:nvPr/>
          </p:nvGrpSpPr>
          <p:grpSpPr>
            <a:xfrm>
              <a:off x="13981" y="6248"/>
              <a:ext cx="1731" cy="2029"/>
              <a:chOff x="8760987" y="4145475"/>
              <a:chExt cx="944072" cy="1009776"/>
            </a:xfrm>
            <a:solidFill>
              <a:srgbClr val="47A7DC"/>
            </a:solidFill>
          </p:grpSpPr>
          <p:grpSp>
            <p:nvGrpSpPr>
              <p:cNvPr id="29" name="Group 100"/>
              <p:cNvGrpSpPr/>
              <p:nvPr/>
            </p:nvGrpSpPr>
            <p:grpSpPr>
              <a:xfrm>
                <a:off x="8760987" y="4145475"/>
                <a:ext cx="944072" cy="1009776"/>
                <a:chOff x="1633379" y="2569107"/>
                <a:chExt cx="1487165" cy="1590666"/>
              </a:xfrm>
              <a:grpFill/>
            </p:grpSpPr>
            <p:sp>
              <p:nvSpPr>
                <p:cNvPr id="30" name="Sev01"/>
                <p:cNvSpPr/>
                <p:nvPr/>
              </p:nvSpPr>
              <p:spPr>
                <a:xfrm rot="18900000">
                  <a:off x="1633379" y="2672608"/>
                  <a:ext cx="1487165" cy="1487165"/>
                </a:xfrm>
                <a:prstGeom prst="rect">
                  <a:avLst/>
                </a:prstGeom>
                <a:solidFill>
                  <a:srgbClr val="AE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sp>
              <p:nvSpPr>
                <p:cNvPr id="31" name="Sev01"/>
                <p:cNvSpPr/>
                <p:nvPr/>
              </p:nvSpPr>
              <p:spPr>
                <a:xfrm rot="18900000">
                  <a:off x="1633379" y="2569107"/>
                  <a:ext cx="1487165" cy="1487165"/>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grpSp>
          <p:sp>
            <p:nvSpPr>
              <p:cNvPr id="32" name="Shape 731"/>
              <p:cNvSpPr/>
              <p:nvPr/>
            </p:nvSpPr>
            <p:spPr>
              <a:xfrm>
                <a:off x="9047226" y="4424287"/>
                <a:ext cx="371601" cy="467130"/>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bg1"/>
              </a:solidFill>
              <a:ln w="12700" cap="flat">
                <a:noFill/>
                <a:miter lim="400000"/>
              </a:ln>
              <a:effectLst/>
            </p:spPr>
            <p:txBody>
              <a:bodyPr wrap="square" lIns="28575" tIns="28575" rIns="28575" bIns="28575" numCol="1" anchor="ctr">
                <a:noAutofit/>
              </a:bodyPr>
              <a:lstStyle/>
              <a:p>
                <a:pPr lvl="0" algn="l">
                  <a:defRPr sz="3100" b="1">
                    <a:latin typeface="Kontrapunkt Bob Bold"/>
                    <a:ea typeface="Kontrapunkt Bob Bold"/>
                    <a:cs typeface="Kontrapunkt Bob Bold"/>
                    <a:sym typeface="Kontrapunkt Bob Bold"/>
                  </a:defRPr>
                </a:pPr>
                <a:endParaRPr sz="2325">
                  <a:solidFill>
                    <a:schemeClr val="tx1">
                      <a:lumMod val="75000"/>
                      <a:lumOff val="25000"/>
                    </a:schemeClr>
                  </a:solidFill>
                </a:endParaRPr>
              </a:p>
            </p:txBody>
          </p:sp>
        </p:grpSp>
        <p:grpSp>
          <p:nvGrpSpPr>
            <p:cNvPr id="33" name="Group 1"/>
            <p:cNvGrpSpPr/>
            <p:nvPr/>
          </p:nvGrpSpPr>
          <p:grpSpPr>
            <a:xfrm>
              <a:off x="2579" y="2309"/>
              <a:ext cx="1731" cy="2029"/>
              <a:chOff x="2542995" y="2185332"/>
              <a:chExt cx="944073" cy="1009777"/>
            </a:xfrm>
          </p:grpSpPr>
          <p:grpSp>
            <p:nvGrpSpPr>
              <p:cNvPr id="34" name="Group 60"/>
              <p:cNvGrpSpPr/>
              <p:nvPr/>
            </p:nvGrpSpPr>
            <p:grpSpPr>
              <a:xfrm>
                <a:off x="2542995" y="2185332"/>
                <a:ext cx="944073" cy="1009777"/>
                <a:chOff x="1633379" y="2569107"/>
                <a:chExt cx="1487165" cy="1590666"/>
              </a:xfrm>
            </p:grpSpPr>
            <p:sp>
              <p:nvSpPr>
                <p:cNvPr id="35" name="Sev01"/>
                <p:cNvSpPr/>
                <p:nvPr/>
              </p:nvSpPr>
              <p:spPr>
                <a:xfrm rot="18900000">
                  <a:off x="1633379" y="2672608"/>
                  <a:ext cx="1487165" cy="1487165"/>
                </a:xfrm>
                <a:prstGeom prst="rect">
                  <a:avLst/>
                </a:prstGeom>
                <a:solidFill>
                  <a:srgbClr val="AE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sp>
              <p:nvSpPr>
                <p:cNvPr id="36" name="Sev01"/>
                <p:cNvSpPr/>
                <p:nvPr/>
              </p:nvSpPr>
              <p:spPr>
                <a:xfrm rot="18900000">
                  <a:off x="1633379" y="2569107"/>
                  <a:ext cx="1487165" cy="1487165"/>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lumMod val="75000"/>
                        <a:lumOff val="25000"/>
                      </a:schemeClr>
                    </a:solidFill>
                    <a:latin typeface="FontAwesome" pitchFamily="2" charset="0"/>
                    <a:ea typeface="思源黑体 CN Medium" panose="020B0500000000000000" pitchFamily="34" charset="-122"/>
                  </a:endParaRPr>
                </a:p>
              </p:txBody>
            </p:sp>
          </p:grpSp>
          <p:sp>
            <p:nvSpPr>
              <p:cNvPr id="37" name="AutoShape 49"/>
              <p:cNvSpPr/>
              <p:nvPr/>
            </p:nvSpPr>
            <p:spPr bwMode="auto">
              <a:xfrm>
                <a:off x="2773297" y="2414164"/>
                <a:ext cx="386778" cy="388331"/>
              </a:xfrm>
              <a:custGeom>
                <a:avLst/>
                <a:gdLst>
                  <a:gd name="T0" fmla="*/ 197644 w 21600"/>
                  <a:gd name="T1" fmla="*/ 198438 h 21600"/>
                  <a:gd name="T2" fmla="*/ 197644 w 21600"/>
                  <a:gd name="T3" fmla="*/ 198438 h 21600"/>
                  <a:gd name="T4" fmla="*/ 197644 w 21600"/>
                  <a:gd name="T5" fmla="*/ 198438 h 21600"/>
                  <a:gd name="T6" fmla="*/ 197644 w 21600"/>
                  <a:gd name="T7" fmla="*/ 198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solidFill>
              <a:ln>
                <a:noFill/>
              </a:ln>
              <a:effectLst/>
            </p:spPr>
            <p:txBody>
              <a:bodyPr lIns="28575" tIns="28575" rIns="28575" bIns="28575" anchor="ctr"/>
              <a:lstStyle/>
              <a:p>
                <a:endParaRPr lang="en-US" sz="1015" dirty="0">
                  <a:solidFill>
                    <a:schemeClr val="tx1">
                      <a:lumMod val="75000"/>
                      <a:lumOff val="25000"/>
                    </a:schemeClr>
                  </a:solidFill>
                  <a:ea typeface="思源黑体 CN Medium" panose="020B0500000000000000" pitchFamily="34" charset="-122"/>
                </a:endParaRPr>
              </a:p>
            </p:txBody>
          </p:sp>
        </p:grpSp>
      </p:grpSp>
      <p:grpSp>
        <p:nvGrpSpPr>
          <p:cNvPr id="48" name="组合 47"/>
          <p:cNvGrpSpPr/>
          <p:nvPr/>
        </p:nvGrpSpPr>
        <p:grpSpPr>
          <a:xfrm>
            <a:off x="3117850" y="941705"/>
            <a:ext cx="3599180" cy="1900555"/>
            <a:chOff x="4910" y="1483"/>
            <a:chExt cx="5668" cy="2993"/>
          </a:xfrm>
        </p:grpSpPr>
        <p:sp>
          <p:nvSpPr>
            <p:cNvPr id="38" name="Text Placeholder 7"/>
            <p:cNvSpPr txBox="1"/>
            <p:nvPr/>
          </p:nvSpPr>
          <p:spPr>
            <a:xfrm>
              <a:off x="5092" y="1483"/>
              <a:ext cx="5487" cy="807"/>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rPr>
                <a:t>指标使用的前置条件</a:t>
              </a:r>
              <a:endPar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endParaRPr>
            </a:p>
          </p:txBody>
        </p:sp>
        <p:sp>
          <p:nvSpPr>
            <p:cNvPr id="40" name="Text Placeholder 2"/>
            <p:cNvSpPr txBox="1"/>
            <p:nvPr/>
          </p:nvSpPr>
          <p:spPr>
            <a:xfrm>
              <a:off x="4910" y="2240"/>
              <a:ext cx="4733" cy="223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lnSpc>
                  <a:spcPct val="150000"/>
                </a:lnSpc>
                <a:buClrTx/>
                <a:buSzTx/>
              </a:pPr>
              <a:r>
                <a:rPr lang="en-US" altLang="zh-CN" sz="11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rPr>
                <a:t>         </a:t>
              </a:r>
              <a:r>
                <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rPr>
                <a:t>使用具体指标数据时，应该收集与该指标使用前提的相关有效信息。只有保证保证输入信息的有效性，才能保证输出信息的有效性和精确性。</a:t>
              </a:r>
              <a:endPar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endParaRPr>
            </a:p>
          </p:txBody>
        </p:sp>
      </p:grpSp>
      <p:grpSp>
        <p:nvGrpSpPr>
          <p:cNvPr id="50" name="组合 49"/>
          <p:cNvGrpSpPr/>
          <p:nvPr/>
        </p:nvGrpSpPr>
        <p:grpSpPr>
          <a:xfrm>
            <a:off x="8022590" y="909955"/>
            <a:ext cx="3493770" cy="2038985"/>
            <a:chOff x="12634" y="1433"/>
            <a:chExt cx="5502" cy="3211"/>
          </a:xfrm>
        </p:grpSpPr>
        <p:sp>
          <p:nvSpPr>
            <p:cNvPr id="41" name="Text Placeholder 7"/>
            <p:cNvSpPr txBox="1"/>
            <p:nvPr/>
          </p:nvSpPr>
          <p:spPr>
            <a:xfrm>
              <a:off x="12650" y="1433"/>
              <a:ext cx="5487" cy="807"/>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rPr>
                <a:t>应用问题记录和处理</a:t>
              </a:r>
              <a:endPar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endParaRPr>
            </a:p>
          </p:txBody>
        </p:sp>
        <p:sp>
          <p:nvSpPr>
            <p:cNvPr id="42" name="Text Placeholder 2"/>
            <p:cNvSpPr txBox="1"/>
            <p:nvPr/>
          </p:nvSpPr>
          <p:spPr>
            <a:xfrm>
              <a:off x="12634" y="2138"/>
              <a:ext cx="4733" cy="2506"/>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rPr>
                <a:t>       </a:t>
              </a:r>
              <a:r>
                <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rPr>
                <a:t>通过问题追溯查找出现问题的原因，是指标本身存在问题，还是输入信息的有效性和准确性不足。若指标本身存在问题，应根据问题情况对指标的使用条件或指标数据进行修正</a:t>
              </a:r>
              <a:r>
                <a:rPr lang="zh-CN" altLang="en-US" sz="1100" b="1" cap="all" dirty="0">
                  <a:solidFill>
                    <a:schemeClr val="tx1"/>
                  </a:solidFill>
                  <a:effectLst/>
                  <a:uFillTx/>
                  <a:latin typeface="等线" panose="02010600030101010101" charset="-122"/>
                  <a:ea typeface="等线" panose="02010600030101010101" charset="-122"/>
                  <a:cs typeface="+mn-ea"/>
                  <a:sym typeface="+mn-lt"/>
                </a:rPr>
                <a:t>。</a:t>
              </a:r>
              <a:endParaRPr lang="en-GB" altLang="zh-CN" sz="1100" dirty="0">
                <a:solidFill>
                  <a:schemeClr val="tx1">
                    <a:lumMod val="75000"/>
                    <a:lumOff val="25000"/>
                  </a:schemeClr>
                </a:solidFill>
                <a:latin typeface="Arial" panose="020B0604020202020204" pitchFamily="34" charset="0"/>
                <a:ea typeface="思源黑体 CN Medium" panose="020B0500000000000000" pitchFamily="34" charset="-122"/>
                <a:cs typeface="字魂36号-正文宋楷" panose="02000000000000000000" charset="-122"/>
                <a:sym typeface="+mn-lt"/>
              </a:endParaRPr>
            </a:p>
          </p:txBody>
        </p:sp>
      </p:grpSp>
      <p:grpSp>
        <p:nvGrpSpPr>
          <p:cNvPr id="47" name="组合 46"/>
          <p:cNvGrpSpPr/>
          <p:nvPr/>
        </p:nvGrpSpPr>
        <p:grpSpPr>
          <a:xfrm>
            <a:off x="692785" y="3749040"/>
            <a:ext cx="3483610" cy="1963420"/>
            <a:chOff x="1091" y="5904"/>
            <a:chExt cx="5486" cy="3092"/>
          </a:xfrm>
        </p:grpSpPr>
        <p:sp>
          <p:nvSpPr>
            <p:cNvPr id="43" name="Text Placeholder 7"/>
            <p:cNvSpPr txBox="1"/>
            <p:nvPr/>
          </p:nvSpPr>
          <p:spPr>
            <a:xfrm>
              <a:off x="1091" y="5904"/>
              <a:ext cx="5487" cy="807"/>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rPr>
                <a:t>指标使用背景条件</a:t>
              </a:r>
              <a:endPar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endParaRPr>
            </a:p>
          </p:txBody>
        </p:sp>
        <p:sp>
          <p:nvSpPr>
            <p:cNvPr id="44" name="Text Placeholder 2"/>
            <p:cNvSpPr txBox="1"/>
            <p:nvPr/>
          </p:nvSpPr>
          <p:spPr>
            <a:xfrm>
              <a:off x="1098" y="6608"/>
              <a:ext cx="4733" cy="2389"/>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rPr>
                <a:t>       </a:t>
              </a:r>
              <a:r>
                <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rPr>
                <a:t>指标使用时的角色（投资方、设计方、施工方）、使用时项目建设所处的阶段（项目建设前期阶段、工程项目建设准备阶段、工程建设实施阶段）、使用的目的、已掌握的主要信息。</a:t>
              </a:r>
              <a:endParaRPr lang="en-GB" altLang="zh-CN" sz="1400" dirty="0">
                <a:solidFill>
                  <a:schemeClr val="tx1">
                    <a:lumMod val="75000"/>
                    <a:lumOff val="25000"/>
                  </a:schemeClr>
                </a:solidFill>
                <a:latin typeface="Arial" panose="020B0604020202020204" pitchFamily="34" charset="0"/>
                <a:ea typeface="思源黑体 CN Medium" panose="020B0500000000000000" pitchFamily="34" charset="-122"/>
                <a:cs typeface="字魂36号-正文宋楷" panose="02000000000000000000" charset="-122"/>
                <a:sym typeface="+mn-lt"/>
              </a:endParaRPr>
            </a:p>
          </p:txBody>
        </p:sp>
      </p:grpSp>
      <p:grpSp>
        <p:nvGrpSpPr>
          <p:cNvPr id="49" name="组合 48"/>
          <p:cNvGrpSpPr/>
          <p:nvPr/>
        </p:nvGrpSpPr>
        <p:grpSpPr>
          <a:xfrm>
            <a:off x="5603240" y="3750310"/>
            <a:ext cx="3483610" cy="2461260"/>
            <a:chOff x="8824" y="5906"/>
            <a:chExt cx="5486" cy="3876"/>
          </a:xfrm>
        </p:grpSpPr>
        <p:sp>
          <p:nvSpPr>
            <p:cNvPr id="45" name="Text Placeholder 7"/>
            <p:cNvSpPr txBox="1"/>
            <p:nvPr/>
          </p:nvSpPr>
          <p:spPr>
            <a:xfrm>
              <a:off x="8824" y="5906"/>
              <a:ext cx="5487" cy="807"/>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rPr>
                <a:t>前置条件差异的修正</a:t>
              </a:r>
              <a:endParaRPr lang="zh-CN" altLang="en-US" sz="2000" b="0" cap="all" dirty="0">
                <a:ln w="25400" cmpd="sng"/>
                <a:blipFill>
                  <a:blip r:embed="rId1"/>
                  <a:stretch>
                    <a:fillRect/>
                  </a:stretch>
                </a:blipFill>
                <a:effectLst/>
                <a:latin typeface="汉仪黑方简" panose="00020600040101010101" charset="-122"/>
                <a:ea typeface="汉仪黑方简" panose="00020600040101010101" charset="-122"/>
                <a:cs typeface="+mn-ea"/>
                <a:sym typeface="+mn-lt"/>
              </a:endParaRPr>
            </a:p>
          </p:txBody>
        </p:sp>
        <p:sp>
          <p:nvSpPr>
            <p:cNvPr id="46" name="Text Placeholder 2"/>
            <p:cNvSpPr txBox="1"/>
            <p:nvPr/>
          </p:nvSpPr>
          <p:spPr>
            <a:xfrm>
              <a:off x="8824" y="6722"/>
              <a:ext cx="4733" cy="306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0" lvl="1" algn="l">
                <a:lnSpc>
                  <a:spcPct val="150000"/>
                </a:lnSpc>
                <a:spcBef>
                  <a:spcPts val="0"/>
                </a:spcBef>
                <a:buClrTx/>
                <a:buSzTx/>
                <a:buNone/>
              </a:pPr>
              <a:r>
                <a:rPr lang="en-US" altLang="zh-CN" sz="11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rPr>
                <a:t>         </a:t>
              </a:r>
              <a:r>
                <a:rPr lang="zh-CN" sz="14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lt"/>
                </a:rPr>
                <a:t>若使用项目的主要信息与使用指标的使用前提条件相吻合，则可以直接使用该指标数据；若使用项目的主要信息与使用指标的前提条件存在差异，则需要根据差异修正指标数据后才能使用。</a:t>
              </a:r>
              <a:endParaRPr lang="zh-CN" sz="1400" dirty="0">
                <a:latin typeface="方正黑体_GBK" panose="03000509000000000000" pitchFamily="65" charset="-122"/>
                <a:ea typeface="方正黑体_GBK" panose="03000509000000000000" pitchFamily="65" charset="-122"/>
                <a:cs typeface="等线" panose="02010600030101010101"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19050" y="1931035"/>
            <a:ext cx="7920990" cy="1449070"/>
            <a:chOff x="30" y="3041"/>
            <a:chExt cx="12474" cy="2282"/>
          </a:xfrm>
        </p:grpSpPr>
        <p:sp>
          <p:nvSpPr>
            <p:cNvPr id="4" name="文本框 3"/>
            <p:cNvSpPr txBox="1"/>
            <p:nvPr/>
          </p:nvSpPr>
          <p:spPr>
            <a:xfrm>
              <a:off x="1778" y="3041"/>
              <a:ext cx="8978" cy="1307"/>
            </a:xfrm>
            <a:prstGeom prst="rect">
              <a:avLst/>
            </a:prstGeom>
            <a:noFill/>
          </p:spPr>
          <p:txBody>
            <a:bodyPr wrap="square">
              <a:spAutoFit/>
            </a:bodyPr>
            <a:lstStyle/>
            <a:p>
              <a:pPr algn="ctr"/>
              <a:r>
                <a:rPr lang="zh-CN" altLang="en-US" sz="4800" b="1" cap="all" dirty="0">
                  <a:uFillTx/>
                  <a:latin typeface="等线" panose="02010600030101010101" charset="-122"/>
                  <a:ea typeface="等线" panose="02010600030101010101" charset="-122"/>
                  <a:cs typeface="+mn-ea"/>
                  <a:sym typeface="+mn-ea"/>
                </a:rPr>
                <a:t>典型案例分析</a:t>
              </a:r>
              <a:endParaRPr lang="zh-CN" altLang="en-US" sz="4800" b="1" cap="all" dirty="0">
                <a:solidFill>
                  <a:srgbClr val="001F33"/>
                </a:solidFill>
                <a:uFillTx/>
                <a:latin typeface="等线" panose="02010600030101010101" charset="-122"/>
                <a:ea typeface="等线" panose="02010600030101010101" charset="-122"/>
                <a:cs typeface="+mn-ea"/>
                <a:sym typeface="+mn-ea"/>
              </a:endParaRPr>
            </a:p>
          </p:txBody>
        </p:sp>
        <p:sp>
          <p:nvSpPr>
            <p:cNvPr id="8" name="文本框 7"/>
            <p:cNvSpPr txBox="1"/>
            <p:nvPr/>
          </p:nvSpPr>
          <p:spPr>
            <a:xfrm>
              <a:off x="30" y="4297"/>
              <a:ext cx="12474" cy="822"/>
            </a:xfrm>
            <a:prstGeom prst="rect">
              <a:avLst/>
            </a:prstGeom>
            <a:noFill/>
          </p:spPr>
          <p:txBody>
            <a:bodyPr wrap="square">
              <a:spAutoFit/>
            </a:bodyPr>
            <a:lstStyle/>
            <a:p>
              <a:pPr algn="ctr"/>
              <a:r>
                <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rPr>
                <a:t>Typical case analysis</a:t>
              </a:r>
              <a:endPar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endParaRPr>
            </a:p>
          </p:txBody>
        </p:sp>
        <p:sp>
          <p:nvSpPr>
            <p:cNvPr id="3" name="任意多边形: 形状 2"/>
            <p:cNvSpPr/>
            <p:nvPr/>
          </p:nvSpPr>
          <p:spPr>
            <a:xfrm>
              <a:off x="474" y="3641"/>
              <a:ext cx="11166" cy="1682"/>
            </a:xfrm>
            <a:custGeom>
              <a:avLst/>
              <a:gdLst>
                <a:gd name="connsiteX0" fmla="*/ 419100 w 8115300"/>
                <a:gd name="connsiteY0" fmla="*/ 0 h 1009650"/>
                <a:gd name="connsiteX1" fmla="*/ 0 w 8115300"/>
                <a:gd name="connsiteY1" fmla="*/ 0 h 1009650"/>
                <a:gd name="connsiteX2" fmla="*/ 0 w 8115300"/>
                <a:gd name="connsiteY2" fmla="*/ 1009650 h 1009650"/>
                <a:gd name="connsiteX3" fmla="*/ 8115300 w 8115300"/>
                <a:gd name="connsiteY3" fmla="*/ 1009650 h 1009650"/>
                <a:gd name="connsiteX4" fmla="*/ 8115300 w 8115300"/>
                <a:gd name="connsiteY4" fmla="*/ 114300 h 1009650"/>
                <a:gd name="connsiteX5" fmla="*/ 7772400 w 8115300"/>
                <a:gd name="connsiteY5" fmla="*/ 114300 h 1009650"/>
                <a:gd name="connsiteX0-1" fmla="*/ 419100 w 8115300"/>
                <a:gd name="connsiteY0-2" fmla="*/ 0 h 1009650"/>
                <a:gd name="connsiteX1-3" fmla="*/ 0 w 8115300"/>
                <a:gd name="connsiteY1-4" fmla="*/ 0 h 1009650"/>
                <a:gd name="connsiteX2-5" fmla="*/ 0 w 8115300"/>
                <a:gd name="connsiteY2-6" fmla="*/ 1009650 h 1009650"/>
                <a:gd name="connsiteX3-7" fmla="*/ 8115300 w 8115300"/>
                <a:gd name="connsiteY3-8" fmla="*/ 1009650 h 1009650"/>
                <a:gd name="connsiteX4-9" fmla="*/ 8115300 w 8115300"/>
                <a:gd name="connsiteY4-10" fmla="*/ 114300 h 1009650"/>
                <a:gd name="connsiteX5-11" fmla="*/ 7562973 w 8115300"/>
                <a:gd name="connsiteY5-12" fmla="*/ 4762 h 1009650"/>
                <a:gd name="connsiteX0-13" fmla="*/ 419100 w 8175133"/>
                <a:gd name="connsiteY0-14" fmla="*/ 0 h 1009650"/>
                <a:gd name="connsiteX1-15" fmla="*/ 0 w 8175133"/>
                <a:gd name="connsiteY1-16" fmla="*/ 0 h 1009650"/>
                <a:gd name="connsiteX2-17" fmla="*/ 0 w 8175133"/>
                <a:gd name="connsiteY2-18" fmla="*/ 1009650 h 1009650"/>
                <a:gd name="connsiteX3-19" fmla="*/ 8115300 w 8175133"/>
                <a:gd name="connsiteY3-20" fmla="*/ 1009650 h 1009650"/>
                <a:gd name="connsiteX4-21" fmla="*/ 8175133 w 8175133"/>
                <a:gd name="connsiteY4-22" fmla="*/ 2381 h 1009650"/>
                <a:gd name="connsiteX5-23" fmla="*/ 7562973 w 8175133"/>
                <a:gd name="connsiteY5-24" fmla="*/ 4762 h 1009650"/>
                <a:gd name="connsiteX0-25" fmla="*/ 419100 w 8115300"/>
                <a:gd name="connsiteY0-26" fmla="*/ 0 h 1009650"/>
                <a:gd name="connsiteX1-27" fmla="*/ 0 w 8115300"/>
                <a:gd name="connsiteY1-28" fmla="*/ 0 h 1009650"/>
                <a:gd name="connsiteX2-29" fmla="*/ 0 w 8115300"/>
                <a:gd name="connsiteY2-30" fmla="*/ 1009650 h 1009650"/>
                <a:gd name="connsiteX3-31" fmla="*/ 8115300 w 8115300"/>
                <a:gd name="connsiteY3-32" fmla="*/ 1009650 h 1009650"/>
                <a:gd name="connsiteX4-33" fmla="*/ 8055455 w 8115300"/>
                <a:gd name="connsiteY4-34" fmla="*/ 4762 h 1009650"/>
                <a:gd name="connsiteX5-35" fmla="*/ 7562973 w 8115300"/>
                <a:gd name="connsiteY5-36" fmla="*/ 4762 h 1009650"/>
                <a:gd name="connsiteX0-37" fmla="*/ 419100 w 8115300"/>
                <a:gd name="connsiteY0-38" fmla="*/ 0 h 1009650"/>
                <a:gd name="connsiteX1-39" fmla="*/ 0 w 8115300"/>
                <a:gd name="connsiteY1-40" fmla="*/ 0 h 1009650"/>
                <a:gd name="connsiteX2-41" fmla="*/ 0 w 8115300"/>
                <a:gd name="connsiteY2-42" fmla="*/ 1009650 h 1009650"/>
                <a:gd name="connsiteX3-43" fmla="*/ 8115300 w 8115300"/>
                <a:gd name="connsiteY3-44" fmla="*/ 1009650 h 1009650"/>
                <a:gd name="connsiteX4-45" fmla="*/ 8115287 w 8115300"/>
                <a:gd name="connsiteY4-46" fmla="*/ 7144 h 1009650"/>
                <a:gd name="connsiteX5-47" fmla="*/ 7562973 w 8115300"/>
                <a:gd name="connsiteY5-48" fmla="*/ 4762 h 1009650"/>
                <a:gd name="connsiteX0-49" fmla="*/ 419100 w 8115300"/>
                <a:gd name="connsiteY0-50" fmla="*/ 0 h 1009650"/>
                <a:gd name="connsiteX1-51" fmla="*/ 0 w 8115300"/>
                <a:gd name="connsiteY1-52" fmla="*/ 0 h 1009650"/>
                <a:gd name="connsiteX2-53" fmla="*/ 0 w 8115300"/>
                <a:gd name="connsiteY2-54" fmla="*/ 1009650 h 1009650"/>
                <a:gd name="connsiteX3-55" fmla="*/ 8115300 w 8115300"/>
                <a:gd name="connsiteY3-56" fmla="*/ 1009650 h 1009650"/>
                <a:gd name="connsiteX4-57" fmla="*/ 8115287 w 8115300"/>
                <a:gd name="connsiteY4-58" fmla="*/ 7144 h 1009650"/>
                <a:gd name="connsiteX5-59" fmla="*/ 6814989 w 8115300"/>
                <a:gd name="connsiteY5-60" fmla="*/ 4762 h 1009650"/>
                <a:gd name="connsiteX0-61" fmla="*/ 808055 w 8115300"/>
                <a:gd name="connsiteY0-62" fmla="*/ 0 h 1009650"/>
                <a:gd name="connsiteX1-63" fmla="*/ 0 w 8115300"/>
                <a:gd name="connsiteY1-64" fmla="*/ 0 h 1009650"/>
                <a:gd name="connsiteX2-65" fmla="*/ 0 w 8115300"/>
                <a:gd name="connsiteY2-66" fmla="*/ 1009650 h 1009650"/>
                <a:gd name="connsiteX3-67" fmla="*/ 8115300 w 8115300"/>
                <a:gd name="connsiteY3-68" fmla="*/ 1009650 h 1009650"/>
                <a:gd name="connsiteX4-69" fmla="*/ 8115287 w 8115300"/>
                <a:gd name="connsiteY4-70" fmla="*/ 7144 h 1009650"/>
                <a:gd name="connsiteX5-71" fmla="*/ 6814989 w 8115300"/>
                <a:gd name="connsiteY5-72" fmla="*/ 4762 h 1009650"/>
                <a:gd name="connsiteX0-73" fmla="*/ 1645799 w 8115300"/>
                <a:gd name="connsiteY0-74" fmla="*/ 2381 h 1009650"/>
                <a:gd name="connsiteX1-75" fmla="*/ 0 w 8115300"/>
                <a:gd name="connsiteY1-76" fmla="*/ 0 h 1009650"/>
                <a:gd name="connsiteX2-77" fmla="*/ 0 w 8115300"/>
                <a:gd name="connsiteY2-78" fmla="*/ 1009650 h 1009650"/>
                <a:gd name="connsiteX3-79" fmla="*/ 8115300 w 8115300"/>
                <a:gd name="connsiteY3-80" fmla="*/ 1009650 h 1009650"/>
                <a:gd name="connsiteX4-81" fmla="*/ 8115287 w 8115300"/>
                <a:gd name="connsiteY4-82" fmla="*/ 7144 h 1009650"/>
                <a:gd name="connsiteX5-83" fmla="*/ 6814989 w 8115300"/>
                <a:gd name="connsiteY5-84" fmla="*/ 4762 h 1009650"/>
                <a:gd name="connsiteX0-85" fmla="*/ 1645799 w 8115300"/>
                <a:gd name="connsiteY0-86" fmla="*/ 2381 h 1009650"/>
                <a:gd name="connsiteX1-87" fmla="*/ 0 w 8115300"/>
                <a:gd name="connsiteY1-88" fmla="*/ 0 h 1009650"/>
                <a:gd name="connsiteX2-89" fmla="*/ 0 w 8115300"/>
                <a:gd name="connsiteY2-90" fmla="*/ 1009650 h 1009650"/>
                <a:gd name="connsiteX3-91" fmla="*/ 8115300 w 8115300"/>
                <a:gd name="connsiteY3-92" fmla="*/ 1009650 h 1009650"/>
                <a:gd name="connsiteX4-93" fmla="*/ 8115287 w 8115300"/>
                <a:gd name="connsiteY4-94" fmla="*/ 7144 h 1009650"/>
                <a:gd name="connsiteX5-95" fmla="*/ 6276445 w 8115300"/>
                <a:gd name="connsiteY5-96" fmla="*/ 7143 h 1009650"/>
                <a:gd name="connsiteX0-97" fmla="*/ 1645799 w 8115300"/>
                <a:gd name="connsiteY0-98" fmla="*/ 2381 h 1009650"/>
                <a:gd name="connsiteX1-99" fmla="*/ 0 w 8115300"/>
                <a:gd name="connsiteY1-100" fmla="*/ 0 h 1009650"/>
                <a:gd name="connsiteX2-101" fmla="*/ 0 w 8115300"/>
                <a:gd name="connsiteY2-102" fmla="*/ 1009650 h 1009650"/>
                <a:gd name="connsiteX3-103" fmla="*/ 8115300 w 8115300"/>
                <a:gd name="connsiteY3-104" fmla="*/ 1009650 h 1009650"/>
                <a:gd name="connsiteX4-105" fmla="*/ 8115287 w 8115300"/>
                <a:gd name="connsiteY4-106" fmla="*/ 7144 h 1009650"/>
                <a:gd name="connsiteX5-107" fmla="*/ 6276445 w 8115300"/>
                <a:gd name="connsiteY5-108" fmla="*/ 11906 h 1009650"/>
                <a:gd name="connsiteX0-109" fmla="*/ 1645799 w 8115300"/>
                <a:gd name="connsiteY0-110" fmla="*/ 2381 h 1009650"/>
                <a:gd name="connsiteX1-111" fmla="*/ 0 w 8115300"/>
                <a:gd name="connsiteY1-112" fmla="*/ 0 h 1009650"/>
                <a:gd name="connsiteX2-113" fmla="*/ 0 w 8115300"/>
                <a:gd name="connsiteY2-114" fmla="*/ 1009650 h 1009650"/>
                <a:gd name="connsiteX3-115" fmla="*/ 8115300 w 8115300"/>
                <a:gd name="connsiteY3-116" fmla="*/ 1009650 h 1009650"/>
                <a:gd name="connsiteX4-117" fmla="*/ 8115287 w 8115300"/>
                <a:gd name="connsiteY4-118" fmla="*/ 7144 h 1009650"/>
                <a:gd name="connsiteX5-119" fmla="*/ 6216600 w 8115300"/>
                <a:gd name="connsiteY5-120" fmla="*/ 4763 h 1009650"/>
                <a:gd name="connsiteX0-121" fmla="*/ 1645799 w 8115300"/>
                <a:gd name="connsiteY0-122" fmla="*/ 2381 h 1009650"/>
                <a:gd name="connsiteX1-123" fmla="*/ 0 w 8115300"/>
                <a:gd name="connsiteY1-124" fmla="*/ 0 h 1009650"/>
                <a:gd name="connsiteX2-125" fmla="*/ 0 w 8115300"/>
                <a:gd name="connsiteY2-126" fmla="*/ 1009650 h 1009650"/>
                <a:gd name="connsiteX3-127" fmla="*/ 8115300 w 8115300"/>
                <a:gd name="connsiteY3-128" fmla="*/ 1009650 h 1009650"/>
                <a:gd name="connsiteX4-129" fmla="*/ 8115287 w 8115300"/>
                <a:gd name="connsiteY4-130" fmla="*/ 7144 h 1009650"/>
                <a:gd name="connsiteX5-131" fmla="*/ 6635479 w 8115300"/>
                <a:gd name="connsiteY5-132" fmla="*/ 4763 h 1009650"/>
                <a:gd name="connsiteX0-133" fmla="*/ 1645799 w 8115300"/>
                <a:gd name="connsiteY0-134" fmla="*/ 2381 h 1009650"/>
                <a:gd name="connsiteX1-135" fmla="*/ 0 w 8115300"/>
                <a:gd name="connsiteY1-136" fmla="*/ 0 h 1009650"/>
                <a:gd name="connsiteX2-137" fmla="*/ 0 w 8115300"/>
                <a:gd name="connsiteY2-138" fmla="*/ 1009650 h 1009650"/>
                <a:gd name="connsiteX3-139" fmla="*/ 8115300 w 8115300"/>
                <a:gd name="connsiteY3-140" fmla="*/ 1009650 h 1009650"/>
                <a:gd name="connsiteX4-141" fmla="*/ 8115287 w 8115300"/>
                <a:gd name="connsiteY4-142" fmla="*/ 7144 h 1009650"/>
                <a:gd name="connsiteX5-143" fmla="*/ 6396123 w 8115300"/>
                <a:gd name="connsiteY5-144" fmla="*/ 4763 h 1009650"/>
                <a:gd name="connsiteX0-145" fmla="*/ 1645799 w 8115300"/>
                <a:gd name="connsiteY0-146" fmla="*/ 2381 h 1009650"/>
                <a:gd name="connsiteX1-147" fmla="*/ 0 w 8115300"/>
                <a:gd name="connsiteY1-148" fmla="*/ 0 h 1009650"/>
                <a:gd name="connsiteX2-149" fmla="*/ 0 w 8115300"/>
                <a:gd name="connsiteY2-150" fmla="*/ 1009650 h 1009650"/>
                <a:gd name="connsiteX3-151" fmla="*/ 8115300 w 8115300"/>
                <a:gd name="connsiteY3-152" fmla="*/ 1009650 h 1009650"/>
                <a:gd name="connsiteX4-153" fmla="*/ 8115287 w 8115300"/>
                <a:gd name="connsiteY4-154" fmla="*/ 7144 h 1009650"/>
                <a:gd name="connsiteX5-155" fmla="*/ 6915097 w 8115300"/>
                <a:gd name="connsiteY5-156" fmla="*/ 4763 h 1009650"/>
                <a:gd name="connsiteX0-157" fmla="*/ 1258628 w 8115300"/>
                <a:gd name="connsiteY0-158" fmla="*/ 2381 h 1009650"/>
                <a:gd name="connsiteX1-159" fmla="*/ 0 w 8115300"/>
                <a:gd name="connsiteY1-160" fmla="*/ 0 h 1009650"/>
                <a:gd name="connsiteX2-161" fmla="*/ 0 w 8115300"/>
                <a:gd name="connsiteY2-162" fmla="*/ 1009650 h 1009650"/>
                <a:gd name="connsiteX3-163" fmla="*/ 8115300 w 8115300"/>
                <a:gd name="connsiteY3-164" fmla="*/ 1009650 h 1009650"/>
                <a:gd name="connsiteX4-165" fmla="*/ 8115287 w 8115300"/>
                <a:gd name="connsiteY4-166" fmla="*/ 7144 h 1009650"/>
                <a:gd name="connsiteX5-167" fmla="*/ 6915097 w 8115300"/>
                <a:gd name="connsiteY5-168" fmla="*/ 4763 h 1009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15300" h="1009650">
                  <a:moveTo>
                    <a:pt x="1258628" y="2381"/>
                  </a:moveTo>
                  <a:lnTo>
                    <a:pt x="0" y="0"/>
                  </a:lnTo>
                  <a:lnTo>
                    <a:pt x="0" y="1009650"/>
                  </a:lnTo>
                  <a:lnTo>
                    <a:pt x="8115300" y="1009650"/>
                  </a:lnTo>
                  <a:cubicBezTo>
                    <a:pt x="8115296" y="675481"/>
                    <a:pt x="8115291" y="341313"/>
                    <a:pt x="8115287" y="7144"/>
                  </a:cubicBezTo>
                  <a:lnTo>
                    <a:pt x="6915097" y="4763"/>
                  </a:lnTo>
                </a:path>
              </a:pathLst>
            </a:custGeom>
            <a:ln>
              <a:solidFill>
                <a:srgbClr val="97B2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文本框 21"/>
          <p:cNvSpPr txBox="1"/>
          <p:nvPr/>
        </p:nvSpPr>
        <p:spPr>
          <a:xfrm>
            <a:off x="1573530" y="3525520"/>
            <a:ext cx="4545965" cy="706755"/>
          </a:xfrm>
          <a:prstGeom prst="rect">
            <a:avLst/>
          </a:prstGeom>
          <a:noFill/>
        </p:spPr>
        <p:txBody>
          <a:bodyPr wrap="square">
            <a:spAutoFit/>
          </a:bodyPr>
          <a:lstStyle/>
          <a:p>
            <a:pPr marL="342900" indent="-342900" algn="ctr">
              <a:buClrTx/>
              <a:buSzTx/>
              <a:buFont typeface="Wingdings" panose="05000000000000000000" charset="0"/>
              <a:buChar char="Ø"/>
            </a:pPr>
            <a:endParaRPr lang="zh-CN" altLang="en-US" sz="2000" b="1" dirty="0">
              <a:solidFill>
                <a:schemeClr val="tx1"/>
              </a:solidFill>
              <a:cs typeface="+mn-ea"/>
              <a:sym typeface="+mn-ea"/>
            </a:endParaRPr>
          </a:p>
          <a:p>
            <a:pPr marL="342900" indent="-342900" algn="ctr">
              <a:buClrTx/>
              <a:buSzTx/>
              <a:buFont typeface="Wingdings" panose="05000000000000000000" charset="0"/>
              <a:buChar char="Ø"/>
            </a:pPr>
            <a:endParaRPr lang="zh-CN" altLang="en-US" sz="2000"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31" name="文本框 30"/>
          <p:cNvSpPr txBox="1"/>
          <p:nvPr/>
        </p:nvSpPr>
        <p:spPr>
          <a:xfrm>
            <a:off x="3310890" y="973455"/>
            <a:ext cx="1033780" cy="829945"/>
          </a:xfrm>
          <a:prstGeom prst="rect">
            <a:avLst/>
          </a:prstGeom>
          <a:noFill/>
          <a:ln>
            <a:solidFill>
              <a:srgbClr val="97B2C3"/>
            </a:solidFill>
          </a:ln>
        </p:spPr>
        <p:txBody>
          <a:bodyPr wrap="square" rtlCol="0">
            <a:spAutoFit/>
          </a:bodyPr>
          <a:lstStyle/>
          <a:p>
            <a:pPr algn="ctr"/>
            <a:r>
              <a:rPr lang="en-US" altLang="zh-CN" sz="4800" b="1" dirty="0">
                <a:solidFill>
                  <a:schemeClr val="tx1"/>
                </a:solidFill>
                <a:latin typeface="等线" panose="02010600030101010101" charset="-122"/>
                <a:ea typeface="等线" panose="02010600030101010101" charset="-122"/>
              </a:rPr>
              <a:t>05</a:t>
            </a:r>
            <a:endParaRPr lang="en-US" altLang="zh-CN" sz="4800" b="1" dirty="0">
              <a:solidFill>
                <a:schemeClr val="tx1"/>
              </a:solidFill>
              <a:latin typeface="等线" panose="02010600030101010101" charset="-122"/>
              <a:ea typeface="等线" panose="02010600030101010101" charset="-122"/>
            </a:endParaRPr>
          </a:p>
        </p:txBody>
      </p:sp>
      <p:sp>
        <p:nvSpPr>
          <p:cNvPr id="2" name="文本框 1"/>
          <p:cNvSpPr txBox="1"/>
          <p:nvPr/>
        </p:nvSpPr>
        <p:spPr>
          <a:xfrm>
            <a:off x="1573530" y="3525520"/>
            <a:ext cx="4545965" cy="578485"/>
          </a:xfrm>
          <a:prstGeom prst="rect">
            <a:avLst/>
          </a:prstGeom>
          <a:noFill/>
        </p:spPr>
        <p:txBody>
          <a:bodyPr wrap="square">
            <a:spAutoFit/>
          </a:bodyPr>
          <a:lstStyle/>
          <a:p>
            <a:pPr marL="342900" indent="-342900" algn="ctr">
              <a:lnSpc>
                <a:spcPts val="3800"/>
              </a:lnSpc>
              <a:buClrTx/>
              <a:buSzTx/>
              <a:buFont typeface="Wingdings" panose="05000000000000000000" charset="0"/>
              <a:buChar char="Ø"/>
            </a:pPr>
            <a:r>
              <a:rPr lang="zh-CN" altLang="en-US" sz="2000" dirty="0">
                <a:latin typeface="黑体" panose="02010609060101010101" charset="-122"/>
                <a:ea typeface="黑体" panose="02010609060101010101" charset="-122"/>
                <a:cs typeface="+mn-ea"/>
                <a:sym typeface="+mn-ea"/>
              </a:rPr>
              <a:t>风电框架指标案例</a:t>
            </a:r>
            <a:endParaRPr lang="zh-CN" altLang="en-US" sz="2000" dirty="0">
              <a:latin typeface="黑体" panose="02010609060101010101" charset="-122"/>
              <a:ea typeface="黑体" panose="02010609060101010101"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18745" y="167640"/>
            <a:ext cx="3114040" cy="368300"/>
            <a:chOff x="187" y="264"/>
            <a:chExt cx="4904" cy="580"/>
          </a:xfrm>
        </p:grpSpPr>
        <p:sp>
          <p:nvSpPr>
            <p:cNvPr id="9" name="TextBox 7"/>
            <p:cNvSpPr txBox="1"/>
            <p:nvPr/>
          </p:nvSpPr>
          <p:spPr>
            <a:xfrm>
              <a:off x="952" y="264"/>
              <a:ext cx="4139" cy="580"/>
            </a:xfrm>
            <a:prstGeom prst="rect">
              <a:avLst/>
            </a:prstGeom>
            <a:noFill/>
          </p:spPr>
          <p:txBody>
            <a:bodyPr wrap="square" rtlCol="0">
              <a:spAutoFit/>
            </a:bodyPr>
            <a:lstStyle/>
            <a:p>
              <a:pPr marL="342900" indent="-342900">
                <a:buFont typeface="Wingdings" panose="05000000000000000000" charset="0"/>
                <a:buChar char="Ø"/>
              </a:pPr>
              <a:r>
                <a:rPr lang="zh-CN" altLang="en-US" dirty="0">
                  <a:latin typeface="黑体" panose="02010609060101010101" charset="-122"/>
                  <a:ea typeface="黑体" panose="02010609060101010101" charset="-122"/>
                  <a:cs typeface="+mn-ea"/>
                  <a:sym typeface="+mn-ea"/>
                </a:rPr>
                <a:t>风电框架指标案例</a:t>
              </a:r>
              <a:endParaRPr kumimoji="0" lang="zh-CN" altLang="en-US" i="0" kern="1200" cap="all" spc="0" normalizeH="0" baseline="0" noProof="0" dirty="0">
                <a:latin typeface="等线" panose="02010600030101010101" charset="-122"/>
                <a:ea typeface="等线" panose="02010600030101010101" charset="-122"/>
                <a:cs typeface="+mn-ea"/>
                <a:sym typeface="+mn-lt"/>
              </a:endParaRPr>
            </a:p>
          </p:txBody>
        </p:sp>
        <p:sp>
          <p:nvSpPr>
            <p:cNvPr id="10"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2" name="矩形 11"/>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数据 2"/>
          <p:cNvSpPr/>
          <p:nvPr/>
        </p:nvSpPr>
        <p:spPr>
          <a:xfrm rot="10800000">
            <a:off x="3942715" y="1700530"/>
            <a:ext cx="8249285" cy="155702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030"/>
              <a:gd name="connsiteY0-22" fmla="*/ 10155 h 10155"/>
              <a:gd name="connsiteX1-23" fmla="*/ 30 w 8030"/>
              <a:gd name="connsiteY1-24" fmla="*/ 0 h 10155"/>
              <a:gd name="connsiteX2-25" fmla="*/ 8030 w 8030"/>
              <a:gd name="connsiteY2-26" fmla="*/ 0 h 10155"/>
              <a:gd name="connsiteX3-27" fmla="*/ 6597 w 8030"/>
              <a:gd name="connsiteY3-28" fmla="*/ 10000 h 10155"/>
              <a:gd name="connsiteX4-29" fmla="*/ 0 w 8030"/>
              <a:gd name="connsiteY4-30" fmla="*/ 10155 h 101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30" h="10155">
                <a:moveTo>
                  <a:pt x="0" y="10155"/>
                </a:moveTo>
                <a:lnTo>
                  <a:pt x="30" y="0"/>
                </a:lnTo>
                <a:lnTo>
                  <a:pt x="8030" y="0"/>
                </a:lnTo>
                <a:lnTo>
                  <a:pt x="6597" y="10000"/>
                </a:lnTo>
                <a:lnTo>
                  <a:pt x="0" y="1015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数据 2"/>
          <p:cNvSpPr/>
          <p:nvPr/>
        </p:nvSpPr>
        <p:spPr>
          <a:xfrm rot="10800000">
            <a:off x="-14052" y="3828122"/>
            <a:ext cx="6251864" cy="154533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8567"/>
              <a:gd name="connsiteY0-22" fmla="*/ 10077 h 10077"/>
              <a:gd name="connsiteX1-23" fmla="*/ 2000 w 8567"/>
              <a:gd name="connsiteY1-24" fmla="*/ 77 h 10077"/>
              <a:gd name="connsiteX2-25" fmla="*/ 7158 w 8567"/>
              <a:gd name="connsiteY2-26" fmla="*/ 0 h 10077"/>
              <a:gd name="connsiteX3-27" fmla="*/ 8567 w 8567"/>
              <a:gd name="connsiteY3-28" fmla="*/ 10077 h 10077"/>
              <a:gd name="connsiteX4-29" fmla="*/ 0 w 8567"/>
              <a:gd name="connsiteY4-30" fmla="*/ 10077 h 10077"/>
              <a:gd name="connsiteX0-31" fmla="*/ 0 w 8355"/>
              <a:gd name="connsiteY0-32" fmla="*/ 10000 h 10000"/>
              <a:gd name="connsiteX1-33" fmla="*/ 2335 w 8355"/>
              <a:gd name="connsiteY1-34" fmla="*/ 76 h 10000"/>
              <a:gd name="connsiteX2-35" fmla="*/ 8355 w 8355"/>
              <a:gd name="connsiteY2-36" fmla="*/ 0 h 10000"/>
              <a:gd name="connsiteX3-37" fmla="*/ 8286 w 8355"/>
              <a:gd name="connsiteY3-38" fmla="*/ 9846 h 10000"/>
              <a:gd name="connsiteX4-39" fmla="*/ 0 w 8355"/>
              <a:gd name="connsiteY4-40" fmla="*/ 10000 h 10000"/>
              <a:gd name="connsiteX0-41" fmla="*/ 0 w 10000"/>
              <a:gd name="connsiteY0-42" fmla="*/ 10000 h 10000"/>
              <a:gd name="connsiteX1-43" fmla="*/ 2795 w 10000"/>
              <a:gd name="connsiteY1-44" fmla="*/ 76 h 10000"/>
              <a:gd name="connsiteX2-45" fmla="*/ 10000 w 10000"/>
              <a:gd name="connsiteY2-46" fmla="*/ 0 h 10000"/>
              <a:gd name="connsiteX3-47" fmla="*/ 9993 w 10000"/>
              <a:gd name="connsiteY3-48" fmla="*/ 9846 h 10000"/>
              <a:gd name="connsiteX4-49" fmla="*/ 0 w 10000"/>
              <a:gd name="connsiteY4-5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795" y="76"/>
                </a:lnTo>
                <a:lnTo>
                  <a:pt x="10000" y="0"/>
                </a:lnTo>
                <a:cubicBezTo>
                  <a:pt x="9998" y="3282"/>
                  <a:pt x="9995" y="6564"/>
                  <a:pt x="9993" y="9846"/>
                </a:cubicBezTo>
                <a:lnTo>
                  <a:pt x="0" y="10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0" y="2360930"/>
            <a:ext cx="10654030" cy="2136775"/>
            <a:chOff x="-22" y="3722"/>
            <a:chExt cx="16778" cy="3365"/>
          </a:xfrm>
          <a:solidFill>
            <a:srgbClr val="A2C2D1"/>
          </a:solidFill>
        </p:grpSpPr>
        <p:sp>
          <p:nvSpPr>
            <p:cNvPr id="51" name="流程图: 数据 2"/>
            <p:cNvSpPr/>
            <p:nvPr/>
          </p:nvSpPr>
          <p:spPr>
            <a:xfrm rot="10800000">
              <a:off x="-22" y="3722"/>
              <a:ext cx="16778" cy="33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000"/>
                <a:gd name="connsiteX1-3" fmla="*/ 2000 w 10000"/>
                <a:gd name="connsiteY1-4" fmla="*/ 0 h 10000"/>
                <a:gd name="connsiteX2-5" fmla="*/ 10000 w 10000"/>
                <a:gd name="connsiteY2-6" fmla="*/ 0 h 10000"/>
                <a:gd name="connsiteX3-7" fmla="*/ 8480 w 10000"/>
                <a:gd name="connsiteY3-8" fmla="*/ 10000 h 10000"/>
                <a:gd name="connsiteX4-9" fmla="*/ 0 w 10000"/>
                <a:gd name="connsiteY4-10" fmla="*/ 10000 h 10000"/>
                <a:gd name="connsiteX0-11" fmla="*/ 0 w 10000"/>
                <a:gd name="connsiteY0-12" fmla="*/ 10000 h 10000"/>
                <a:gd name="connsiteX1-13" fmla="*/ 2000 w 10000"/>
                <a:gd name="connsiteY1-14" fmla="*/ 0 h 10000"/>
                <a:gd name="connsiteX2-15" fmla="*/ 10000 w 10000"/>
                <a:gd name="connsiteY2-16" fmla="*/ 0 h 10000"/>
                <a:gd name="connsiteX3-17" fmla="*/ 8567 w 10000"/>
                <a:gd name="connsiteY3-18" fmla="*/ 10000 h 10000"/>
                <a:gd name="connsiteX4-19" fmla="*/ 0 w 10000"/>
                <a:gd name="connsiteY4-20" fmla="*/ 10000 h 10000"/>
                <a:gd name="connsiteX0-21" fmla="*/ 0 w 9178"/>
                <a:gd name="connsiteY0-22" fmla="*/ 10000 h 10000"/>
                <a:gd name="connsiteX1-23" fmla="*/ 1178 w 9178"/>
                <a:gd name="connsiteY1-24" fmla="*/ 0 h 10000"/>
                <a:gd name="connsiteX2-25" fmla="*/ 9178 w 9178"/>
                <a:gd name="connsiteY2-26" fmla="*/ 0 h 10000"/>
                <a:gd name="connsiteX3-27" fmla="*/ 7745 w 9178"/>
                <a:gd name="connsiteY3-28" fmla="*/ 10000 h 10000"/>
                <a:gd name="connsiteX4-29" fmla="*/ 0 w 9178"/>
                <a:gd name="connsiteY4-30" fmla="*/ 10000 h 10000"/>
                <a:gd name="connsiteX0-31" fmla="*/ 0 w 8474"/>
                <a:gd name="connsiteY0-32" fmla="*/ 10000 h 10000"/>
                <a:gd name="connsiteX1-33" fmla="*/ 1284 w 8474"/>
                <a:gd name="connsiteY1-34" fmla="*/ 0 h 10000"/>
                <a:gd name="connsiteX2-35" fmla="*/ 8474 w 8474"/>
                <a:gd name="connsiteY2-36" fmla="*/ 0 h 10000"/>
                <a:gd name="connsiteX3-37" fmla="*/ 8439 w 8474"/>
                <a:gd name="connsiteY3-38" fmla="*/ 10000 h 10000"/>
                <a:gd name="connsiteX4-39" fmla="*/ 0 w 8474"/>
                <a:gd name="connsiteY4-4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74" h="10000">
                  <a:moveTo>
                    <a:pt x="0" y="10000"/>
                  </a:moveTo>
                  <a:lnTo>
                    <a:pt x="1284" y="0"/>
                  </a:lnTo>
                  <a:lnTo>
                    <a:pt x="8474" y="0"/>
                  </a:lnTo>
                  <a:cubicBezTo>
                    <a:pt x="8462" y="3333"/>
                    <a:pt x="8451" y="6667"/>
                    <a:pt x="8439" y="10000"/>
                  </a:cubicBezTo>
                  <a:lnTo>
                    <a:pt x="0" y="10000"/>
                  </a:ln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11">
              <a:hlinkClick r:id="rId1" action="ppaction://hlinkfile"/>
            </p:cNvPr>
            <p:cNvSpPr txBox="1"/>
            <p:nvPr/>
          </p:nvSpPr>
          <p:spPr>
            <a:xfrm>
              <a:off x="4807" y="4630"/>
              <a:ext cx="6457" cy="1305"/>
            </a:xfrm>
            <a:prstGeom prst="rect">
              <a:avLst/>
            </a:prstGeom>
            <a:grpFill/>
          </p:spPr>
          <p:txBody>
            <a:bodyPr wrap="square" lIns="91431" tIns="45715" rIns="91431" bIns="45715">
              <a:spAutoFit/>
              <a:scene3d>
                <a:camera prst="orthographicFront"/>
                <a:lightRig rig="threePt" dir="t"/>
              </a:scene3d>
            </a:bodyPr>
            <a:lstStyle/>
            <a:p>
              <a:pPr algn="ctr" fontAlgn="base">
                <a:spcBef>
                  <a:spcPct val="0"/>
                </a:spcBef>
                <a:spcAft>
                  <a:spcPct val="0"/>
                </a:spcAft>
                <a:buFont typeface="Arial" panose="020B0604020202020204" pitchFamily="34" charset="0"/>
                <a:buNone/>
                <a:defRPr/>
              </a:pPr>
              <a:r>
                <a:rPr lang="zh-CN" altLang="en-US" sz="4800" b="1" u="sng" cap="all" dirty="0">
                  <a:solidFill>
                    <a:schemeClr val="tx1"/>
                  </a:solidFill>
                  <a:uFillTx/>
                  <a:latin typeface="等线" panose="02010600030101010101" charset="-122"/>
                  <a:ea typeface="等线" panose="02010600030101010101" charset="-122"/>
                  <a:cs typeface="+mn-ea"/>
                </a:rPr>
                <a:t>案例分析</a:t>
              </a:r>
              <a:endParaRPr lang="zh-CN" altLang="en-US" sz="4800" b="1" u="sng" cap="all" dirty="0">
                <a:solidFill>
                  <a:schemeClr val="tx1"/>
                </a:solidFill>
                <a:uFillTx/>
                <a:latin typeface="等线" panose="02010600030101010101" charset="-122"/>
                <a:ea typeface="等线" panose="02010600030101010101"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sp>
        <p:nvSpPr>
          <p:cNvPr id="4" name="9"/>
          <p:cNvSpPr txBox="1"/>
          <p:nvPr/>
        </p:nvSpPr>
        <p:spPr>
          <a:xfrm>
            <a:off x="4486275" y="1771650"/>
            <a:ext cx="6820535" cy="1107440"/>
          </a:xfrm>
          <a:prstGeom prst="rect">
            <a:avLst/>
          </a:prstGeom>
          <a:noFill/>
        </p:spPr>
        <p:txBody>
          <a:bodyPr vert="horz" wrap="square" lIns="0" tIns="0" rIns="0" bIns="0"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b="1" dirty="0">
                <a:solidFill>
                  <a:schemeClr val="tx1"/>
                </a:solidFill>
                <a:effectLst>
                  <a:outerShdw blurRad="38100" dist="19050" dir="2700000" algn="tl" rotWithShape="0">
                    <a:schemeClr val="dk1">
                      <a:alpha val="40000"/>
                    </a:schemeClr>
                  </a:outerShdw>
                </a:effectLst>
                <a:cs typeface="+mn-ea"/>
                <a:sym typeface="+mn-lt"/>
              </a:rPr>
              <a:t>Thanks!</a:t>
            </a:r>
            <a:endParaRPr lang="en-US" altLang="zh-CN" sz="7200" b="1" dirty="0">
              <a:solidFill>
                <a:schemeClr val="tx1"/>
              </a:solidFill>
              <a:effectLst>
                <a:outerShdw blurRad="38100" dist="19050" dir="2700000" algn="tl" rotWithShape="0">
                  <a:schemeClr val="dk1">
                    <a:alpha val="40000"/>
                  </a:schemeClr>
                </a:outerShdw>
              </a:effectLst>
              <a:cs typeface="+mn-ea"/>
              <a:sym typeface="+mn-lt"/>
            </a:endParaRPr>
          </a:p>
        </p:txBody>
      </p:sp>
      <p:sp>
        <p:nvSpPr>
          <p:cNvPr id="2" name="文本框 9"/>
          <p:cNvSpPr txBox="1"/>
          <p:nvPr>
            <p:custDataLst>
              <p:tags r:id="rId2"/>
            </p:custDataLst>
          </p:nvPr>
        </p:nvSpPr>
        <p:spPr>
          <a:xfrm>
            <a:off x="5597525" y="3182620"/>
            <a:ext cx="5377815" cy="101473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思源黑体 CN Normal" panose="020B0500000000000000" pitchFamily="34" charset="-128"/>
                <a:ea typeface="思源黑体 CN Normal" panose="020B0500000000000000" pitchFamily="34" charset="-128"/>
              </a:defRPr>
            </a:lvl1pPr>
          </a:lstStyle>
          <a:p>
            <a:pPr algn="ctr" defTabSz="342900" fontAlgn="auto">
              <a:lnSpc>
                <a:spcPct val="150000"/>
              </a:lnSpc>
              <a:spcBef>
                <a:spcPts val="0"/>
              </a:spcBef>
              <a:spcAft>
                <a:spcPts val="0"/>
              </a:spcAft>
            </a:pPr>
            <a:r>
              <a:rPr lang="zh-CN" altLang="zh-CN" sz="2000" dirty="0">
                <a:solidFill>
                  <a:schemeClr val="tx1"/>
                </a:solidFill>
                <a:latin typeface="黑体" panose="02010609060101010101" charset="-122"/>
                <a:ea typeface="黑体" panose="02010609060101010101" charset="-122"/>
                <a:cs typeface="+mn-ea"/>
                <a:sym typeface="+mn-lt"/>
              </a:rPr>
              <a:t>让我们群策群力！</a:t>
            </a:r>
            <a:endParaRPr lang="zh-CN" altLang="zh-CN" sz="2000" dirty="0">
              <a:solidFill>
                <a:schemeClr val="tx1"/>
              </a:solidFill>
              <a:latin typeface="黑体" panose="02010609060101010101" charset="-122"/>
              <a:ea typeface="黑体" panose="02010609060101010101" charset="-122"/>
              <a:cs typeface="+mn-ea"/>
              <a:sym typeface="+mn-lt"/>
            </a:endParaRPr>
          </a:p>
          <a:p>
            <a:pPr algn="ctr" defTabSz="342900" fontAlgn="auto">
              <a:lnSpc>
                <a:spcPct val="150000"/>
              </a:lnSpc>
              <a:spcBef>
                <a:spcPts val="0"/>
              </a:spcBef>
              <a:spcAft>
                <a:spcPts val="0"/>
              </a:spcAft>
            </a:pPr>
            <a:r>
              <a:rPr lang="zh-CN" altLang="zh-CN" sz="2000" dirty="0">
                <a:solidFill>
                  <a:schemeClr val="tx1"/>
                </a:solidFill>
                <a:latin typeface="黑体" panose="02010609060101010101" charset="-122"/>
                <a:ea typeface="黑体" panose="02010609060101010101" charset="-122"/>
                <a:cs typeface="+mn-ea"/>
                <a:sym typeface="+mn-lt"/>
              </a:rPr>
              <a:t>联手建立指标数据库，助力公司高质量发展！</a:t>
            </a:r>
            <a:endParaRPr lang="zh-CN" altLang="zh-CN" sz="2000" dirty="0">
              <a:solidFill>
                <a:schemeClr val="tx1"/>
              </a:solidFill>
              <a:latin typeface="黑体" panose="02010609060101010101" charset="-122"/>
              <a:ea typeface="黑体" panose="02010609060101010101" charset="-122"/>
              <a:cs typeface="+mn-ea"/>
              <a:sym typeface="+mn-lt"/>
            </a:endParaRPr>
          </a:p>
        </p:txBody>
      </p:sp>
      <p:sp>
        <p:nvSpPr>
          <p:cNvPr id="5" name="文本框 9"/>
          <p:cNvSpPr txBox="1"/>
          <p:nvPr>
            <p:custDataLst>
              <p:tags r:id="rId3"/>
            </p:custDataLst>
          </p:nvPr>
        </p:nvSpPr>
        <p:spPr>
          <a:xfrm>
            <a:off x="5597525" y="4383405"/>
            <a:ext cx="5377815" cy="55308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思源黑体 CN Normal" panose="020B0500000000000000" pitchFamily="34" charset="-128"/>
                <a:ea typeface="思源黑体 CN Normal" panose="020B0500000000000000" pitchFamily="34" charset="-128"/>
              </a:defRPr>
            </a:lvl1pPr>
          </a:lstStyle>
          <a:p>
            <a:pPr algn="ctr" defTabSz="342900" fontAlgn="auto">
              <a:lnSpc>
                <a:spcPct val="150000"/>
              </a:lnSpc>
              <a:spcBef>
                <a:spcPts val="0"/>
              </a:spcBef>
              <a:spcAft>
                <a:spcPts val="0"/>
              </a:spcAft>
            </a:pPr>
            <a:r>
              <a:rPr lang="zh-CN" altLang="en-US" sz="2000" dirty="0">
                <a:solidFill>
                  <a:schemeClr val="tx1"/>
                </a:solidFill>
                <a:latin typeface="黑体" panose="02010609060101010101" charset="-122"/>
                <a:ea typeface="黑体" panose="02010609060101010101" charset="-122"/>
                <a:cs typeface="+mn-ea"/>
                <a:sym typeface="+mn-lt"/>
              </a:rPr>
              <a:t>投标中心</a:t>
            </a:r>
            <a:endParaRPr lang="zh-CN" altLang="en-US" sz="2000" dirty="0">
              <a:solidFill>
                <a:schemeClr val="tx1"/>
              </a:solidFill>
              <a:latin typeface="黑体" panose="02010609060101010101" charset="-122"/>
              <a:ea typeface="黑体" panose="02010609060101010101" charset="-122"/>
              <a:cs typeface="+mn-ea"/>
              <a:sym typeface="+mn-lt"/>
            </a:endParaRPr>
          </a:p>
        </p:txBody>
      </p:sp>
      <p:sp>
        <p:nvSpPr>
          <p:cNvPr id="8" name="文本框 9"/>
          <p:cNvSpPr txBox="1"/>
          <p:nvPr>
            <p:custDataLst>
              <p:tags r:id="rId4"/>
            </p:custDataLst>
          </p:nvPr>
        </p:nvSpPr>
        <p:spPr>
          <a:xfrm>
            <a:off x="5597525" y="4884420"/>
            <a:ext cx="5377815" cy="55308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思源黑体 CN Normal" panose="020B0500000000000000" pitchFamily="34" charset="-128"/>
                <a:ea typeface="思源黑体 CN Normal" panose="020B0500000000000000" pitchFamily="34" charset="-128"/>
              </a:defRPr>
            </a:lvl1pPr>
          </a:lstStyle>
          <a:p>
            <a:pPr algn="ctr" defTabSz="342900" fontAlgn="auto">
              <a:lnSpc>
                <a:spcPct val="150000"/>
              </a:lnSpc>
              <a:spcBef>
                <a:spcPts val="0"/>
              </a:spcBef>
              <a:spcAft>
                <a:spcPts val="0"/>
              </a:spcAft>
            </a:pPr>
            <a:r>
              <a:rPr lang="en-US" altLang="zh-CN" sz="2000" dirty="0">
                <a:solidFill>
                  <a:schemeClr val="tx1"/>
                </a:solidFill>
                <a:latin typeface="黑体" panose="02010609060101010101" charset="-122"/>
                <a:ea typeface="黑体" panose="02010609060101010101" charset="-122"/>
                <a:cs typeface="+mn-ea"/>
                <a:sym typeface="+mn-lt"/>
              </a:rPr>
              <a:t>2022</a:t>
            </a:r>
            <a:r>
              <a:rPr lang="zh-CN" altLang="en-US" sz="2000" dirty="0">
                <a:solidFill>
                  <a:schemeClr val="tx1"/>
                </a:solidFill>
                <a:latin typeface="黑体" panose="02010609060101010101" charset="-122"/>
                <a:ea typeface="黑体" panose="02010609060101010101" charset="-122"/>
                <a:cs typeface="+mn-ea"/>
                <a:sym typeface="+mn-lt"/>
              </a:rPr>
              <a:t>年</a:t>
            </a:r>
            <a:r>
              <a:rPr lang="en-US" altLang="zh-CN" sz="2000" dirty="0">
                <a:solidFill>
                  <a:schemeClr val="tx1"/>
                </a:solidFill>
                <a:latin typeface="黑体" panose="02010609060101010101" charset="-122"/>
                <a:ea typeface="黑体" panose="02010609060101010101" charset="-122"/>
                <a:cs typeface="+mn-ea"/>
                <a:sym typeface="+mn-lt"/>
              </a:rPr>
              <a:t>1</a:t>
            </a:r>
            <a:r>
              <a:rPr lang="zh-CN" altLang="en-US" sz="2000" dirty="0">
                <a:solidFill>
                  <a:schemeClr val="tx1"/>
                </a:solidFill>
                <a:latin typeface="黑体" panose="02010609060101010101" charset="-122"/>
                <a:ea typeface="黑体" panose="02010609060101010101" charset="-122"/>
                <a:cs typeface="+mn-ea"/>
                <a:sym typeface="+mn-lt"/>
              </a:rPr>
              <a:t>月</a:t>
            </a:r>
            <a:r>
              <a:rPr lang="en-US" altLang="zh-CN" sz="2000" dirty="0">
                <a:solidFill>
                  <a:schemeClr val="tx1"/>
                </a:solidFill>
                <a:latin typeface="黑体" panose="02010609060101010101" charset="-122"/>
                <a:ea typeface="黑体" panose="02010609060101010101" charset="-122"/>
                <a:cs typeface="+mn-ea"/>
                <a:sym typeface="+mn-lt"/>
              </a:rPr>
              <a:t>12</a:t>
            </a:r>
            <a:r>
              <a:rPr lang="zh-CN" altLang="en-US" sz="2000" dirty="0">
                <a:solidFill>
                  <a:schemeClr val="tx1"/>
                </a:solidFill>
                <a:latin typeface="黑体" panose="02010609060101010101" charset="-122"/>
                <a:ea typeface="黑体" panose="02010609060101010101" charset="-122"/>
                <a:cs typeface="+mn-ea"/>
                <a:sym typeface="+mn-lt"/>
              </a:rPr>
              <a:t>日</a:t>
            </a:r>
            <a:endParaRPr lang="zh-CN" altLang="en-US" sz="2000" dirty="0">
              <a:solidFill>
                <a:schemeClr val="tx1"/>
              </a:solidFill>
              <a:latin typeface="黑体" panose="02010609060101010101" charset="-122"/>
              <a:ea typeface="黑体" panose="0201060906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2000">
        <p14:prism/>
      </p:transition>
    </mc:Choice>
    <mc:Fallback>
      <p:transition spd="slow" advClick="0"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sp>
        <p:nvSpPr>
          <p:cNvPr id="66" name="文本框 65"/>
          <p:cNvSpPr txBox="1"/>
          <p:nvPr/>
        </p:nvSpPr>
        <p:spPr>
          <a:xfrm>
            <a:off x="581660" y="207010"/>
            <a:ext cx="1802765" cy="645160"/>
          </a:xfrm>
          <a:prstGeom prst="rect">
            <a:avLst/>
          </a:prstGeom>
          <a:noFill/>
          <a:extLst>
            <a:ext uri="{909E8E84-426E-40DD-AFC4-6F175D3DCCD1}">
              <a14:hiddenFill xmlns:a14="http://schemas.microsoft.com/office/drawing/2010/main">
                <a:solidFill>
                  <a:srgbClr val="A2C2D1"/>
                </a:solidFill>
              </a14:hiddenFill>
            </a:ext>
          </a:extLst>
        </p:spPr>
        <p:txBody>
          <a:bodyPr wrap="square" rtlCol="0">
            <a:spAutoFit/>
            <a:scene3d>
              <a:camera prst="orthographicFront"/>
              <a:lightRig rig="threePt" dir="t"/>
            </a:scene3d>
            <a:sp3d contourW="12700"/>
          </a:bodyPr>
          <a:lstStyle/>
          <a:p>
            <a:pPr algn="dist">
              <a:defRPr/>
            </a:pPr>
            <a:r>
              <a:rPr lang="zh-CN" altLang="en-US" sz="3600" dirty="0">
                <a:solidFill>
                  <a:schemeClr val="tx1"/>
                </a:solidFill>
                <a:cs typeface="+mn-ea"/>
                <a:sym typeface="+mn-lt"/>
              </a:rPr>
              <a:t>目录</a:t>
            </a:r>
            <a:endParaRPr lang="zh-CN" altLang="en-US" sz="3600" dirty="0">
              <a:solidFill>
                <a:schemeClr val="tx1"/>
              </a:solidFill>
              <a:cs typeface="+mn-ea"/>
              <a:sym typeface="+mn-lt"/>
            </a:endParaRPr>
          </a:p>
        </p:txBody>
      </p:sp>
      <p:sp>
        <p:nvSpPr>
          <p:cNvPr id="31" name="文本框 30"/>
          <p:cNvSpPr txBox="1"/>
          <p:nvPr/>
        </p:nvSpPr>
        <p:spPr>
          <a:xfrm>
            <a:off x="4308475" y="1544320"/>
            <a:ext cx="730250" cy="646331"/>
          </a:xfrm>
          <a:prstGeom prst="rect">
            <a:avLst/>
          </a:prstGeom>
          <a:noFill/>
          <a:ln>
            <a:solidFill>
              <a:srgbClr val="97B2C3"/>
            </a:solidFill>
          </a:ln>
        </p:spPr>
        <p:txBody>
          <a:bodyPr wrap="square" rtlCol="0">
            <a:spAutoFit/>
          </a:bodyPr>
          <a:lstStyle/>
          <a:p>
            <a:pPr algn="ctr"/>
            <a:r>
              <a:rPr lang="en-US" altLang="zh-CN" sz="3600" b="1" dirty="0">
                <a:solidFill>
                  <a:schemeClr val="tx1"/>
                </a:solidFill>
                <a:latin typeface="等线" panose="02010600030101010101" charset="-122"/>
                <a:ea typeface="等线" panose="02010600030101010101" charset="-122"/>
              </a:rPr>
              <a:t>01</a:t>
            </a:r>
            <a:endParaRPr lang="en-US" altLang="zh-CN" sz="3600" b="1" dirty="0">
              <a:solidFill>
                <a:schemeClr val="tx1"/>
              </a:solidFill>
              <a:latin typeface="等线" panose="02010600030101010101" charset="-122"/>
              <a:ea typeface="等线" panose="02010600030101010101" charset="-122"/>
            </a:endParaRPr>
          </a:p>
        </p:txBody>
      </p:sp>
      <p:sp>
        <p:nvSpPr>
          <p:cNvPr id="32" name="文本框 31"/>
          <p:cNvSpPr txBox="1"/>
          <p:nvPr/>
        </p:nvSpPr>
        <p:spPr>
          <a:xfrm>
            <a:off x="5038725" y="3899535"/>
            <a:ext cx="5166995" cy="398780"/>
          </a:xfrm>
          <a:prstGeom prst="rect">
            <a:avLst/>
          </a:prstGeom>
          <a:noFill/>
        </p:spPr>
        <p:txBody>
          <a:bodyPr wrap="square" rtlCol="0">
            <a:spAutoFit/>
          </a:bodyPr>
          <a:lstStyle/>
          <a:p>
            <a:pPr algn="l" fontAlgn="auto">
              <a:lnSpc>
                <a:spcPct val="100000"/>
              </a:lnSpc>
            </a:pPr>
            <a:r>
              <a:rPr lang="zh-CN" altLang="en-US" sz="2000" dirty="0">
                <a:latin typeface="黑体" panose="02010609060101010101" charset="-122"/>
                <a:ea typeface="黑体" panose="02010609060101010101" charset="-122"/>
                <a:cs typeface="+mn-ea"/>
                <a:sym typeface="+mn-ea"/>
              </a:rPr>
              <a:t>光伏发电的原理</a:t>
            </a:r>
            <a:endParaRPr lang="zh-CN" altLang="en-US" sz="2000" dirty="0">
              <a:solidFill>
                <a:schemeClr val="tx1"/>
              </a:solidFill>
              <a:latin typeface="黑体" panose="02010609060101010101" charset="-122"/>
              <a:ea typeface="黑体" panose="02010609060101010101" charset="-122"/>
              <a:cs typeface="+mn-ea"/>
              <a:sym typeface="+mn-ea"/>
            </a:endParaRPr>
          </a:p>
        </p:txBody>
      </p:sp>
      <p:sp>
        <p:nvSpPr>
          <p:cNvPr id="34" name="文本框 33"/>
          <p:cNvSpPr txBox="1"/>
          <p:nvPr/>
        </p:nvSpPr>
        <p:spPr>
          <a:xfrm>
            <a:off x="4308475" y="2661285"/>
            <a:ext cx="730250" cy="646331"/>
          </a:xfrm>
          <a:prstGeom prst="rect">
            <a:avLst/>
          </a:prstGeom>
          <a:noFill/>
          <a:ln>
            <a:solidFill>
              <a:srgbClr val="97B2C3"/>
            </a:solidFill>
          </a:ln>
        </p:spPr>
        <p:txBody>
          <a:bodyPr wrap="square" rtlCol="0">
            <a:spAutoFit/>
          </a:bodyPr>
          <a:lstStyle/>
          <a:p>
            <a:pPr algn="ctr"/>
            <a:r>
              <a:rPr lang="en-US" altLang="zh-CN" sz="3600" b="1" dirty="0">
                <a:solidFill>
                  <a:schemeClr val="tx1"/>
                </a:solidFill>
                <a:latin typeface="等线" panose="02010600030101010101" charset="-122"/>
                <a:ea typeface="等线" panose="02010600030101010101" charset="-122"/>
              </a:rPr>
              <a:t>02</a:t>
            </a:r>
            <a:endParaRPr lang="en-US" altLang="zh-CN" sz="3600" b="1" dirty="0">
              <a:solidFill>
                <a:schemeClr val="tx1"/>
              </a:solidFill>
              <a:latin typeface="等线" panose="02010600030101010101" charset="-122"/>
              <a:ea typeface="等线" panose="02010600030101010101" charset="-122"/>
            </a:endParaRPr>
          </a:p>
        </p:txBody>
      </p:sp>
      <p:sp>
        <p:nvSpPr>
          <p:cNvPr id="35" name="文本框 34"/>
          <p:cNvSpPr txBox="1"/>
          <p:nvPr/>
        </p:nvSpPr>
        <p:spPr>
          <a:xfrm>
            <a:off x="5038725" y="2750185"/>
            <a:ext cx="2490470" cy="398780"/>
          </a:xfrm>
          <a:prstGeom prst="rect">
            <a:avLst/>
          </a:prstGeom>
          <a:noFill/>
        </p:spPr>
        <p:txBody>
          <a:bodyPr wrap="square" rtlCol="0">
            <a:spAutoFit/>
          </a:bodyPr>
          <a:lstStyle/>
          <a:p>
            <a:pPr algn="l" fontAlgn="auto">
              <a:lnSpc>
                <a:spcPct val="100000"/>
              </a:lnSpc>
            </a:pPr>
            <a:r>
              <a:rPr lang="zh-CN" altLang="en-US" sz="2000" dirty="0">
                <a:latin typeface="黑体" panose="02010609060101010101" charset="-122"/>
                <a:ea typeface="黑体" panose="02010609060101010101" charset="-122"/>
                <a:cs typeface="+mn-ea"/>
                <a:sym typeface="+mn-ea"/>
              </a:rPr>
              <a:t>光伏发电的意义</a:t>
            </a:r>
            <a:endParaRPr lang="zh-CN" altLang="en-US" sz="2000" dirty="0">
              <a:solidFill>
                <a:schemeClr val="tx1"/>
              </a:solidFill>
              <a:latin typeface="黑体" panose="02010609060101010101" charset="-122"/>
              <a:ea typeface="黑体" panose="02010609060101010101" charset="-122"/>
              <a:cs typeface="+mn-ea"/>
              <a:sym typeface="+mn-ea"/>
            </a:endParaRPr>
          </a:p>
        </p:txBody>
      </p:sp>
      <p:sp>
        <p:nvSpPr>
          <p:cNvPr id="37" name="文本框 36"/>
          <p:cNvSpPr txBox="1"/>
          <p:nvPr/>
        </p:nvSpPr>
        <p:spPr>
          <a:xfrm>
            <a:off x="8264525" y="1545590"/>
            <a:ext cx="730250" cy="645160"/>
          </a:xfrm>
          <a:prstGeom prst="rect">
            <a:avLst/>
          </a:prstGeom>
          <a:noFill/>
          <a:ln>
            <a:solidFill>
              <a:srgbClr val="97B2C3"/>
            </a:solidFill>
          </a:ln>
        </p:spPr>
        <p:txBody>
          <a:bodyPr wrap="square" rtlCol="0">
            <a:spAutoFit/>
          </a:bodyPr>
          <a:lstStyle/>
          <a:p>
            <a:pPr algn="ctr"/>
            <a:r>
              <a:rPr lang="en-US" altLang="zh-CN" sz="3600" b="1" dirty="0">
                <a:solidFill>
                  <a:schemeClr val="tx1"/>
                </a:solidFill>
                <a:latin typeface="等线" panose="02010600030101010101" charset="-122"/>
                <a:ea typeface="等线" panose="02010600030101010101" charset="-122"/>
              </a:rPr>
              <a:t>04</a:t>
            </a:r>
            <a:endParaRPr lang="en-US" altLang="zh-CN" sz="3600" b="1" dirty="0">
              <a:solidFill>
                <a:schemeClr val="tx1"/>
              </a:solidFill>
              <a:latin typeface="等线" panose="02010600030101010101" charset="-122"/>
              <a:ea typeface="等线" panose="02010600030101010101" charset="-122"/>
            </a:endParaRPr>
          </a:p>
        </p:txBody>
      </p:sp>
      <p:sp>
        <p:nvSpPr>
          <p:cNvPr id="9" name="文本框 8"/>
          <p:cNvSpPr txBox="1"/>
          <p:nvPr/>
        </p:nvSpPr>
        <p:spPr>
          <a:xfrm>
            <a:off x="8994775" y="1668145"/>
            <a:ext cx="3061335" cy="398780"/>
          </a:xfrm>
          <a:prstGeom prst="rect">
            <a:avLst/>
          </a:prstGeom>
          <a:noFill/>
        </p:spPr>
        <p:txBody>
          <a:bodyPr wrap="square" rtlCol="0">
            <a:spAutoFit/>
          </a:bodyPr>
          <a:lstStyle/>
          <a:p>
            <a:pPr algn="l" fontAlgn="auto">
              <a:lnSpc>
                <a:spcPct val="100000"/>
              </a:lnSpc>
              <a:buClrTx/>
              <a:buSzTx/>
              <a:buFontTx/>
            </a:pPr>
            <a:r>
              <a:rPr lang="zh-CN" altLang="en-US" sz="2000" dirty="0">
                <a:latin typeface="黑体" panose="02010609060101010101" charset="-122"/>
                <a:ea typeface="黑体" panose="02010609060101010101" charset="-122"/>
                <a:cs typeface="+mn-ea"/>
                <a:sym typeface="+mn-ea"/>
              </a:rPr>
              <a:t>光伏发电的应用</a:t>
            </a:r>
            <a:endParaRPr lang="zh-CN" altLang="en-US" sz="2000" dirty="0">
              <a:solidFill>
                <a:schemeClr val="tx1"/>
              </a:solidFill>
              <a:latin typeface="黑体" panose="02010609060101010101" charset="-122"/>
              <a:ea typeface="黑体" panose="02010609060101010101" charset="-122"/>
              <a:cs typeface="+mn-ea"/>
              <a:sym typeface="+mn-ea"/>
            </a:endParaRPr>
          </a:p>
        </p:txBody>
      </p:sp>
      <p:sp>
        <p:nvSpPr>
          <p:cNvPr id="11" name="文本框 10"/>
          <p:cNvSpPr txBox="1"/>
          <p:nvPr/>
        </p:nvSpPr>
        <p:spPr>
          <a:xfrm>
            <a:off x="8264525" y="2662555"/>
            <a:ext cx="730250" cy="645160"/>
          </a:xfrm>
          <a:prstGeom prst="rect">
            <a:avLst/>
          </a:prstGeom>
          <a:noFill/>
          <a:ln>
            <a:solidFill>
              <a:srgbClr val="97B2C3"/>
            </a:solidFill>
          </a:ln>
        </p:spPr>
        <p:txBody>
          <a:bodyPr wrap="square" rtlCol="0">
            <a:spAutoFit/>
          </a:bodyPr>
          <a:lstStyle/>
          <a:p>
            <a:pPr algn="ctr"/>
            <a:r>
              <a:rPr lang="en-US" altLang="zh-CN" sz="3600" b="1" dirty="0">
                <a:solidFill>
                  <a:schemeClr val="tx1"/>
                </a:solidFill>
                <a:latin typeface="等线" panose="02010600030101010101" charset="-122"/>
                <a:ea typeface="等线" panose="02010600030101010101" charset="-122"/>
              </a:rPr>
              <a:t>05</a:t>
            </a:r>
            <a:endParaRPr lang="en-US" altLang="zh-CN" sz="3600" b="1" dirty="0">
              <a:solidFill>
                <a:schemeClr val="tx1"/>
              </a:solidFill>
              <a:latin typeface="等线" panose="02010600030101010101" charset="-122"/>
              <a:ea typeface="等线" panose="02010600030101010101" charset="-122"/>
            </a:endParaRPr>
          </a:p>
        </p:txBody>
      </p:sp>
      <p:sp>
        <p:nvSpPr>
          <p:cNvPr id="41" name="文本框 40"/>
          <p:cNvSpPr txBox="1"/>
          <p:nvPr/>
        </p:nvSpPr>
        <p:spPr>
          <a:xfrm>
            <a:off x="8994775" y="2750185"/>
            <a:ext cx="2490470" cy="398780"/>
          </a:xfrm>
          <a:prstGeom prst="rect">
            <a:avLst/>
          </a:prstGeom>
          <a:noFill/>
        </p:spPr>
        <p:txBody>
          <a:bodyPr wrap="square" rtlCol="0">
            <a:spAutoFit/>
          </a:bodyPr>
          <a:lstStyle/>
          <a:p>
            <a:pPr algn="l" fontAlgn="auto">
              <a:lnSpc>
                <a:spcPct val="100000"/>
              </a:lnSpc>
              <a:buClrTx/>
              <a:buSzTx/>
              <a:buFontTx/>
            </a:pPr>
            <a:r>
              <a:rPr lang="zh-CN" altLang="en-US" sz="2000" dirty="0">
                <a:latin typeface="黑体" panose="02010609060101010101" charset="-122"/>
                <a:ea typeface="黑体" panose="02010609060101010101" charset="-122"/>
                <a:cs typeface="+mn-ea"/>
                <a:sym typeface="+mn-ea"/>
              </a:rPr>
              <a:t>典型案例分析</a:t>
            </a:r>
            <a:endParaRPr lang="zh-CN" altLang="en-US" sz="2000" dirty="0">
              <a:solidFill>
                <a:schemeClr val="tx1"/>
              </a:solidFill>
              <a:latin typeface="黑体" panose="02010609060101010101" charset="-122"/>
              <a:ea typeface="黑体" panose="02010609060101010101" charset="-122"/>
              <a:cs typeface="+mn-ea"/>
              <a:sym typeface="+mn-ea"/>
            </a:endParaRPr>
          </a:p>
        </p:txBody>
      </p:sp>
      <p:sp>
        <p:nvSpPr>
          <p:cNvPr id="4" name="文本框 3"/>
          <p:cNvSpPr txBox="1"/>
          <p:nvPr/>
        </p:nvSpPr>
        <p:spPr>
          <a:xfrm>
            <a:off x="4308475" y="3776345"/>
            <a:ext cx="730250" cy="645160"/>
          </a:xfrm>
          <a:prstGeom prst="rect">
            <a:avLst/>
          </a:prstGeom>
          <a:noFill/>
          <a:ln>
            <a:solidFill>
              <a:srgbClr val="97B2C3"/>
            </a:solidFill>
          </a:ln>
        </p:spPr>
        <p:txBody>
          <a:bodyPr wrap="square" rtlCol="0">
            <a:spAutoFit/>
          </a:bodyPr>
          <a:lstStyle/>
          <a:p>
            <a:pPr algn="ctr"/>
            <a:r>
              <a:rPr lang="en-US" altLang="zh-CN" sz="3600" b="1" dirty="0">
                <a:solidFill>
                  <a:schemeClr val="tx1"/>
                </a:solidFill>
                <a:latin typeface="等线" panose="02010600030101010101" charset="-122"/>
                <a:ea typeface="等线" panose="02010600030101010101" charset="-122"/>
              </a:rPr>
              <a:t>03</a:t>
            </a:r>
            <a:endParaRPr lang="en-US" altLang="zh-CN" sz="3600" b="1" dirty="0">
              <a:solidFill>
                <a:schemeClr val="tx1"/>
              </a:solidFill>
              <a:latin typeface="等线" panose="02010600030101010101" charset="-122"/>
              <a:ea typeface="等线" panose="02010600030101010101" charset="-122"/>
            </a:endParaRPr>
          </a:p>
        </p:txBody>
      </p:sp>
      <p:sp>
        <p:nvSpPr>
          <p:cNvPr id="5" name="文本框 4"/>
          <p:cNvSpPr txBox="1"/>
          <p:nvPr/>
        </p:nvSpPr>
        <p:spPr>
          <a:xfrm>
            <a:off x="5038725" y="1670685"/>
            <a:ext cx="2741295" cy="398780"/>
          </a:xfrm>
          <a:prstGeom prst="rect">
            <a:avLst/>
          </a:prstGeom>
          <a:noFill/>
        </p:spPr>
        <p:txBody>
          <a:bodyPr wrap="square" rtlCol="0">
            <a:spAutoFit/>
          </a:bodyPr>
          <a:lstStyle/>
          <a:p>
            <a:pPr algn="l" fontAlgn="auto">
              <a:lnSpc>
                <a:spcPct val="100000"/>
              </a:lnSpc>
            </a:pPr>
            <a:r>
              <a:rPr lang="zh-CN" altLang="en-US" sz="2000" dirty="0">
                <a:latin typeface="黑体" panose="02010609060101010101" charset="-122"/>
                <a:ea typeface="黑体" panose="02010609060101010101" charset="-122"/>
                <a:cs typeface="+mn-ea"/>
                <a:sym typeface="+mn-ea"/>
              </a:rPr>
              <a:t>光伏发电的概念</a:t>
            </a:r>
            <a:endParaRPr lang="zh-CN" altLang="en-US" sz="2000" b="1" dirty="0">
              <a:solidFill>
                <a:schemeClr val="tx1"/>
              </a:solidFill>
              <a:latin typeface="等线" panose="02010600030101010101" charset="-122"/>
              <a:ea typeface="等线" panose="02010600030101010101" charset="-122"/>
              <a:sym typeface="+mn-ea"/>
            </a:endParaRPr>
          </a:p>
        </p:txBody>
      </p:sp>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15901" y="1931035"/>
            <a:ext cx="7527925" cy="1449466"/>
            <a:chOff x="1966100" y="2080651"/>
            <a:chExt cx="8260498" cy="1369780"/>
          </a:xfrm>
        </p:grpSpPr>
        <p:sp>
          <p:nvSpPr>
            <p:cNvPr id="4" name="文本框 3"/>
            <p:cNvSpPr txBox="1"/>
            <p:nvPr/>
          </p:nvSpPr>
          <p:spPr>
            <a:xfrm>
              <a:off x="2968172" y="2080651"/>
              <a:ext cx="6255656" cy="784318"/>
            </a:xfrm>
            <a:prstGeom prst="rect">
              <a:avLst/>
            </a:prstGeom>
            <a:noFill/>
          </p:spPr>
          <p:txBody>
            <a:bodyPr wrap="square">
              <a:spAutoFit/>
            </a:bodyPr>
            <a:lstStyle/>
            <a:p>
              <a:pPr algn="ctr"/>
              <a:r>
                <a:rPr lang="zh-CN" altLang="en-US" sz="4800" dirty="0">
                  <a:latin typeface="黑体" panose="02010609060101010101" charset="-122"/>
                  <a:ea typeface="黑体" panose="02010609060101010101" charset="-122"/>
                  <a:cs typeface="+mn-ea"/>
                  <a:sym typeface="+mn-ea"/>
                </a:rPr>
                <a:t>光伏发电的概念</a:t>
              </a:r>
              <a:endParaRPr lang="zh-CN" altLang="en-US" sz="4800" dirty="0">
                <a:solidFill>
                  <a:srgbClr val="001F33"/>
                </a:solidFill>
                <a:latin typeface="汉仪旗黑X1-75W" panose="00020600040101010101" pitchFamily="18" charset="-122"/>
                <a:ea typeface="汉仪旗黑X1-75W" panose="00020600040101010101" pitchFamily="18" charset="-122"/>
                <a:cs typeface="阿里巴巴普惠体 B" panose="00020600040101010101" pitchFamily="18" charset="-122"/>
                <a:sym typeface="汉仪旗黑X1-75W" panose="00020600040101010101" pitchFamily="18" charset="-122"/>
              </a:endParaRPr>
            </a:p>
          </p:txBody>
        </p:sp>
        <p:sp>
          <p:nvSpPr>
            <p:cNvPr id="8" name="文本框 7"/>
            <p:cNvSpPr txBox="1"/>
            <p:nvPr/>
          </p:nvSpPr>
          <p:spPr>
            <a:xfrm>
              <a:off x="1966100" y="2985587"/>
              <a:ext cx="8260498" cy="348052"/>
            </a:xfrm>
            <a:prstGeom prst="rect">
              <a:avLst/>
            </a:prstGeom>
            <a:noFill/>
          </p:spPr>
          <p:txBody>
            <a:bodyPr wrap="square">
              <a:spAutoFit/>
            </a:bodyPr>
            <a:lstStyle/>
            <a:p>
              <a:pPr algn="ctr"/>
              <a:r>
                <a:rPr lang="en-US" altLang="zh-CN"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rPr>
                <a:t>The concept of photovoltaic power generation</a:t>
              </a:r>
              <a:endParaRPr lang="en-US" altLang="zh-CN"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endParaRPr>
            </a:p>
          </p:txBody>
        </p:sp>
        <p:sp>
          <p:nvSpPr>
            <p:cNvPr id="3" name="任意多边形: 形状 2"/>
            <p:cNvSpPr/>
            <p:nvPr/>
          </p:nvSpPr>
          <p:spPr>
            <a:xfrm>
              <a:off x="2968172" y="2440781"/>
              <a:ext cx="6255657" cy="1009650"/>
            </a:xfrm>
            <a:custGeom>
              <a:avLst/>
              <a:gdLst>
                <a:gd name="connsiteX0" fmla="*/ 419100 w 8115300"/>
                <a:gd name="connsiteY0" fmla="*/ 0 h 1009650"/>
                <a:gd name="connsiteX1" fmla="*/ 0 w 8115300"/>
                <a:gd name="connsiteY1" fmla="*/ 0 h 1009650"/>
                <a:gd name="connsiteX2" fmla="*/ 0 w 8115300"/>
                <a:gd name="connsiteY2" fmla="*/ 1009650 h 1009650"/>
                <a:gd name="connsiteX3" fmla="*/ 8115300 w 8115300"/>
                <a:gd name="connsiteY3" fmla="*/ 1009650 h 1009650"/>
                <a:gd name="connsiteX4" fmla="*/ 8115300 w 8115300"/>
                <a:gd name="connsiteY4" fmla="*/ 114300 h 1009650"/>
                <a:gd name="connsiteX5" fmla="*/ 7772400 w 8115300"/>
                <a:gd name="connsiteY5" fmla="*/ 114300 h 1009650"/>
                <a:gd name="connsiteX0-1" fmla="*/ 419100 w 8115300"/>
                <a:gd name="connsiteY0-2" fmla="*/ 0 h 1009650"/>
                <a:gd name="connsiteX1-3" fmla="*/ 0 w 8115300"/>
                <a:gd name="connsiteY1-4" fmla="*/ 0 h 1009650"/>
                <a:gd name="connsiteX2-5" fmla="*/ 0 w 8115300"/>
                <a:gd name="connsiteY2-6" fmla="*/ 1009650 h 1009650"/>
                <a:gd name="connsiteX3-7" fmla="*/ 8115300 w 8115300"/>
                <a:gd name="connsiteY3-8" fmla="*/ 1009650 h 1009650"/>
                <a:gd name="connsiteX4-9" fmla="*/ 8115300 w 8115300"/>
                <a:gd name="connsiteY4-10" fmla="*/ 114300 h 1009650"/>
                <a:gd name="connsiteX5-11" fmla="*/ 7562973 w 8115300"/>
                <a:gd name="connsiteY5-12" fmla="*/ 4762 h 1009650"/>
                <a:gd name="connsiteX0-13" fmla="*/ 419100 w 8175133"/>
                <a:gd name="connsiteY0-14" fmla="*/ 0 h 1009650"/>
                <a:gd name="connsiteX1-15" fmla="*/ 0 w 8175133"/>
                <a:gd name="connsiteY1-16" fmla="*/ 0 h 1009650"/>
                <a:gd name="connsiteX2-17" fmla="*/ 0 w 8175133"/>
                <a:gd name="connsiteY2-18" fmla="*/ 1009650 h 1009650"/>
                <a:gd name="connsiteX3-19" fmla="*/ 8115300 w 8175133"/>
                <a:gd name="connsiteY3-20" fmla="*/ 1009650 h 1009650"/>
                <a:gd name="connsiteX4-21" fmla="*/ 8175133 w 8175133"/>
                <a:gd name="connsiteY4-22" fmla="*/ 2381 h 1009650"/>
                <a:gd name="connsiteX5-23" fmla="*/ 7562973 w 8175133"/>
                <a:gd name="connsiteY5-24" fmla="*/ 4762 h 1009650"/>
                <a:gd name="connsiteX0-25" fmla="*/ 419100 w 8115300"/>
                <a:gd name="connsiteY0-26" fmla="*/ 0 h 1009650"/>
                <a:gd name="connsiteX1-27" fmla="*/ 0 w 8115300"/>
                <a:gd name="connsiteY1-28" fmla="*/ 0 h 1009650"/>
                <a:gd name="connsiteX2-29" fmla="*/ 0 w 8115300"/>
                <a:gd name="connsiteY2-30" fmla="*/ 1009650 h 1009650"/>
                <a:gd name="connsiteX3-31" fmla="*/ 8115300 w 8115300"/>
                <a:gd name="connsiteY3-32" fmla="*/ 1009650 h 1009650"/>
                <a:gd name="connsiteX4-33" fmla="*/ 8055455 w 8115300"/>
                <a:gd name="connsiteY4-34" fmla="*/ 4762 h 1009650"/>
                <a:gd name="connsiteX5-35" fmla="*/ 7562973 w 8115300"/>
                <a:gd name="connsiteY5-36" fmla="*/ 4762 h 1009650"/>
                <a:gd name="connsiteX0-37" fmla="*/ 419100 w 8115300"/>
                <a:gd name="connsiteY0-38" fmla="*/ 0 h 1009650"/>
                <a:gd name="connsiteX1-39" fmla="*/ 0 w 8115300"/>
                <a:gd name="connsiteY1-40" fmla="*/ 0 h 1009650"/>
                <a:gd name="connsiteX2-41" fmla="*/ 0 w 8115300"/>
                <a:gd name="connsiteY2-42" fmla="*/ 1009650 h 1009650"/>
                <a:gd name="connsiteX3-43" fmla="*/ 8115300 w 8115300"/>
                <a:gd name="connsiteY3-44" fmla="*/ 1009650 h 1009650"/>
                <a:gd name="connsiteX4-45" fmla="*/ 8115287 w 8115300"/>
                <a:gd name="connsiteY4-46" fmla="*/ 7144 h 1009650"/>
                <a:gd name="connsiteX5-47" fmla="*/ 7562973 w 8115300"/>
                <a:gd name="connsiteY5-48" fmla="*/ 4762 h 1009650"/>
                <a:gd name="connsiteX0-49" fmla="*/ 419100 w 8115300"/>
                <a:gd name="connsiteY0-50" fmla="*/ 0 h 1009650"/>
                <a:gd name="connsiteX1-51" fmla="*/ 0 w 8115300"/>
                <a:gd name="connsiteY1-52" fmla="*/ 0 h 1009650"/>
                <a:gd name="connsiteX2-53" fmla="*/ 0 w 8115300"/>
                <a:gd name="connsiteY2-54" fmla="*/ 1009650 h 1009650"/>
                <a:gd name="connsiteX3-55" fmla="*/ 8115300 w 8115300"/>
                <a:gd name="connsiteY3-56" fmla="*/ 1009650 h 1009650"/>
                <a:gd name="connsiteX4-57" fmla="*/ 8115287 w 8115300"/>
                <a:gd name="connsiteY4-58" fmla="*/ 7144 h 1009650"/>
                <a:gd name="connsiteX5-59" fmla="*/ 6814989 w 8115300"/>
                <a:gd name="connsiteY5-60" fmla="*/ 4762 h 1009650"/>
                <a:gd name="connsiteX0-61" fmla="*/ 808055 w 8115300"/>
                <a:gd name="connsiteY0-62" fmla="*/ 0 h 1009650"/>
                <a:gd name="connsiteX1-63" fmla="*/ 0 w 8115300"/>
                <a:gd name="connsiteY1-64" fmla="*/ 0 h 1009650"/>
                <a:gd name="connsiteX2-65" fmla="*/ 0 w 8115300"/>
                <a:gd name="connsiteY2-66" fmla="*/ 1009650 h 1009650"/>
                <a:gd name="connsiteX3-67" fmla="*/ 8115300 w 8115300"/>
                <a:gd name="connsiteY3-68" fmla="*/ 1009650 h 1009650"/>
                <a:gd name="connsiteX4-69" fmla="*/ 8115287 w 8115300"/>
                <a:gd name="connsiteY4-70" fmla="*/ 7144 h 1009650"/>
                <a:gd name="connsiteX5-71" fmla="*/ 6814989 w 8115300"/>
                <a:gd name="connsiteY5-72" fmla="*/ 4762 h 1009650"/>
                <a:gd name="connsiteX0-73" fmla="*/ 1645799 w 8115300"/>
                <a:gd name="connsiteY0-74" fmla="*/ 2381 h 1009650"/>
                <a:gd name="connsiteX1-75" fmla="*/ 0 w 8115300"/>
                <a:gd name="connsiteY1-76" fmla="*/ 0 h 1009650"/>
                <a:gd name="connsiteX2-77" fmla="*/ 0 w 8115300"/>
                <a:gd name="connsiteY2-78" fmla="*/ 1009650 h 1009650"/>
                <a:gd name="connsiteX3-79" fmla="*/ 8115300 w 8115300"/>
                <a:gd name="connsiteY3-80" fmla="*/ 1009650 h 1009650"/>
                <a:gd name="connsiteX4-81" fmla="*/ 8115287 w 8115300"/>
                <a:gd name="connsiteY4-82" fmla="*/ 7144 h 1009650"/>
                <a:gd name="connsiteX5-83" fmla="*/ 6814989 w 8115300"/>
                <a:gd name="connsiteY5-84" fmla="*/ 4762 h 1009650"/>
                <a:gd name="connsiteX0-85" fmla="*/ 1645799 w 8115300"/>
                <a:gd name="connsiteY0-86" fmla="*/ 2381 h 1009650"/>
                <a:gd name="connsiteX1-87" fmla="*/ 0 w 8115300"/>
                <a:gd name="connsiteY1-88" fmla="*/ 0 h 1009650"/>
                <a:gd name="connsiteX2-89" fmla="*/ 0 w 8115300"/>
                <a:gd name="connsiteY2-90" fmla="*/ 1009650 h 1009650"/>
                <a:gd name="connsiteX3-91" fmla="*/ 8115300 w 8115300"/>
                <a:gd name="connsiteY3-92" fmla="*/ 1009650 h 1009650"/>
                <a:gd name="connsiteX4-93" fmla="*/ 8115287 w 8115300"/>
                <a:gd name="connsiteY4-94" fmla="*/ 7144 h 1009650"/>
                <a:gd name="connsiteX5-95" fmla="*/ 6276445 w 8115300"/>
                <a:gd name="connsiteY5-96" fmla="*/ 7143 h 1009650"/>
                <a:gd name="connsiteX0-97" fmla="*/ 1645799 w 8115300"/>
                <a:gd name="connsiteY0-98" fmla="*/ 2381 h 1009650"/>
                <a:gd name="connsiteX1-99" fmla="*/ 0 w 8115300"/>
                <a:gd name="connsiteY1-100" fmla="*/ 0 h 1009650"/>
                <a:gd name="connsiteX2-101" fmla="*/ 0 w 8115300"/>
                <a:gd name="connsiteY2-102" fmla="*/ 1009650 h 1009650"/>
                <a:gd name="connsiteX3-103" fmla="*/ 8115300 w 8115300"/>
                <a:gd name="connsiteY3-104" fmla="*/ 1009650 h 1009650"/>
                <a:gd name="connsiteX4-105" fmla="*/ 8115287 w 8115300"/>
                <a:gd name="connsiteY4-106" fmla="*/ 7144 h 1009650"/>
                <a:gd name="connsiteX5-107" fmla="*/ 6276445 w 8115300"/>
                <a:gd name="connsiteY5-108" fmla="*/ 11906 h 1009650"/>
                <a:gd name="connsiteX0-109" fmla="*/ 1645799 w 8115300"/>
                <a:gd name="connsiteY0-110" fmla="*/ 2381 h 1009650"/>
                <a:gd name="connsiteX1-111" fmla="*/ 0 w 8115300"/>
                <a:gd name="connsiteY1-112" fmla="*/ 0 h 1009650"/>
                <a:gd name="connsiteX2-113" fmla="*/ 0 w 8115300"/>
                <a:gd name="connsiteY2-114" fmla="*/ 1009650 h 1009650"/>
                <a:gd name="connsiteX3-115" fmla="*/ 8115300 w 8115300"/>
                <a:gd name="connsiteY3-116" fmla="*/ 1009650 h 1009650"/>
                <a:gd name="connsiteX4-117" fmla="*/ 8115287 w 8115300"/>
                <a:gd name="connsiteY4-118" fmla="*/ 7144 h 1009650"/>
                <a:gd name="connsiteX5-119" fmla="*/ 6216600 w 8115300"/>
                <a:gd name="connsiteY5-120" fmla="*/ 4763 h 1009650"/>
                <a:gd name="connsiteX0-121" fmla="*/ 1645799 w 8115300"/>
                <a:gd name="connsiteY0-122" fmla="*/ 2381 h 1009650"/>
                <a:gd name="connsiteX1-123" fmla="*/ 0 w 8115300"/>
                <a:gd name="connsiteY1-124" fmla="*/ 0 h 1009650"/>
                <a:gd name="connsiteX2-125" fmla="*/ 0 w 8115300"/>
                <a:gd name="connsiteY2-126" fmla="*/ 1009650 h 1009650"/>
                <a:gd name="connsiteX3-127" fmla="*/ 8115300 w 8115300"/>
                <a:gd name="connsiteY3-128" fmla="*/ 1009650 h 1009650"/>
                <a:gd name="connsiteX4-129" fmla="*/ 8115287 w 8115300"/>
                <a:gd name="connsiteY4-130" fmla="*/ 7144 h 1009650"/>
                <a:gd name="connsiteX5-131" fmla="*/ 6635479 w 8115300"/>
                <a:gd name="connsiteY5-132" fmla="*/ 4763 h 1009650"/>
                <a:gd name="connsiteX0-133" fmla="*/ 1645799 w 8115300"/>
                <a:gd name="connsiteY0-134" fmla="*/ 2381 h 1009650"/>
                <a:gd name="connsiteX1-135" fmla="*/ 0 w 8115300"/>
                <a:gd name="connsiteY1-136" fmla="*/ 0 h 1009650"/>
                <a:gd name="connsiteX2-137" fmla="*/ 0 w 8115300"/>
                <a:gd name="connsiteY2-138" fmla="*/ 1009650 h 1009650"/>
                <a:gd name="connsiteX3-139" fmla="*/ 8115300 w 8115300"/>
                <a:gd name="connsiteY3-140" fmla="*/ 1009650 h 1009650"/>
                <a:gd name="connsiteX4-141" fmla="*/ 8115287 w 8115300"/>
                <a:gd name="connsiteY4-142" fmla="*/ 7144 h 1009650"/>
                <a:gd name="connsiteX5-143" fmla="*/ 6396123 w 8115300"/>
                <a:gd name="connsiteY5-144" fmla="*/ 4763 h 1009650"/>
                <a:gd name="connsiteX0-145" fmla="*/ 1645799 w 8115300"/>
                <a:gd name="connsiteY0-146" fmla="*/ 2381 h 1009650"/>
                <a:gd name="connsiteX1-147" fmla="*/ 0 w 8115300"/>
                <a:gd name="connsiteY1-148" fmla="*/ 0 h 1009650"/>
                <a:gd name="connsiteX2-149" fmla="*/ 0 w 8115300"/>
                <a:gd name="connsiteY2-150" fmla="*/ 1009650 h 1009650"/>
                <a:gd name="connsiteX3-151" fmla="*/ 8115300 w 8115300"/>
                <a:gd name="connsiteY3-152" fmla="*/ 1009650 h 1009650"/>
                <a:gd name="connsiteX4-153" fmla="*/ 8115287 w 8115300"/>
                <a:gd name="connsiteY4-154" fmla="*/ 7144 h 1009650"/>
                <a:gd name="connsiteX5-155" fmla="*/ 6915097 w 8115300"/>
                <a:gd name="connsiteY5-156" fmla="*/ 4763 h 1009650"/>
                <a:gd name="connsiteX0-157" fmla="*/ 1258628 w 8115300"/>
                <a:gd name="connsiteY0-158" fmla="*/ 2381 h 1009650"/>
                <a:gd name="connsiteX1-159" fmla="*/ 0 w 8115300"/>
                <a:gd name="connsiteY1-160" fmla="*/ 0 h 1009650"/>
                <a:gd name="connsiteX2-161" fmla="*/ 0 w 8115300"/>
                <a:gd name="connsiteY2-162" fmla="*/ 1009650 h 1009650"/>
                <a:gd name="connsiteX3-163" fmla="*/ 8115300 w 8115300"/>
                <a:gd name="connsiteY3-164" fmla="*/ 1009650 h 1009650"/>
                <a:gd name="connsiteX4-165" fmla="*/ 8115287 w 8115300"/>
                <a:gd name="connsiteY4-166" fmla="*/ 7144 h 1009650"/>
                <a:gd name="connsiteX5-167" fmla="*/ 6915097 w 8115300"/>
                <a:gd name="connsiteY5-168" fmla="*/ 4763 h 1009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15300" h="1009650">
                  <a:moveTo>
                    <a:pt x="1258628" y="2381"/>
                  </a:moveTo>
                  <a:lnTo>
                    <a:pt x="0" y="0"/>
                  </a:lnTo>
                  <a:lnTo>
                    <a:pt x="0" y="1009650"/>
                  </a:lnTo>
                  <a:lnTo>
                    <a:pt x="8115300" y="1009650"/>
                  </a:lnTo>
                  <a:cubicBezTo>
                    <a:pt x="8115296" y="675481"/>
                    <a:pt x="8115291" y="341313"/>
                    <a:pt x="8115287" y="7144"/>
                  </a:cubicBezTo>
                  <a:lnTo>
                    <a:pt x="6915097" y="4763"/>
                  </a:lnTo>
                </a:path>
              </a:pathLst>
            </a:custGeom>
            <a:ln>
              <a:solidFill>
                <a:srgbClr val="97B2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文本框 30"/>
          <p:cNvSpPr txBox="1"/>
          <p:nvPr/>
        </p:nvSpPr>
        <p:spPr>
          <a:xfrm>
            <a:off x="3310890" y="973455"/>
            <a:ext cx="1033780" cy="829945"/>
          </a:xfrm>
          <a:prstGeom prst="rect">
            <a:avLst/>
          </a:prstGeom>
          <a:noFill/>
          <a:ln>
            <a:solidFill>
              <a:srgbClr val="97B2C3"/>
            </a:solidFill>
          </a:ln>
        </p:spPr>
        <p:txBody>
          <a:bodyPr wrap="square" rtlCol="0">
            <a:spAutoFit/>
          </a:bodyPr>
          <a:lstStyle/>
          <a:p>
            <a:pPr algn="ctr"/>
            <a:r>
              <a:rPr lang="en-US" altLang="zh-CN" sz="4800" b="1" dirty="0">
                <a:solidFill>
                  <a:schemeClr val="tx1"/>
                </a:solidFill>
                <a:latin typeface="等线" panose="02010600030101010101" charset="-122"/>
                <a:ea typeface="等线" panose="02010600030101010101" charset="-122"/>
              </a:rPr>
              <a:t>01</a:t>
            </a:r>
            <a:endParaRPr lang="en-US" altLang="zh-CN" sz="4800" b="1" dirty="0">
              <a:solidFill>
                <a:schemeClr val="tx1"/>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可选过程 5"/>
          <p:cNvSpPr/>
          <p:nvPr/>
        </p:nvSpPr>
        <p:spPr>
          <a:xfrm>
            <a:off x="4885690" y="854075"/>
            <a:ext cx="1954530" cy="647700"/>
          </a:xfrm>
          <a:prstGeom prst="flowChartAlternateProcess">
            <a:avLst/>
          </a:prstGeom>
          <a:ln>
            <a:noFill/>
            <a:round/>
          </a:ln>
        </p:spPr>
        <p:style>
          <a:lnRef idx="2">
            <a:schemeClr val="accent1"/>
          </a:lnRef>
          <a:fillRef idx="1">
            <a:schemeClr val="lt1"/>
          </a:fillRef>
          <a:effectRef idx="0">
            <a:schemeClr val="accent1"/>
          </a:effectRef>
          <a:fontRef idx="minor">
            <a:schemeClr val="dk1"/>
          </a:fontRef>
        </p:style>
        <p:txBody>
          <a:bodyPr vertOverflow="overflow" horzOverflow="overflow" vert="horz" wrap="square" lIns="0" tIns="0" rIns="0" bIns="0" numCol="1" spcCol="0" rtlCol="0" fromWordArt="0" anchor="t" anchorCtr="0" forceAA="0" compatLnSpc="1">
            <a:noAutofit/>
          </a:bodyPr>
          <a:lstStyle/>
          <a:p>
            <a:pPr lvl="0" indent="457200" algn="l">
              <a:lnSpc>
                <a:spcPct val="130000"/>
              </a:lnSpc>
              <a:buClrTx/>
              <a:buSzTx/>
              <a:buFontTx/>
              <a:extLst>
                <a:ext uri="{35155182-B16C-46BC-9424-99874614C6A1}">
                  <wpsdc:indentchars xmlns:wpsdc="http://www.wps.cn/officeDocument/2017/drawingmlCustomData" val="200" checksum="59296752"/>
                </a:ext>
              </a:extLst>
            </a:pPr>
            <a:r>
              <a:rPr lang="zh-CN" altLang="en-US" sz="18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什么是光伏？</a:t>
            </a:r>
            <a:endParaRPr lang="zh-CN" altLang="en-US" sz="18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endParaRPr>
          </a:p>
        </p:txBody>
      </p:sp>
      <p:grpSp>
        <p:nvGrpSpPr>
          <p:cNvPr id="5" name="组合 4"/>
          <p:cNvGrpSpPr/>
          <p:nvPr/>
        </p:nvGrpSpPr>
        <p:grpSpPr>
          <a:xfrm>
            <a:off x="118745" y="167640"/>
            <a:ext cx="3114040" cy="398780"/>
            <a:chOff x="187" y="264"/>
            <a:chExt cx="4904" cy="628"/>
          </a:xfrm>
        </p:grpSpPr>
        <p:sp>
          <p:nvSpPr>
            <p:cNvPr id="49" name="TextBox 7"/>
            <p:cNvSpPr txBox="1"/>
            <p:nvPr/>
          </p:nvSpPr>
          <p:spPr>
            <a:xfrm>
              <a:off x="952" y="264"/>
              <a:ext cx="4139" cy="628"/>
            </a:xfrm>
            <a:prstGeom prst="rect">
              <a:avLst/>
            </a:prstGeom>
            <a:noFill/>
          </p:spPr>
          <p:txBody>
            <a:bodyPr wrap="square" rtlCol="0">
              <a:spAutoFit/>
            </a:bodyPr>
            <a:lstStyle/>
            <a:p>
              <a:pPr algn="l"/>
              <a:r>
                <a:rPr lang="zh-CN" altLang="en-US" sz="2000" dirty="0">
                  <a:latin typeface="黑体" panose="02010609060101010101" charset="-122"/>
                  <a:ea typeface="黑体" panose="02010609060101010101" charset="-122"/>
                  <a:cs typeface="+mn-ea"/>
                  <a:sym typeface="+mn-ea"/>
                </a:rPr>
                <a:t>光伏发电的概念</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50"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4" name="矩形 13"/>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Shape 1722"/>
          <p:cNvSpPr/>
          <p:nvPr/>
        </p:nvSpPr>
        <p:spPr>
          <a:xfrm>
            <a:off x="1011555" y="4413885"/>
            <a:ext cx="1276985" cy="592455"/>
          </a:xfrm>
          <a:prstGeom prst="rect">
            <a:avLst/>
          </a:prstGeom>
          <a:solidFill>
            <a:srgbClr val="A2C2D1"/>
          </a:solidFill>
          <a:ln w="12700">
            <a:miter lim="400000"/>
          </a:ln>
        </p:spPr>
        <p:txBody>
          <a:bodyPr lIns="0" tIns="0" rIns="0" bIns="0" anchor="ctr"/>
          <a:lstStyle>
            <a:lvl1pPr>
              <a:defRPr sz="3000"/>
            </a:lvl1pPr>
          </a:lstStyle>
          <a:p>
            <a:pPr algn="ct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定义</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endParaRPr>
          </a:p>
        </p:txBody>
      </p:sp>
      <p:sp>
        <p:nvSpPr>
          <p:cNvPr id="63" name="文本框 62"/>
          <p:cNvSpPr txBox="1"/>
          <p:nvPr/>
        </p:nvSpPr>
        <p:spPr>
          <a:xfrm>
            <a:off x="780415" y="5090160"/>
            <a:ext cx="1645920" cy="852805"/>
          </a:xfrm>
          <a:prstGeom prst="rect">
            <a:avLst/>
          </a:prstGeom>
          <a:solidFill>
            <a:srgbClr val="A2C2D1"/>
          </a:solidFill>
        </p:spPr>
        <p:txBody>
          <a:bodyPr wrap="square" rtlCol="0">
            <a:spAutoFit/>
          </a:bodyPr>
          <a:lstStyle/>
          <a:p>
            <a:pPr algn="ctr">
              <a:lnSpc>
                <a:spcPct val="150000"/>
              </a:lnSpc>
            </a:pPr>
            <a:r>
              <a:rPr lang="zh-CN" altLang="en-US" sz="1100" dirty="0">
                <a:latin typeface="黑体" panose="02010609060101010101" charset="-122"/>
                <a:ea typeface="黑体" panose="02010609060101010101" charset="-122"/>
                <a:cs typeface="+mn-ea"/>
                <a:sym typeface="+mn-ea"/>
              </a:rPr>
              <a:t>光伏发电是利用太阳能电池组件将太阳能直接转变为电能的装置。</a:t>
            </a:r>
            <a:endParaRPr lang="zh-CN" altLang="en-US" sz="1100" dirty="0">
              <a:latin typeface="黑体" panose="02010609060101010101" charset="-122"/>
              <a:ea typeface="黑体" panose="02010609060101010101" charset="-122"/>
              <a:cs typeface="+mn-ea"/>
              <a:sym typeface="+mn-ea"/>
            </a:endParaRPr>
          </a:p>
        </p:txBody>
      </p:sp>
      <p:sp>
        <p:nvSpPr>
          <p:cNvPr id="64" name="Shape 1722"/>
          <p:cNvSpPr/>
          <p:nvPr/>
        </p:nvSpPr>
        <p:spPr>
          <a:xfrm>
            <a:off x="2977515" y="4429125"/>
            <a:ext cx="1608455" cy="592455"/>
          </a:xfrm>
          <a:prstGeom prst="rect">
            <a:avLst/>
          </a:prstGeom>
          <a:solidFill>
            <a:srgbClr val="A2C2D1"/>
          </a:solidFill>
          <a:ln w="12700">
            <a:miter lim="400000"/>
          </a:ln>
        </p:spPr>
        <p:txBody>
          <a:bodyPr lIns="0" tIns="0" rIns="0" bIns="0" anchor="ctr"/>
          <a:lstStyle>
            <a:lvl1pPr>
              <a:defRPr sz="3000"/>
            </a:lvl1pPr>
          </a:lstStyle>
          <a:p>
            <a:pPr algn="ct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rPr>
              <a:t>太阳能电池组件</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endParaRPr>
          </a:p>
        </p:txBody>
      </p:sp>
      <p:sp>
        <p:nvSpPr>
          <p:cNvPr id="66" name="文本框 65"/>
          <p:cNvSpPr txBox="1"/>
          <p:nvPr/>
        </p:nvSpPr>
        <p:spPr>
          <a:xfrm>
            <a:off x="2724150" y="5097780"/>
            <a:ext cx="2252345" cy="1360805"/>
          </a:xfrm>
          <a:prstGeom prst="rect">
            <a:avLst/>
          </a:prstGeom>
          <a:solidFill>
            <a:srgbClr val="A2C2D1"/>
          </a:solidFill>
        </p:spPr>
        <p:txBody>
          <a:bodyPr wrap="square" rtlCol="0">
            <a:spAutoFit/>
          </a:bodyPr>
          <a:lstStyle/>
          <a:p>
            <a:pPr algn="ctr">
              <a:lnSpc>
                <a:spcPct val="150000"/>
              </a:lnSpc>
            </a:pPr>
            <a:r>
              <a:rPr lang="zh-CN" altLang="en-US" sz="1100" dirty="0">
                <a:latin typeface="黑体" panose="02010609060101010101" charset="-122"/>
                <a:ea typeface="黑体" panose="02010609060101010101" charset="-122"/>
                <a:cs typeface="+mn-ea"/>
                <a:sym typeface="+mn-ea"/>
              </a:rPr>
              <a:t>利用半导体材料的电子学特性实现P-V转换的一种材料，在广大的无电地区，该装置可以方便地实现为用广照明及生活供电，也可以与区域电网并网实现互补。</a:t>
            </a:r>
            <a:endParaRPr lang="zh-CN" altLang="en-US" sz="1100" dirty="0">
              <a:latin typeface="黑体" panose="02010609060101010101" charset="-122"/>
              <a:ea typeface="黑体" panose="02010609060101010101" charset="-122"/>
              <a:cs typeface="+mn-ea"/>
              <a:sym typeface="+mn-ea"/>
            </a:endParaRPr>
          </a:p>
        </p:txBody>
      </p:sp>
      <p:sp>
        <p:nvSpPr>
          <p:cNvPr id="67" name="Shape 1722"/>
          <p:cNvSpPr/>
          <p:nvPr/>
        </p:nvSpPr>
        <p:spPr>
          <a:xfrm>
            <a:off x="5419090" y="4413885"/>
            <a:ext cx="1276985" cy="591185"/>
          </a:xfrm>
          <a:prstGeom prst="rect">
            <a:avLst/>
          </a:prstGeom>
          <a:solidFill>
            <a:srgbClr val="A2C2D1"/>
          </a:solidFill>
          <a:ln w="12700">
            <a:miter lim="400000"/>
          </a:ln>
        </p:spPr>
        <p:txBody>
          <a:bodyPr lIns="0" tIns="0" rIns="0" bIns="0" anchor="ctr"/>
          <a:lstStyle>
            <a:lvl1pPr>
              <a:defRPr sz="3000"/>
            </a:lvl1pPr>
          </a:lstStyle>
          <a:p>
            <a:pPr algn="ct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统计学</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endParaRPr>
          </a:p>
          <a:p>
            <a:pPr algn="ct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指标分类</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endParaRPr>
          </a:p>
        </p:txBody>
      </p:sp>
      <p:sp>
        <p:nvSpPr>
          <p:cNvPr id="69" name="文本框 68"/>
          <p:cNvSpPr txBox="1"/>
          <p:nvPr/>
        </p:nvSpPr>
        <p:spPr>
          <a:xfrm>
            <a:off x="5247005" y="5280025"/>
            <a:ext cx="1645920" cy="852805"/>
          </a:xfrm>
          <a:prstGeom prst="rect">
            <a:avLst/>
          </a:prstGeom>
          <a:solidFill>
            <a:srgbClr val="A2C2D1"/>
          </a:solidFill>
        </p:spPr>
        <p:txBody>
          <a:bodyPr wrap="square" rtlCol="0">
            <a:spAutoFit/>
          </a:bodyPr>
          <a:lstStyle/>
          <a:p>
            <a:pPr algn="ctr">
              <a:lnSpc>
                <a:spcPct val="150000"/>
              </a:lnSpc>
            </a:pPr>
            <a:r>
              <a:rPr lang="zh-CN" altLang="en-US" sz="1100" dirty="0">
                <a:latin typeface="黑体" panose="02010609060101010101" charset="-122"/>
                <a:ea typeface="黑体" panose="02010609060101010101" charset="-122"/>
                <a:cs typeface="+mn-ea"/>
                <a:sym typeface="+mn-ea"/>
              </a:rPr>
              <a:t>指标按其所反映总体现象的内容和特点，可分为数量指标和质量指标。</a:t>
            </a:r>
            <a:endParaRPr lang="zh-CN" altLang="en-US" sz="1100" dirty="0">
              <a:solidFill>
                <a:schemeClr val="bg1">
                  <a:lumMod val="65000"/>
                </a:schemeClr>
              </a:solidFill>
              <a:latin typeface="思源黑体 CN Light" panose="020B0500000000000000" pitchFamily="34" charset="-122"/>
              <a:ea typeface="思源黑体 CN Light" panose="020B0500000000000000" pitchFamily="34" charset="-122"/>
            </a:endParaRPr>
          </a:p>
        </p:txBody>
      </p:sp>
      <p:sp>
        <p:nvSpPr>
          <p:cNvPr id="70" name="Shape 1722"/>
          <p:cNvSpPr/>
          <p:nvPr/>
        </p:nvSpPr>
        <p:spPr>
          <a:xfrm>
            <a:off x="7595235" y="4414520"/>
            <a:ext cx="1276985" cy="682625"/>
          </a:xfrm>
          <a:prstGeom prst="rect">
            <a:avLst/>
          </a:prstGeom>
          <a:solidFill>
            <a:srgbClr val="A2C2D1"/>
          </a:solidFill>
          <a:ln w="12700">
            <a:miter lim="400000"/>
          </a:ln>
        </p:spPr>
        <p:txBody>
          <a:bodyPr lIns="0" tIns="0" rIns="0" bIns="0" anchor="ctr"/>
          <a:lstStyle>
            <a:lvl1pPr>
              <a:defRPr sz="3000"/>
            </a:lvl1pPr>
          </a:lstStyle>
          <a:p>
            <a:pPr algn="ctr">
              <a:buClrTx/>
              <a:buSzTx/>
              <a:buNone/>
            </a:pP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工程造价</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endParaRPr>
          </a:p>
          <a:p>
            <a:pPr algn="ctr">
              <a:buClrTx/>
              <a:buSzTx/>
              <a:buNone/>
            </a:pP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指标定义</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endParaRPr>
          </a:p>
        </p:txBody>
      </p:sp>
      <p:sp>
        <p:nvSpPr>
          <p:cNvPr id="72" name="文本框 71"/>
          <p:cNvSpPr txBox="1"/>
          <p:nvPr/>
        </p:nvSpPr>
        <p:spPr>
          <a:xfrm>
            <a:off x="7359650" y="5184140"/>
            <a:ext cx="2009140" cy="1614805"/>
          </a:xfrm>
          <a:prstGeom prst="rect">
            <a:avLst/>
          </a:prstGeom>
          <a:solidFill>
            <a:srgbClr val="A2C2D1"/>
          </a:solidFill>
        </p:spPr>
        <p:txBody>
          <a:bodyPr wrap="square" rtlCol="0">
            <a:spAutoFit/>
          </a:bodyPr>
          <a:lstStyle/>
          <a:p>
            <a:pPr algn="ctr">
              <a:lnSpc>
                <a:spcPct val="150000"/>
              </a:lnSpc>
            </a:pPr>
            <a:r>
              <a:rPr lang="zh-CN" altLang="zh-CN" sz="1100" dirty="0">
                <a:latin typeface="方正黑体_GBK" panose="03000509000000000000" pitchFamily="65" charset="-122"/>
                <a:ea typeface="方正黑体_GBK" panose="03000509000000000000" pitchFamily="65" charset="-122"/>
                <a:cs typeface="等线" panose="02010600030101010101" charset="-122"/>
                <a:sym typeface="+mn-ea"/>
              </a:rPr>
              <a:t>以业务板块划分，按照业务板块范围内的秩序和内部联系组合而成的整体。指标体系能够清晰展示该业务板块中项目指标数据从宏观到微观的内部特征构成和数据之间逻辑关系。</a:t>
            </a:r>
            <a:endParaRPr lang="zh-CN" altLang="en-US" sz="1100" dirty="0">
              <a:solidFill>
                <a:schemeClr val="bg1">
                  <a:lumMod val="65000"/>
                </a:schemeClr>
              </a:solidFill>
              <a:latin typeface="思源黑体 CN Light" panose="020B0500000000000000" pitchFamily="34" charset="-122"/>
              <a:ea typeface="思源黑体 CN Light" panose="020B0500000000000000" pitchFamily="34" charset="-122"/>
            </a:endParaRPr>
          </a:p>
        </p:txBody>
      </p:sp>
      <p:sp>
        <p:nvSpPr>
          <p:cNvPr id="73" name="Shape 1722"/>
          <p:cNvSpPr/>
          <p:nvPr/>
        </p:nvSpPr>
        <p:spPr>
          <a:xfrm>
            <a:off x="9836150" y="4415790"/>
            <a:ext cx="1276985" cy="682625"/>
          </a:xfrm>
          <a:prstGeom prst="rect">
            <a:avLst/>
          </a:prstGeom>
          <a:solidFill>
            <a:srgbClr val="A2C2D1"/>
          </a:solidFill>
          <a:ln w="12700">
            <a:miter lim="400000"/>
          </a:ln>
        </p:spPr>
        <p:txBody>
          <a:bodyPr lIns="0" tIns="0" rIns="0" bIns="0" anchor="ctr"/>
          <a:lstStyle>
            <a:lvl1pPr>
              <a:defRPr sz="3000"/>
            </a:lvl1pPr>
          </a:lstStyle>
          <a:p>
            <a:pPr algn="ctr">
              <a:buClrTx/>
              <a:buSzTx/>
              <a:buNone/>
            </a:pP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工程造价</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endParaRPr>
          </a:p>
          <a:p>
            <a:pPr algn="ctr">
              <a:buClrTx/>
              <a:buSzTx/>
              <a:buNone/>
            </a:pPr>
            <a:r>
              <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sym typeface="+mn-ea"/>
              </a:rPr>
              <a:t>指标分类</a:t>
            </a:r>
            <a:endParaRPr lang="zh-CN" altLang="en-US" sz="1600" cap="all" dirty="0">
              <a:ln w="25400" cmpd="sng"/>
              <a:blipFill>
                <a:blip r:embed="rId1"/>
                <a:stretch>
                  <a:fillRect/>
                </a:stretch>
              </a:blipFill>
              <a:effectLst/>
              <a:latin typeface="汉仪黑方简" panose="00020600040101010101" charset="-122"/>
              <a:ea typeface="汉仪黑方简" panose="00020600040101010101" charset="-122"/>
              <a:cs typeface="+mn-ea"/>
            </a:endParaRPr>
          </a:p>
        </p:txBody>
      </p:sp>
      <p:grpSp>
        <p:nvGrpSpPr>
          <p:cNvPr id="8" name="组合 7"/>
          <p:cNvGrpSpPr/>
          <p:nvPr/>
        </p:nvGrpSpPr>
        <p:grpSpPr>
          <a:xfrm>
            <a:off x="704850" y="2659380"/>
            <a:ext cx="10781030" cy="2482215"/>
            <a:chOff x="1110" y="4188"/>
            <a:chExt cx="16978" cy="3909"/>
          </a:xfrm>
        </p:grpSpPr>
        <p:sp>
          <p:nvSpPr>
            <p:cNvPr id="46" name="Line 17"/>
            <p:cNvSpPr>
              <a:spLocks noChangeShapeType="1"/>
            </p:cNvSpPr>
            <p:nvPr/>
          </p:nvSpPr>
          <p:spPr bwMode="auto">
            <a:xfrm>
              <a:off x="9529" y="4197"/>
              <a:ext cx="3" cy="1718"/>
            </a:xfrm>
            <a:prstGeom prst="line">
              <a:avLst/>
            </a:pr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47" name="Freeform 18"/>
            <p:cNvSpPr/>
            <p:nvPr/>
          </p:nvSpPr>
          <p:spPr bwMode="auto">
            <a:xfrm>
              <a:off x="2595" y="4975"/>
              <a:ext cx="6337" cy="940"/>
            </a:xfrm>
            <a:custGeom>
              <a:avLst/>
              <a:gdLst/>
              <a:ahLst/>
              <a:cxnLst>
                <a:cxn ang="0">
                  <a:pos x="0" y="663"/>
                </a:cxn>
                <a:cxn ang="0">
                  <a:pos x="0" y="361"/>
                </a:cxn>
                <a:cxn ang="0">
                  <a:pos x="0" y="361"/>
                </a:cxn>
                <a:cxn ang="0">
                  <a:pos x="1" y="343"/>
                </a:cxn>
                <a:cxn ang="0">
                  <a:pos x="3" y="324"/>
                </a:cxn>
                <a:cxn ang="0">
                  <a:pos x="4" y="306"/>
                </a:cxn>
                <a:cxn ang="0">
                  <a:pos x="7" y="288"/>
                </a:cxn>
                <a:cxn ang="0">
                  <a:pos x="12" y="272"/>
                </a:cxn>
                <a:cxn ang="0">
                  <a:pos x="16" y="254"/>
                </a:cxn>
                <a:cxn ang="0">
                  <a:pos x="28" y="221"/>
                </a:cxn>
                <a:cxn ang="0">
                  <a:pos x="45" y="190"/>
                </a:cxn>
                <a:cxn ang="0">
                  <a:pos x="62" y="160"/>
                </a:cxn>
                <a:cxn ang="0">
                  <a:pos x="83" y="132"/>
                </a:cxn>
                <a:cxn ang="0">
                  <a:pos x="107" y="107"/>
                </a:cxn>
                <a:cxn ang="0">
                  <a:pos x="132" y="83"/>
                </a:cxn>
                <a:cxn ang="0">
                  <a:pos x="161" y="62"/>
                </a:cxn>
                <a:cxn ang="0">
                  <a:pos x="190" y="44"/>
                </a:cxn>
                <a:cxn ang="0">
                  <a:pos x="222" y="28"/>
                </a:cxn>
                <a:cxn ang="0">
                  <a:pos x="254" y="16"/>
                </a:cxn>
                <a:cxn ang="0">
                  <a:pos x="272" y="12"/>
                </a:cxn>
                <a:cxn ang="0">
                  <a:pos x="289" y="7"/>
                </a:cxn>
                <a:cxn ang="0">
                  <a:pos x="306" y="4"/>
                </a:cxn>
                <a:cxn ang="0">
                  <a:pos x="324" y="1"/>
                </a:cxn>
                <a:cxn ang="0">
                  <a:pos x="344" y="0"/>
                </a:cxn>
                <a:cxn ang="0">
                  <a:pos x="361" y="0"/>
                </a:cxn>
                <a:cxn ang="0">
                  <a:pos x="5702" y="0"/>
                </a:cxn>
              </a:cxnLst>
              <a:rect l="0" t="0" r="r" b="b"/>
              <a:pathLst>
                <a:path w="5702" h="663">
                  <a:moveTo>
                    <a:pt x="0" y="663"/>
                  </a:moveTo>
                  <a:lnTo>
                    <a:pt x="0" y="361"/>
                  </a:lnTo>
                  <a:lnTo>
                    <a:pt x="0" y="361"/>
                  </a:lnTo>
                  <a:lnTo>
                    <a:pt x="1" y="343"/>
                  </a:lnTo>
                  <a:lnTo>
                    <a:pt x="3" y="324"/>
                  </a:lnTo>
                  <a:lnTo>
                    <a:pt x="4" y="306"/>
                  </a:lnTo>
                  <a:lnTo>
                    <a:pt x="7" y="288"/>
                  </a:lnTo>
                  <a:lnTo>
                    <a:pt x="12" y="272"/>
                  </a:lnTo>
                  <a:lnTo>
                    <a:pt x="16" y="254"/>
                  </a:lnTo>
                  <a:lnTo>
                    <a:pt x="28" y="221"/>
                  </a:lnTo>
                  <a:lnTo>
                    <a:pt x="45" y="190"/>
                  </a:lnTo>
                  <a:lnTo>
                    <a:pt x="62" y="160"/>
                  </a:lnTo>
                  <a:lnTo>
                    <a:pt x="83" y="132"/>
                  </a:lnTo>
                  <a:lnTo>
                    <a:pt x="107" y="107"/>
                  </a:lnTo>
                  <a:lnTo>
                    <a:pt x="132" y="83"/>
                  </a:lnTo>
                  <a:lnTo>
                    <a:pt x="161" y="62"/>
                  </a:lnTo>
                  <a:lnTo>
                    <a:pt x="190" y="44"/>
                  </a:lnTo>
                  <a:lnTo>
                    <a:pt x="222" y="28"/>
                  </a:lnTo>
                  <a:lnTo>
                    <a:pt x="254" y="16"/>
                  </a:lnTo>
                  <a:lnTo>
                    <a:pt x="272" y="12"/>
                  </a:lnTo>
                  <a:lnTo>
                    <a:pt x="289" y="7"/>
                  </a:lnTo>
                  <a:lnTo>
                    <a:pt x="306" y="4"/>
                  </a:lnTo>
                  <a:lnTo>
                    <a:pt x="324" y="1"/>
                  </a:lnTo>
                  <a:lnTo>
                    <a:pt x="344" y="0"/>
                  </a:lnTo>
                  <a:lnTo>
                    <a:pt x="361" y="0"/>
                  </a:lnTo>
                  <a:lnTo>
                    <a:pt x="5702"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48" name="Freeform 19"/>
            <p:cNvSpPr/>
            <p:nvPr/>
          </p:nvSpPr>
          <p:spPr bwMode="auto">
            <a:xfrm>
              <a:off x="8932" y="4188"/>
              <a:ext cx="423" cy="787"/>
            </a:xfrm>
            <a:custGeom>
              <a:avLst/>
              <a:gdLst/>
              <a:ahLst/>
              <a:cxnLst>
                <a:cxn ang="0">
                  <a:pos x="0" y="555"/>
                </a:cxn>
                <a:cxn ang="0">
                  <a:pos x="21" y="555"/>
                </a:cxn>
                <a:cxn ang="0">
                  <a:pos x="21" y="555"/>
                </a:cxn>
                <a:cxn ang="0">
                  <a:pos x="40" y="555"/>
                </a:cxn>
                <a:cxn ang="0">
                  <a:pos x="58" y="553"/>
                </a:cxn>
                <a:cxn ang="0">
                  <a:pos x="76" y="550"/>
                </a:cxn>
                <a:cxn ang="0">
                  <a:pos x="94" y="547"/>
                </a:cxn>
                <a:cxn ang="0">
                  <a:pos x="112" y="543"/>
                </a:cxn>
                <a:cxn ang="0">
                  <a:pos x="128" y="538"/>
                </a:cxn>
                <a:cxn ang="0">
                  <a:pos x="162" y="526"/>
                </a:cxn>
                <a:cxn ang="0">
                  <a:pos x="193" y="512"/>
                </a:cxn>
                <a:cxn ang="0">
                  <a:pos x="223" y="494"/>
                </a:cxn>
                <a:cxn ang="0">
                  <a:pos x="251" y="473"/>
                </a:cxn>
                <a:cxn ang="0">
                  <a:pos x="277" y="449"/>
                </a:cxn>
                <a:cxn ang="0">
                  <a:pos x="301" y="424"/>
                </a:cxn>
                <a:cxn ang="0">
                  <a:pos x="321" y="396"/>
                </a:cxn>
                <a:cxn ang="0">
                  <a:pos x="339" y="366"/>
                </a:cxn>
                <a:cxn ang="0">
                  <a:pos x="354" y="335"/>
                </a:cxn>
                <a:cxn ang="0">
                  <a:pos x="366" y="300"/>
                </a:cxn>
                <a:cxn ang="0">
                  <a:pos x="372" y="284"/>
                </a:cxn>
                <a:cxn ang="0">
                  <a:pos x="375" y="266"/>
                </a:cxn>
                <a:cxn ang="0">
                  <a:pos x="378" y="248"/>
                </a:cxn>
                <a:cxn ang="0">
                  <a:pos x="381" y="231"/>
                </a:cxn>
                <a:cxn ang="0">
                  <a:pos x="382" y="213"/>
                </a:cxn>
                <a:cxn ang="0">
                  <a:pos x="382" y="193"/>
                </a:cxn>
                <a:cxn ang="0">
                  <a:pos x="382" y="0"/>
                </a:cxn>
              </a:cxnLst>
              <a:rect l="0" t="0" r="r" b="b"/>
              <a:pathLst>
                <a:path w="382" h="555">
                  <a:moveTo>
                    <a:pt x="0" y="555"/>
                  </a:moveTo>
                  <a:lnTo>
                    <a:pt x="21" y="555"/>
                  </a:lnTo>
                  <a:lnTo>
                    <a:pt x="21" y="555"/>
                  </a:lnTo>
                  <a:lnTo>
                    <a:pt x="40" y="555"/>
                  </a:lnTo>
                  <a:lnTo>
                    <a:pt x="58" y="553"/>
                  </a:lnTo>
                  <a:lnTo>
                    <a:pt x="76" y="550"/>
                  </a:lnTo>
                  <a:lnTo>
                    <a:pt x="94" y="547"/>
                  </a:lnTo>
                  <a:lnTo>
                    <a:pt x="112" y="543"/>
                  </a:lnTo>
                  <a:lnTo>
                    <a:pt x="128" y="538"/>
                  </a:lnTo>
                  <a:lnTo>
                    <a:pt x="162" y="526"/>
                  </a:lnTo>
                  <a:lnTo>
                    <a:pt x="193" y="512"/>
                  </a:lnTo>
                  <a:lnTo>
                    <a:pt x="223" y="494"/>
                  </a:lnTo>
                  <a:lnTo>
                    <a:pt x="251" y="473"/>
                  </a:lnTo>
                  <a:lnTo>
                    <a:pt x="277" y="449"/>
                  </a:lnTo>
                  <a:lnTo>
                    <a:pt x="301" y="424"/>
                  </a:lnTo>
                  <a:lnTo>
                    <a:pt x="321" y="396"/>
                  </a:lnTo>
                  <a:lnTo>
                    <a:pt x="339" y="366"/>
                  </a:lnTo>
                  <a:lnTo>
                    <a:pt x="354" y="335"/>
                  </a:lnTo>
                  <a:lnTo>
                    <a:pt x="366" y="300"/>
                  </a:lnTo>
                  <a:lnTo>
                    <a:pt x="372" y="284"/>
                  </a:lnTo>
                  <a:lnTo>
                    <a:pt x="375" y="266"/>
                  </a:lnTo>
                  <a:lnTo>
                    <a:pt x="378" y="248"/>
                  </a:lnTo>
                  <a:lnTo>
                    <a:pt x="381" y="231"/>
                  </a:lnTo>
                  <a:lnTo>
                    <a:pt x="382" y="213"/>
                  </a:lnTo>
                  <a:lnTo>
                    <a:pt x="382" y="193"/>
                  </a:lnTo>
                  <a:lnTo>
                    <a:pt x="382"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2" name="Freeform 20"/>
            <p:cNvSpPr/>
            <p:nvPr/>
          </p:nvSpPr>
          <p:spPr bwMode="auto">
            <a:xfrm>
              <a:off x="9019" y="4197"/>
              <a:ext cx="427" cy="922"/>
            </a:xfrm>
            <a:custGeom>
              <a:avLst/>
              <a:gdLst/>
              <a:ahLst/>
              <a:cxnLst>
                <a:cxn ang="0">
                  <a:pos x="0" y="649"/>
                </a:cxn>
                <a:cxn ang="0">
                  <a:pos x="23" y="649"/>
                </a:cxn>
                <a:cxn ang="0">
                  <a:pos x="23" y="649"/>
                </a:cxn>
                <a:cxn ang="0">
                  <a:pos x="42" y="649"/>
                </a:cxn>
                <a:cxn ang="0">
                  <a:pos x="60" y="647"/>
                </a:cxn>
                <a:cxn ang="0">
                  <a:pos x="78" y="644"/>
                </a:cxn>
                <a:cxn ang="0">
                  <a:pos x="96" y="641"/>
                </a:cxn>
                <a:cxn ang="0">
                  <a:pos x="113" y="637"/>
                </a:cxn>
                <a:cxn ang="0">
                  <a:pos x="130" y="632"/>
                </a:cxn>
                <a:cxn ang="0">
                  <a:pos x="164" y="621"/>
                </a:cxn>
                <a:cxn ang="0">
                  <a:pos x="195" y="606"/>
                </a:cxn>
                <a:cxn ang="0">
                  <a:pos x="225" y="588"/>
                </a:cxn>
                <a:cxn ang="0">
                  <a:pos x="253" y="567"/>
                </a:cxn>
                <a:cxn ang="0">
                  <a:pos x="279" y="543"/>
                </a:cxn>
                <a:cxn ang="0">
                  <a:pos x="301" y="518"/>
                </a:cxn>
                <a:cxn ang="0">
                  <a:pos x="323" y="490"/>
                </a:cxn>
                <a:cxn ang="0">
                  <a:pos x="341" y="460"/>
                </a:cxn>
                <a:cxn ang="0">
                  <a:pos x="356" y="429"/>
                </a:cxn>
                <a:cxn ang="0">
                  <a:pos x="368" y="395"/>
                </a:cxn>
                <a:cxn ang="0">
                  <a:pos x="372" y="378"/>
                </a:cxn>
                <a:cxn ang="0">
                  <a:pos x="377" y="360"/>
                </a:cxn>
                <a:cxn ang="0">
                  <a:pos x="380" y="342"/>
                </a:cxn>
                <a:cxn ang="0">
                  <a:pos x="383" y="325"/>
                </a:cxn>
                <a:cxn ang="0">
                  <a:pos x="384" y="307"/>
                </a:cxn>
                <a:cxn ang="0">
                  <a:pos x="384" y="287"/>
                </a:cxn>
                <a:cxn ang="0">
                  <a:pos x="384" y="0"/>
                </a:cxn>
              </a:cxnLst>
              <a:rect l="0" t="0" r="r" b="b"/>
              <a:pathLst>
                <a:path w="384" h="649">
                  <a:moveTo>
                    <a:pt x="0" y="649"/>
                  </a:moveTo>
                  <a:lnTo>
                    <a:pt x="23" y="649"/>
                  </a:lnTo>
                  <a:lnTo>
                    <a:pt x="23" y="649"/>
                  </a:lnTo>
                  <a:lnTo>
                    <a:pt x="42" y="649"/>
                  </a:lnTo>
                  <a:lnTo>
                    <a:pt x="60" y="647"/>
                  </a:lnTo>
                  <a:lnTo>
                    <a:pt x="78" y="644"/>
                  </a:lnTo>
                  <a:lnTo>
                    <a:pt x="96" y="641"/>
                  </a:lnTo>
                  <a:lnTo>
                    <a:pt x="113" y="637"/>
                  </a:lnTo>
                  <a:lnTo>
                    <a:pt x="130" y="632"/>
                  </a:lnTo>
                  <a:lnTo>
                    <a:pt x="164" y="621"/>
                  </a:lnTo>
                  <a:lnTo>
                    <a:pt x="195" y="606"/>
                  </a:lnTo>
                  <a:lnTo>
                    <a:pt x="225" y="588"/>
                  </a:lnTo>
                  <a:lnTo>
                    <a:pt x="253" y="567"/>
                  </a:lnTo>
                  <a:lnTo>
                    <a:pt x="279" y="543"/>
                  </a:lnTo>
                  <a:lnTo>
                    <a:pt x="301" y="518"/>
                  </a:lnTo>
                  <a:lnTo>
                    <a:pt x="323" y="490"/>
                  </a:lnTo>
                  <a:lnTo>
                    <a:pt x="341" y="460"/>
                  </a:lnTo>
                  <a:lnTo>
                    <a:pt x="356" y="429"/>
                  </a:lnTo>
                  <a:lnTo>
                    <a:pt x="368" y="395"/>
                  </a:lnTo>
                  <a:lnTo>
                    <a:pt x="372" y="378"/>
                  </a:lnTo>
                  <a:lnTo>
                    <a:pt x="377" y="360"/>
                  </a:lnTo>
                  <a:lnTo>
                    <a:pt x="380" y="342"/>
                  </a:lnTo>
                  <a:lnTo>
                    <a:pt x="383" y="325"/>
                  </a:lnTo>
                  <a:lnTo>
                    <a:pt x="384" y="307"/>
                  </a:lnTo>
                  <a:lnTo>
                    <a:pt x="384" y="287"/>
                  </a:lnTo>
                  <a:lnTo>
                    <a:pt x="384"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3" name="Freeform 21"/>
            <p:cNvSpPr/>
            <p:nvPr/>
          </p:nvSpPr>
          <p:spPr bwMode="auto">
            <a:xfrm>
              <a:off x="5936" y="5119"/>
              <a:ext cx="3083" cy="795"/>
            </a:xfrm>
            <a:custGeom>
              <a:avLst/>
              <a:gdLst/>
              <a:ahLst/>
              <a:cxnLst>
                <a:cxn ang="0">
                  <a:pos x="0" y="562"/>
                </a:cxn>
                <a:cxn ang="0">
                  <a:pos x="0" y="361"/>
                </a:cxn>
                <a:cxn ang="0">
                  <a:pos x="0" y="361"/>
                </a:cxn>
                <a:cxn ang="0">
                  <a:pos x="0" y="342"/>
                </a:cxn>
                <a:cxn ang="0">
                  <a:pos x="1" y="324"/>
                </a:cxn>
                <a:cxn ang="0">
                  <a:pos x="4" y="306"/>
                </a:cxn>
                <a:cxn ang="0">
                  <a:pos x="7" y="288"/>
                </a:cxn>
                <a:cxn ang="0">
                  <a:pos x="10" y="271"/>
                </a:cxn>
                <a:cxn ang="0">
                  <a:pos x="16" y="254"/>
                </a:cxn>
                <a:cxn ang="0">
                  <a:pos x="28" y="221"/>
                </a:cxn>
                <a:cxn ang="0">
                  <a:pos x="43" y="190"/>
                </a:cxn>
                <a:cxn ang="0">
                  <a:pos x="61" y="160"/>
                </a:cxn>
                <a:cxn ang="0">
                  <a:pos x="82" y="132"/>
                </a:cxn>
                <a:cxn ang="0">
                  <a:pos x="106" y="107"/>
                </a:cxn>
                <a:cxn ang="0">
                  <a:pos x="131" y="83"/>
                </a:cxn>
                <a:cxn ang="0">
                  <a:pos x="159" y="62"/>
                </a:cxn>
                <a:cxn ang="0">
                  <a:pos x="189" y="44"/>
                </a:cxn>
                <a:cxn ang="0">
                  <a:pos x="220" y="28"/>
                </a:cxn>
                <a:cxn ang="0">
                  <a:pos x="254" y="16"/>
                </a:cxn>
                <a:cxn ang="0">
                  <a:pos x="271" y="12"/>
                </a:cxn>
                <a:cxn ang="0">
                  <a:pos x="288" y="7"/>
                </a:cxn>
                <a:cxn ang="0">
                  <a:pos x="306" y="4"/>
                </a:cxn>
                <a:cxn ang="0">
                  <a:pos x="324" y="1"/>
                </a:cxn>
                <a:cxn ang="0">
                  <a:pos x="342" y="0"/>
                </a:cxn>
                <a:cxn ang="0">
                  <a:pos x="361" y="0"/>
                </a:cxn>
                <a:cxn ang="0">
                  <a:pos x="2773" y="0"/>
                </a:cxn>
              </a:cxnLst>
              <a:rect l="0" t="0" r="r" b="b"/>
              <a:pathLst>
                <a:path w="2773" h="562">
                  <a:moveTo>
                    <a:pt x="0" y="562"/>
                  </a:moveTo>
                  <a:lnTo>
                    <a:pt x="0" y="361"/>
                  </a:lnTo>
                  <a:lnTo>
                    <a:pt x="0" y="361"/>
                  </a:lnTo>
                  <a:lnTo>
                    <a:pt x="0" y="342"/>
                  </a:lnTo>
                  <a:lnTo>
                    <a:pt x="1" y="324"/>
                  </a:lnTo>
                  <a:lnTo>
                    <a:pt x="4" y="306"/>
                  </a:lnTo>
                  <a:lnTo>
                    <a:pt x="7" y="288"/>
                  </a:lnTo>
                  <a:lnTo>
                    <a:pt x="10" y="271"/>
                  </a:lnTo>
                  <a:lnTo>
                    <a:pt x="16" y="254"/>
                  </a:lnTo>
                  <a:lnTo>
                    <a:pt x="28" y="221"/>
                  </a:lnTo>
                  <a:lnTo>
                    <a:pt x="43" y="190"/>
                  </a:lnTo>
                  <a:lnTo>
                    <a:pt x="61" y="160"/>
                  </a:lnTo>
                  <a:lnTo>
                    <a:pt x="82" y="132"/>
                  </a:lnTo>
                  <a:lnTo>
                    <a:pt x="106" y="107"/>
                  </a:lnTo>
                  <a:lnTo>
                    <a:pt x="131" y="83"/>
                  </a:lnTo>
                  <a:lnTo>
                    <a:pt x="159" y="62"/>
                  </a:lnTo>
                  <a:lnTo>
                    <a:pt x="189" y="44"/>
                  </a:lnTo>
                  <a:lnTo>
                    <a:pt x="220" y="28"/>
                  </a:lnTo>
                  <a:lnTo>
                    <a:pt x="254" y="16"/>
                  </a:lnTo>
                  <a:lnTo>
                    <a:pt x="271" y="12"/>
                  </a:lnTo>
                  <a:lnTo>
                    <a:pt x="288" y="7"/>
                  </a:lnTo>
                  <a:lnTo>
                    <a:pt x="306" y="4"/>
                  </a:lnTo>
                  <a:lnTo>
                    <a:pt x="324" y="1"/>
                  </a:lnTo>
                  <a:lnTo>
                    <a:pt x="342" y="0"/>
                  </a:lnTo>
                  <a:lnTo>
                    <a:pt x="361" y="0"/>
                  </a:lnTo>
                  <a:lnTo>
                    <a:pt x="2773"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51" name="Freeform 22"/>
            <p:cNvSpPr/>
            <p:nvPr/>
          </p:nvSpPr>
          <p:spPr bwMode="auto">
            <a:xfrm>
              <a:off x="10125" y="4975"/>
              <a:ext cx="6337" cy="940"/>
            </a:xfrm>
            <a:custGeom>
              <a:avLst/>
              <a:gdLst/>
              <a:ahLst/>
              <a:cxnLst>
                <a:cxn ang="0">
                  <a:pos x="5702" y="663"/>
                </a:cxn>
                <a:cxn ang="0">
                  <a:pos x="5702" y="361"/>
                </a:cxn>
                <a:cxn ang="0">
                  <a:pos x="5702" y="361"/>
                </a:cxn>
                <a:cxn ang="0">
                  <a:pos x="5701" y="343"/>
                </a:cxn>
                <a:cxn ang="0">
                  <a:pos x="5699" y="324"/>
                </a:cxn>
                <a:cxn ang="0">
                  <a:pos x="5698" y="306"/>
                </a:cxn>
                <a:cxn ang="0">
                  <a:pos x="5695" y="288"/>
                </a:cxn>
                <a:cxn ang="0">
                  <a:pos x="5690" y="272"/>
                </a:cxn>
                <a:cxn ang="0">
                  <a:pos x="5686" y="254"/>
                </a:cxn>
                <a:cxn ang="0">
                  <a:pos x="5674" y="221"/>
                </a:cxn>
                <a:cxn ang="0">
                  <a:pos x="5657" y="190"/>
                </a:cxn>
                <a:cxn ang="0">
                  <a:pos x="5640" y="160"/>
                </a:cxn>
                <a:cxn ang="0">
                  <a:pos x="5619" y="132"/>
                </a:cxn>
                <a:cxn ang="0">
                  <a:pos x="5595" y="107"/>
                </a:cxn>
                <a:cxn ang="0">
                  <a:pos x="5570" y="83"/>
                </a:cxn>
                <a:cxn ang="0">
                  <a:pos x="5541" y="62"/>
                </a:cxn>
                <a:cxn ang="0">
                  <a:pos x="5512" y="44"/>
                </a:cxn>
                <a:cxn ang="0">
                  <a:pos x="5480" y="28"/>
                </a:cxn>
                <a:cxn ang="0">
                  <a:pos x="5448" y="16"/>
                </a:cxn>
                <a:cxn ang="0">
                  <a:pos x="5430" y="12"/>
                </a:cxn>
                <a:cxn ang="0">
                  <a:pos x="5413" y="7"/>
                </a:cxn>
                <a:cxn ang="0">
                  <a:pos x="5396" y="4"/>
                </a:cxn>
                <a:cxn ang="0">
                  <a:pos x="5378" y="1"/>
                </a:cxn>
                <a:cxn ang="0">
                  <a:pos x="5358" y="0"/>
                </a:cxn>
                <a:cxn ang="0">
                  <a:pos x="5341" y="0"/>
                </a:cxn>
                <a:cxn ang="0">
                  <a:pos x="0" y="0"/>
                </a:cxn>
              </a:cxnLst>
              <a:rect l="0" t="0" r="r" b="b"/>
              <a:pathLst>
                <a:path w="5702" h="663">
                  <a:moveTo>
                    <a:pt x="5702" y="663"/>
                  </a:moveTo>
                  <a:lnTo>
                    <a:pt x="5702" y="361"/>
                  </a:lnTo>
                  <a:lnTo>
                    <a:pt x="5702" y="361"/>
                  </a:lnTo>
                  <a:lnTo>
                    <a:pt x="5701" y="343"/>
                  </a:lnTo>
                  <a:lnTo>
                    <a:pt x="5699" y="324"/>
                  </a:lnTo>
                  <a:lnTo>
                    <a:pt x="5698" y="306"/>
                  </a:lnTo>
                  <a:lnTo>
                    <a:pt x="5695" y="288"/>
                  </a:lnTo>
                  <a:lnTo>
                    <a:pt x="5690" y="272"/>
                  </a:lnTo>
                  <a:lnTo>
                    <a:pt x="5686" y="254"/>
                  </a:lnTo>
                  <a:lnTo>
                    <a:pt x="5674" y="221"/>
                  </a:lnTo>
                  <a:lnTo>
                    <a:pt x="5657" y="190"/>
                  </a:lnTo>
                  <a:lnTo>
                    <a:pt x="5640" y="160"/>
                  </a:lnTo>
                  <a:lnTo>
                    <a:pt x="5619" y="132"/>
                  </a:lnTo>
                  <a:lnTo>
                    <a:pt x="5595" y="107"/>
                  </a:lnTo>
                  <a:lnTo>
                    <a:pt x="5570" y="83"/>
                  </a:lnTo>
                  <a:lnTo>
                    <a:pt x="5541" y="62"/>
                  </a:lnTo>
                  <a:lnTo>
                    <a:pt x="5512" y="44"/>
                  </a:lnTo>
                  <a:lnTo>
                    <a:pt x="5480" y="28"/>
                  </a:lnTo>
                  <a:lnTo>
                    <a:pt x="5448" y="16"/>
                  </a:lnTo>
                  <a:lnTo>
                    <a:pt x="5430" y="12"/>
                  </a:lnTo>
                  <a:lnTo>
                    <a:pt x="5413" y="7"/>
                  </a:lnTo>
                  <a:lnTo>
                    <a:pt x="5396" y="4"/>
                  </a:lnTo>
                  <a:lnTo>
                    <a:pt x="5378" y="1"/>
                  </a:lnTo>
                  <a:lnTo>
                    <a:pt x="5358" y="0"/>
                  </a:lnTo>
                  <a:lnTo>
                    <a:pt x="5341" y="0"/>
                  </a:lnTo>
                  <a:lnTo>
                    <a:pt x="0"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52" name="Freeform 23"/>
            <p:cNvSpPr/>
            <p:nvPr/>
          </p:nvSpPr>
          <p:spPr bwMode="auto">
            <a:xfrm>
              <a:off x="9702" y="4188"/>
              <a:ext cx="423" cy="787"/>
            </a:xfrm>
            <a:custGeom>
              <a:avLst/>
              <a:gdLst/>
              <a:ahLst/>
              <a:cxnLst>
                <a:cxn ang="0">
                  <a:pos x="382" y="555"/>
                </a:cxn>
                <a:cxn ang="0">
                  <a:pos x="360" y="555"/>
                </a:cxn>
                <a:cxn ang="0">
                  <a:pos x="360" y="555"/>
                </a:cxn>
                <a:cxn ang="0">
                  <a:pos x="342" y="555"/>
                </a:cxn>
                <a:cxn ang="0">
                  <a:pos x="324" y="553"/>
                </a:cxn>
                <a:cxn ang="0">
                  <a:pos x="305" y="550"/>
                </a:cxn>
                <a:cxn ang="0">
                  <a:pos x="288" y="547"/>
                </a:cxn>
                <a:cxn ang="0">
                  <a:pos x="270" y="543"/>
                </a:cxn>
                <a:cxn ang="0">
                  <a:pos x="252" y="538"/>
                </a:cxn>
                <a:cxn ang="0">
                  <a:pos x="220" y="526"/>
                </a:cxn>
                <a:cxn ang="0">
                  <a:pos x="189" y="512"/>
                </a:cxn>
                <a:cxn ang="0">
                  <a:pos x="159" y="494"/>
                </a:cxn>
                <a:cxn ang="0">
                  <a:pos x="131" y="473"/>
                </a:cxn>
                <a:cxn ang="0">
                  <a:pos x="105" y="449"/>
                </a:cxn>
                <a:cxn ang="0">
                  <a:pos x="81" y="424"/>
                </a:cxn>
                <a:cxn ang="0">
                  <a:pos x="61" y="396"/>
                </a:cxn>
                <a:cxn ang="0">
                  <a:pos x="43" y="366"/>
                </a:cxn>
                <a:cxn ang="0">
                  <a:pos x="28" y="335"/>
                </a:cxn>
                <a:cxn ang="0">
                  <a:pos x="16" y="300"/>
                </a:cxn>
                <a:cxn ang="0">
                  <a:pos x="10" y="284"/>
                </a:cxn>
                <a:cxn ang="0">
                  <a:pos x="7" y="266"/>
                </a:cxn>
                <a:cxn ang="0">
                  <a:pos x="4" y="248"/>
                </a:cxn>
                <a:cxn ang="0">
                  <a:pos x="1" y="231"/>
                </a:cxn>
                <a:cxn ang="0">
                  <a:pos x="0" y="213"/>
                </a:cxn>
                <a:cxn ang="0">
                  <a:pos x="0" y="193"/>
                </a:cxn>
                <a:cxn ang="0">
                  <a:pos x="0" y="0"/>
                </a:cxn>
              </a:cxnLst>
              <a:rect l="0" t="0" r="r" b="b"/>
              <a:pathLst>
                <a:path w="382" h="555">
                  <a:moveTo>
                    <a:pt x="382" y="555"/>
                  </a:moveTo>
                  <a:lnTo>
                    <a:pt x="360" y="555"/>
                  </a:lnTo>
                  <a:lnTo>
                    <a:pt x="360" y="555"/>
                  </a:lnTo>
                  <a:lnTo>
                    <a:pt x="342" y="555"/>
                  </a:lnTo>
                  <a:lnTo>
                    <a:pt x="324" y="553"/>
                  </a:lnTo>
                  <a:lnTo>
                    <a:pt x="305" y="550"/>
                  </a:lnTo>
                  <a:lnTo>
                    <a:pt x="288" y="547"/>
                  </a:lnTo>
                  <a:lnTo>
                    <a:pt x="270" y="543"/>
                  </a:lnTo>
                  <a:lnTo>
                    <a:pt x="252" y="538"/>
                  </a:lnTo>
                  <a:lnTo>
                    <a:pt x="220" y="526"/>
                  </a:lnTo>
                  <a:lnTo>
                    <a:pt x="189" y="512"/>
                  </a:lnTo>
                  <a:lnTo>
                    <a:pt x="159" y="494"/>
                  </a:lnTo>
                  <a:lnTo>
                    <a:pt x="131" y="473"/>
                  </a:lnTo>
                  <a:lnTo>
                    <a:pt x="105" y="449"/>
                  </a:lnTo>
                  <a:lnTo>
                    <a:pt x="81" y="424"/>
                  </a:lnTo>
                  <a:lnTo>
                    <a:pt x="61" y="396"/>
                  </a:lnTo>
                  <a:lnTo>
                    <a:pt x="43" y="366"/>
                  </a:lnTo>
                  <a:lnTo>
                    <a:pt x="28" y="335"/>
                  </a:lnTo>
                  <a:lnTo>
                    <a:pt x="16" y="300"/>
                  </a:lnTo>
                  <a:lnTo>
                    <a:pt x="10" y="284"/>
                  </a:lnTo>
                  <a:lnTo>
                    <a:pt x="7" y="266"/>
                  </a:lnTo>
                  <a:lnTo>
                    <a:pt x="4" y="248"/>
                  </a:lnTo>
                  <a:lnTo>
                    <a:pt x="1" y="231"/>
                  </a:lnTo>
                  <a:lnTo>
                    <a:pt x="0" y="213"/>
                  </a:lnTo>
                  <a:lnTo>
                    <a:pt x="0" y="193"/>
                  </a:lnTo>
                  <a:lnTo>
                    <a:pt x="0"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53" name="Freeform 24"/>
            <p:cNvSpPr/>
            <p:nvPr/>
          </p:nvSpPr>
          <p:spPr bwMode="auto">
            <a:xfrm>
              <a:off x="9612" y="4197"/>
              <a:ext cx="427" cy="922"/>
            </a:xfrm>
            <a:custGeom>
              <a:avLst/>
              <a:gdLst/>
              <a:ahLst/>
              <a:cxnLst>
                <a:cxn ang="0">
                  <a:pos x="382" y="649"/>
                </a:cxn>
                <a:cxn ang="0">
                  <a:pos x="360" y="649"/>
                </a:cxn>
                <a:cxn ang="0">
                  <a:pos x="360" y="649"/>
                </a:cxn>
                <a:cxn ang="0">
                  <a:pos x="342" y="649"/>
                </a:cxn>
                <a:cxn ang="0">
                  <a:pos x="324" y="647"/>
                </a:cxn>
                <a:cxn ang="0">
                  <a:pos x="306" y="644"/>
                </a:cxn>
                <a:cxn ang="0">
                  <a:pos x="288" y="641"/>
                </a:cxn>
                <a:cxn ang="0">
                  <a:pos x="271" y="637"/>
                </a:cxn>
                <a:cxn ang="0">
                  <a:pos x="254" y="632"/>
                </a:cxn>
                <a:cxn ang="0">
                  <a:pos x="220" y="621"/>
                </a:cxn>
                <a:cxn ang="0">
                  <a:pos x="189" y="606"/>
                </a:cxn>
                <a:cxn ang="0">
                  <a:pos x="159" y="588"/>
                </a:cxn>
                <a:cxn ang="0">
                  <a:pos x="131" y="567"/>
                </a:cxn>
                <a:cxn ang="0">
                  <a:pos x="105" y="543"/>
                </a:cxn>
                <a:cxn ang="0">
                  <a:pos x="82" y="518"/>
                </a:cxn>
                <a:cxn ang="0">
                  <a:pos x="61" y="490"/>
                </a:cxn>
                <a:cxn ang="0">
                  <a:pos x="43" y="460"/>
                </a:cxn>
                <a:cxn ang="0">
                  <a:pos x="28" y="429"/>
                </a:cxn>
                <a:cxn ang="0">
                  <a:pos x="16" y="395"/>
                </a:cxn>
                <a:cxn ang="0">
                  <a:pos x="12" y="378"/>
                </a:cxn>
                <a:cxn ang="0">
                  <a:pos x="7" y="360"/>
                </a:cxn>
                <a:cxn ang="0">
                  <a:pos x="4" y="342"/>
                </a:cxn>
                <a:cxn ang="0">
                  <a:pos x="1" y="325"/>
                </a:cxn>
                <a:cxn ang="0">
                  <a:pos x="0" y="307"/>
                </a:cxn>
                <a:cxn ang="0">
                  <a:pos x="0" y="287"/>
                </a:cxn>
                <a:cxn ang="0">
                  <a:pos x="0" y="0"/>
                </a:cxn>
              </a:cxnLst>
              <a:rect l="0" t="0" r="r" b="b"/>
              <a:pathLst>
                <a:path w="382" h="649">
                  <a:moveTo>
                    <a:pt x="382" y="649"/>
                  </a:moveTo>
                  <a:lnTo>
                    <a:pt x="360" y="649"/>
                  </a:lnTo>
                  <a:lnTo>
                    <a:pt x="360" y="649"/>
                  </a:lnTo>
                  <a:lnTo>
                    <a:pt x="342" y="649"/>
                  </a:lnTo>
                  <a:lnTo>
                    <a:pt x="324" y="647"/>
                  </a:lnTo>
                  <a:lnTo>
                    <a:pt x="306" y="644"/>
                  </a:lnTo>
                  <a:lnTo>
                    <a:pt x="288" y="641"/>
                  </a:lnTo>
                  <a:lnTo>
                    <a:pt x="271" y="637"/>
                  </a:lnTo>
                  <a:lnTo>
                    <a:pt x="254" y="632"/>
                  </a:lnTo>
                  <a:lnTo>
                    <a:pt x="220" y="621"/>
                  </a:lnTo>
                  <a:lnTo>
                    <a:pt x="189" y="606"/>
                  </a:lnTo>
                  <a:lnTo>
                    <a:pt x="159" y="588"/>
                  </a:lnTo>
                  <a:lnTo>
                    <a:pt x="131" y="567"/>
                  </a:lnTo>
                  <a:lnTo>
                    <a:pt x="105" y="543"/>
                  </a:lnTo>
                  <a:lnTo>
                    <a:pt x="82" y="518"/>
                  </a:lnTo>
                  <a:lnTo>
                    <a:pt x="61" y="490"/>
                  </a:lnTo>
                  <a:lnTo>
                    <a:pt x="43" y="460"/>
                  </a:lnTo>
                  <a:lnTo>
                    <a:pt x="28" y="429"/>
                  </a:lnTo>
                  <a:lnTo>
                    <a:pt x="16" y="395"/>
                  </a:lnTo>
                  <a:lnTo>
                    <a:pt x="12" y="378"/>
                  </a:lnTo>
                  <a:lnTo>
                    <a:pt x="7" y="360"/>
                  </a:lnTo>
                  <a:lnTo>
                    <a:pt x="4" y="342"/>
                  </a:lnTo>
                  <a:lnTo>
                    <a:pt x="1" y="325"/>
                  </a:lnTo>
                  <a:lnTo>
                    <a:pt x="0" y="307"/>
                  </a:lnTo>
                  <a:lnTo>
                    <a:pt x="0" y="287"/>
                  </a:lnTo>
                  <a:lnTo>
                    <a:pt x="0"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54" name="Freeform 25"/>
            <p:cNvSpPr/>
            <p:nvPr/>
          </p:nvSpPr>
          <p:spPr bwMode="auto">
            <a:xfrm>
              <a:off x="10039" y="5119"/>
              <a:ext cx="3083" cy="795"/>
            </a:xfrm>
            <a:custGeom>
              <a:avLst/>
              <a:gdLst/>
              <a:ahLst/>
              <a:cxnLst>
                <a:cxn ang="0">
                  <a:pos x="2773" y="562"/>
                </a:cxn>
                <a:cxn ang="0">
                  <a:pos x="2773" y="361"/>
                </a:cxn>
                <a:cxn ang="0">
                  <a:pos x="2773" y="361"/>
                </a:cxn>
                <a:cxn ang="0">
                  <a:pos x="2773" y="342"/>
                </a:cxn>
                <a:cxn ang="0">
                  <a:pos x="2772" y="324"/>
                </a:cxn>
                <a:cxn ang="0">
                  <a:pos x="2769" y="306"/>
                </a:cxn>
                <a:cxn ang="0">
                  <a:pos x="2766" y="288"/>
                </a:cxn>
                <a:cxn ang="0">
                  <a:pos x="2761" y="271"/>
                </a:cxn>
                <a:cxn ang="0">
                  <a:pos x="2757" y="254"/>
                </a:cxn>
                <a:cxn ang="0">
                  <a:pos x="2745" y="221"/>
                </a:cxn>
                <a:cxn ang="0">
                  <a:pos x="2730" y="190"/>
                </a:cxn>
                <a:cxn ang="0">
                  <a:pos x="2711" y="160"/>
                </a:cxn>
                <a:cxn ang="0">
                  <a:pos x="2690" y="132"/>
                </a:cxn>
                <a:cxn ang="0">
                  <a:pos x="2667" y="107"/>
                </a:cxn>
                <a:cxn ang="0">
                  <a:pos x="2641" y="83"/>
                </a:cxn>
                <a:cxn ang="0">
                  <a:pos x="2614" y="62"/>
                </a:cxn>
                <a:cxn ang="0">
                  <a:pos x="2584" y="44"/>
                </a:cxn>
                <a:cxn ang="0">
                  <a:pos x="2551" y="28"/>
                </a:cxn>
                <a:cxn ang="0">
                  <a:pos x="2519" y="16"/>
                </a:cxn>
                <a:cxn ang="0">
                  <a:pos x="2502" y="12"/>
                </a:cxn>
                <a:cxn ang="0">
                  <a:pos x="2485" y="7"/>
                </a:cxn>
                <a:cxn ang="0">
                  <a:pos x="2467" y="4"/>
                </a:cxn>
                <a:cxn ang="0">
                  <a:pos x="2449" y="1"/>
                </a:cxn>
                <a:cxn ang="0">
                  <a:pos x="2431" y="0"/>
                </a:cxn>
                <a:cxn ang="0">
                  <a:pos x="2412" y="0"/>
                </a:cxn>
                <a:cxn ang="0">
                  <a:pos x="0" y="0"/>
                </a:cxn>
              </a:cxnLst>
              <a:rect l="0" t="0" r="r" b="b"/>
              <a:pathLst>
                <a:path w="2773" h="562">
                  <a:moveTo>
                    <a:pt x="2773" y="562"/>
                  </a:moveTo>
                  <a:lnTo>
                    <a:pt x="2773" y="361"/>
                  </a:lnTo>
                  <a:lnTo>
                    <a:pt x="2773" y="361"/>
                  </a:lnTo>
                  <a:lnTo>
                    <a:pt x="2773" y="342"/>
                  </a:lnTo>
                  <a:lnTo>
                    <a:pt x="2772" y="324"/>
                  </a:lnTo>
                  <a:lnTo>
                    <a:pt x="2769" y="306"/>
                  </a:lnTo>
                  <a:lnTo>
                    <a:pt x="2766" y="288"/>
                  </a:lnTo>
                  <a:lnTo>
                    <a:pt x="2761" y="271"/>
                  </a:lnTo>
                  <a:lnTo>
                    <a:pt x="2757" y="254"/>
                  </a:lnTo>
                  <a:lnTo>
                    <a:pt x="2745" y="221"/>
                  </a:lnTo>
                  <a:lnTo>
                    <a:pt x="2730" y="190"/>
                  </a:lnTo>
                  <a:lnTo>
                    <a:pt x="2711" y="160"/>
                  </a:lnTo>
                  <a:lnTo>
                    <a:pt x="2690" y="132"/>
                  </a:lnTo>
                  <a:lnTo>
                    <a:pt x="2667" y="107"/>
                  </a:lnTo>
                  <a:lnTo>
                    <a:pt x="2641" y="83"/>
                  </a:lnTo>
                  <a:lnTo>
                    <a:pt x="2614" y="62"/>
                  </a:lnTo>
                  <a:lnTo>
                    <a:pt x="2584" y="44"/>
                  </a:lnTo>
                  <a:lnTo>
                    <a:pt x="2551" y="28"/>
                  </a:lnTo>
                  <a:lnTo>
                    <a:pt x="2519" y="16"/>
                  </a:lnTo>
                  <a:lnTo>
                    <a:pt x="2502" y="12"/>
                  </a:lnTo>
                  <a:lnTo>
                    <a:pt x="2485" y="7"/>
                  </a:lnTo>
                  <a:lnTo>
                    <a:pt x="2467" y="4"/>
                  </a:lnTo>
                  <a:lnTo>
                    <a:pt x="2449" y="1"/>
                  </a:lnTo>
                  <a:lnTo>
                    <a:pt x="2431" y="0"/>
                  </a:lnTo>
                  <a:lnTo>
                    <a:pt x="2412" y="0"/>
                  </a:lnTo>
                  <a:lnTo>
                    <a:pt x="0" y="0"/>
                  </a:lnTo>
                </a:path>
              </a:pathLst>
            </a:custGeom>
            <a:solidFill>
              <a:srgbClr val="A2C2D1"/>
            </a:solidFill>
            <a:ln w="9525">
              <a:solidFill>
                <a:srgbClr val="808080"/>
              </a:solidFill>
              <a:prstDash val="sysDash"/>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000000"/>
                </a:solidFill>
                <a:effectLst/>
                <a:uLnTx/>
                <a:uFillTx/>
                <a:latin typeface="Calibri" panose="020F0502020204030204"/>
              </a:endParaRPr>
            </a:p>
          </p:txBody>
        </p:sp>
        <p:sp>
          <p:nvSpPr>
            <p:cNvPr id="42" name="Oval 95"/>
            <p:cNvSpPr/>
            <p:nvPr/>
          </p:nvSpPr>
          <p:spPr>
            <a:xfrm>
              <a:off x="2215" y="5887"/>
              <a:ext cx="768" cy="980"/>
            </a:xfrm>
            <a:prstGeom prst="ellipse">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43" name="TextBox 96"/>
            <p:cNvSpPr txBox="1"/>
            <p:nvPr/>
          </p:nvSpPr>
          <p:spPr>
            <a:xfrm>
              <a:off x="2295" y="6108"/>
              <a:ext cx="607" cy="746"/>
            </a:xfrm>
            <a:prstGeom prst="rect">
              <a:avLst/>
            </a:prstGeom>
            <a:solidFill>
              <a:srgbClr val="A2C2D1"/>
            </a:solidFill>
          </p:spPr>
          <p:txBody>
            <a:bodyPr wrap="square" lIns="0" tIns="0" rIns="0" bIns="0" rtlCol="1" anchor="t" anchorCtr="0">
              <a:noAutofit/>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rPr>
                <a:t>1</a:t>
              </a:r>
              <a:endPar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8" name="Oval 91"/>
            <p:cNvSpPr/>
            <p:nvPr/>
          </p:nvSpPr>
          <p:spPr>
            <a:xfrm>
              <a:off x="5571" y="5887"/>
              <a:ext cx="768" cy="980"/>
            </a:xfrm>
            <a:prstGeom prst="ellipse">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39" name="TextBox 92"/>
            <p:cNvSpPr txBox="1"/>
            <p:nvPr/>
          </p:nvSpPr>
          <p:spPr>
            <a:xfrm>
              <a:off x="5651" y="6108"/>
              <a:ext cx="607" cy="746"/>
            </a:xfrm>
            <a:prstGeom prst="rect">
              <a:avLst/>
            </a:prstGeom>
            <a:solidFill>
              <a:srgbClr val="A2C2D1"/>
            </a:solidFill>
          </p:spPr>
          <p:txBody>
            <a:bodyPr wrap="square" lIns="0" tIns="0" rIns="0" bIns="0" rtlCol="1" anchor="t" anchorCtr="0">
              <a:noAutofit/>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rPr>
                <a:t>2</a:t>
              </a:r>
              <a:endPar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4" name="Oval 87"/>
            <p:cNvSpPr/>
            <p:nvPr/>
          </p:nvSpPr>
          <p:spPr>
            <a:xfrm>
              <a:off x="9155" y="5887"/>
              <a:ext cx="768" cy="980"/>
            </a:xfrm>
            <a:prstGeom prst="ellipse">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35" name="TextBox 88"/>
            <p:cNvSpPr txBox="1"/>
            <p:nvPr/>
          </p:nvSpPr>
          <p:spPr>
            <a:xfrm>
              <a:off x="9235" y="6108"/>
              <a:ext cx="607" cy="746"/>
            </a:xfrm>
            <a:prstGeom prst="rect">
              <a:avLst/>
            </a:prstGeom>
            <a:solidFill>
              <a:srgbClr val="A2C2D1"/>
            </a:solidFill>
          </p:spPr>
          <p:txBody>
            <a:bodyPr wrap="square" lIns="0" tIns="0" rIns="0" bIns="0" rtlCol="1" anchor="t" anchorCtr="0">
              <a:noAutofit/>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rPr>
                <a:t>3</a:t>
              </a:r>
              <a:endPar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0" name="Oval 83"/>
            <p:cNvSpPr/>
            <p:nvPr/>
          </p:nvSpPr>
          <p:spPr>
            <a:xfrm>
              <a:off x="12781" y="5887"/>
              <a:ext cx="768" cy="980"/>
            </a:xfrm>
            <a:prstGeom prst="ellipse">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31" name="TextBox 84"/>
            <p:cNvSpPr txBox="1"/>
            <p:nvPr/>
          </p:nvSpPr>
          <p:spPr>
            <a:xfrm>
              <a:off x="12861" y="6108"/>
              <a:ext cx="607" cy="746"/>
            </a:xfrm>
            <a:prstGeom prst="rect">
              <a:avLst/>
            </a:prstGeom>
            <a:solidFill>
              <a:srgbClr val="A2C2D1"/>
            </a:solidFill>
          </p:spPr>
          <p:txBody>
            <a:bodyPr wrap="square" lIns="0" tIns="0" rIns="0" bIns="0" rtlCol="1" anchor="t" anchorCtr="0">
              <a:noAutofit/>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rPr>
                <a:t>4</a:t>
              </a:r>
              <a:endPar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26" name="Oval 79"/>
            <p:cNvSpPr/>
            <p:nvPr/>
          </p:nvSpPr>
          <p:spPr>
            <a:xfrm>
              <a:off x="16057" y="5887"/>
              <a:ext cx="768" cy="980"/>
            </a:xfrm>
            <a:prstGeom prst="ellipse">
              <a:avLst/>
            </a:prstGeom>
            <a:solidFill>
              <a:srgbClr val="A2C2D1"/>
            </a:solidFill>
            <a:ln w="12700" cap="flat" cmpd="sng" algn="ctr">
              <a:no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800" b="0"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endParaRPr>
            </a:p>
          </p:txBody>
        </p:sp>
        <p:sp>
          <p:nvSpPr>
            <p:cNvPr id="27" name="TextBox 80"/>
            <p:cNvSpPr txBox="1"/>
            <p:nvPr/>
          </p:nvSpPr>
          <p:spPr>
            <a:xfrm>
              <a:off x="16138" y="6108"/>
              <a:ext cx="607" cy="746"/>
            </a:xfrm>
            <a:prstGeom prst="rect">
              <a:avLst/>
            </a:prstGeom>
            <a:solidFill>
              <a:srgbClr val="A2C2D1"/>
            </a:solidFill>
          </p:spPr>
          <p:txBody>
            <a:bodyPr wrap="square" lIns="0" tIns="0" rIns="0" bIns="0" rtlCol="1" anchor="t" anchorCtr="0">
              <a:noAutofit/>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rPr>
                <a:t>5</a:t>
              </a:r>
              <a:endParaRPr kumimoji="0" 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62" name="Shape 1726"/>
            <p:cNvSpPr/>
            <p:nvPr/>
          </p:nvSpPr>
          <p:spPr>
            <a:xfrm>
              <a:off x="1110" y="7949"/>
              <a:ext cx="3088" cy="0"/>
            </a:xfrm>
            <a:prstGeom prst="line">
              <a:avLst/>
            </a:prstGeom>
            <a:solidFill>
              <a:srgbClr val="A2C2D1"/>
            </a:solidFill>
            <a:ln>
              <a:solidFill>
                <a:srgbClr val="CFCFCF"/>
              </a:solidFill>
              <a:miter lim="400000"/>
            </a:ln>
          </p:spPr>
          <p:txBody>
            <a:bodyPr lIns="25400" tIns="25400" rIns="25400" bIns="25400" anchor="ctr"/>
            <a:lstStyle/>
            <a:p>
              <a:pPr algn="ctr">
                <a:defRPr sz="3200">
                  <a:solidFill>
                    <a:srgbClr val="000000"/>
                  </a:solidFill>
                  <a:latin typeface="Helvetica Light"/>
                  <a:ea typeface="Helvetica Light"/>
                  <a:cs typeface="Helvetica Light"/>
                  <a:sym typeface="Helvetica Light"/>
                </a:defRPr>
              </a:pPr>
              <a:endParaRPr sz="1600" dirty="0">
                <a:solidFill>
                  <a:srgbClr val="000000"/>
                </a:solidFill>
                <a:latin typeface="Helvetica Light"/>
                <a:ea typeface="Helvetica Light"/>
                <a:cs typeface="Helvetica Light"/>
                <a:sym typeface="Helvetica Light"/>
              </a:endParaRPr>
            </a:p>
          </p:txBody>
        </p:sp>
        <p:sp>
          <p:nvSpPr>
            <p:cNvPr id="65" name="Shape 1726"/>
            <p:cNvSpPr/>
            <p:nvPr/>
          </p:nvSpPr>
          <p:spPr>
            <a:xfrm>
              <a:off x="4519" y="7949"/>
              <a:ext cx="3088" cy="0"/>
            </a:xfrm>
            <a:prstGeom prst="line">
              <a:avLst/>
            </a:prstGeom>
            <a:solidFill>
              <a:srgbClr val="A2C2D1"/>
            </a:solidFill>
            <a:ln>
              <a:solidFill>
                <a:srgbClr val="CFCFCF"/>
              </a:solidFill>
              <a:miter lim="400000"/>
            </a:ln>
          </p:spPr>
          <p:txBody>
            <a:bodyPr lIns="25400" tIns="25400" rIns="25400" bIns="25400" anchor="ctr"/>
            <a:lstStyle/>
            <a:p>
              <a:pPr algn="ctr">
                <a:defRPr sz="3200">
                  <a:solidFill>
                    <a:srgbClr val="000000"/>
                  </a:solidFill>
                  <a:latin typeface="Helvetica Light"/>
                  <a:ea typeface="Helvetica Light"/>
                  <a:cs typeface="Helvetica Light"/>
                  <a:sym typeface="Helvetica Light"/>
                </a:defRPr>
              </a:pPr>
              <a:endParaRPr sz="1600" dirty="0">
                <a:solidFill>
                  <a:srgbClr val="000000"/>
                </a:solidFill>
                <a:latin typeface="Helvetica Light"/>
                <a:ea typeface="Helvetica Light"/>
                <a:cs typeface="Helvetica Light"/>
                <a:sym typeface="Helvetica Light"/>
              </a:endParaRPr>
            </a:p>
          </p:txBody>
        </p:sp>
        <p:sp>
          <p:nvSpPr>
            <p:cNvPr id="68" name="Shape 1726"/>
            <p:cNvSpPr/>
            <p:nvPr/>
          </p:nvSpPr>
          <p:spPr>
            <a:xfrm>
              <a:off x="8061" y="7949"/>
              <a:ext cx="3088" cy="0"/>
            </a:xfrm>
            <a:prstGeom prst="line">
              <a:avLst/>
            </a:prstGeom>
            <a:solidFill>
              <a:srgbClr val="A2C2D1"/>
            </a:solidFill>
            <a:ln>
              <a:solidFill>
                <a:srgbClr val="CFCFCF"/>
              </a:solidFill>
              <a:miter lim="400000"/>
            </a:ln>
          </p:spPr>
          <p:txBody>
            <a:bodyPr lIns="25400" tIns="25400" rIns="25400" bIns="25400" anchor="ctr"/>
            <a:lstStyle/>
            <a:p>
              <a:pPr algn="ctr">
                <a:defRPr sz="3200">
                  <a:solidFill>
                    <a:srgbClr val="000000"/>
                  </a:solidFill>
                  <a:latin typeface="Helvetica Light"/>
                  <a:ea typeface="Helvetica Light"/>
                  <a:cs typeface="Helvetica Light"/>
                  <a:sym typeface="Helvetica Light"/>
                </a:defRPr>
              </a:pPr>
              <a:endParaRPr sz="1600" dirty="0">
                <a:solidFill>
                  <a:srgbClr val="000000"/>
                </a:solidFill>
                <a:latin typeface="Helvetica Light"/>
                <a:ea typeface="Helvetica Light"/>
                <a:cs typeface="Helvetica Light"/>
                <a:sym typeface="Helvetica Light"/>
              </a:endParaRPr>
            </a:p>
          </p:txBody>
        </p:sp>
        <p:sp>
          <p:nvSpPr>
            <p:cNvPr id="71" name="Shape 1726"/>
            <p:cNvSpPr/>
            <p:nvPr/>
          </p:nvSpPr>
          <p:spPr>
            <a:xfrm>
              <a:off x="11470" y="8097"/>
              <a:ext cx="3088" cy="0"/>
            </a:xfrm>
            <a:prstGeom prst="line">
              <a:avLst/>
            </a:prstGeom>
            <a:solidFill>
              <a:srgbClr val="A2C2D1"/>
            </a:solidFill>
            <a:ln>
              <a:solidFill>
                <a:srgbClr val="CFCFCF"/>
              </a:solidFill>
              <a:miter lim="400000"/>
            </a:ln>
          </p:spPr>
          <p:txBody>
            <a:bodyPr lIns="25400" tIns="25400" rIns="25400" bIns="25400" anchor="ctr"/>
            <a:lstStyle/>
            <a:p>
              <a:pPr algn="ctr">
                <a:defRPr sz="3200">
                  <a:solidFill>
                    <a:srgbClr val="000000"/>
                  </a:solidFill>
                  <a:latin typeface="Helvetica Light"/>
                  <a:ea typeface="Helvetica Light"/>
                  <a:cs typeface="Helvetica Light"/>
                  <a:sym typeface="Helvetica Light"/>
                </a:defRPr>
              </a:pPr>
              <a:endParaRPr sz="1600" dirty="0">
                <a:solidFill>
                  <a:srgbClr val="000000"/>
                </a:solidFill>
                <a:latin typeface="Helvetica Light"/>
                <a:ea typeface="Helvetica Light"/>
                <a:cs typeface="Helvetica Light"/>
                <a:sym typeface="Helvetica Light"/>
              </a:endParaRPr>
            </a:p>
          </p:txBody>
        </p:sp>
        <p:sp>
          <p:nvSpPr>
            <p:cNvPr id="74" name="Shape 1726"/>
            <p:cNvSpPr/>
            <p:nvPr/>
          </p:nvSpPr>
          <p:spPr>
            <a:xfrm>
              <a:off x="15000" y="8097"/>
              <a:ext cx="3088" cy="0"/>
            </a:xfrm>
            <a:prstGeom prst="line">
              <a:avLst/>
            </a:prstGeom>
            <a:solidFill>
              <a:srgbClr val="A2C2D1"/>
            </a:solidFill>
            <a:ln>
              <a:solidFill>
                <a:srgbClr val="CFCFCF"/>
              </a:solidFill>
              <a:miter lim="400000"/>
            </a:ln>
          </p:spPr>
          <p:txBody>
            <a:bodyPr lIns="25400" tIns="25400" rIns="25400" bIns="25400" anchor="ctr"/>
            <a:lstStyle/>
            <a:p>
              <a:pPr algn="ctr">
                <a:defRPr sz="3200">
                  <a:solidFill>
                    <a:srgbClr val="000000"/>
                  </a:solidFill>
                  <a:latin typeface="Helvetica Light"/>
                  <a:ea typeface="Helvetica Light"/>
                  <a:cs typeface="Helvetica Light"/>
                  <a:sym typeface="Helvetica Light"/>
                </a:defRPr>
              </a:pPr>
              <a:endParaRPr sz="1600" dirty="0">
                <a:solidFill>
                  <a:srgbClr val="000000"/>
                </a:solidFill>
                <a:latin typeface="Helvetica Light"/>
                <a:ea typeface="Helvetica Light"/>
                <a:cs typeface="Helvetica Light"/>
                <a:sym typeface="Helvetica Light"/>
              </a:endParaRPr>
            </a:p>
          </p:txBody>
        </p:sp>
      </p:grpSp>
      <p:sp>
        <p:nvSpPr>
          <p:cNvPr id="75" name="文本框 74"/>
          <p:cNvSpPr txBox="1"/>
          <p:nvPr/>
        </p:nvSpPr>
        <p:spPr>
          <a:xfrm>
            <a:off x="9601200" y="5184140"/>
            <a:ext cx="2113280" cy="1360805"/>
          </a:xfrm>
          <a:prstGeom prst="rect">
            <a:avLst/>
          </a:prstGeom>
          <a:solidFill>
            <a:srgbClr val="A2C2D1"/>
          </a:solidFill>
        </p:spPr>
        <p:txBody>
          <a:bodyPr wrap="square" rtlCol="0">
            <a:spAutoFit/>
          </a:bodyPr>
          <a:lstStyle/>
          <a:p>
            <a:pPr algn="l">
              <a:lnSpc>
                <a:spcPct val="150000"/>
              </a:lnSpc>
            </a:pPr>
            <a:r>
              <a:rPr lang="zh-CN" altLang="zh-CN" sz="1100" dirty="0">
                <a:latin typeface="方正黑体_GBK" panose="03000509000000000000" pitchFamily="65" charset="-122"/>
                <a:ea typeface="方正黑体_GBK" panose="03000509000000000000" pitchFamily="65" charset="-122"/>
                <a:cs typeface="等线" panose="02010600030101010101" charset="-122"/>
                <a:sym typeface="+mn-ea"/>
              </a:rPr>
              <a:t>工程造价指标是指反映建设工程两个有联系的指标，其总体与总体或部分与部分之间数量关系，主要分为经济指标和技术指标。</a:t>
            </a:r>
            <a:endParaRPr lang="zh-CN" altLang="zh-CN" sz="1100" dirty="0">
              <a:latin typeface="方正黑体_GBK" panose="03000509000000000000" pitchFamily="65" charset="-122"/>
              <a:ea typeface="方正黑体_GBK" panose="03000509000000000000" pitchFamily="65" charset="-122"/>
              <a:cs typeface="等线" panose="02010600030101010101" charset="-122"/>
              <a:sym typeface="+mn-ea"/>
            </a:endParaRPr>
          </a:p>
        </p:txBody>
      </p:sp>
      <p:pic>
        <p:nvPicPr>
          <p:cNvPr id="4" name="Picture 3"/>
          <p:cNvPicPr>
            <a:picLocks noChangeAspect="1"/>
          </p:cNvPicPr>
          <p:nvPr/>
        </p:nvPicPr>
        <p:blipFill>
          <a:blip r:embed="rId2"/>
          <a:stretch>
            <a:fillRect/>
          </a:stretch>
        </p:blipFill>
        <p:spPr>
          <a:xfrm>
            <a:off x="5198745" y="1401445"/>
            <a:ext cx="1743075" cy="1160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cstate="email"/>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19050" y="1931035"/>
            <a:ext cx="7920990" cy="1449070"/>
            <a:chOff x="30" y="3041"/>
            <a:chExt cx="12474" cy="2282"/>
          </a:xfrm>
        </p:grpSpPr>
        <p:sp>
          <p:nvSpPr>
            <p:cNvPr id="8" name="文本框 7"/>
            <p:cNvSpPr txBox="1"/>
            <p:nvPr/>
          </p:nvSpPr>
          <p:spPr>
            <a:xfrm>
              <a:off x="30" y="4297"/>
              <a:ext cx="12474" cy="822"/>
            </a:xfrm>
            <a:prstGeom prst="rect">
              <a:avLst/>
            </a:prstGeom>
            <a:noFill/>
          </p:spPr>
          <p:txBody>
            <a:bodyPr wrap="square">
              <a:spAutoFit/>
            </a:bodyPr>
            <a:lstStyle/>
            <a:p>
              <a:pPr algn="ctr"/>
              <a:r>
                <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rPr>
                <a:t>Significance of indicators</a:t>
              </a:r>
              <a:endParaRPr lang="en-US" altLang="zh-CN" sz="2800" dirty="0">
                <a:solidFill>
                  <a:srgbClr val="007FBA"/>
                </a:solidFill>
                <a:latin typeface="汉仪旗黑X1-55W" panose="00020600040101010101" pitchFamily="18" charset="-122"/>
                <a:ea typeface="汉仪旗黑X1-55W" panose="00020600040101010101" pitchFamily="18" charset="-122"/>
                <a:sym typeface="汉仪旗黑X1-55W" panose="00020600040101010101" pitchFamily="18" charset="-122"/>
              </a:endParaRPr>
            </a:p>
          </p:txBody>
        </p:sp>
        <p:grpSp>
          <p:nvGrpSpPr>
            <p:cNvPr id="5" name="组合 4"/>
            <p:cNvGrpSpPr/>
            <p:nvPr/>
          </p:nvGrpSpPr>
          <p:grpSpPr>
            <a:xfrm>
              <a:off x="474" y="3041"/>
              <a:ext cx="11166" cy="2282"/>
              <a:chOff x="474" y="3041"/>
              <a:chExt cx="11166" cy="2282"/>
            </a:xfrm>
          </p:grpSpPr>
          <p:sp>
            <p:nvSpPr>
              <p:cNvPr id="4" name="文本框 3"/>
              <p:cNvSpPr txBox="1"/>
              <p:nvPr/>
            </p:nvSpPr>
            <p:spPr>
              <a:xfrm>
                <a:off x="1778" y="3041"/>
                <a:ext cx="8978" cy="1307"/>
              </a:xfrm>
              <a:prstGeom prst="rect">
                <a:avLst/>
              </a:prstGeom>
              <a:noFill/>
            </p:spPr>
            <p:txBody>
              <a:bodyPr wrap="square">
                <a:spAutoFit/>
              </a:bodyPr>
              <a:lstStyle/>
              <a:p>
                <a:pPr algn="ctr"/>
                <a:r>
                  <a:rPr lang="zh-CN" altLang="en-US" sz="4800" b="1" cap="all" dirty="0">
                    <a:uFillTx/>
                    <a:latin typeface="等线" panose="02010600030101010101" charset="-122"/>
                    <a:ea typeface="等线" panose="02010600030101010101" charset="-122"/>
                    <a:cs typeface="+mn-ea"/>
                    <a:sym typeface="+mn-ea"/>
                  </a:rPr>
                  <a:t>指标数据库的意义</a:t>
                </a:r>
                <a:endParaRPr lang="zh-CN" altLang="en-US" sz="4800" b="1" cap="all" dirty="0">
                  <a:solidFill>
                    <a:srgbClr val="001F33"/>
                  </a:solidFill>
                  <a:uFillTx/>
                  <a:latin typeface="等线" panose="02010600030101010101" charset="-122"/>
                  <a:ea typeface="等线" panose="02010600030101010101" charset="-122"/>
                  <a:cs typeface="+mn-ea"/>
                  <a:sym typeface="+mn-ea"/>
                </a:endParaRPr>
              </a:p>
            </p:txBody>
          </p:sp>
          <p:sp>
            <p:nvSpPr>
              <p:cNvPr id="3" name="任意多边形: 形状 2"/>
              <p:cNvSpPr/>
              <p:nvPr/>
            </p:nvSpPr>
            <p:spPr>
              <a:xfrm>
                <a:off x="474" y="3641"/>
                <a:ext cx="11166" cy="1682"/>
              </a:xfrm>
              <a:custGeom>
                <a:avLst/>
                <a:gdLst>
                  <a:gd name="connsiteX0" fmla="*/ 419100 w 8115300"/>
                  <a:gd name="connsiteY0" fmla="*/ 0 h 1009650"/>
                  <a:gd name="connsiteX1" fmla="*/ 0 w 8115300"/>
                  <a:gd name="connsiteY1" fmla="*/ 0 h 1009650"/>
                  <a:gd name="connsiteX2" fmla="*/ 0 w 8115300"/>
                  <a:gd name="connsiteY2" fmla="*/ 1009650 h 1009650"/>
                  <a:gd name="connsiteX3" fmla="*/ 8115300 w 8115300"/>
                  <a:gd name="connsiteY3" fmla="*/ 1009650 h 1009650"/>
                  <a:gd name="connsiteX4" fmla="*/ 8115300 w 8115300"/>
                  <a:gd name="connsiteY4" fmla="*/ 114300 h 1009650"/>
                  <a:gd name="connsiteX5" fmla="*/ 7772400 w 8115300"/>
                  <a:gd name="connsiteY5" fmla="*/ 114300 h 1009650"/>
                  <a:gd name="connsiteX0-1" fmla="*/ 419100 w 8115300"/>
                  <a:gd name="connsiteY0-2" fmla="*/ 0 h 1009650"/>
                  <a:gd name="connsiteX1-3" fmla="*/ 0 w 8115300"/>
                  <a:gd name="connsiteY1-4" fmla="*/ 0 h 1009650"/>
                  <a:gd name="connsiteX2-5" fmla="*/ 0 w 8115300"/>
                  <a:gd name="connsiteY2-6" fmla="*/ 1009650 h 1009650"/>
                  <a:gd name="connsiteX3-7" fmla="*/ 8115300 w 8115300"/>
                  <a:gd name="connsiteY3-8" fmla="*/ 1009650 h 1009650"/>
                  <a:gd name="connsiteX4-9" fmla="*/ 8115300 w 8115300"/>
                  <a:gd name="connsiteY4-10" fmla="*/ 114300 h 1009650"/>
                  <a:gd name="connsiteX5-11" fmla="*/ 7562973 w 8115300"/>
                  <a:gd name="connsiteY5-12" fmla="*/ 4762 h 1009650"/>
                  <a:gd name="connsiteX0-13" fmla="*/ 419100 w 8175133"/>
                  <a:gd name="connsiteY0-14" fmla="*/ 0 h 1009650"/>
                  <a:gd name="connsiteX1-15" fmla="*/ 0 w 8175133"/>
                  <a:gd name="connsiteY1-16" fmla="*/ 0 h 1009650"/>
                  <a:gd name="connsiteX2-17" fmla="*/ 0 w 8175133"/>
                  <a:gd name="connsiteY2-18" fmla="*/ 1009650 h 1009650"/>
                  <a:gd name="connsiteX3-19" fmla="*/ 8115300 w 8175133"/>
                  <a:gd name="connsiteY3-20" fmla="*/ 1009650 h 1009650"/>
                  <a:gd name="connsiteX4-21" fmla="*/ 8175133 w 8175133"/>
                  <a:gd name="connsiteY4-22" fmla="*/ 2381 h 1009650"/>
                  <a:gd name="connsiteX5-23" fmla="*/ 7562973 w 8175133"/>
                  <a:gd name="connsiteY5-24" fmla="*/ 4762 h 1009650"/>
                  <a:gd name="connsiteX0-25" fmla="*/ 419100 w 8115300"/>
                  <a:gd name="connsiteY0-26" fmla="*/ 0 h 1009650"/>
                  <a:gd name="connsiteX1-27" fmla="*/ 0 w 8115300"/>
                  <a:gd name="connsiteY1-28" fmla="*/ 0 h 1009650"/>
                  <a:gd name="connsiteX2-29" fmla="*/ 0 w 8115300"/>
                  <a:gd name="connsiteY2-30" fmla="*/ 1009650 h 1009650"/>
                  <a:gd name="connsiteX3-31" fmla="*/ 8115300 w 8115300"/>
                  <a:gd name="connsiteY3-32" fmla="*/ 1009650 h 1009650"/>
                  <a:gd name="connsiteX4-33" fmla="*/ 8055455 w 8115300"/>
                  <a:gd name="connsiteY4-34" fmla="*/ 4762 h 1009650"/>
                  <a:gd name="connsiteX5-35" fmla="*/ 7562973 w 8115300"/>
                  <a:gd name="connsiteY5-36" fmla="*/ 4762 h 1009650"/>
                  <a:gd name="connsiteX0-37" fmla="*/ 419100 w 8115300"/>
                  <a:gd name="connsiteY0-38" fmla="*/ 0 h 1009650"/>
                  <a:gd name="connsiteX1-39" fmla="*/ 0 w 8115300"/>
                  <a:gd name="connsiteY1-40" fmla="*/ 0 h 1009650"/>
                  <a:gd name="connsiteX2-41" fmla="*/ 0 w 8115300"/>
                  <a:gd name="connsiteY2-42" fmla="*/ 1009650 h 1009650"/>
                  <a:gd name="connsiteX3-43" fmla="*/ 8115300 w 8115300"/>
                  <a:gd name="connsiteY3-44" fmla="*/ 1009650 h 1009650"/>
                  <a:gd name="connsiteX4-45" fmla="*/ 8115287 w 8115300"/>
                  <a:gd name="connsiteY4-46" fmla="*/ 7144 h 1009650"/>
                  <a:gd name="connsiteX5-47" fmla="*/ 7562973 w 8115300"/>
                  <a:gd name="connsiteY5-48" fmla="*/ 4762 h 1009650"/>
                  <a:gd name="connsiteX0-49" fmla="*/ 419100 w 8115300"/>
                  <a:gd name="connsiteY0-50" fmla="*/ 0 h 1009650"/>
                  <a:gd name="connsiteX1-51" fmla="*/ 0 w 8115300"/>
                  <a:gd name="connsiteY1-52" fmla="*/ 0 h 1009650"/>
                  <a:gd name="connsiteX2-53" fmla="*/ 0 w 8115300"/>
                  <a:gd name="connsiteY2-54" fmla="*/ 1009650 h 1009650"/>
                  <a:gd name="connsiteX3-55" fmla="*/ 8115300 w 8115300"/>
                  <a:gd name="connsiteY3-56" fmla="*/ 1009650 h 1009650"/>
                  <a:gd name="connsiteX4-57" fmla="*/ 8115287 w 8115300"/>
                  <a:gd name="connsiteY4-58" fmla="*/ 7144 h 1009650"/>
                  <a:gd name="connsiteX5-59" fmla="*/ 6814989 w 8115300"/>
                  <a:gd name="connsiteY5-60" fmla="*/ 4762 h 1009650"/>
                  <a:gd name="connsiteX0-61" fmla="*/ 808055 w 8115300"/>
                  <a:gd name="connsiteY0-62" fmla="*/ 0 h 1009650"/>
                  <a:gd name="connsiteX1-63" fmla="*/ 0 w 8115300"/>
                  <a:gd name="connsiteY1-64" fmla="*/ 0 h 1009650"/>
                  <a:gd name="connsiteX2-65" fmla="*/ 0 w 8115300"/>
                  <a:gd name="connsiteY2-66" fmla="*/ 1009650 h 1009650"/>
                  <a:gd name="connsiteX3-67" fmla="*/ 8115300 w 8115300"/>
                  <a:gd name="connsiteY3-68" fmla="*/ 1009650 h 1009650"/>
                  <a:gd name="connsiteX4-69" fmla="*/ 8115287 w 8115300"/>
                  <a:gd name="connsiteY4-70" fmla="*/ 7144 h 1009650"/>
                  <a:gd name="connsiteX5-71" fmla="*/ 6814989 w 8115300"/>
                  <a:gd name="connsiteY5-72" fmla="*/ 4762 h 1009650"/>
                  <a:gd name="connsiteX0-73" fmla="*/ 1645799 w 8115300"/>
                  <a:gd name="connsiteY0-74" fmla="*/ 2381 h 1009650"/>
                  <a:gd name="connsiteX1-75" fmla="*/ 0 w 8115300"/>
                  <a:gd name="connsiteY1-76" fmla="*/ 0 h 1009650"/>
                  <a:gd name="connsiteX2-77" fmla="*/ 0 w 8115300"/>
                  <a:gd name="connsiteY2-78" fmla="*/ 1009650 h 1009650"/>
                  <a:gd name="connsiteX3-79" fmla="*/ 8115300 w 8115300"/>
                  <a:gd name="connsiteY3-80" fmla="*/ 1009650 h 1009650"/>
                  <a:gd name="connsiteX4-81" fmla="*/ 8115287 w 8115300"/>
                  <a:gd name="connsiteY4-82" fmla="*/ 7144 h 1009650"/>
                  <a:gd name="connsiteX5-83" fmla="*/ 6814989 w 8115300"/>
                  <a:gd name="connsiteY5-84" fmla="*/ 4762 h 1009650"/>
                  <a:gd name="connsiteX0-85" fmla="*/ 1645799 w 8115300"/>
                  <a:gd name="connsiteY0-86" fmla="*/ 2381 h 1009650"/>
                  <a:gd name="connsiteX1-87" fmla="*/ 0 w 8115300"/>
                  <a:gd name="connsiteY1-88" fmla="*/ 0 h 1009650"/>
                  <a:gd name="connsiteX2-89" fmla="*/ 0 w 8115300"/>
                  <a:gd name="connsiteY2-90" fmla="*/ 1009650 h 1009650"/>
                  <a:gd name="connsiteX3-91" fmla="*/ 8115300 w 8115300"/>
                  <a:gd name="connsiteY3-92" fmla="*/ 1009650 h 1009650"/>
                  <a:gd name="connsiteX4-93" fmla="*/ 8115287 w 8115300"/>
                  <a:gd name="connsiteY4-94" fmla="*/ 7144 h 1009650"/>
                  <a:gd name="connsiteX5-95" fmla="*/ 6276445 w 8115300"/>
                  <a:gd name="connsiteY5-96" fmla="*/ 7143 h 1009650"/>
                  <a:gd name="connsiteX0-97" fmla="*/ 1645799 w 8115300"/>
                  <a:gd name="connsiteY0-98" fmla="*/ 2381 h 1009650"/>
                  <a:gd name="connsiteX1-99" fmla="*/ 0 w 8115300"/>
                  <a:gd name="connsiteY1-100" fmla="*/ 0 h 1009650"/>
                  <a:gd name="connsiteX2-101" fmla="*/ 0 w 8115300"/>
                  <a:gd name="connsiteY2-102" fmla="*/ 1009650 h 1009650"/>
                  <a:gd name="connsiteX3-103" fmla="*/ 8115300 w 8115300"/>
                  <a:gd name="connsiteY3-104" fmla="*/ 1009650 h 1009650"/>
                  <a:gd name="connsiteX4-105" fmla="*/ 8115287 w 8115300"/>
                  <a:gd name="connsiteY4-106" fmla="*/ 7144 h 1009650"/>
                  <a:gd name="connsiteX5-107" fmla="*/ 6276445 w 8115300"/>
                  <a:gd name="connsiteY5-108" fmla="*/ 11906 h 1009650"/>
                  <a:gd name="connsiteX0-109" fmla="*/ 1645799 w 8115300"/>
                  <a:gd name="connsiteY0-110" fmla="*/ 2381 h 1009650"/>
                  <a:gd name="connsiteX1-111" fmla="*/ 0 w 8115300"/>
                  <a:gd name="connsiteY1-112" fmla="*/ 0 h 1009650"/>
                  <a:gd name="connsiteX2-113" fmla="*/ 0 w 8115300"/>
                  <a:gd name="connsiteY2-114" fmla="*/ 1009650 h 1009650"/>
                  <a:gd name="connsiteX3-115" fmla="*/ 8115300 w 8115300"/>
                  <a:gd name="connsiteY3-116" fmla="*/ 1009650 h 1009650"/>
                  <a:gd name="connsiteX4-117" fmla="*/ 8115287 w 8115300"/>
                  <a:gd name="connsiteY4-118" fmla="*/ 7144 h 1009650"/>
                  <a:gd name="connsiteX5-119" fmla="*/ 6216600 w 8115300"/>
                  <a:gd name="connsiteY5-120" fmla="*/ 4763 h 1009650"/>
                  <a:gd name="connsiteX0-121" fmla="*/ 1645799 w 8115300"/>
                  <a:gd name="connsiteY0-122" fmla="*/ 2381 h 1009650"/>
                  <a:gd name="connsiteX1-123" fmla="*/ 0 w 8115300"/>
                  <a:gd name="connsiteY1-124" fmla="*/ 0 h 1009650"/>
                  <a:gd name="connsiteX2-125" fmla="*/ 0 w 8115300"/>
                  <a:gd name="connsiteY2-126" fmla="*/ 1009650 h 1009650"/>
                  <a:gd name="connsiteX3-127" fmla="*/ 8115300 w 8115300"/>
                  <a:gd name="connsiteY3-128" fmla="*/ 1009650 h 1009650"/>
                  <a:gd name="connsiteX4-129" fmla="*/ 8115287 w 8115300"/>
                  <a:gd name="connsiteY4-130" fmla="*/ 7144 h 1009650"/>
                  <a:gd name="connsiteX5-131" fmla="*/ 6635479 w 8115300"/>
                  <a:gd name="connsiteY5-132" fmla="*/ 4763 h 1009650"/>
                  <a:gd name="connsiteX0-133" fmla="*/ 1645799 w 8115300"/>
                  <a:gd name="connsiteY0-134" fmla="*/ 2381 h 1009650"/>
                  <a:gd name="connsiteX1-135" fmla="*/ 0 w 8115300"/>
                  <a:gd name="connsiteY1-136" fmla="*/ 0 h 1009650"/>
                  <a:gd name="connsiteX2-137" fmla="*/ 0 w 8115300"/>
                  <a:gd name="connsiteY2-138" fmla="*/ 1009650 h 1009650"/>
                  <a:gd name="connsiteX3-139" fmla="*/ 8115300 w 8115300"/>
                  <a:gd name="connsiteY3-140" fmla="*/ 1009650 h 1009650"/>
                  <a:gd name="connsiteX4-141" fmla="*/ 8115287 w 8115300"/>
                  <a:gd name="connsiteY4-142" fmla="*/ 7144 h 1009650"/>
                  <a:gd name="connsiteX5-143" fmla="*/ 6396123 w 8115300"/>
                  <a:gd name="connsiteY5-144" fmla="*/ 4763 h 1009650"/>
                  <a:gd name="connsiteX0-145" fmla="*/ 1645799 w 8115300"/>
                  <a:gd name="connsiteY0-146" fmla="*/ 2381 h 1009650"/>
                  <a:gd name="connsiteX1-147" fmla="*/ 0 w 8115300"/>
                  <a:gd name="connsiteY1-148" fmla="*/ 0 h 1009650"/>
                  <a:gd name="connsiteX2-149" fmla="*/ 0 w 8115300"/>
                  <a:gd name="connsiteY2-150" fmla="*/ 1009650 h 1009650"/>
                  <a:gd name="connsiteX3-151" fmla="*/ 8115300 w 8115300"/>
                  <a:gd name="connsiteY3-152" fmla="*/ 1009650 h 1009650"/>
                  <a:gd name="connsiteX4-153" fmla="*/ 8115287 w 8115300"/>
                  <a:gd name="connsiteY4-154" fmla="*/ 7144 h 1009650"/>
                  <a:gd name="connsiteX5-155" fmla="*/ 6915097 w 8115300"/>
                  <a:gd name="connsiteY5-156" fmla="*/ 4763 h 1009650"/>
                  <a:gd name="connsiteX0-157" fmla="*/ 1258628 w 8115300"/>
                  <a:gd name="connsiteY0-158" fmla="*/ 2381 h 1009650"/>
                  <a:gd name="connsiteX1-159" fmla="*/ 0 w 8115300"/>
                  <a:gd name="connsiteY1-160" fmla="*/ 0 h 1009650"/>
                  <a:gd name="connsiteX2-161" fmla="*/ 0 w 8115300"/>
                  <a:gd name="connsiteY2-162" fmla="*/ 1009650 h 1009650"/>
                  <a:gd name="connsiteX3-163" fmla="*/ 8115300 w 8115300"/>
                  <a:gd name="connsiteY3-164" fmla="*/ 1009650 h 1009650"/>
                  <a:gd name="connsiteX4-165" fmla="*/ 8115287 w 8115300"/>
                  <a:gd name="connsiteY4-166" fmla="*/ 7144 h 1009650"/>
                  <a:gd name="connsiteX5-167" fmla="*/ 6915097 w 8115300"/>
                  <a:gd name="connsiteY5-168" fmla="*/ 4763 h 1009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15300" h="1009650">
                    <a:moveTo>
                      <a:pt x="1258628" y="2381"/>
                    </a:moveTo>
                    <a:lnTo>
                      <a:pt x="0" y="0"/>
                    </a:lnTo>
                    <a:lnTo>
                      <a:pt x="0" y="1009650"/>
                    </a:lnTo>
                    <a:lnTo>
                      <a:pt x="8115300" y="1009650"/>
                    </a:lnTo>
                    <a:cubicBezTo>
                      <a:pt x="8115296" y="675481"/>
                      <a:pt x="8115291" y="341313"/>
                      <a:pt x="8115287" y="7144"/>
                    </a:cubicBezTo>
                    <a:lnTo>
                      <a:pt x="6915097" y="4763"/>
                    </a:lnTo>
                  </a:path>
                </a:pathLst>
              </a:custGeom>
              <a:ln>
                <a:solidFill>
                  <a:srgbClr val="97B2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22" name="文本框 21"/>
          <p:cNvSpPr txBox="1"/>
          <p:nvPr/>
        </p:nvSpPr>
        <p:spPr>
          <a:xfrm>
            <a:off x="1781175" y="3250565"/>
            <a:ext cx="4746625" cy="1886585"/>
          </a:xfrm>
          <a:prstGeom prst="rect">
            <a:avLst/>
          </a:prstGeom>
          <a:noFill/>
        </p:spPr>
        <p:txBody>
          <a:bodyPr wrap="square">
            <a:spAutoFit/>
          </a:bodyPr>
          <a:lstStyle/>
          <a:p>
            <a:pPr marL="342900" indent="-342900" algn="l" fontAlgn="auto">
              <a:lnSpc>
                <a:spcPts val="3500"/>
              </a:lnSpc>
              <a:buClrTx/>
              <a:buSzTx/>
              <a:buFont typeface="Wingdings" panose="05000000000000000000" charset="0"/>
              <a:buChar char="Ø"/>
            </a:pPr>
            <a:r>
              <a:rPr lang="zh-CN" altLang="zh-CN" sz="1800" dirty="0">
                <a:latin typeface="方正黑体_GBK" panose="03000509000000000000" pitchFamily="65" charset="-122"/>
                <a:ea typeface="方正黑体_GBK" panose="03000509000000000000" pitchFamily="65" charset="-122"/>
                <a:cs typeface="等线" panose="02010600030101010101" charset="-122"/>
                <a:sym typeface="+mn-ea"/>
              </a:rPr>
              <a:t>企业需要造价指标指导经营活动</a:t>
            </a:r>
            <a:endParaRPr lang="zh-CN" altLang="zh-CN" sz="1800" dirty="0">
              <a:latin typeface="方正黑体_GBK" panose="03000509000000000000" pitchFamily="65" charset="-122"/>
              <a:ea typeface="方正黑体_GBK" panose="03000509000000000000" pitchFamily="65" charset="-122"/>
              <a:cs typeface="等线" panose="02010600030101010101" charset="-122"/>
              <a:sym typeface="+mn-ea"/>
            </a:endParaRPr>
          </a:p>
          <a:p>
            <a:pPr marL="342900" indent="-342900" algn="l" fontAlgn="auto">
              <a:lnSpc>
                <a:spcPts val="3500"/>
              </a:lnSpc>
              <a:buClrTx/>
              <a:buSzTx/>
              <a:buFont typeface="Wingdings" panose="05000000000000000000" charset="0"/>
              <a:buChar char="Ø"/>
            </a:pPr>
            <a:r>
              <a:rPr lang="zh-CN" altLang="zh-CN" sz="1800" dirty="0">
                <a:latin typeface="方正黑体_GBK" panose="03000509000000000000" pitchFamily="65" charset="-122"/>
                <a:ea typeface="方正黑体_GBK" panose="03000509000000000000" pitchFamily="65" charset="-122"/>
                <a:cs typeface="等线" panose="02010600030101010101" charset="-122"/>
                <a:sym typeface="+mn-lt"/>
              </a:rPr>
              <a:t>为经营工作提供快速而准确解决方案</a:t>
            </a:r>
            <a:endParaRPr lang="zh-CN" altLang="zh-CN" sz="1800" dirty="0">
              <a:latin typeface="方正黑体_GBK" panose="03000509000000000000" pitchFamily="65" charset="-122"/>
              <a:ea typeface="方正黑体_GBK" panose="03000509000000000000" pitchFamily="65" charset="-122"/>
              <a:cs typeface="等线" panose="02010600030101010101" charset="-122"/>
              <a:sym typeface="+mn-lt"/>
            </a:endParaRPr>
          </a:p>
          <a:p>
            <a:pPr marL="342900" indent="-342900" algn="l" fontAlgn="auto">
              <a:lnSpc>
                <a:spcPts val="3500"/>
              </a:lnSpc>
              <a:buClrTx/>
              <a:buSzTx/>
              <a:buFont typeface="Wingdings" panose="05000000000000000000" charset="0"/>
              <a:buChar char="Ø"/>
            </a:pPr>
            <a:r>
              <a:rPr lang="zh-CN" altLang="zh-CN" sz="1800" dirty="0">
                <a:latin typeface="方正黑体_GBK" panose="03000509000000000000" pitchFamily="65" charset="-122"/>
                <a:ea typeface="方正黑体_GBK" panose="03000509000000000000" pitchFamily="65" charset="-122"/>
                <a:cs typeface="等线" panose="02010600030101010101" charset="-122"/>
                <a:sym typeface="+mn-lt"/>
              </a:rPr>
              <a:t>为项目经营快速筛选主要影响因素</a:t>
            </a:r>
            <a:endParaRPr lang="zh-CN" altLang="zh-CN" sz="1800" dirty="0">
              <a:latin typeface="方正黑体_GBK" panose="03000509000000000000" pitchFamily="65" charset="-122"/>
              <a:ea typeface="方正黑体_GBK" panose="03000509000000000000" pitchFamily="65" charset="-122"/>
              <a:cs typeface="等线" panose="02010600030101010101" charset="-122"/>
              <a:sym typeface="+mn-lt"/>
            </a:endParaRPr>
          </a:p>
          <a:p>
            <a:pPr marL="342900" indent="-342900" algn="l" fontAlgn="auto">
              <a:lnSpc>
                <a:spcPts val="3500"/>
              </a:lnSpc>
              <a:buClrTx/>
              <a:buSzTx/>
              <a:buFont typeface="Wingdings" panose="05000000000000000000" charset="0"/>
              <a:buChar char="Ø"/>
            </a:pPr>
            <a:r>
              <a:rPr lang="zh-CN" altLang="zh-CN" sz="1800" dirty="0">
                <a:latin typeface="方正黑体_GBK" panose="03000509000000000000" pitchFamily="65" charset="-122"/>
                <a:ea typeface="方正黑体_GBK" panose="03000509000000000000" pitchFamily="65" charset="-122"/>
                <a:cs typeface="等线" panose="02010600030101010101" charset="-122"/>
                <a:sym typeface="+mn-lt"/>
              </a:rPr>
              <a:t>为理解指标特征提供宏观到微观视角</a:t>
            </a:r>
            <a:endParaRPr lang="zh-CN" altLang="en-US" sz="2000" dirty="0">
              <a:solidFill>
                <a:srgbClr val="FF0000"/>
              </a:solidFill>
              <a:latin typeface="黑体" panose="02010609060101010101" charset="-122"/>
              <a:ea typeface="黑体" panose="02010609060101010101" charset="-122"/>
              <a:cs typeface="黑体" panose="02010609060101010101" charset="-122"/>
              <a:sym typeface="+mn-ea"/>
            </a:endParaRPr>
          </a:p>
        </p:txBody>
      </p:sp>
      <p:sp>
        <p:nvSpPr>
          <p:cNvPr id="31" name="文本框 30"/>
          <p:cNvSpPr txBox="1"/>
          <p:nvPr/>
        </p:nvSpPr>
        <p:spPr>
          <a:xfrm>
            <a:off x="3310890" y="973455"/>
            <a:ext cx="1033780" cy="829945"/>
          </a:xfrm>
          <a:prstGeom prst="rect">
            <a:avLst/>
          </a:prstGeom>
          <a:noFill/>
          <a:ln>
            <a:solidFill>
              <a:srgbClr val="97B2C3"/>
            </a:solidFill>
          </a:ln>
        </p:spPr>
        <p:txBody>
          <a:bodyPr wrap="square" rtlCol="0">
            <a:spAutoFit/>
          </a:bodyPr>
          <a:lstStyle/>
          <a:p>
            <a:pPr algn="ctr"/>
            <a:r>
              <a:rPr lang="en-US" altLang="zh-CN" sz="4800" b="1" dirty="0">
                <a:solidFill>
                  <a:schemeClr val="tx1"/>
                </a:solidFill>
                <a:latin typeface="等线" panose="02010600030101010101" charset="-122"/>
                <a:ea typeface="等线" panose="02010600030101010101" charset="-122"/>
              </a:rPr>
              <a:t>02</a:t>
            </a:r>
            <a:endParaRPr lang="en-US" altLang="zh-CN" sz="4800" b="1" dirty="0">
              <a:solidFill>
                <a:schemeClr val="tx1"/>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可选过程 8"/>
          <p:cNvSpPr/>
          <p:nvPr/>
        </p:nvSpPr>
        <p:spPr>
          <a:xfrm>
            <a:off x="451485" y="784225"/>
            <a:ext cx="10803890" cy="923925"/>
          </a:xfrm>
          <a:prstGeom prst="flowChartAlternateProcess">
            <a:avLst/>
          </a:prstGeom>
          <a:ln>
            <a:no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lIns="0" tIns="0" rIns="0" bIns="0" numCol="1" spcCol="0" rtlCol="0" fromWordArt="0" anchor="t" anchorCtr="0" forceAA="0" compatLnSpc="1">
            <a:noAutofit/>
          </a:bodyPr>
          <a:lstStyle/>
          <a:p>
            <a:pPr lvl="0" indent="457200" algn="l">
              <a:lnSpc>
                <a:spcPct val="130000"/>
              </a:lnSpc>
              <a:buClrTx/>
              <a:buSzTx/>
              <a:buFontTx/>
              <a:extLst>
                <a:ext uri="{35155182-B16C-46BC-9424-99874614C6A1}">
                  <wpsdc:indentchars xmlns:wpsdc="http://www.wps.cn/officeDocument/2017/drawingmlCustomData" val="200" checksum="59296752"/>
                </a:ext>
              </a:extLst>
            </a:pPr>
            <a:r>
              <a:rPr lang="zh-CN" altLang="zh-CN"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rPr>
              <a:t>企业不但可以通过造价指标实现管理标准化和资源配置标准化，还能通过指标数据判断企业在该行业中的竞争位置和竞争中的优劣势，并通过借鉴和学习标杆企业先进管理和技术经验提升竞争力。</a:t>
            </a:r>
            <a:endParaRPr lang="zh-CN" altLang="zh-CN"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endParaRPr>
          </a:p>
        </p:txBody>
      </p:sp>
      <p:grpSp>
        <p:nvGrpSpPr>
          <p:cNvPr id="3" name="组合 2"/>
          <p:cNvGrpSpPr/>
          <p:nvPr/>
        </p:nvGrpSpPr>
        <p:grpSpPr>
          <a:xfrm>
            <a:off x="132715" y="158115"/>
            <a:ext cx="4876165" cy="398780"/>
            <a:chOff x="209" y="249"/>
            <a:chExt cx="7679" cy="628"/>
          </a:xfrm>
        </p:grpSpPr>
        <p:sp>
          <p:nvSpPr>
            <p:cNvPr id="15" name="TextBox 7"/>
            <p:cNvSpPr txBox="1"/>
            <p:nvPr/>
          </p:nvSpPr>
          <p:spPr>
            <a:xfrm>
              <a:off x="974" y="249"/>
              <a:ext cx="6915" cy="628"/>
            </a:xfrm>
            <a:prstGeom prst="rect">
              <a:avLst/>
            </a:prstGeom>
            <a:noFill/>
          </p:spPr>
          <p:txBody>
            <a:bodyPr wrap="square" rtlCol="0">
              <a:spAutoFit/>
            </a:bodyPr>
            <a:lstStyle/>
            <a:p>
              <a:pPr marL="342900" indent="-342900">
                <a:buFont typeface="Wingdings" panose="05000000000000000000" charset="0"/>
                <a:buChar char="Ø"/>
              </a:pPr>
              <a:r>
                <a:rPr lang="zh-CN" altLang="en-US" sz="2000" dirty="0">
                  <a:latin typeface="黑体" panose="02010609060101010101" charset="-122"/>
                  <a:ea typeface="黑体" panose="02010609060101010101" charset="-122"/>
                  <a:cs typeface="+mn-ea"/>
                  <a:sym typeface="+mn-ea"/>
                </a:rPr>
                <a:t>企业需要造价指标指导经营活动</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6" name="Oval 15"/>
            <p:cNvSpPr/>
            <p:nvPr/>
          </p:nvSpPr>
          <p:spPr>
            <a:xfrm>
              <a:off x="209" y="301"/>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8" name="矩形 17"/>
          <p:cNvSpPr/>
          <p:nvPr/>
        </p:nvSpPr>
        <p:spPr>
          <a:xfrm>
            <a:off x="0" y="628015"/>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p:nvPr/>
        </p:nvPicPr>
        <p:blipFill>
          <a:blip r:embed="rId1"/>
          <a:srcRect/>
          <a:stretch>
            <a:fillRect/>
          </a:stretch>
        </p:blipFill>
        <p:spPr>
          <a:xfrm>
            <a:off x="805815" y="1527810"/>
            <a:ext cx="10449560" cy="5088890"/>
          </a:xfrm>
          <a:prstGeom prst="rect">
            <a:avLst/>
          </a:prstGeom>
          <a:ln w="12700">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745" y="167640"/>
            <a:ext cx="5262245" cy="398780"/>
            <a:chOff x="187" y="264"/>
            <a:chExt cx="8287" cy="628"/>
          </a:xfrm>
        </p:grpSpPr>
        <p:sp>
          <p:nvSpPr>
            <p:cNvPr id="11" name="TextBox 7"/>
            <p:cNvSpPr txBox="1"/>
            <p:nvPr/>
          </p:nvSpPr>
          <p:spPr>
            <a:xfrm>
              <a:off x="952" y="264"/>
              <a:ext cx="7522" cy="628"/>
            </a:xfrm>
            <a:prstGeom prst="rect">
              <a:avLst/>
            </a:prstGeom>
            <a:noFill/>
          </p:spPr>
          <p:txBody>
            <a:bodyPr wrap="square" rtlCol="0">
              <a:spAutoFit/>
            </a:bodyPr>
            <a:lstStyle/>
            <a:p>
              <a:pPr marL="342900" indent="-342900">
                <a:buFont typeface="Wingdings" panose="05000000000000000000" charset="0"/>
                <a:buChar char="Ø"/>
              </a:pPr>
              <a:r>
                <a:rPr lang="zh-CN" altLang="en-US" sz="2000" dirty="0">
                  <a:latin typeface="黑体" panose="02010609060101010101" charset="-122"/>
                  <a:ea typeface="黑体" panose="02010609060101010101" charset="-122"/>
                  <a:cs typeface="+mn-ea"/>
                  <a:sym typeface="+mn-lt"/>
                </a:rPr>
                <a:t>为经营工作提供快速而准确解决方案</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7"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9" name="矩形 18"/>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68"/>
          <p:cNvSpPr txBox="1"/>
          <p:nvPr/>
        </p:nvSpPr>
        <p:spPr>
          <a:xfrm>
            <a:off x="6895346" y="3503059"/>
            <a:ext cx="1960880" cy="398780"/>
          </a:xfrm>
          <a:prstGeom prst="rect">
            <a:avLst/>
          </a:prstGeom>
          <a:noFill/>
        </p:spPr>
        <p:txBody>
          <a:bodyPr wrap="none" rtlCol="0">
            <a:spAutoFit/>
          </a:bodyPr>
          <a:lstStyle/>
          <a:p>
            <a:pPr defTabSz="914400"/>
            <a:r>
              <a:rPr lang="zh-CN" altLang="id-ID" sz="2000" b="1" dirty="0">
                <a:solidFill>
                  <a:srgbClr val="000000"/>
                </a:solidFill>
                <a:latin typeface="Raleway" panose="020B0003030101060003" pitchFamily="34" charset="0"/>
              </a:rPr>
              <a:t>指标数据库组价</a:t>
            </a:r>
            <a:endParaRPr lang="zh-CN" altLang="id-ID" sz="2000" b="1" dirty="0">
              <a:solidFill>
                <a:srgbClr val="000000"/>
              </a:solidFill>
              <a:latin typeface="Raleway" panose="020B0003030101060003" pitchFamily="34" charset="0"/>
            </a:endParaRPr>
          </a:p>
        </p:txBody>
      </p:sp>
      <p:cxnSp>
        <p:nvCxnSpPr>
          <p:cNvPr id="24" name="Straight Connector 118"/>
          <p:cNvCxnSpPr/>
          <p:nvPr/>
        </p:nvCxnSpPr>
        <p:spPr>
          <a:xfrm>
            <a:off x="6895346" y="3910483"/>
            <a:ext cx="1980000" cy="0"/>
          </a:xfrm>
          <a:prstGeom prst="line">
            <a:avLst/>
          </a:prstGeom>
          <a:noFill/>
          <a:ln w="19050" cap="flat" cmpd="sng" algn="ctr">
            <a:solidFill>
              <a:srgbClr val="282D32"/>
            </a:solidFill>
            <a:prstDash val="solid"/>
          </a:ln>
          <a:effectLst/>
        </p:spPr>
      </p:cxnSp>
      <p:sp>
        <p:nvSpPr>
          <p:cNvPr id="26" name="文本框 25"/>
          <p:cNvSpPr txBox="1"/>
          <p:nvPr/>
        </p:nvSpPr>
        <p:spPr>
          <a:xfrm>
            <a:off x="6739890" y="4100195"/>
            <a:ext cx="4420870" cy="810260"/>
          </a:xfrm>
          <a:prstGeom prst="rect">
            <a:avLst/>
          </a:prstGeom>
          <a:noFill/>
        </p:spPr>
        <p:txBody>
          <a:bodyPr wrap="square" rtlCol="0">
            <a:spAutoFit/>
          </a:bodyPr>
          <a:lstStyle/>
          <a:p>
            <a:pPr algn="l">
              <a:lnSpc>
                <a:spcPct val="130000"/>
              </a:lnSpc>
              <a:buClrTx/>
              <a:buSzTx/>
              <a:buFontTx/>
            </a:pPr>
            <a:r>
              <a:rPr lang="zh-CN" altLang="zh-CN" sz="1800" dirty="0">
                <a:latin typeface="方正黑体_GBK" panose="03000509000000000000" pitchFamily="65" charset="-122"/>
                <a:ea typeface="方正黑体_GBK" panose="03000509000000000000" pitchFamily="65" charset="-122"/>
                <a:cs typeface="等线" panose="02010600030101010101" charset="-122"/>
                <a:sym typeface="+mn-ea"/>
              </a:rPr>
              <a:t>项目信息→区块组合→对标修正→风险评估→总体价格</a:t>
            </a:r>
            <a:endParaRPr lang="zh-CN" altLang="zh-CN" sz="1800" dirty="0">
              <a:latin typeface="方正黑体_GBK" panose="03000509000000000000" pitchFamily="65" charset="-122"/>
              <a:ea typeface="方正黑体_GBK" panose="03000509000000000000" pitchFamily="65" charset="-122"/>
              <a:cs typeface="等线" panose="02010600030101010101" charset="-122"/>
            </a:endParaRPr>
          </a:p>
        </p:txBody>
      </p:sp>
      <p:sp>
        <p:nvSpPr>
          <p:cNvPr id="28" name="TextBox 68"/>
          <p:cNvSpPr txBox="1"/>
          <p:nvPr/>
        </p:nvSpPr>
        <p:spPr>
          <a:xfrm>
            <a:off x="3887530" y="3496512"/>
            <a:ext cx="1198880" cy="398780"/>
          </a:xfrm>
          <a:prstGeom prst="rect">
            <a:avLst/>
          </a:prstGeom>
          <a:noFill/>
        </p:spPr>
        <p:txBody>
          <a:bodyPr wrap="none" rtlCol="0">
            <a:spAutoFit/>
          </a:bodyPr>
          <a:lstStyle/>
          <a:p>
            <a:pPr defTabSz="914400"/>
            <a:r>
              <a:rPr lang="zh-CN" altLang="id-ID" sz="2000" b="1" dirty="0">
                <a:solidFill>
                  <a:srgbClr val="000000"/>
                </a:solidFill>
                <a:latin typeface="Raleway" panose="020B0003030101060003" pitchFamily="34" charset="0"/>
              </a:rPr>
              <a:t>往期组价</a:t>
            </a:r>
            <a:endParaRPr lang="zh-CN" altLang="id-ID" sz="2000" b="1" dirty="0">
              <a:solidFill>
                <a:srgbClr val="000000"/>
              </a:solidFill>
              <a:latin typeface="Raleway" panose="020B0003030101060003" pitchFamily="34" charset="0"/>
            </a:endParaRPr>
          </a:p>
        </p:txBody>
      </p:sp>
      <p:cxnSp>
        <p:nvCxnSpPr>
          <p:cNvPr id="29" name="Straight Connector 118"/>
          <p:cNvCxnSpPr/>
          <p:nvPr/>
        </p:nvCxnSpPr>
        <p:spPr>
          <a:xfrm>
            <a:off x="3106209" y="3903169"/>
            <a:ext cx="1980000" cy="0"/>
          </a:xfrm>
          <a:prstGeom prst="line">
            <a:avLst/>
          </a:prstGeom>
          <a:noFill/>
          <a:ln w="19050" cap="flat" cmpd="sng" algn="ctr">
            <a:solidFill>
              <a:srgbClr val="282D32"/>
            </a:solidFill>
            <a:prstDash val="solid"/>
          </a:ln>
          <a:effectLst/>
        </p:spPr>
      </p:cxnSp>
      <p:sp>
        <p:nvSpPr>
          <p:cNvPr id="30" name="文本框 29"/>
          <p:cNvSpPr txBox="1"/>
          <p:nvPr/>
        </p:nvSpPr>
        <p:spPr>
          <a:xfrm>
            <a:off x="1569085" y="4050030"/>
            <a:ext cx="3874770" cy="1337945"/>
          </a:xfrm>
          <a:prstGeom prst="rect">
            <a:avLst/>
          </a:prstGeom>
          <a:noFill/>
        </p:spPr>
        <p:txBody>
          <a:bodyPr wrap="square" rtlCol="0">
            <a:spAutoFit/>
          </a:bodyPr>
          <a:lstStyle/>
          <a:p>
            <a:pPr algn="l">
              <a:lnSpc>
                <a:spcPct val="150000"/>
              </a:lnSpc>
            </a:pPr>
            <a:r>
              <a:rPr lang="zh-CN" altLang="zh-CN" dirty="0">
                <a:latin typeface="方正黑体_GBK" panose="03000509000000000000" pitchFamily="65" charset="-122"/>
                <a:ea typeface="方正黑体_GBK" panose="03000509000000000000" pitchFamily="65" charset="-122"/>
                <a:cs typeface="等线" panose="02010600030101010101" charset="-122"/>
                <a:sym typeface="+mn-ea"/>
              </a:rPr>
              <a:t>项目信息→清单整理→定额套用→取费调整→人材机调差→下浮值测算→风险评估→总体价格</a:t>
            </a:r>
            <a:endParaRPr lang="zh-CN" altLang="en-US" dirty="0">
              <a:solidFill>
                <a:schemeClr val="bg1">
                  <a:lumMod val="65000"/>
                </a:schemeClr>
              </a:solidFill>
              <a:latin typeface="思源黑体 CN Light" panose="020B0500000000000000" pitchFamily="34" charset="-122"/>
              <a:ea typeface="思源黑体 CN Light" panose="020B0500000000000000" pitchFamily="34" charset="-122"/>
            </a:endParaRPr>
          </a:p>
        </p:txBody>
      </p:sp>
      <p:pic>
        <p:nvPicPr>
          <p:cNvPr id="4" name="图片 3"/>
          <p:cNvPicPr>
            <a:picLocks noChangeAspect="1"/>
          </p:cNvPicPr>
          <p:nvPr/>
        </p:nvPicPr>
        <p:blipFill>
          <a:blip r:embed="rId1" cstate="email"/>
          <a:stretch>
            <a:fillRect/>
          </a:stretch>
        </p:blipFill>
        <p:spPr>
          <a:xfrm>
            <a:off x="2110740" y="1123950"/>
            <a:ext cx="3333386" cy="2217600"/>
          </a:xfrm>
          <a:prstGeom prst="rect">
            <a:avLst/>
          </a:prstGeom>
          <a:ln w="38100">
            <a:solidFill>
              <a:schemeClr val="tx1"/>
            </a:solidFill>
          </a:ln>
        </p:spPr>
      </p:pic>
      <p:pic>
        <p:nvPicPr>
          <p:cNvPr id="25" name="图片 24"/>
          <p:cNvPicPr>
            <a:picLocks noChangeAspect="1"/>
          </p:cNvPicPr>
          <p:nvPr/>
        </p:nvPicPr>
        <p:blipFill>
          <a:blip r:embed="rId2" cstate="email"/>
          <a:stretch>
            <a:fillRect/>
          </a:stretch>
        </p:blipFill>
        <p:spPr>
          <a:xfrm>
            <a:off x="6895465" y="1130300"/>
            <a:ext cx="3330000" cy="2223398"/>
          </a:xfrm>
          <a:prstGeom prst="rect">
            <a:avLst/>
          </a:prstGeom>
          <a:ln w="38100">
            <a:solidFill>
              <a:schemeClr val="tx1"/>
            </a:solidFill>
          </a:ln>
        </p:spPr>
      </p:pic>
      <p:sp>
        <p:nvSpPr>
          <p:cNvPr id="21" name="文本框 20"/>
          <p:cNvSpPr txBox="1"/>
          <p:nvPr/>
        </p:nvSpPr>
        <p:spPr>
          <a:xfrm>
            <a:off x="5764530" y="1128395"/>
            <a:ext cx="662940" cy="2306955"/>
          </a:xfrm>
          <a:prstGeom prst="rect">
            <a:avLst/>
          </a:prstGeom>
          <a:ln w="28575">
            <a:solidFill>
              <a:srgbClr val="A2C2D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rPr>
              <a:t>组</a:t>
            </a:r>
            <a:endPar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endParaRPr>
          </a:p>
          <a:p>
            <a:r>
              <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rPr>
              <a:t>价</a:t>
            </a:r>
            <a:endPar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endParaRPr>
          </a:p>
          <a:p>
            <a:r>
              <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rPr>
              <a:t>对</a:t>
            </a:r>
            <a:endPar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endParaRPr>
          </a:p>
          <a:p>
            <a:r>
              <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rPr>
              <a:t>比</a:t>
            </a:r>
            <a:endParaRPr lang="zh-CN" altLang="en-US" sz="3600" dirty="0">
              <a:solidFill>
                <a:schemeClr val="tx1"/>
              </a:solidFill>
              <a:effectLst>
                <a:outerShdw blurRad="38100" dist="19050" dir="2700000" algn="tl" rotWithShape="0">
                  <a:schemeClr val="dk1">
                    <a:alpha val="40000"/>
                  </a:schemeClr>
                </a:outerShdw>
              </a:effectLst>
              <a:latin typeface="思源黑体 CN Heavy" panose="020B0500000000000000" pitchFamily="34" charset="-122"/>
              <a:ea typeface="思源黑体 CN Heavy"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255270" y="1322705"/>
          <a:ext cx="5959475" cy="4620260"/>
        </p:xfrm>
        <a:graphic>
          <a:graphicData uri="http://schemas.openxmlformats.org/drawingml/2006/chart">
            <c:chart xmlns:c="http://schemas.openxmlformats.org/drawingml/2006/chart" xmlns:r="http://schemas.openxmlformats.org/officeDocument/2006/relationships" r:id="rId1"/>
          </a:graphicData>
        </a:graphic>
      </p:graphicFrame>
      <p:grpSp>
        <p:nvGrpSpPr>
          <p:cNvPr id="3" name="组合 2"/>
          <p:cNvGrpSpPr/>
          <p:nvPr/>
        </p:nvGrpSpPr>
        <p:grpSpPr>
          <a:xfrm>
            <a:off x="177800" y="167640"/>
            <a:ext cx="5002530" cy="398780"/>
            <a:chOff x="187" y="264"/>
            <a:chExt cx="7878" cy="628"/>
          </a:xfrm>
        </p:grpSpPr>
        <p:sp>
          <p:nvSpPr>
            <p:cNvPr id="15" name="TextBox 7"/>
            <p:cNvSpPr txBox="1"/>
            <p:nvPr/>
          </p:nvSpPr>
          <p:spPr>
            <a:xfrm>
              <a:off x="952" y="264"/>
              <a:ext cx="7113" cy="628"/>
            </a:xfrm>
            <a:prstGeom prst="rect">
              <a:avLst/>
            </a:prstGeom>
            <a:noFill/>
          </p:spPr>
          <p:txBody>
            <a:bodyPr wrap="square" rtlCol="0">
              <a:spAutoFit/>
            </a:bodyPr>
            <a:lstStyle/>
            <a:p>
              <a:pPr marL="342900" indent="-342900">
                <a:buFont typeface="Wingdings" panose="05000000000000000000" charset="0"/>
                <a:buChar char="Ø"/>
              </a:pPr>
              <a:r>
                <a:rPr lang="zh-CN" altLang="en-US" sz="2000" dirty="0">
                  <a:latin typeface="黑体" panose="02010609060101010101" charset="-122"/>
                  <a:ea typeface="黑体" panose="02010609060101010101" charset="-122"/>
                  <a:cs typeface="+mn-ea"/>
                  <a:sym typeface="+mn-lt"/>
                </a:rPr>
                <a:t>为项目经营快速筛选主要影响因素</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6"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8" name="矩形 17"/>
          <p:cNvSpPr/>
          <p:nvPr/>
        </p:nvSpPr>
        <p:spPr>
          <a:xfrm>
            <a:off x="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558915" y="1322705"/>
            <a:ext cx="5152390" cy="3681730"/>
          </a:xfrm>
          <a:prstGeom prst="rect">
            <a:avLst/>
          </a:prstGeom>
          <a:noFill/>
        </p:spPr>
        <p:txBody>
          <a:bodyPr wrap="square" rtlCol="0">
            <a:spAutoFit/>
          </a:bodyPr>
          <a:lstStyle/>
          <a:p>
            <a:pPr marL="342900" lvl="0" indent="457200" algn="l" fontAlgn="auto">
              <a:lnSpc>
                <a:spcPts val="3500"/>
              </a:lnSpc>
              <a:buClrTx/>
              <a:buSzTx/>
              <a:buFont typeface="Wingdings" panose="05000000000000000000" charset="0"/>
              <a:buNone/>
              <a:extLst>
                <a:ext uri="{35155182-B16C-46BC-9424-99874614C6A1}">
                  <wpsdc:indentchars xmlns:wpsdc="http://www.wps.cn/officeDocument/2017/drawingmlCustomData" val="200" checksum="59296752"/>
                </a:ext>
              </a:extLst>
            </a:pPr>
            <a:r>
              <a:rPr lang="zh-CN" altLang="zh-CN" dirty="0">
                <a:latin typeface="方正黑体_GBK" panose="03000509000000000000" pitchFamily="65" charset="-122"/>
                <a:ea typeface="方正黑体_GBK" panose="03000509000000000000" pitchFamily="65" charset="-122"/>
                <a:cs typeface="等线" panose="02010600030101010101" charset="-122"/>
                <a:sym typeface="+mn-ea"/>
              </a:rPr>
              <a:t>通过指标体系中的百分比占比和微观影响因素，可以快速筛选出影响项目造价指标的主要影响因素，从而为项目设计优化或规避风险提供技术支持。</a:t>
            </a:r>
            <a:endParaRPr lang="zh-CN" altLang="zh-CN"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endParaRPr>
          </a:p>
          <a:p>
            <a:pPr marL="342900" lvl="0" indent="457200" algn="l" fontAlgn="auto">
              <a:lnSpc>
                <a:spcPts val="3500"/>
              </a:lnSpc>
              <a:buClrTx/>
              <a:buSzTx/>
              <a:buFont typeface="Wingdings" panose="05000000000000000000" charset="0"/>
              <a:buNone/>
              <a:extLst>
                <a:ext uri="{35155182-B16C-46BC-9424-99874614C6A1}">
                  <wpsdc:indentchars xmlns:wpsdc="http://www.wps.cn/officeDocument/2017/drawingmlCustomData" val="200" checksum="59296752"/>
                </a:ext>
              </a:extLst>
            </a:pPr>
            <a:r>
              <a:rPr lang="zh-CN" altLang="zh-CN" dirty="0">
                <a:latin typeface="方正黑体_GBK" panose="03000509000000000000" pitchFamily="65" charset="-122"/>
                <a:ea typeface="方正黑体_GBK" panose="03000509000000000000" pitchFamily="65" charset="-122"/>
                <a:cs typeface="等线" panose="02010600030101010101" charset="-122"/>
                <a:sym typeface="+mn-ea"/>
              </a:rPr>
              <a:t> 例如：光伏厂区中影响厂区道路指标的主要因素为地质地貌；影响发电设备的主要因素为布置形式；影响集电线路的主要因素为电压等级及线路长度。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可选过程 8"/>
          <p:cNvSpPr/>
          <p:nvPr/>
        </p:nvSpPr>
        <p:spPr>
          <a:xfrm>
            <a:off x="6701790" y="998855"/>
            <a:ext cx="5062220" cy="2038985"/>
          </a:xfrm>
          <a:prstGeom prst="flowChartAlternateProcess">
            <a:avLst/>
          </a:prstGeom>
          <a:ln>
            <a:noFill/>
          </a:ln>
        </p:spPr>
        <p:style>
          <a:lnRef idx="2">
            <a:schemeClr val="accent1"/>
          </a:lnRef>
          <a:fillRef idx="1">
            <a:schemeClr val="lt1"/>
          </a:fillRef>
          <a:effectRef idx="0">
            <a:schemeClr val="accent1"/>
          </a:effectRef>
          <a:fontRef idx="minor">
            <a:schemeClr val="dk1"/>
          </a:fontRef>
        </p:style>
        <p:txBody>
          <a:bodyPr vertOverflow="overflow" horzOverflow="overflow" vert="horz" wrap="square" lIns="0" tIns="0" rIns="0" bIns="0" numCol="1" spcCol="0" rtlCol="0" fromWordArt="0" anchor="t" anchorCtr="0" forceAA="0" compatLnSpc="1">
            <a:noAutofit/>
          </a:bodyPr>
          <a:lstStyle/>
          <a:p>
            <a:pPr lvl="0" indent="457200" algn="l">
              <a:lnSpc>
                <a:spcPct val="130000"/>
              </a:lnSpc>
              <a:buClrTx/>
              <a:buSzTx/>
              <a:buFontTx/>
              <a:extLst>
                <a:ext uri="{35155182-B16C-46BC-9424-99874614C6A1}">
                  <wpsdc:indentchars xmlns:wpsdc="http://www.wps.cn/officeDocument/2017/drawingmlCustomData" val="200" checksum="59296752"/>
                </a:ext>
              </a:extLst>
            </a:pPr>
            <a:r>
              <a:rPr lang="zh-CN" altLang="zh-CN" sz="18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rPr>
              <a:t>指标体系是按照项目内部联系进行逐层分解，以项目→单项工程→单位工程……→主要影响因素进行架构的，为造价人员快速理解指标特征提供了宏观到微观的视角。例如：</a:t>
            </a:r>
            <a:r>
              <a:rPr lang="en-US" altLang="zh-CN" sz="18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rPr>
              <a:t>XX</a:t>
            </a:r>
            <a:r>
              <a:rPr lang="zh-CN" altLang="en-US" sz="18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rPr>
              <a:t>项目光伏厂区建安施工。</a:t>
            </a:r>
            <a:endParaRPr lang="zh-CN" altLang="en-US" sz="1800" dirty="0">
              <a:solidFill>
                <a:schemeClr val="tx1"/>
              </a:solidFill>
              <a:latin typeface="方正黑体_GBK" panose="03000509000000000000" pitchFamily="65" charset="-122"/>
              <a:ea typeface="方正黑体_GBK" panose="03000509000000000000" pitchFamily="65" charset="-122"/>
              <a:cs typeface="等线" panose="02010600030101010101" charset="-122"/>
              <a:sym typeface="+mn-ea"/>
            </a:endParaRPr>
          </a:p>
        </p:txBody>
      </p:sp>
      <p:grpSp>
        <p:nvGrpSpPr>
          <p:cNvPr id="3" name="组合 2"/>
          <p:cNvGrpSpPr/>
          <p:nvPr/>
        </p:nvGrpSpPr>
        <p:grpSpPr>
          <a:xfrm>
            <a:off x="118745" y="167640"/>
            <a:ext cx="5085715" cy="398780"/>
            <a:chOff x="187" y="264"/>
            <a:chExt cx="8009" cy="628"/>
          </a:xfrm>
        </p:grpSpPr>
        <p:sp>
          <p:nvSpPr>
            <p:cNvPr id="15" name="TextBox 7"/>
            <p:cNvSpPr txBox="1"/>
            <p:nvPr/>
          </p:nvSpPr>
          <p:spPr>
            <a:xfrm>
              <a:off x="952" y="264"/>
              <a:ext cx="7244" cy="628"/>
            </a:xfrm>
            <a:prstGeom prst="rect">
              <a:avLst/>
            </a:prstGeom>
            <a:noFill/>
          </p:spPr>
          <p:txBody>
            <a:bodyPr wrap="square" rtlCol="0">
              <a:spAutoFit/>
            </a:bodyPr>
            <a:lstStyle/>
            <a:p>
              <a:pPr marL="342900" indent="-342900">
                <a:buFont typeface="Wingdings" panose="05000000000000000000" charset="0"/>
                <a:buChar char="Ø"/>
              </a:pPr>
              <a:r>
                <a:rPr lang="zh-CN" altLang="en-US" sz="2000" dirty="0">
                  <a:latin typeface="黑体" panose="02010609060101010101" charset="-122"/>
                  <a:ea typeface="黑体" panose="02010609060101010101" charset="-122"/>
                  <a:cs typeface="+mn-ea"/>
                  <a:sym typeface="+mn-lt"/>
                </a:rPr>
                <a:t>为理解指标特征提供宏观到微观视角</a:t>
              </a:r>
              <a:endParaRPr kumimoji="0" lang="zh-CN" altLang="en-US" b="1" i="0" kern="1200" cap="all" spc="0" normalizeH="0" baseline="0" noProof="0" dirty="0">
                <a:latin typeface="等线" panose="02010600030101010101" charset="-122"/>
                <a:ea typeface="等线" panose="02010600030101010101" charset="-122"/>
                <a:cs typeface="+mn-ea"/>
                <a:sym typeface="+mn-lt"/>
              </a:endParaRPr>
            </a:p>
          </p:txBody>
        </p:sp>
        <p:sp>
          <p:nvSpPr>
            <p:cNvPr id="16" name="Oval 15"/>
            <p:cNvSpPr/>
            <p:nvPr/>
          </p:nvSpPr>
          <p:spPr>
            <a:xfrm>
              <a:off x="187" y="316"/>
              <a:ext cx="524" cy="528"/>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b="1" dirty="0">
                <a:solidFill>
                  <a:schemeClr val="tx1"/>
                </a:solidFill>
                <a:latin typeface="等线" panose="02010600030101010101" charset="-122"/>
                <a:ea typeface="等线" panose="02010600030101010101" charset="-122"/>
                <a:cs typeface="+mn-ea"/>
                <a:sym typeface="+mn-lt"/>
              </a:endParaRPr>
            </a:p>
          </p:txBody>
        </p:sp>
      </p:grpSp>
      <p:sp>
        <p:nvSpPr>
          <p:cNvPr id="18" name="矩形 17"/>
          <p:cNvSpPr/>
          <p:nvPr/>
        </p:nvSpPr>
        <p:spPr>
          <a:xfrm>
            <a:off x="-13970" y="637540"/>
            <a:ext cx="12220575" cy="75565"/>
          </a:xfrm>
          <a:prstGeom prst="rect">
            <a:avLst/>
          </a:prstGeom>
          <a:solidFill>
            <a:srgbClr val="A2C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C9F754DE-2CAD-44b6-B708-469DEB6407EB-1" descr="C:/Users/Administrator/AppData/Local/Temp/wpp.QTNKbDwpp"/>
          <p:cNvPicPr>
            <a:picLocks noChangeAspect="1"/>
          </p:cNvPicPr>
          <p:nvPr/>
        </p:nvPicPr>
        <p:blipFill>
          <a:blip r:embed="rId1" cstate="email"/>
          <a:stretch>
            <a:fillRect/>
          </a:stretch>
        </p:blipFill>
        <p:spPr>
          <a:xfrm>
            <a:off x="214630" y="784225"/>
            <a:ext cx="6131560" cy="589978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2.4"/>
</p:tagLst>
</file>

<file path=ppt/tags/tag10.xml><?xml version="1.0" encoding="utf-8"?>
<p:tagLst xmlns:p="http://schemas.openxmlformats.org/presentationml/2006/main">
  <p:tag name="PA" val="v5.2.4"/>
</p:tagLst>
</file>

<file path=ppt/tags/tag11.xml><?xml version="1.0" encoding="utf-8"?>
<p:tagLst xmlns:p="http://schemas.openxmlformats.org/presentationml/2006/main">
  <p:tag name="PA" val="v5.2.4"/>
</p:tagLst>
</file>

<file path=ppt/tags/tag12.xml><?xml version="1.0" encoding="utf-8"?>
<p:tagLst xmlns:p="http://schemas.openxmlformats.org/presentationml/2006/main">
  <p:tag name="PA" val="v5.2.4"/>
</p:tagLst>
</file>

<file path=ppt/tags/tag13.xml><?xml version="1.0" encoding="utf-8"?>
<p:tagLst xmlns:p="http://schemas.openxmlformats.org/presentationml/2006/main">
  <p:tag name="PA" val="v5.2.4"/>
</p:tagLst>
</file>

<file path=ppt/tags/tag14.xml><?xml version="1.0" encoding="utf-8"?>
<p:tagLst xmlns:p="http://schemas.openxmlformats.org/presentationml/2006/main">
  <p:tag name="PA" val="v5.2.4"/>
</p:tagLst>
</file>

<file path=ppt/tags/tag15.xml><?xml version="1.0" encoding="utf-8"?>
<p:tagLst xmlns:p="http://schemas.openxmlformats.org/presentationml/2006/main">
  <p:tag name="PA" val="v5.1.0"/>
</p:tagLst>
</file>

<file path=ppt/tags/tag16.xml><?xml version="1.0" encoding="utf-8"?>
<p:tagLst xmlns:p="http://schemas.openxmlformats.org/presentationml/2006/main">
  <p:tag name="PA" val="v5.1.0"/>
</p:tagLst>
</file>

<file path=ppt/tags/tag17.xml><?xml version="1.0" encoding="utf-8"?>
<p:tagLst xmlns:p="http://schemas.openxmlformats.org/presentationml/2006/main">
  <p:tag name="PA" val="v5.1.0"/>
</p:tagLst>
</file>

<file path=ppt/tags/tag2.xml><?xml version="1.0" encoding="utf-8"?>
<p:tagLst xmlns:p="http://schemas.openxmlformats.org/presentationml/2006/main">
  <p:tag name="PA" val="v5.2.4"/>
</p:tagLst>
</file>

<file path=ppt/tags/tag3.xml><?xml version="1.0" encoding="utf-8"?>
<p:tagLst xmlns:p="http://schemas.openxmlformats.org/presentationml/2006/main">
  <p:tag name="PA" val="v5.2.4"/>
</p:tagLst>
</file>

<file path=ppt/tags/tag4.xml><?xml version="1.0" encoding="utf-8"?>
<p:tagLst xmlns:p="http://schemas.openxmlformats.org/presentationml/2006/main">
  <p:tag name="PA" val="v5.2.4"/>
</p:tagLst>
</file>

<file path=ppt/tags/tag5.xml><?xml version="1.0" encoding="utf-8"?>
<p:tagLst xmlns:p="http://schemas.openxmlformats.org/presentationml/2006/main">
  <p:tag name="PA" val="v5.2.4"/>
</p:tagLst>
</file>

<file path=ppt/tags/tag6.xml><?xml version="1.0" encoding="utf-8"?>
<p:tagLst xmlns:p="http://schemas.openxmlformats.org/presentationml/2006/main">
  <p:tag name="PA" val="v5.2.4"/>
</p:tagLst>
</file>

<file path=ppt/tags/tag7.xml><?xml version="1.0" encoding="utf-8"?>
<p:tagLst xmlns:p="http://schemas.openxmlformats.org/presentationml/2006/main">
  <p:tag name="PA" val="v5.2.4"/>
</p:tagLst>
</file>

<file path=ppt/tags/tag8.xml><?xml version="1.0" encoding="utf-8"?>
<p:tagLst xmlns:p="http://schemas.openxmlformats.org/presentationml/2006/main">
  <p:tag name="PA" val="v5.2.4"/>
</p:tagLst>
</file>

<file path=ppt/tags/tag9.xml><?xml version="1.0" encoding="utf-8"?>
<p:tagLst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TUwNzQ0OTg1NzU2IiwKCSJHcm91cElkIiA6ICIyMDQyOTkyNDEiLAoJIkltYWdlIiA6ICJpVkJPUncwS0dnb0FBQUFOU1VoRVVnQUFBc2tBQUFNZ0NBWUFBQURSQ2Y4VEFBQUFDWEJJV1hNQUFBc1RBQUFMRXdFQW1wd1lBQUFnQUVsRVFWUjRuT3pkZVZ6VWRSNC84TmYzKzUwWnJ1RVVVQkZRVUE1RmtEendTTTNDdk5PMnpHTjMwMzdidXVYdTlzdld0dHB0dDJzN3RXUExVaXUxTnYyVmJkcVdxWldaNFMwcWVDdUtnZ3A0Z1p3endEQXozL245TVRZd2c4R01BdCtCZVQwZkR4OStqOC8zKzMzaitlSTduMFBvMDNlaUJVUkVSRVJFSHVyNDBRMkM0ekZSaVVLSWlJaUlpTndaUXpJUkVSRVJrUU9HWkNJaUlpSWlCd3pKUkVSRVJFUU9HSktKaUlpSWlCd3dKQk1SRVJFUk9XQklKaUlpSWlKeXdKQk1SRVJFUk9TQUlabUlpSWlJeUFGRE1oRVJFUkdSQTRaa0lpSWlJaUlIRE1sRVJFUkVSQTRZa29tSWlJaUlIREFrRXhFUkVSRTVZRWdtSWlJaUluTEFrRXhFUkVSRTVJQWhtWWlJaUlqSUFVTXlFUkVSRVpFRGhtUWlJaUlpSWdjTXlVUkVSRVJFRGhpU2lZaUlpSWdjTUNRVEVSRVJFVGxnU0NZaUlpSWljc0NRVEVSRVJFVGtnQ0daaUlpSWlNZ0JReklSRVJFUmtRT0daQ0lpSWlJaUJ3ekpSRVJFUkVRT0dKS0ppSWlJaUJ3d0pCTVJFUkVST1dCSUppSWlJaUp5d0pCTVJFUkVST1NBSVptSWlJaUl5QUZETWhFUkVSR1JBNFprSWlJaUlpSUhETWxFUkVSRVJBNFlrb21JaUlpSUhEQWtFeEVSRVJFNVlFZ21JaUlpSW5MQWtFeEVSRVJFNUlBaG1ZaUlpSWpJQVVNeUVSRVJFWkVEaG1RaUlpSWlJZ2NNeVVSRVJFUkVEaGlTaVlpSWlJZ2NNQ1FURVJFUkVUbGdTQ1lpSWlJaWNzQ1FURVJFUkVUa2dDR1ppSWlJaU1nQlF6SVJFUkVSa1FPR1pDSWlJaUlpQnd6SlJFUkVSRVFPR0pLSmlJaUlpQnd3SkJNUkVSRVJPV0JJSmlJaUlpSnl3SkJNUkVSRTVHWjhmTHlWTHNIak1TUVRFUkVSdVpGWjkwL0IxcDlXWXRqUVcxeTZUaEpGZE80YzJ1UVBjcDVLNlFLSWlJaUkzTkg2YjViZTlEMCsvM3dqVnE1YTU5STFaV1dWOFBQendYUFAvUm1UcC93UnRiVUdwNjdyMGlVTW03NWYzbVNicE9SSk9IWmt2ZE8xUERUM1dlellrZVYwKzQ2RUlabUlpSWpvT21KNlJONzBQWUtEQTEyK1p2MkdETXljT1JIOVVoTHgwQittNCsxM1BuSHArcVh2cjhiT1hkbDJ4NmJjbFk2cFU4Y0NBRjUvWTRYZHVWR2owakJ3UUY4c2ZYODFkTHBxdTNQNWVZVXUxOTlSTUNRVEVSRVJYVWRTOGlTWHJ4azI5QmE4L05KakNBc0x3Y0ZET1ZpN2RwUEw5N0JZTEZpd1lCbG16Ym9iNjladGNmbjZzMmVMa0oxOTNPNVkycUFVMi9aSEgzOXBkNjV2M3pnWURIVll2UGhUbUdYWjVlZDFWQXpKUkVSRVJEZEpyVlpoM3FPek1YdlczWkF0Rml4WitobVdMUG1zVWVqMDh0SWdlLytYdjNDWHhzYU9HZDVzRzhjdy8rb3I4L0hxSy9PZGZrWk1qMGljUG5PZUFka0JReklSRVJIUlRZaU5qY0xDMS82S3hNUllGRjI0akNlZmVnTUhEaHkvYmx0WmxwRi90dmt1RERFOUlpSExGcHc3WCtSeVBXKzgrUkYreXNpME96WjkyZ1RjLzl2SjFudkhSR0w5dXNiOXJSMzdLdDh4K2dGY3Zsemk4dk03Q29aa0lpSWlhdGU2ZEE1Qjc0UWVpSStQUnVmT0lmRHo4NEhXendmWkIwNWkrY2ZmdE9xenAwOGJqeWVlbUFOdkx3MDJidHlLRi82MUdGVTYvUysyTnhwTm1IVFh3ODNlOTlpUjlkQlhWenZWMWxGeGNTbnk4KzJEZUhsNVphTjJYNi9iZ3R6Y3M0Mk9KeVhGWWZ5NEVTNC90Nk5oU0NZaUlxSjJKeURBRDVNbmpzRFlPOU9RRU4vOXVtMEdEZWlOYjcvYmpRdVhXdWR0Nk9zTG44VDRjU09nMTlmZ2I4Ky9pWFhmdU41L3VEV2twdlp1ZEN3aFBxYlJzWXl0bWRpMGFTZENRNE14ZEVncWR1ek1RbGxaSmU2ZU1wb2hHUXpKUkVSRTFJNm8xUkptVHJzVEQ5dy9FVnF0YjVOdHIxNnRRRWxwZWF2VmtqWW9HUUJ3ejlSSFVGaDRxZFdlNDZvWjB5ZGd4dlFKVHJlUDY5VWRyNzR5SDcvK3plTW9LMnY4eHRsVE1TUVRFUkZSdXhBZUdveVhYNXlMbEw0OTdZNGJqV1ljT253S0ozUFA0OXk1UzZpb3FvWmVWNDNjMHdXb3F6TzFlbDN1RXBDcmRIb3NYN0VHRzcvZGhweWNQTHR6YVdrcEdINXJmNFVxYTU4WWtvbUlpTWp0ZGVzYWlnK1cvQTFob1VHMlk0V0ZWL0NmVlJ2eFkwWldvL2w5YjFSaVlpeldmdkdPUzljNHV6akhqVXdwNTZ6SWJwMlJrcEtBbkp3OHhNWkVJamFtOFJ6UE9UbDVtREIrSkU0NEJHaEJGQUFBc29Xeld6VEVrRXhFUkVSdUxTaElpMFZ2emJjRlpMTXNZL0hTdGZqc3Y1dGhNclhzbTJLRG9jNnAyU2NBSURvNkFwSW9PdDMrWi8zNzk4SEsveXhvdHAyLzFxL1pBRDUrNGh5Y1AzOFJBd2NtNDZVWDV6bjEvRW1UN1FjRCt2bFp1NjBZYXV1Y3V0NVRNQ1FURVJHUjJ4SUVBVTgvOVFBaUk4TUJBRFcxQmp6MitMK1JmZkJVcXp3dlA3L1E2UmtsdG1Xc1FxZE9RUzdQUUZGYlkyZzJXRHM3Qlp6UmFQMG00YnZ2dDJQM25vTjI1KzY0ZlREKzhmUmMzRC83Q1JRVlhiRWQ5L1gxdG12WHRVc1lBS0NrcE16cHI4RVRNQ1FURVJHUjJ4bzNaZ2h1RzM0TEFNQnNOdVB4SnhlMVdrQnVLOGRQbkdrMldMczZCVnh0clFHMXRRYXMrbVFCZHV6TXh0TDNWNk9pb2dxQU5mdzJuTzg0eHFFclJuTGZPRnk5V283U3Nnb1h2NUtPalNHWmlJaUkzSkphTGVHaE9YZmI5dis3ZGd2MlpaMVFzQ0wzSm9vQyt2WHJqZXdEOXI5Rzk5NHpCdVhsMXNCODZWSXhNak1QWS9tS05jalBLNFMvdng5R2pod0VTUkl4Y2NJb2JOaVlnZHpjczFpK1lnMzArcGJwNTkxZU1TUVRFUkdSV3hvemVqQWl1b1FDQU1yTGRWajIwVHFGSzNKdm9hSEJFRVVCcFE3VDN2Myt3ZnRzMi92Mkg4VzMzMjNIbTI5OURBQjQvdGxIb05YNjR2RGhrMWp3MnVNWU9qUVZMNzYweEhiZWt6RWtFeEVSa1ZzYWs1NW0yMzUvMmY5UVZlWFpiemFiRXhNVEJRQ1lmTmNkK0d6MUJ0dnhud2YzTmFUUnFQSGtFM013ZGVwWXJGeTFEZ3NXZm9pNUQ4L0UzSWRuSWlVNUhvL09lOW5sQVlrZGphaDBBVVJFUkVTTy9QMTlrVGFvRHdDZ3Vyb1czMnpjb1hCRjdpKzFYeUlBSURZMkNtKysvaFM4dkRTTjJtaTF2cGgyMzNoc1hQOEJaa3lmZ0RWcnZzZkNoY3NneXhhOHQvaFRQRHJ2SlVSRWhPUHoxVzloMUtpMFJ0ZDdFb1prSWlJaWNqc2poNmRDa2lRQXdNN2RSOXBrVVJCWHFkWHU5WUY4ZXZwUUZCUmN4TlAvK0RkR2poeUVwLy9lZU5EZnVMRWo4T3d6ZjRKc2tmSFkvRmZ3N1BPTFlKYnI1MGYrY2NzZXpIN2dLVlJYMXlEQVg5dVc1YnNkOS9yZEpTSWlJZ0tRUG1xZ2JYdnI5bXdGSzdHS2pZMUNXVmtGZExwcW1NMW1wS2NQUTBDQUZsVTZ2VXYzY1hiaEVjQzVlWklCb0x5OEN2UCs4aktTK3ZUQ0p5dS94b2FOR2RCWFYrUEZGK2JCeDhjYmI3LzFOTGJ2eUVKZVhnR0tTOHJ3enFLVjJMdnZDQXkxQnZUdTNSTUNBRkVTb1pJa3FEVnFhRFJxTEh4OUJRQmd5T0IrMkpONXlLV3ZzYU5nU0NZaUlpSzNrNVFVQzhBNjdkdXUzVWNWcmdaWS9PNHppSXJxMnVqNGxpMlpMdDJuTmZyNVZsYnFFQllXQWdENDZ1dk5BSUNNakwwWVAyRU9ac3lZZ0lrVFIrSEIzOTE3US9kKzliVVBHSktKaUlpSTNFRlFrQmJCUWY0QWdNS2lZdWpjWUNxeWZmdVBRcFl0a0NRUmdpaEFyNi9CbnQwSHNlaTlWUzdkeDlXRlI1d2xTUklHcDZYZzVNbDgyN0VxblI0Zkx2c0NIeTc3QXY3K2ZvaU9qa0Jnb0JhQkFWcjQrZmxDbzFGRHJWWkJGRVVJZ2dDTHhRS3pXWVlzeXpDWlREQ1p6UGhoODY1V3FiYzlZRWdtSWlJaXQ5SWp1djZOYlVIQlpRVXJxZmZQWjk1V3VvUW1tYzFtUFAvQ3U3OTR2cXBLajJQSGN0dXdvdmFQQS9lSWlJaklyY1RHZExOdEZ4UzZSMGh1RDJUWm9uUUpIUXBETWhFUkVibVY3dEdkYmR2bkM2OG9XQWw1TW9aa0lpSWljaXNCZ2ZWVGoxMHRLVytpSlZIcllVZ21JaUlpdCtMcjYyM2JycW10VTdBUzhtUU15VVJFUk9SV3RINCt0dTBhQTBNeUtZTWhtWWlJaU55S3IwLzltK1RhR29PQ2xaQW40eFJ3UkVSMHc3UWFOZTVQN292Ym9xTVFHZUFQSHhYL1cra0lha3dtRkZaV1lldjVBcXc4Y2hTNk9tT2JQdC9YeDh1MmJlQ2JaRklJL3pVaklxSWJNamlpSzU0WmNTdTZhUDJVTG9WYW1JOUtoYmlRWU1TRkJHTlNyNTU0WWZ0T1pGNjRxRXd4Z2pLUEpXSjNDeUlpY3RuZ2lLNVlQSDRNQTdJSDZLTDF3K0x4WTVBVzBYaEo1dFppTXB0dDIycCtPa0VLWVVnbUlpS1hhRFZxUERQaVZxWExvRGIyN0loYm9kV28yK1JaSnJOczIxYXJwRFo1SnBFamhtUWlJbkxKL2NsOStRYlpBM1hSK3VIKzVMNXQ4aXlUeVdUYlZxdjVKcG1Vd1pCTVJFUXV1UzA2U3VrU1NDRWoyK2ozM3R5Z3U0V0tJWmtVd3BCTVJFUXVpUXp3VjdvRVVraWtmOXY4M3V0MHRiWnRmei9mTm5rbWtTT0daQ0lpY2dtbmVmTmN2bTMwVnJleVVtZmJEZ3hrMXg1U0JrTXlFUkVSdVpXS1NyMXRPeUJBcTJBbDVNa1lrb21JaU1pdFZEWUl5WHlUVEVwaFNDWWlJaUszVXRHZ3UwVkFBRU15S1lNaG1ZaUlpTnhLd3pmSlFRekpwQkNHWkNJaUluSXJGUlVOdTF0d05oVlNCa015RVJFUnVaVktkcmNnTjhDUVRFUkVSRzZsNFp2a0FBN2NJNFV3SkJNUkVaRmJxYWhxME4zQ24xUEFrVElZa29tSWlNaXRWRmZYUXBZdEFBQXZMelhVYWtuaGlzZ1RNU1FURVJHUlc3RllMTkRyYTJ6N1dpNU5UUXBnU0NZaUlpSzNVNld2dG0zN2FYMFVySVE4RlVNeUVSRVJ1UjFkVlgxSTl2ZGpTS2EyeDVCTVJFUkVia2VucjdWdGE3WHNia0Z0anlHWmlJaUkzRTZWcm42R0N6K0daRklBUXpJUkVSRzVIWjJ1ZnVDZXY1KzNncFdRcDJKSUppSWlqeVYwQ29EWU9iajFIcUJXdGQ2OU96aDlnNURzaWQwdGZIejRqWUhTR0pLSmlNajlTQ0pVQXhNQlRYM0lGUHg5b1preUhLcGhmVnZzTVpwSnc2Q1pPYnJGN3RlUTZwWTRlTSs1QzJKMFo5Y3VGQVFJV3A4bWYzaUNtbHFEYlZ1alVTdFlTZHViZGY4VWJQMXBKWVlOdmNXbDZ5UlJST2ZPb1UzK0lPZnhXMXdpSW5JN3FrRzlvUnJTQjRLL0w0dy9aUU1BTERVR0NGMDdRWW9JaFRuckZDeUdPb1dyYkpxbHBnN1FxS0FlUFFDR1Q3NEhUR2FucmhQOGZlSDF1d2xOdHFuOTl4ZndubmVmMDdYVWZiVWQ4dGxMVHJkM0J5cFYvUUlpK3ByYUpscTJudlhmTEwzcGUzeisrVWFzWExYT3BXdkt5aXJoNStlRDU1NzdNeVpQK1NOcUczekQwSlF1WGNLdzZmdmxUYlpKU3A2RVkwZldPMTNMUTNPZnhZNGRXVTYzNzBnWWtvbUl5SzBJWVVGUXBTVUNCaU5NbWNmclQ1ak1NR2VmZ21wWVg2aUdKY0g0MHdIbGluU0NPZWNjcEg0OUlYYnRCRlZhYjVoMkhYWHBlbFBtY2Nqbkx0c2RrL3AwaDlRMzFucCsrMkc3YzJKc1Y0amR3bURhZXdJd0dPM09XVXFyYnVBclVKWkdYZi8ydUZxdlRFaU82UkY1MC9jSURnNTArWnIxR3pJd2MrWkU5RXRKeEVOL21JNjMzL25FcGV1WHZyOGFPM2RsMngyYmNsYzZwazRkQ3dCNC9ZMFZkdWRHalVyRHdBRjlzZlQ5MWREcHF1M081ZWNWdWx4L1I4R1FURVJFN2tPdGdtYjhZRUFVWWR5V0RVdTFmVGd5WlorQ2xCd0xLYVVuektlTElCZGN1ZTV0Tk5OdWh4amgvRWZMenI2VnJmMzNGMDdmRXdCTTJ3NUI2aDhQODRsekxsMEhBSll5SGVRTEpYYkh4TWl3K250bm5iUTdwKzRjREpqTU1PMCtCbGdzTGovUDNYajdlTm0yRy9aUGJrdEp5Wk5jdm1iWTBGdnc4a3VQSVN3c0JBY1A1V0R0MmswdTM4TmlzV0RCZ21XWU5ldHVyRnUzeGVYcno1NHRRbmIyY2J0amFZTlNiTnNmZmZ5bDNibStmZU5nTU5SaDhlSlBZWlpsbDUvWFVURWtFeEdSMjFDUEhnZ2hKQUJ5M2dXWWorVTNibUF5dy9oakZqUjNqNEI2L0JEVWZmNGpMQlg2UnMza2M1ZGhxYXh1ZkwwREtiWXJvRkhEbkhQZXRVSlZFcnovZkkvVHphVzQ1dDlJT2dadzliZzBxTWVsT2YwTU1kZ2ZjbWxsaHdqSUFCQWRHVzdiTGlpNjNFUkw5NkJXcXpEdjBkbVlQZXR1eUJZTGxpejlERXVXZk5Zb2RIcDVhWkM5Lzh0ZnVFdGpZOGNNYjdhTlk1aC85Wlg1ZVBXVitVNC9JNlpISkU2Zk9jK0E3SUFobVlpSTNJSnFhQktraENoWUtxdGgzTFR2Rjl2Slp5L0JsSDBLcXY3eDBQeHFKT3JXYm9XbHlqNFEyM1hUYUlJNGV4d0VqUnJHN3pKZEs5WmlnYVdzK1M0TVFyQy90VzI1enJYN3c5cWR3cHgvd2U2WUtya25wRnZpclBjTzhZZlhySEgyejBQanQrS0daZXRoVWVoTjdJMVNxeVhFeG5RREFGeTlXb0g4c3hjVnJxaHBzYkZSV1BqYVg1R1lHSXVpQzVmeDVGTnY0TUNCNi84WmxHVVorV2ViNzhJUTB5TVNzbXpCdWZORkx0Znp4cHNmNGFjTSt6L1QwNmROd1AyL25XeTlkMHdrMXE5cjNOL2FzYS95SGFNZndPWExKWTNhZVFxR1pDSWlVcHhxUUR4VWcvc0FSaE9NNjNmQ1V0djBvRHpUOXNNUVF3SWc5dWdDemJUYllmeG1GK1FyWlcxVUxRQ3pETU4vdm11Mm1mZTgrNEE2azFOdEhWbjB0WTM2RWx0cUdnL2dNcDg0QjB0SlJhUGpRdWRnU1BGUkxqOVhhWUlnWU5xOW8rSHZiNTMyYlgvMkNWamMrTzM0OUduajhjUVRjK0R0cGNIR2pWdnh3cjhXMnkyRTRzaG9OR0hTWFE4M2U5OWpSOVpEWDEzdFZGdEh4Y1dseU0rM0QrTGw1WldOMm4yOWJndHljODgyT3A2VUZJZng0MGE0L055T2hpR1ppSWdVcFJxU0JOV1FQb0JzUWQyR1BaQ3ZsRGQva2NXQ3V2VzdvSmt5SEdKVU9EVFRib2RwNXhHWURwN3VNTjBOeEloT2pZNEpZVUdOanNsNUYyRE9MWVRnNXcweHFqUGtjNWRncVRGQTZ0T2p4VU95ZkY4YWRzOXEvdVAvbXlFSUFrUlJzTzJQdlhNSUV1SzZvN1RjOWNHSCsvWWZ4L0tQdjJuSjh1eTh2dkJKakI4M0FucDlEZjcyL0p0WTk0M3IvWWRiUTJwcTcwYkhFdUpqR2gzTDJKcUpUWnQySWpRMEdFT0hwR0xIeml5VWxWWGk3aW1qR1pMQmtFeEU1QkZFQWZCVmErQ3YwVUNyVVVPcjFzRGZTdzJ0Um1QOW9iWnVheVFKS2xHRVNoU2dGaVdvSkFFcVFZUktsQ0NKQXRSaUMwNnZyNUtnSGowUVVtSTBJRnRnL0hZUFpGYytWamVaVWZmVmRxakhwa0dLajRMcXRsU0l2YnZEdE9NSTVQUFdQcXhDcDBCNDNUK20yVnMxTlhEUDFjRjZMVVZLNlFrcHBhZlQ3WVZPZ1ZDUFMwUGQ1MXV1KzhiNXBzV0V3YUwxaHRSOHl4YlhvMGRYOUVCWGw2L3JueHFQYjcvYmpRdVhXcWZMUU5xZ1pBREFQVk1mUVdHaCsweXhOMlA2Qk15WTN2UTBnZzNGOWVxT1YxK1pqMS8vNW5HVWxUVis0K3lwR0pLSmlOb3hTUkRSeWNjYllYNitDUFAxUWJpZkg4SjhyZHZXbjMwUjd1c0xmeStOMHFVMkl2WHViZzNJSmpQcU51eUduSDhEL1U3Tk1vd2I5MEMrZUJYcTRTa1F3NE1oZGdteGhXUVk2cXlEOGlRUlVsd2tMTG9heUlYRnpkNVdEQTJFRUJyWWFDcTFObUV3d3JRL0IvTEpBc2pGOW0vVnhhaHdpTjFkWEp5a3BWd3FCU3l3ZG54dUo2NWVyVUJKcVJPZlROd2tkd25JVlRvOWxxOVlnNDNmYmtOT1RwN2R1YlMwRkF5L3RiOUNsYlZQRE1sRVJHNU9MWXJvNXUrUDZFQi9SQVVFSURvd0VORUIvb2dPQ0VDNG54L0VkaFJhR2pJZnlZTVE3QTg1NXh5ay9nblFUTG14ai9Ici9yY2Q1Z081a005ZGdoUVhaWjBuK0JxTHJzWTJLRStZbVE0eHlCL0dIN01BbyttWGJ5aUo4SnB0SFJCbjJ1dmNBTUNXSWdUNFFld2FBa3R4T1lRUWYwZ2gvbzNhV0lyTElTVkVOUXJRdHZEYVd0MU5hc3lRdmoySXoycXV0czc5RzBnYjBBYzllbGpmSEI4NGRBcnZML3ZxaHU2VG4zOEJkWFZOL0Y1ZlIySmlMTlorOFk1TDF6aTdPTWVOVENubnJNaHVuWkdTa29DY25EekV4a1FpTnFieGpDbzVPWG1ZTUg0a1RqZ0VhT0hhUHlLeWhiTmJOTVNRVEVUa0pqU1NoSmlnSUNSMkNrWmNTQWhpZ2dJUkZSQ0FybHB0aXdUaEdwTUpPb01ST21NZHF1cnFvS3VyLzFsWFo0U3VyZzYxWmpOTXNneVRXYmIrYkxIK2JKUXRNTXRtbUdRTEZvMXR1V1djVGRzT0FRQkVmWTM5YkJGcUZRU3RqM1VBM3k5MUhmRDFndUNsQVV6V0VHUXByV3B5Vmd2em9UTVF4d3lDS2prV3B1eFR2OWhPTlRBUlFvQ2Y5WDRIVHY5aU96RWlGSnBwdHpmeDFWM2pwVzUySG1iRHg5L0NVcTZER0JrRzlaaEJ6ZDhUZ09FVCs4R0F3clhGTnl4T3J1eDNReTVYNHZYbG43YmUvYS9wMWpVVVgzejJFbFFxRlFJRHRNZytjTEw1aTFxSXdWRG4xT3dUQUJBZEhRRkpGSjF1LzdQKy9mdGc1WDhXTk52T1grdlhiQUFmUDNFT3pwKy9pSUVEay9IU2kvT2NldjZreWZhREFmMzhySU1rRGMwTW1QVTBETWxFUkFydzk5SWdQaVFFQ1oxQ2tIRHQ1OWpnUUVpQ2EzMStMUllMeW1vTktLN1c0MHAxRFVyME5TaXUwYU5ZWDRQaW1ob1U2L1VvcWFsRmVXMHRURzQ4QjZwcCsyRzdGZVNrcEJpbzd4d0k4NzZjUm90bS9FeDlSMzlybjEwblE2RTU1enhVYWIwaERlNWpuUkhpT3VGYmpBcTNEaUkweXpCK3V3ZG82dGZNWkc1MkdqaW5wNEF6VzU5alBsVlEzMVhrNTVwNlJrQjllMy9VL2ZjbldDb2J6SnFnc2Y4dlhBaXdCaDBvdERwZFN5cTZXSUw4c3hjUjF5c0tzVEVSQ0E4TnhwV1N0cG05SkQrLzBPa1pKYlpsckVLblRrRXV6MEJSVzJOb05sZzdPd1djOGRxbkl0OTl2eDI3OXh5ME8zZkg3WVB4ajZmbjR2N1pUNkNvcUg3aEhWOWZiN3QyWGJ0WUY2a3BhYU5mNC9hQ0labUlxSldKQWhBYkZJVFV6dUZJN2RJWi9UcUhJMEtyZGVrZWwvWFZPRmRSZ2ZPVlZUaFhVWUdDeWlxY0w2L0FCWjBPUmpjT3Z6ZnE1OERuT1AreEhaVjFDSm5UYjA1bEdhYWRSNkNlT0JTcTlQNHdydDl0Lzh6UVFLZ25EQUVFQWNhTTdNYmRHUnh2ZDZXczJhbmRYSjRDem1TR1JWY0R6YlRicmZOQjd6MEJYSHU3WjZtdXRadnZXSERvaWlGMERyYTJhWTFCZXdySXl5OUNYQy9yN0J3SkNkRnRGcExid3ZFVFo1b04xcTVPQVZkYmEwQnRyUUdyUGxtQUhUdXpzZlQ5MWFpb3NINFRWMUpTWmpmZmNZeERWNHprdm5HNGVyVWNwV1dOcHhMMFpBekpSRVF0ekV1UzBDYzBGS2xkcm9YaThERDRhNXdiT0ZkVXBjT3AwbEtjdkZxS00rWGxLQ2l2UkVGVkZXcE5ydldyYk8vRXppRUEwSFJRVlYvN0w2eXAvc1VPekxtRkVFOFhRZW9WQ2N1Z1JKajI1VmlmRng0RTlhOUdRdkR4Z21uWFVaaVA1RFZ6cDFZa0NCQzdkb0o4d2I3dnI1UVVVeCtZcTZvaEYxeXhEdkFyclFLODFKQml1Z0tDQUNreEd1YWM4N0NVVk1DMFB3Y1dGL3ZrdW91cUJpc20rdm41S0ZoSit5R0tBdnIxNjQzc0F5ZnNqdDk3enhpVVg1dEM3OUtsWW1SbUhzYnlGV3VRbjFjSWYzOC9qQnc1Q0pJa1l1S0VVZGl3TVFPNXVXZXhmTVVhNlBYTnIxclprVEVrRXhIZEpGRUFFanFGNHRhb2JoZ2FFWUdrOE5CbXAwb3p5VExPbEpYaFpHa1pUbDIxaHVKVHBXWFExYkZQSU5RcWlKRmhzRlFibXV6T0lHaXNmWEJoY0MwRW1qYnZoeGdlQk5XdHlZQUZzT2hyb0U0ZkFLZ2ttSFlmc3h2NHB3VEIxeHNRQktER3Z0dUVhbENpYlZzdUxJYjVWQUZNTzQ0QUFOU2pCd0FhTmVSTHBWQ1BHd3d4cWpPTVAyVkR2bmErUGFwcjhJMmhWc3VRN0l6UTBHQ0lvb0JTaHhrOWZ2OWdmWi80ZmZ1UDR0dnZ0dVBOdHo0R0FEei83Q1BRYW4xeCtQQkpMSGp0Y1F3ZG1vb1hYMXBpTysvSkdKS0ppRzVBaUk4M2huYnJobUZSRVJnUzBRMUIzbDVOdGkrcnJjWEJ5MWR3NE5KbEhMeDhCYWV1bG5iSWJoSXRRZW9iQTZna3lDZk9OZDNRNjlwQXRUclhwbW16MU5haGJ1MDJhS2JkRHRWdzZ6eTNNSmxoM0xnSDVsTUZOMUp5aS9xNUc0V1UyQjJtUTJkc3gzOGUzR2RIRXFHK0xSVlMzMWlZRCtUQ3VPMFFWSVA3UURXa0Q4U3VJYWo3WnBkVHkyZTdJMk9EVHdqOGZCbVNuUkVUWSsyZU12bXVPL0RaNmcyMjR6OFA3bXRJbzFIanlTZm1ZT3JVc1ZpNWFoMFdMUHdRY3grZWlia1B6MFJLY2p3ZW5mZXl5d01TT3hxR1pDSWlKd2lDZ0tTd1VJeUtqc0t3eUFna2RHcThHbHBEQlpWVk9IajVzalVVWDdxQzgxVlZicjIwcnJzUXREN1c1YWtCbUE3bU50M1d4OHZhMWNMVlgxZVZCTEZIbDBiei9ZcmRRaUZmS1d0K2tGMHJFN3RhLzJ3SklRSFFUQmdDODVuckROelNxQ0VsUkVHVjFodUN2eS9NUi9OZzNIWUlzRmhnMm5NTWx1SnlxTWVsd1d2bWFOUjlsd2s1NzBJYmZ4VTN6NmZCTjU0R0F6OWhjVVpxUCt1bkRiR3hVWGp6OWFldytjZGRqZHBvdGI2WU1QNDIvR0hPTkhUdEdvWTFhNzdId29YTElNc1d2TGY0VStUazVPRzFWeC9INTZ2ZndoTlBMVVJHeHQ2Mi9qTGNCa015RWRFdkVBVWdPVHdjbzN0MFIzcE1EM1MrTmszUzlWVFVHckNuNkFKMkZSVmhUOUZGbEZSN2RsKytHeUg0ZUVGejl3Z0kzaHFZRDUrQjVlb3ZyL3dsK0hsRENQQjE2UzJwRUJJQXFVOTNTRWt4MW9CZFo3VE9xS0gxZ2FwZlQwajlla0hxMXd0eVVRbk11WVdROHkvQ1V0SDJnVm5zMVEyV0NoMU11NDlCUFRZTllsUjRvelpTZkNUVTZRTmdxZFREdUdFM3pMbjJiL3pNWjRwZytTSUQ2aW5ESVZ4NzQ5N2VOT3hpVWFWeno3OVBhclY3eGFqMDlLRW9LTGlJUmUvK1A3ejZ5bndNSHB6U3FNMjRzU1B3N0ROL1F0R0Z5M2hzL2l2WXRHbW4zZmtmdCt6QjdBZWV3bnZ2UG9NQWY5Y0dHSGMwN3ZXN1MwU2tNRWtRa05vNUhPa3hQWEJIOSs0SSs0VUJRN0lGT0hybENuWVdGbUZYVVJGT2xwVEN6RGZGTjB5TUNJVjZYQnFFQUQvSUY2OWEzNG9DMXJlK29ZR3c2R3V0M1NwTVpnaCtQbENuOXdjRUFYTEJsU1p1S2tMc0VnS3hSeGRJUFNNZ2RBcTBIcTh6d3JUL0pNeFpKMjB6UVpnUDVFTFZQeDVTNys0UXU0VkM3QllLakVxMURwQzdlQldXSzJXUXIxWkNMaW9HNmt6TnpudHN4NGw1a2dGck54RGorbDBRdzROaE9wQnJIWHhYWjRMNnpvRVExQ3BvSmcyRCtld2xXRW9yWWRIWHdyVHJxSFgxUUpNWlluZ1FBTUhhbDFrVUFFa0VKQW1tN2RmbW9ZNEtiL3JYeWczNSsvdlp0blZWTlUyMGJCdXhzVkVvSzZ1QVRsY05zOW1NOVBSaENBalFva3FuYi83aUJweGRlQVJ3YnA1a0FDZ3ZyOEs4djd5TXBENjk4TW5LcjdGaFl3YjAxZFY0OFlWNThQSHh4dHR2UFkzdE83S1FsMWVBNHBJeXZMTm9KZmJ1T3dKRHJRRzllL2VFQUVDVVJLZ2tDV3FOR2hxTkdndGZYd0VBR0RLNEgvWmtIbkxwYSt3b0dKS0ppQUFrZE9xRXlmRTlNU1ltQmlFKzN0ZHRvNnN6WW50QkFUTE9GU0R6d2dWVThTUGdteWFHQjBFYWtBZ3B3ZHFYVWo1M0dYVWJkdGZQZlN3STBNeEl2KzYxRm9NUnBxenJMd3FpR3BnSTFlRGU5VE5nd0RwbG0vbG9Qc3c1NXdDSEdSOHNsWG9ZTXc3QXVPTXdwTmdJaUwyNlFlemVCWUsvTHlSL1h5QStDcFp5SFF5ck5sbmJ0MEkvWDB0dEhZUnIzNVNaajUrMTFweDNBWWFQdjRVcXBTZWt4R2lvQmliYzBMMk5XdzhDN1N3a0IvalhmM0xqYWhCdERZdmZmUVpSVVYwYkhkK3lKZE9sKzdSR1A5L0tTaDNDd3F3enduejE5V1lBUUViR1hveWZNQWN6Wmt6QXhJbWo4T0R2N3IyaGU3LzYyZ2NNeVVSRW5pYlkyeHZqZThYaXJyaGVpQThKdm02YnFybzZiRDFYZ00zNVo1RjU0U0xxeksyNG1wa0hrdnJIV3dPeXdRalRubU13SFR4dDM4ZllhSUo4L2pJRWYxOUFrcXh2U1UxbXlKZEtZY284YnIrNFJnUG00MmVoR3BRSStWSXA1THdMTU9jV09oZHNUV2FZVHhWWUIvQUpBc1R3WUlqZFFpRjBEckVHMTJ2aDNlbDVqMTBsQ2hDandtRnBPUFdkd1FqVHZoenJkSFZlYW9oQldzQmJZMTF0VUtNQ0pBbUNKRnJmSXYvTVlvRkZ0bGdYUTVGbHlLZWJYcERDSFdudFFyTHliNUwzN1Q4S1diWkFrak90RWtjQUFDQUFTVVJCVkVRSW9nQzl2Z1o3ZGgvRW92ZFd1WFFmVnhjZWNaWWtTUmljbG9LVEovTnR4NnAwZW55NDdBdDh1T3dMK1B2N0lUbzZBb0dCV2dRR2FPSG41d3VOUmcyMVdnVlJGQ0VJQWl3V0M4eG1HYklzdzJReXdXUXk0NGZOamZzMWV3cWhUOStKL0h5UWlEeUdTaFF4TERJQ2srUGpNQ0lxRXFyclROVldhVEJneTlueitQSHNPZXk3Y0pHelVEakllbkIyeTkxTUpVR1YwaFBtNDJldFMxQzNKSlhrOUdwOGJrVVFYQitNMklZR0xQOVBtenhuL2Y5ZVIzaVk5WnZYS1ZPZndNVkxWNXU1Z2tSUmdDeTc3NThkZDNiODZBYkI4UmpmSkJPUlIranM1NHRwZlJJeE9TN3V1dDBwakxLTXJlZk9ZOTJwTThpOGNNR3RsM0R1VUV4bW1MS3YzMldpSmU3ZExybHhRRzVML2czZkpMdEJuK1QyZ0FHNVpURWtFMUdISlFnQ1VzUERNVE9wTjBiMWlJWWtOSHBSZ0p5cnBWaDNLaGZmNWVXam9yWmpMT2RMMU42cFZDcmJGSEFXaXdYVk5RekoxUFlZa29tb3cvR1NKSXlOamNITXBONkk3eFRTNkh4NXJRRWJUNS9CdXR6VHlDMHRVNkJDSW1wS1FFRDlXMlNkcm9adlNFa1JETWxFMUdHRSt2cGllcDlFM0pNUWY5MFY4QTVmdm9MVngzT3c1ZXc1OWpNbWNtT0JnZlh6ODVhWHQ4OFZBNm45WTBnbW9uYXZxMWFMV1NsSnVEcytEaHBKc2p0bmxHVjhmeVlmcTQvbjRFUkppVUlWRXBFcmdnTHFRM0taQWd1NkVBRU15VVRVanZVSURNUUQvZnBpUXE5WVNJTDlMQlZYYTJyd3hZbVRXSnR6RXFVMXRRcFZTRVEzSWpESTM3WmR3WkJNQ21GSUpxSjJKNzVUQ0I3c2w0ejBIdDBoT0F6R3l5MHR3MzhPSDhYbS9MUHNVa0hVVGdVRjFxKzJWMUhKa0V6S1lFZ21vbmFqVjNBUS9qaWdQMjdySHRYbzNMSGlFaXc3ZUFqYkM0cGc0UlJhUk8xYUVQc2treHRnU0NZaXQ5ZFZxOFhEL1ZNeHNWZHNvemZIV1pjdVkvbUJROWg3OFJMRE1WRUhZVDl3ajIrU1NSa015VVRrdG9LOHZmQmd2eFRjMXljUmFvZVY4WFlWRm1INW9jTTRlT21LUXRVUlVXc0pDcXp2azF6NUMwdVBFN1UyaG1RaWNqcytLaFYrazV5RSsvc21RYXRSMjUzTHVuUVppL1ptNFVoeHNVTFZFVkZyNHhSdzVBNFlrb25JYlFpQ2dQRTlZL0Rvb0FFSTlmVzFPNWRiV29aRis3S3hxNGg5am9rNk9xMjJmdW40U2wyMWdwV1FKMk5JSmlLM0VOOHBCRThPR1l6VUx1RjJ4eS9vZEZpU2RRRGZuY2tERjkwaThnd3FxVDZlR090TUNsWkNub3dobVlnVUZlRGxoYmtEVWpFMU1SRmlnekY1NWJVR0xEdDRDR3R6VHFIT2JGYXVRR3FreG1TQ2o0ci9mWGlpYW1QYkJGWkpWYjhvVUYwYlBaUElFZitWSXlKRlNJS0F5UW05OE1pQUFRaHNzSVMwYkFIK2UrSUVsbVlmUkpXaFRzRUs2WmNVVmxZaExpUlk2VEpJQVlWVmJkTS9XRzBYa28xdDhrd2lSd3pKUk5UbTRrT0M4Yy9odDZKUFdDZTc0d2N1WDhhQ1haazRWVnFtVUdYa2pLM25DeGlTUGRTMjh3VnQ4aHhWZytYbDY5amRnaFRDa0V4RWJVWWpTWGl3WHpMK1QycXkzVExTSmRYVmVDc3pDOS9uNTNOUVhqdXc4c2hSVE9yVkUxMjBmczAzcGc3am9rNkhUdzRmYlpObm1lVDZMbGFTdy9TUFJHMkZJWm1JMmtSS2VCaWVHWEVyWW9JQ2JjZk1GaG1mSGoyQlpRY1BRVmZIajFUYkMxMmRFUzlzMzRuRjQ4Y29YUXExb1JlMjc0SytqYm8rVk90cWJOdStQcG8yZVNhUkk0WmtJbXBWUGlvVi9qaXdQMmIyU2JSYkxlOUVTUW1lMzc0THVleGEwUzVsWHJpSVAzNjdDYytNdUpWdmxEdTRTem85bnQrK0Uzc3ZYR3l6WitxcWEyM2IzZzNHTEJDMUpZWmtJbW8xQTd0MndiTWpiMFdFdG41aEFJUFpqQ1ZaQi9EcDBSTXdXMlFGcTZPYmxYbmhJcWIvNzJ2Y245d1hJNk9qRU9udkQxODEvMXZwQ0txTkpoUldWV0hiK1FLc1BISzB6VC9wMGV2clE3S3ZyM2NUTFlsYUQvODFJNklXcDVFay9HbmdMZmh0M3lTNzQ5bVhMdU5mTzNiaGZFV2xRcFZSUzlQVkdiRWs2d0NXWkIxUXVoVHFRSFQ2K2dWRUFnTDRTUVVwZ3lHWmlGcFViSEFRWGhvMUV2RU5aai9RRzQxNForOStmSG55RkJjRUlhSm1YYmhRWXR1T2lneHZvaVZSNjJGSUpxSVdJUWdDN3V1ZGdIbHBBK0hWWVBxbS9SY3Y0Wm10MjNGWno2VmxpY2c1Wi9LTGJOdmRvN3NxV0FsNU1vWmtJcnBwSVQ3ZWVIYmtjQXlQN0dZN1pwSmx2SmQxQUt1T0hPWGJZeUp5U2Q2WitwRGNvM3NYQlNzaFQ4YVFURVEzWlhCRVY3eDArMGdFZTljUHJqbGJVWUYvWkd6SGlaS3JDbFpHUk8zVnBTdFhVVk5qZ0krUEY2SzdkNFdYbHhvR0E2ZUpwTGJGR2JxSjZJYUlBdkJnYWdyZUczZW5YVUJlbTNNU3YvMXFQUU15RWQwd1diWWc1OVE1QUlDM1JvM0JnNUthdVlLbzVURWtFNUhMQXJ5ODhPYWQ2ZmpqZ0Z0c2N4OVhHZ3lZdjNrTFh0NjVCelVtTGlOTFJEZG44NVo5dHUzMDJ3Y3FXQWw1S29aa0luSko3OUJRL0wrN0oyRkVWS1R0MkxIaUVzejg2aHRrbkN0UXNESWk2a2grL0drLzVHc0RHa1lPVDRWR3d4NmkxTFlZa29uSUtZSWc0TjdFQkh4MDEzaTd4VUcrT0hFU3Y5L3dIUzdwOUFwV1IwUWRUV2xwSmZabEhRY0ErUG41NE41ZjNhRndSZVJwR0pLSnFGa3FVY1RmYngyQ3Y5ODZCR3JSK3M5R3JkbU1aN2J1d0t1NzlxRE9iRmE0UWlMcWlEWit0OXUyL2ZEdjcwWjRXSEFUclRzV0h4K3VOS2cwaG1RaWFsS2d0eGNXajdzVDl5VEUyNDRWVkZiaGdhODNZTVBwTXdwV1JrUWQzYWJOZTVHWGZ3RUE0T1BqaGNmbnpWUzRvcll4Ni80cDJQclRTZ3diZW90TDEwbWlpTTZkUTV2OFFjNWpCeDhpK2tVOUFnUHg5cGgwUkFiNDI0NXRQVmVBWjdmdVFKV3hUc0hLaU1nVG1NMW12UFhPYWl4NjZ5OEFnRkczRGNEdlprL0NpditzYjVQbnIvOW02VTNmNC9QUE4yTGxxblV1WFZOV1Znay9QeDg4OTl5Zk1YbktIMUZiYTNEcXVpNWR3ckRwKytWTnRrbEtub1JqUjV6LzlYdG83clBZc1NQTDZmWWRDVU15RVYzWGtHNFJlRFg5TnZpck5iWmpIeDA2Z3NWWjJWd2NoSWphVE9hK1kvajA4MDM0OWZReEFJQ0g1L3dLZ1FGK2VIZnBHaGlOcmR2Vks2WkhaUE9ObWhFY0hPanlOZXMzWkdEbXpJbm9sNUtJaC80d0hXKy84NGxMMXk5OWZ6VjI3c3EyT3pibHJuUk1uVG9XQVBENkd5dnN6bzBhbFlhQkEvcGk2ZnVyb2RQWnI0NmFuMWZvY3YwZEJVTXlFVFV5dlU4aTVnOUpnM1J0ZWplakxPTmYyM2V4ZXdVUktlSzlwV3NRMlMwY0k0ZW5BZ0JtVGgrREFmMFQ4ZTdTdGNqY2V3d1dTK3Q4NTU2VVBNbmxhNFlOdlFVdnYvUVl3c0pDY1BCUUR0YXUzZVR5UFN3V0N4WXNXSVpacys3R3VuVmJYTDcrN05raVpHY2Z0enVXTmlqRnR2M1J4MS9hbmV2Yk53NEdReDBXTC80VVpsbDIrWGtkbGRDbjcwUytFeUlpQU5ZRlFoNUxHNFJmOSsxak8xWldXNHY1bTMvQ29jdFhGS3lNaUR5ZFJxUEN2NTZaZzl0SDJjK1puSHU2QUZzeXNyQm43MUdjT1ZPRVdvTXlYY0hVYWhYbVBUb2JzMmZkRGRsaXdRY2ZmSTRsU3o1ckZEcTl2RFRJM3YvbEw5emx4dndjNXJ0RmRIYXF1NFdqTDljc2dzbHN4clRwODFxMHJ2YmsrTkVOZ3VNeHZra21JZ0NBUnBMdzNNaGJNVFkyeG5ic2RGazVIdHYwSXk3b2RBcFdSa1FFMU5XWjhOUS9sK0srZSsvQUkzUHZnNWVYR2dBUTF5c0tjYjJpOE5Edjc0YkZZc0dseTZYUTYydFFyYS9CM3F3VCtIREZ1bFo3MC95ejJOZ29MSHp0cjBoTWpFWFJoY3Q0OHFrM2NPREE4ZXUybFdVWitXZWI3OElRMHlNU3NtekJ1Zk5GTHRmenhwc2Y0YWVNVEx0ajA2ZE53UDIvbld5OWQwd2sxcTlyM04vYXNhL3lIYU1md09YTEpTNC92Nk5nU0NZaWFEVnFMRXkvSFdrUlhXM0hkaFlXNG05YnRrRnZOQ3BZR1JGUlBZdkZndit1K1JFL1pXVGhkN01uNGE2Skkrd1dHUkVFQVYyN2RMTHRwNlRFWWR2MkE4ZzVkYjdWYXBvK2JUeWVlR0lPdkwwMDJMaHhLMTc0MTJKVU5URnZ2TkZvd3FTN0htNzJ2c2VPckllK3V0cXB0bzZLaTB1Um4yOGZ4TXZMS3h1MSszcmRGdVRtbm0xMFBDa3BEdVBIalhENXVSME5RektSaCt2azQ0TkZZOU9SMEtuK1A1WnZjay9qeFIyN1lXTGZOQ0p5UThVbDVYanRqVlY0ZCtsYURCL1dEOE9ISlNNaHJqdWlvN3RBRk9zL05hK3MxT1B5bGJKV3ErUDFoVTlpL0xnUjBPdHI4TGZuMzhTNmIxenZQOXdhVWxON056cVdFQi9UNkZqRzFreHMyclFUb2FIQkdEb2tGVHQyWnFHc3JCSjNUeG5Oa0F5R1pDS1BGaDBZZ0hmSDNvbHUvdlVyNkgxMDZBamV5enJRNmg5UEVoSGRMTDIrQnQvL3NBZmYvN0FIQU9EdHBVRkljQUI4L2J6aDUrZUQ4K2N2b2F5OHF0V2VuellvR1FCd3o5UkhVRmg0cWRXZTQ2b1oweWRneHZRSlRyZVA2OVVkcjc0eUg3Lyt6ZU1vSzJ2OHh0bFRNU1FUZWFqNFRpRllQTzVPQkh2WHIrcjB4cDY5K1BUWUNRV3JJaUs2Y2JXR09seTQxUFo5YU4wbElGZnA5RmkrWWcwMmZyc05PVGw1ZHVmUzBsSXcvTmIrQ2xYV1BqRWtFM21nM3FHaFdETHVUdmg3V2VkQU5za3ludG02QTkvbjVTdGNHUkdSc2hJVFk3SDJpM2RjdXNiWnhUbHVaRW81WjBWMjY0eVVsQVRrNU9RaE5pWVNzVEdONTNqT3ljbkRoUEVqY2NJaFFBdlh1cWpJRm5heGE0Z2htY2pEcElTSFlkSFlPNkhWV0VlRzE1aE1tUC9ERm1SZXVLaHdaVVJFeWpNWTZweWFmUUlBb3FNaklJbWkwKzEvMXI5L0g2ejh6NEptMi9sci9ab040T01uenNINTh4Y3hjR0F5WG5yUnVTbmNKazIySHd6bzUrY0xBRERVY2lYVmhoaVNpVHhJL3k2ZDhmYVkwZkJWVy8vcTYrcU1lR1RUWmh6bUhNaEVSQUNBL1B4Q3AyZVUySmF4Q3AwNkJiazhBMFZ0amFIWllPM3NGSEJHb3drQThOMzMyN0Y3ejBHN2MzZmNQaGovZUhvdTdwLzlCSXFLNnYrZDkvWDF0bXZYdFVzWUFLQ2twUFVHT2JaSERNbEVIaUl0b2l2ZUdwTU9iMGtDQUZUVjFlR1AzMjNDOGVLckNsZEdST1JaanA4NDAyeXdkblVLdU5wYUEycHJEVmoxeVFMczJKbU5wZSt2UmtXRmRkQmlTVW1aM1h6SE1RNWRNWkw3eHVIcTFYS1VsbFc0K0pWMGJBekpSQjVnV0dRM3ZENzZkbmhkQzhpVkJnTWUvdllIbkx6S2dFeEUxRkdJb29CKy9Yb2orNEQ5QU94Nzd4bUQ4bXV6ZkZ5NlZJek16TU5Zdm1JTjh2TUs0ZS92aDVFakIwR1NSRXljTUFvYk5tWWdOL2NzbHE5WUE3MitXb2t2dzIwd0pCTjFjR2tSWGZIRzZOdWh1UmFReTJwck1YZmpKdVNXOFdNMUlxS09KRFEwR0tJb29MUzAzTzc0N3grOHo3YTliLzlSZlB2ZGRyejUxc2NBZ09lZmZRUmFyUzhPSHo2SkJhODlqcUZEVS9IaVMwdHM1ejBaUXpKUkI5YXZjempldXZNT1cwQytXbE9EaDcvZGhMeXk4bWF1SkNLaTlpWW1KZ29BTVBtdU8vRFo2ZzIyNHo4UDdtdElvMUhqeVNmbVlPclVzVmk1YWgwV0xQd1FjeCtlaWJrUHowUktjandlbmZleXl3TVNPeHBSNlFLSXFIWDBEZzNGb3JHajRhMnlmaTljVmx1RFAyejRuZ0daaUtpRFN1MlhDQUNJalkzQ202OC9CYTlyMDN3MnBOWDZZdHA5NDdGeC9RZVlNWDBDMXF6NUhnc1hMb01zVy9EZTRrL3g2THlYRUJFUmpzOVh2NFZSbzlMYStrdHdLd3pKUkIxUVhFZ3dsb3k3RTM1cTZ6UnZsUVlENW03OEFXY3JPQ2lEaUtpbHFOWHU5WUY4ZXZwUUZCUmN4TlAvK0RkR2poeUVwLy9lZU5EZnVMRWo4T3d6ZjRKc2tmSFkvRmZ3N1BPTFlKYnI1MGYrY2NzZXpIN2dLVlJYMXlDZ3dXcXNuc2k5Zm5lSjZLYjFDQXpFa3ZIMUM0WG82b3o0NDNlYjJRZVppT2dteE1aR29heXNBanBkTmN4bU05TFRoeUVnUUlzcW5kNmwremk3OEFqZzNEekpBRkJlWG9WNWYza1pTWDE2NFpPVlgyUER4Z3pvcTZ2eDRndno0T1BqamJmZmVocmJkMlFoTDY4QXhTVmxlR2ZSU3V6ZGR3U0dXZ042OSs0SkFZQW9pVkJKRXRRYU5UUWFOUmErdmdJQU1HUndQK3pKUE9UUzE5aFJNQ1FUZFNDZC9YeXhaTUlZQkh2N0FMQXVGUExJcHMwNFVkTDJ5N1FTRVhVa2k5OTlCbEZSWFJzZDM3SWwwNlg3dEVZLzM4cEtIY0xDUWdBQVgzMjlHUUNRa2JFWDR5Zk13WXdaRXpCeDRpZzgrTHQ3YitqZXI3NzJBVU15RWJWdldvMGFiNDhkalhEZmF5c25tYzE0N0ljdFhDaUVpS2dGN050L0ZMSnNnU1NKRUVRQmVuME45dXcraUVYdnJYTHBQcTR1UE9Jc1NaSXdPQzBGSjAvbTI0NVY2ZlQ0Y05rWCtIRFpGL0QzOTBOMGRBUUNBN1VJRE5EQ3o4OFhHbzBhYXJVS29paENFQVJZTEJhWXpUSmtXWWJKWklMSlpNWVBtM2UxU3IzdGdkQ243MFNMMGtVUTBjMVJpU0xlSHBPT0lkMGlBQUJtaTR5L2JOcUNIWVZOcjlSRVJFUWRoeWdLa0dYR3VodHgvT2dHd2ZFWUIrNFJ0WE9DSU9DcFlZTnRBUmtBWHRxeG13R1ppTWpETUNDM0xJWmtvblp1ZG5KZi9Db2gzcmEvNHRBUmZIM3F0SUlWRVJFUnRYOE15VVR0Mk5qWUdEd3lxTDl0Ly9zeitWaVNsYTFnUlVSRVJCMERRekpSTzVYYUpSelAzemJjdG4vdzBoVTh0MzBuK0drYkVSSFJ6V05JSm1xSHVnY0U0SzNSZDBBdFd2OEtuNitveEY5KzNJSTZzMW5oeW9pSWlEb0dobVNpZGliWTJ4dnZqQjJOQUM4dkFFQjVyUUgvZDlObVZOUWFGSzZNaUlpbzQyQklKbXBIdkNVSmI5NTVCeUlEL0FFQWRXWXpIdHU4QlFXVlZRcFhSa1JFMUxFd0pCTzFFNklBdkhEYkNLU0VoOW1PL1hQckRpNFdRa1JFMUFvWWtvbmFpVDhQSElEMG1PNjIvWGYyWldGei9sbmxDaUlpSXVyQUdKS0oyb0V4c1Qwd082V3ZiZi9MazZmd3laRmpDbFpFUkVUVXNURWtFN201SG9HQitPZndXMjM3dXdxTDhPck9URmdzbk91TmlJaW90VEFrRTdreGI1VUtyNldQZ3E5YUJRQW9xS3pDMzdkc2c5a2lLMXdaRVJGUng4YVFUT1NtQkVIQTM0WU5RYS9nSUFEV21TeWUrUEVuVkJuckZLNk1pSWlvNDJOSUpuSlRVK0o3WVZKY1Q5ditndDE3Y2FxMFRNR0tpSWlJUEFkRE1wRWJpdThVZ2llSERyYnRiemg5QmwrZHlsV3dJaUlpSXMvQ2tFemtadnpWR2l5OFl4UTBrZ1FBeUNzcnh5czc5M0NnSGhFUlVSdGlTQ1p5STRJZzRObVJ3MndyNnRXYVRIaGlTd1pxVENhRkt5TWlJdklzRE1sRWJtUm1VbS9jM3FOK3daQ1hkdTVHZm5tRmdoVVJFUkY1Sm9aa0lqZVJFaDZHZVdrRGJQdGZuanlGamFmekZLeUlpSWpJY3pFa0U3bUJJRzh2dkhiSGJaQUU2MS9KVTFkTDhmcnV2UXBYUlVSRTVMa1lrb2tVSmdyQWk3ZU5STGlmSHdCQVYyZkVFMXN5WURDYkZhNk1pSWpJY3pFa0V5bHNSbElmREkyTXNPMC92Mk1uQ2lxckZLeUlpSWlJR0pLSkZOUTlJQUIvSHRqZnR2L3BzUlBZa245T3dZcUlpSWdJWUVnbVVvd2tDSGp1dHVId3VqWWZjbTVaR1JidHkxSzRLaUlpSWdJWWtva1U4NXZrSktTRWh3RUF6QllaejI3ZGlUcjJReVlpSW5JTERNbEVDb2dORHNMYy9xbTIvV1VIanVEazFhc0tWa1JFUkVRTk1TUVR0VEZKRVBIOGlPRzJaYWRQWFMzRmlrT0hGYTZLaUlpSUdtSklKbXBqczFPUzBDZXNFd0RBSk10NFp0c09tR1JaNGFxSWlJaW9JWVprb2pZVUZ4eU1oeHAwcy9qZ3dDSGtscFlwV0JFUkVSRmREME15VVJ0UmlTS2V2KzFXcUVUclg3c1RKU1g0K05CUmhhc2lJaUtpNjJGSUptb2p2K3VYZ29STzFtNFdSbG5HTTl0MndteGhOd3NpSWlKM3hKQk0xQVlTT25YQzcyOUp0dTB2eVRxQXZMSnlCU3NpSWlLaXBqQWtFN1V5OWJWdUZwSmcvZXQycExnWXE0NGNVN2dxSWlJaWFncERNbEVyZXpBMUJYSEJ3UUFBZzltTTU3YnVoTmxpVWJncUlpSWlhZ3BETWxFcmlncnd4d1A5NnJ0WnZMYy9HMmNyS2hTc2lJaUlpSnpCa0V6VVNnUkJ3RitIcGtFdDFuZXpXSDNzaE1KVkVSRVJrVE1Za29sYXlXMVJVYmcxTWhJQUlGdUFWM1ptc3BzRkVSRlJPOEdRVE5RS3ZDVUo4NGNPc3UydnljbkJ5YXRYRmF5SWlJaUlYTUdRVE5RS0h1aVhqQWl0RmdCUVhtdkFrcXlEQ2xkRVJFUkVybUJJSm1waGtRSCttSjNTMTdiLzd2NXNWQm9NQ2xaRVJFUkVybUpJSm1waGp3OGVCSTBrQVFDT0ZaZmc2MU9uRks2SWlJaUlYTVdRVE5TQ1JrUkhZVVIwRkFEQVlySGdsVjJaa0RsV2o0aUlxTjFoU0NacUlWNlNoTDhPcVIrczk3OVR1VGhSVXFKZ1JVUkVSSFNqR0pLSldzaXNsTDdvNXU4UEFLZzBHUER1L215Rkt5SWlJcUlieFpCTTFBSzYrV3Z4Znhxc3JQZnUvZ09vcU9WZ1BTSWlvdmFLSVptb0Jjd2ZuQWF2YTRQMVRwUmN4VmNuT1ZpUGlJaW9QV05JSnJwSlE3cEY0TGJ1VWJiOVYzZHpaVDBpSXFMMmppR1o2Q2FJQXZCL0IvVzM3WDkxTWhkSHJ4UXJXQkVSRVJHMUJJWmtvcHR3WjB3TUVqcDFBZ0RVbUV4NEw0dUQ5WWlJaURvQ2htU2lHNlFXUmZ4eHdDMjIvVlZIanFHMHBsYkJpb2lJaUtpbE1DUVQzYUJmSmNRak1zQTY1VnRGclFHcmpoNVR1Q0lpSWlKcUtRekpSRGZBUjZYQ25GdjYyZmFYSFRvTVhaMVJ3WXFJaUlpb0pURWtFOTJBWC9mdGd4QWZid0RBWlgwMTFwNDRxWEJGUkVSRTFKSVlrb2xjRk9qdGhWbkpmVzM3UzdNT3dHQTJLMWdSRVJFUnRUU0daQ0lYUGRndkJWcU5HZ0NRWDE2QkRhZnpGSzZJaUlpSVdocERNcEVMdW1qOWNGL3ZCTnYrZS91elliYklDbFpFUkVSRXJZRWhtY2dGRC9WUGhlYmE4dFBIaWt1UWNiNUE0WXFJaUtnajhyazI3b1dVdzVCTTVLVFk0Q0JNNnRYTHRyOW9mellzWEg2YWlJaGEyS3o3cDJEclR5c3hiT2d0elRkdVFCSkZkTzRjMnVRUGNwNUs2UUtJMm9zL0Rid0ZvbURkM2xOMEFmc3VYRlMySUNJaWFsWHJ2MWw2MC9mNC9QT05XTGxxblV2WGxKVlZ3cy9QQjg4OTkyZE1udkpIMU5ZYW5McXVTNWN3YlBwK2VaTnRrcEluNGRpUjlVN1g4dERjWjdGalI1YlQ3VHNTaG1RaUovUUo2NFJSMGRHMi9YZjNIMUN3R2lJaWFnc3hQU0p2K2g3QndZRXVYN04rUXdabXpweUlmaW1KZU9nUDAvSDJPNSs0ZFAzUzkxZGo1NjVzdTJOVDdrckgxS2xqQVFDdnY3SEM3dHlvVVdrWU9LQXZscjYvR2pwZHRkMjUvTHhDbCt2dktCaVNpWnp3WUwvNmhVTTI1NS9GaVpJU0Jhc2hJcUsya0pROHllVnJoZzI5QlMrLzlCakN3a0p3OEZBTzFxN2Q1UEk5TEJZTEZpeFlobG16N3NhNmRWdGN2djdzMlNKa1p4KzNPNVkyS01XMi9kSEhYOXFkNjlzM0RnWkRIUll2L2hSbW1ZUFJmOGFRVE5TTW5zRkJHTlU5eXJiL3dZRkRDbFpEUkVUdVNLMVdZZDZqc3pGNzF0MlFMUllzV2ZvWmxpejVyRkhvOVBMU0lIdi9sNzl3bDhiR2pobmViQnZITVAvcUsvUHg2aXZ6blg1R1RJOUluRDV6bmdIWkFVTXlVVE1lU0VtMmJXZWNLOENac25JRnF5RWlJbmNUR3h1RmhhLzlGWW1Kc1NpNmNCbFBQdlVHRGh3NGZ0MjJzaXdqLzJ6elhSaGlla1JDbGkwNGQ3N0k1WHJlZVBNai9KU1JhWGRzK3JRSnVQKzNrNjMzam9uRStuV04rMXM3OWxXK1kvUUR1SHpaY3o4NVpVZ21ha0kzZjMrTTdSbGoyMTl4NkxDQzFSQVIwZlYwNlJ5QzNnazlFQjhmamM2ZFErRG41d090bncreUQ1ekU4bysvYWRWblQ1ODJIazg4TVFmZVhocHMzTGdWTC94ck1hcDArbDlzYnpTYU1PbXVoNXU5NzdFajY2R3ZybmFxcmFQaTRsTGs1OXNIOGZMeXlrYnR2bDYzQmJtNVp4c2RUMHFLdy9oeEkxeCtia2ZEa0V6VWhGa3BmU0VKMWlrdE1pOWN4TEZpei8yT21vakluUVFFK0dIeXhCRVllMmNhRXVLN1g3Zk5vQUc5OGUxM3UzSGhVdXY4Mi8zNndpY3hmdHdJNlBVMStOdnpiMkxkTjY3M0gyNE5xYW05R3gxTGlJOXBkQ3hqYXlZMmJkcUowTkJnREIyU2loMDdzMUJXVm9tN3A0eG1TQVpETXRFdkN2WDF4WlQ0K25tUlZ4emtXMlFpSXFXcDFSSm1UcnNURDl3L0VWcXRiNU50cjE2dFFFbHA2M1dSU3h0azdZNTN6OVJIVUZoNHFkV2U0Nm9aMHlkZ3h2UUpUcmVQNjlVZHI3NHlINy8remVNb0sydjh4dGxUTVNRVC9ZTGY5dTBEdFdoZGIrZEljVEd5TGwxV3VDSWlJczhXSGhxTWwxK2NpNVMrUGUyT0c0MW1IRHA4Q2lkenorUGN1VXVvcUtxR1hsZU4zTk1GcUtzenRYcGQ3aEtRcTNSNkxGK3hCaHUvM1lhY25EeTdjMmxwS1JoK2EzK0ZLbXVmR0pLSnJpUEF5d3RUZXlmWTlsY2NQTXpWOVlpSUZOU3RheWcrV1BJM2hJVUcyWTRWRmw3QmYxWnR4SThaV1kzbTk3MVJpWW14V1B2Rk95NWQ0K3ppSERjeXBaeXpJcnQxUmtwS0FuSnk4aEFiRTRuWW1NWnpQT2ZrNUdIQytKRTQ0UkNnaFdzclpja1d6bTdSRUVNeTBYWE02Tk1iUGlyclg0L2NzakxzS1BEY3lkU0ppSlFXRktURm9yZm0yd0t5V1pheGVPbGFmUGJmelRDWld2Wk5zY0ZRNTlUc0V3QVFIUjBCU1JTZGJ2K3ovdjM3WU9WL0ZqVGJ6bC9yMTJ3QUh6OXhEczZmdjRpQkE1UHgwb3Z6bkhyK3BNbjJnd0g5L0t6ZFZneTFkVTVkN3lrWWtva2MrS3BWK0hWUy9hQ0hqdzhlaGN5WHlFUkVpaEFFQVU4LzlRQWlJOE1CQURXMUJqejIrTCtSZmZCVXF6d3ZQNy9RNlJrbHRtV3NRcWRPUVM3UFFGRmJZMmcyV0RzN0JaelJhUDBtNGJ2dnQyUDNub04yNSs2NGZURCs4ZlJjM0QvN0NSUVZYYkVkOS9YMXRtdlh0VXNZQUtDa3BNenByOEVUTUNRVE9maFZRano4dlRRQWdLS3FLdnlRZjFiWmdvaUlQTmk0TVVOdzIvQmJBQUJtc3htUFA3bW8xUUp5V3psKzRreXp3ZHJWS2VCcWF3Mm9yVFZnMVNjTHNHTm5OcGErdnhvVkZWVUFyT0czNFh6SE1RNWRNWkw3eHVIcTFYS1VsbFc0K0pWMGJBekpSQTFvSkFtemtwTnMreDhmT2dveisyZ1JFU2xDclpidzBKeTdiZnYvWGJzRis3Sk9LRmlSZXhORkFmMzY5VWIyQWZ0Zm8zdnZHWVB5Y210Z3ZuU3BHSm1aaDdGOHhScms1eFhDMzk4UEkwY09naVNKbURoaEZEWnN6RUJ1N2xrc1g3RUdlbjNMOVBOdXJ4aVNpUnFZMktzblFuMnRmYk5LcXF1eC92UVpoU3NpSXZKY1kwWVBSa1NYVUFCQWVia095ejVhcDNCRjdpMDBOQmlpS0tEVVlkcTczejk0bjIxNzMvNmorUGE3N1hqenJZOEJBTTgvK3dpMFdsOGNQbndTQzE1N0hFT0hwdUxGbDViWXpuc3lobVNpYXdSQndJd0dmWkUvT1hJTWRXYXpnaFVSRVhtMk1lbHB0dTMzbC8wUFZWV2UvV2F6T1RFeFVRQ0F5WGZkZ2M5V2I3QWQvM2x3WDBNYWpScFBQakVIVTZlT3hjcFY2N0JnNFllWSsvQk16SDE0SmxLUzQvSG92SmRkSHBEWTBZaEtGMERrTGdaMDZZeGV3ZGFSMDNxakVWK2R6Rlc0SWlJaXorWHY3NHUwUVgwQUFOWFZ0ZmhtNHc2RkszSi9xZjBTQVFDeHNWRjQ4L1duNEhWdGZFMURXcTB2cHQwM0hodlhmNEFaMHlkZ3pacnZzWERoTXNpeUJlOHQvaFNQem5zSkVSSGgrSHoxV3hnMUtxM1I5WjZFSVpub21vWnZrYi9KUFEyOTBhaGdOVVJFbm0zazhGUklrZ1FBMkxuN1NKc3NDdUlxdGRxOVBwQlBUeCtLZ29LTGVQb2YvOGJJa1lQdzlOOGJEL29iTjNZRW5uM21UNUF0TWg2Yi93cWVmWDRSekhMOTJKc2Z0K3pCN0FlZVFuVjFEUUw4dFcxWnZ0dHhyOTlkSW9WMDFXcHhXM1MwYmYrL3gzSVVySWFJaU5KSERiUnRiOTJlcldBbFZyR3hVU2dycTRCT1Z3MnoyWXowOUdFSUNOQ2lTcWQzNlQ3T0xqd0NPRGRQTWdDVWwxZGgzbDllUmxLZlh2aGs1ZGZZc0RFRCt1cHF2UGpDUFBqNGVPUHR0NTdHOWgxWnlNc3JRSEZKR2Q1WnRCSjc5eDJCb2RhQTNyMTdRZ0FnU2lKVWtnUzFSZzJOUm8yRnI2OEFBQXdaM0E5N01nKzU5RFYyRkF6SlJBRHU2NTJBYXdzT1lWZGhFYzVWY3UxNklpSWxKU1hGQXJCTys3WnI5MUdGcXdFV3Yvc01vcUs2TmpxKzFHQlJXQUFBSUFCSlJFRlVaVXVtUy9kcGpYNitsWlU2aElXRkFBQysrbm96QUNBall5L0dUNWlER1RNbVlPTEVVWGp3ZC9mZTBMMWZmZTBEaG1RaVQrVXRTZmhWUXB4dC8vTmpuRjZJaUVoSlFVRmFCQWY1QXdBS2k0cWhjNE9weVBidFB3cFp0a0NTUkFpaUFMMitCbnQySDhTaTkxYTVkQjlYRng1eGxpUkpHSnlXZ3BNbjgyM0hxblI2Zkxqc0MzeTQ3QXY0Ky9zaE9qb0NnWUZhQkFabzRlZm5DNDFHRGJWYUJWRVVJUWdDTEJZTHpHWVpzaXpEWkRMQlpETGpoODI3V3FYZTlvQWhtVHpldUY2eENQRHlBZ0FVVkZaaFYxSFRxeHNSRVZIcjZoRmQvOGEyb09DeWdwWFUrK2N6Ynl0ZFFwUE1aak9lZitIZFh6eGZWYVhIc1dNY2tPNEtEdHdqanlZSUFxYjNxUit3OTk4VE9WeUNtb2hJWWJFeDNXemJCWVh1RVpMYkE1bi9nYlVvaG1UeWFLbmg0WWdQQ1FZQTFKaE0rT2JrYVlVcklpS2k3dEdkYmR2bkM2OG9XQWw1TW9aazhtZ3pHMHo3dGo3M0RLcU1kUXBXUTBSRUFCQVFXRC8xMk5XUzhpWmFFclVlaG1UeVdKMzlmREdxUjROcDMwNXcyamNpSW5mZzYrdHQyNjZwNWNzTFVnWkRNbm1zcWIwVElRbldlZC8yWHJpSXZESytyU0FpY2dkYVB4L2JkbzJCSVptVXdaQk1Ia2tqU2JnbklkNjIvemtYRHlFaWNodStQdlZ2a210ckRBcFdRcDZNVThDUlJ4b1pIWVVnYit1MGJ4ZDBPbXd2S0ZDNElxTDJTUzE1bzJmbmtlZ1NsQVEvcnhCSW9rYnBrcWdGbU9VNjZBMmx1RlIrREdjdWI0UFJYTnVtei9mMThiSnRHL2dtbVJUQ2tFd2VhVXA4TDl2MlZ5ZHpZYlp3Mmh3aVY0WDV4eUcxeDFUNGFJS1VMb1ZhbUNScUVPRFRCUUUrWFJEVmFRQU9ubDJENGlxRjV0Z1ZsSGtzRWJ0YmtNZnA3T2VMb2QwaUFBQ3lCZmptRktkOUkzSlZtSDhjaHNiL25nSFpBL2hvZ2pBMC92Y0k4Ky9WZk9NV1lqS2JiZHYvbjczN0RvdmkydjhIL3A3dHk3SjBwQ05ndzRaWXdONk5EVnZVV0pKclNUSEdtK1FYRTNOVGJ1NDN1U1c5RnhOTm9xWm9vaWFXYU95eG9LS0lXTEJqUVJEcG5lM0w3czcrL2xoZFdPb3VBbHY0dko3SHg5bVpNek1ITEx6MzdKblA0Zk5vUEkvWUI0VmswdTVNNmRJWnpMMEg5azdtNXFKSVpmL2xUZ2x4Sm55dUNMRVJzKzNkRGRMR1lpTWVBWjhyYXJwaEM5QWJXUE0ybjhkdGszc1NVaHVGWk5LdWNCakxxUlk3YnRBU25ZVFlxbFBBQ0JwQmJvZkVBaTkwQ2hqUkp2ZlM2L1htYlQ2ZlJwS0pmVkJJSnUxSzM4QkFoRWlsQUlBS2pSYkg3OUFEZTRUWUt0Q3JwNzI3UU93azBMTkhtOXpIVUdPNkJZOUNNckVUQ3Nta1hhazVpcnpuVmdaMExOdElhMEpJZlNSQ0gzdDNnZGlKbThpM1RlNmpVRlJYMDVCSzNOcmtub1RVUmlHWnRCdFN2Z0JqSXlQTXIzZlNBM3VFTkF1VmVXdS9lRzMwWnkrVEtjemJucDZTTnJrbkliVlJTQ2J0eGtOUkVSQnhUUStBWENzcHdjM3ljanYzaUJCQ1NIMHFaVXJ6dG9lSHV4MTdRdG96Q3NtazNiQjhZSTlHa1FraHhGSEphb1JrR2trbTlrSWhtYlFMbmJ5OTBLdURQd0JBYXpCZ2IwYW1uWHRFQ0NHa0laVTFwbHQ0ZUZCSUp2WkJJWm0wQzlOcWpDSWZ1WE1IaWlwYTVwUVFRaHhWelpGa0x3ckp4RTRvSkJPWHgrTndrTkE1eXZ4NngzV2Fha0VJSVk2c3NyTG1kQXVwSFh0QzJqTUt5Y1RseFFVSHdsc2tCZ0RrS3hRNGs1OXY1eDRSUWdocGpJeW1XeEFIUUNHWnVMd0pVWkhtN2IwWm1XQ05kdXdNSVlTUUp0VWNTZmFnQi9lSW5WQklKaTVOd09WaWRNZU81dGNIYnRNRGU0UVE0dWdxNVRXbVcwaXBCQnl4RHdySnhLVU5DUW1CdTRBUEFNaXNxTVN0OGdvNzk0Z1FRa2hUVkNvTjJIc2Yrd21GZlBENVhEdjNpTFJIRkpLSlN4dmZLY0s4ZmVCMkZveEdtbXRCQ0NHT3ptZzBRcWxVbTErNzA5TFV4QTRvSkJPWEplYnhNREk4elB5YXBsb1FRb2p6a0N0VjVtMkp1OWlPUFNIdEZZVms0cktHaFlWQ3hPTUJBRzZVbGlHcnN0TE9QU0tFRUdJdGhidzZKRXNsRkpKSjI2T1FURnpXaEU3VlZTMzIzODZ5WDBjSUlZVFlUS0hVbUxmZDNXbTZCV2w3RkpLSlM1THlCUmdhR21KKy9WY21UYlVnaEJCbklsZFVWN2lRVUVnbWRrQWhtYmlra1JGaEVIQk5UME5mS1M1QnJselJ4Qm1FRUVJY2lVSlIvZUNlVkNLeVkwOUllMFVobWJpazhWRVI1dTE5OU1BZUlhUUJBU0ZDaEVhMjNueFhnWkIrekRhWHNrWkliby9UTGNSaWVtTmdiL1N2bDdnY0w1RVFnMEtDemE4UFp0NnhZMjhJSWMzQjR6RVltZUFIb2FqNng1U25EeCtMbG9mam9aa2RXdXcranowZmhtZmZpbXF4NjlVMGRMd3YvdmxGTjNUcGFkdGlHQndPQTA4ZmZxTy8yZ08xUm12ZUZnamF4OWQ4MzhJRjAzSDB5SG9NR2R6WHB2TzRIQTRDQXZ3YS9VV3N4N04zQndocGFhTWp3c0ZsVEQ5WXp4Y1dva2lwYk9JTVFvaWpHVFhGSDJObitNUExoNDhkNi9NQkFDcUZBZUdkM1JEUjFRMUorMHVoVmhyczNNdkdxUlFHQ0VVY1BQeDRNRDc3NXkzb3FsaXJ6dlAwNGVHVmo3czIydWIxeFZmdzNvODlyZTdMRDUvY3dZMUx6alh0ak1lclhrQkVxZFkwMHJMMTdQcHo5UU5mWS9QbVBWaS9ZYWRONTVTWHl5Q1JpUEh2ZnorSGFkUC9EazJOTnd5TkNRejB4NEg5YXh0dDA3UDNGRnk1dE12cXZpeGQ5aGFTa3M1YTNkNlZVRWdtTG1kVWpXV28vNktxRm9RNG5hQXdFVVpOOVlOR2JjQ2hIY1htL2JvcUZrbjdTekYrVmdjOE5MTURkdDRMejQ0cUxia0NnOGI2SUx5VEdLT24rdUhBMWlLYnpqKzhzeGczTDFzRzIzNUR2UkEzMGhzQXNHZHpvY1d4N3JGU1JIWnp3K0dkeGRDb0xRTjVjYjUxSWN1UkNQalZvOGNxcFgxQ2NtUkU2QU5mdzl2YjArWnpkdTFPeFB6NUNlZ1RFNDJsVDgvRkYxLytiTlA1cTcvZGhCTW56MW5zbXo1MUxHYlBuZ0FBK1BpVGRSYkhSbzJLeDREK3ZiRDYyMDFRS0ZRV3h6SnY1OWpjZjFkQklabTRGRGMrRC9GQmdlYlhSKzdjdFdOdkNDRzJFZ2c1bUxjc0ZGd3VnejgyRmtJaDAxc2NUOXBmaW9HanZURm9qQSt1bkpFaDQxcjlueFE5ODBZa09uYXhmaDZydGFPeXJ5KytZdlUxalVaZzk4WUNESnZnaS9NbmJLL1RYbEpRaGF3YmxvRWxLbHBpM2o2K3Q4VGlXR2lrQ0hxZEVZZitLRFl2NmV6TVJHS2hlYnZtL09TMjFMUDNGSnZQR1RLNEw5NTk1MFg0Ky9zZzdVSTZ0bTQ5WVBNMWpFWWpQdnh3RFJZdW5JR2RPdy9iZkg1V1ZpN09uYnRxc1M4K0xzYTgvY09QMnl5TzllclZCVnB0RmI3NTVsY1lXT3MrOFdnUEtDUVRseklvTk1SYzFlSmFTU2xOdFNERXljeDhJaGdkZ29XNGxpYkhtV1BsZFk3cnFsaHMreUVQajYvb2lIbkxRckhxZjVrb0s2NnEwKzdHSlFYS1MzUk4zcTk3ckJSQ01RZHB5YmFGV0I2ZndmKys3MkYxKzk1eEhrMjJxUjNBNXp3ZGdqbFBoelRRdWk3L0lDRUtjelV1RVpBQklEeTBldTc1M2R6Q1JsbzZCajZmaCtVdkxNS2loVFBBR28xWXRYb2pWcTNhV0NkMENvVUNuRHV6cllHcjFEVmgvTEFtMjlRTzgrKy90d0x2djdmQzZudEVSb1RpVmtZMkJlUmFLQ1FUbHpLcXhqTFVpWGV5N2RnVFFvaXRIcHJaQVgwR2VxS2lWSWN0YTNJYmJIZmprZ0pKKzBzeGJJSXZubmk1STlaOG1JV0tVc3RBZkhobmNRTm5XM3JwL2M3d0Z3dXgrVnZiUGxJMkdvSGlncWFuTVBnSENtRTBBaVdGdGs5MzJMdTVFTmZTNUJiN0JvNzJ4dER4dnFackJ3bngwbnVkNjV4WGUxVDgvWmR1b0xLczZUY01qb1RQNXlJcTB2UUdvYlMwRXBsWmpqMjFKaW9xREI5OThBOUVSMGNoTjY4UXI3NzJDYzZmdjFwdlc1WmxrWm5WOU4rM3lJaFFzS3dSZDdJYi9yZlFrRTgrL1FGSEVsTXM5czJkTXhrTC9qYk5kTzNJVU96YVdYZStkZTI1eW1QR0xVWmhZVW1kZHUwRmhXVGlNcmdNQjhQRHF1ZVBIYzJtcVJhRU9JdmhFMzB4WnBvL3FyUXMxbitaRFpXaThZZnk5bTR1aEgrUUVOMWkzUEhNRzVINCtZdHM1TjFwdTNtckJyMFJuNzUycThsMjcvM1lFMXFOd2FxMnRja3I5WFhtRXRmM2ZUbDNvZ0lGT1hWRGVHaUVDREVEYlo4UGEyOE13MkRPckhHUVNrM1RaYzZjdXdhajBYRkh4K2ZPbVlSWFhsa0NrVkNBUFh1TzRyLy8rOFppSVpUYWREbzlwa3g5cHNuclhybTBDMHFWeXFxMnRSVVhseUV6MHpLSVYxVEk2clRic2ZNd2J0N01xck8vWjg4dW1EUnh1TTMzZFRVVWtvbkxpQTNzQUEraGFRNWJua0tCVytVVmR1NFJJY1FhNDJaMHdOZ1ovbUFOUnZ6NjlWMnJ3aTdMR3ZITHlydFkvR0k0b3JwTHNPeGZVZGozZXlGTy9sVUtCODVUTmdudlhMZCtjMUJZM2RxNTE5TGt1SndxZzlTVGg4NDkzWEhqa2h4S3VRSDloM20xZUVoKzdrMGZ2TzcxZll0ZXN6YUdZY0RoTU9iWEV4NGFoRzVkT3FLc1F0N0lXZlZMUFhNVmEzLzhzeVc3WitIamoxN0ZwSW5Eb1ZTcThmcC9Qc1hPUDIyZlA5d2FZbU83MTluWHJXdGtuWDJKUjFOdzRNQUorUGw1WS9DZ1dDU2RPSXZ5Y2hsbVRCOUhJUmtVa29rTHFUblY0dWlkdXc0OThrRElnMkhBWVRqZ2NnVGdjZmpnY29UZ2N2bmdjZ1RnY3ZqZ2NRVGdjQVRnY2ZuZ01xYjlISVlIaG1IQU1Cd0FISEE0SEREZ21QYUJDd2FtWTZaZkRCaW1laDhISElBeDNSTk15NVhYNXdzNG1QbDRNR0lIZTRJMUdMRnhkUTZ1WDdTK1RKbXVpc1VQbjl6QkkwdENFRFBRRTFNZURVUy9vVjdZKzFzQmJsMHhqZVFGaEFxeC9PMjZVeEpxYSt6QlBWc2UxbXRKZzhiNFlOQVk2OXNIaEFveDUra1FyUHJmYlNqbExmK2dXOCsrUW5qNTJtZDVoWWlJSUVRZ3lPYnorc1YyeGQ1OXljZ3JhSjBwQS9GeHZRRUFNMmMvajV5Y2dsYTVSM1BNbXpzWjgrWk90cnA5bDg0ZDhmNTdLL0RvWXkranZMenVpSE43UlNHWnVBU0dZVEN5WTdqNU5VMjFJSTZMQVk4cmdJRG5CajdYRFFLdUdQejcyenl4YVQvUHRNM2xDTTBoMlBTN0FCd09Ienl1RUF5WXBtL2w0UG9OOVVUc1lFL29xbGo4K25VTzBpL1lQbEtvMXh1eGNWVU9zalBVbURnbkFNRWRSUWlMY2pPSFpJMktSVnB5SmJnOEJyM2pQRkJacGtQbWRWVVRWd1VDdzRRSURCVkJvMjc3V3N3YU5ZdWp1MHR3SWFVUytkbVdvK3BSM1NYbzJzdTJ4VWxhU3RaTkxXQ1V3cG4rNnBXV1ZxS2tyUFUvVlhTVWdDeFhLTEYyM1JiczJYc002ZW0zTFk3Rng4ZGcyTkIrZHVxWmM2S1FURnhDWnk4dmhFaE5QemprVlZVNFgrRDRUMElUMThDQWdZRHZEakhmQTBLQkIwUThUd2o1RW5QNEZYRGR3TDhYZnU4SFlJWVdPd1VBcEJ3cGgxK2dFT2RQVm1ENFJEOHNlakc4NlpQcThjTW5kM0RpUUNsdVhGSWdKdDREUi82c2ZtaXZza3huZmlqdjJiZWk0QmNvd1BhZjhsQ2xhZmdwZmg2UE1UOFFkM2lIZFE4QXRoUnZmd0hDbzhUSXo5YWdRNUFRSFlLRWRkcmtaMnZRWjZBbjhtb0ZhSVl4cGRmVytoQk5xUUIrL0tJQ2JtR3R2N0JFZlA4ZWlJZ3dqUnlmdjNBRDM2NzVvMW5YeWN6TVExV1Z2dW1HTlVSSFIySHI3MS9hZEk2MWkzTTBwNlNjdFVKREFoQVQwdzNwNmJjUkZSbUtxTWk2Tlo3VDAyOWo4cVFSdUZZclFEUDNwcmV3UnFwdVVST0ZaT0lTUmtaVS8zQk51cHNEUFpXeElRK01BWjhuaHBqbkFhRkFDakhmRXlLQkI0UjhENGo0SGhEelBVMmhtQysxeTZpdTBXaUFudFhCWUtpQ3dXajZYVy9Vd2NCV21mYXh1bnUvdE5DemVoaU4rbnMvQUZtd1JpTmdOSUNGRVVZakN4anY3WVBoM3U4c1dDTUxvNUdGRVN5TXJOSDBPMHo3Qm5kNXFzVytqdDBiVFNOd3NncWRSYlVJb1pBREQyOCtWQW9EbElyNlE0NjdsQWV4aElzcXJlbmZlM0crMW1MeGtkcE9IU3JEN0tkQ0VEL1NHMG43U3h0c056TEJEOTcrQWhUbmEzSHlyN0lHMjBWMGRjUFNmOWFkNTFtYlNNeHRzZzd6eDYvZVJHbGhGYUs2dVdIMlU5YVZmZnYwZGN1SEFlOHY0YTJyYXIycFpqbVpldXpjOG11clhmKytrQ0EvL0w3eEhmQjRQSGg2dU9QYytldXRmcy83dE5vcXE2cFBBRUI0ZURDNEhJN1Y3ZS9yMTY4SDF2LzBZWlB0cE82U0pnUDRwSVFseU03T3g0QUJ2ZkhPMjh1dHV2K1VhWllQQTBva3BvY2t0WnE2NVJUYk13ckp4Q1dNQ3E5K3g1eElDNGdRS3pBTUF4RlBDamVoTDl5RXZwQUlmZUFtOUlHYndCdENnU2ZFUENrNG5OYjVMMUxQVmtHblY2Rktyekw5YmxCRFo2aXhmZStZM3FBMUJXSFc5RHZMbWtLd250WEJhSFRzSlpsdHRYZHpJZmJXV0VGdXdIQnZ6SG95R0ltN1Mrb3NtbkhmOUlWQkdEVEdCM3FkZGFFd0xia1NvNmY2WSt4MGY1dy9XUW1sdkc3NGp1b3V3WmpwL3VacEhBWkR3OWV1MHJKTmxvR3p0Z1NjUVcrNno4WFRNdHk2YWxrWm9YdGZLYVl2Q01LMzcyWmExSDRXQ0MwL2tmRHlOYTFRSjYrMGJlVFVFZVhtbHlBekt4OWRPb2NoS2pJWUhmeThVVlJTdDI1MmE4ak16TEc2b3NTeHhBM3c5Zld5dVFLRlJxMXRNbGhiV3dKT3B6UDllZS9iZnh6SnA5SXNqbzBaUFJEL2VtTVpGaXg2QmJtNTFTcyt1cmxaUGdBYUZPZ1BBQ2hwbysreHM2Q1FUSnhlQnpjM2RQZnpBd0RvV0JiSk9iYlhsQ1N1aWN2aG00S3YwQWNTZ1E4a05RS3hXT0FOTG9mZjlFV2FaSVJXcDRSR1Z3bU5UZzZOVGdhdFRvRXFjK2hWUWFkWG13THh2VzNXeFFKdWEvRDJOLzNaVkpZMlBMSWxFTndmT2JYdWt5T0R3WWg5V3dyeDJMTmhtTEVvQ0wrc3RIeERIUmdxd3FOL0R3T0h3MkRIejNsMTVnUFhsbmRIMDJScE4xdEx3T21xV0ZTV3NYam1qVWpjdUtUQTRaM0ZVTjhyK3lhdjFGdlVPL2F2TlJVak5GSU1oVXhmYi9oM1JyY3pjOUdscyttQjdHN2R3dHNzSkxlRnE5Y3ltZ3pXdHBhQTAyaTAwR2kwMlBEemgwZzZjUTZydjkyRXlrclRQUCtTa25LTGVzZVJ0YVppOU83VkJhV2xGU2dydDMxbFNGZEdJWms0dmFIaDFSOU5wdWJsUTZsenJxTDU1TUV3REFNeDN4dFNjUUNrb2dCSXhRSG1VV0VSditsVnpocFRwVmRDbzVORHE1TkJyWk5CVXlXRFZpZURwdVpydmNMbFJuVWRRVWlFcWZ4WmZuYkRJN0QzUjFLMWpjd3ZydTF5cWd4WHpzclFhNEFIUmszeFErSXVVM0FJN2lqQ0V5OTNoRVRLeFYvYmluQTYwWDZCakdHQThNNXV1SFBUOGdIREFTTzh6WFdTSzh0MHlMaXF4TkhkSlNqTzEwTGt4a1YwSHlrWURoQTd5Qk5wcHlwUmtLUEYwZDBsZG5uNHNDWElaZFZmdjBSU3R4d2VxWXZEWWRDblQzZWNPMy9OWXYrc21lTlJjYStFWGtGQk1WSlNMbUx0dWkzSXZKMERxVlNDRVNQaXdPVnlrREI1RkhidlNjVE5tMWxZdTI0TGxNcW1IM0oxWlJTU2lkTWJIRndka2svY3BWRmsxOFZBekpmQ1hSd0FEMUVncE9KQWVJaE5vWmpMRVRUcmlocWREQ3B0R1pUYXNudS9sMEJWVlc0ZUZXWloxeGlSY3pZQ0VRZWR1a3Vna09rYm5hWWdGTnNla2dGZzI3bzhCSWVMTUdGMkFJeEdRRmF1eDhPTGc4QVhjSEJ3ZTVIVnEvVzFGcWtuRHd3REtHU1dmLzlHSmZpWnR6UFRsYmlZVW9sOXY1dW1xTXg4UEJoQ01RZDNNOVNZKzB3b092ZDB4NDcxK2VianpxaEtYLzMxdTd0VFNMYUduNTgzT0J3R1piVXFlanoxNUNQbTdkUXpsN0YzMzNGOCt0bVBBSUQvdlBVODNOM2RjUEhpZFh6NHdjc1lQRGdXYjcrenlueThQYU9RVEp3YWwrRWdQcVM2ZGlaTnRYQU5BcDRFSHVKQVNFVUI4SEFMZ1BSZUtPWno2eTZrMEJpVzFVTlZaUXJCU20wcFZOcFNLS3RNZ1ZpbExZT0JwVThkSEZIY0NHL3crQXl1Sk1rYnJkUWdFbk1CQUZxMWJTRlpwVFJnN1VkM3NQU05TRXg4SkFDQWFackR4bS91NHVKcCs5ZUl2VCtOb3U5UUx5UWZxbjV3OFA3RGZUWHhlQXdTSGcxRTNFaHZuRGhRaXQwYkN6QjJlZ2VNbWU2UHNFNWliUGp5cmxYTFp6dWkrM050QVVEaVJpSFpHcEdScHVrcDA2YU93Y1pOdTgzNzd6L2NWNU5Bd01lcnJ5ekI3TmtUc0g3RFRuejQwZmRZOXN4OExIdG1QbUo2ZDhVTHk5KzErWUZFVjBNaG1UaTFudjYra0FwTW80aDVDZ1d5NWJiWFdTWDJ4ZU1LNFNVT2hwY2tERjZTVUhoSnd1QW04TEhwR2hxZERISjFJV1RxUWlnMGhWQm9pcUhTbGtLamw5T2lNazdHMDRlUE1kUDlZVFFDeVFjYnJrQUJBQklQVTJVTGxyWHR6NWpIWjlDMXR6dVlHa1ZKR0laQlJGY0o4dTVvVUZKbzN5Zjh3enViS2cxMENCTGkwV2ZEY09WczNlQXVGSE1RTzhnVG82YjR3OHVYajlTajVkaXpxUkJHSTNEd2p5TGtaYXN4ZDJrb252MTNGRGF2enNHMU5PZjd2MUVzcXA1enJkVlMxUVZyeFBhSkJnQkVSWVhoMDQ5Znc4RkRKK3UwY1hkM3crUkpJL0gwa2prSUN2TEhsaTM3OGRGSGE4Q3lSbno5emE5SVQ3K05EOTUvR1pzM2ZZWlhYdnNJaVltbjIvckxjQmdVa29sVEd4UlNQZFVpT1NlWEFwR0Q0M0I0OEJBSHd0c3R6QlNLM1VJaEZYZUF0YXNUYUhVS3lOVUZrR3NLSVZNWFFhNHBnRnhkQ0oyaDVWY1hJMjFQSXVWaDhZdmhjSk53a1hLa0RJVzVEWStBU3IxNDhQWXpsV216Vm9kZ0lmb045Y0tBRVY2UVNIblFxbG5zMlZ3SVQyOGVCbzMxd2VCeFBoZzAxZ2QzYnFwd0tWV0c2eGZrS0MxcSszRFdzNzhVcFVWVk9MaXRDSE9XaHFKVGQwbWROakh4bnBpeEtCamxKVHI4OHZWZFhFNjFETkpYejhueDNYdFpXTFE4SENJM2JodjF2R1hWbkdJaFZ6am0zRmcrMzdGaTFOaXhnM0gzYmo2K1d2a0wzbjl2QlFZT2pLblRadUtFNFhqcnpXZVJtMWVJRjFlOGh3TUhUbGdjUDNUNEZCWXRmZzFmcjN3VEhsTDdMRnpqS0J6clQ1Y1FHdzBPRFRadkorZmsyYkVucEM0RzdrSS9lTHQzaExja0RONlNVSGlJZzhBd1RmL0ExaHUwcUZUbm1rYUc3NDBReXpVRnFOSTc1ZzlLOHVBNmRuSEQzS1doOFBiakl6dERqZDBiVFhOcCtRSU9Ba09Ga0ZYb29kV3cwRmV4a0hyek1XTmhFQmdHeUxpbWJQQ2FYQzZEc0U1aWRPM3RqaDU5UFJBUWFocVoxS3BaSE50VGdtTjdTNkNVbXg1cU8zR2dGTU1tK3FIZlVFOUVkSFZEUkZjM1RIMHNFSlZsT3R5NXBVSnVsZ1pGdVZwa1hsZENxMkdickh0Y2t6VjFrZ0ZBcFREZ2w1VjNFUkloeG9rRHBVZzdWUW10aHNXc0owTWdFQUovZXk0TU55NHBVSlNuaGJ4U2p3TmJpM0E3WFFsZEZZdmdqcWFwU0J3T0F3NlhBWS9IZ01kbnNHZVRxUTUxcHg0U1pGeHQrSHZsaUtUUzZqY0hpbFpZWnR0V1VWRmhLQyt2aEVLaGdzRmd3Tml4UStEaDRRNjV3cmJ2cTdVTGp3RFcxVWtHZ0lvS09aYS85QzU2OXVpTW45ZnZ3TzQ5aVZDcVZIajd2OHNoRm92d3hXZHY0SGpTV2R5K2ZSZkZKZVg0OHF2MU9KMTZDVnFORnQyN2R3SURnTVBsZ01mbGdpL2dReURnNDZPUDF3RUFCZzNzZzFNcEYyejZHbDBGaFdUaXRLUkNBWHI1bTJvN0dveEduTWx6akdWQjJ5OEc3aUkvK0VtajRPdmVDWDdTS0FqNTBpYlBZbGs5S3RWNXFGRGxvRUo1RitYS0hDaTF4ZlNwUURzUjNGR0VFWlA5RUJQdkNZWUJibDVXNEpldjc1ckx1akVjNE85dlJ0Vjdya1psYUxDRzhzZ0VQNHlaNW05UlN6ZzNTNDB6eHlwdy9tUkZuWWY5eWt0MCtITkRQdmI5Vm9qdXNlN29PY0FEWFh1NXc5T0hqNWg0VDhURWU2SzBzQXFmLzh0VXlxMDE1dm1xbFN5a1hxWWZ5MmVQbXg2OHVwWW14OGV2M01TZ3NkNklIZVNGRVpQOUdydEVnM2I5V3VCMElkbEQ2bWJldGpXSXRvWnZWcjZKc0xDZ092c1BIMDZ4NlRxdE1jOVhKbFBBMzk4MFRlMlBIUWNCQUltSnB6RnA4aExNbXpjWkNRbWo4T1FUczVwMTdmYy8rSTVDTWlIT0ppNDRDUGRXMHNUbG9tTElkVFJuclcweGtJbzd3TTg5Q3I3U0tQaTZSMEhJYi95ak9hUFJDTG1tRUJYS0hGU29zbEdoeklGTVhVQjFnOXV4WVJOODBXZWdKelJxQXc1dUw4Ykp2MG90SHRhcjByQzRkVVVKVDE4ZStId09HQWJRNll6SXlWVGo4Qi9GRm90cjFIVDJlQVZHVGZIRDNkdHFYRHN2eCtWVW1WWEJWbGZGNHVKcEdTNmVsb0hEWVJEY1VZU0lybTRJalJMalhGS0ZlZUVTYStzZTI0ckRaZENwZXpueTcxYlhhTmFvRFVqY1ZZTEVYU1VRdVhIaEZ5Q0FXTUtGV01LRlVNUUJqOCtBeTJQQU1LYTFINDBBakt3UkxBdXdCaU1NQmlPdW5MSC9BNG0yY3JjSXlmWWZTVTQ5Y3hrc2F3U1h5d0hEWWFCVXFuRXFPUTFmZmIzQnB1dll1dkNJdGJoY0xnYkd4K0Q2OVV6elBybENpZS9YL0k3djEvd09xVlNDOFBCZ2VIcTZ3OVBESFJLSkd3UUNQdmg4SGpnY0RoaUdnZEZvaE1IQWdtVlo2UFY2NlBVRy9IV3c3cnptOW9KQ01uRmFRMnFVZmp0SlZTM2FBQU1QVVFCOHBWSHdrMGJCUnhvRklhL3VYTW1hdERvRlNoVzNVYWJNUm9YeUxpcFZlVEN3OUdhR1ZOdjJReDd5N21od0xxa0NLbVg5YjViV2ZwUmw4M1VWTWozZStYL1hyVjZOcno0c2F3cmpPWmx0RjlCWWd4SGJmMng0NnBoR1pXalQvdGlUMUwwNkpDc2NZRTd5LzczNWhiMjcwQ2lEd1lELy9IZGxnOGZsY2lXdVhMblpoajF5ZmhTU2lWTmlHTVp5UG5JdXpVZHVEVHl1RVA3U3p1amdHWTBBajJpSUJJMHZ6cUhXeVZBbXowQ0pQQk9saXR0UWFFcGdHdGNpcEg1Nm5SRkoreHV2WXZFZzEzWkdOTlBJUkZwekpOa0I1aVE3QTFzcnZaREdVVWdtVHFtamh3Y0MzVTJqbURLdEZ1a2xyZk5EdHYweHpTc084SWhHQjY5bytMbEhOdnFnbmFxcURLWHlUSlRLYjZORWNSc3FiVGtvRkJOQ0hoU1B4ek9YZ0RNYWpWQ3BLU1NUdGtjaG1UaWxtcVBJS1huNU1ORFFTN054R1I1OHBaMFI0TlVOQVI3UmNCTTJYS05ZWFZXSkl0a05sTW96VUtySWhMcXFvc0cyaEJEU1hCNGVOYWRhcUdtRWxOZ0ZoV1RpbE9LQ2FKVzlCOEhuaWhEbzFSUEIzcjNoNTlFRlhLYisvd3FNTUtKTWtZbkNpdXNvcWt5SFRGTUlHaWttaExRMlQ4L3FoNEFyS3B4dklSVGlHaWdrRTZmRFpSajBDd293djA2bDBtOVdNUVhqSGdqMmprRUhqNjROVHFPbzBpdFFXSGtkaFpYcEtKYmRwSVU2Q0NGdHpzdWpPaVNYVnlyczJCUFNubEZJSms2bnM0K1BlU25xZklVQ2VRcjZEN1FoZks0SUFaN2RFZUxkQi82ZVhjRnBJQmhYS0hOUUtMdUd3c3AwVktwbzVVSkNpSDE1ZWxYWFdLK2trRXpzaEVJeWNUcjlhNHdpbjgwdnRHTlBIQk9QSzBTQVp3K0UrUFJHQjJrM2NEajEvVE0zb2tTUmhienlpeWdvdnd5Tnp2bHFxQkpDWEplWFozVjV5VW9aaFdSaUh4U1NpZE9wR1pMUEZkQlVDeE1HZnU0UkNQT0xSN0JQVEFOempJMG9WV1Fpcit3Uzhpc29HQk5DSEpjWHpVa21Eb0JDTW5FcUhBYm9IeEJvZm4yMm9IMlBKSXNFSGdqejZZOXd2emhJaEw3MXREQ2lWSkdGdlBKTHlLKzRCRTBWQldOQ2lPT3pmSENQUnBLSmZWQklKazZsczdjM3BFTFRmT1FpbFFxNTh2YjNueWZEY0JIb0dZMXd2emgwOElnR3d6QjEycFFyczVGYmxvYjg4a3RRMDRneEljVEplSGxXejBtV3laUjI3QWxwenlna0U2ZlNQNmg2RlBsY1FVRzdlc0RNWGVTUGNOODRoUG4yaDVEdlh1ZTRWcTlFVHVsWlpKZWVnVnpkdmtmWUNTSE9qVXJBRVVkQUlaazRsWm9oK1V4K2U1aVB6TURmb3dzNmRSaUdEcDdkNmh3MUdvMG9rcVVqdXlRVmhaWHBZSTBHTy9TUkVFSmFscnU3eUx3dFU2anMyQlBTbmxGSUprNkR3d0Q5QTJzOHRKZm51cU9sWEE0Zm9UNzkwU2xnS054Rkhlb2NWMnBLY0tmMERITEt6dEk4WTBLSXkrRnhxK09Kcmtwdng1NlE5b3hDTW5FYW5ieTg0U0VVQWdCSzFXcGt5MTN2SXpnUjN4TlJIUWFqby84ZzhMbGlpMk5Hc01ncnU0Q3M0aFNVS3JKQUs5OFJlekd3VmVCeUJQYnVCckVEUFZ2Vkp2Zmg4cXBydWxmcEtDUVQrNkNRVEp4R3YxcjFrVjFwUHJLM0pCeFJIWVloMkNjR0RDd2Z4Tk9wVmR0Z0FBQWdBRWxFUVZUcFZjZ3FTVUZtOFVrYU5TWU9RYWt0ZzRjNHNPbUd4T1dvTktWdGNoKytSVWpXdGNrOUNhbU5Rakp4R24wQ3FxY2RuSGVSMG0rKzdwSG9HandPL3RMT2RZNHBORVhJS0V4Q1R0azVHRmo2SVVFY1IwSEZGUXJKN1ZSQjVkVTJ1UStQV3lNazAzUUxZaWNVa29uVDZOM0IzN3lkVmxSa3g1NDhPRjlwRktLREhvS3ZOS3JPc2FMSzY4Z29PbzVpMlMzUWxBcmlpRElLanlITXR6L0VBaTk3ZDRXMElaVzJITGNLajdiSnZmUnM5VVBJWEE2blRlNUpTRzBVa29sVDhCV0xFZXh1S2dtazF1dVJVVlpoNXg0MUJ3TS9qMDdvRmpRV3Z1Nlc0ZGdJRnRrbFo1RlJlQXdLalhPL0FTQ3VUMmZRSUMxckN3WjNmY3JlWFNGdDZNS2RMZEFidEcxeUw1VkNiZDUyRTlQOGQySWZGSktKVTRpcE1ZcDh0YmdFQmlOcng5N1lpb0cvdERPNkJZK0RqM3VFeFJHajBZRHMwak80bVo4SVZWV1pmYnBIU0RNVXkyOGkrY1lheEViTXBoRmxGNmV1cWtCYTF1OG9sdDlxczNzcVZCcnp0a2drYkxQN0VsSVRoV1RpRkdxRzVJdEZ4WGJzaVcyODNFTFFNM1JLbldrVnJOR0E3SkpVM0N3NEFuV1ZNNDZLRTJJS3lvbFhQME9uZ0JFSTlPd0JONUV2ZUZUMXdpWG8yU3FvTktVb3FMeUtqTUpqMEJrMFRaL1VncFRLNnZ1NXVZa2FhVWxJNjZHUVRKeENUSWZxaC9ZdUZUdCtTQllMUEJFZFBCRmh2djBzOXJOR0E3S0xVM0N6TUJIcXFrbzc5WTZRbHFNemFKQ2Vkd0RwZVFmczNSWGlRaFRLNmdWRVBEd2tkdXdKYWM4b0pCT0h4K053ME4zZjEvejZZbUdKSFh2VE9CNVhpTTRCbzlBcFlEaTRITDU1dnhFczdoU2RNbzBjNjZpTUd5R0VOQ1l2ci9yLytiRFF1Z3NxRWRJV0tDUVRoOWZGeHdmQ2UrV0FjbVJ5bEd2VVRaelI5aGh3RU80WGgramc4UkR5M1MyTzVaZGZ4dFc4dlZCcUhEZmNFMEtJSThuSXpEVnZkd3dQc21OUFNIdEdJWms0dkQ0T1BoL1oxejBTTWVFUFF5b09zTmhmb2N6QmxaeGRLRlZrMnFsbmhCRGluRzVuVklma2lJNVVrNXZZQjRWazR2QnFQclRuU1BPUitUdzM5QWlaakk1K2NSYjdWZHB5WE12Ymg3enlDeTYxS2lBaGhMU1ZncUpTcU5WYWlNVkNoSGNNZ2xESWgxWkxpeXFSdGtVaG1UaThYalZIa2dzZG9ZWXdnMUNmV1BRTW13b2hyL3FCRXIxQmk1c0ZoM0M3NkNTdGtFY0lJUStBWlkxSXYzRUhmZnQwaFVqQXg4QzRuamlXbEdidmJwRjJoa0l5Y1dpZUlpRkNwS1k1dmxxREFiZks3VnN1VFNMMFJVekhoK0V2N1dLeFA2LzhFaTduN0lTbWloN0tJNFNRbG5Ed2NDcjY5dWtLQUJnN2VnQ0ZaTkxtYUsxSDR0Q2lmWHpNMnpkTHk2Qm43Yk9JQ0FNT3VnU094dWdlTDFrRVpIVlZCVkp1L1lnenR6ZFFRQ2FFa0JaMDZNZ1pzS3hweXRxSVliRVFDR2hjajdRdENzbkVvVVg3VlpkK3UxcGFhcGMrU0VSK0dCYTlETjFESm9MRE1mMG5iWVFSR1lYSGNPVEtKeWlzdkdhWGZoRkNpQ3NySzVNaDlleFZBSUJFSXNhc2g4Zll1VWVrdmFHUVRCeGE5eG9oK1hwcFd5L2J6S0NqMzBDTTZyNGMzcEp3ODk1S1ZRNk9YZnNLVjNKMlE4OVd0WEdmQ0NHay9kaXpMOW04L2N4VE05REIzOXVPdldsYllqR3ROR2h2VEk5ZUNVNy8rTDFFSXNiZjVrL0F5T0Y5RVJMaUR6R3Q4MDVJcTFOcnRNak5MY2JSNCtleFllTitLSldPVjcrYUVPTGN1Rnd1ZnZueDM0aUtEQVlBSkI0OWkxZmUrTWJPdldwOUN4ZE14M1BQL2czTFgzd1hKNVBQVzMwZWw4T0JuNzlQbzIwS0hYaEJMbnU2ZW5rM1UzdWYwNGZrK0FFOThLL1hIMGRnUU9OL0tRZ2hyYWVnc0F4dnYvY0RUcCs1YXUrdUVFSmN6TUM0bnZqcXM1Zk1yMWQvdngzcmZ0clZKdmZlOWVmcUI3N0c1czE3c0g3RFRwdk9tVHBsTk41L2J3Vnk4d294YmZyZm9kRm9yVG92SkRnQUIvYXZiYlJOejk1VGNPV1M5ZCsvcGN2ZVFsTFNXYXZiTzZ2NlFySlR6NEtQSDlBREt6OWZZZTl1RU5MdUJRYjRZT1huSy9Ec0N4OGo5U3pOMFNhRXRKeVUxQ3Y0ZGZNQlBEcDNQQURnbVNVUHc5TkRncFdydDBDbk03VHF2U01qUWgvNEd0N2VuamFmczJ0M0l1YlBUMENmbUdnc2ZYb3V2dmp5WjV2T1gvM3RKcHc0ZWM1aTMvU3BZekY3OWdRQXdNZWZyTE00Tm1wVVBBYjA3NFhWMzI2Q1FxR3lPSlo1TzhmbS9yc0twdzNKRW9rWS8zcjljWHQzZ3hCU3cvLzk4d25NWC9nbVRiMGdoTFNvcjFkdlFXaElCNHdZRmdzQW1EOTNQUHIzaThiSzFWdVJjdnBLcXkzYzFMUDNGSnZQR1RLNEw5NTk1MFg0Ky9zZzdVSTZ0bTQ5WVBNMWpFWWpQdnh3RFJZdW5JR2RPdy9iZkg1V1ZpN09uYlA4WkM4K0xzYTgvY09QMnl5TzllclZCVnB0RmI3NTVsY1k3RlJGeWhFNTdYU0xwVS9Od0pPTHA5cTdHNFNRV3RiKytDZStYZk9IdmJ0QkNIRXhBZ0VQLzN0ekNVYVBHbUN4LythdHV6aWNlQmFuVGw5R1JrWXVORnI3UEZETjUvT3cvSVZGV0xSd0JsaWpFZDk5dHhtclZtMnNFenFGUWdIT25kbld3RldhNTM2WXQzYTZSVzNidG53RnZjR0FPWE9YdDJpL25JbExUYmNZT2J5dnZidEFDS25IaUdHeEZKSUpJUzJ1cWtxUDEvNXZOUjZaTlFiUEwzc0VRaUVmQU5DbGN4aTZkQTdEMHFkbXdHZzBvcUN3REVxbEdpcWxHcWZQWHNQMzYzYTIya2p6ZlZGUllmam9nMzhnT2pvS3VYbUZlUFcxVDNEK2ZQM1BhTEFzaTh5c3BxY3dSRWFFZ21XTnVKT2RhM04vUHZuMEJ4eEpUTEhZTjNmT1pDejQyelRUdFNORHNXdG4zZm5XdGVjcWp4bTN1RjAvNk9lMElUa2t4TC9wUm9TUU5oY2Ewc0hlWFNDRXVDaWowWWpmdGh6Q2tjU3plR0xSRkV4TkdHNnh5QWpETUFnS3JDNGRHaFBUQmNlT24wZjZqZXhXNjlQY09aUHd5aXRMSUJJS3NHZlBVZnozZjk5QXJsQTIyRjZuMDJQSzFHZWF2TzZWUzd1Z1ZLbXNhbHRiY1hFWk1qTXRnM2hGUmQwRnIzYnNQSXliTjdQcTdPL1pzd3NtVFJ4dTgzMWRqZE9HWkNyelJvaGpFb3ZwM3lZaHBIVVZsMVRnZzA4MllPWHFyUmcycEErR0RlbU5ibDA2SWp3OEVCeE85YWZtTXBrU2hVWGxyZGFQano5NkZaTW1Eb2RTcWNici8va1VPLyswZmY1d2E0aU43VjVuWDdldWtYWDJKUjVOd1lFREorRG41NDNCZzJLUmRPSXN5c3RsbURGOUhJVmtPSEZJSm9RUVFrajdwbFNxc2YrdlU5ai8xeWtBZ0Vnb2dJKzNCOXdrSWtna1ltUm5GNkM4UXQ1cTk0K1A2dzBBbURuN2VlVGtGTFRhZld3MWIrNWt6SnM3MmVyMlhUcDN4UHZ2cmNDamo3Mk04dks2STg3dEZZVmtRZ2doaExnRWpiWUtlUVZ0UDRmV1VRS3lYS0hFMm5WYnNHZnZNYVNuMzdZNEZoOGZnMkZEKzltcFo4NkpRakloaEJCQ3lEM1IwVkhZK3Z1WE5wMWo3ZUljelNrcFo2M1FrQURFeEhSRGV2cHRSRVdHSWlxeWJvM245UFRibUR4cEJLN1ZDdERNdlNrcXJKSEt2OVZFSVprUVFnZ2g1QjZ0dHNxcTZoTUFFQjRlREM2SFkzWDcrL3IxNjRIMVAzM1laRHVwdTZUSkFENHBZUW15cy9NeFlFQnZ2UE8yZFNYY3BreXpmQmhRSW5FREFHZzE5aW1mNTZnb0pCTkNDQ0dFM0pPWm1XTjFSWWxqaVJ2ZzYrdGxjd1VLalZyYlpMQzJ0Z1NjVHFjSEFPemJmeHpKcDlJc2pvMFpQUkQvZW1NWkZpeDZCYm01UmViOWJtNGlpM1pCZ2FhS1lTVWxyZmVRb3pPaWtFd0lJWVFRMG9hdVhzdG9NbGpiV2dKT285RkNvOUZpdzg4Zkl1bkVPYXorZGhNcUswMFBMWmFVbEZ2VU80NnNOUldqZDY4dUtDMnRRRmw1cFkxZmlXdWprRXdJSVlRUTRnSTRIQVo5K25USHVmUFhMUGJQbWprZUZmZXFmQlFVRkNNbDVTTFdydHVDek5zNWtFb2xHREVpRGx3dUJ3bVRSMkgzbmtUY3ZKbUZ0ZXUyUUtsVTJlUExjQmdVa2draGhCQkNYSUNmbnpjNEhBWmxaUlVXKzU5NjhoSHpkdXFaeTlpNzd6ZysvZXhIQU1CLzNub2U3dTV1dUhqeE9qNzg0R1VNSGh5THQ5OVpaVDdlbmxGSUpvUVFRZ2h4QVpHUllRQ0FhVlBIWU9PbTNlYjk5eC91cTBrZzRPUFZWNVpnOXV3SldMOWhKejc4Nkhzc2UyWStsajB6SHpHOXUrS0Y1ZS9hL0VDaXErSFl1d09FRUVJSUllVEJ4ZmFKQmdCRVJZWGgwNDlmZzFBb3FOUEczZDBOY3g2WmhEMjd2c084dVpPeFpjdCtmUFRSR3JDc0VWOS84eXRlV1A0T2dvTTdZUE9tenpCcVZIeGJmd2tPaFVJeUlZUVFRa2d6OFBtTzlZSDgyTEdEY2ZkdVB0NzQxK2NZTVNJT2IveXo3a04vRXljTXgxdHZQZ3ZXeU9MRkZlL2hyZjk4QlFOYlhSLzUwT0ZUV0xUNE5haFVhbmhJM2R1eSt3N0hzZjUwQ1NHRUVFSWNVRlJVR01yTEs2RlFxR0F3R0RCMjdCQjRlTGhEcmxEYWRCMXJGeDRCckt1VERBQVZGWElzZitsZDlPelJHVCt2MzRIZGV4S2hWS253OW4rWFF5d1c0WXZQM3NEeHBMTzRmZnN1aWt2SzhlVlg2M0U2OVJLMEdpMjZkKzhFQmdDSHl3R1B5d1Zmd0lkQXdNZEhINjhEQUF3YTJBZW5VaTdZOURXNkNnckpoQkJDQ0NGTitHYmxtd2dMQzZxei8vRGhGSnV1MHhyemZHVXlCZno5ZlFBQWYrdzRDQUJJVER5TlNaT1hZTjY4eVVoSUdJVW5uNWpWckd1Ly84RjNGSklKSVlRUVFrajlVczljQnNzYXdlVnl3SEFZS0pWcW5FcE93MWRmYjdEcE9yWXVQR0l0THBlTGdmRXh1SDQ5MDd4UHJsRGkrelcvNC9zMXYwTXFsU0E4UEJpZW51N3c5SENIUk9JR2dZQVBQcDhIRG9jRGhtRmdOQnBoTUxCZ1dSWjZ2UjU2dlFGL0hUelpLdjExQmt5UFhnbEdlM2VpT1U0bnJiVjNGd2doRFlnZjlxUzl1MEFJSWUwT2g4T0FaWjB5MXRuZDFjdTdtZHI3Nk1FOVFnZ2hoQkFYUUFHNVpWRklKb1FRUWdnaHBCWUt5WVFRUWdnaGhOUkNJWmtRUWdnaGhKQmFLQ1FUUWdnaGhCQlNDNFZrUWdnaGhCQkNhcUdRVEFnaGhCQkNTQzBVa2draGhCQkNDS21GUWpJaGhCQkNDQ0cxVUVnbWhCQkNDQ0drRnA2OU8rQnFFbytlZ0VhckJRQk1IRC9HenIycGxuUWlCWG41QmViWGNmMWpFUm5ac2MzN1VWRXB3ODhiTnFOL3Z6NFkwRDhXUW9HZ3pmdGdEWjFPaDdRTGx4RTNvRytiM1ZOdk1BQUFlRnh1czY5eE55Y1BBTUJoR0lTRUJMVkl2d2doaEpEMmlFSnlDOXV6N3lCa2Nqa0F4d25KU1NkU3NHSGo3K2JYSEE0SGd3WU9hUE4rNlBWNmZMdm1KMlJtM3NIVmE5ZXhhL2QrdlBXdlZ5QVNDZHU4THcxaFdSWjc5eC9Da2FOSlVDaVUwT24xR0RJb3JrM3VuWHJtUERiOXRoMWR1MFNoZTNRM2pCb3hCQnlPYlIvMnZQUCtwd0FBSG8rSGxaKy8zeHJkSklRUVF0b0ZtbTdoNHM2ZXY0QmZOMisxMk1leUxMNzY1bnNVRmhXM2FWODJidDZHek13N0FBQ0dZVEIzenNNT0ZaQUIweHVJTzlrNVVDaVVBSUJ0Zit5Q1VxVnFrM3VmVDdzSXJWYUxTNWV2SWVuRUtac0RNaUdFRUVKYUR2MFVkbUdwWjg1ajdRKy9nR1ZaQUVCOFhEOE1qT3NQQUpETEZmajBpMVhJemN0dms3NGNQWDRTSjVKUG0xOVBUWmlBMkpoZWJYSnZXODJaTlEwOG51bERGb1ZDaVoxLzdtdjFlMm8wV2x5OWRzUDhldERBL3ZXMisrdFFJczZldndDVld0M3FmU0tFRUVMYU01cHU0YUlPSGo2S3JkdDN3V2cwQWdCaWV2ZkU0Z1h6d0RBTXVGd09UcDVLUldXbERKOTg5ZzJlZVhveHVuYnAxR3A5dVhEeENqYi8vb2Y1dFVna2hFS2h4RzliZHJUSTllZk1udDRpMTduUHo4OFhZMFlOdzRHRGlRQ0FZMG5KR0RaMEVNSkNnMXYwUGpWZHZuSU5lcjBlZ0dtVVBUNnVia2pXNi9YWXVXcy9kRG9kT0J3T1hsbnhIQ0k2aHJkYW53Z2hoSkQyakVLeWk5SHI5ZGowKzNZa25VZ3g3K3ZmcncrZVdQU28rZVA3QlkvTkFaZkx4ZkVUcDZCU3EvSDVWOTlpMXNOVE1YYjA4QmJ2ejdYMEcvaCszWHJ6YURaZ0dqVTluSGk4eGU3UjBpRVpBQ1pPR0lzVEowOURxVkxCYURUaXlORWtMSHhzVG92ZjU3Nno1eSthdDZPN2RZR1hwMGVkTnJjejcwQ24wd0VBK0R3ZVFrTmFMN1FUUWdnaDdSMkZaQmRTWEZ5Qzc5ZXRSL2JkWFBPK1VTT0dZdTRqTThBd2pIa2Z3ekI0ZE40c2lFUWkvSFVvRVN6TDR2ZXRPM0RqNWkwOE5uODJQS1RTRnVuUHJZeE1yUHJ1Qi9NSXFUTnhFNHN4Y2NJWW5FeE9SY0xraDlDL2I1OVd1NWRLcGNibEs5Zk1yNGNQSFZSdnUrczNicG0zdTNidGJKNFNRZ2doaEpDV1J6OWxHL0RNY3kvYjdScURCdzdBb2dYenJHNXZOQnB4TENrWjIzZnNoa1pqS2ovSDRYQXdkL1lNakJ3eHBONXpHSWJCckllbklDSWlET3QvK1EwYWpSWVhMbDdCcll4TXpKNDVEWVBpKzFzRWExdGwzTTdDeWxWclVWVmxHdmtNREF6QWl1WExJSFYzYi9ZMWpVWWp0bTdmaFlPSGo1cjNEUnM2c042MkxmSG5kOSthZFJ1d0JodWFmWDVUZjU3SktXZk1JOFRlWHA2STdWUC9YTzNMVjlMTjIzMWllamE3UDRRUVFnaHBHb1ZrSjFkUVVJaGZOMi9EalpzWjVuMCszbDU0Nm9rRmlMS2lEbkwvdm4wUUdoeU1iOWY4aEx6OEFpaVZLdnkwZmhPT0hqdUoyVE9ub25PblNKdjdkRDd0RXRiOTlBdDBPdE1Jc3IrL0gxNThmdWtEQldTOXdZQWZmOTZJTTJmVHpQc0c5SXZGWS9ObU4vdWFqdUw0aVZQbTdSSERCOWRiMWFLa3BCUjNzdThDTUwwQm9wQk1DQ0dFdEM0S3lRMElDUEJ2MW5uRnhhWG0rYmZOdllablBmTlJhMU9xVk5pMSt3Q09IajlwTWQrM2Y5OCtlSFQrTEVqYzNLeStYMENBUDE3N3h3djRiZXNmT0hIeU5JeEdJN0x1Wk9Qano3NUcxeTZkTUduaU9IVHYxc1dxYXgxT1BJN2Z0KzQwUHpBWTBNRWZ5NTlmYXRYWDFCQ1pYSTQxNnpaWXZCRVkwRDhXankrYzMrQm9kMlBmKzhMQ1lxdmFOVVd0MHBocll2UDVmUGo0ZU5YYnJyR3YvY2JOREJRVUZBSUF1Rnd1aGcycGY2cEZ6VG5MSXFFUU8zZnRiN1J2TE12aWwwMWJHMjBURk5nQlkwYTEvRHgwUWdnaHhCVlFTRzdBZi83djFXYWQ5OHJyL3pFSHArWmVvekVxdFJxSERoL0Q0Y1RqVUtzMTV2M3U3aExNbnpNVC9mczFiKzZzUU1ESDMrWS9nc0VENC9EcnBxM20wbkEzYm1iZ3hzME1CQVowd0lqaGd4RS9vQi9jM1NWMXp0Y2JETmk2N1U4Y09acGszaGNXR29MLzkrd1NTS1h1VUtuVjJMSjFKeVpQZWdoK3ZqNVc5eXZqZGhhK1cvc3pLaXRsNW4zRGhnekVZL05uTnpvZHBMSHYvZi85NTMwVUY1Y0FBSlkvL3d5OHZUeXQ3azlOZit6Y2czMEhEZ01BK3ZXTndlTUw1OXQ4alpxanlDS1JFRkpwL2FQdE5VZlFWV28xamljbE4zcGRsbVdiYkJQZHJRdUZaRUlJSWFRQkZKS2RSSGxGSlJLUEp1RllVckpGT0dZWUJrT0h4T1BoNlFsWThjcWIrSDdkK2dlNlQzUzNMbmpqdFJkeDZNaHg3TnB6QU5wN1Myd1hGQmJodHkwN3NHWGJuK2pXdFRQbXpKNk9vTUFBQUVCaFVUSFdyTnVBdXpuVkR3eDI2OW9aenl4WkRMRlloSktTVXF4Y3RSWUZoVVc0ZkRVZHp5MTdDdUZoSVkzMncyZzA0cTlEUjdIano3MHczRnV1bVdFWVRKc3lBWk1takh1Z3J6RXFzcU01SkdkbTNvRjMzNWhtWGVmT25idlYxNHl3ZlludjRwSlNuRDEzb2NsMm1WblpGdDliUWdnaGhMUStDc2xPNE9TcFZHejQ5WGVMYVJVQTBDa3FBby9NbXRiaXRYSTVIQTRlR2pzU2NmMWpzZS9BWVp4SVRqSFBMMlpaRnVYbEZmRDM4elgxTGZrME52LytCN1JWVmViemh3MFppUGx6WjRMTDVRSUFpa3ZMVUZaZURnQ1F5ZVQ0NVBOdnNQU3BSZWpSdld1OTl5OHFMc0ZQNnpjaDQzYVdlWjlRSU1DaUJmUFFyNW1CdHFhdVhUb2g1ZlJaQUthUjh1WmMwMkF3SVBOT3R2bDFjK1p1NzkxM3NNNmZhWDBTajU0d2I4Y042SXNuRnovV1lOdjdEeXpTc3RTRUVFTElnNkdRN0FSaVkzcmhqeDE3ek5NNEFqcjRZOGEwU2VnYmF4bnVoZzZPZitCN0JRVUZtTGU5dkR3eGI4N0RtRHh4SEE0Y1RNVHhwR1JvcTZydzZMeFo0UEY0WUZrV0o1SlBtd015aDhQQnJCbFRNSGJNQ0l0cmR1L1dCUzg4dHhSZnIxb0xsVm9OclZhTHIxZXZ4Y0xINW1CZ2ZQV2lHUWFEQVljVGsvRG43bjNtcWhnQUVCSWNoS2VmWFBoQTg0ZHI2dFVqR2d6RHdHZzA0dUxscTVnMzUyR2JyNUZ4Tzh0Y1NjVFQwd01oSVVFMm5WOVNVb3BUOTRKNlkrUnlCYzZlcng1dEhqVmlxRzBkSllRUVFraXpVRWgyQW01dVlreWJPaEg3L3pxQ2hJbmpFQi9Ycjk0S0NBdGFhYkVMRHc4cFpzK2Npb25qeCtESzFYVHo2bndjRGdkTGx5ekNPKzkvQmdCWThzU0NCa2RVTzBWRllNWHl2K1B6bGQ5Q0xsZkFZRERneC9XYlVDbVRZZnk0MGJoNjdRWisyL0lIQ2dxTHpPY3dESU9SSTRaZzFveXA0UE5iN3ErcXA2Y0hPb2FISXV2T1haU1ZsZU5POWwxMERBK3o2UnFYTGxmWE5lN1ZJOXJtUHV5eGNoVDU0T0dqNWpyVFlhSEI2QlFWWWZPOUNDR0VFR0k3Q3NsT1l1amdlQXdaRkZkdk9HNHI3dTRTaTVGZkFQQ1FTdkhjc2lmaDVlWFpaSW0za0pBZ3ZQVENNbnoyeFdySTVISVlqVVpzKzJNM1VsTFBJVGMzMzZLdG41OHZGajQycDlXV3k0NlA2NCtzZTNPS1Q1NUt0U2trRzQxR3BKNDliMzdkdjErc1RmZk95eSt3YWhSWkpwZGJQQWc1YXVRd20rNURDQ0dFa09hamtGekxXLy83NElIT1Z5aVZMWFl0ZjE5ZlBQZjNwd0NZUmxVZlpIR1AxaFFXMnZoRGVEVUZCUVpneGZLLzQ1TXZ2b0ZNWnBvK1VqTWc4L2s4akI4M0doUEhqd0dmejIveHZ0NDNNSzRmdG0zL0UzcURBYW1wNS9Id3RBU0lSRUtyenIxNjdUb3FLaW9CbUVhbHUwZGJWeDd2dm8yYnQ1bEhrV1A3OUVMYWhjdjF0dHV6NzZCNTJvbVBqM2VkTnlpRUVFSUlhVDBVa211cFdVUFhrYTVWMDY0OUIxQjVMMkJhNDdGNXN4N29mQUR3OUpCaXl1VHhOcDFUbjl6Y2ZPei82ekFVQ3FYRmZvWmgwSzl2REI2ZW5tQlRpYmpta2tqY0VCL1hEeWRQcFVLbFZ1UG84Wk9ZOE5Cb3E4NDllS2g2eGIraGcrTnRldk9TbkhJR04yL2RCbUI2UXpCNzVyUUdRN0tQdHhjNEhBNVlsa1hDcElmQXUvY2dKQ0dFRUVKYUg0VmtKNVI2OXJ4TkFieDJTTGIxZk1DMDZFWnpRN0xSYUVUNjlaczRkUGdZTGw5TnIzTzhaNDlvVEo4NnFjbXljQzF0L0xoUlNFNDVBNlBSaUlPSGptTEVzTUVRaTBXTm5wTjE1eTZ1WGI4SndGUkJZdFJJNngra1U2blUyUGJITHZQcmNXTkdOZnFHWVB5NDBlZ1lIb1p0Zit6RzRJRURyTDRQSVlRUVFoNGNoZVJhVnEvOHVGbm4vWFhvS0xadS83UE8vbGtQVDhWRFkwYythTGVja2tLaHhNbFRxVGgrNHBTNUx2RjlETU1ndGs5dlRCdy8ydWFINWxwS1lHQUE0dnJINHZTWjg1QXJGTmkxOXdBZW1UbXQwWE8yYk50cDNoNHlLQTRlVXFuVjk4c3ZLSVJjcmdBQStQcjZZT0tFTVUyZTA2MXJaN3o2OHZOMm5ZdE9DQ0dFdEVjVWtsdEErdldiMkw1amQ3M0h0dS9ZamRDUUlIU1BycjhtOElOcUtOUy85YjhQckJvdGJ1cE53ZjI2dTliUzZYUzRlT2txVHA4NWh5dFgwcUcvdHhCSWJVS2hFSG41K1ZqMzA2ODJYYjgyTnpjM3ZMcmkrV2FmUDMzcUpKeEx1d1M5WG84amlVbUk2OThYRVIzckQrMm5VczdnVmtZbUFGUC9weVRZTnJMZUtTb0M0ZUdodUhzM0Y0ditOaGRDZ2NDcTh5Z2dFMElJSVcyUFF2SUR5czNMeDdkcmZnTExzZ2dPRGtSRmVTVlVhalVBMHdJVHR6SXk4ZDNhbi9IU0M4dHNlc0RObVdpMVdseTlkaDFwRjY3Z3dxWEw1dnJCamRGb05OQm9ORTIyYTRwRTR2WkE1L3Y2K21EaStESFl0ZWNBV0piRkR6LzlpbisrOW1LZEFGdGVVWW5OVy80d3Y1NDRmb3hObzhqM2pSZzZHSG41QlZaVjdmaGwwMWFicjM4Znk3SlduUzhROEpzY1BTZUVFRUxhSXdySkQ2Q2t0QXhmZnYwOTFHb05KQkkzL0gzcEUvanc0Ni9NeDU5Yy9Cais5OTRuVUtuVStITGw5MWl4ZkJrQ0F3TWF1YUp6dVhydEJnNGRPWWJyTjI2WmEvazZvNGtUeHVMYytZdkl5eTlBWVZFeGZ2eDVJNTUrY3FINWdUeWRUbzl2di8vSnZCeDRXR2d3eG84YjFheDd4UTJJdFhwaytIaFNjclB1QVpoQ3NqWG5pOFVpQ3NtRUVFSklQU2drTjFOeFNTaysvV0lWS2l0bDRIQTRlUHJKaFhVZXd2TDI5c0lUaXgvRE42dlhRYTVRNEpQUFYrSDVaNWUwK1FOcXJjWEh4NnZlZ0J3WUdJRDRBWDJ4ZSs5Zk1OeWJidEhjdWQ3MTBXcTFlR0hGR3kxMlBSNlhpOGNYUFlvUFAva1NPcDBlNTlNdVlmdU8zWmc1WXdxTVJpTisyckFKV2ZlV29PYnorVmk4WUw1NXlXMWJDWVhXbFpramhCQkNpSDFSU0c2Ry9JSkNmTG55TzVUZnE1VTdaOVowZE92YXVkNjJ2WHBFWS9iTWFmaHR5eCtRS3hUNDlJdFZXTHBrRWJwM3M2MjJyaU1LRE9pQUNRK054dTY5ZjhIZnp4Zjkrc1pnUVArK0NBc05CbUNxOCtzc3drS0RNV2YyRFB5eWNRc0E0TURCUlBENWZKU1ZWK0RNMlRSenU4Zm16Yko1Q2VybWFzNGJpL3R6eUhrOEhsWisvbjVMZDRrUVFnaHBOeWdrMitqR3pReXMvdTVIODd6aktaUEhOMWtHYk15b1laREpaTmgzNERBMEdnMisrdnA3ekp5UmdIRmpuTC9xeGNUeFk5RW5wcGRMakk0UEh6b0lPYmw1T0hyc0pBQmc5OTYvTEk1UGVHZzBCbEVwTmtJSUlhUmRvTWZtYlhBOEtSbGZydnpPSEpDbkpreXd1bmJ3akdtVHphWGdXSmJGbG0xLzR0czFQOVZaVk1QWjhQazhsd2pJOTgyZFBRTTllMFRYMlQ5a1VCd2VucDVnaHg0UlFnZ2h4QjRvSkZ0QnA5UGg1MTkrd3krYnRwcExtazJmT2hFSmt4Nnk2VHF6SHA2S0dkTW1tMStmVDd1RS83NzdNZEl1MXIvaW1yM2RYenE1UFRtVmNnWVp0N1BxN0wrYWZnT1hyMXhyK3c0UlFnZ2h4QzVvdWtVVDd1YmtZdTBQdjZDZ3NBaUFxV2J0N0psVE1XYlU4R1pkYitMNE1mRHg5c0w2WDMrSFRxZURUQ2JINnU5K1JLK2UzVEYzOW5UNCsvdlpkTDJHeW56SlpZcG05YSttZ29JaTh6YUhjZTMzVXptNWVkajAyM1p6SGVUYUtpb3FzWExWV3ZUdTFRTXpaeVFneUlXcWxCQkNDQ0drTGdySkRkQWJETmkzL3hEMjdUOWtIajEyY3hQanFjY1hvRWYzQjFzWUpENnVINEtDQXJENis1OVFXbG9HQUxoODVScXVwZC9Ba01IeG1EeHhITHk5UEsyNjFvT1VDYnRQSnBlam9LQUlQdDVla0hwSXdlZnhVRlJVakY4M1Z3ZHdxZFQ5Z2UvamlBcUxpckY3NzE5SVBYTWVScVBSdk45REtzV2lCWE9SbTVlUFAzYnVOWStxWDdwOEZaZXZYRVAvdm4wd2Z0d29oSWVIMnF2cmhCQkNDR2xGRkpMcmNTc2pFNzlzM0lMOGdrTHp2cURBQVB4OTZlTTJqL1EySkN3MEJQOTY3U1ZzK20wN1VsTFBBZ0FNQmdPT0p5VWorVlFxQnNiMXc1alJ3eEVTM1BxVkZKUktGVDc5WWxXamJheFovTUtaWkdiZXdWK0hqK0o4MmlXTGNBd0FBK1A3WTg2czZaQkkzTkN6UnpTNlIzZkYrbDkrUS9iZFhBQ0EwV2pFbVhOcE9ITXVEWjA3UldMNDBFSG8xemNHZkQ3ZkhsOEtJWVFRUWxvQmhlUWF5c29yc0hYN256aDc3b0xGL3Y3OSttREJvM01nRXJWc2pWdXhXSVRIRjgxSDM5amUyUFQ3ZGxUY0t5bW4xK3R4SXZrMGtsUE80UFZYbHB0THF0WG5RWmVsQmdCL2Z6OHdERk1uTEpxUCsvazJlM3FKSTlGb3REaDcvZ0tPSGorSjdPeWNPc2ZEdzBNeFo5WjBkTzRVYWJFL0xEUUVyLzNqQlNTZFRNSE9YZnNzSHJhOGxaR0pXeG1aMlBUN2RzVDI2WTI0L24wUjNhMHpMU1ZOQ0NHRU9Ea0t5VFhJWkhKY3VIakYvTnJkWFlKNWN4N0dnSDZ4clhyZjJENjkwRDI2QzNidE9ZRERpVW5tQlRobXpraG9OQ0MzRkI2WGl5NmRveUNUeVdHNE42MkF5K0hBM1YyQ3JsMDZZZXpvRVhCekV6L1FQZTdYNzIxckxNdmlhdm9OcEo0NWo3UzBTOUJXVmRWcEV4UVlnQ2tKNDlFdk5zYTh5bDV0SEE0SEk0WU5SdnlBZmpoMDVCZ09IVDVtcm5JQ0FHcTFCc21uVXBGOEtvU3NuTTRBQUNBQVNVUkJWQlZ1Ym1MMDd0a0RNVEU5MEQyNks5ekVEL2E5STRRUVFramJvNUJjUTBUSE1NeWVPUldiZnR1TzJENjk4Tmk4MlcwMkYxY29GR0xXdzFNeGNzUlE3TnkxRDNxOXZzRTZ5bjM3OUVabHBhelI2ejIrY0Q2cXFuUlczLytsRjViWjFGOUhwdFBwY1MzOU90SXVYTWFGUzFlZ1ZLcnFiUmZSTVF3VEhocUQyRDY5R2d6SHRZbEVRaVJNZWdoalI0L0FzYVJrSEU0OGJ2NEU0RDZWU28yVTFMTklTVDBMRG9lRGNXTkdZdVlNS2g5SENDR0VPQk1LeWJXTUdqRVVBUjM4MFQzNndSN09heTQvWHg4OHNlalJSdHZVTENQWGtJaU80UzNWcFJZeGRIQjhpMTJMWlZra3A1eHA4TGhXcThXbTM3YWpyTHlpempFT2g0TytmWHBqek9qaDZCUVYwZXcraUVSQ2pCODNDdVBHak1DNXRJdElQSHFpM3NvWXZqN2VtUERRNkdiZmh4QkNDQ0gyUVNHNUh2WUt5SzVzd1dOeld1eGFXcTIyMFpEczdpN0JNMHNXNDhOUFYwS3Yxd013dmZrWU9tUWdoZzZPaDRlSHRNWDZ3dUZ3TUtCZkxBYjBpMFZoWVRGT0pLY2dKZlVjS2l0bEVBajRXTGIwY1Vna2JpMTJQMElJSVlTMERRckp4Q1dGaDRkaTNpTVBJeU16QzRNSERrQ1h6bEZXVDZsb3JvQUFmOHljTVFVUFQwOUErbzFiWUEwR0JBY0Z0dW85Q1NHRUVOSTZtQjY5RXVvdmFlRGdUaWV0dFhjWG5OYVpjMmxRcVV3UG5ZMFlOcmpWN3BOMUp4dEcxdlRYS3pLeVk0dGQxMmcwSWlzckd3REE1WEtkdmxheFRtY2E3V1lZZ01kempmZXQ4Y09ldEhjWENDR0VFS3RkdmJ5N3praWFhL3hFSmpacDdXb2Q5N1hXdkdpR1lWbzBkTnNibjAvL0RBa2hoQkJIUThWY0NTR0VFRUlJcVlWQ01pR0VFRUlJSWJWUVNDYUVFRUlJSWFRV0NzbUVFRUlJSVlUVVFpR1pFRUlJSVlTUVdpZ2tFMElJSVlRUVVndUZaRUlJSVlRUVFtcWhrRXdJSVlRUTRtREVZcEc5dTlEdVVVZ21oQkJDQ0hFZ0N4ZE14OUVqNnpGa2NGK2J6dU55T0FnSThHdjBGN0VlTGZWRkNDR0VFRktQWFgrdWZ1QnJiTjY4QitzMzdMVHBuUEp5R1NRU01mNzk3K2N3YmZyZm9kRm9yVG92TU5BZkIvYXZiYlJOejk1VGNPWFNMcXY3c25UWlcwaEtPbXQxZTFkQ0laa1FRZ2docEI2UkVhRVBmQTF2YjArYno5bTFPeEh6NXllZ1QwdzBsajQ5RjE5OCtiTk41Ni8rZGhOT25EeG5zVy82MUxHWVBYc0NBT0RqVDlaWkhCczFLaDREK3ZmQzZtODNRYUZRV1J6THZKMWpjLzlkQllWa1FnZ2hoSkI2OU93OXhlWnpoZ3p1aTNmZmVSSCsvajVJdTVDT3JWc1AySHdObzlHSUR6OWNnNFVMWjJEbnpzTTJuNStWbFl0ejU2NWE3SXVQaXpGdi8vRGpOb3RqdlhwMWdWWmJoVysrK1JVR2xyWDVmcTZLUWpJaGhCQkN5QVBpODNsWS9zSWlMRm80QTZ6UmlGV3JOMkxWcW8xMVFxZFFLTUM1TTlzYXVFcGRFOFlQYTdKTjdURC8vbnNyOFA1N0s2eStSMlJFS0c1bFpGTkFyb1ZDTWlHRUVFTElBNGlLQ3NOSEgvd0QwZEZSeU0wcnhLdXZmWUx6NTYvVzI1WmxXV1JtTlQyRklUSWlGQ3hyeEozc1hKdjc4OG1uUCtCSVlvckZ2cmx6Sm1QQjM2YVpyaDBaaWwwNzY4NjNyajFYZWN5NHhTZ3NMTEg1L3E2Q1FqSWhoQkJDbkZwZ2dBKzZkNHRBMTY3aENBandnVVFpaHJ0RWpIUG5yMlB0ajMrMjZyM256cG1FVjE1WkFwRlFnRDE3anVLLy8vc0djb1d5d2ZZNm5SNVRwajdUNUhXdlhOb0ZwVXBsVmR2YWlvdkxrSmxwR2NRckttUjEydTNZZVJnM2IyYlYyZCt6WnhkTW1qamM1dnU2R2dySmhCQkNDSEU2SGg0U1RFc1lqZ2tQeGFOYjE0NzF0b25yM3gxNzl5VWpyNkIxUmtNLy91aFZUSm80SEVxbEdxLy81MVBzL05QMitjT3RJVGEyZTUxOTNicEcxdG1YZURRRkJ3NmNnSitmTndZUGlrWFNpYk1vTDVkaHh2UnhGSkpCSVprUVFnZ2hUb1RQNTJMK25JZXdlRUVDM04zZEdtMWJXbHFKa3JLS1Z1dExmRnh2QU1ETTJjOGpKNmVnMWU1anEzbHpKMlBlM01sV3QrL1N1U1BlZjI4RkhuM3NaWlNYMXgxeGJxOG9KQk5DQ0NIRUtYVHc4OGE3Ynk5RFRLOU9GdnQxT2dNdVhMeUI2emV6Y2VkT0FTcmxLaWdWS3R5OGRSZFZWZnBXNzVlakJHUzVRb20xNjdaZ3o5NWpTRSsvYlhFc1BqNEd3NGIyczFQUG5KUFRobVMxUmd1eFNHanZiaEJDYWxHcnJTdDZUd2dodGdnSjhzTjNxMTZIdjUrWGVWOU9UaEYrMnJBSGh4TFAxcW52MjF6UjBWSFkrdnVYTnAxajdlSWN6U2twWjYzUWtBREV4SFJEZXZwdFJFV0dJaXF5Ym8zbjlQVGJtRHhwQks3VkN0QU1od0VBc0VhcWJsR1QwNGJrM054aWRPNzA0RVcrQ1NFdEt5ZTN5TjVkSUlTNEdDOHZkM3oxMlFwelFEYXdMTDVadlJVYmZ6c0l2YjVsUjRxMTJpcXJxazhBUUhoNE1MZ2NqdFh0Nyt2WHJ3ZlcvL1JoaysyazdwSW1BL2lraENYSXpzN0hnQUc5OGM3Ynk2MjYvNVJwbGc4RFNpU21hU3RhVFpWVjU3Y1hUaHVTang0L1R5R1pFQWQwTENuTjNsMGdoTGdRaG1Id3htdUxFUnJhQVlEcGsrUVhYLzRjNTlKdXRNcjlNak56cks0b2NTeHhBM3g5dld5dVFLRlJhNXNNMXRhV2dOUHBURzhTOXUwL2p1UlRsdi8vamhrOUVQOTZZeGtXTEhvRnVUVUdNTnpjUkJidGdnTDlBUUFsSmVWV2Z3M3RnZE9HNUEwYjl5TmgwbEFFQnZqWXV5dUVrSHZ5QzBxeC90ZDk5dTRHSWNTRlRCdy9DQ09IOVFVQUdBd0d2UHpxVjYwV2tOdksxV3NaVFFaclcwdkFhVFJhYURSYWJQajVReVNkT0lmVjMyNUNaYVVjZ0NuODFxeDNIRmxyS2tidlhsMVFXbHFCc3ZKS0c3OFMxOGF4ZHdlYVM2bFU0KzMzZnJCM053Z2hOYno5M2c5UXFUVDI3Z1loeEVYdytWd3NYVExEL1BxM3JZZVJldmFhSFh2azJEZ2NCbjM2ZEllYm05aGkvNnlaNC9INDRwbDRmUEZNVEpvNEhKVVZjcXhkdHdXWnQzTWdsVW93WWtRYzNOeEVTSmc4Q2dCdzgyWVcxcTdiQXFXeVplWjVPeXVuSFVrR2dOUC9uNzA3RDQrcVBQOC8vcDQxeTB6MlBTU1FCQUlFU0FpN0lDQ0Npb0NLRzRLMmJtMzlXcnY4dE5XcTFWWnJxMVp4YTlXNjFhMnVXTkVxSWlvcW9vTHMrNzRta0lTRTdNdE1aaWF6bk44ZkE1T0VBSm5CSkNlVDNLL3I4dktjTTJmT3VhT1FmUExNYys1bi9VNStjOXNUL09tUE44cUlzaEFxS2p0YXpkOGVmbFYrZUFraE90UUY1NDBqTlRrZWdOcGFDeSsvdGtqbGlycTMrUGdZdEZvTjFTZTB2ZnZGeitmNHR0ZXQzODVubjMvUGswKzlEc0FEOS84V3N6bWNyVnYzTVAvUk94Zy9QcDhISDNyZTkzcHZGdFFoR2J4QitlcnI3dU9uVjA5bjhzUjgwdm9rRWhZbVhTK0U2R3cybTRQaWtuSytXN0dadDk3OUFxdlZwblpKUW9nZTVvSnBZMzNiTDc3OFB4b2FldmZJWm5zeU05TUJ1T1RpcWJ5NzRGUGY4ZU1QOTdWa05CcTQ2ODZidVBMSzZiejUxaUxtUC9admJ2bmwxZHp5eTZ2Snl4M0lyYmM5SFBBRGlUMU4wSWRrOEU2OWVQSGxqM2p4NVkvVUxrVjBvSWcrcWN4NjFkdUd4MVpWdzhmWDNOVHA5d3lOaUNWbituVkVKRGV2M3VScXNuUGcydzg1dW5jOUtFcW4xeUNFRUFJaUlzSVpPMllJQUkyTmRqNVpza0xsaXJxLy9PR0RBY2pLU3VmSngrL21xNjkvYUhPTzJSek96Qm5uOEg4M1hVVktTZ0lMRjM3Qlk0KzlqTWVqOEsvbjNtSDM3b004K3NnZHZMZmdLZTY4K3pHV0wxL2IxVjlHdHhHMGM1SkZ6MmNwTGNWbDg4NXZEWXVMSVRRMnVwMTMvSGoyaG1vMmYvQTBoV3MrUnpuV0wxSnZER1hRK2RlUU0vMDY5S0duWDkxSkNDRkV4NWc4TVIrZFRnZkF5bFhidW1SUmtFQVpETjFyckhIYXRQRVVGWlZ5NzUvK3dlVEpZN2ozbnJZUC9WMDRmUkwzMy9kclBJcUgzOTMrZCs1LzRCbmNudWIreUY4dlc4MzFOOXhOWTZPTnlBaHpWNWJmN1hTdi83dEN0S0I0RkdvT0ZKQXd6THNHZld6L0xJNVViK3o4K3lvZURxLzdncHFpM1F3Kzd5ZUVSWHRiNHlRTXlDY3lPWXY5Mzc1UFZjSDJUcTlEQ0NGNnMybFRSdnUydi8yKzg3LzN0eWNySzUyYW1qb3Nsa2JjYmpmVHBrMGdNdEpNZzhVYTBIWDhYWGdFL091VERGQmIyOEJ0djMrWW9VTUc4TWFiSC9QcGt1VllHeHQ1OEsrM0VSWVd5aitmdXBmdlYyemc0TUVpS2lwcmVQcVpOMW03YmhzT3U0T2NuUDVvQUsxT2kxNm53MkEwWURRYWVPenhWd0U0YTl4d1ZxL1pFdERYMkZOSVNCYmRXdlhlZzc2UUhKT2R4WkYxWGZlTnNxSHNFQnZlZTV6K0UyZVRNblFDQUNIbVNJYk8ramxWQjdheS83c1BjVmlsWFk0UVFuU0dvVU96QUcvYnR4OVdxVDh3OGR5ejk1R2VudExtK0xKbGF3SzZUbWZNODYydnQ1Q1E0RzFnOE5ISFh3R3dmUGxhWnN5OGlYbnpaakpyMWhSKy9yTXJ6dWphanp6NmtvUmtJYnFqbWdQTlMyZkdaUGZ2OHZ0N25FM3MrK1o5cWdwMk1tanFYQXpoRVFERTljOGpPbjBRQmFzL3BYVGJTdC9VRENHRUVEOWVkTFNabUdqdjk5dmlrZ29zM2FBVjJicjEyL0Y0RkhRNkxScXRCcXZWeHVwVm0zbm1YMjhGZEoxQUZ4N3hsMDZuWTl6WVBQYnNLZkFkYTdCWStmZkw3L1B2bDk4bklzSkUzNzZwUkVXWmlZbzBZektGWXpRYU1CajBhTFZhTkJvTmlxTGdkbnZ3ZUR5NFhDNWNMamRmZnRWMlhuTnZJU0ZaZEdzMSs1dERjdXlBVE5YcXFDN2N3YnEzSHlGcndzVWtEejBMQUoweGhBR1RMeWRwMEJqMkxYOFBTOFhwVjBVU1FnamhuNHkrelNPMlJVVkhWYXlrMlovdis2ZmFKWnlXMiszbWdiOCtlOHJYR3hxczdOaXhyd3NyQ243eTRKN28xaG9PbCtCMk9BQUlUNHduTkNaS3RWcGNqa2IyZnZNZW16OThtc2JxTXQveGlLUjBSbHoxZTdMT25vM2VHSHFhS3dnaGhQQkhWbVlmMzNaUmNmY0l5Y0hBNDVFT1RCMUpRckxvMWp3ZUQ5WDdta2VUNHdZUFZMRWFyL29qQld4NDczRUtWeS9CNC9ZK2JhM1JhRWtiTVlVeDE5NUR5ckFKYURUeVYwc0lJYzVVdjc1SnZ1M0R4ZVVxVmlKNk0vbEpMcnE5eXAxN2ZkdnhPZXFIWkFERjdlYncraS9aOE02ajFCWTNmM3hsQ0lzZ2U4b2NSbDF6SjNFWlEwQ2pVYkZLSVlRSVRwRlJ6YTNIcWlwclQzT21FSjFIUXJMbzlxcDI3L0Z0eCtVTVVyR1N0bXgxbFd6OStIbDJmZkVmN0EzVnZ1UGhNVWtNdmVnbThtYmZnam1oejJtdUlJUVE0a1RoNGMxVDEyejJKaFVyRWIyWmhHVFI3Vlh1YWg1SmpodlVIODJ4NXZMZGhxSlFzVzh6Njk5K2hJTXJGK0ZxYWw2ZU9Ub3RtNUZYM2M2Z2FkZGdOSGYrWWloQ0NORVRtRTFodm0yYlEwS3lVSWVFWk5IdDJhdHJzUjcxemtuVGhZUVFuZGxYNVlwT3p1TnlVcnpwRzlhOStSQkh0bjdmM0JaT295RXBad3hqcjcyWEFaT3ZrTEFzaEJEdENBOXJIa20yMnh3cVZpSjZNMmtCSjRKQzFjNjltSklTQVlqUEdVVE4vb0oyM3FFZXA4M0svdTgrcEdUcjkyU2RmVEZ4bWJrQWFIVjZVdk1ta2pKMFBLVTdWMU8wOFdzY0RUVXFWeXZFajZNM2hwSTI0bHppc25JSmk0eERhekNxWFpMb0FCNW5FN2I2S3FvT2JxTjQwemU0bXV4ZGV2L3dzQkRmdGtOR2tvVktKQ1NMb0ZDNWF5OTl6NTBJUUZ6T1FQWjk4cm5LRmJYUFZsdkJqazlmSmJwUGZ6TEd6U0l5MWR2bldhUFRrWnA3TmlsRHo2SnMxMXFLMW4vVmFqNnpFTUVpSm4wZ0E2Zk9JeVFpUnUxU1JBZlRHb3lZNGxJd3hhV1FOSGdNZTVjdG9LWm9iL3R2N0F6eS9MTlFpVXkzRUVHaHNzWERlOTJsdzRXL2Frc09zUGwvejdEMW8rZW9PM0xBZDF5ajFaRXlkRHhqcnJ1WDdIUG5FaG9acTJLVlFnUW1KbjBndWJOdmtZRGNDNFJFeEpBNyt4YWkwN0s3N0o0dXQ5dTNiZERMZUo1UWg0UmtFUlJxRHh6QzNlVDl5TTJjbWt4b1ZLVEtGUVZJVWFndDNzZVdENTlseS8vK1JWM0pmdDlMR28yV2xLRm5NZWJhZThtWmZqMlJTUm5xMVNtRUgvVEdVQVpPbmFkMkdhS0xEWnAyZFpjdG1PUnllM3piQm4wM2UxaGI5Qm9Ta2tWUThMaGNWTzl0c1VSMWtJMG10MVJYc3A4dC8vc1hXejU4dGxXUFpZMUdTMEoyUHZsemJpVi96cTBrWk9mTG9pU2lXMG9iY2E2TUlQZENJUkV4cEkwNHQwdnU1WEs1Zk5zR2c0d2tDM1hJVDJBUk5DcDNOVSs1U0JpYW8ySWxIYVB1eUFHMmZ2UWNtejk0bXVwRHUxcTlGcG1VUWM3MDZ4bDcvWjlKSHprVmZVaTRTbFVLMFZaY1ZxN2FKUWlWeEdVTzY1TDd1RnRNdDlCTFNCWXFrWkFzZ2tiRjl1WWdtWmczUk1WS09sWjlhUUhiUDNtSmRXLy9uU1BiVnVKMk8zMnZoWmlqeVp4d01XZmRlRDhEenJtQzhPaEVGU3NWd2lzc01rN3RFb1JLUXFQaXUrUStGa3R6TjQwSWt3d1NDSFhJcjJjaWFGUnMyNG1pS0dnMEdtSUc5a2NmRm9yTDFyVnRpVHFUcmFhYy9kOHVwSERORWxLR25FV2Z2RW0rbnNwYXZaSFUzSW1rNWs2a3RuZ2ZaVHZYVUhWZ2E2dEFMVVJYa1RadnZaZXVpLzdmMTlkYmZOdFJVYVl1dWFjUUo1S1FMSUtHMDlwSTdZRkNZZ1prb3RWcWlSOHlpTElOVzlRdXE4TzU3STBVYlZ4RzhlWnZpYy9LbzAvK1pDS1RNM3l2UjZkbEU1MldqYXZKUnZtZWpaVHRXb09sb2hnVVJiMmloUkNpQTlYVlczM2JrWkZtRlNzUnZabUVaQkZVeXJmdUlHYUF0OTl3WXU3UUhobVNqMU04YmlyMmI2SmkveVlpa3Z2UkoyOFM4ZjJIbzlWNS85cnFqV0drNXA1TmF1N1pXS3RLS2R1NW12SzlHM0Rhck8xY1dRZ2h1cmY2RmlGWlJwS0ZXaVFraTZCU3ZuVW5neTYvQ09oWjg1TGIwMUIyaU4xbGg5Q0hma2hpOWtpU2g1eUZPYUdQNzNWVFhBcjlKMTFHMXRtWFVIVndPMlc3MWxCemVFL3owdGhDQ0JGRTZscE10NGlNbEpBczFDRWhXUVNWaXUzTjg1SmpCdzlBRnhLQzIrRlF1Nnd1NDdJM2NtVGJDbzVzVzRFNUlZM2tJZU5JSERRS3ZURU04QzVRRWo5Z09QRURodU8wV2FrOHVKWEsvWnVwTGQ0dmdWa0lFVFJhamlSSFMwZ1dLcEdRTElKS1U0T0Z1b0pEUkdkbG9OWHBpYzhaeU5ITjI5UXVTeFdXaW1MMmYxdE13WXBGeFBYUEkzbkl1RllyWWhuQ1RLUU1IVS9LMFBISEF2TVdLdlp0cHE3a2dBUm1JVVMzVmxmWGNycEZoSXFWaU41TVFySUlPa2UzN0NBNkt3T0F4T0ZEZTIxSVBzN3RkbEsrZHdQbGV6Y1FHaFZQOHVBeEpHU1BJQ3c2d1hlT056QlBJR1hvQkpwc0Zxb09iS1ZpdndSbUlVVDNWQy9UTFVRM0lDRlpCSjJLcmRzWmROa3NBQkp5ZTgrOFpIL1k2eW9wWFBNWmhXcy94eHlmU256L2ZCS3k4d2xyMGR2VUdHWW1aZGdFVW9aTndHbHJvUExBTnFvTGQxQlR2QitQcTBuRjZvVVF3cXZsU0hLa1BMZ25WQ0loV1FTZGxvdUt4QTNPUm1jMDRtNlNjTmVLb21DcEtNRlNVVUxobWlXWTQvdVFNR0E0Q2RrakNHMnhFSVFoTE1JWG1EMHVKN1VsKzZrdTNFbjFvWjNZNjZ0Vi9BS0VFTDFaWFVPTDZSWVIwZ0pPcUVOQ3NnZzZqbnJ2dk9Tb3pIN29EQWJpQm1kVHZuV0gybVYxWDRxQ3BhSVlTMFV4QmF1UEJlYnNmQklHakNBME10WjNtbFp2SUxaZkRySDljb0Fyc05XVVUzMW9GMVdGTzZnclBZalNZcGxZSVlUb1RJMk5kandlQmExV1EwaUlBWU5CaDlNcDM0TkUxNUtRTElMUzBTM2JpY3JzQjBEeXFId0p5ZjVxR1poWGZVcEVmQm94R1RuRTlSdENSRkpmMEdoOHA0YkZKTkluSnBFKytlZmdkalpSVTdUSE84cDhlRGRObGxvVnZ3Z2hSRStuS0FwV3E0MklDTytTMUdaVE9EVzFEU3BYSlhvYkNja2lLSlZ0Mk1yQVM3M3prcE5IRFdmcmEyK3JYRkVRVWhRYUtvcG9xQ2ppOExxbEdNUE14UFFkVEV6R0VHTDdEa0lmRXU0N1ZXY3dFcCtWUzN4V0xnRDIraXBxU3c1UVYzS0F1aVA3c1RmVXlJcC9Rb2dPMVdCdDlJVmtremxNUXJMb2NoS1NSVkFxMzdvRGo4dUZWcThuWmtBbW9WR1IyT3ZxMVM0cnFEWFpMQnpkczU2amU5YWowV2lKU081SGJMOGh4UGJMYWJWd0NVQm9aQnpKa1hFazU0d0Z3R0dwcGJaa1AvVkhEbEJiY2dCYlhhV0VaaUhFajJKcGFJUms3M2FFS1V6ZFlrU3ZKQ0ZaQkNXWDNVN0Y5bDBrNWVlaTBXaElHam1jUTk5OHIzWlpQWWFpZUtndkxhQyt0SURDMVo4U1lvb2lOaU9IbUw2RGlVb2RnQ0dzOWRQbUllWm9rZ2FOSm1uUWFBQ2FyUFhVSFRsSTNaSDkzdEJjY3hSRlFyTVFJZ0FXcTkyM2JUYUhuK1pNSVRxSGhHUVJ0TW8yYkNFcDMvdnhmL0xvZkFuSm5jaGhyYU4weDJwS2Q2d0dqUVpUYkJKUnFRT0k2dE9mNkQ3OU1ZUzFidlp2TkVWNkh3N016Z2ZBMVdURFVsNU1RL2xoR280VzBWQitHSWVsVmthYmhSQ24xR0JwN25CaGtwQXNWQ0FoV1FTdDBnMmJHZjd6bndLUU1uSTRHbzFHUml1N2dxSmdyU3JEV2xYR2tXMHJRS01oTERxQjZENERpT296Z09nKy9UR0dSN1o2aTk0WVJuUmFkcXNWQVoyTkRUU1VINmIrYUJHVzhzTTBsQi9HYWJPZWVEY2hSQzlsc2RoODJ4R21VQlVyRWIyVmhHUVJ0T29LRG1HdnFTTTBKb3JRMkdnaU0vcFNWM0JJN2JKNkgwWEJWbE9PcmFhYzB1MC9lRU56VlB5eDBOeWZ5SlJNUWlOaTI3ek5FQjVCYk1aUVlqT0crbzdaRzZwcE9Ib1lTM2tSRGVWRldLdktjTnJrWVIzUmVWSmlqQmoxV2c1VjJOcy8rUXlFNkxVNFhMS3E1Wm13dGdqSnZYRzZSVmhZS0RaYjUveTVGUDZSa0N5Q2x1SlJLTnU0aFl4cGt3RklIWjB2SWJrN1VCUnN0UlhZYWlzbzNiRUs4Szd5WjA1TUp5S3BIK2JFZENLVDB0dE0wUUFJallnbE5DS1doQUg1dm1OT201WEc2bEtzVldVMDFuaEhzQnVyUzNIYUc3dnNTeEpkVDYvVE1EVTNtdTkyMUdGM2VrTm1qRm5QMVJNVEthNXlzR2hkVllmYzUrWUxVa2lLTm5MTGkvczY1SG90VGMyTjV1SXhjYnkwdEpSZHhmNy9lZFZxSUNyODlEK2VhNnl1SDF0ZXQyZXpPM3piUnFOQnhVcTYzblhYenVZM3YvNHB0LzN1WVg1WXRjbnY5K20wV3VJVDJnNUt0SFQwYU9XUExhL1hrSkFzZ2xyWmhzMitrSnc4T3A5ZDczK3Nja1hpWkpwc0Zxb1A3YUw2MExIVkVqVWFRczB4bUpQU2lVanNTMFNpOTk4NlkwaWI5eHJDVEVRZG04clJrck94QVd0MUdZM1ZaVmlyU24zYkxvZXR6VFZFOExsd1JDeXpSc1VTYXphd1lFVTVBRmE3bTZ5a1VBYWtoUEhWMWhvYUhkMTdoTlppZHhOcTBQS1R5WW44OWIrSGFITDVOeDBzeG16Z3dXc3lUbnZPTFMvdTQvbWJzMDk3VGt2UExpbGhSMUZ3L1dLcDErdDgyMWFWUmxRWGYvTENqNzdHZSs4dDRjMjNGZ1gwbnBxYWVreW1NUDd5bDk5d3lleGZZVy94QzhQcEpDY25zUFNMVjA1N3p0RGNpOWl4YmJIZnRkeDh5LzJzV0xIQjcvTjdFZ25KSXFpVmJkemkyMDRZbG9NdUpBUzN3Nzl2SmtKRmlvSzlvUnA3UXpXVis3My9EelVhRGFIUkNVUW05U1VpcVIvaHNTbVk0bEl3aEo3OFkxWkRlQVRSNFJHdDVqa0RPQ3oxMkdxUFlxK3Z3bDVmaGEydTBydGRWNFhUWVpPSEJZTkFXbHdJRjQ2SXdkYmtZY21HNWhIakpwZkNWMXRybVQwMmprdkd4TEZnUllXS1ZiWnYzYjRHcGd5TkpqTXBsQmtqWS9sNGJXQ2ozMHMyVnJQcmhHQTdibUFFRTNPaUFQaHdkZXNSd2R4K0pySlR3dmhzWXpXMnB0YS9RSlRWT3MvZ0sxQ1gwZEE4ZXR4b1ZTY2taMmFrL2VocnhNUkVCZnlleFo4dTUrcXJaekU4YnpBMy85OWMvdm4wR3dHOS80VVhGN0R5aDQydGpzMitlQnBYWGprZGdNZWZlTFhWYTFPbWpHWDBxR0c4OE9JQ0xKYldmK1lLRGhZSFhIOVBJU0ZaQkRWN1RSMjFCd3FKN3ArQlZxOG5NVzhvcGVzMnR2OUcwZTBvTGVZMkg5MjkzbnRRbzhFUVpzWVVtNHdwTGdWVGJBcmhzVW1FeDZXZ041NzhRWjRRY3lRaDVraWc3U2licThtR3ZjNGJtRzNIZ3JPOXZoSmJYUldPaGhvVXBYdVBUUFlHSVhvdFA1dVdqRTZyNFlOVjVkVGJXaTlGL1BXMkdpWVBpV0x5a0dnMkZWalpVM0x5MGRFN1pxZlJQOW4vM3JyK2pzb0dNaTFEQVJhdXFtQmFYZ3lyOXdZK3QvNW9iUlA3eTFwL01wS2QydncxZmJtbHB0VnIvUkpDY2JvVkZxK3Z3dE1EZmhjTURXditaS25sL09TdU5EVDNvb0RmTTJIOENCNSs2SGNrSk1TeWVjdHVQdmhnYWNEWFVCU0YrZk5mNXJyckxtWFJvbVVCdjcrd3NJU05HM2UyT2paMlRKNXYrN1hYUDJ6MTJyQmgyVGdjVFR6MzNEdTRQZko5OERnSnlTTG9sVzdZVEhUL0RBQlNSZytYa055VEtBck94Z1pxR3h1b0xXNFJUalFhakthb1k4RTVHVk5jc2k5QWEvWEdVMTVPYnd6RG5KQ0dPYUh0NkpDaWVIQTAxR0N2cjhiUlVFdFRZejBPU3kyT3hucWMxbnFhclBVNEd1dFEzTzZUWEZsMGxKK2VrMGhLakpHdGg2eXMzTjEyZ1NDblMrSHQ3NDd5bTVsOStQbTBaT1ovVkVSbGZkdFIwcDFGalZRMXREOXZONitmaVZDamxyWDdBZ3V4QnAyR3AzOHhvUDBUanhtWlpXNzNuQk1EK0kxVGs3bHhhckxmOTBpS05sQmEzZFFqQWpKQTM3UkUzM1pSeVZFVksvR1B3YURudGx1djUvcnJMc1dqS0R6L3dyczgvL3k3YlVKblNJaVJqZXMvUE1WVjJwcCt3Y1IyenpreHpEL3k5OXQ1NU8rMyszMlB6SXcwOWg4NExBSDVCQktTUmRBclhiZUpuS3N1QmFEUCtERnNldUYxYVFYWDB5a0tUWlphbWl5MTFCeWY1NHgzeWthSU9ZYlFxRGhDbytJSWk0d2pOQ3IrMkhZOCtwQlRqeXhxTkZwQ0krTUlqWXc3N2EyZE5pdE5qZlUwSFF2UURrc2R6c1o2SEpaNm1ocHJjVmdiY0RZMm9IZ2tUQWZxNGpGeGpCNFFRWFdEa3plV256b1U3U2hxNU91dHRVekxpK2IvemV6RFB4WVhVMjFwSFlpWGJLejI2NTUvbWR1UFVLT1IxNWFWQlZTcm9uaEhldHVURkcxRVVhQzhydjF6VC9UaDZrcTJIV3JkRm5IU2tDaW01a1lEa0J4dDVQNjUvZHE4NzhSUjhYdmVLZ2k2Qi8wTUJoMVptZDZWUHF1cTZpZ29MRlc1b3RQTHlrcm5zVWYvd09EQldaUWNPY3BkZHovQnBrMDdUM3F1eCtPaG9MRDlLUXlaR1dsNFBBcUhEcGNFWE04VFQ3N0dOOHZYdERvMjk2cVpYUHZUUzd6WHpreGo4YUsyODYxUG5Lczg5YndiZXZXRGZoS1NSZENyM0xFSHA5V0t3V1RDbEpRb3JlQjZNYVhGWEdlSzIzNHNyZzhKUHhhY3ZlRzVlVHVPRUhNTUdvMm0zWHNZd2t3WXdreVk0bEpPZTU2N3lZSFRZY1ZsYjhUbHNPRzBXM0U1R25IWmoyM2JHM0U1ckRqdHR1WnRodzJQSy9qbWpuYUU4L0ppbURreUZvZkx3d3RMUzdIYVQvOUx4b2VySzBpT01UQTAzY1FkczlONTRZc2pISzdzdXVjUlhCNkZ2N3pYL3ZlWjUyL094dTcwK0hYdWllb2FYWlNkRU1RdEovbnZzbnB2UFVlcTI0Ynd2Z2toak83ZnRvdE1kNmZSYUxqcWl2T0lpUEErajdCKzQ2NXVQZkF4OTZvWjNIbm5UWVNHR0ZteTVGdisrcmZuV2kyRWNpS24wOFZGRi8reTNldnUyTFlZYTJPalgrZWVxS0tpbW9LQzFrRzh0cmJ0SnpNZkwxckd2bjJGYlk0UEhack5qQXNuQlh6Zm5rWkNzZ2g2SHJlTEkyczIwbStxOXk5MDJ2Z3hFcExGU2JrY2pUUlVOTkpRVWRUbU5ZMVdSMGhFREtFUk1ZU1lvakdhSWpHYUlna3hSWG0zelZHRW1LTFFhSFVudVhKYk9tT0l0MXZIU1hwRW40N2I3ZlNHWm5zamJvY2R0NnNKdDh1SngrWEE0M1I2OTUxTmVJNGZkenJ3dUp5NG5ZNWorMDNIM3RPRTUvanJUaWNlanhzRnBWcyt1SGpSNkRobWpZckY0MUY0K2NzeWl2d0l1eDRGWGx4YXltOW05R0ZnYWhoM1hKck9SMnNxK1daN2JYZjhFcy9JeWVaVXA4VzE3UUN6N1pDVmpRY3RSSWJyR053bm5KMUZqVmpzYnNZUGl1endrSHpQeFJFOE91ZmZIWHJORTJrMEdyVGE1bDlZcDU5L0ZvT3krMUZkRy9pODduWHJkL0xLNjU5MFpIbXRQUDdZWGN5NGNCSldxNDAvUHZBa2l6NEpmUDV3WjhqUHoybHpiTkRBekRiSGxuKzdocVZMVnhJZkg4UDRzL0pac1hJRE5UWDFYRHI3UEFuSlNFZ1dQVVR4ZHBjczVnQUFJQUJKUkVGVUQydDlJYm5QK0RIc2VHZWh5aFdKWUtONDNOanJLckhYbmVhalJZMEdRMmc0eHZCSVFzelJHSThGNkJPRHRDSE1qRWFqUGFNNmREb0RPcFAzT3AxQlVUemdVVkFVTjBxTGY2TjQ4Q2dlOEhoUUZNVTdYVVJSOENqdVkrZDdVRHllRG4yNDBhalg4SlBKU1l6TmpzRGpVWGpsNnpLMkgvWi8xVVduUytHWkpTVmNmMjRTby90SE1HZENBdU1HUnZLLzFaWHNQdlpBWDJxc2tUL1BhVHNsNFVTbmUzQ3ZNM29vKzhQN2dLTC9mdzVTWTBLNGNhcDNudmJKUnB4L3JCRjlEY1NhTkVEN243aDB0SXlNRkRJNC9hYzNKek15ZnlDZmZiNktJMldkTTJWZzdKaGNBQzYvOHJjVUZ3YzJaYWN6elpzN2szbHpaL3A5ZnZhQWZqenk5OXU1NWlkM1VGUFRkc1M1dDVLUUxIcUVzZzJiOGJoY2FQVjZZZ2YySnp3dWxzWXEvK1lrQ3VFM1JjRnBzK0swV2JGV25XYU9wRWFEem1ERUVHSkNIeHFPUGlRTVE2aDMyeEFhamo3aytIWVkrbEFUZXFQM3VDSFVoRWJuMzBqMW1kSm90S0FERFoxN0gzK01HeGpKMk93SW1sd0svLzZ5TktDQWZKekxyZkRLVjJVVUhMVnoyYmg0K3NhSGtKa1U2Z3ZKTm9lSHRmc2EwT3Mwak13eVUyTjFzZTlJKzUwUytzUVo2Uk1iMHFhVldsZXdOYmxadXJtR2Rmc2JLSzVxUGFvK01EV01vZW1tTHE4SllGK0ZFNVF3TlRMeUdhdXFxcU95dXJiVDc5TmRBbktEeGNvcnJ5NWt5V2Zmc1h2M3dWYXZqUjJieDhTelI2cFVXWENTa0N4NkJHZWpqYU9idHBFeVpnVGdIVTNldC9nTGxhc1N2WmFpNEc1eTRHNXlRRU1BdjZ4cE5HajFCZ3doNGVoRHc5RVpRdEFaak9qMEJyVDZZOXNHSTFxOTl4L3ZhMGEwaHVPdkc3ejd4MTdUSG51dlRoL1M2ZUg3VEh5L3M0NmtLQ05yOXRWelhsNE12NTZSZWtiWGVXWkpDY3UyMWJLenFKRlIvYzE4MXVLaHZScXJ5L2RRM3QyWHA1TVlaZVNkNzh0eE9FOGRmdlU2amUrQnVDVWJ1dmFYN2ZnSUF4bEpvUlJWT1VpT01aSWMwN1piUzFHVmc5RURJaWcrWVZySzhTbjFuVFhkeEdLRFo3KzJrbGkzdW5OdTBNTFlVVVBJeVBDT0hHL2FzcGNYWC83b2pLNVRVSENFcHFiQUhsb2NQRGlMRDk1L09xRDMrTHM0eDVtMGxQTlhXcDhrOHZJR3NYdjNRYkl5MDhqS2JOdkZaL2Z1Zzh5Y01abGRKd1JvemJIcExSNXBnOW1LaEdUUlk1U3NXaWNoV1FRM1JjSGpiTUxoYk1KaDZmalJMNDFHQXhvdEdxMFdqVWFEUnFNRHJmZmZHcTMzTmExR0M5cm1mMnMwR3U4OGJJM20yUHUwNUYveC96cXNwb1dydkF1QzFEVzZXbldMQ0RGb2lUYnBzZHJkcDV3NkVCR21KenhFNjF2SnJxeTJpVTlQRTJxLzNWSEhkVk9TbUpnVHlkZGJULzNmZDNwK0RQRVJCc3BxbS9obSs2blBHNUFjeHUyejIxOXNJc3lvYmJjUDgzMExDcW1vYzVLZEdzWjFVNUxhdlNiQUF5YzhEQmhxOUU3eGNmcTVzdCtaS0t4MDg4YXo3M1RhOVkvcmt4TFArKzgraEY2dkp5clN6TVpOZXpyOW5zYzVIRTErZFo4QTZOczNGWjFXNi9mNXg0MGNPWVEzL3pPLzNmTWl6S1oyQS9pTVdUZHgrSEFwbzBmbjh0Q0R0L2wxLzRzdWFmMHdvTW5rZlVqU1lRKzhDMHRQSmlGWjlCZ2xxOWN4K3YvOUh3Q0pJNFpoTUlYanRBYlhNcXhDZENaRlVVQnhkOHYyZEIrdXJteTFndHlFd1pGY2UwNFNYMnl1YWJOb3huRlhUMHBrOHBBb3YwUGgybjBOekJnUnk2eFJjYXpaMjNEUzhEMHdOWXlabytKODB6amNwMms2M09UeXROc0d6dDhXY0c2Mzl6NGJEalN3dTdqMTk2MjhEQlB6SmlieXhNZkZWRFUwZHo4Sk1iU2U5eDVyOXY1SXIyc01yblp2SjFOU1drbEJZU25aQTlMSnlrd2xNVDZHOHNxVC96bm9hQVVGeFg1M2xQaHUrVnZFeFVVSDNJSENibk8wRzZ6OWJRSG5kSHIvZjMvK3hmZXNXcjI1MVd0VHp4M0huKzY5aFd1dnY1T1NrbkxmOGZEdzFvc3hwU1FuQUZEWlJmK05nNFdFWk5GajJLcHFxTjV6Z05oQi9kSHE5S1NNeXVmd2R6K29YWllRNGd6RVJYaVhKSzYybkxvbG5sSHYvWWk0eWVYZlI4UnVqOEpIYXl1NTZmd1VycG1VeUV0ZnRwNVgzaWMyaEp2T1QwR3JnWGRYVnJTWkQzeWl3NVdPZGx1N0Jkb0Nyc21sME9SeWNjZnNOSFlVTmZMWnhtcXNEdS9YVjJkenRlcDNuQnpkZWlwR3Y0UlE2bTJuSG5rUE5nY0xTc2dla0E3QW9FRjl1eXdrZDRXZHV3NjBHNndEYlFGbnR6dXcyeDI4OWNaOFZxemN5QXN2THFDdXp0c1JwTEt5cGxXLzQ4d1RwbUxrRHN1bXFxcVc2cHE2QUwrU251M01IcjhXb3BzcVdiWFd0OTFud2hnVkt4RkMvQmo5RXJ5dHpvcXJUajBDYTlSN2Y0UTUvQXpKQUJzUFd0aFVZR0ZFbHBrTFJ6UzM1MHVQRCtHMmkvdGdEdFd4YUYwVkszYXBGeFkwR3NoS0NpUDBoSkhpc3dkSGNmN3dHTTRmSHNQby9oRlk3TjRIL01wcW13Z3phc250YXlMRW9HSE1BRy9idDVKcUIwczMxMkE3emZ6cjdxeWh2bmxFM1dUeWY0bngza3lyMVRCOGVBN2g0YTMvZTExeCtRWGNlTVBsM0hqRDVjeTRjQkoxdFEyODh1cENDZzRXRXhGaFl2TGtNWVNIaHpKcjVoUUE5dTByNUpWWEYyTHQ1Wi9HeWtpeTZGR0tWNjBqOTRhckFVZ2RPeEt0VG8vSEhmd2ZQUXJSbTRRWXRBeE1EYWZCNXFiOE5OTVp3bzdOd2JVSDJJSGk3Vy9MU1k4UFlmYllPRHlLUWwyamk1OU1Tc0tnMTdCNGZWV3JCLy9VRUJtbVI2T0JCbHZyRWVIcCtURys3WDJsTnRZZmFPQi9hN3lqZ3orWm5FaW9VVXRCdVoyZlRVc21KeTJjQlN2S2ZhOEhveVpYOC9kdXMxbENzai9pNDJQUWFqVlVuOURSNHhjL24rUGJYcmQrTzU5OS9qMVBQdlU2QUEvYy8xdk01bkMyYnQzRC9FZnZZUHo0ZkI1ODZIbmY2NzJaaEdUUm85UWZLc0pTV29ZNUpSbUR5VVJDYmc1SE4yOVR1eXdoUkFET0hoeUpRYWRoZFlHRjA4MDJEajNEa0d4MXVIbDZjUWwzekU3bnNuSHhnSGVhdzh0ZmxiTGhnT1ZNeSs0d3h6dGFqQnNZd2JjN21zUE84WWY3V3RMck5NeVprTURFbkNpV2JhdGw0YW9LWm8yS1krYW9XRElTUTNseGFhbGZ5MmQzUjhmbjJnS1l3aVVrK3lNejB6czk1WktMcC9MdWdrOTl4NDgvM05lUzBXamdyanR2NHNvcnAvUG1XNHVZLzlpL3VlV1hWM1BMTDY4bUwzY2d0OTcyY01BUEpQWTBNdDFDOUNpS29sQ3lhcjF2UDIzU1dTcFdJNFFJVkl4Sno4eFJzU2h3MnM0U0FCR2hPaHd1RDZkNXR1NmtERG9OUTlKTnJmcjlhalRlYmhXSlVZYkFpKzVnV1VuZWg2cVNZNHo4NHZ3VURMcTJqWWxEalZvbURZbmlnWGtaVEI0U3hZcGRkWHl3cWdKRmdjWHJxM2p4aTFKaUkvVGNmWGs2ZWYzVTZhdjhZNFdGTnE4dTZIQUVaOUR2YXZuREJ3T1FsWlhPazQvZlRVaEkyeGFDWm5NNFY4Mlp3WkxGTHpGdjdrd1dMdnlDeHg1N0dZOUg0Vi9QdmNPdHR6MUVhbW9pN3kxNGlpbFR4bmIxbDlDdFNFZ1dQVTdSOTZ0ODIzMG5UZWlXL1dHRkVHMlpRM1g4ZWtZcXBoQWQzKytzbzdUbTFNRW9LbHhQWElTQm1nYi9wMU1seHhpNWJGdzhELzgwazNrVEV6RHFOSHk0dXBKbDIyclJhbURLc0dqK01pK0QyeTlKNDl4aDBTUkVxaE9ZOHpQTVZOUTdlZU9ibytUMk5URjNZa0tiYzBabFJYRE5wRVFVeGJzUXk5dmZsYmY2WldGTG9ZVW5GeFhqY0hvSUN3bk9IL1V0cDFnMFdMcm4zRmlEb1h0OUlEOXQybmlLaWtxNTkwLy9ZUExrTWR4N1Q5dUgvaTZjUG9uNzcvczFIc1hENzI3L08vYy84QXh1VC9Pbk1WOHZXODMxTjl4Tlk2T055QWh6VjViZjdYU3YvN3RDZElDcTNYdHBMSzhrUERHZWtLZ0lrdktIVWJaaGk5cGxDU0ZPbzM5eUdEZE9UU0l1d2tEQlVidXZmN0pScnlFMU5vUzZSaGYySmc5T3QwSjB1SjZySnlXaTBjQ2VJNmNPVHpxdGhzekVVSWIyRFNldm41blVXTytvbXIzSnc5SmpyZVdPZDRKWXRxMldhWG5SbkRVd2tnRXBZUXhJQ2VPcXN4T29zYmc0ZU5UTzRVbzdSNnFiMkY5cXcrNzB0TnYzdUNWLytpUURXTzF1WHZxeWxMNEpJU3piVnN1Ni9RMDRuQjZ1blpKRWlCNXVQaitGSFVXTmxOVTJVVzl6c1doZEZYdVAySEM2UEtUSGg2REIyd3RicC9WT3c5RHJOSHl3eWpzbmVYQ2ZjTjhxaE1FaUlxSjVCTnpTMFA0cWlaMHRLeXVkbXBvNkxKWkczRzQzMDZaTklETFNUSU1sc0pVaS9WMTRCUHpya3d4UVc5dkFiYjkvbUtGREJ2REdteC96NlpMbFdCc2JlZkN2dHhFV0Zzby9uN3FYNzFkczRPREJJaW9xYTNqNm1UZFp1MjRiRHJ1RG5KeithQUN0VG90ZXA4TmdOR0EwR25qczhWY0JPR3ZjY0ZhdjZaMC9ReVVraXg1SDhTZ2MrbllsT1hObUE5RDNuTE1sSkF2UlRhWEhoM0RCOEJoR0RZaEFBK3dxYnVTbEwwdDl2WTgxR2cxM1haWiswdmZhbWp4OHVlWGtVekl1eUk5aDVxaFlRdlRObzZpSEt4eXMzRjNIMm4wTjJFL28rRkRWNE9TL0t5djQzNXBLOHZxWkdKRVp3WkQwY0dMTWVrYVp6WXpxYjZhaXpzbmYzdmUyY3V1TWViNk5EZzlSNGQ0Znk2djIxQU93OVpDVis5NHQ1SnloMFl3WkVNRUZMUjdlQzhUN1AxUUVYVWlPakFqM2JRY2FSRHZEYzgvZVIzcDZTcHZqeTVhdENlZzZuVEhQdDc3ZVFrS0N0MXZMUng5L0JjRHk1V3VaTWZNbTVzMmJ5YXhaVS9qNXo2NDRvMnMvOHVoTEVwS0Y2RWtPTDEvaEM4bnBFOGV4L3VtWDhMaWt5NFVRM2MxNWVUR01IaENCcmNuRDR2VlZmTE85dHRXeXlnNm5oOTBsamNTWTlCaDBHalJhRFU2WHdxRUtPNTl1cUc2MXVFWkxxL2ZVYytHSVdBckw3V3c5WkdYalFZdGZ3ZGJwVXRod3dNS0dBeGEwR2tpUEQyVkFTaWdaQ2FHczJsdVA4OWlpSC83MlBRNlVWcXRoVUorNlZqMmFiVTBlUHQ5VXplZWJxZ2t6YWttTU1oSWVvc1VVb2lQRW9NV2cxNkRYYW56TFVnTjRGQVdQeDlzYjJ1MkJ6UVhxUDVBWUtIT3JrS3orU1BLNjlkdnhlQlIwT2kwYXJRYXIxY2JxVlp0NTVsOXZCWFNkUUJjZThaZE9wMlBjMkR6MjdDbndIV3V3V1BuM3krL3o3NWZmSnlMQ1JOKytxVVJGbVltS05HTXloV00wR2pBWTlHaVByYTZwS0FwdXR3ZVB4NFBMNWNMbGN2UGxWNzEzdlFITmtHR3pPbS85U2lGVW90Rm9tUG5LMDBUMDhmN1cvOTE5ajNCa3pmcDIzaVdFOE1mazN6elZZZGN5NkRSTUhockY2ajBOV0IwZHV3aUdRYWZ4aGRwZ290SFE2aGVGN3VhN1ozL1hKZmRaL0wvSFNVendqcHpQdnZKT1NzdXF1dVMrd1V5cjFlQUo5RWxXQWNETzdaKzJlVUkyT0dmekM5RU9SVkU0L08xSzMzNi9LV2VyV0kwUTRsU2Nib1d2dDlaMmVFQStmdTFnMUowRGNsZUthRG1TM0EzbUpBY0RDY2dkUzBLeTZMRU9MVzhPeVgzR2owRnZiTnNLUndnaFJQZWoxK3Q5TGVBVVJhSFJKaUZaZEQwSnlhTEhxajlVUkYzaFlRRDBZYUVranh1cGNrVkNDQ0g4RVJuWlBJcHNzZGhraEZTb1FrS3k2TkVPdHhoTjduZU9UTGtRUW9oZ0VCWFYzSiszdHJaQnhVcEVieVloV2ZSb2gxck1TMDRaTndwOVdLaUsxUWdoaFBCSGRHUnpTSzZwQzc3T0hLSm5rSkFzZWpUTGtUS3E5eDRBUUc4MGtucldhSlVyRWtJSTBaNm82QWpmZHAyRVpLRVNDY21peHp1OGZJVnZPMlBLUkJVckVVSUk0WS9vcU9iVjl1cnFKU1FMZFVoSUZqM2U0ZSthRzZFbmp4MUphR3kwaXRVSUlZUm9UN1RNU1JiZGdJUmswZU0xVmxSeGRQTTJBTFJhTFJsVEo2dGNrUkJDaU5OcC9lQ2VqQ1FMZFVoSUZyM0N3UytXK2JhenBrOUZvMm16c0k0UVFvaHVJanFxZVU1eWZiMVZ4VXBFYnlZaFdmUUtKU3ZXME5Uby9VWWIyVGVOdUVIWktsY2toQkRpVktRRm5PZ09KQ1NMWHNIVjFNVGhiNXJid1dWTm42cGlOVUlJSVU3SGJHNXUxMWx2YVZTeEV0R2JTVWdXdmNiQkw3NzJiYWRQT1J0OXFQUk1Ga0tJN2tpdjAvdTJuVTB1RlNzUnZabUVaTkZyMU93OTZGdW0yaEFlUnZyRWNTcFhKRVJ3OGppYjFDNUJxTVRkUmYvdmRYcWRiN3ZKS1NGWnFFTkNzdWcxRkVWcDlRQmY1dlJwS2xZalJQQ3kxVmVwWFlKUWliMnVza3Z1WTJnVmtwMWRjazhoVGlRaFdmUXFoNzcrRG8vYk95cVJtRGNFYzJxeXloVUpFWHlxRG01VHV3U2hrcXFDN1YxeUg3MnVSVWlXNlJaQ0pSS1NSYTlpcjZ2bnlBL3JmZnVaRjV5cllqVkNCS2ZpVGQvZ2FLaFJ1d3pSeGV3TjFSUnRXdGIraVIzQTVYSDd0blZhaVNwQ0hmSW5UL1E2cmFaY1hIQXVXdmtHTEVSQVhFMTI5aTVib0hZWm9vdnQvWG9CN2laSGw5eXIwV0x6YlllSEdidmtua0tjU05LQjZIVktOMjdCVnVVZEJRdVBpeVZwVkw3S0ZRa1JmR3FLOXJMdDQrZGxSTGtYY0RUVXNQV2o1Nmd0M3RkbDk3UTAybjNib2FFaFhYWmZJVnFTa0N4NkhjWHRwdURMNWI3OS9oZktBM3hDbkltYW9yMXNlSGMraDljdHhWcDVwTXM2SDRqTzUzWTJZYTA4d3VGMVM5bnc3dnd1RGNnQVZtdHpTQTRQbDNhZFFoMzY5azhSb3VjcFdMcU1JZk11QXlCMXdoakNFK0pvckpBbjlvVUlsS3ZKVHVHYXp5aGM4NW5hcFlnZXhHSnRYa0FrTXRLa1lpV2lONU9SWk5Fck5aU1VjblN6OXdsOXJWYkxnRm5UVmE1SUNDSEVjVWVPTkxlYVMwOUxWTEVTMFp0SlNCYTkxdDZQbWtlKytzODhINTFSSGc0UlFvanU0RUJCaVcrN1g5OFVGU3NSdlptRVpORnJsYTVaai9Wb09RQWhVUkgwUGVkc2xTc1NRZ2dCY1BCQWMwak82Q2Y5N0lVNkpDU0xYc3ZqOGJCdjBlZSsvWUdYemtTajBhaFlrUkJDQ0lDeThpcHNObSs3dWI3OVVnZ0pNYWhja2VpTkpDU0xYdTNnRjh0d05YbWZ5SThaa0VsY3prQ1ZLeEpDQ09IeEtPemVld2lBVUtPQmNXT0dxbHlSNkkwa0pJdGVyYW5Cd3VHdnZ2UHRaOCtlcVdJMVFnZ2hqdnRxMlRyZjlyUnpSNnRZaWVpdEpDU0xYbS92eDgwUDhQV2RkQlpoY1RFcVZpT0VFQUxnNjIvVzQvRW9BRXllbUkvUktGMXJSZGVTa0N4NnZkckNRNVJ2M1FHQVJxZGp3S3dMVks1SUNDRkVkWFU5Nnpic0JNQmtDdU9LeTZhcVhKSG9iU1FrQ3dIcy9YaUpiN3YvekF2UTZtWEVRZ2doMUxiazgxVys3Vi8rNGxJU0UzclBKMzFoWWJMU29Ob2tKQXNCbEt4YVQyTzV0M2w5YUV3VTZaUEhxMXlSRUVLSXBWK3Q1V0RCRVFEQ3drSzQ0N2FyVmE2b2ExeDM3V3krL2VaTkpvd2ZFZEQ3ZEZvdFNVbnhwLzFIK0UrR3k0UUFGTGViZlo5OHp2Q2YveFNBZ2JObmNtalo5eXBYSllRUXZadmI3ZWFwcHhmd3pGTy9CMkRLT2FQNDJmVVg4ZXAvRm5mSi9SZC84c0tQdnNaNzd5M2h6YmNXQmZTZW1wcDZUS1l3L3ZLWDMzREo3RjlodHp2OGVsOXljZ0pMdjNqbHRPY016YjJJSGR2OC8rOTM4eTMzczJMRkJyL1A3MGtrSkF0eHpNSFB2MkxZdFZlaE14cUpHNXhOM09Cc3FuYnZVN3NzSVlUbzFkYXMyOEU3N3kzbG1ybmU1MFYrZWRObFJFV2FlUGFGaFRpZDdrNjlkMlpHMm8rK1JreE1WTUR2V2Z6cGNxNitlaGJEOHdaejgvL041WjlQdnhIUSsxOTRjUUVyZjlqWTZ0anNpNmR4NVpYVEFYajhpVmRidlRabHlsaEdqeHJHQ3k4dXdHSnBiUFZhd2NIaWdPdnZLU1FrQzNHTW85N0NvVzlXa0RYZCszQkl6dHpMV2ZIQW95cFhKWVFRNGw4dkxDU3RUeUtUSitZRGNQWGNDeGcxY2pEUHZ2QUJhOWJ1UUZHVVRybnYwTnlMQW43UGhQRWplUGloMzVHUUVNdm1MYnY1NElPbEFWOURVUlRtejMrWjY2NjdsRVdMbGdYOC9zTENFalp1M05ucTJOZ3hlYjd0MTE3L3NOVnJ3NFpsNDNBMDhkeHo3K0QyZUFLK1gwK2xHVEpzVnVmOHlSSWlDRVZscERQanhhZDgrNS9kL0R2cUNvdFVyRWdJSVFTQTBham5iL2ZkeExsVFd2ZE0zcmUvaUdYTE43QjY3WFlPSENqQjdtaFNwVDZEUWM5dHQxN1A5ZGRkaWtkUmVPbWw5M2orK1hmYmhNNlFFQ01iMTM5NGlxdWNtZU5odms5cWtsL1RMVTcwNGNKbmNMbmRYRFgzdGc2dEs1anMzUDVwbXlWM1pTUlppQmJxQ29zby9tRWRhUlBHQUpCejFXV3NudisweWxVSklZUm9hbkp4OTU5ZllNNFZVL250TFhOOFMxVm5EMGduZTBBNk4vL2lVaFJGb2V4b05WYXJqVWFyamJVYmR2SHZWeGQxMmtqemNWbFo2VHoyNkI4WVBEaUxraU5IdWV2dUo5aTBhZWRKei9WNFBCUVV0aitGSVRNakRZOUg0ZERoa29EcmVlTEoxL2htK1pwV3grWmVOWk5yZjNxSjk5cVphU3hlMUhhKzlZbHpsYWVlZHdOSGoxWUdmUCtlUWtLeUVDZll0ZUFEWDBqdWUrNUV0cjM1SHRiU295cFhKWVFRUWxFVS9ydndhNzVadm9HZlhYOFJGOCthMUdxUkVZMUdRMHB5bkc4L0x5K2I3NzdmeE82OWh6dXRwcmxYemVET08yOGlOTVRJa2lYZjh0ZS9QVWVEeFhySzg1MU9GeGRkL010MnI3dGoyMktzalkxK25YdWlpb3BxQ2dwYUIvSGEydm8yNTMyOGFCbjc5aFcyT1Q1MGFEWXpMcHdVOEgxN0dnbkpRcHlnYXM5K2ptN2VSbEorTGxxdGxwdzVzMW4vOUV0cWx5V0VFT0tZaXNwYUhuM2lMWjU5NFFNbVRoak94QW01RE1ydVI5Kyt5V2kxelorYTE5ZGJPVnBlMDJsMVBQN1lYY3k0Y0JKV3E0MC9QdkFraXo0SmZQNXdaOGpQejJsemJOREF6RGJIbG4rN2hxVkxWeElmSDhQNHMvSlpzWElETlRYMVhEcjdQQW5KU0VnVzRxUjJ2dnNoU2ZtNUFHUmVjQzQ3M25vZlczWG5mYU1WUWdnUk9LdlZ4aGRmcnVhTEwxY0RFQnBpSkRZbWtuQlRLQ1pUR0ljUGwxRlQyOUJwOXg4N3h2dHo0dklyZjB0eGNWbW4zU2RROCtiT1pON2NtWDZmbnoyZ0g0LzgvWGF1K2NrZDFOUzBIWEh1clNRa0MzRVM1VnUyVTdWN0gzR0RzOUVaREF5OC9DSzJ2UHltMm1VSklZUTREYnVqaVNObFhUK0h0cnNFNUFhTGxWZGVYY2lTejc1ajkrNkRyVjRiT3phUGlXZVBWS215NENRaFdZaVRVQlNGblFzK1pOSmY3Z0lnKzZMcDdIcnZmelExV0ZTdVRBZ2hSR2NhUERpTEQ5NFA3SUZ0Znhmbk9KT1djdjVLNjVORVh0NGdkdTgrU0ZabUdsbVpiWHM4Nzk1OWtKa3pKclByaEFDdE9UWkZ4YU5JKzdlV0pDUUxjUXBIMXF5bnJ2QXdVUmw5MFllRmtuM0pESGE4L2I3YVpRa2hoT2hFRGtlVFg5MG5BUHIyVFVXbjFmcDkvbkVqUnc3aHpmL01iL2U4Q0xPcDNRQStZOVpOSEQ1Y3l1alJ1VHowb0g4dDNDNjZwUFhEZ0NaVE9BQU91enJ0ODdvckNjbENuSUxpVWRpNTRIK012L3RXQUFaZE5vczlIMzZDeTJaWHVUSWhoQkNkcGFDZzJPK09FdDh0ZjR1NHVPaUFPMURZYlk1Mmc3Vy9MZUNjVGhjQW4zL3hQYXRXYjI3MTJ0Unp4L0duZTIvaDJ1dnZwS1NrM0hjOFBEeTAxWGtweVFrQVZGYktzemN0U1VnVzRqUU9mL2NEZWRmUHc1U1NoREhDVFA4WjU3SG5RLy9YdkJkQ0NDRk90SFBYZ1hhRGRhQXQ0T3gyQjNhN2c3ZmVtTStLbFJ0NTRjVUYxTlY1SDFxc3JLeHAxZTg0ODRTcEdMbkRzcW1xcXFXNnBpN0FyNlJuMDZwZGdCRGRtZUoycy9PL0gvbjJCMTg1RzUzQm9HSkZRZ2doeE1scHRScUdEODhoUER5czFmRXJMcitBRzIrNG5CdHZ1SndaRjA2aXJyYUJWMTVkU01IQllpSWlURXllUElidzhGQm16WndDd0w1OWhienk2a0tzMWtZVnZvcnVRMGFTaFdoSDRaZkxHWGJ0VllURnhoQVdGMFBtQmVleS85T2xhcGNsaEJCQ3RCSWZINE5XcTZHNnVyYlY4Vi84Zkk1dmU5MzY3WHoyK2ZjOCtkVHJBRHh3LzI4eG04UFp1blVQOHgrOWcvSGo4M253b2VkOXIvZG1NcElzUkR2Y1RpZTczLy9ZdHovMEozUFFoWVNvV0pFUVFnalJWbVptT2dDWFhEeVZrQkNqNy9pTVdUY3hOUGNpaHVaZXhBMDMzZzJBMFdqZ3ozLzZGVmRlT1owMzMxckVUNjY5ZytlZWY0ZExaMC9qdnd1ZUlqT2piWGVNM2taQ3NoQitPUERaVjlpUHpkVUtpNHRoNE93TFZhNUlDQ0dFYUMxLytHQUFzckxTZWZMeHUxc0Y1ZVBNNW5DdW1qT0RKWXRmWXQ3Y21TeGMrQVdQUGZZeUhvL0N2NTU3aDF0dmU0alUxRVRlVy9BVVU2YU03ZW92b1Z1UmtDeUVIMXcyT3p2ZVdlamJIekx2Y294bWs0b1ZDU0dFVUp2QjBMMW1yVTZiTnA2aW9sTHUvZE0vbUR4NURQZmUwL2Fodnd1blQrTCsrMzZOUi9Id3U5di96djBQUElQYjA5d2YrZXRscTduK2hydHBiTFFSR1dIdXl2SzduZTcxZjFlSWJ1ekFraThaZlBsRm1GS1NNSmhNREo1ektWdGZlMXZ0c29RUVFuU0JyS3gwYW1ycXNGZ2FjYnZkVEpzMmdjaElNdzBXYTBEWDhYZmhFZkN2VHpKQWJXMER0LzMrWVlZT0djQWJiMzdNcDB1V1kyMXM1TUcvM2taWVdDai9mT3BldmwreGdZTUhpNmlvck9IcFo5NWs3YnB0T093T2NuTDZvd0cwT2kxNm5RNkQwWURSYU9DeHgxOEY0S3h4dzFtOVprdEFYMk5QSVNGWkNEOTVYQzYyL21kQmk3N0pNOW4zOFJKczFkSlhVZ2doZXJybm5yMlA5UFNVTnNlWExWc1QwSFVDWFhqRUgvWDFGaElTWWdINDZPT3ZBRmkrZkMwelp0N0V2SGt6bVRWckNqLy8yUlZuZE8xSEhuMUpRcklRb24ySHYxMUJ6cHpaUlBmUFFCY1N3cEJycm1ERHN5K3JYWllRUW9oT3RtNzlkandlQloxT2kwYXJ3V3Exc1hyVlpwNzUxMXNCWFNmUWhVZjhwZFBwR0RjMmp6MTdDbnpIR2l4Vy92M3krL3o3NWZlSmlERFJ0MjhxVVZGbW9pTE5tRXpoR0kwR0RBWTlXcTBXalVhRG9paTQzUjQ4SGc4dWx3dVh5ODJYWC8zUUtmVUdBODJRWWJNVXRZc1FJcGlrakJuQk9RL2VDM2o3S0gvNjgxdXhsSmFwWEpVUVFvamVUcXZWNFBGSXJEc1RPN2QvcWpueG1EeTRKMFNBeXRadnBuenJEZ0EwT2gyNTE4OVZ1U0loaEJBQ0NjZ2RURUt5RUFGU0ZJV3RyelEvc05mdjNFbEU5ODlRcnlBaGhCQkNkRGdKeVVLY2djcmRleWxldWRhM24zZmpOU3BXSTRRUVFvaU9KaUZaaURPMDlmVjNVSTU5dEpVNlppU0p1VU5VcmtnSUlZUVFIVVZDc2hCbnFQNXdNUVZMbC9uMjgzNzJFelNhTnZQK2hSQkNDQkdFSkNRTDhTTnNmK3UvdUoxT0FPS0hES0xQaERFcVZ5U0VFRUtJamlBaFdZZ2ZvYkdpaW4wZmYrYmJIM0h6amVoQ1FsU3NTQWdoaEJBZFFVS3lFRC9Tem5jL3dGSFhBSUFwS1lFaDh5NVR1U0loaEJCQy9GZ1Nrb1g0a1pvc1ZyYSsxdHdTYnZDYzJaaFRrbFdzU0FnaGhCQS9sb1JrSVRyQXdTKytwbXJQZmdCMEJnTWpiN2xCM1lLRUVFSUk4YU5JU0JhaUF5Z2VoUTNQL2h0Rk9kWVNidHhvVXNlTlZya3FJWVFRUXB3cENjbENkSkRxdlFjNCtObFh2djFSdDl5SXptaFVzU0loaEJCQ25Da0p5VUowb0sydnZVMVRnd1VBVTBvU2crZk1WcmtpSVlRUVFwd0pDY2xDZENCSHZZVXRyelkveERkazNtV1lreE5WckVnSUlZUVFaMEpDc2hBZHJPRHpyNm5lZXdBQW5kSElpRi9lb0c1QlFnZ2hoQWlZaEdRaE9wakg0Mm4xRUYrZjhXTkpHVE5TNWFxRUVFSUlFUWdKeVVKMGdxbzkrem40K2RlKy9WRy8raGs2ZzBIRmlvUVFRZ2dSQ0FuSlFuU1NyYSs5VFpQRkNvQTVOWm5CVjE2aWNrVkNDQ0dFOEplRVpDRTZpYU91Z1cydnZlUGJIM0xORlVTbTlWR3hJaUdFRUVMNFMwS3lFSjNvd0pJdnFkbGZBSGdmNGh0N3g2L1JhdVd2blJCQ0NOSGR5VTlySVRxUngrTmg3VlBQNGZGNEFJalBHY2pBeXk5U3VTb2hoQkJDdEVkQ3NoQ2RyR1ovQWJ2ZS9jQzNuM3ZEMVVUMlRWT3hJaUdFRUVLMFIwS3lFRjFneHpzZlVIdWdFQUNkd2NDNE8zNkRScWRUdHlnaGhCQkNuSktFWkNHNmdNZmxZdlhqeitKeHV3Q0lHelNBbkRuUzdVSUlJWVRvcmlRa0M5RkZhZzhXc3VPdGhiNzlZZGZOSlRxam40b1ZDU0dFRU9KVUpDUUwwWVYydmZjUjFmc09BcURWNlJuM2g5K2cxZWxWcmtvSUlZUVFKNUtRTEVRWDhyaGRySG44R1R3dTc3U0xtQUdaNU15OVZPV3FoQkJDQ0hFaUNjbENkTEc2d2lLMi9XZUJiMy9ZVCtjUTNUOUR2WUtFRUVJSTBZYmYyTEd3QUFBZ0FFbEVRVlNFWkNGVXNQdURUNmphdlE4QWpVN0hXWGY4QnExZXBsMElJWVFRM1lXRVpDRlVvTGpkckg3OFdkeE9Kd0RSV1JrTXZlWUtsYXNTUWdnaHhIRVNrb1ZRU1VOUkNkdGVlOGUzbjNQMUZjUU5HcUJpUlVJSUlZUTRUa0t5RUNyYSs3OVBxZHl4R3dDdFZzdUVlMi9IR0dGV3VTb2hoQkJDU0VnV1FrVWVqNGMxVC93TGw4ME9nQ2twZ2JQKzhCczBXbzNLbFFraGhCQzltNFJrSVZUV1VGTEt1bjg4Nzl0UEhUZWF3VmZLYW54Q0NDR0VtaVFrQzlFTkhGcStrbjJmZk83Yno3M3hKeVFNeTFHeElpR0VFS0ozazVBc1JEZXgrY1gvVUwzM0FIQnNmdkk5dnlja09rcmxxb1FRUW9qZVNVS3lFTjJFMitsazVZTlAwR1N4QWhBV0Y4UDR1MjlGcTVXL3BrSUlJVVJYazUrK1FuUWoxcVBscko3L2pHOC9lVVFlUTY2NVVzV0toQkJDaU41SlFySVEzY3lSTmV2WjlkK1BmUHREZnpxSDVCRjVLbFlraEJCQzlENFNrb1hvaHJhKy9pN2wyM1lDb05Gb09PdVB0eEVXRjZOeVZVSUlJVVR2SVNGWmlHNUljYnRaOWZCVE9HcnJBQWlOaW1UQ1BiOUhvOU9wWEprUVFnalJPMGhJRnFLYnNsWFg4TVBmLzRIaVVRQklHSlpEM2cxWHExeVZFRUlJMFR0SVNCYWlHenU2ZVJ2YjMzelB0NTl6MWFXa25UMVd4WXFFRUVLSTNrRkNzaERkM000RkgxQzZicU52LzZ5N2J5TjJVSDhWS3hKQ0NDRjZQZ25KUW5SemlrZGg5Znluc1I2dEFFQnZOREw1Z1hzd0pTV3FYSmtRUWdqUmMwbElGaUlJT09vdGZIZmZ3elExZWhjYUNZMko0cHdINzhGZ0NsZTVNaUdFRUtKbmtwQXNSSkNvS3l4aTVRT1BvN2pkQUVUMlRXUGlmWDlBcTllclhKa1FRZ2pSODBoSUZpS0lITjI4amJWUHZlRGJUOHJQWmV4dHYwU2owYWhZbFJCQ0NOSHpTRWdXSXNnVWZQa05POTUrMzdlZmNmNFVobHg5aFlvVkNTR0VFRDJQaEdRaGd0RDJOLzlMNFZmZit2WnpyNTlIeHJUSktsWWtoQkJDOUN3U2tvVUlRb3Fpc1BhcDV5bmZ1c04zYk96dHZ5SXhiNGlLVlFraGhCQTloNFJrSVlLVXgrVml4UVB6YVNncUFVQ3IwelBwTDNjUmtkNUg1Y3FFRUVLSTRDY2hXWWdnMW1TeDh1MmZIc0pSV3dlQXdXVGluQWZ2SlNRNlN1WEtoQkJDaU9BbUlWbUlJR2NwSytlNysvNk9xNmtKQUhOeUlwTWZ1QnRkU0lqS2xRa2hoQkRCUzBLeUVEMUExWjc5ckg3a0h5aUtBa0RjNEd3bS92a09kQWFEeXBVSklZUVF3VWxDc2hBOVJQSEt0V3grNlhYZmZzcVlFWXkvNS9kb2RiTFlpQkJDQ0JFb0NjbEM5Q0I3LzdlRTNRc1grZmJUSm94aDNKMi9SYXVWditwQ0NCRk13c0pDMVM2aDE1T2ZuRUwwSUlxaXNPWGxOOW4zeWVlK1kvMm1uTTJZMzkrQ1JpdXI4Z2toUkRDNDd0clpmUHZObTB3WVB5S2c5K20wV3BLUzRrLzdqL0NmZkE0clJBK2pLQW9ibjNzRmZVZ0ltUmVjQzBEbStlZmlzanZZK0s5WGZQT1doUkJDbk43aVQxNzQwZGQ0NzcwbHZQbldvdlpQYktHbXBoNlRLWXkvL09VM1hETDdWOWp0RHIvZWw1eWN3Tkl2WGpudE9VTnpMMkxIdHNWKzEzTHpMZmV6WXNVR3Y4L3ZTU1FrQzlFREtSNkZkVTg5ajlab3BOK1Vzd0hJdnZoQ1BFNFhtMS82andSbElZVHdRMlpHMm8rK1JreE00QzA1RjMrNm5LdXZuc1h3dk1IYy9IOXorZWZUYndUMC9oZGVYTURLSHphMk9qYjc0bWxjZWVWMEFCNS80dFZXcjAyWk1wYlJvNGJ4d29zTHNGZ2FXNzFXY0xBNDRQcDdDZ25KUXZSUUhvK0hOZk9mUVI5aW9NLzRzUUFNdXZ3aXRIb2RHNTk3VllLeUVFSzBZMmp1UlFHL1o4TDRFVHo4ME85SVNJaGw4NWJkZlBEQjBvQ3ZvU2dLOCtlL3pIWFhYY3FpUmNzQ2ZuOWhZUWtiTis1c2RXenNtRHpmOW11dmY5anF0V0hEc25FNG1uanV1WGR3ZXp3QjM2K24wZ3daTmt0K1VnclJnK2tNQmliZWZ5Y3BZNXJudGgxWThpWHJuM2tKeFNOLy9ZVVFvaU1ZREhwdXUvVjZyci91VWp5S3drc3Z2Y2Z6ejcvYkpuU0doQmpadVA3RFUxemx6QndQODMxU2sveWFibkdpRHhjK2c4dnQ1cXE1dDNWb1hjRms1L1pQMnp5NEl5UEpRdlJ3YnFlVEZYOTlqTFAvZkR1cFkwY0IwSC9tK1dnTmV0WTkrVHdlR1RVUVFvZ2ZKU3NybmNjZS9RT0RCMmRSY3VRb2Q5MzlCSnMyN1R6cHVSNlBoNExDOXFjd1pHYWs0ZkVvSERwY0VuQTlUeno1R3Q4c1g5UHEyTnlyWm5MdFR5L3hYanN6amNXTDJzNjNQbkd1OHRUemJ1RG8wY3FBNzk5VFNFZ1dvaGR3TnpXeDRvSEhtSERQNzBrNzJ6djFJdlA4YzlIcTlheCs3RmtVdDF2bENvVVE0c3dsSjhXU015aURnUVA3a3BRVWk4a1VodGtVeHNaTmUzamw5VTg2OWQ1enI1ckJuWGZlUkdpSWtTVkx2dVd2ZjN1T0JvdjFsT2M3blM0dXV2aVg3VjUzeDdiRldCc2IvVHIzUkJVVjFSUVV0QTdpdGJYMWJjNzdlTkV5OXUwcmJITjg2TkJzWmx3NEtlRDc5alFTa29Yb0pUd3VGejg4OUNSbjNmWC82SHZPQkFENm5Uc0pyVjdQcWtmK2ljZmxVcmxDSVlUd1gyU2tpVXRtVFdMNitXTVpOTERmU2M4Wk15cUh6ejVmeFpHeXpoa05mZnl4dTVoeDRTU3NWaHQvZk9CSkZuMFMrUHpoenBDZm45UG0yS0NCbVcyT0xmOTJEVXVYcmlRK1BvYnhaK1d6WXVVR2FtcnF1WFQyZVJLU2taQXNSSy9pY2J0WTllZy84VGlkWkp4M0RnRHBrOFpqQ0E5bjVZT1A0MnkwcVZ5aEVFS2Nuc0dnNCtxcnp1ZUdhMmRoTm9lZjl0eXFxam9xcTJzN3JaYXhZM0lCdVB6SzMxSmNYTlpwOXduVXZMa3ptVGQzcHQvblp3L294eU4vdjUxcmZuSUhOVFZ0UjV4N0t3bkpRdlF5aXR2TjJpZitoY2ZsSXV2Q2FRQWtqeHJPdVkvK2hXLy8vRENPMmpxVkt4UkNpSk5MakkvaDRRZHZJVzlZLzFiSG5VNDNXN2J1WmMrK3d4dzZWRVpkUXlOV1N5UDc5aGZSMU5UNW41SjFsNERjWUxIeXlxc0xXZkxaZCt6ZWZiRFZhMlBINWpIeDdKRXFWUmFjSkNRTDBRdDVQQjdXL2ZNRm5JMDJCbDN1ZmRJNWRtQi96bi9xSVpiLzhhOVl5c3BWcmxBSUlWcnJreExQUzgvL2tZVDRhTit4NHVKeS92UFdFcjVldnFGTmY5OHpOWGh3RmgrOC8zUkE3L0YzY1k0emFTbm5yN1ErU2VUbERXTDM3b05rWmFhUmxkbTJ4L1B1M1FlWk9XTXl1MDRJME1kWFpQVW84aUIzU3hLU2hlaWxGSS9DcGhkZngxWlZUZjVOMXdGZ1RrM212S2NlWnZtZkhxVDJRS0c2QlFvaHhESFIwV2FlZWVwMlgwQjJlenc4OThJSHZQdmZyM0IxOFBNVURrZVRYOTBuQVByMlRVV24xZnA5L25FalJ3N2h6Zi9NYi9lOENMT3AzUUErWTlaTkhENWN5dWpSdVR6MG9IOHQzQzY2cFBYRGdDYVRkOXFLdzk3azEvdDdDd25KUXZSeXV4Y3V3bDVieDdqZi93cU5Ua2RvYkRUVEh2c3Izejh3bi9JdDI5VXVUd2pSeTJrMEd1Njkrd2JTMGhJQnNOa2QvTzZPZjdCeDg5NU91VjlCUWJIZkhTVytXLzRXY1hIUkFYZWdzTnNjN1FacmYxdkFPWjNlWHhJKy8rSjdWcTNlM09xMXFlZU80MC8zM3NLMTE5OUpTVW56SjRUaDRhR3R6a3RKVGdDZ3NyTEc3NitoTjVDUUxJU2c4S3R2c2RmV01mSFBkNkFQRGNWZ0NtZkszLy9FdXFkZXBPRExiOVF1VHdqUmkxMTR3Vm1jTTlHN0dKTGI3ZWFPdTU3cHRJRGNWWGJ1T3RCdXNBNjBCWnpkN3NCdWQvRFdHL05ac1hJakw3eTRnTHE2QnNBYmZsdjJPODQ4WVNwRzdyQnNxcXBxcWE2UloxSmEwcXBkZ0JDaWV5aGJ2NWxsZDk2UHZjNzdaTE5XcDJmY0hiOW0rQyt1UmF1VmJ4VkNpSzVuTU9pNCthWkxmZnYvL1dBWjZ6YnNVckdpN2sycjFUQjhlQTdoNFdHdGpsOXgrUVhjZU1QbDNIakQ1Y3k0Y0JKMXRRMjg4dXBDQ2c0V0V4RmhZdkxrTVlTSGh6SnI1aFFBOXUwcjVKVlhGMksxZHN3ODcyQWxJOGxDQ0ovcVBRZjQrbmYzTXZsdjl4RFJKd1dBbkRtemlVeExaZlg4cDZWRm5CQ2lTMTF3M2poU2srTUJxSzIxOFBKcmkxU3VxSHVMajQ5QnE5VlFmVUxidTEvOGZJNXZlOTM2N1h6MitmYzgrZFRyQUR4dy8yOHhtOFBadW5VUDh4KzlnL0hqODNud29lZDlyL2RtTWp3a2hHaWxvYVNVTDIvOUkwYzNiL01kNnpQKy83ZDM1K0ZSVk9rYXdOK3E2dTRrM1oyVkpCQklBZ2s3Z1JDMnNBamNLQTVLRU1RUkJXZXV5M1ZrM01aSFhFYVowWEZmRUJDdm9JZ2JMakNJZ3Q0UkFRVVVVZlo5aHlCQ0VMSUIyZE5MZXF1NmYzVG9wRHRBdXBHa09zbjdlNTU1cUttdXJqb2h3Ync1K2M1M0J1SGEyUy9CMERaT3haRVJVV3N6ZWxTbTUvamRELzRQVlZXdGUyYXpJU2twU1FDQThlT3VRVWlJem5OK3pOZ3BTT3R6QTlMNjNJQzcvbWNhQUVDbjArSmZUeitBaVJPdnc4SkZ5L0huMngvSHZIY1dZOEtOby9ERmtqZVEwcWwrZDR6V2hpR1ppT3F4VjVudzB6OWZ4cThyMTNqT1JhWjB4T2c1MHhIYnM1dUtJeU9pMWlJOFhJL01RYjBBQUJaTE5iNVp0VkhsRVFXL2pMNDlBQUNwcVVtWVBXdWFWMUErejJqVTQ5WmJ4bURWaXZjd2VWSTJsaTFialprelA0QXNLM2g3M21JOFBQVmx0RzhmajgrWHZJR3NyTXg2NzI5TkdKS0o2SUprbHhPNzVyNlAzZk1XUUpFVkFFQklWQ1N1ZWYwRmRCMTNQUVJCVUhtRVJOU1NqUnllQVVtU0FBQ2J0aHhva2sxQkFxWFZCbGZWNnFoUlEzSDZkQ0dlZXZwL01YTGtJRHoxei9xTC9xNi9iZ1NlZmVaQnlJcU1SeDU3RmM4K1B4Y3V1YlkvOGcvcnR1TE91NmJCWXJFaUl0ellsTU1QT3NIMTJTV2lvS0lvQ243NWVoVXE4d3R3MVQ4ZmhkYWdoeWhwTU9Cdjk2Qk56MjdZT2VjOU9LdXIxUjRtRWJWQW83SUdlbzUvMnJCYnhaRzRwYVltb2F5c0FpYVRCUzZYQzZOR0RVTkVoQkZWSm5OQTkvRjM0eEhBdno3SkFGQmVYb1dwajc2Q3RGNWQ4T25DcjdGeTFYcVlMUmE4OU1KVWhJV0Y0czAzbnNLR2pidHc0c1JwbkNzdXc1eTVDN0Y5eHdIWXFtM28yYk16QkFDaUpFSWpTZERxdE5EcHRKZzVhd0VBWU1qZ3Z0aTZiVjlBSDJOTHdaQk1SQTBxMnJrWGE2ZitFeU9lZXdMaEhkb0RBRHFOR29ub3pwMnc4WVZacU1vdlVIbUVSTlRTcEtXbEFuQzNmZHU4UmYyZTdmUGVlZ1pKU1FuMXpxOWJ0eTJnK3dTNjhZZy9LaXROaUl1TEFRRDg1K3Z2QVFEcjEyL0htT3dwbUR3NUcyUEhadUV2ZDk5OFdmZWUvdHA3RE1sRVJKZFNlU29QYXg2YWhzeEhIa0RTaUNFQWdNaE95Umc5ZHpxMnZmNFc4alp0VjNtRVJOUlNSRVVaRVIwVkRnREl5ejhIVXhDMEl0dXg4eUJrV1lFa2lSQkVBV2F6RlZ1MzdNWGN0eGNGZEo5QU54N3hseVJKR0p5WmpxTkhjejNucWt4bXZQL0JVcnovd1ZLRWh4dVFuTndla1pGR1JFWVlZVERvb2ROcG9kVnFJSW9pQkVHQW9paHd1V1RJc2d5bjB3bW4wNFcxMzI5dWxQRTJCMEt2M21NVnRRZEJSTTJISUFqb2RsTTJNdTY1QTBKTnZTRGczcmx2LzRMRmtGM0JWemRJUk0xTFJucFh2RGZQM1lWaDQ2WjllUFRKT1NxUHFIa1FSUUd5ekZoM09RNGZYRmx2b1EwWDdoRlJRQlJGd2RHdlZ1S0h2ejhMYTBudEZxWTlKbzdIdGYvN3NxZS9NaEhSNVVwTjZlQTVQcDEzUnNXUk5DOE15RmNXUXpJUlhaYmlRem40N29ISHZmb3B4M1Ryak92Zm1ZWFU2MGV4K3dVUlhiYU95VzA5eDZmeXpxbzRFbXJOR0pLSjZMTFp5aXZ3MHo5ZXhNRkZYM2pheEVraEljaDg1SDVjOWRSajBMWHk5a0ZFZEhraUltdi8yMUZTWEg2Sks0a2FEME15RWYwdXNpemo0TUl2OE1PalQ4RlVWRHZqa3poaUNLNS9kemJhWnZSUmNYUkUxQnpwOWFHZVkydTFYY1dSVUd2R2tFeEVWMFR4a1YrdytvSEhjWEx0ZXM4NWZac1laRTEvQnYzdSt4OW9Ra012L21ZaW9qcU1oakRQc2RYR2tFenFZRWdtb2l2R1liWmc2Nnkzc09tbDErRXd1eHZzQzRLQTdqZU41YXd5RWZsTkgxYjdRM1cxMWFiaVNLZzFZNTlrSXJyaVRtL1lncEtjWHpEazd3OGh2bTl2QUlDeFhUeXVmdTFablBqdUIreDU3eE00Z3FEdktmMStXb01lUFNhT1IrTFFRVEFrdE9WdkRGb0laM1UxeklWbmtMZGxCM0tXTFcveWY2LzZzQkRQc1kwenlhUVNobVFpYWhTV2N5WDRjZHJ6NkR6bUQraDd6KzNRNnQyL1BrMjlmaFFTTXZ0ajU1ejNrYitGRzVBMForMzZwU1B6MFFlZ2o0OVZleWgwaFdsQ1F4R1owaEdSS1IyUmNtMFd0cytlaDZJOSs5VVpEQnZsa0VwWWJrRkVqVWFSRmZ5NmNnMisvZXRVRk83WTdUa2ZGaE9ORWM4OWdXRlBQWXF3TnRFcWpwQXVWN3QrNmNpYS9nd0RjaXVnajQ5RjF2Um5tclJjeXVseWVZNjFHczdua1RvWWtvbW8wVm5PbGVEbmY3MktMYSs5Q1Z1bHlYTStlZVF3alAxd0xucE1IQStSM3dpYkRhMUJqOHhISDFCN0dOVEVCai8ySUxRR2ZaTTh5K21TUGNkYWpYU0pLNGthRDBNeUVUVUpSVkh3MjdvTldEWGxZWno2YWJQbnZDWXNGQmxUN3NDWSthK2pYYjkwRlVkSS91b3hjVHhua0ZzaGZYd3Nla3djM3lUUGNqcHJ0N2ZYYXZrRE5LbURJWm1JbXBTdHZBS2JYNW1ObjUrWkRuTmg3WGF6NFVrZGtEWDlHUXgvK25FR3NDQ1hPSFNRMmtNZ2xYUVlNckJKbnVPcVUyNmhZVWdtbFRBa0U1RXFDcmJ0eEtxL1BvSURueXlCMDE2N2VqMXh4QkJrZnpnSGFYK2FDQ2trNUJKM0lMVVlFdG8yZkJHMVNNYUVkazN5SEpPcDJuTWMza1FsSGtTK0dKS0pTRFV1dXgySEZpL0R0L2M4akx3Tld6M25OVG9kK3R3NUdUZDg5Qlk2Wi84QmdzU2F4R0RDTm0rdGx5YXNhVDczbFhYV0xrUkdHcHJrbVVTK0dKS0pTSFhtTStldzhhVlpXRC90QlZTZHp2ZWNEMnNUalVFUDM0dnM5OTlBNG9naEVBVDJnaUpxRFNvcXpaN2ppQWlqaWlPaDFvd2htWWlDUnRHZS9majJ2c2V3NTkyUHZMcGdoSGRvaitGUFA0NXIzM3pWc3prSkViVmNsWFZDTW1lU1NTME15VVFVVkdTbkUwZS9Xb21WZHo2SVE1OTlDWmV0ZGt2YU50Mjc0Sm9aenlIcjVhY1IyNk9iaXFNa29zWlVVZWVINUlnSWhtUlNCNWVNRWxGUXNsdk1PUER4Wi9oMStYZm85ZWVKNkRMbVdrOXRjcnVCR1dnM01BTm45aDdBb2NWZjR0eitRMUFVUmVVUkU5R1ZVbmNtT1lvaG1WVENrRXhFUWMxYVdvWmRjOS9IMFMrL1FmcGRmMEx5ZnczenZOWTJvdy9hWnZSQjhlR2pPTHo0U3hUdTNNT3dUTlFDVkZUVUxiY0lWM0VrMUpxeDNJS0ltZ1ZUUVJFMnZ6SWJxeC84Ty9JMmJmZDZMYlpYZDR4ODZaOFkvZFlNOXdJL2tRdjhpSnF6U3BaYlVCRGdURElSTlN0bHYrWmk0d3N6RU5rcENUMXZ2UW5KVncrSEtMcC8zby91a29MaFR6K09xdnhDSFB2NlcrU3UvUkVPaTFYbEVSTlJvT3JPSkVkdzRSNnBoRFBKUk5Rc1ZadzhqYTB6NW1EbDNRL2grS3Exa090c1l4dmVJUUg5SDdnYjQvLzlIdnJkOXo4d3RtK2FEUkNJNk1xb3FLcFRiaEhPRm5Da0RvWmtJbXJXeklWbnNPUE5kN0hpamdkdzlLdVZYdDB3dFBvd2RMOXBMTVl1bUl1UkwvNEQ3UWIwWmE5bG9tYkFZcW1HTEx2WEY0U0VhS0hWY2tNaGFub3N0eUNpRnNGU1Vvbzk3MzZFUS8vK0FpbWpyMGJYRzdOaGJCY1BBQkFFQWUwekI2Qjk1Z0JVbmM3SHI2dlc0dVM2RGJDVlY2ZzhhaUs2RUVWUllEWmJFUjd1M3BMYWFOQ2pyTHhLNVZGUmE4T1FURVF0aXQxa3h0R3ZWdURZZjFZaFlmQUFkSnVRamJZWmZUeXZoeWQxUUw5NzcwTEdQYmNqZjl0dTVLNVpoOEx0ZXlDN25KZTRLeEUxdFNxenhST1NEY1l3aG1ScWNnekpSTlFpeWJLTS9DMDdrTDlsQnlJN0phUHIrT3ZSNlE5WjBPaDBBQUJCa3BBNGJCQVNodzFDZFZrRlRxNzdHYmxyMXFIaTVHbVZSMDVFQUdDcXNnQTF5d25DRFdIcURvWmFKWVprSW1yeEtrNmV3czQ1NzJIL2duK2o0elVqa1RMNmFzUjBUZlc4SGhvZGlSNDNqME9QbThlaDlPaHgvTForQTA1djNBckwyV0lWUjAzVXVwbk0xWjVqbzFHdjRraW90V0pJSnFKV3cyNHk0OWp5YjNGcytiZUlUT21JMU5GWG8rT29rUWlOalBCY0U5TzlNMks2ZDBhL2UrOUN5ZEZma2JkaEMwNXYyQUpUMFZrVlIwN1UrbFNaYWp0Y0dCaVNTUVVNeVVUVUtsWGsvb1k5NzM2TWZSOHVRdnZNZmtnWmZUWGFadzd3YkgwTkFHMjZkMEdiN2wzUTk1N2JVWHJzQkU2ZkQ4d0ZSU3FPbktoMU1KbHFlNXlIRzBKVkhBbTFWZ3pKUk5TcXlVNG44amJ2UU43bUhRaU5qa1RTVlVPUU5ISW80dnFrZWUzY0Y5TTFGVEZkVTlIMzdqK2o4bFFlQ25mdVJlSE9QVGgzNEFoY2RydUtId0g5SG5FYUFScEJRS0ZEYnBUN2F3WEF3WjNTTDR1NVRraHVqZVVXWVdHaHNGcXJHNzZRR2cxRE1oRlJqZXF5Q2h4YnNSckhWcXhHU0ZRa0VvZGxJbW5FRU1SbjlQSHM2Z2NBRWNtSmlFaE9SUGMvM2dDbjNZNXordzZpYU5jK0ZPN1lpNnI4QWlnS1U5SHZKUW5BWUlNR084MU8yR3YrT2lNa0FkbVJXaFE1Wkt5dnVqTGRTRzZKMGFHTlJzQ0xCVmMrakF3MmFKQVZvY0hTVWp0TzJQd1A0UUtBY09uUy9id3JYUzMvYTh4YVhkdnpYS2ZUcWppU3BuZkg3VGZpYncvK042WSs4Z28yYjluajkvc2tVVVJzWE13bHJ6bHpobXN0L01XUVRFUjBBYmJ5Q2h4ZnRSYkhWNjFGU0lRUkhZYTZBM1BiL3VrUXBkci9kR3AwT2lRTTZvK0VRZjNSN3o3QWZPWXNpbmJ0dzdtRFIzRHVZQTRzWjg4eE5GK0c0VVlOUm9ackVDa0orTGJDQVFDd3lnb1NkUUtTZEJLMm1sMm9sb1A3NzlVaUs5QUp3TmdvTGVhZnRmazlveHdwQ1hpb2JjZ2xyM214b0JyL2F1OS9DY0xpRWp1T0J4RFVnNEZHVTF2NlpGWnBSblhGTi9OLzl6MCsvM3dWRmk1YUh0Qjd5c29xWVRDRTRibm4vb2J4Tno2QTZqby9NRnhLdTNaeFdMUDZ3MHRlazlibkJodzZzTUx2c2R4Ny83UFl1SEdYMzllM0pBekpSRVFOc0ZXYWNHTDFPcHhZdlE2YXNGREU5KzJOaElFWmFEK3dId3dKYmIydU5iU05SK2ZzUDZCejloOEFBTmJpRXB3OW1JUGlRems0ZC9BSUtrK2VnaXczcjdEUzFOcHFCUXczYW1DVGdaL3J6Qmc3RkdDcnlZV3JJelM0T2x6akNjL0I2b0RWaFVFR0NSMTBJb2FIYS9CalpXQ3ozeHVxblBXQ2JicGVRbis5T3p4KzczTy9icUVpa25VaU5sUTVZZk1KNUNYTzRQNkI0a0owMnRyWlk0dFpuWkNjMGlueGQ5OGpPam95NFBlc1dMa2V0OTAyRm4zVGUrRGV2MDdDbTNNK0Rlajk4OTlkZ2syYmQzdWR1M0hjS0V5Y2VCMEFZTmJyQzd4ZXk4ckt4TUFCdlRILzNTVXdtU3hlcitXZXlBdDQvQzBGUXpJUlVRQ2MxbW9VYk4ySmdxMDdzUXVBc1gwN0pBenNoNFNCZmRFMm93K2tFTzhad0xEWU51aVlkUlU2WmwwRkFIQ1lMU2crZkJRbFI0K2g3TmVUS0QrUkM4dlpZczQyMTlBS3dFM1JPb2dDc0xiQ0FiUFBiUEZXc3hNRERCSUdHQ1FjcVhiaDVFVm1SKytLMVNGSkoxN3d0UXZ4ZDFZMjBMS01OWlZPRERaSTJHOXhCZlErd0Ixc1Q5dTlQNzVPSWJVZjB4YVRkMGh1cjlYQ3FRQS9WVG5SRXI2YVFzTnEveTNWclU5dVNtbDliZ2o0UGNPRzlzTXJMeitDdUxnWTdOMlhneSsvWEJQd1BSUkZ3WXdaSCtDT095WmcrZkoxQWIvLzVNbDg3TjU5Mk90YzVxQjB6L0ZISDMvbDlWcnYzbDFoczlreGI5NWl1UGhEdkFkRE1oSFI3MkFxS1BLMGxaTzBXc1NtOVVCY241Nkk2OTBUc1QyNzFRdk5Xb01lQ1lQNklXRlFQODg1aDltTXN1TW5VZmJyU1pTZHlFWDU4Wk9vUEpVSDJkbjZkZ0VjRjZWRm5FYkFMOVV5OWx3Z1dEb1ZZRVc1QTM5cW84TWZvN1g0Nkp3ZFpSZW96ejF1azFIdVI5MXV0MUFKSVlKNzFqY1FHZ0g0UjRMLzVRNjl3cVFHci9FTjRCT2l0WmdRN1g4dGJodU5pSE5PdVVVRVpBQklUb3ozSEovT1A2UGlTUHlqMVdvdzllRTdjZWNkRXlBckN0NloveG5lZWVlemVxRXpKRVNIM1R1L3VzaGQ2cnR1OVBBR3IvRU44OU5mZlF6VFgzM003MmVrZEVyRXI4ZFBNU0Q3WUVnbUlycENYQTRIenV3OWdETjdEd0FBUkVtRHFNNGRFWmZXQTdGcFBSR1gxZ09oTVZIMTNxYzFHQkNmbm9iNDlEVFBPZG5sUk5YcEFsVGxGNkVxdndCVitZV295aXRBVlVFaGJHVVZMWExtT1N0Y2c3UXdDUlV1QmN2TEwxNUtjZHdtWTV2SmljRkdEZjdVUm9kRkpYWlUrQVRpRFg0dTdIc2dYa1NJUnNCL3lnSXIzVkRnWHdsREc0MEFCVURwWlpRN2ZGL3B4TEZxNy9BK3dLQkJwc0VkdUdNMUF1NlA5NjFkRnVyTmlyOTV4dGJzRnZwcHRSSlNVem9BQUVwS0twQjdzbERsRVYxYWFtb1NacjcyZC9Ub2tZcjhnak40Y3RycjJMUG44QVd2bFdVWnVTY2JMbUZJNlpRSVdWYncyNm44Z01meit1eVA4T1A2YlY3bkp0MmFqZHYvZTd6NzNpbUpXTEc4ZnIyMWI2M3lOZGZlMWFvWCtqRWtFeEUxRXRubFJPa3Z4MUg2eTNFYy9iK1ZFQVFCaG5adEVaZldIVkdkVXhIZHBST2lPM2VDMW1DbzkxNVIwaUN5VXpJaU95WFhlODFoc2NKVVVJVEt2QUtZQ290UVhWd0tTMGtacktVbHFDNHVnN1c4QW9vcjhGL3ZxMm1JVVlNUjRSbzRGT0NMVWdlc0RTektXMXZwUkJ1dGlDNGhJdTZLMWVHTFVrZWp0WEc3RUpjQ3pEdmI4R0txZjdVUGhWMzI3MXBmSnBlQ1lwOXdiYm5BMzh0K2l3dG5MeERDRTdRQzB2eVl3UTQyZ2lEZzFwdXZSWGk0dSszYnp0MUhndnFId2ttM2pzRVRUMHhCYUlnT3ExYjloQmRlbk9lMUVZb3ZoOE9KRzhiZDErQjlEeDFZQWJQRjR0ZTF2czZkSzBWdXJuY1FMeSt2ckhmZDE4dlg0ZGl4ay9YT3A2VjF4WmpyUndUODNKYUdJWm1JcUlrb2lnSlRZUkZNaFVYQTl6OEJjQWNDZlh3Y29qdDNSRlRuRkVSMzdvVG96cW5ReDhkZTlENWFmUmlpdTZRZ3VrdktSWjlqSzZ1QXRiUU0xcElTV0V2S1lLdW9nc05zaHQxczhmenBORmxnTTV2aE5GdmdNSm5oY2poVUNTUC9GZTd1WkNFRFdGWm1SNUVmWVZjQnNMVFVqdHRpZE9oVUU1VFhWVHF4M2R3eTZuRUJYTENtdXEybWZtdTRYMnd5amxoZE1Jb0NVa0pFSExmSnNNZ0srdXFsS3g2Uzc5Rlg0ZUdmM3IraTkvUWxDQUxFT2ozS3IvdkRFSFR2MmhHbDVWVUIzMnZIenNQNDhPTnZydVR3dk15YStTVEdYRDhDWnJNVi8zaCtOcFovRTNqOWNHUEl5T2haNzF6M2J2WC9lN0grcDIxWXMyWVRZbU9qTVhSSUJqWnUyb1d5c2twTXVQRmFobVF3SkJNUnFVcFJGSmpQbklYNXpGbmtiZDdoT2E4ekdoQ1IyQUhHeEFTRWQwaUFzYjM3ei9EMjdhQTFYSHBqQlVFUUVCb1RoZENZcUlzRzZRdVJYVTY0YkE3SVRoY1VweE95eS8ybnkrV0U0blJCZHJvZ1g4RVphbTFOZTdRK1lSSmtBRitWT2ZCcnRmK3p3VTRGV0Z4cXg0MVJXcVNGU1JnZHFVRWZ2WWdmS3AzSXJWblFGNjhSY0crOWtvVDZMclZ3cnpGNktQdmovQUpGZjhWcEJVeUkxbUpCc1IwVys1WC9VYUdINUVDRUlBT1Mvd3NpcjVST25STFFDUWtCdjY5L1JqZDgrOTBXRkJRMVRzbEE1cUErQUlBL1Rud0llWG5Cc3hQbjVFblptRHdwMisvcnUzYnBpT212UG9ZLy9mbHhsSlhWbjNGdXJSaVNpWWlDa04xa1JuSE9MeWpPK2NYcnZDQUkwRVZHMUFUbUJCZ1Q0aEVXSFkzUXVCam9ZMklRR2h1RDBNaUl5M3FtS0drZzZwdnUyMEtmTUFsOXdpUTRGT0RMTWp1T0JSQ1F6M01wN25DZFo1ZHhiWVFXQ1ZvUkhYU2lKeVJYSys1RmVSTGNpK2NxWFFwK3N6ZjhuTFlhRWZGYUFXcTBGcTVXZ00wbUp3NVo1WHF6NnAxQ1JIUU9hZnFRQ2dDL1FYUlA0Vjk2bjVPZ1VsSlNnZUxTOGtaL1RyQUU1Q3FUR1I4dVdJWlYzLzZNbkp3VFhxOWxacVpqK0ZYOVZScFo4OFNRVEVUVWpDaUtBbHQ1Qld6bEZTZytsSFBCYTBTTkJxRXhVZEMzY1lkbWZaczIwSVVib05VYm9EUHFvZFhyb1RYcW9UVVlvRFBvb1RIb29UUHF2VFpKYVFxN0xTN0VhZ1RzdDhpTERVY0FBQmJHU1VSQlZNb1lZcFF3T1VaM1dmZFpYR0xIZHJNTEoyd3llb1ZKMkZobjBWNmxTL0VzeW92U0NHZ2ppVmhWN3NDbEpsb2xBWGlnWnZiNVoxUFRkaGlKa2dSMDBJa29jaWhvb3hIUVJsTi9Kcm5Jb1NBdFRNSVpud0I5UHJzMlZybUoxU1ZoaWMwSWNlWFhqZlNFV3BrRGVxRlRKL2ZNOFo1OXYrRGRELzV6V2ZmSnpTMkEzUjdZNTdCSGoxUjh1WFJPUU8veGQzT095MmtwNTYvRURtMlJudDRkT1RrbmtKcVNpTlNVK2oyZWMzSk9JSHZNU0J6eENkQkNUWG1MckxDN1JWME15VVJFTFl6c2RNSnl0aGlXcy83L2lsa1FCRWhhTFFTdEJwSkdBMEVqUWRSb0lFaTFmMG9hQ2FLa3diVnZ2bkxGeHJxbVprTU1rMHYwNmhhaEU5eGJNMXRsQlphTGZOODJpRUNvS0hoMnNpdDJLbDZiai9qYWFYWmhmSlNJZmdZTnRsMGkvRjVsMUNCS0VsRHNWTERkZlBIcmtuVHVXdWlHaElnTjkyRisrNndOcFU0RkhVTkVqSS95ciszYk96NkxBVU1FZDlCeE5tSmRlWUZMd3BJM0ZqZmEvYy9ya0JDTHBaKzlESTFHZzhnSUkzYnZPZHJvenp6UFpyUDcxWDBDQUpLVDIwTVNSYit2UDY5Ly8xNVkrTW1NQnE4TE54b2FET0JqeGs3QnFWT0ZHRGl3RDE1K2FhcGZ6NzlodlBkaVFFTk5DWmV0MnU3WCsxc0xobVFpSW9LaUtIRGE3WURkRGpYMnNmdSswdW0xZzF5R1hzSzRLQzAybVZ6MU5zMDRMenRTaXdFR3llL3RuZzlZWGU3dHJvMFNEbGhjRit3VTBTbEV4TWh3RFZ3SzhIOWxEbHlxeVlaVGFiZ05uTDh0NE01M2FEdHNkWGxLUmM3ckZpcGlUS1FXSHhkN3Q3clQrWlE5Uk5RczZqTTFyOFltRjVSZldJemNrNFhvMmlVSnFTbnRFUjhiamJQRlpVM3k3TnpjUEw4N1N2eThmaEhhdElrS3VBTkZ0ZFhXWUxEMnR3V2N3K0grOS9IZDZnM1lzbld2MTJ2WFhEMFlUejkxUDI2Lzh3bms1NS8xbk5mcnZYOW9TMmdYQndBb2JxSy80K2FDSVptSWlJSk9sT1FPZkw3OWorczYzK2pCMzVsVFdRSFdWVGt4TVZxTDdDZ05scFY2L3pnUXJ4VndjN1FXQW9Edktod05kdGtvZE1nTnRuWUx0QVdjUXdFY0xnVjN4ZXB3M0NaalE1VVQxcHBobUdYRnE5OXhyRStuaS9aYUFXWlp1V0Q0YjQ1TzVPYWphNWNrQUVEMzdzbE5GcEtid3VFanh4c00xb0cyZ0t1dXRxRzYyb1pGbjg3QXhrMjdNZi9kSmFpb2NIY0VLUzR1OCtwM25PSlRpdEduZDFlVWxKU2p0S3dpd0kra1pXTklKaUtpb0pOUTAvN010KzYycnZNenFZRTBjamhpZFNFblRFVFBVQWxYR1JWc3FwbWxicWNWOGVjMld1aEZBZXVybk5oOUdkdElYeWtDZ0VTZFdHOUw2Z3k5NUFuTWxTNEZ1VFlabTAxT2xEaGtoSXBBMTFBSklvRGVZUklPV2wwNDYxQ3cyZVNFclptRzVxcEtpK2ZZWUFoVGNTVE5oeWdLNk51M0ozYnZPZUoxL3VZL2prWjVUUXU5b3FKejJMWnRQejVjc0F5NUovSVFIbTdBeUpHRElFa2l4bVpuWWVXcTlUaDI3Q1ErWExBTVpyUGxRbzlwTlJpU2lZZ29xT2dFb0pOT2hGbFdMbG5PRUZLejJNZ1dZQVpjVWU1RXV6Z1IxMFJvb01DOWFjZllLQzAwQXZCVGxkUHYzZm9haTFFU0lBQXcrL3g4Y0pXeDlsdjJiM1laaDZ3dS9GQlRvakkyU29zUUFjaTN5N2dwV291VUVCSGZWVGp3UTJYelhZaGxyN010dTlISWtPeVAyTmhvaUtLQVVwK09IdmY4NVJiUDhZNmRCL0h0ZHhzdys0MlBBUURQUC9zUWpFWTk5dTgvaWhtdlBZNmhRelB3MHN2dmVGNXZ6UmlTaVlnb3FHVG9KV2dFWVAvRlZ1elZDS21aU1E1MHB0UXFLMWhVWXNkZHNUcU1pbkIvRzNTM29YUGdzRlg5Z3Q0Mk5XVVU2V0VTZHRaWk9IaCtjVjlka2dCY0Y2RkZmNzJFN1dZWDFsUTRNTEptYzVZT09oRkxTKzErYlo4ZGpNN1gyZ0tBUWMrUTdJK1VGSGQ1eXZoeDErQ3pKU3M5NTg4djdxdExwOVBpeVNlbVlPTEU2N0J3MFhMTW1Qays3ci92TnR4LzMyMUk3OU1ORDA5OUplQUZpUzJOT3MwV2lZaUlMaUJDRWpBeTNCMWNMOVZaQWdEMGtydXpSYUFSVUNNQW5VTkVyM2EvQW9Ca25ZaVlDK3hvMTlRU2EwcE5ZalVDYm83V1FYdUJJWVVJUUgrOWhBZmpRekRBSUdHM3hSMlFGYmhudzc4b2RTQktFbkJQWEFpNmhUYlBiL1Zob2JXYndOaHM3THJnajR5K1BRQUFxYWxKbUQxckdrSkM2bmRmTVJyMXVQV1dNVmkxNGoxTW5wU05aY3RXWStiTUR5RExDdDZldHhnUFQzMFo3ZHZINC9NbGJ5QXJLN09wUDRTZ3dwbGtJaUlLQ25wUndPUVlIY0pFQWJ2TUxweTd4QXlvVVJJUUpRa0J6WkxHYWdUMDFVdkkwRXZRaXdKc2lydXJScmdFRE5Kck1NZ2dZWkJCd2ltN2U1dm5ZellaWlNyTXd2WUlGVkhtVkxDK3lva0pOYVVUdm5xRlNSZ2JwVVc1UzhHeU1nZU8rTXlBSDYxMjRaTmlCWk5qdEFnVjFBLytsNk51aVVXVktUaHJZN1hhNElwUm8wWU54ZW5UaFpqNzFyOHgvZFhITUhod2VyMXJycjl1Qko1OTVrSGtGNXpCSTQrOWlqVnJObm05L3NPNnJianpybWw0KzYxbkVCRnViS3FoQjZYZyt1d1NFVkdybEtRVE1TRmFpeWhKUUw1ZHhwcEtkK2NKclFERWFVV1lYQXJzaWdLSEFvU0xBcktqM0Ywb1RsNWlTenhSQURwb1JYUUpGZEV0VkVLOHByYUdlYlBKaVMybTJqWncyMDB1RERGcWtCNG1JVmtuSWxrbjRqcTRGOGpsMldVVU9oU2NjOHI0elNiRHJqVGM5N2d1Zi9va0ErNHlrS1ZsRGlSb1JXd3pPM0hRNm9KZFVUQXVTZ3V0SUdCaXRBN0hiUzRVT3hXWVpBVS9Wam54bTAyR1UzRXZQQlRnbmhFWEJYY1poZ2JBMnBxYTVaUVFzVjVydVdBWEhtN3dISnVxckNxT3hDMDFOUWxsWlJVd21TeHd1VndZTldvWUlpS01xREtaQTdxUHZ4dVBBUDcxU1FhQTh2SXFUSDMwRmFUMTZvSlBGMzZObGF2V3cyeXg0S1VYcGlJc0xCUnZ2dkVVTm16Y2hSTW5UdU5jY1JubXpGMkk3VHNPd0ZadFE4K2VuZDFmTjVJSWpTUkJxOU5DcDlOaTVxd0ZBSUFoZy90aTY3WjlBWDJNTFFWRE1oRVJxYWFkVnNRd280UzBNUGZPY2lkc01wYVYybkYrQWxjQThKZUxiTmhSTFNzWDdhRTh6T2l1eTYxYnFsRG9rTEhINHNJQmk2dGVSNHh5bDRMdktoejR2dEtCYnFFU2VvYUtTQTBSRVNFSjZCVW1vVmVZdTlmeHUrZmNyZHdhbzg2M1dsWVFYck1ZY1Y5TmQ0MWZxbVc4ZGRhR2dYb05ldXNsRERQNmZOc085Ky9lcXlzY3lQV3ZDMTNRaUFqWGU0NEREYUtOWWQ1Ynp5QXBLYUhlK1hYcnRnVjBuOGFvODYyc05DRXVMZ1lBOEordnZ3Y0FyRisvSFdPeXAyRHk1R3lNSFp1RnY5eDk4MlhkZS9wcjd6RWtFeEVSTmJVaE5RSFpKcnRyYWJlYm5WNDF4bllGeUxYSmlKQUVhQVIzYUhZcVFJRkR4czlWVHBSZnBJL3lQb3Q3NDVBQ2g0eWpObmY1aEQvQjFxbTROL1E0YkhWQkFKQ2dGWkVVSXFLRFZzQStpOHNUM3YzdGV4d29FZTROVGM3VTJTSEZKZ09iVEU1c01qa1JLZ0xSa29nd0VRZ1RCZWdFZDQyMUpBaGVOZFl5M0J2RXVPRHVENTFUM2J4bWtRSEE2QldTMVo5SjNySHpJR1JaZ1NTSkVFUUJack1WVzdmc3hkeTNGd1YwbjBBM0h2R1hKRWtZbkptT28wZHpQZWVxVEdhOC84RlN2UC9CVW9TSEc1Q2MzQjZSa1VaRVJoaGhNT2loMDJtaDFXb2dpaUlFUVhCL3piaGt5TElNcDlNSnA5T0Z0ZDl2YnBUeE5nY015VVJFcEpvVjVRNFVPaFRzdDdoZ3ZVaVhpa1VsZ1MvYU1zc0tacCtweHUrWjhGWGdEdU1GRFd3cWNpWEpBRmFXWDN6UHcyb1pLSlNiWCtDOUhPSEcycEJzQ29LYTVIODk4NmJhUTdna2w4dUY1MTk0NjZLdlYxV1pjZWpRc1NZY1VmUEhrRXhFUktweEtzQzJpNVJNWElsN04wZk5kTmhYWEhqZG1lUWdxRWx1RHVSbXVuRk1zR3FlZldHSWlJaW94ZEpvTko0V2NJcWl3R0psU0thbXg1Qk1SRVJFUVNVaW9tNnBoWlV6cEtRS2htUWlJaUlLS3BHUnRmMTV5OHVyVkJ3SnRXWU15VVJFUkJSVW9pSnFRM0paaFVuRmtWQnJ4cEJNUkVSRVFTVXlxcllCZEFWRE1xbUVJWm1JaUlpQ1NsUms3VzU3RlpVTXlhUU9obVFpSWlJS0tsR3NTYVlnd0pCTVJFUkVRY1Y3NFI1bmtra2RETWxFUkVRVVZLSWlhMnVTS3l2TktvNkVXak9HWkNJaUlnb3FiQUZId1lBaG1ZaUlpSUtLMFJqcU9hNDBXVlFjQ2JWbURNbEVSRVFVVkRTU3huUHNzRHRWSEFtMVpnekpSRVFVRUdkMXRkcERJSlU0clUzenVaYzBrdWZZN21CSUpuVXdKQk1SVVVETWhXZlVIZ0tweEZSWTFDVFAwWHFGWkVlVFBKUElGME15RVJFRkpHL0xEcldIUUNySjM3cXpTWjZqa2VxRVpKWmJrRW9Za29tSUtDQTV5NWJEY3JaWTdXRlFFek9mT1llY3BWODN5Yk9jc3N0ekxJbU1LcVFPZnVVUkVWRkFIR1lMdHMrZXAvWXdxSWx0bnowUERvdTFTWjVsTWRVK1J4K21hNUpuRXZsaVNDWWlvb0FWN2RtUDlkTmU0SXh5SzJBNVc0d2ZuM3dlWi9ZZWFMSm5taXkxQ3dSRFEwT2E3TGxFZFdrYXZvU0lpS2krb2ozNzhlMTlqNkxIeFBIb01HUWdqQW50b0FrTGJmaU5GUFNjMW1xWUNvdVF2M1VuY3BZdGg4UGN0TDJLemViYWtLelg4MnVLMU1HUVRFUkVsODFodHVEQUowdHc0Sk1sYWcrRldoQlRuVkFlRVdGUWNTVFVtckhjZ29pSWlJSktRVUZ0R1U5U1lyeUtJNkhXakNHWmlJaUlnc3J4M0h6UGNjZmtCQlZIUXEwWlF6SVJFUkVGbFJQSGEwTnlwNDd0VkJ3SnRXWU15VVJFUkJSVWlzNld3R3ExQVFDU095WWdKRVNyOG9pb05XSklKaUlpb3FBaXl3cHlmdmtOQUJDcTAyTHdvRFNWUjBTdEVVTXlFUkVSQlozdjE5VnVmejdxNm9FcWpvUmFLNFprSWlJaUNqby8vTGdUc3F3QUFFWU96NEJPeDY2MTFMUVlrb21JaUNqb2xKWldZc2V1d3dBQWd5RU1OOTkwamNvam90YUdJWm1JaUlpQzBxcnZ0bmlPNzd0bkF1TGpvbFVjVGRNSzQrNlZxbU5JSmlJaW9xQzA1dnZ0T0pGYkFBQUlDd3ZCNDFOdlUzbEVUZU9PMjIvRVR6OHV4TENoL1FKNm55U0thTnMyOXBML0kvK3h3SWVJaUlpQ2tzdmx3aHR6bG1EdUc0OENBTEwrYXdEdXZ2TUdMUGhrUlpNOGY4VTM4My8zUFQ3L2ZCVVdMbG9lMEh2S3lpcGhNSVRodWVmK2h2RTNQb0RxYXB0ZjcydlhMZzVyVm45NHlXdlMrdHlBUXdmOC8vdTc5LzVuc1hIakxyK3ZiMGtZa29tSWlDaG9iZHR4Q0lzL1g0TS9UUm9OQUxodnlrMklqRERncmZuTDRIQzRHdlhaS1owU2YvYzlvcU1qQTM3UGlwWHJjZHR0WTlFM3ZRZnUvZXNrdkRubjA0RGVQLy9kSmRpMGViZlh1UnZIamNMRWlkY0JBR2E5dnNEcnRheXNUQXdjMEJ2ejMxMENrOG5pOVZydWlieUF4OTlTTUNRVEVSRlJVSHQ3L2pJa2Rvakh5T0VaQUlEYkpvM0dnUDQ5OE5iOEw3RnQreUVvaXRJb3owM3JjMFBBN3hrMnRCOWVlZmtSeE1YRllPKytISHo1NVpxQTc2RW9DbWJNK0FCMzNERUJ5NWV2Qy9qOUowL21ZL2Z1dzE3bk1nZWxlNDQvK3ZncnI5ZDY5KzRLbTgyT2VmTVd3eVhMQVQrdnBSSjY5UjdiT0Y5WlJFUkVSRmVJVHFmQmk4OU13ZFZaM2oyVGovMTZHdXZXNzhMVzdRZHgvSGcrcW0xMlZjYW4xV293OWVFN2NlY2RFeUFyQ3Q1NzczTzg4ODVuOVVKblNJZ091M2QrZFpHN1hKN3pZYjVEKzdaK2xWdjQrbXJaWERoZEx0dzZhZW9WSFZkemN2amdTc0gzSEdlU2lZaUlLT2paN1U1TSs5ZDgzSEx6Tlhqby9sczhXMVYzN1pLRXJsMlNjTzg5RTZBb0Nvck9sTUpzdHNKaXRtTDdyaU40ZjhIeVJwdHBQaTgxTlFrelgvczdldlJJUlg3QkdUdzU3WFhzMlhQNGd0Zktzb3pja3cyWE1LUjBTb1FzSy9qdFZIN0E0M2w5OWtmNGNmMDJyM09UYnMzRzdmODkzbjN2bEVTc1dGNi8zdHEzVnZtYWErL0NtVFBGQVQrL3BXQklKaUlpb21aQlVSUjhzZXdIL0xoK0YrNis4d2FNR3p2Q2E1TVJRUkNRMEs2TjUvK25wM2ZGenh2MklPZVhVNDAycGttM2pzRVRUMHhCYUlnT3ExYjloQmRlbkljcWsvbWkxenNjVHR3dzdyNEc3M3Zvd0FxWUxSYS9ydlYxN2x3cGNuTzlnM2g1ZVdXOTY3NWV2ZzdIanAyc2R6NHRyU3ZHWEQ4aTRPZTJOQXpKUkVSRTFLeWNLeTdIYTY4dndsdnp2OFR3WVgweGZGZ2ZkTy9hRWNuSjdTQ0t0YjgxcjZ3MDQ4elpza1lieDZ5WlQyTE05U05nTmx2eGorZG5ZL2szZ2RjUE40YU1qSjcxem5YdmxsTHYzUHFmdG1ITm1rMklqWTNHMENFWjJMaHBGOHJLS2pIaHhtc1prc0dRVEVSRVJNMlUyV3pGNnJWYnNYcnRWZ0JBYUlnT01kRVIwQnRDWVRDRTRkU3BJcFNWVnpYYTh6TUg5UUVBL0hIaVE4akxLMnEwNXdScThxUnNUSjZVN2ZmMVhidDB4UFJYSDhPZi92dzR5c3JxenppM1ZnekpSRVJFMUNKVTIrd29LR3I2R3RwZ0NjaFZKak0rWExBTXE3NzlHVGs1Sjd4ZXk4eE14L0NyK3FzMHN1YUpJWm1JaUlpb1JvOGVxZmh5Nlp5QTN1UHY1aHlYMDFMT1g0a2QyaUk5dlR0eWNrNGdOU1VScVNuMWV6em41SnhBOXBpUk9PSVRvSVdhRWhWWllmdTN1aGlTaVlpSWlHclliSGEvdWs4QVFISnllMGlpNlBmMTUvWHYzd3NMUDVuUjRIWGhSa09EQVh6TTJDazRkYW9RQXdmMndjc3YrZGZDN1lieDNvc0JEUVk5QU1CV3JVNzd2R0RGa0V4RVJFUlVJemMzeisrT0VqK3ZYNFEyYmFJQzdrQlJiYlUxR0t6OWJRSG5jRGdCQU4rdDNvQXRXL2Q2dlhiTjFZUHg5RlAzNC9ZN24wQisvbG5QZWIwKzFPdTZoSFp4QUlEaTRzWmI1TmdjTVNRVEVSRVJOYUhEUjQ0M0dLd0RiUUZYWFcxRGRiVU5pejZkZ1kyYmRtUCt1MHRRVWVGZXRGaGNYT2JWN3pqRnB4U2pUKyt1S0NrcFIybFpSWUFmU2N2R2tFeEVSRVRVQW9paWdMNTllMkwzbmlOZTUyLys0MmlVMTNUNUtDbzZoMjNiOXVQREJjdVFleUlQNGVFR2pCdzVDSklrWW14MkZsYXVXbzlqeDA3aXd3WExZRFpiMVBnd2dnWkRNaEVSRVZFTEVCc2JEVkVVVUZwYTduWCtuci9jNGpuZXNmTWd2djF1QTJhLzhURUE0UGxuSDRMUnFNZisvVWN4NDdYSE1YUm9CbDU2K1IzUDY2MFpReklSRVJGUkM1Q1NrZ1FBR0QvdUdueTJaS1huL1BuRmZYWHBkRm84K2NRVVRKeDRIUll1V280Wk05L0gvZmZkaHZ2dnV3M3BmYnJoNGFtdkJMd2dzYVVSMVI0QUVSRVJFZjErR1gxN0FBQlNVNU13ZTlZMGhJVG82bDFqTk9weDZ5MWpzR3JGZTVnOEtSdkxscTNHekprZlFKWVZ2RDF2TVI2ZStqTGF0NC9INTB2ZVFGWldabE4vQ0VHRklabUlpSWpvTW1pMXdmVUwrVkdqaHVMMDZVSTg5ZlQvWXVUSVFYanFuL1VYL1YxLzNRZzgrOHlEa0JVWmp6ejJLcDU5Zmk1Y2NtMS81Qi9XYmNXZGQwMkR4V0pGUkxpeEtZY2ZkSUxyczB0RVJFUVVoRkpUazFCV1ZnR1R5UUtYeTRWUm80WWhJc0tJS3BNNW9QdjR1L0VJNEYrZlpBQW9MNi9DMUVkZlFWcXZMdmgwNGRkWXVXbzl6QllMWG5waEtzTENRdkhtRzA5aHc4WmRPSEhpTk00VmwySE8zSVhZdnVNQWJOVTI5T3paR1FJQVVSS2hrU1JvZFZyb2RGck1uTFVBQURCa2NGOXMzYll2b0kreHBXQklKaUlpSW1yQXZMZWVRVkpTUXIzejY5WnRDK2cralZIblcxbHBRbHhjREFEZ1AxOS9Ed0JZdjM0N3htUlB3ZVRKMlJnN05ndC91ZnZteTdyMzlOZmVZMGdtSWlJaW9ndmJzZk1nWkZtQkpJa1FSQUZtc3hWYnQrekYzTGNYQlhTZlFEY2U4WmNrU1JpY21ZNmpSM005NTZwTVpyei93Vks4LzhGU2hJY2JrSnpjSHBHUlJrUkdHR0V3NktIVGFhSFZhaUNLSWdSQmdLSW9jTGxreUxJTXA5TUpwOU9GdGQ5dmJwVHhOZ2RDcjk1akZiVUhRVVJFUkVTL2p5Z0trR1hHdXN0eCtPQkt3ZmNjRis0UkVSRVJ0UUFNeUZjV1F6SVJFUkVSa1ErR1pDSWlJaUlpSHd6SlJFUkVSRVErR0pLSmlJaUlpSHd3SkJNUkVSRVIrV0JJSmlJaUlpTHl3WkJNUkVSRVJPU0RJWm1JaUlpSXlBZERNaEVSRVJHUkQ0WmtJaUlpSWlJZkRNbEVSRVJFUkQ0WWtvbUlpSWlJZkRBa0V4RVJFUkg1WUVnbUlpSWlJdkxCa0V4RVJFUkU1SU1obVlpSWlJaklCME15RVJFUkVaRVBobVFpSWlJaUloOE15VVJFUkVSRVBoaVNpWWlJaUloOE1DUVRFUkVSRWZsZ1NDWWlJaUlpOHNHUVRFUkVSRVRrZ3lHWmlJaUlpTWdIUXpJUkVSRVJrUStHWkNJaUlpSWlId3pKUkVSRVJFUStHSktKaUlpSWlId3dKQk1SRVJFUitXQklKaUlpSWlMeXdaQk1SRVJFUk9TRElabUlpSWlJeUFkRE1oRVJFUkdSRDRaa0lpSWlJaUlmRE1sRVJFUkVSRDRZa29tSWlJaUlmREFrRXhFUkVSSDVZRWdtSWlJaUl2TEJrRXhFUkVSRTVJTWhtWWlJaUlqSUIwTXlFUkVSRVpFUGhtUWlJaUlpSWg4TXlVUkVSRVJFUGhpU2lZaUlpSWg4TUNRVEVSRVJFZmxnU0NZaUlpSWk4c0dRVEVSRVJFVGtneUdaaUlpSWlNZ0hReklSRVJFUmtRK0daQ0lpSWlJaUlpSWlJaUlpSWlJaUlpSWlJaUlpSWlJaUlpSWlJaUlpSWlJaWFqei9EM3FsL0tBelpNQURBQUFBQUVsRlRrU3VRbUNDIiwKCSJUaGVtZSIgOiAiIiwKCSJUeXBlIiA6ICJtaW5kIiwKCSJWZXJzaW9uIiA6ICIiCn0K"/>
    </extobj>
  </extobjs>
</s:customData>
</file>

<file path=customXml/itemProps1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2205</Words>
  <Application>WPS Presentation</Application>
  <PresentationFormat>宽屏</PresentationFormat>
  <Paragraphs>226</Paragraphs>
  <Slides>18</Slides>
  <Notes>18</Notes>
  <HiddenSlides>0</HiddenSlides>
  <MMClips>0</MMClips>
  <ScaleCrop>false</ScaleCrop>
  <HeadingPairs>
    <vt:vector size="6" baseType="variant">
      <vt:variant>
        <vt:lpstr>已用的字体</vt:lpstr>
      </vt:variant>
      <vt:variant>
        <vt:i4>38</vt:i4>
      </vt:variant>
      <vt:variant>
        <vt:lpstr>主题</vt:lpstr>
      </vt:variant>
      <vt:variant>
        <vt:i4>1</vt:i4>
      </vt:variant>
      <vt:variant>
        <vt:lpstr>幻灯片标题</vt:lpstr>
      </vt:variant>
      <vt:variant>
        <vt:i4>18</vt:i4>
      </vt:variant>
    </vt:vector>
  </HeadingPairs>
  <TitlesOfParts>
    <vt:vector size="57" baseType="lpstr">
      <vt:lpstr>Arial</vt:lpstr>
      <vt:lpstr>SimSun</vt:lpstr>
      <vt:lpstr>Wingdings</vt:lpstr>
      <vt:lpstr>SimHei</vt:lpstr>
      <vt:lpstr>等线</vt:lpstr>
      <vt:lpstr>微软雅黑</vt:lpstr>
      <vt:lpstr>黑体</vt:lpstr>
      <vt:lpstr>汉仪旗黑X1-75W</vt:lpstr>
      <vt:lpstr>阿里巴巴普惠体 B</vt:lpstr>
      <vt:lpstr>汉仪旗黑X1-55W</vt:lpstr>
      <vt:lpstr>Wingdings</vt:lpstr>
      <vt:lpstr>汉仪黑方简</vt:lpstr>
      <vt:lpstr>思源黑体 CN Light</vt:lpstr>
      <vt:lpstr>方正黑体_GBK</vt:lpstr>
      <vt:lpstr>Calibri</vt:lpstr>
      <vt:lpstr>Source Sans Pro Light</vt:lpstr>
      <vt:lpstr>Open Sans</vt:lpstr>
      <vt:lpstr>Helvetica Light</vt:lpstr>
      <vt:lpstr>Arial Unicode MS</vt:lpstr>
      <vt:lpstr>Andale Mono</vt:lpstr>
      <vt:lpstr>Noto Looped Thai Light</vt:lpstr>
      <vt:lpstr>Raleway</vt:lpstr>
      <vt:lpstr>思源黑体 CN Heavy</vt:lpstr>
      <vt:lpstr>Calibri</vt:lpstr>
      <vt:lpstr>思源黑体 CN Medium</vt:lpstr>
      <vt:lpstr>方正姚体</vt:lpstr>
      <vt:lpstr>Calibri Light</vt:lpstr>
      <vt:lpstr>FontAwesome</vt:lpstr>
      <vt:lpstr>Kontrapunkt Bob Bold</vt:lpstr>
      <vt:lpstr>Lato Regular</vt:lpstr>
      <vt:lpstr>字魂36号-正文宋楷</vt:lpstr>
      <vt:lpstr>思源黑体 CN Normal</vt:lpstr>
      <vt:lpstr>Symbol</vt:lpstr>
      <vt:lpstr>HarmonyOS Sans SC</vt:lpstr>
      <vt:lpstr>DejaVu Sans Condensed</vt:lpstr>
      <vt:lpstr>FreeSans</vt:lpstr>
      <vt:lpstr>宋体</vt:lpstr>
      <vt:lpstr>HarmonyOS Sans Condensed Thin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ss</dc:creator>
  <cp:keywords>ss</cp:keywords>
  <dc:description>ss</dc:description>
  <dc:subject>6</dc:subject>
  <cp:category>ss</cp:category>
  <cp:lastModifiedBy>alan</cp:lastModifiedBy>
  <cp:revision>8</cp:revision>
  <dcterms:created xsi:type="dcterms:W3CDTF">2023-10-25T01:54:24Z</dcterms:created>
  <dcterms:modified xsi:type="dcterms:W3CDTF">2023-10-25T01:54:24Z</dcterms:modified>
  <cp:version>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1033-11.1.0.11704</vt:lpwstr>
  </property>
  <property fmtid="{D5CDD505-2E9C-101B-9397-08002B2CF9AE}" pid="3" name="KSOTemplateUUID">
    <vt:lpwstr>v1.0_mb_PUrl/lSoZ3sBB66BXRyIxA==</vt:lpwstr>
  </property>
  <property fmtid="{D5CDD505-2E9C-101B-9397-08002B2CF9AE}" pid="4" name="ICV">
    <vt:lpwstr>3C4F86EC0FB34E6FA4B3F41DFC028E2C</vt:lpwstr>
  </property>
</Properties>
</file>