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SimHei" panose="02010609060101010101" charset="-122"/>
              </a:defRPr>
            </a:pPr>
            <a:r>
              <a:rPr b="1">
                <a:solidFill>
                  <a:schemeClr val="dk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SimHei" panose="02010609060101010101" charset="-122"/>
              </a:rPr>
              <a:t>2022</a:t>
            </a:r>
            <a:r>
              <a:rPr lang="zh-CN" altLang="en-US" b="1">
                <a:solidFill>
                  <a:schemeClr val="dk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SimHei" panose="02010609060101010101" charset="-122"/>
              </a:rPr>
              <a:t>年能源消费结构</a:t>
            </a:r>
            <a:endParaRPr lang="zh-CN" altLang="en-US" b="1">
              <a:solidFill>
                <a:schemeClr val="dk1">
                  <a:lumMod val="75000"/>
                  <a:lumOff val="25000"/>
                </a:schemeClr>
              </a:solidFill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SimHei" panose="02010609060101010101" charset="-122"/>
            </a:endParaRPr>
          </a:p>
        </c:rich>
      </c:tx>
      <c:layout>
        <c:manualLayout>
          <c:xMode val="edge"/>
          <c:yMode val="edge"/>
          <c:x val="0.3313"/>
          <c:y val="0.0178125709099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52671394799054"/>
          <c:y val="0.276268961871999"/>
          <c:w val="0.487375886524823"/>
          <c:h val="0.5540743926037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SimHei" panose="02010609060101010101" charset="-122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煤炭消费</c:v>
                </c:pt>
                <c:pt idx="1">
                  <c:v>石油消费</c:v>
                </c:pt>
                <c:pt idx="2">
                  <c:v>天然气消费</c:v>
                </c:pt>
                <c:pt idx="3">
                  <c:v>非化石能源消费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56.2</c:v>
                </c:pt>
                <c:pt idx="1">
                  <c:v>17.9</c:v>
                </c:pt>
                <c:pt idx="2">
                  <c:v>8.4</c:v>
                </c:pt>
                <c:pt idx="3">
                  <c:v>17.5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05"/>
        <c:holeSize val="4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>
          <a:latin typeface="SimHei" panose="02010609060101010101" charset="-122"/>
          <a:ea typeface="SimHei" panose="02010609060101010101" charset="-122"/>
          <a:cs typeface="SimHei" panose="02010609060101010101" charset="-122"/>
          <a:sym typeface="SimHei" panose="02010609060101010101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hart 4"/>
          <p:cNvGraphicFramePr/>
          <p:nvPr/>
        </p:nvGraphicFramePr>
        <p:xfrm>
          <a:off x="2397125" y="574675"/>
          <a:ext cx="6715125" cy="590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966335" y="364172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SimHei" panose="02010609060101010101" charset="-122"/>
                <a:ea typeface="SimHei" panose="02010609060101010101" charset="-122"/>
              </a:rPr>
              <a:t>能源消费量</a:t>
            </a:r>
            <a:endParaRPr lang="zh-CN" altLang="en-US">
              <a:latin typeface="SimHei" panose="02010609060101010101" charset="-122"/>
              <a:ea typeface="SimHei" panose="020106090601010101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05015" y="1175385"/>
            <a:ext cx="118491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SimHei" panose="02010609060101010101" charset="-122"/>
                <a:ea typeface="SimHei" panose="02010609060101010101" charset="-122"/>
              </a:rPr>
              <a:t>煤炭消费</a:t>
            </a:r>
            <a:endParaRPr lang="zh-CN" altLang="en-US">
              <a:solidFill>
                <a:schemeClr val="bg1"/>
              </a:solidFill>
              <a:latin typeface="SimHei" panose="02010609060101010101" charset="-122"/>
              <a:ea typeface="SimHei" panose="02010609060101010101" charset="-122"/>
            </a:endParaRPr>
          </a:p>
        </p:txBody>
      </p:sp>
      <p:cxnSp>
        <p:nvCxnSpPr>
          <p:cNvPr id="8" name="Elbow Connector 7"/>
          <p:cNvCxnSpPr>
            <a:endCxn id="7" idx="1"/>
          </p:cNvCxnSpPr>
          <p:nvPr/>
        </p:nvCxnSpPr>
        <p:spPr>
          <a:xfrm rot="16200000">
            <a:off x="6238875" y="1478915"/>
            <a:ext cx="985520" cy="74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018655" y="1249680"/>
            <a:ext cx="18395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44.1</a:t>
            </a:r>
            <a:r>
              <a:rPr lang="zh-CN" altLang="en-US" sz="1600">
                <a:latin typeface="SimHei" panose="02010609060101010101" charset="-122"/>
                <a:ea typeface="SimHei" panose="02010609060101010101" charset="-122"/>
              </a:rPr>
              <a:t>亿吨</a:t>
            </a:r>
            <a:endParaRPr lang="zh-CN" altLang="en-US" sz="1600">
              <a:latin typeface="SimHei" panose="02010609060101010101" charset="-122"/>
              <a:ea typeface="SimHei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SimHei" panose="02010609060101010101" charset="-122"/>
                <a:ea typeface="SimHei" panose="02010609060101010101" charset="-122"/>
              </a:rPr>
              <a:t>同比增长</a:t>
            </a:r>
            <a:r>
              <a:rPr lang="en-US" altLang="zh-CN" sz="14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4.3%</a:t>
            </a:r>
            <a:endParaRPr lang="en-US" altLang="zh-CN" sz="1400">
              <a:latin typeface="Georgia" panose="02040502050405020303" charset="0"/>
              <a:ea typeface="SimHei" panose="02010609060101010101" charset="-122"/>
              <a:cs typeface="Georgia" panose="02040502050405020303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比重比上年上升</a:t>
            </a:r>
            <a:r>
              <a:rPr lang="en-US" altLang="zh-CN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0.3</a:t>
            </a:r>
            <a:r>
              <a:rPr lang="zh-CN" altLang="en-US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个百分点</a:t>
            </a:r>
            <a:endParaRPr lang="zh-CN" altLang="en-US" sz="1000">
              <a:latin typeface="Georgia" panose="02040502050405020303" charset="0"/>
              <a:ea typeface="SimHei" panose="02010609060101010101" charset="-122"/>
              <a:cs typeface="Georgia" panose="020405020504050203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652395" y="1175385"/>
            <a:ext cx="1184910" cy="3683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SimHei" panose="02010609060101010101" charset="-122"/>
                <a:ea typeface="SimHei" panose="02010609060101010101" charset="-122"/>
              </a:rPr>
              <a:t>石油消费</a:t>
            </a:r>
            <a:endParaRPr lang="zh-CN" altLang="en-US">
              <a:solidFill>
                <a:schemeClr val="bg1"/>
              </a:solidFill>
              <a:latin typeface="SimHei" panose="02010609060101010101" charset="-122"/>
              <a:ea typeface="SimHei" panose="02010609060101010101" charset="-122"/>
            </a:endParaRPr>
          </a:p>
        </p:txBody>
      </p:sp>
      <p:cxnSp>
        <p:nvCxnSpPr>
          <p:cNvPr id="11" name="Elbow Connector 10"/>
          <p:cNvCxnSpPr>
            <a:stCxn id="10" idx="3"/>
          </p:cNvCxnSpPr>
          <p:nvPr/>
        </p:nvCxnSpPr>
        <p:spPr>
          <a:xfrm>
            <a:off x="3837305" y="1359535"/>
            <a:ext cx="471805" cy="1695450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554605" y="1318260"/>
            <a:ext cx="18395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solidFill>
                  <a:schemeClr val="accent4"/>
                </a:solidFill>
                <a:latin typeface="Georgia" panose="02040502050405020303" charset="0"/>
                <a:cs typeface="Georgia" panose="02040502050405020303" charset="0"/>
              </a:rPr>
              <a:t>6.7</a:t>
            </a:r>
            <a:r>
              <a:rPr lang="zh-CN" altLang="en-US" sz="1600">
                <a:latin typeface="SimHei" panose="02010609060101010101" charset="-122"/>
                <a:ea typeface="SimHei" panose="02010609060101010101" charset="-122"/>
              </a:rPr>
              <a:t>亿吨</a:t>
            </a:r>
            <a:endParaRPr lang="zh-CN" altLang="en-US" sz="1600">
              <a:latin typeface="SimHei" panose="02010609060101010101" charset="-122"/>
              <a:ea typeface="SimHei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SimHei" panose="02010609060101010101" charset="-122"/>
                <a:ea typeface="SimHei" panose="02010609060101010101" charset="-122"/>
              </a:rPr>
              <a:t>同比下降</a:t>
            </a:r>
            <a:r>
              <a:rPr lang="en-US" altLang="zh-CN" sz="14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3.1%</a:t>
            </a:r>
            <a:endParaRPr lang="en-US" altLang="zh-CN" sz="1400">
              <a:latin typeface="Georgia" panose="02040502050405020303" charset="0"/>
              <a:ea typeface="SimHei" panose="02010609060101010101" charset="-122"/>
              <a:cs typeface="Georgia" panose="02040502050405020303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比重比上年下降</a:t>
            </a:r>
            <a:r>
              <a:rPr lang="en-US" altLang="zh-CN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0.7</a:t>
            </a:r>
            <a:r>
              <a:rPr lang="zh-CN" altLang="en-US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个百分点</a:t>
            </a:r>
            <a:endParaRPr lang="zh-CN" altLang="en-US" sz="1000">
              <a:latin typeface="Georgia" panose="02040502050405020303" charset="0"/>
              <a:ea typeface="SimHei" panose="02010609060101010101" charset="-122"/>
              <a:cs typeface="Georgia" panose="0204050205040502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548890" y="4705350"/>
            <a:ext cx="1351915" cy="3683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SimHei" panose="02010609060101010101" charset="-122"/>
                <a:ea typeface="SimHei" panose="02010609060101010101" charset="-122"/>
              </a:rPr>
              <a:t>天然气消费</a:t>
            </a:r>
            <a:endParaRPr lang="zh-CN" altLang="en-US">
              <a:solidFill>
                <a:schemeClr val="bg1"/>
              </a:solidFill>
              <a:latin typeface="SimHei" panose="02010609060101010101" charset="-122"/>
              <a:ea typeface="SimHei" panose="02010609060101010101" charset="-122"/>
            </a:endParaRPr>
          </a:p>
        </p:txBody>
      </p:sp>
      <p:cxnSp>
        <p:nvCxnSpPr>
          <p:cNvPr id="15" name="Straight Connector 14"/>
          <p:cNvCxnSpPr>
            <a:stCxn id="13" idx="3"/>
          </p:cNvCxnSpPr>
          <p:nvPr/>
        </p:nvCxnSpPr>
        <p:spPr>
          <a:xfrm>
            <a:off x="3900805" y="4889500"/>
            <a:ext cx="57531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463165" y="4848225"/>
            <a:ext cx="20224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solidFill>
                  <a:schemeClr val="accent3"/>
                </a:solidFill>
                <a:latin typeface="Georgia" panose="02040502050405020303" charset="0"/>
                <a:cs typeface="Georgia" panose="02040502050405020303" charset="0"/>
              </a:rPr>
              <a:t>3646</a:t>
            </a:r>
            <a:r>
              <a:rPr lang="zh-CN" altLang="en-US" sz="1600">
                <a:latin typeface="SimHei" panose="02010609060101010101" charset="-122"/>
                <a:ea typeface="SimHei" panose="02010609060101010101" charset="-122"/>
              </a:rPr>
              <a:t>亿立方米</a:t>
            </a:r>
            <a:endParaRPr lang="zh-CN" altLang="en-US" sz="1600">
              <a:latin typeface="SimHei" panose="02010609060101010101" charset="-122"/>
              <a:ea typeface="SimHei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SimHei" panose="02010609060101010101" charset="-122"/>
                <a:ea typeface="SimHei" panose="02010609060101010101" charset="-122"/>
              </a:rPr>
              <a:t>同比下降</a:t>
            </a:r>
            <a:r>
              <a:rPr lang="en-US" altLang="zh-CN" sz="14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1.2%</a:t>
            </a:r>
            <a:endParaRPr lang="en-US" altLang="zh-CN" sz="1400">
              <a:latin typeface="Georgia" panose="02040502050405020303" charset="0"/>
              <a:ea typeface="SimHei" panose="02010609060101010101" charset="-122"/>
              <a:cs typeface="Georgia" panose="02040502050405020303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比重比上年下降</a:t>
            </a:r>
            <a:r>
              <a:rPr lang="en-US" altLang="zh-CN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0.4</a:t>
            </a:r>
            <a:r>
              <a:rPr lang="zh-CN" altLang="en-US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个百分点</a:t>
            </a:r>
            <a:endParaRPr lang="zh-CN" altLang="en-US" sz="1000">
              <a:latin typeface="Georgia" panose="02040502050405020303" charset="0"/>
              <a:ea typeface="SimHei" panose="02010609060101010101" charset="-122"/>
              <a:cs typeface="Georgia" panose="02040502050405020303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219950" y="4944110"/>
            <a:ext cx="189230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SimHei" panose="02010609060101010101" charset="-122"/>
                <a:ea typeface="SimHei" panose="02010609060101010101" charset="-122"/>
              </a:rPr>
              <a:t>非化石能源消费</a:t>
            </a:r>
            <a:endParaRPr lang="zh-CN" altLang="en-US">
              <a:solidFill>
                <a:schemeClr val="bg1"/>
              </a:solidFill>
              <a:latin typeface="SimHei" panose="02010609060101010101" charset="-122"/>
              <a:ea typeface="SimHei" panose="02010609060101010101" charset="-122"/>
            </a:endParaRPr>
          </a:p>
        </p:txBody>
      </p:sp>
      <p:cxnSp>
        <p:nvCxnSpPr>
          <p:cNvPr id="18" name="Elbow Connector 17"/>
          <p:cNvCxnSpPr>
            <a:stCxn id="17" idx="1"/>
          </p:cNvCxnSpPr>
          <p:nvPr/>
        </p:nvCxnSpPr>
        <p:spPr>
          <a:xfrm rot="10800000" flipV="1">
            <a:off x="6336030" y="5128260"/>
            <a:ext cx="883285" cy="208280"/>
          </a:xfrm>
          <a:prstGeom prst="bentConnector3">
            <a:avLst>
              <a:gd name="adj1" fmla="val 4996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7155180" y="5066030"/>
            <a:ext cx="20224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solidFill>
                  <a:schemeClr val="accent2"/>
                </a:solidFill>
                <a:latin typeface="Georgia" panose="02040502050405020303" charset="0"/>
                <a:cs typeface="Georgia" panose="02040502050405020303" charset="0"/>
              </a:rPr>
              <a:t>9.5</a:t>
            </a:r>
            <a:r>
              <a:rPr lang="zh-CN" altLang="en-US" sz="1600">
                <a:latin typeface="SimHei" panose="02010609060101010101" charset="-122"/>
                <a:ea typeface="SimHei" panose="02010609060101010101" charset="-122"/>
              </a:rPr>
              <a:t>亿吨标准煤</a:t>
            </a:r>
            <a:endParaRPr lang="zh-CN" altLang="en-US" sz="1600">
              <a:latin typeface="SimHei" panose="02010609060101010101" charset="-122"/>
              <a:ea typeface="SimHei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SimHei" panose="02010609060101010101" charset="-122"/>
                <a:ea typeface="SimHei" panose="02010609060101010101" charset="-122"/>
              </a:rPr>
              <a:t>同比增长</a:t>
            </a:r>
            <a:r>
              <a:rPr lang="en-US" altLang="zh-CN" sz="14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7.8%</a:t>
            </a:r>
            <a:endParaRPr lang="en-US" altLang="zh-CN" sz="1400">
              <a:latin typeface="Georgia" panose="02040502050405020303" charset="0"/>
              <a:ea typeface="SimHei" panose="02010609060101010101" charset="-122"/>
              <a:cs typeface="Georgia" panose="02040502050405020303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比重比上年下降</a:t>
            </a:r>
            <a:r>
              <a:rPr lang="en-US" altLang="zh-CN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0.8</a:t>
            </a:r>
            <a:r>
              <a:rPr lang="zh-CN" altLang="en-US" sz="1000">
                <a:latin typeface="Georgia" panose="02040502050405020303" charset="0"/>
                <a:ea typeface="SimHei" panose="02010609060101010101" charset="-122"/>
                <a:cs typeface="Georgia" panose="02040502050405020303" charset="0"/>
              </a:rPr>
              <a:t>个百分点</a:t>
            </a:r>
            <a:endParaRPr lang="zh-CN" altLang="en-US" sz="1000">
              <a:latin typeface="Georgia" panose="02040502050405020303" charset="0"/>
              <a:ea typeface="SimHei" panose="02010609060101010101" charset="-122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Presentation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DengXian Light</vt:lpstr>
      <vt:lpstr>SimHei</vt:lpstr>
      <vt:lpstr>Noto Serif CJK SC Black</vt:lpstr>
      <vt:lpstr>Cantarell</vt:lpstr>
      <vt:lpstr>C059</vt:lpstr>
      <vt:lpstr>D050000L</vt:lpstr>
      <vt:lpstr>DejaVu Sans Condensed</vt:lpstr>
      <vt:lpstr>DejaVu Sans Mono</vt:lpstr>
      <vt:lpstr>FangSong_GB2312</vt:lpstr>
      <vt:lpstr>FangSong</vt:lpstr>
      <vt:lpstr>FreeSerif</vt:lpstr>
      <vt:lpstr>Georgia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</dc:creator>
  <cp:lastModifiedBy>alan</cp:lastModifiedBy>
  <cp:revision>7</cp:revision>
  <dcterms:created xsi:type="dcterms:W3CDTF">2023-10-25T04:01:55Z</dcterms:created>
  <dcterms:modified xsi:type="dcterms:W3CDTF">2023-10-25T04:01:55Z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