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54"/>
  </p:notesMasterIdLst>
  <p:handoutMasterIdLst>
    <p:handoutMasterId r:id="rId55"/>
  </p:handoutMasterIdLst>
  <p:sldIdLst>
    <p:sldId id="270" r:id="rId5"/>
    <p:sldId id="458" r:id="rId6"/>
    <p:sldId id="459" r:id="rId7"/>
    <p:sldId id="470" r:id="rId8"/>
    <p:sldId id="439" r:id="rId9"/>
    <p:sldId id="300" r:id="rId10"/>
    <p:sldId id="469" r:id="rId11"/>
    <p:sldId id="443" r:id="rId12"/>
    <p:sldId id="405" r:id="rId13"/>
    <p:sldId id="444" r:id="rId14"/>
    <p:sldId id="447" r:id="rId15"/>
    <p:sldId id="271" r:id="rId16"/>
    <p:sldId id="466" r:id="rId17"/>
    <p:sldId id="272" r:id="rId18"/>
    <p:sldId id="465" r:id="rId19"/>
    <p:sldId id="464" r:id="rId20"/>
    <p:sldId id="460" r:id="rId21"/>
    <p:sldId id="273" r:id="rId22"/>
    <p:sldId id="474" r:id="rId23"/>
    <p:sldId id="274" r:id="rId24"/>
    <p:sldId id="275" r:id="rId25"/>
    <p:sldId id="463" r:id="rId26"/>
    <p:sldId id="471" r:id="rId27"/>
    <p:sldId id="276" r:id="rId28"/>
    <p:sldId id="277" r:id="rId29"/>
    <p:sldId id="278" r:id="rId30"/>
    <p:sldId id="279" r:id="rId31"/>
    <p:sldId id="280" r:id="rId32"/>
    <p:sldId id="282" r:id="rId33"/>
    <p:sldId id="283" r:id="rId34"/>
    <p:sldId id="284" r:id="rId35"/>
    <p:sldId id="285" r:id="rId36"/>
    <p:sldId id="286" r:id="rId37"/>
    <p:sldId id="287" r:id="rId38"/>
    <p:sldId id="288" r:id="rId39"/>
    <p:sldId id="289" r:id="rId40"/>
    <p:sldId id="290" r:id="rId41"/>
    <p:sldId id="291" r:id="rId42"/>
    <p:sldId id="294" r:id="rId43"/>
    <p:sldId id="299" r:id="rId44"/>
    <p:sldId id="472" r:id="rId45"/>
    <p:sldId id="473" r:id="rId46"/>
    <p:sldId id="452" r:id="rId47"/>
    <p:sldId id="453" r:id="rId48"/>
    <p:sldId id="456" r:id="rId49"/>
    <p:sldId id="455" r:id="rId50"/>
    <p:sldId id="457" r:id="rId51"/>
    <p:sldId id="467" r:id="rId52"/>
    <p:sldId id="468" r:id="rId5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1F822-8300-4506-A50A-C2673C808A17}" v="2" dt="2023-08-17T10:52:53.210"/>
    <p1510:client id="{226C90A8-2A39-4F4E-872A-D24EE05DC610}" v="3" dt="2023-08-03T08:53:12.889"/>
    <p1510:client id="{38C56C5E-1AB7-4463-8F5E-554D17587213}" v="1" dt="2023-08-10T10:49:28.545"/>
    <p1510:client id="{3D494B59-B21C-4830-9303-AA092F436F06}" v="1" dt="2023-08-03T08:50:40.205"/>
    <p1510:client id="{54384631-42FB-4601-B441-D28F2EF7DDF2}" v="2" dt="2023-07-31T05:38:53.765"/>
    <p1510:client id="{5BDAB5D8-83C9-4A49-813F-0395CFE43461}" v="3" dt="2023-08-07T05:03:04.737"/>
    <p1510:client id="{815ABEE7-A8D1-4097-B46A-6C3CBF6B3B70}" v="3" dt="2023-08-14T04:24:20.119"/>
    <p1510:client id="{82525D75-7592-4582-8C66-B38141F248F8}" v="1" dt="2023-07-31T04:33:24.498"/>
    <p1510:client id="{89489358-AFDB-4CF9-82C1-41B95AAE9124}" v="6" dt="2023-08-24T09:09:45.117"/>
    <p1510:client id="{8C1DA067-C9FC-4685-83BD-3F169CC96CA7}" v="1" dt="2023-08-24T10:35:02.600"/>
    <p1510:client id="{9A0B6AD2-8712-DAF1-6370-F7AAC77E424B}" v="1" dt="2023-07-31T05:20:38.142"/>
    <p1510:client id="{CEFC83EF-B5C0-159F-EB33-63F2121DBB16}" v="1" dt="2023-07-31T04:38:58.432"/>
    <p1510:client id="{EC0A380A-DBB8-42D1-A4B2-D8E9FB9F60A0}" v="1" dt="2023-08-07T04:40:41.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IGDHA SHAMBHAVI JHA - 210953082" userId="S::snigdha.jha@learner.manipal.edu::368ec074-6c49-4dc3-823a-9426b5c24121" providerId="AD" clId="Web-{815ABEE7-A8D1-4097-B46A-6C3CBF6B3B70}"/>
    <pc:docChg chg="sldOrd">
      <pc:chgData name="SNIGDHA SHAMBHAVI JHA - 210953082" userId="S::snigdha.jha@learner.manipal.edu::368ec074-6c49-4dc3-823a-9426b5c24121" providerId="AD" clId="Web-{815ABEE7-A8D1-4097-B46A-6C3CBF6B3B70}" dt="2023-08-14T04:24:20.119" v="2"/>
      <pc:docMkLst>
        <pc:docMk/>
      </pc:docMkLst>
      <pc:sldChg chg="ord">
        <pc:chgData name="SNIGDHA SHAMBHAVI JHA - 210953082" userId="S::snigdha.jha@learner.manipal.edu::368ec074-6c49-4dc3-823a-9426b5c24121" providerId="AD" clId="Web-{815ABEE7-A8D1-4097-B46A-6C3CBF6B3B70}" dt="2023-08-14T04:24:20.119" v="2"/>
        <pc:sldMkLst>
          <pc:docMk/>
          <pc:sldMk cId="0" sldId="443"/>
        </pc:sldMkLst>
      </pc:sldChg>
      <pc:sldChg chg="ord">
        <pc:chgData name="SNIGDHA SHAMBHAVI JHA - 210953082" userId="S::snigdha.jha@learner.manipal.edu::368ec074-6c49-4dc3-823a-9426b5c24121" providerId="AD" clId="Web-{815ABEE7-A8D1-4097-B46A-6C3CBF6B3B70}" dt="2023-08-14T04:24:08.587" v="0"/>
        <pc:sldMkLst>
          <pc:docMk/>
          <pc:sldMk cId="0" sldId="466"/>
        </pc:sldMkLst>
      </pc:sldChg>
    </pc:docChg>
  </pc:docChgLst>
  <pc:docChgLst>
    <pc:chgData name="YASH MUTHANNA NELLAMAKADA - 210953120" userId="S::yash.nellamakada@learner.manipal.edu::0797c735-4eb0-4b27-8feb-aebb1871e9c2" providerId="AD" clId="Web-{82525D75-7592-4582-8C66-B38141F248F8}"/>
    <pc:docChg chg="sldOrd">
      <pc:chgData name="YASH MUTHANNA NELLAMAKADA - 210953120" userId="S::yash.nellamakada@learner.manipal.edu::0797c735-4eb0-4b27-8feb-aebb1871e9c2" providerId="AD" clId="Web-{82525D75-7592-4582-8C66-B38141F248F8}" dt="2023-07-31T04:33:24.498" v="0"/>
      <pc:docMkLst>
        <pc:docMk/>
      </pc:docMkLst>
      <pc:sldChg chg="ord">
        <pc:chgData name="YASH MUTHANNA NELLAMAKADA - 210953120" userId="S::yash.nellamakada@learner.manipal.edu::0797c735-4eb0-4b27-8feb-aebb1871e9c2" providerId="AD" clId="Web-{82525D75-7592-4582-8C66-B38141F248F8}" dt="2023-07-31T04:33:24.498" v="0"/>
        <pc:sldMkLst>
          <pc:docMk/>
          <pc:sldMk cId="4016177027" sldId="464"/>
        </pc:sldMkLst>
      </pc:sldChg>
    </pc:docChg>
  </pc:docChgLst>
  <pc:docChgLst>
    <pc:chgData name="JOSHITA BOLISETTY - 210953070" userId="S::joshita.bolisetty@learner.manipal.edu::f99ebe87-c3ba-407c-951c-bcdf201f5a61" providerId="AD" clId="Web-{9A0B6AD2-8712-DAF1-6370-F7AAC77E424B}"/>
    <pc:docChg chg="sldOrd">
      <pc:chgData name="JOSHITA BOLISETTY - 210953070" userId="S::joshita.bolisetty@learner.manipal.edu::f99ebe87-c3ba-407c-951c-bcdf201f5a61" providerId="AD" clId="Web-{9A0B6AD2-8712-DAF1-6370-F7AAC77E424B}" dt="2023-07-31T05:20:38.142" v="0"/>
      <pc:docMkLst>
        <pc:docMk/>
      </pc:docMkLst>
      <pc:sldChg chg="ord">
        <pc:chgData name="JOSHITA BOLISETTY - 210953070" userId="S::joshita.bolisetty@learner.manipal.edu::f99ebe87-c3ba-407c-951c-bcdf201f5a61" providerId="AD" clId="Web-{9A0B6AD2-8712-DAF1-6370-F7AAC77E424B}" dt="2023-07-31T05:20:38.142" v="0"/>
        <pc:sldMkLst>
          <pc:docMk/>
          <pc:sldMk cId="0" sldId="456"/>
        </pc:sldMkLst>
      </pc:sldChg>
    </pc:docChg>
  </pc:docChgLst>
  <pc:docChgLst>
    <pc:chgData name="CHANDRANSH AGARWAL - 210953382" userId="S::chandransh.agarwal@learner.manipal.edu::45230912-93b4-4de0-b054-a71639bb3ca1" providerId="AD" clId="Web-{3D494B59-B21C-4830-9303-AA092F436F06}"/>
    <pc:docChg chg="sldOrd">
      <pc:chgData name="CHANDRANSH AGARWAL - 210953382" userId="S::chandransh.agarwal@learner.manipal.edu::45230912-93b4-4de0-b054-a71639bb3ca1" providerId="AD" clId="Web-{3D494B59-B21C-4830-9303-AA092F436F06}" dt="2023-08-03T08:50:40.205" v="0"/>
      <pc:docMkLst>
        <pc:docMk/>
      </pc:docMkLst>
      <pc:sldChg chg="ord">
        <pc:chgData name="CHANDRANSH AGARWAL - 210953382" userId="S::chandransh.agarwal@learner.manipal.edu::45230912-93b4-4de0-b054-a71639bb3ca1" providerId="AD" clId="Web-{3D494B59-B21C-4830-9303-AA092F436F06}" dt="2023-08-03T08:50:40.205" v="0"/>
        <pc:sldMkLst>
          <pc:docMk/>
          <pc:sldMk cId="1491721679" sldId="459"/>
        </pc:sldMkLst>
      </pc:sldChg>
    </pc:docChg>
  </pc:docChgLst>
  <pc:docChgLst>
    <pc:chgData name="POLAMADA MADHAN MOHAN REDDY - 210953168" userId="S::polamada.reddy@learner.manipal.edu::2a3cf71f-21e8-45eb-a3d3-b719b6eade09" providerId="AD" clId="Web-{EC0A380A-DBB8-42D1-A4B2-D8E9FB9F60A0}"/>
    <pc:docChg chg="modSld">
      <pc:chgData name="POLAMADA MADHAN MOHAN REDDY - 210953168" userId="S::polamada.reddy@learner.manipal.edu::2a3cf71f-21e8-45eb-a3d3-b719b6eade09" providerId="AD" clId="Web-{EC0A380A-DBB8-42D1-A4B2-D8E9FB9F60A0}" dt="2023-08-07T04:40:41.367" v="0" actId="1076"/>
      <pc:docMkLst>
        <pc:docMk/>
      </pc:docMkLst>
      <pc:sldChg chg="modSp">
        <pc:chgData name="POLAMADA MADHAN MOHAN REDDY - 210953168" userId="S::polamada.reddy@learner.manipal.edu::2a3cf71f-21e8-45eb-a3d3-b719b6eade09" providerId="AD" clId="Web-{EC0A380A-DBB8-42D1-A4B2-D8E9FB9F60A0}" dt="2023-08-07T04:40:41.367" v="0" actId="1076"/>
        <pc:sldMkLst>
          <pc:docMk/>
          <pc:sldMk cId="463022423" sldId="463"/>
        </pc:sldMkLst>
        <pc:picChg chg="mod">
          <ac:chgData name="POLAMADA MADHAN MOHAN REDDY - 210953168" userId="S::polamada.reddy@learner.manipal.edu::2a3cf71f-21e8-45eb-a3d3-b719b6eade09" providerId="AD" clId="Web-{EC0A380A-DBB8-42D1-A4B2-D8E9FB9F60A0}" dt="2023-08-07T04:40:41.367" v="0" actId="1076"/>
          <ac:picMkLst>
            <pc:docMk/>
            <pc:sldMk cId="463022423" sldId="463"/>
            <ac:picMk id="3074" creationId="{00000000-0000-0000-0000-000000000000}"/>
          </ac:picMkLst>
        </pc:picChg>
      </pc:sldChg>
    </pc:docChg>
  </pc:docChgLst>
  <pc:docChgLst>
    <pc:chgData name="ARYAN MAKHIJA - 210953234" userId="S::aryan.makhija@learner.manipal.edu::8257cc79-d7d5-4877-ad97-3542d01258ac" providerId="AD" clId="Web-{0F71F822-8300-4506-A50A-C2673C808A17}"/>
    <pc:docChg chg="addSld delSld">
      <pc:chgData name="ARYAN MAKHIJA - 210953234" userId="S::aryan.makhija@learner.manipal.edu::8257cc79-d7d5-4877-ad97-3542d01258ac" providerId="AD" clId="Web-{0F71F822-8300-4506-A50A-C2673C808A17}" dt="2023-08-17T10:52:53.210" v="1"/>
      <pc:docMkLst>
        <pc:docMk/>
      </pc:docMkLst>
      <pc:sldChg chg="new del">
        <pc:chgData name="ARYAN MAKHIJA - 210953234" userId="S::aryan.makhija@learner.manipal.edu::8257cc79-d7d5-4877-ad97-3542d01258ac" providerId="AD" clId="Web-{0F71F822-8300-4506-A50A-C2673C808A17}" dt="2023-08-17T10:52:53.210" v="1"/>
        <pc:sldMkLst>
          <pc:docMk/>
          <pc:sldMk cId="3893527875" sldId="475"/>
        </pc:sldMkLst>
      </pc:sldChg>
    </pc:docChg>
  </pc:docChgLst>
  <pc:docChgLst>
    <pc:chgData name="SUVAM PODDAR - 210953308" userId="S::suvam.poddar@learner.manipal.edu::f795e1c6-68e4-4dd6-bd86-6fc93c9e9d42" providerId="AD" clId="Web-{226C90A8-2A39-4F4E-872A-D24EE05DC610}"/>
    <pc:docChg chg="modSld">
      <pc:chgData name="SUVAM PODDAR - 210953308" userId="S::suvam.poddar@learner.manipal.edu::f795e1c6-68e4-4dd6-bd86-6fc93c9e9d42" providerId="AD" clId="Web-{226C90A8-2A39-4F4E-872A-D24EE05DC610}" dt="2023-08-03T08:53:12.889" v="2" actId="1076"/>
      <pc:docMkLst>
        <pc:docMk/>
      </pc:docMkLst>
      <pc:sldChg chg="modSp">
        <pc:chgData name="SUVAM PODDAR - 210953308" userId="S::suvam.poddar@learner.manipal.edu::f795e1c6-68e4-4dd6-bd86-6fc93c9e9d42" providerId="AD" clId="Web-{226C90A8-2A39-4F4E-872A-D24EE05DC610}" dt="2023-08-03T08:53:12.889" v="2" actId="1076"/>
        <pc:sldMkLst>
          <pc:docMk/>
          <pc:sldMk cId="1262177105" sldId="470"/>
        </pc:sldMkLst>
        <pc:picChg chg="mod">
          <ac:chgData name="SUVAM PODDAR - 210953308" userId="S::suvam.poddar@learner.manipal.edu::f795e1c6-68e4-4dd6-bd86-6fc93c9e9d42" providerId="AD" clId="Web-{226C90A8-2A39-4F4E-872A-D24EE05DC610}" dt="2023-08-03T08:53:12.889" v="2" actId="1076"/>
          <ac:picMkLst>
            <pc:docMk/>
            <pc:sldMk cId="1262177105" sldId="470"/>
            <ac:picMk id="4" creationId="{00000000-0000-0000-0000-000000000000}"/>
          </ac:picMkLst>
        </pc:picChg>
      </pc:sldChg>
    </pc:docChg>
  </pc:docChgLst>
  <pc:docChgLst>
    <pc:chgData name="YASHASWI NAYAK - 210953010" userId="S::yashaswi.nayak@learner.manipal.edu::01178821-584c-4e39-8ad1-d40824e4f56e" providerId="AD" clId="Web-{54384631-42FB-4601-B441-D28F2EF7DDF2}"/>
    <pc:docChg chg="addSld modSld">
      <pc:chgData name="YASHASWI NAYAK - 210953010" userId="S::yashaswi.nayak@learner.manipal.edu::01178821-584c-4e39-8ad1-d40824e4f56e" providerId="AD" clId="Web-{54384631-42FB-4601-B441-D28F2EF7DDF2}" dt="2023-07-31T05:38:53.765" v="1"/>
      <pc:docMkLst>
        <pc:docMk/>
      </pc:docMkLst>
      <pc:sldChg chg="modSp">
        <pc:chgData name="YASHASWI NAYAK - 210953010" userId="S::yashaswi.nayak@learner.manipal.edu::01178821-584c-4e39-8ad1-d40824e4f56e" providerId="AD" clId="Web-{54384631-42FB-4601-B441-D28F2EF7DDF2}" dt="2023-07-31T05:17:31.279" v="0" actId="1076"/>
        <pc:sldMkLst>
          <pc:docMk/>
          <pc:sldMk cId="0" sldId="439"/>
        </pc:sldMkLst>
        <pc:spChg chg="mod">
          <ac:chgData name="YASHASWI NAYAK - 210953010" userId="S::yashaswi.nayak@learner.manipal.edu::01178821-584c-4e39-8ad1-d40824e4f56e" providerId="AD" clId="Web-{54384631-42FB-4601-B441-D28F2EF7DDF2}" dt="2023-07-31T05:17:31.279" v="0" actId="1076"/>
          <ac:spMkLst>
            <pc:docMk/>
            <pc:sldMk cId="0" sldId="439"/>
            <ac:spMk id="981000" creationId="{00000000-0000-0000-0000-000000000000}"/>
          </ac:spMkLst>
        </pc:spChg>
      </pc:sldChg>
      <pc:sldChg chg="add replId">
        <pc:chgData name="YASHASWI NAYAK - 210953010" userId="S::yashaswi.nayak@learner.manipal.edu::01178821-584c-4e39-8ad1-d40824e4f56e" providerId="AD" clId="Web-{54384631-42FB-4601-B441-D28F2EF7DDF2}" dt="2023-07-31T05:38:53.765" v="1"/>
        <pc:sldMkLst>
          <pc:docMk/>
          <pc:sldMk cId="3312356075" sldId="474"/>
        </pc:sldMkLst>
      </pc:sldChg>
    </pc:docChg>
  </pc:docChgLst>
  <pc:docChgLst>
    <pc:chgData name="ARYAN MAKHIJA - 210953234" userId="S::aryan.makhija@learner.manipal.edu::8257cc79-d7d5-4877-ad97-3542d01258ac" providerId="AD" clId="Web-{38C56C5E-1AB7-4463-8F5E-554D17587213}"/>
    <pc:docChg chg="modSld sldOrd">
      <pc:chgData name="ARYAN MAKHIJA - 210953234" userId="S::aryan.makhija@learner.manipal.edu::8257cc79-d7d5-4877-ad97-3542d01258ac" providerId="AD" clId="Web-{38C56C5E-1AB7-4463-8F5E-554D17587213}" dt="2023-08-10T10:49:36.467" v="2" actId="1076"/>
      <pc:docMkLst>
        <pc:docMk/>
      </pc:docMkLst>
      <pc:sldChg chg="modSp ord">
        <pc:chgData name="ARYAN MAKHIJA - 210953234" userId="S::aryan.makhija@learner.manipal.edu::8257cc79-d7d5-4877-ad97-3542d01258ac" providerId="AD" clId="Web-{38C56C5E-1AB7-4463-8F5E-554D17587213}" dt="2023-08-10T10:49:36.467" v="2" actId="1076"/>
        <pc:sldMkLst>
          <pc:docMk/>
          <pc:sldMk cId="0" sldId="300"/>
        </pc:sldMkLst>
        <pc:graphicFrameChg chg="mod">
          <ac:chgData name="ARYAN MAKHIJA - 210953234" userId="S::aryan.makhija@learner.manipal.edu::8257cc79-d7d5-4877-ad97-3542d01258ac" providerId="AD" clId="Web-{38C56C5E-1AB7-4463-8F5E-554D17587213}" dt="2023-08-10T10:49:36.467" v="2" actId="1076"/>
          <ac:graphicFrameMkLst>
            <pc:docMk/>
            <pc:sldMk cId="0" sldId="300"/>
            <ac:graphicFrameMk id="1026" creationId="{00000000-0000-0000-0000-000000000000}"/>
          </ac:graphicFrameMkLst>
        </pc:graphicFrameChg>
      </pc:sldChg>
    </pc:docChg>
  </pc:docChgLst>
  <pc:docChgLst>
    <pc:chgData name="KHYATI MATHUR - 210953264" userId="S::khyati.mathur@learner.manipal.edu::c830a0c0-0067-41e5-bf7d-a032ae1c24fc" providerId="AD" clId="Web-{89489358-AFDB-4CF9-82C1-41B95AAE9124}"/>
    <pc:docChg chg="modSld">
      <pc:chgData name="KHYATI MATHUR - 210953264" userId="S::khyati.mathur@learner.manipal.edu::c830a0c0-0067-41e5-bf7d-a032ae1c24fc" providerId="AD" clId="Web-{89489358-AFDB-4CF9-82C1-41B95AAE9124}" dt="2023-08-24T09:09:44.711" v="3" actId="20577"/>
      <pc:docMkLst>
        <pc:docMk/>
      </pc:docMkLst>
      <pc:sldChg chg="modSp">
        <pc:chgData name="KHYATI MATHUR - 210953264" userId="S::khyati.mathur@learner.manipal.edu::c830a0c0-0067-41e5-bf7d-a032ae1c24fc" providerId="AD" clId="Web-{89489358-AFDB-4CF9-82C1-41B95AAE9124}" dt="2023-08-24T09:09:44.711" v="3" actId="20577"/>
        <pc:sldMkLst>
          <pc:docMk/>
          <pc:sldMk cId="0" sldId="455"/>
        </pc:sldMkLst>
        <pc:spChg chg="mod">
          <ac:chgData name="KHYATI MATHUR - 210953264" userId="S::khyati.mathur@learner.manipal.edu::c830a0c0-0067-41e5-bf7d-a032ae1c24fc" providerId="AD" clId="Web-{89489358-AFDB-4CF9-82C1-41B95AAE9124}" dt="2023-08-24T09:09:44.711" v="3" actId="20577"/>
          <ac:spMkLst>
            <pc:docMk/>
            <pc:sldMk cId="0" sldId="455"/>
            <ac:spMk id="26626" creationId="{00000000-0000-0000-0000-000000000000}"/>
          </ac:spMkLst>
        </pc:spChg>
      </pc:sldChg>
      <pc:sldChg chg="modSp">
        <pc:chgData name="KHYATI MATHUR - 210953264" userId="S::khyati.mathur@learner.manipal.edu::c830a0c0-0067-41e5-bf7d-a032ae1c24fc" providerId="AD" clId="Web-{89489358-AFDB-4CF9-82C1-41B95AAE9124}" dt="2023-08-24T09:08:51.506" v="0" actId="1076"/>
        <pc:sldMkLst>
          <pc:docMk/>
          <pc:sldMk cId="0" sldId="456"/>
        </pc:sldMkLst>
        <pc:spChg chg="mod">
          <ac:chgData name="KHYATI MATHUR - 210953264" userId="S::khyati.mathur@learner.manipal.edu::c830a0c0-0067-41e5-bf7d-a032ae1c24fc" providerId="AD" clId="Web-{89489358-AFDB-4CF9-82C1-41B95AAE9124}" dt="2023-08-24T09:08:51.506" v="0" actId="1076"/>
          <ac:spMkLst>
            <pc:docMk/>
            <pc:sldMk cId="0" sldId="456"/>
            <ac:spMk id="27650" creationId="{00000000-0000-0000-0000-000000000000}"/>
          </ac:spMkLst>
        </pc:spChg>
      </pc:sldChg>
    </pc:docChg>
  </pc:docChgLst>
  <pc:docChgLst>
    <pc:chgData name="KARAN CHAWLA - 210953096" userId="S::karan.chawla@learner.manipal.edu::9188e467-94fb-44e4-b70e-a3ab3d56a703" providerId="AD" clId="Web-{CEFC83EF-B5C0-159F-EB33-63F2121DBB16}"/>
    <pc:docChg chg="modSld">
      <pc:chgData name="KARAN CHAWLA - 210953096" userId="S::karan.chawla@learner.manipal.edu::9188e467-94fb-44e4-b70e-a3ab3d56a703" providerId="AD" clId="Web-{CEFC83EF-B5C0-159F-EB33-63F2121DBB16}" dt="2023-07-31T04:38:58.432" v="0" actId="1076"/>
      <pc:docMkLst>
        <pc:docMk/>
      </pc:docMkLst>
      <pc:sldChg chg="modSp">
        <pc:chgData name="KARAN CHAWLA - 210953096" userId="S::karan.chawla@learner.manipal.edu::9188e467-94fb-44e4-b70e-a3ab3d56a703" providerId="AD" clId="Web-{CEFC83EF-B5C0-159F-EB33-63F2121DBB16}" dt="2023-07-31T04:38:58.432" v="0" actId="1076"/>
        <pc:sldMkLst>
          <pc:docMk/>
          <pc:sldMk cId="4016177027" sldId="464"/>
        </pc:sldMkLst>
        <pc:picChg chg="mod">
          <ac:chgData name="KARAN CHAWLA - 210953096" userId="S::karan.chawla@learner.manipal.edu::9188e467-94fb-44e4-b70e-a3ab3d56a703" providerId="AD" clId="Web-{CEFC83EF-B5C0-159F-EB33-63F2121DBB16}" dt="2023-07-31T04:38:58.432" v="0" actId="1076"/>
          <ac:picMkLst>
            <pc:docMk/>
            <pc:sldMk cId="4016177027" sldId="464"/>
            <ac:picMk id="33795" creationId="{00000000-0000-0000-0000-000000000000}"/>
          </ac:picMkLst>
        </pc:picChg>
      </pc:sldChg>
    </pc:docChg>
  </pc:docChgLst>
  <pc:docChgLst>
    <pc:chgData name="SOUMILI ACHARYA - 210953210" userId="S::soumili.acharya@learner.manipal.edu::6d1573c7-91a6-462d-b71a-679c8c666c31" providerId="AD" clId="Web-{8C1DA067-C9FC-4685-83BD-3F169CC96CA7}"/>
    <pc:docChg chg="sldOrd">
      <pc:chgData name="SOUMILI ACHARYA - 210953210" userId="S::soumili.acharya@learner.manipal.edu::6d1573c7-91a6-462d-b71a-679c8c666c31" providerId="AD" clId="Web-{8C1DA067-C9FC-4685-83BD-3F169CC96CA7}" dt="2023-08-24T10:35:02.600" v="0"/>
      <pc:docMkLst>
        <pc:docMk/>
      </pc:docMkLst>
      <pc:sldChg chg="ord">
        <pc:chgData name="SOUMILI ACHARYA - 210953210" userId="S::soumili.acharya@learner.manipal.edu::6d1573c7-91a6-462d-b71a-679c8c666c31" providerId="AD" clId="Web-{8C1DA067-C9FC-4685-83BD-3F169CC96CA7}" dt="2023-08-24T10:35:02.600" v="0"/>
        <pc:sldMkLst>
          <pc:docMk/>
          <pc:sldMk cId="3108887697" sldId="465"/>
        </pc:sldMkLst>
      </pc:sldChg>
    </pc:docChg>
  </pc:docChgLst>
  <pc:docChgLst>
    <pc:chgData name="ACHYUT ARWARIYA - 210953162" userId="S::achyut.arwariya@learner.manipal.edu::72ba339a-92f9-49c1-9fc7-8d35075d2cfa" providerId="AD" clId="Web-{5BDAB5D8-83C9-4A49-813F-0395CFE43461}"/>
    <pc:docChg chg="sldOrd">
      <pc:chgData name="ACHYUT ARWARIYA - 210953162" userId="S::achyut.arwariya@learner.manipal.edu::72ba339a-92f9-49c1-9fc7-8d35075d2cfa" providerId="AD" clId="Web-{5BDAB5D8-83C9-4A49-813F-0395CFE43461}" dt="2023-08-07T05:03:04.737" v="2"/>
      <pc:docMkLst>
        <pc:docMk/>
      </pc:docMkLst>
      <pc:sldChg chg="ord">
        <pc:chgData name="ACHYUT ARWARIYA - 210953162" userId="S::achyut.arwariya@learner.manipal.edu::72ba339a-92f9-49c1-9fc7-8d35075d2cfa" providerId="AD" clId="Web-{5BDAB5D8-83C9-4A49-813F-0395CFE43461}" dt="2023-08-07T04:44:34.996" v="0"/>
        <pc:sldMkLst>
          <pc:docMk/>
          <pc:sldMk cId="0" sldId="439"/>
        </pc:sldMkLst>
      </pc:sldChg>
      <pc:sldChg chg="ord">
        <pc:chgData name="ACHYUT ARWARIYA - 210953162" userId="S::achyut.arwariya@learner.manipal.edu::72ba339a-92f9-49c1-9fc7-8d35075d2cfa" providerId="AD" clId="Web-{5BDAB5D8-83C9-4A49-813F-0395CFE43461}" dt="2023-08-07T04:48:15.269" v="1"/>
        <pc:sldMkLst>
          <pc:docMk/>
          <pc:sldMk cId="0" sldId="444"/>
        </pc:sldMkLst>
      </pc:sldChg>
      <pc:sldChg chg="ord">
        <pc:chgData name="ACHYUT ARWARIYA - 210953162" userId="S::achyut.arwariya@learner.manipal.edu::72ba339a-92f9-49c1-9fc7-8d35075d2cfa" providerId="AD" clId="Web-{5BDAB5D8-83C9-4A49-813F-0395CFE43461}" dt="2023-08-07T05:03:04.737" v="2"/>
        <pc:sldMkLst>
          <pc:docMk/>
          <pc:sldMk cId="4016177027" sldId="46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141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141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141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5E3FD90C-E28F-4301-9AA6-EBEB5F8D12C9}" type="slidenum">
              <a:rPr lang="en-US"/>
              <a:pPr>
                <a:defRPr/>
              </a:pPr>
              <a:t>‹#›</a:t>
            </a:fld>
            <a:endParaRPr lang="en-US"/>
          </a:p>
        </p:txBody>
      </p:sp>
    </p:spTree>
    <p:extLst>
      <p:ext uri="{BB962C8B-B14F-4D97-AF65-F5344CB8AC3E}">
        <p14:creationId xmlns:p14="http://schemas.microsoft.com/office/powerpoint/2010/main" val="2990748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charset="0"/>
              </a:defRPr>
            </a:lvl1pPr>
          </a:lstStyle>
          <a:p>
            <a:pPr>
              <a:defRPr/>
            </a:pPr>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charset="0"/>
              </a:defRPr>
            </a:lvl1pPr>
          </a:lstStyle>
          <a:p>
            <a:pPr>
              <a:defRPr/>
            </a:pPr>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charset="0"/>
              </a:defRPr>
            </a:lvl1pPr>
          </a:lstStyle>
          <a:p>
            <a:pPr>
              <a:defRPr/>
            </a:pPr>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charset="0"/>
              </a:defRPr>
            </a:lvl1pPr>
          </a:lstStyle>
          <a:p>
            <a:pPr>
              <a:defRPr/>
            </a:pPr>
            <a:fld id="{F8FE4CBD-8365-48CC-97E3-4358FDA1B560}" type="slidenum">
              <a:rPr lang="en-US"/>
              <a:pPr>
                <a:defRPr/>
              </a:pPr>
              <a:t>‹#›</a:t>
            </a:fld>
            <a:endParaRPr lang="en-US"/>
          </a:p>
        </p:txBody>
      </p:sp>
    </p:spTree>
    <p:extLst>
      <p:ext uri="{BB962C8B-B14F-4D97-AF65-F5344CB8AC3E}">
        <p14:creationId xmlns:p14="http://schemas.microsoft.com/office/powerpoint/2010/main" val="737265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C4B5E2C-E86B-4279-B9F2-BA5FC94BDEE3}" type="slidenum">
              <a:rPr lang="en-US"/>
              <a:pPr/>
              <a:t>1</a:t>
            </a:fld>
            <a:endParaRPr lang="en-US"/>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323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18</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854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3EDFC8-61C4-4FC0-BB91-A4163C52A267}" type="slidenum">
              <a:rPr lang="en-US"/>
              <a:pPr/>
              <a:t>19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28780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6881FFD-E842-44CF-A67E-CC475EE3F197}" type="slidenum">
              <a:rPr lang="en-US"/>
              <a:pPr/>
              <a:t>20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5584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F2CB0D8-1881-4F34-924C-1A47FD10FB30}" type="slidenum">
              <a:rPr lang="en-US"/>
              <a:pPr/>
              <a:t>21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42164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42E3830-ACAE-4D93-98F9-83E201FDB12C}" type="slidenum">
              <a:rPr lang="en-US"/>
              <a:pPr/>
              <a:t>24</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53042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2497B77-FEA4-4E7B-9C12-F5BA664627FF}" type="slidenum">
              <a:rPr lang="en-US"/>
              <a:pPr/>
              <a:t>25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9650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70997F7-B1E0-4359-A1DD-13317E058892}" type="slidenum">
              <a:rPr lang="en-US"/>
              <a:pPr/>
              <a:t>26</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7493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4AA9280-FF3A-4470-B2AF-B5B5C19B4588}" type="slidenum">
              <a:rPr lang="en-US"/>
              <a:pPr/>
              <a:t>27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12021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244C921-EC71-43D6-8108-56A0826B53FD}" type="slidenum">
              <a:rPr lang="en-US"/>
              <a:pPr/>
              <a:t>28</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73935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6509B951-C16A-4375-992B-73E0A3724A8A}" type="slidenum">
              <a:rPr lang="en-US"/>
              <a:pPr/>
              <a:t>29</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0931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6</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59466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38D741F-1B2D-4573-B588-B674F99C0830}" type="slidenum">
              <a:rPr lang="en-US"/>
              <a:pPr/>
              <a:t>30</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17661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C7EB1B5-5E8C-4276-A53D-216FB1AFC646}" type="slidenum">
              <a:rPr lang="en-US"/>
              <a:pPr/>
              <a:t>31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24483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26C3F15-043A-4AE0-9A06-1E2A56206720}" type="slidenum">
              <a:rPr lang="en-US"/>
              <a:pPr/>
              <a:t>32</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6241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D8D7DF8-5542-4BFE-965E-2D2B4048AF7B}" type="slidenum">
              <a:rPr lang="en-US"/>
              <a:pPr/>
              <a:t>33</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18134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BCE305B-5831-4F61-ABD1-173A59552A8E}" type="slidenum">
              <a:rPr lang="en-US"/>
              <a:pPr/>
              <a:t>34</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48345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A9961DD8-7C1E-4F97-A5E7-0DA5C4B0D474}" type="slidenum">
              <a:rPr lang="en-US"/>
              <a:pPr/>
              <a:t>35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9116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1B8DF8EB-30A8-44E9-85A1-418944593BB0}" type="slidenum">
              <a:rPr lang="en-US"/>
              <a:pPr/>
              <a:t>36</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321904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A8B83E4-4507-439D-80F5-51248B673DC3}" type="slidenum">
              <a:rPr lang="en-US"/>
              <a:pPr/>
              <a:t>37</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59026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E61333F-4233-4490-861C-A578CFA33C89}" type="slidenum">
              <a:rPr lang="en-US"/>
              <a:pPr/>
              <a:t>38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2219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24CDA99-B819-4A5B-A2FA-6FA8DAC9EB8C}" type="slidenum">
              <a:rPr lang="en-US"/>
              <a:pPr/>
              <a:t>39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6433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78305B-E93E-49C5-8EA1-67620B13812B}" type="slidenum">
              <a:rPr lang="en-US"/>
              <a:pPr/>
              <a:t>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09844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6F1AC45-7EAC-4BB0-AC83-9598190DFDB5}" type="slidenum">
              <a:rPr lang="en-US"/>
              <a:pPr/>
              <a:t>40</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92341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82A8E-0152-4A5A-8887-4902507B182D}" type="slidenum">
              <a:rPr lang="en-US" altLang="en-US"/>
              <a:pPr/>
              <a:t>41</a:t>
            </a:fld>
            <a:endParaRPr lang="en-US" altLang="en-US"/>
          </a:p>
        </p:txBody>
      </p:sp>
      <p:sp>
        <p:nvSpPr>
          <p:cNvPr id="87042" name="Text Box 2"/>
          <p:cNvSpPr txBox="1">
            <a:spLocks noChangeArrowheads="1"/>
          </p:cNvSpPr>
          <p:nvPr/>
        </p:nvSpPr>
        <p:spPr bwMode="auto">
          <a:xfrm>
            <a:off x="958850" y="4343400"/>
            <a:ext cx="4935538"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Once a UDP socket has been created and bound to a local source port, it is now capable of being used for sending and receiving datagrams. The functions for sending and receiving datagrams are sendto and recvfom. Sendto has the following prototype:</a:t>
            </a:r>
          </a:p>
          <a:p>
            <a:pPr>
              <a:lnSpc>
                <a:spcPct val="85000"/>
              </a:lnSpc>
              <a:spcBef>
                <a:spcPts val="550"/>
              </a:spcBef>
              <a:buClrTx/>
              <a:buSzTx/>
              <a:buFontTx/>
              <a:buNone/>
            </a:pPr>
            <a:r>
              <a:rPr lang="en-GB" altLang="en-US" sz="1200" i="0"/>
              <a:t>                    int sendto(int socket, char *buffer, int length, int</a:t>
            </a:r>
          </a:p>
          <a:p>
            <a:pPr>
              <a:lnSpc>
                <a:spcPct val="85000"/>
              </a:lnSpc>
              <a:spcBef>
                <a:spcPts val="550"/>
              </a:spcBef>
              <a:buClrTx/>
              <a:buSzTx/>
              <a:buFontTx/>
              <a:buNone/>
            </a:pPr>
            <a:r>
              <a:rPr lang="en-GB" altLang="en-US" sz="1200" i="0"/>
              <a:t>                    flags, struct sockaddr *destination_address, int</a:t>
            </a:r>
          </a:p>
          <a:p>
            <a:pPr>
              <a:lnSpc>
                <a:spcPct val="85000"/>
              </a:lnSpc>
              <a:spcBef>
                <a:spcPts val="550"/>
              </a:spcBef>
              <a:buClrTx/>
              <a:buSzTx/>
              <a:buFontTx/>
              <a:buNone/>
            </a:pPr>
            <a:r>
              <a:rPr lang="en-GB" altLang="en-US" sz="1200" i="0"/>
              <a:t>                    address_size);                    </a:t>
            </a:r>
          </a:p>
          <a:p>
            <a:pPr>
              <a:lnSpc>
                <a:spcPct val="85000"/>
              </a:lnSpc>
              <a:spcBef>
                <a:spcPts val="550"/>
              </a:spcBef>
              <a:buClrTx/>
              <a:buSzTx/>
              <a:buFontTx/>
              <a:buNone/>
            </a:pPr>
            <a:r>
              <a:rPr lang="en-GB" altLang="en-US" sz="1200" i="0"/>
              <a:t>Where socket is a UDP socket that has been created and bound to a source port. buffer is a pointer to an array of bytes that are to be sent over the network. The length field specifies how long this array is. The flags field is normally 0. </a:t>
            </a:r>
          </a:p>
          <a:p>
            <a:pPr>
              <a:lnSpc>
                <a:spcPct val="85000"/>
              </a:lnSpc>
              <a:spcBef>
                <a:spcPts val="550"/>
              </a:spcBef>
              <a:buClrTx/>
              <a:buSzTx/>
              <a:buFontTx/>
              <a:buNone/>
            </a:pPr>
            <a:endParaRPr lang="en-GB" altLang="en-US" sz="1200" i="0"/>
          </a:p>
          <a:p>
            <a:pPr>
              <a:lnSpc>
                <a:spcPct val="85000"/>
              </a:lnSpc>
              <a:spcBef>
                <a:spcPts val="550"/>
              </a:spcBef>
              <a:buClrTx/>
              <a:buSzTx/>
              <a:buFontTx/>
              <a:buNone/>
            </a:pPr>
            <a:r>
              <a:rPr lang="en-GB" altLang="en-US" sz="1200" i="0"/>
              <a:t>In the above example, s is assumed to be a created UDP socket that has already bound to a local port. When sendto is called, a UDP datagram is sent to the host at 128.227.22.43. It's assumed there is a process with a socket bound to port 12345 waiting on a recvfrom call to receive the contents of the message being sent. The sendto function returns the number of bytes sent, or -1 if an error occurred. With UDP sockets, it's not usually necessary to check to see how many bytes were sent because this information is specified in the length field.</a:t>
            </a:r>
          </a:p>
        </p:txBody>
      </p:sp>
      <p:sp>
        <p:nvSpPr>
          <p:cNvPr id="87043"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441184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9900F1-3213-4225-8D0C-9AF713A7A43A}" type="slidenum">
              <a:rPr lang="en-US" altLang="en-US"/>
              <a:pPr/>
              <a:t>42</a:t>
            </a:fld>
            <a:endParaRPr lang="en-US" altLang="en-US"/>
          </a:p>
        </p:txBody>
      </p:sp>
      <p:sp>
        <p:nvSpPr>
          <p:cNvPr id="89090" name="Text Box 2"/>
          <p:cNvSpPr txBox="1">
            <a:spLocks noChangeArrowheads="1"/>
          </p:cNvSpPr>
          <p:nvPr/>
        </p:nvSpPr>
        <p:spPr bwMode="auto">
          <a:xfrm>
            <a:off x="958850" y="4343400"/>
            <a:ext cx="493553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lvl1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1pPr>
            <a:lvl2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2pPr>
            <a:lvl3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3pPr>
            <a:lvl4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4pPr>
            <a:lvl5pPr>
              <a:spcBef>
                <a:spcPct val="0"/>
              </a:spcBef>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863600" algn="l"/>
                <a:tab pos="1728788" algn="l"/>
                <a:tab pos="2592388" algn="l"/>
                <a:tab pos="3455988" algn="l"/>
                <a:tab pos="4319588" algn="l"/>
                <a:tab pos="4343400" algn="l"/>
              </a:tabLst>
              <a:defRPr sz="2400">
                <a:solidFill>
                  <a:schemeClr val="tx1"/>
                </a:solidFill>
                <a:latin typeface="Times New Roman" panose="02020603050405020304" pitchFamily="18" charset="0"/>
              </a:defRPr>
            </a:lvl9pPr>
          </a:lstStyle>
          <a:p>
            <a:pPr>
              <a:lnSpc>
                <a:spcPct val="85000"/>
              </a:lnSpc>
              <a:spcBef>
                <a:spcPts val="550"/>
              </a:spcBef>
              <a:buClrTx/>
              <a:buSzTx/>
              <a:buFontTx/>
              <a:buNone/>
            </a:pPr>
            <a:r>
              <a:rPr lang="en-GB" altLang="en-US" sz="1200" i="0"/>
              <a:t>Recvfrom is similar to sendto. Buffer is a pointer to a byte array that is to be filled with the contents of the datagram. The length argument specifies the maximum length to copy into buffer. This is to prevent buffer over-run errors in case the datagram is larger than expected. The flags field is normally 0. The sender_address argument is a pointer to a socket address structure that gets filled with a copy of the sender's IP address and source port. The address_size parameter must be initialized to the size of the sockaddr structure being used. On return it will hold the number of bytes that were copied into the sender_address structure.</a:t>
            </a:r>
          </a:p>
          <a:p>
            <a:pPr>
              <a:lnSpc>
                <a:spcPct val="85000"/>
              </a:lnSpc>
              <a:spcBef>
                <a:spcPts val="550"/>
              </a:spcBef>
              <a:buClrTx/>
              <a:buSzTx/>
              <a:buFontTx/>
              <a:buNone/>
            </a:pPr>
            <a:r>
              <a:rPr lang="en-GB" altLang="en-US" sz="1200" i="0"/>
              <a:t>Recvfrom returns the number of bytes copied into the byte array pointed to by buffer. If the buffer space specified in length is less than that of the original datagram, only length bytes will be copied into buffer, and the rest will be lost.</a:t>
            </a:r>
          </a:p>
          <a:p>
            <a:pPr>
              <a:lnSpc>
                <a:spcPct val="85000"/>
              </a:lnSpc>
              <a:spcBef>
                <a:spcPts val="550"/>
              </a:spcBef>
              <a:buClrTx/>
              <a:buSzTx/>
              <a:buFontTx/>
              <a:buNone/>
            </a:pPr>
            <a:r>
              <a:rPr lang="en-GB" altLang="en-US" sz="1200" i="0"/>
              <a:t>In the above example, recvfrom will wait until it receives a datagram on the local port associated with the socket s. The printf statement will list information regarding the size, source IP address, and source port of the datagram received.</a:t>
            </a:r>
          </a:p>
          <a:p>
            <a:pPr>
              <a:lnSpc>
                <a:spcPct val="85000"/>
              </a:lnSpc>
              <a:spcBef>
                <a:spcPts val="550"/>
              </a:spcBef>
              <a:buClrTx/>
              <a:buSzTx/>
              <a:buFontTx/>
              <a:buNone/>
            </a:pPr>
            <a:r>
              <a:rPr lang="en-GB" altLang="en-US" sz="1200" i="0"/>
              <a:t>For any open socket that has been successfully binded to a port, the application may call sendto and recvfrom using that socket as many times as it needs to.</a:t>
            </a:r>
          </a:p>
          <a:p>
            <a:pPr>
              <a:lnSpc>
                <a:spcPct val="85000"/>
              </a:lnSpc>
              <a:spcBef>
                <a:spcPts val="550"/>
              </a:spcBef>
              <a:buClrTx/>
              <a:buSzTx/>
              <a:buFontTx/>
              <a:buNone/>
            </a:pPr>
            <a:r>
              <a:rPr lang="en-GB" altLang="en-US" sz="1200" i="0"/>
              <a:t>Fragmentation is completely transparent to the applications that are sending and receiving datagrams.</a:t>
            </a:r>
          </a:p>
        </p:txBody>
      </p:sp>
      <p:sp>
        <p:nvSpPr>
          <p:cNvPr id="89091" name="Rectangle 3"/>
          <p:cNvSpPr>
            <a:spLocks noGrp="1" noRot="1" noChangeAspect="1" noChangeArrowheads="1" noTextEdit="1"/>
          </p:cNvSpPr>
          <p:nvPr>
            <p:ph type="sldImg"/>
          </p:nvPr>
        </p:nvSpPr>
        <p:spPr bwMode="auto">
          <a:xfrm>
            <a:off x="1214438" y="692150"/>
            <a:ext cx="4427537" cy="3321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5713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51F160B-241C-4335-A9F4-5E13D860B26C}" type="slidenum">
              <a:rPr lang="en-US" smtClean="0"/>
              <a:pPr/>
              <a:t>43</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76470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FE905F4-B0B1-463B-BD50-810795817ACE}" type="slidenum">
              <a:rPr lang="en-US" smtClean="0"/>
              <a:pPr/>
              <a:t>44</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44111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5706195-CB5B-41EF-B0E0-84F99F49C409}" type="slidenum">
              <a:rPr lang="en-US" smtClean="0"/>
              <a:pPr/>
              <a:t>45</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6226855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8369C39-43B3-40CE-863D-78760254F2BE}" type="slidenum">
              <a:rPr lang="en-US" smtClean="0"/>
              <a:pPr/>
              <a:t>46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9605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726625C-0AC3-49F4-AB45-2A31FB680C25}" type="slidenum">
              <a:rPr lang="en-US" smtClean="0"/>
              <a:pPr/>
              <a:t>47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6868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03C68EC-2AD5-48F8-9A96-10FA772C3022}" type="slidenum">
              <a:rPr lang="en-US"/>
              <a:pPr/>
              <a:t>9</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7260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FE4CBD-8365-48CC-97E3-4358FDA1B560}" type="slidenum">
              <a:rPr lang="en-US" smtClean="0"/>
              <a:pPr>
                <a:defRPr/>
              </a:pPr>
              <a:t>10</a:t>
            </a:fld>
            <a:endParaRPr lang="en-US"/>
          </a:p>
        </p:txBody>
      </p:sp>
    </p:spTree>
    <p:extLst>
      <p:ext uri="{BB962C8B-B14F-4D97-AF65-F5344CB8AC3E}">
        <p14:creationId xmlns:p14="http://schemas.microsoft.com/office/powerpoint/2010/main" val="2512624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72654F-24B9-445C-A6BF-7D695C7545AD}" type="slidenum">
              <a:rPr lang="en-US"/>
              <a:pPr/>
              <a:t>12</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0441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DAF11E30-BD93-4DA5-9584-CDEE28F17D34}" type="slidenum">
              <a:rPr lang="en-US"/>
              <a:pPr/>
              <a:t>13</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509297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10B23B3-454D-4275-9E5C-77F28491E210}" type="slidenum">
              <a:rPr lang="en-US"/>
              <a:pPr/>
              <a:t>15</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0643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E14D3D6-0284-4E28-A852-5EAB189B2730}" type="slidenum">
              <a:rPr lang="en-US"/>
              <a:pPr/>
              <a:t>17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72447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8287289F-3CD6-4ABB-B481-83CCFB295524}"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0C2D1E-F20C-4BA1-B70F-1FF79D586344}" type="slidenum">
              <a:rPr lang="en-US" smtClean="0"/>
              <a:pPr>
                <a:defRPr/>
              </a:pPr>
              <a:t>‹#›</a:t>
            </a:fld>
            <a:endParaRPr lang="en-US"/>
          </a:p>
        </p:txBody>
      </p:sp>
    </p:spTree>
  </p:cSld>
  <p:clrMapOvr>
    <a:masterClrMapping/>
  </p:clrMapOvr>
  <p:transition>
    <p:pull dir="l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7D08A43-2A03-4438-BDA7-C2E5BA5DE109}" type="slidenum">
              <a:rPr lang="en-US" smtClean="0"/>
              <a:pPr>
                <a:defRPr/>
              </a:pPr>
              <a:t>‹#›</a:t>
            </a:fld>
            <a:endParaRPr lang="en-US"/>
          </a:p>
        </p:txBody>
      </p:sp>
    </p:spTree>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endParaRPr lang="en-US"/>
          </a:p>
        </p:txBody>
      </p:sp>
      <p:sp>
        <p:nvSpPr>
          <p:cNvPr id="9" name="Slide Number Placeholder 8"/>
          <p:cNvSpPr>
            <a:spLocks noGrp="1"/>
          </p:cNvSpPr>
          <p:nvPr>
            <p:ph type="sldNum" sz="quarter" idx="15"/>
          </p:nvPr>
        </p:nvSpPr>
        <p:spPr/>
        <p:txBody>
          <a:bodyPr rtlCol="0"/>
          <a:lstStyle/>
          <a:p>
            <a:pPr>
              <a:defRPr/>
            </a:pPr>
            <a:fld id="{4E284C90-FD3F-4D34-B218-76D847DC9509}" type="slidenum">
              <a:rPr lang="en-US" smtClean="0"/>
              <a:pPr>
                <a:defRPr/>
              </a:pPr>
              <a:t>‹#›</a:t>
            </a:fld>
            <a:endParaRPr lang="en-US"/>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transition>
    <p:pull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D5FE2FD8-25A5-48C0-A9E8-FB9A9ABC8F2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pull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6B248B-1841-4F54-B12D-B0E1A2CDE5A0}" type="slidenum">
              <a:rPr lang="en-US" smtClean="0"/>
              <a:pPr>
                <a:defRPr/>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AF3D520-2B0C-4563-AAFE-2019AD276055}" type="slidenum">
              <a:rPr lang="en-US" smtClean="0"/>
              <a:pPr>
                <a:defRPr/>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pull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endParaRPr lang="en-US"/>
          </a:p>
        </p:txBody>
      </p:sp>
      <p:sp>
        <p:nvSpPr>
          <p:cNvPr id="7" name="Slide Number Placeholder 6"/>
          <p:cNvSpPr>
            <a:spLocks noGrp="1"/>
          </p:cNvSpPr>
          <p:nvPr>
            <p:ph type="sldNum" sz="quarter" idx="11"/>
          </p:nvPr>
        </p:nvSpPr>
        <p:spPr/>
        <p:txBody>
          <a:bodyPr rtlCol="0"/>
          <a:lstStyle/>
          <a:p>
            <a:pPr>
              <a:defRPr/>
            </a:pPr>
            <a:fld id="{52A0CE16-FF04-4519-A455-99F3CFC889EE}" type="slidenum">
              <a:rPr lang="en-US" smtClean="0"/>
              <a:pPr>
                <a:defRPr/>
              </a:pPr>
              <a:t>‹#›</a:t>
            </a:fld>
            <a:endParaRPr lang="en-US"/>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2F061C-2241-4D47-A420-0C52D78D86D0}" type="slidenum">
              <a:rPr lang="en-US" smtClean="0"/>
              <a:pPr>
                <a:defRPr/>
              </a:pPr>
              <a:t>‹#›</a:t>
            </a:fld>
            <a:endParaRPr lang="en-US"/>
          </a:p>
        </p:txBody>
      </p:sp>
    </p:spTree>
  </p:cSld>
  <p:clrMapOvr>
    <a:masterClrMapping/>
  </p:clrMapOvr>
  <p:transition>
    <p:pull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endParaRPr lang="en-US"/>
          </a:p>
        </p:txBody>
      </p:sp>
      <p:sp>
        <p:nvSpPr>
          <p:cNvPr id="22" name="Slide Number Placeholder 21"/>
          <p:cNvSpPr>
            <a:spLocks noGrp="1"/>
          </p:cNvSpPr>
          <p:nvPr>
            <p:ph type="sldNum" sz="quarter" idx="15"/>
          </p:nvPr>
        </p:nvSpPr>
        <p:spPr/>
        <p:txBody>
          <a:bodyPr rtlCol="0"/>
          <a:lstStyle/>
          <a:p>
            <a:pPr>
              <a:defRPr/>
            </a:pPr>
            <a:fld id="{A37C7D9B-6403-43AB-BD3F-5AFF850EC957}" type="slidenum">
              <a:rPr lang="en-US" smtClean="0"/>
              <a:pPr>
                <a:defRPr/>
              </a:pPr>
              <a:t>‹#›</a:t>
            </a:fld>
            <a:endParaRPr lang="en-US"/>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pull dir="l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ate Placeholder 16"/>
          <p:cNvSpPr>
            <a:spLocks noGrp="1"/>
          </p:cNvSpPr>
          <p:nvPr>
            <p:ph type="dt" sz="half" idx="10"/>
          </p:nvPr>
        </p:nvSpPr>
        <p:spPr/>
        <p:txBody>
          <a:bodyPr rtlCol="0"/>
          <a:lstStyle/>
          <a:p>
            <a:pPr>
              <a:defRPr/>
            </a:pPr>
            <a:endParaRPr lang="en-US"/>
          </a:p>
        </p:txBody>
      </p:sp>
      <p:sp>
        <p:nvSpPr>
          <p:cNvPr id="18" name="Slide Number Placeholder 17"/>
          <p:cNvSpPr>
            <a:spLocks noGrp="1"/>
          </p:cNvSpPr>
          <p:nvPr>
            <p:ph type="sldNum" sz="quarter" idx="11"/>
          </p:nvPr>
        </p:nvSpPr>
        <p:spPr/>
        <p:txBody>
          <a:bodyPr rtlCol="0"/>
          <a:lstStyle/>
          <a:p>
            <a:pPr>
              <a:defRPr/>
            </a:pPr>
            <a:fld id="{EB94C93D-BAFB-4A97-9D8A-388DCFD257EB}" type="slidenum">
              <a:rPr lang="en-US" smtClean="0"/>
              <a:pPr>
                <a:defRPr/>
              </a:pPr>
              <a:t>‹#›</a:t>
            </a:fld>
            <a:endParaRPr lang="en-US"/>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transition>
    <p:pull dir="l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6CB2B58E-574E-483A-AF62-FC462739A6F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ransition>
    <p:pull dir="lu"/>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6"/>
          <p:cNvSpPr>
            <a:spLocks noGrp="1" noChangeArrowheads="1"/>
          </p:cNvSpPr>
          <p:nvPr>
            <p:ph type="ctrTitle"/>
          </p:nvPr>
        </p:nvSpPr>
        <p:spPr>
          <a:xfrm>
            <a:off x="2286000" y="1524000"/>
            <a:ext cx="6172200" cy="1894362"/>
          </a:xfrm>
        </p:spPr>
        <p:txBody>
          <a:bodyPr/>
          <a:lstStyle/>
          <a:p>
            <a:pPr algn="ctr" eaLnBrk="1" hangingPunct="1"/>
            <a:r>
              <a:rPr lang="en-US" b="1">
                <a:solidFill>
                  <a:srgbClr val="FF3300"/>
                </a:solidFill>
              </a:rPr>
              <a:t>INTRODUCTION TO SOCKET PROGRAMMING </a:t>
            </a:r>
          </a:p>
        </p:txBody>
      </p:sp>
    </p:spTree>
  </p:cSld>
  <p:clrMapOvr>
    <a:masterClrMapping/>
  </p:clrMapOvr>
  <p:transition>
    <p:pull dir="l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457200" y="768350"/>
            <a:ext cx="8001000" cy="1143000"/>
          </a:xfrm>
        </p:spPr>
        <p:txBody>
          <a:bodyPr>
            <a:normAutofit fontScale="90000"/>
          </a:bodyPr>
          <a:lstStyle/>
          <a:p>
            <a:pPr eaLnBrk="1" hangingPunct="1"/>
            <a:br>
              <a:rPr lang="en-US" sz="2400">
                <a:latin typeface="Times New Roman" charset="0"/>
              </a:rPr>
            </a:br>
            <a:br>
              <a:rPr lang="en-US" sz="2400">
                <a:latin typeface="Times New Roman" charset="0"/>
              </a:rPr>
            </a:br>
            <a:endParaRPr lang="en-US" sz="2400">
              <a:latin typeface="Times New Roman" charset="0"/>
            </a:endParaRPr>
          </a:p>
        </p:txBody>
      </p:sp>
      <p:sp>
        <p:nvSpPr>
          <p:cNvPr id="16387" name="Text Box 1027"/>
          <p:cNvSpPr txBox="1">
            <a:spLocks noChangeArrowheads="1"/>
          </p:cNvSpPr>
          <p:nvPr/>
        </p:nvSpPr>
        <p:spPr bwMode="auto">
          <a:xfrm>
            <a:off x="228600" y="533400"/>
            <a:ext cx="8610600" cy="5632311"/>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client does an active open(A client opens the communications channel using the IP address of the remote host and the well-known port address of the specific server program running on that machine).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socket on the client side, and the connect call establishes the TCP connection to the server with the specified destination socket address.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function at the server wakes up and returns the descriptor for the given connection namely, the source IP address, source port number, destination IP address, and destination port number.</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client and server are now ready to exchange information.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838200"/>
            <a:ext cx="7086600" cy="4524315"/>
          </a:xfrm>
          <a:prstGeom prst="rect">
            <a:avLst/>
          </a:prstGeom>
          <a:noFill/>
          <a:ln w="9525">
            <a:noFill/>
            <a:miter lim="800000"/>
            <a:headEnd/>
            <a:tailEnd/>
          </a:ln>
        </p:spPr>
        <p:txBody>
          <a:bodyPr>
            <a:spAutoFit/>
          </a:bodyPr>
          <a:lstStyle/>
          <a:p>
            <a:pPr indent="-274320" algn="just">
              <a:buClr>
                <a:schemeClr val="accent1"/>
              </a:buClr>
            </a:pPr>
            <a:r>
              <a:rPr lang="en-US">
                <a:latin typeface="Times New Roman" pitchFamily="18" charset="0"/>
                <a:cs typeface="Times New Roman" pitchFamily="18" charset="0"/>
              </a:rPr>
              <a:t>Socket facilities are provided to programmers through system calls except that control is transferred to the OS kernel once the call is invoked.</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To use these facilities, the header files&lt;sys/</a:t>
            </a:r>
            <a:r>
              <a:rPr lang="en-US" err="1">
                <a:latin typeface="Times New Roman" pitchFamily="18" charset="0"/>
                <a:cs typeface="Times New Roman" pitchFamily="18" charset="0"/>
              </a:rPr>
              <a:t>types.h</a:t>
            </a:r>
            <a:r>
              <a:rPr lang="en-US">
                <a:latin typeface="Times New Roman" pitchFamily="18" charset="0"/>
                <a:cs typeface="Times New Roman" pitchFamily="18" charset="0"/>
              </a:rPr>
              <a:t>&gt; and &lt;sys/</a:t>
            </a:r>
            <a:r>
              <a:rPr lang="en-US" err="1">
                <a:latin typeface="Times New Roman" pitchFamily="18" charset="0"/>
                <a:cs typeface="Times New Roman" pitchFamily="18" charset="0"/>
              </a:rPr>
              <a:t>socket.h</a:t>
            </a:r>
            <a:r>
              <a:rPr lang="en-US">
                <a:latin typeface="Times New Roman" pitchFamily="18" charset="0"/>
                <a:cs typeface="Times New Roman" pitchFamily="18" charset="0"/>
              </a:rPr>
              <a:t>&gt;</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pPr>
            <a:r>
              <a:rPr lang="en-US">
                <a:latin typeface="Times New Roman" pitchFamily="18" charset="0"/>
                <a:cs typeface="Times New Roman" pitchFamily="18" charset="0"/>
              </a:rPr>
              <a:t>Before an application  program  can transfer any data it must first create an endpoint for communication by calling socket </a:t>
            </a:r>
          </a:p>
        </p:txBody>
      </p:sp>
    </p:spTree>
  </p:cSld>
  <p:clrMapOvr>
    <a:masterClrMapping/>
  </p:clrMapOvr>
  <p:transition>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FontTx/>
              <a:buChar char="•"/>
            </a:pPr>
            <a:r>
              <a:rPr lang="en-US">
                <a:latin typeface="Times New Roman" pitchFamily="18" charset="0"/>
                <a:cs typeface="Times New Roman" pitchFamily="18" charset="0"/>
              </a:rPr>
              <a:t>To do network I/O, the first thing a process must do is create a socket by calling the socket system call, specifying the type of communication protocol desired (TCP, UDP etc.) as follows</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socket(</a:t>
            </a:r>
            <a:r>
              <a:rPr lang="en-US" b="1" i="1" err="1">
                <a:solidFill>
                  <a:srgbClr val="FF3300"/>
                </a:solidFill>
                <a:latin typeface="Times New Roman" charset="0"/>
              </a:rPr>
              <a:t>int</a:t>
            </a:r>
            <a:r>
              <a:rPr lang="en-US" b="1" i="1">
                <a:solidFill>
                  <a:srgbClr val="FF3300"/>
                </a:solidFill>
                <a:latin typeface="Times New Roman" charset="0"/>
              </a:rPr>
              <a:t> family, </a:t>
            </a:r>
            <a:r>
              <a:rPr lang="en-US" b="1" i="1" err="1">
                <a:solidFill>
                  <a:srgbClr val="FF3300"/>
                </a:solidFill>
                <a:latin typeface="Times New Roman" charset="0"/>
              </a:rPr>
              <a:t>int</a:t>
            </a:r>
            <a:r>
              <a:rPr lang="en-US" b="1" i="1">
                <a:solidFill>
                  <a:srgbClr val="FF3300"/>
                </a:solidFill>
                <a:latin typeface="Times New Roman" charset="0"/>
              </a:rPr>
              <a:t> type, </a:t>
            </a:r>
            <a:r>
              <a:rPr lang="en-US" b="1" i="1" err="1">
                <a:solidFill>
                  <a:srgbClr val="FF3300"/>
                </a:solidFill>
                <a:latin typeface="Times New Roman" charset="0"/>
              </a:rPr>
              <a:t>int</a:t>
            </a:r>
            <a:r>
              <a:rPr lang="en-US" b="1" i="1">
                <a:solidFill>
                  <a:srgbClr val="FF3300"/>
                </a:solidFill>
                <a:latin typeface="Times New Roman" charset="0"/>
              </a:rPr>
              <a:t> protocol);</a:t>
            </a:r>
          </a:p>
          <a:p>
            <a:pPr marL="914400" lvl="1" indent="-457200" algn="just">
              <a:spcBef>
                <a:spcPct val="20000"/>
              </a:spcBef>
            </a:pPr>
            <a:endParaRPr lang="en-US" b="1" i="1">
              <a:solidFill>
                <a:srgbClr val="FF3300"/>
              </a:solidFill>
              <a:latin typeface="Times New Roman" charset="0"/>
            </a:endParaRPr>
          </a:p>
          <a:p>
            <a:pPr marL="457200" indent="-274320" algn="just">
              <a:buClr>
                <a:schemeClr val="accent1"/>
              </a:buClr>
              <a:buFont typeface="Arial" pitchFamily="34" charset="0"/>
              <a:buChar char="•"/>
            </a:pPr>
            <a:r>
              <a:rPr lang="en-US">
                <a:latin typeface="Times New Roman" pitchFamily="18" charset="0"/>
                <a:cs typeface="Times New Roman" pitchFamily="18" charset="0"/>
              </a:rPr>
              <a:t>This system call returns an integer which is (similar to file descriptor) a reference to the socket called the socket descriptor.  On error, -1 is returned.</a:t>
            </a:r>
          </a:p>
          <a:p>
            <a:pPr marL="914400" lvl="1" indent="-274320" algn="just">
              <a:buClr>
                <a:schemeClr val="accent1"/>
              </a:buClr>
            </a:pPr>
            <a:endParaRPr lang="en-US">
              <a:latin typeface="Times New Roman" pitchFamily="18" charset="0"/>
              <a:cs typeface="Times New Roman" pitchFamily="18" charset="0"/>
            </a:endParaRPr>
          </a:p>
          <a:p>
            <a:pPr marL="914400" lvl="1" indent="-457200" algn="just">
              <a:spcBef>
                <a:spcPct val="20000"/>
              </a:spcBef>
            </a:pPr>
            <a:endParaRPr lang="en-US" b="1" i="1">
              <a:solidFill>
                <a:srgbClr val="FF3300"/>
              </a:solidFill>
              <a:latin typeface="Times New Roman" charset="0"/>
            </a:endParaRPr>
          </a:p>
          <a:p>
            <a:pPr marL="914400" lvl="1" indent="-274320" algn="just">
              <a:buClr>
                <a:schemeClr val="accent1"/>
              </a:buClr>
            </a:pPr>
            <a:endParaRPr lang="en-US">
              <a:latin typeface="Times New Roman" pitchFamily="18" charset="0"/>
              <a:cs typeface="Times New Roman" pitchFamily="18" charset="0"/>
            </a:endParaRPr>
          </a:p>
        </p:txBody>
      </p:sp>
      <p:sp>
        <p:nvSpPr>
          <p:cNvPr id="1945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socket</a:t>
            </a:r>
            <a:r>
              <a:rPr lang="en-US"/>
              <a:t>” System Call</a:t>
            </a:r>
            <a:br>
              <a:rPr lang="en-US"/>
            </a:br>
            <a:r>
              <a:rPr lang="en-US" sz="2000" i="1"/>
              <a:t>Definition and Parameters</a:t>
            </a:r>
            <a:endParaRPr lang="en-US" sz="3200" i="1"/>
          </a:p>
        </p:txBody>
      </p:sp>
    </p:spTree>
  </p:cSld>
  <p:clrMapOvr>
    <a:masterClrMapping/>
  </p:clrMapOvr>
  <p:transition>
    <p:pull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t>Berkeley Sockets</a:t>
            </a:r>
            <a:br>
              <a:rPr lang="en-US" sz="4000"/>
            </a:br>
            <a:endParaRPr lang="en-US" sz="4000" i="1"/>
          </a:p>
        </p:txBody>
      </p:sp>
      <p:sp>
        <p:nvSpPr>
          <p:cNvPr id="47107" name="Rectangle 4"/>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a:latin typeface="Times New Roman" charset="0"/>
              </a:rPr>
              <a:t>socklen_t</a:t>
            </a:r>
            <a:r>
              <a:rPr lang="en-US">
                <a:latin typeface="Times New Roman" charset="0"/>
              </a:rPr>
              <a:t> and </a:t>
            </a:r>
            <a:r>
              <a:rPr lang="en-US" b="1">
                <a:latin typeface="Times New Roman" charset="0"/>
              </a:rPr>
              <a:t>size_t</a:t>
            </a:r>
            <a:r>
              <a:rPr lang="en-US">
                <a:latin typeface="Times New Roman" charset="0"/>
              </a:rPr>
              <a:t> are same as </a:t>
            </a:r>
            <a:r>
              <a:rPr lang="en-US" b="1">
                <a:latin typeface="Times New Roman" charset="0"/>
              </a:rPr>
              <a:t>int</a:t>
            </a:r>
          </a:p>
          <a:p>
            <a:pPr marL="457200" indent="-457200" algn="just">
              <a:spcBef>
                <a:spcPct val="20000"/>
              </a:spcBef>
              <a:buClr>
                <a:schemeClr val="tx1"/>
              </a:buClr>
              <a:buFontTx/>
              <a:buChar char="•"/>
            </a:pPr>
            <a:r>
              <a:rPr lang="en-US" b="1">
                <a:latin typeface="Times New Roman" charset="0"/>
              </a:rPr>
              <a:t>u_long</a:t>
            </a:r>
            <a:r>
              <a:rPr lang="en-US">
                <a:latin typeface="Times New Roman" charset="0"/>
              </a:rPr>
              <a:t> and </a:t>
            </a:r>
            <a:r>
              <a:rPr lang="en-US" b="1">
                <a:latin typeface="Times New Roman" charset="0"/>
              </a:rPr>
              <a:t>uint32_t</a:t>
            </a:r>
            <a:r>
              <a:rPr lang="en-US">
                <a:latin typeface="Times New Roman" charset="0"/>
              </a:rPr>
              <a:t> are same as </a:t>
            </a:r>
            <a:r>
              <a:rPr lang="en-US" b="1">
                <a:latin typeface="Times New Roman" charset="0"/>
              </a:rPr>
              <a:t>long int</a:t>
            </a:r>
          </a:p>
          <a:p>
            <a:pPr marL="457200" indent="-457200" algn="just">
              <a:spcBef>
                <a:spcPct val="20000"/>
              </a:spcBef>
              <a:buClr>
                <a:schemeClr val="tx1"/>
              </a:buClr>
              <a:buFontTx/>
              <a:buChar char="•"/>
            </a:pPr>
            <a:r>
              <a:rPr lang="en-US" b="1">
                <a:latin typeface="Times New Roman" charset="0"/>
              </a:rPr>
              <a:t>u_short</a:t>
            </a:r>
            <a:r>
              <a:rPr lang="en-US">
                <a:latin typeface="Times New Roman" charset="0"/>
              </a:rPr>
              <a:t> and </a:t>
            </a:r>
            <a:r>
              <a:rPr lang="en-US" b="1">
                <a:latin typeface="Times New Roman" charset="0"/>
              </a:rPr>
              <a:t>uint16_t</a:t>
            </a:r>
            <a:r>
              <a:rPr lang="en-US">
                <a:latin typeface="Times New Roman" charset="0"/>
              </a:rPr>
              <a:t> are same as </a:t>
            </a:r>
            <a:r>
              <a:rPr lang="en-US" b="1">
                <a:latin typeface="Times New Roman" charset="0"/>
              </a:rPr>
              <a:t>short</a:t>
            </a:r>
          </a:p>
        </p:txBody>
      </p:sp>
    </p:spTree>
  </p:cSld>
  <p:clrMapOvr>
    <a:masterClrMapping/>
  </p:clrMapOvr>
  <p:transition>
    <p:pull dir="l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28600" y="1219200"/>
            <a:ext cx="8229600" cy="4572000"/>
          </a:xfrm>
          <a:prstGeom prst="rect">
            <a:avLst/>
          </a:prstGeom>
          <a:noFill/>
          <a:ln w="9525">
            <a:noFill/>
            <a:miter lim="800000"/>
            <a:headEnd/>
            <a:tailEnd/>
          </a:ln>
        </p:spPr>
        <p:txBody>
          <a:bodyPr/>
          <a:lstStyle/>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SOCK_RAW – provides access to internal  network interfaces and is available only to super-user. </a:t>
            </a:r>
          </a:p>
          <a:p>
            <a:pPr marL="457200" indent="-274320" algn="just">
              <a:buClr>
                <a:schemeClr val="accent1"/>
              </a:buClr>
              <a:buSzPct val="70000"/>
              <a:buFont typeface="Wingdings" pitchFamily="2" charset="2"/>
              <a:buChar char="Ø"/>
            </a:pPr>
            <a:endParaRPr lang="en-US" sz="2300">
              <a:latin typeface="Times New Roman" pitchFamily="18" charset="0"/>
              <a:cs typeface="Times New Roman" pitchFamily="18" charset="0"/>
            </a:endParaRPr>
          </a:p>
          <a:p>
            <a:pPr marL="457200" indent="-274320" algn="just">
              <a:buClr>
                <a:schemeClr val="accent1"/>
              </a:buClr>
              <a:buSzPct val="70000"/>
              <a:buFont typeface="Wingdings" pitchFamily="2" charset="2"/>
              <a:buChar char="Ø"/>
            </a:pPr>
            <a:r>
              <a:rPr lang="en-US" sz="2300">
                <a:latin typeface="Times New Roman" pitchFamily="18" charset="0"/>
                <a:cs typeface="Times New Roman" pitchFamily="18" charset="0"/>
              </a:rPr>
              <a:t>SOCK_SEQPACKET – Provides a sequenced, reliable, two-way connection-based data transmission path for </a:t>
            </a:r>
            <a:r>
              <a:rPr lang="en-US" sz="2300" err="1">
                <a:latin typeface="Times New Roman" pitchFamily="18" charset="0"/>
                <a:cs typeface="Times New Roman" pitchFamily="18" charset="0"/>
              </a:rPr>
              <a:t>datagrams</a:t>
            </a:r>
            <a:r>
              <a:rPr lang="en-US" sz="2300">
                <a:latin typeface="Times New Roman" pitchFamily="18" charset="0"/>
                <a:cs typeface="Times New Roman" pitchFamily="18" charset="0"/>
              </a:rPr>
              <a:t> of fixed maximum length</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6553200" cy="1916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ll dir="l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457200"/>
            <a:ext cx="8153400" cy="4873752"/>
          </a:xfrm>
        </p:spPr>
        <p:txBody>
          <a:bodyPr>
            <a:normAutofit/>
          </a:bodyPr>
          <a:lstStyle/>
          <a:p>
            <a:pPr marL="457200" algn="just" fontAlgn="base">
              <a:spcBef>
                <a:spcPct val="0"/>
              </a:spcBef>
              <a:spcAft>
                <a:spcPct val="0"/>
              </a:spcAft>
              <a:buFontTx/>
              <a:buChar char="•"/>
            </a:pPr>
            <a:r>
              <a:rPr lang="en-US" sz="2300">
                <a:latin typeface="Times New Roman" pitchFamily="18" charset="0"/>
                <a:cs typeface="Times New Roman" pitchFamily="18" charset="0"/>
              </a:rPr>
              <a:t>Since we are interested in internet protocols the family parameter is set to AF_INET.</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type field takes the values SOCK_STREAM which means a stream socket is created (used in the case of TCP) and SOCK_DGRAM which means a datagram socket is created (used in the case of UDP).</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protocol argument to the socket system call is typically set to 0 to indicate default protocol.</a:t>
            </a:r>
          </a:p>
          <a:p>
            <a:pPr marL="457200" algn="just" fontAlgn="base">
              <a:spcBef>
                <a:spcPct val="0"/>
              </a:spcBef>
              <a:spcAft>
                <a:spcPct val="0"/>
              </a:spcAft>
              <a:buFontTx/>
              <a:buChar char="•"/>
            </a:pPr>
            <a:endParaRPr lang="en-US" sz="2300">
              <a:latin typeface="Times New Roman" pitchFamily="18" charset="0"/>
              <a:cs typeface="Times New Roman" pitchFamily="18" charset="0"/>
            </a:endParaRPr>
          </a:p>
          <a:p>
            <a:pPr marL="457200" algn="just" fontAlgn="base">
              <a:spcBef>
                <a:spcPct val="0"/>
              </a:spcBef>
              <a:spcAft>
                <a:spcPct val="0"/>
              </a:spcAft>
              <a:buFontTx/>
              <a:buChar char="•"/>
            </a:pPr>
            <a:r>
              <a:rPr lang="en-US" sz="2300">
                <a:latin typeface="Times New Roman" pitchFamily="18" charset="0"/>
                <a:cs typeface="Times New Roman" pitchFamily="18" charset="0"/>
              </a:rPr>
              <a:t>The default protocol for SOCK_STREAM with AF_INET family is TCP.</a:t>
            </a:r>
          </a:p>
          <a:p>
            <a:pPr algn="just" fontAlgn="base">
              <a:spcBef>
                <a:spcPct val="0"/>
              </a:spcBef>
              <a:spcAft>
                <a:spcPct val="0"/>
              </a:spcAft>
            </a:pPr>
            <a:endParaRPr lang="en-US">
              <a:latin typeface="Times New Roman" pitchFamily="18" charset="0"/>
              <a:cs typeface="Times New Roman" pitchFamily="18" charset="0"/>
            </a:endParaRPr>
          </a:p>
        </p:txBody>
      </p:sp>
      <p:sp>
        <p:nvSpPr>
          <p:cNvPr id="5" name="Text Box 25"/>
          <p:cNvSpPr txBox="1">
            <a:spLocks noChangeArrowheads="1"/>
          </p:cNvSpPr>
          <p:nvPr/>
        </p:nvSpPr>
        <p:spPr bwMode="auto">
          <a:xfrm>
            <a:off x="762001" y="4876801"/>
            <a:ext cx="6934199" cy="1938992"/>
          </a:xfrm>
          <a:prstGeom prst="rect">
            <a:avLst/>
          </a:prstGeom>
          <a:noFill/>
          <a:ln w="9525">
            <a:noFill/>
            <a:miter lim="800000"/>
            <a:headEnd/>
            <a:tailEnd/>
          </a:ln>
        </p:spPr>
        <p:txBody>
          <a:bodyPr wrap="square">
            <a:spAutoFit/>
          </a:bodyPr>
          <a:lstStyle/>
          <a:p>
            <a:endParaRPr lang="en-US" altLang="ko-KR" sz="2000">
              <a:latin typeface="Times New Roman" pitchFamily="18" charset="0"/>
              <a:ea typeface="굴림" charset="-127"/>
              <a:cs typeface="Times New Roman" pitchFamily="18" charset="0"/>
            </a:endParaRPr>
          </a:p>
          <a:p>
            <a:r>
              <a:rPr lang="en-US" altLang="ko-KR" sz="2000" b="1">
                <a:latin typeface="Times New Roman" pitchFamily="18" charset="0"/>
                <a:ea typeface="굴림" charset="-127"/>
                <a:cs typeface="Times New Roman" pitchFamily="18" charset="0"/>
              </a:rPr>
              <a:t>Example </a:t>
            </a:r>
          </a:p>
          <a:p>
            <a:r>
              <a:rPr lang="en-US" altLang="ko-KR" sz="2000">
                <a:latin typeface="Times New Roman" pitchFamily="18" charset="0"/>
                <a:ea typeface="굴림" charset="-127"/>
                <a:cs typeface="Times New Roman" pitchFamily="18" charset="0"/>
              </a:rPr>
              <a:t>if ( (</a:t>
            </a:r>
            <a:r>
              <a:rPr lang="en-US" altLang="ko-KR" sz="2000" err="1">
                <a:latin typeface="Times New Roman" pitchFamily="18" charset="0"/>
                <a:ea typeface="굴림" charset="-127"/>
                <a:cs typeface="Times New Roman" pitchFamily="18" charset="0"/>
              </a:rPr>
              <a:t>sd</a:t>
            </a:r>
            <a:r>
              <a:rPr lang="en-US" altLang="ko-KR" sz="2000">
                <a:latin typeface="Times New Roman" pitchFamily="18" charset="0"/>
                <a:ea typeface="굴림" charset="-127"/>
                <a:cs typeface="Times New Roman" pitchFamily="18" charset="0"/>
              </a:rPr>
              <a:t> = socket( AF_INET, SOCK_STREAM, 0 )) &lt; 0 ) {</a:t>
            </a:r>
          </a:p>
          <a:p>
            <a:r>
              <a:rPr lang="en-US" altLang="ko-KR" sz="2000">
                <a:latin typeface="Times New Roman" pitchFamily="18" charset="0"/>
                <a:ea typeface="굴림" charset="-127"/>
                <a:cs typeface="Times New Roman" pitchFamily="18" charset="0"/>
              </a:rPr>
              <a:t>	</a:t>
            </a:r>
            <a:r>
              <a:rPr lang="en-US" altLang="ko-KR" sz="2000" err="1">
                <a:latin typeface="Times New Roman" pitchFamily="18" charset="0"/>
                <a:ea typeface="굴림" charset="-127"/>
                <a:cs typeface="Times New Roman" pitchFamily="18" charset="0"/>
              </a:rPr>
              <a:t>cout</a:t>
            </a:r>
            <a:r>
              <a:rPr lang="en-US" altLang="ko-KR" sz="2000">
                <a:latin typeface="Times New Roman" pitchFamily="18" charset="0"/>
                <a:ea typeface="굴림" charset="-127"/>
                <a:cs typeface="Times New Roman" pitchFamily="18" charset="0"/>
              </a:rPr>
              <a:t>&lt;&lt;“Socket creation error”;</a:t>
            </a:r>
          </a:p>
          <a:p>
            <a:r>
              <a:rPr lang="en-US" altLang="ko-KR" sz="2000">
                <a:latin typeface="Times New Roman" pitchFamily="18" charset="0"/>
                <a:ea typeface="굴림" charset="-127"/>
                <a:cs typeface="Times New Roman" pitchFamily="18" charset="0"/>
              </a:rPr>
              <a:t>	exit(-1);</a:t>
            </a:r>
          </a:p>
          <a:p>
            <a:r>
              <a:rPr lang="en-US" altLang="ko-KR" sz="2000">
                <a:latin typeface="Times New Roman" pitchFamily="18" charset="0"/>
                <a:ea typeface="굴림" charset="-127"/>
                <a:cs typeface="Times New Roman" pitchFamily="18" charset="0"/>
              </a:rPr>
              <a:t>}</a:t>
            </a: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108887697"/>
      </p:ext>
    </p:extLst>
  </p:cSld>
  <p:clrMapOvr>
    <a:masterClrMapping/>
  </p:clrMapOvr>
  <p:transition>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Picture 3"/>
          <p:cNvPicPr>
            <a:picLocks noChangeAspect="1" noChangeArrowheads="1"/>
          </p:cNvPicPr>
          <p:nvPr/>
        </p:nvPicPr>
        <p:blipFill>
          <a:blip r:embed="rId2"/>
          <a:srcRect/>
          <a:stretch>
            <a:fillRect/>
          </a:stretch>
        </p:blipFill>
        <p:spPr bwMode="auto">
          <a:xfrm>
            <a:off x="0" y="237600"/>
            <a:ext cx="8423257" cy="6181725"/>
          </a:xfrm>
          <a:prstGeom prst="rect">
            <a:avLst/>
          </a:prstGeom>
          <a:noFill/>
          <a:ln w="9525">
            <a:noFill/>
            <a:miter lim="800000"/>
            <a:headEnd/>
            <a:tailEnd/>
          </a:ln>
          <a:effectLst/>
        </p:spPr>
      </p:pic>
    </p:spTree>
    <p:extLst>
      <p:ext uri="{BB962C8B-B14F-4D97-AF65-F5344CB8AC3E}">
        <p14:creationId xmlns:p14="http://schemas.microsoft.com/office/powerpoint/2010/main" val="4016177027"/>
      </p:ext>
    </p:extLst>
  </p:cSld>
  <p:clrMapOvr>
    <a:masterClrMapping/>
  </p:clrMapOvr>
  <p:transition>
    <p:pull dir="l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304800" y="19050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Bind helps the </a:t>
            </a:r>
            <a:r>
              <a:rPr lang="en-US" sz="2300" b="1">
                <a:latin typeface="Times New Roman" pitchFamily="18" charset="0"/>
                <a:cs typeface="Times New Roman" pitchFamily="18" charset="0"/>
              </a:rPr>
              <a:t>servers</a:t>
            </a:r>
            <a:r>
              <a:rPr lang="en-US" sz="2300">
                <a:latin typeface="Times New Roman" pitchFamily="18" charset="0"/>
                <a:cs typeface="Times New Roman" pitchFamily="18" charset="0"/>
              </a:rPr>
              <a:t> to register themselves with the system.  It tells the system that “any messages received at the particular IP address and the specified port be directed to me”.  </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This is required in case of both connection-oriented (like TCP) and connectionless (like UDP) servers.</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A </a:t>
            </a:r>
            <a:r>
              <a:rPr lang="en-US" sz="2300" b="1">
                <a:latin typeface="Times New Roman" pitchFamily="18" charset="0"/>
                <a:cs typeface="Times New Roman" pitchFamily="18" charset="0"/>
              </a:rPr>
              <a:t>connectionless client</a:t>
            </a:r>
            <a:r>
              <a:rPr lang="en-US" sz="2300">
                <a:latin typeface="Times New Roman" pitchFamily="18" charset="0"/>
                <a:cs typeface="Times New Roman" pitchFamily="18" charset="0"/>
              </a:rPr>
              <a:t> needs to assure that the system assigns it some unique address, so that the other end (the server) has a valid return address to send its responses to.  This is not required in the case of connection-oriented client.</a:t>
            </a:r>
          </a:p>
        </p:txBody>
      </p:sp>
      <p:sp>
        <p:nvSpPr>
          <p:cNvPr id="2969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Why use </a:t>
            </a:r>
            <a:r>
              <a:rPr lang="en-US" sz="3200" b="1" i="1"/>
              <a:t>bind</a:t>
            </a:r>
            <a:r>
              <a:rPr lang="en-US" sz="3200" i="1"/>
              <a:t>?</a:t>
            </a:r>
          </a:p>
        </p:txBody>
      </p:sp>
    </p:spTree>
    <p:extLst>
      <p:ext uri="{BB962C8B-B14F-4D97-AF65-F5344CB8AC3E}">
        <p14:creationId xmlns:p14="http://schemas.microsoft.com/office/powerpoint/2010/main" val="3748843205"/>
      </p:ext>
    </p:extLst>
  </p:cSld>
  <p:clrMapOvr>
    <a:masterClrMapping/>
  </p:clrMapOvr>
  <p:transition>
    <p:pull dir="l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bind(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myaddr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274320" algn="just">
              <a:buClr>
                <a:schemeClr val="accent1"/>
              </a:buClr>
              <a:buSzPct val="70000"/>
              <a:buFontTx/>
              <a:buChar char="•"/>
            </a:pPr>
            <a:r>
              <a:rPr lang="en-US" sz="2300">
                <a:latin typeface="Times New Roman" pitchFamily="18" charset="0"/>
                <a:cs typeface="Times New Roman" pitchFamily="18" charset="0"/>
              </a:rPr>
              <a:t>The </a:t>
            </a:r>
            <a:r>
              <a:rPr lang="en-US" sz="2300" err="1">
                <a:latin typeface="Times New Roman" pitchFamily="18" charset="0"/>
                <a:cs typeface="Times New Roman" pitchFamily="18" charset="0"/>
              </a:rPr>
              <a:t>sockfd</a:t>
            </a:r>
            <a:r>
              <a:rPr lang="en-US" sz="230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Since we are interested in Internet Protocols the second argument passed is of type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981200"/>
            <a:ext cx="8153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This system call assigns a name to an unnamed socket –</a:t>
            </a:r>
          </a:p>
          <a:p>
            <a:pPr marL="914400" lvl="1"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bind(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myaddr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274320" algn="just">
              <a:buClr>
                <a:schemeClr val="accent1"/>
              </a:buClr>
              <a:buSzPct val="70000"/>
              <a:buFontTx/>
              <a:buChar char="•"/>
            </a:pPr>
            <a:r>
              <a:rPr lang="en-US" sz="2300">
                <a:latin typeface="Times New Roman" pitchFamily="18" charset="0"/>
                <a:cs typeface="Times New Roman" pitchFamily="18" charset="0"/>
              </a:rPr>
              <a:t>The </a:t>
            </a:r>
            <a:r>
              <a:rPr lang="en-US" sz="2300" err="1">
                <a:latin typeface="Times New Roman" pitchFamily="18" charset="0"/>
                <a:cs typeface="Times New Roman" pitchFamily="18" charset="0"/>
              </a:rPr>
              <a:t>sockfd</a:t>
            </a:r>
            <a:r>
              <a:rPr lang="en-US" sz="2300">
                <a:latin typeface="Times New Roman" pitchFamily="18" charset="0"/>
                <a:cs typeface="Times New Roman" pitchFamily="18" charset="0"/>
              </a:rPr>
              <a:t> argument is nothing but the socket descriptor which is obtained after executing the socket system call.</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The second argument is a pointer to a protocol-specific address and the third argument is the size of the address structure passed as reference in the second argument.</a:t>
            </a:r>
          </a:p>
          <a:p>
            <a:pPr marL="457200" indent="-274320" algn="just">
              <a:buClr>
                <a:schemeClr val="accent1"/>
              </a:buClr>
              <a:buSzPct val="70000"/>
              <a:buFontTx/>
              <a:buChar char="•"/>
            </a:pPr>
            <a:endParaRPr lang="en-US" sz="2300">
              <a:latin typeface="Times New Roman" pitchFamily="18" charset="0"/>
              <a:cs typeface="Times New Roman" pitchFamily="18" charset="0"/>
            </a:endParaRPr>
          </a:p>
          <a:p>
            <a:pPr marL="457200" indent="-274320" algn="just">
              <a:buClr>
                <a:schemeClr val="accent1"/>
              </a:buClr>
              <a:buSzPct val="70000"/>
              <a:buFontTx/>
              <a:buChar char="•"/>
            </a:pPr>
            <a:r>
              <a:rPr lang="en-US" sz="2300">
                <a:latin typeface="Times New Roman" pitchFamily="18" charset="0"/>
                <a:cs typeface="Times New Roman" pitchFamily="18" charset="0"/>
              </a:rPr>
              <a:t>Since we are interested in Internet Protocols the second argument passed is of type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a:t>
            </a:r>
          </a:p>
        </p:txBody>
      </p:sp>
      <p:sp>
        <p:nvSpPr>
          <p:cNvPr id="2150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Definition and Parameters</a:t>
            </a:r>
          </a:p>
        </p:txBody>
      </p:sp>
    </p:spTree>
    <p:extLst>
      <p:ext uri="{BB962C8B-B14F-4D97-AF65-F5344CB8AC3E}">
        <p14:creationId xmlns:p14="http://schemas.microsoft.com/office/powerpoint/2010/main" val="3312356075"/>
      </p:ext>
    </p:extLst>
  </p:cSld>
  <p:clrMapOvr>
    <a:masterClrMapping/>
  </p:clrMapOvr>
  <p:transition>
    <p:pull dir="l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15962"/>
          </a:xfrm>
        </p:spPr>
        <p:txBody>
          <a:bodyPr>
            <a:normAutofit/>
          </a:bodyPr>
          <a:lstStyle/>
          <a:p>
            <a:pPr algn="ctr"/>
            <a:r>
              <a:rPr lang="en-US">
                <a:latin typeface="Times New Roman" pitchFamily="18" charset="0"/>
                <a:cs typeface="Times New Roman" pitchFamily="18" charset="0"/>
              </a:rPr>
              <a:t>Client Server model</a:t>
            </a:r>
          </a:p>
        </p:txBody>
      </p:sp>
      <p:sp>
        <p:nvSpPr>
          <p:cNvPr id="2" name="Content Placeholder 1"/>
          <p:cNvSpPr>
            <a:spLocks noGrp="1"/>
          </p:cNvSpPr>
          <p:nvPr>
            <p:ph sz="quarter" idx="1"/>
          </p:nvPr>
        </p:nvSpPr>
        <p:spPr>
          <a:xfrm>
            <a:off x="457200" y="990600"/>
            <a:ext cx="8229600" cy="5016691"/>
          </a:xfrm>
        </p:spPr>
        <p:txBody>
          <a:bodyPr/>
          <a:lstStyle/>
          <a:p>
            <a:endParaRPr lang="en-US">
              <a:latin typeface="Times New Roman" pitchFamily="18" charset="0"/>
              <a:cs typeface="Times New Roman" pitchFamily="18" charset="0"/>
            </a:endParaRPr>
          </a:p>
        </p:txBody>
      </p:sp>
      <p:pic>
        <p:nvPicPr>
          <p:cNvPr id="4" name="Picture 4" descr="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14400"/>
            <a:ext cx="9143999" cy="2819400"/>
          </a:xfrm>
          <a:prstGeom prst="rect">
            <a:avLst/>
          </a:prstGeom>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09800" y="3352800"/>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2: Client Server model</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962400"/>
            <a:ext cx="9144000" cy="28955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866900" y="6476999"/>
            <a:ext cx="5410200"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3: Communication in Client Server model</a:t>
            </a:r>
          </a:p>
        </p:txBody>
      </p:sp>
    </p:spTree>
    <p:extLst>
      <p:ext uri="{BB962C8B-B14F-4D97-AF65-F5344CB8AC3E}">
        <p14:creationId xmlns:p14="http://schemas.microsoft.com/office/powerpoint/2010/main" val="2606861321"/>
      </p:ext>
    </p:extLst>
  </p:cSld>
  <p:clrMapOvr>
    <a:masterClrMapping/>
  </p:clrMapOvr>
  <p:transition>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85800" y="1981200"/>
            <a:ext cx="7772400" cy="4876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structure </a:t>
            </a:r>
            <a:r>
              <a:rPr lang="en-US" sz="2300" err="1">
                <a:latin typeface="Times New Roman" pitchFamily="18" charset="0"/>
                <a:cs typeface="Times New Roman" pitchFamily="18" charset="0"/>
              </a:rPr>
              <a:t>sockaddr_in</a:t>
            </a:r>
            <a:r>
              <a:rPr lang="en-US" sz="2300">
                <a:latin typeface="Times New Roman" pitchFamily="18" charset="0"/>
                <a:cs typeface="Times New Roman" pitchFamily="18" charset="0"/>
              </a:rPr>
              <a:t> (defined in &lt;</a:t>
            </a:r>
            <a:r>
              <a:rPr lang="en-US" sz="2300" err="1">
                <a:latin typeface="Times New Roman" pitchFamily="18" charset="0"/>
                <a:cs typeface="Times New Roman" pitchFamily="18" charset="0"/>
              </a:rPr>
              <a:t>netinet</a:t>
            </a:r>
            <a:r>
              <a:rPr lang="en-US" sz="2300">
                <a:latin typeface="Times New Roman" pitchFamily="18" charset="0"/>
                <a:cs typeface="Times New Roman" pitchFamily="18" charset="0"/>
              </a:rPr>
              <a:t>/</a:t>
            </a:r>
            <a:r>
              <a:rPr lang="en-US" sz="2300" err="1">
                <a:latin typeface="Times New Roman" pitchFamily="18" charset="0"/>
                <a:cs typeface="Times New Roman" pitchFamily="18" charset="0"/>
              </a:rPr>
              <a:t>in.h</a:t>
            </a:r>
            <a:r>
              <a:rPr lang="en-US" sz="2300">
                <a:latin typeface="Times New Roman" pitchFamily="18" charset="0"/>
                <a:cs typeface="Times New Roman" pitchFamily="18" charset="0"/>
              </a:rPr>
              <a:t>&gt;) is as follows –</a:t>
            </a:r>
          </a:p>
          <a:p>
            <a:pPr marL="457200" indent="-457200" algn="just">
              <a:spcBef>
                <a:spcPct val="20000"/>
              </a:spcBef>
            </a:pPr>
            <a:r>
              <a:rPr lang="en-US" b="1">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u_long</a:t>
            </a:r>
            <a:r>
              <a:rPr lang="en-US" b="1" i="1">
                <a:solidFill>
                  <a:srgbClr val="FF3300"/>
                </a:solidFill>
                <a:latin typeface="Times New Roman" charset="0"/>
              </a:rPr>
              <a:t> </a:t>
            </a:r>
            <a:r>
              <a:rPr lang="en-US" b="1" i="1" err="1">
                <a:solidFill>
                  <a:srgbClr val="FF3300"/>
                </a:solidFill>
                <a:latin typeface="Times New Roman" charset="0"/>
              </a:rPr>
              <a:t>s_addr</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sockaddr_in</a:t>
            </a:r>
            <a:r>
              <a:rPr lang="en-US" b="1" i="1">
                <a:solidFill>
                  <a:srgbClr val="FF3300"/>
                </a:solidFill>
                <a:latin typeface="Times New Roman" charset="0"/>
              </a:rPr>
              <a:t> {</a:t>
            </a:r>
          </a:p>
          <a:p>
            <a:pPr marL="457200" indent="-457200" algn="just">
              <a:spcBef>
                <a:spcPct val="20000"/>
              </a:spcBef>
            </a:pPr>
            <a:r>
              <a:rPr lang="en-US" b="1" i="1">
                <a:solidFill>
                  <a:srgbClr val="FF3300"/>
                </a:solidFill>
                <a:latin typeface="Times New Roman" charset="0"/>
              </a:rPr>
              <a:t>		short </a:t>
            </a:r>
            <a:r>
              <a:rPr lang="en-US" b="1" i="1" err="1">
                <a:solidFill>
                  <a:srgbClr val="FF3300"/>
                </a:solidFill>
                <a:latin typeface="Times New Roman" charset="0"/>
              </a:rPr>
              <a:t>sin_family</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u_short</a:t>
            </a:r>
            <a:r>
              <a:rPr lang="en-US" b="1" i="1">
                <a:solidFill>
                  <a:srgbClr val="FF3300"/>
                </a:solidFill>
                <a:latin typeface="Times New Roman" charset="0"/>
              </a:rPr>
              <a:t> </a:t>
            </a:r>
            <a:r>
              <a:rPr lang="en-US" b="1" i="1" err="1">
                <a:solidFill>
                  <a:srgbClr val="FF3300"/>
                </a:solidFill>
                <a:latin typeface="Times New Roman" charset="0"/>
              </a:rPr>
              <a:t>sin_port</a:t>
            </a:r>
            <a:r>
              <a:rPr lang="en-US" b="1" i="1">
                <a:solidFill>
                  <a:srgbClr val="FF3300"/>
                </a:solidFill>
                <a:latin typeface="Times New Roman" charset="0"/>
              </a:rPr>
              <a:t>;</a:t>
            </a:r>
          </a:p>
          <a:p>
            <a:pPr marL="457200" indent="-457200" algn="just">
              <a:spcBef>
                <a:spcPct val="20000"/>
              </a:spcBef>
            </a:pP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sin_addr</a:t>
            </a:r>
            <a:r>
              <a:rPr lang="en-US" b="1" i="1">
                <a:solidFill>
                  <a:srgbClr val="FF3300"/>
                </a:solidFill>
                <a:latin typeface="Times New Roman" charset="0"/>
              </a:rPr>
              <a:t>;</a:t>
            </a:r>
          </a:p>
          <a:p>
            <a:pPr marL="1371600" lvl="2" indent="-457200" algn="just">
              <a:spcBef>
                <a:spcPct val="20000"/>
              </a:spcBef>
            </a:pPr>
            <a:r>
              <a:rPr lang="en-US" b="1" i="1">
                <a:solidFill>
                  <a:srgbClr val="FF3300"/>
                </a:solidFill>
                <a:latin typeface="Times New Roman" charset="0"/>
              </a:rPr>
              <a:t>char </a:t>
            </a:r>
            <a:r>
              <a:rPr lang="en-US" b="1" i="1" err="1">
                <a:solidFill>
                  <a:srgbClr val="FF3300"/>
                </a:solidFill>
                <a:latin typeface="Times New Roman" charset="0"/>
              </a:rPr>
              <a:t>sin_zero</a:t>
            </a:r>
            <a:r>
              <a:rPr lang="en-US" b="1" i="1">
                <a:solidFill>
                  <a:srgbClr val="FF3300"/>
                </a:solidFill>
                <a:latin typeface="Times New Roman" charset="0"/>
              </a:rPr>
              <a:t>[8];                    /* unused */</a:t>
            </a:r>
          </a:p>
          <a:p>
            <a:pPr marL="457200" indent="-457200" algn="just">
              <a:spcBef>
                <a:spcPct val="20000"/>
              </a:spcBef>
            </a:pPr>
            <a:r>
              <a:rPr lang="en-US" b="1" i="1">
                <a:solidFill>
                  <a:srgbClr val="FF3300"/>
                </a:solidFill>
                <a:latin typeface="Times New Roman" charset="0"/>
              </a:rPr>
              <a:t>	};</a:t>
            </a:r>
            <a:endParaRPr lang="en-US" b="1">
              <a:latin typeface="Times New Roman" charset="0"/>
            </a:endParaRPr>
          </a:p>
        </p:txBody>
      </p:sp>
      <p:sp>
        <p:nvSpPr>
          <p:cNvPr id="2253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The </a:t>
            </a:r>
            <a:r>
              <a:rPr lang="en-US" sz="3200" b="1" i="1"/>
              <a:t>sockaddr_in</a:t>
            </a:r>
            <a:r>
              <a:rPr lang="en-US" sz="3200" i="1"/>
              <a:t> structure</a:t>
            </a:r>
          </a:p>
        </p:txBody>
      </p:sp>
      <p:sp>
        <p:nvSpPr>
          <p:cNvPr id="2" name="Rectangle 1"/>
          <p:cNvSpPr/>
          <p:nvPr/>
        </p:nvSpPr>
        <p:spPr>
          <a:xfrm>
            <a:off x="4724400" y="2971800"/>
            <a:ext cx="3429000" cy="1676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t>struct sockaddr { </a:t>
            </a:r>
          </a:p>
          <a:p>
            <a:r>
              <a:rPr lang="en-US"/>
              <a:t>unsigned short sa_family; </a:t>
            </a:r>
          </a:p>
          <a:p>
            <a:r>
              <a:rPr lang="en-US"/>
              <a:t>char sa_data[14]; </a:t>
            </a:r>
          </a:p>
          <a:p>
            <a:r>
              <a:rPr lang="en-US"/>
              <a:t>}; </a:t>
            </a:r>
          </a:p>
        </p:txBody>
      </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228600" y="1600200"/>
            <a:ext cx="8534400" cy="4876800"/>
          </a:xfrm>
          <a:prstGeom prst="rect">
            <a:avLst/>
          </a:prstGeom>
          <a:noFill/>
          <a:ln w="9525">
            <a:noFill/>
            <a:miter lim="800000"/>
            <a:headEnd/>
            <a:tailEnd/>
          </a:ln>
        </p:spPr>
        <p:txBody>
          <a:bodyPr/>
          <a:lstStyle/>
          <a:p>
            <a:pPr marL="457200" indent="-457200" algn="just">
              <a:spcBef>
                <a:spcPct val="20000"/>
              </a:spcBef>
              <a:buFontTx/>
              <a:buChar char="•"/>
            </a:pPr>
            <a:r>
              <a:rPr lang="en-US" sz="2200">
                <a:latin typeface="Times New Roman" charset="0"/>
              </a:rPr>
              <a:t>The </a:t>
            </a:r>
            <a:r>
              <a:rPr lang="en-US" sz="2200" b="1" i="1" err="1">
                <a:latin typeface="Times New Roman" charset="0"/>
              </a:rPr>
              <a:t>sin_family</a:t>
            </a:r>
            <a:r>
              <a:rPr lang="en-US" sz="2200">
                <a:latin typeface="Times New Roman" charset="0"/>
              </a:rPr>
              <a:t> field takes the value </a:t>
            </a:r>
            <a:r>
              <a:rPr lang="en-US" sz="2200" b="1">
                <a:latin typeface="Times New Roman" charset="0"/>
              </a:rPr>
              <a:t>AF_INET</a:t>
            </a:r>
            <a:r>
              <a:rPr lang="en-US" sz="2200">
                <a:latin typeface="Times New Roman" charset="0"/>
              </a:rPr>
              <a:t> indicating that an internet family protocol is being used.</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field identifies the server/client application to the host where it is running.</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sin_addr</a:t>
            </a:r>
            <a:r>
              <a:rPr lang="en-US" sz="2200">
                <a:latin typeface="Times New Roman" charset="0"/>
              </a:rPr>
              <a:t> structure has only one field </a:t>
            </a:r>
            <a:r>
              <a:rPr lang="en-US" sz="2200" b="1" i="1" err="1">
                <a:latin typeface="Times New Roman" charset="0"/>
              </a:rPr>
              <a:t>s_addr</a:t>
            </a:r>
            <a:r>
              <a:rPr lang="en-US" sz="2200">
                <a:latin typeface="Times New Roman" charset="0"/>
              </a:rPr>
              <a:t> which identifies the server side IP address (32-bits) to which various clients can connect.</a:t>
            </a:r>
          </a:p>
          <a:p>
            <a:pPr marL="457200" indent="-457200" algn="just">
              <a:spcBef>
                <a:spcPct val="20000"/>
              </a:spcBef>
              <a:buFontTx/>
              <a:buChar char="•"/>
            </a:pPr>
            <a:endParaRPr lang="en-US" sz="2200">
              <a:latin typeface="Times New Roman" charset="0"/>
            </a:endParaRPr>
          </a:p>
          <a:p>
            <a:pPr marL="457200" indent="-457200" algn="just">
              <a:spcBef>
                <a:spcPct val="20000"/>
              </a:spcBef>
              <a:buFontTx/>
              <a:buChar char="•"/>
            </a:pPr>
            <a:r>
              <a:rPr lang="en-US" sz="2200">
                <a:latin typeface="Times New Roman" charset="0"/>
              </a:rPr>
              <a:t>The </a:t>
            </a:r>
            <a:r>
              <a:rPr lang="en-US" sz="2200" b="1" i="1" err="1">
                <a:latin typeface="Times New Roman" charset="0"/>
              </a:rPr>
              <a:t>sin_port</a:t>
            </a:r>
            <a:r>
              <a:rPr lang="en-US" sz="2200">
                <a:latin typeface="Times New Roman" charset="0"/>
              </a:rPr>
              <a:t> and </a:t>
            </a:r>
            <a:r>
              <a:rPr lang="en-US" sz="2200" b="1" i="1" err="1">
                <a:latin typeface="Times New Roman" charset="0"/>
              </a:rPr>
              <a:t>sin_addr</a:t>
            </a:r>
            <a:r>
              <a:rPr lang="en-US" sz="2200">
                <a:latin typeface="Times New Roman" charset="0"/>
              </a:rPr>
              <a:t> fields are network byte ordered i.e., a format that is permissible for a given network protocol.</a:t>
            </a:r>
            <a:endParaRPr lang="en-US" sz="2200" b="1" i="1">
              <a:latin typeface="Times New Roman" charset="0"/>
            </a:endParaRPr>
          </a:p>
        </p:txBody>
      </p:sp>
      <p:sp>
        <p:nvSpPr>
          <p:cNvPr id="23555" name="Rectangle 4"/>
          <p:cNvSpPr>
            <a:spLocks noGrp="1" noChangeArrowheads="1"/>
          </p:cNvSpPr>
          <p:nvPr>
            <p:ph type="title" idx="4294967295"/>
          </p:nvPr>
        </p:nvSpPr>
        <p:spPr>
          <a:xfrm>
            <a:off x="1066800" y="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a:t>
            </a:r>
            <a:r>
              <a:rPr lang="en-US" sz="3200" b="1" i="1" err="1"/>
              <a:t>sockaddr_in</a:t>
            </a:r>
            <a:r>
              <a:rPr lang="en-US" sz="3200" i="1"/>
              <a:t> structure…</a:t>
            </a:r>
          </a:p>
        </p:txBody>
      </p:sp>
    </p:spTree>
  </p:cSld>
  <p:clrMapOvr>
    <a:masterClrMapping/>
  </p:clrMapOvr>
  <p:transition>
    <p:pull dir="l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7772400" cy="5751513"/>
          </a:xfrm>
        </p:spPr>
        <p:txBody>
          <a:bodyPr>
            <a:normAutofit/>
          </a:bodyPr>
          <a:lstStyle/>
          <a:p>
            <a:pPr algn="just"/>
            <a:r>
              <a:rPr lang="en-US" sz="2300">
                <a:latin typeface="Times New Roman" pitchFamily="18" charset="0"/>
                <a:cs typeface="Times New Roman" pitchFamily="18" charset="0"/>
              </a:rPr>
              <a:t>Consider a 16-bit integer that is made up of 2 bytes. There are two ways to store the two bytes in memory: with the low-order byte at the starting address, known as </a:t>
            </a:r>
            <a:r>
              <a:rPr lang="en-US" sz="2300" i="1">
                <a:latin typeface="Times New Roman" pitchFamily="18" charset="0"/>
                <a:cs typeface="Times New Roman" pitchFamily="18" charset="0"/>
              </a:rPr>
              <a:t>little-endian </a:t>
            </a:r>
            <a:r>
              <a:rPr lang="en-US" sz="2300">
                <a:latin typeface="Times New Roman" pitchFamily="18" charset="0"/>
                <a:cs typeface="Times New Roman" pitchFamily="18" charset="0"/>
              </a:rPr>
              <a:t>byte order, or with the high-order byte at the starting address, known as </a:t>
            </a:r>
            <a:r>
              <a:rPr lang="en-US" sz="2300" i="1">
                <a:latin typeface="Times New Roman" pitchFamily="18" charset="0"/>
                <a:cs typeface="Times New Roman" pitchFamily="18" charset="0"/>
              </a:rPr>
              <a:t>big-endian </a:t>
            </a:r>
            <a:r>
              <a:rPr lang="en-US" sz="2300">
                <a:latin typeface="Times New Roman" pitchFamily="18" charset="0"/>
                <a:cs typeface="Times New Roman" pitchFamily="18" charset="0"/>
              </a:rPr>
              <a:t>byte order.</a:t>
            </a:r>
          </a:p>
          <a:p>
            <a:pPr algn="just"/>
            <a:r>
              <a:rPr lang="en-US" sz="2300">
                <a:latin typeface="Times New Roman" pitchFamily="18" charset="0"/>
                <a:cs typeface="Times New Roman" pitchFamily="18" charset="0"/>
              </a:rPr>
              <a:t>So that machines with different byte order conventions can communicate, the Internet protocols specify a canonical byte order convention for data transmitted over the network. This is known as </a:t>
            </a:r>
            <a:r>
              <a:rPr lang="en-US" sz="2300" i="1">
                <a:latin typeface="Times New Roman" pitchFamily="18" charset="0"/>
                <a:cs typeface="Times New Roman" pitchFamily="18" charset="0"/>
              </a:rPr>
              <a:t>network byte order</a:t>
            </a:r>
            <a:r>
              <a:rPr lang="en-US" sz="2300">
                <a:latin typeface="Times New Roman" pitchFamily="18" charset="0"/>
                <a:cs typeface="Times New Roman" pitchFamily="18" charset="0"/>
              </a:rPr>
              <a:t>  or big endian byte order.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71977"/>
            <a:ext cx="7391400" cy="3010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022423"/>
      </p:ext>
    </p:extLst>
  </p:cSld>
  <p:clrMapOvr>
    <a:masterClrMapping/>
  </p:clrMapOvr>
  <p:transition>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762000" y="685800"/>
            <a:ext cx="4572000" cy="2543175"/>
          </a:xfrm>
          <a:prstGeom prst="rect">
            <a:avLst/>
          </a:prstGeom>
        </p:spPr>
      </p:pic>
      <p:sp>
        <p:nvSpPr>
          <p:cNvPr id="3" name="Rectangle 2"/>
          <p:cNvSpPr/>
          <p:nvPr/>
        </p:nvSpPr>
        <p:spPr>
          <a:xfrm>
            <a:off x="533400" y="3733800"/>
            <a:ext cx="4572000" cy="1200329"/>
          </a:xfrm>
          <a:prstGeom prst="rect">
            <a:avLst/>
          </a:prstGeom>
        </p:spPr>
        <p:txBody>
          <a:bodyPr>
            <a:spAutoFit/>
          </a:bodyPr>
          <a:lstStyle/>
          <a:p>
            <a:r>
              <a:rPr lang="en-IN">
                <a:solidFill>
                  <a:srgbClr val="252525"/>
                </a:solidFill>
                <a:latin typeface="Arial" panose="020B0604020202020204" pitchFamily="34" charset="0"/>
              </a:rPr>
              <a:t>BIG-ENDIAN BYTE ORDER IS ALSO REFERRED TO AS </a:t>
            </a:r>
            <a:r>
              <a:rPr lang="en-IN" b="1">
                <a:solidFill>
                  <a:srgbClr val="252525"/>
                </a:solidFill>
                <a:latin typeface="Arial" panose="020B0604020202020204" pitchFamily="34" charset="0"/>
              </a:rPr>
              <a:t>NETWORK BYTE ORDER</a:t>
            </a:r>
            <a:endParaRPr lang="en-US"/>
          </a:p>
        </p:txBody>
      </p:sp>
      <p:sp>
        <p:nvSpPr>
          <p:cNvPr id="4" name="Rectangle 3"/>
          <p:cNvSpPr/>
          <p:nvPr/>
        </p:nvSpPr>
        <p:spPr>
          <a:xfrm>
            <a:off x="5334000" y="3964633"/>
            <a:ext cx="3657600" cy="1569660"/>
          </a:xfrm>
          <a:prstGeom prst="rect">
            <a:avLst/>
          </a:prstGeom>
        </p:spPr>
        <p:txBody>
          <a:bodyPr wrap="square">
            <a:spAutoFit/>
          </a:bodyPr>
          <a:lstStyle/>
          <a:p>
            <a:r>
              <a:rPr lang="en-IN">
                <a:solidFill>
                  <a:srgbClr val="252525"/>
                </a:solidFill>
                <a:latin typeface="Arial" panose="020B0604020202020204" pitchFamily="34" charset="0"/>
              </a:rPr>
              <a:t>LITTLE-ENDIAN BYTE ORDER IS ALSO REFERRED TO AS </a:t>
            </a:r>
            <a:r>
              <a:rPr lang="en-IN" b="1">
                <a:solidFill>
                  <a:srgbClr val="252525"/>
                </a:solidFill>
                <a:latin typeface="Arial" panose="020B0604020202020204" pitchFamily="34" charset="0"/>
              </a:rPr>
              <a:t>HOST BYTE ORDER</a:t>
            </a:r>
            <a:endParaRPr lang="en-US"/>
          </a:p>
        </p:txBody>
      </p:sp>
    </p:spTree>
    <p:extLst>
      <p:ext uri="{BB962C8B-B14F-4D97-AF65-F5344CB8AC3E}">
        <p14:creationId xmlns:p14="http://schemas.microsoft.com/office/powerpoint/2010/main" val="2179920311"/>
      </p:ext>
    </p:extLst>
  </p:cSld>
  <p:clrMapOvr>
    <a:masterClrMapping/>
  </p:clrMapOvr>
  <p:transition>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274320" algn="just">
              <a:buClr>
                <a:schemeClr val="accent1"/>
              </a:buClr>
              <a:buSzPct val="70000"/>
              <a:buFontTx/>
              <a:buChar char="•"/>
            </a:pPr>
            <a:r>
              <a:rPr lang="en-US" sz="2300">
                <a:latin typeface="Times New Roman" pitchFamily="18" charset="0"/>
                <a:cs typeface="Times New Roman" pitchFamily="18" charset="0"/>
              </a:rPr>
              <a:t>The various byte ordering routines that provide the necessary conversion from host byte ordering to network byte ordering and vice versa are as follows –</a:t>
            </a:r>
          </a:p>
          <a:p>
            <a:pPr marL="914400" lvl="1" indent="-457200" algn="just">
              <a:spcBef>
                <a:spcPct val="20000"/>
              </a:spcBef>
              <a:buFont typeface="Wingdings" pitchFamily="2" charset="2"/>
              <a:buNone/>
            </a:pPr>
            <a:r>
              <a:rPr lang="en-US">
                <a:latin typeface="Times New Roman" charset="0"/>
              </a:rPr>
              <a:t>	</a:t>
            </a:r>
            <a:r>
              <a:rPr lang="en-US" b="1" i="1">
                <a:solidFill>
                  <a:srgbClr val="FF3300"/>
                </a:solidFill>
                <a:latin typeface="Times New Roman" charset="0"/>
              </a:rPr>
              <a:t>uint32_t </a:t>
            </a:r>
            <a:r>
              <a:rPr lang="en-US" b="1" i="1" err="1">
                <a:solidFill>
                  <a:srgbClr val="FF3300"/>
                </a:solidFill>
                <a:latin typeface="Times New Roman" charset="0"/>
              </a:rPr>
              <a:t>htonl</a:t>
            </a:r>
            <a:r>
              <a:rPr lang="en-US" b="1" i="1">
                <a:solidFill>
                  <a:srgbClr val="FF3300"/>
                </a:solidFill>
                <a:latin typeface="Times New Roman" charset="0"/>
              </a:rPr>
              <a:t>(uint32_t </a:t>
            </a:r>
            <a:r>
              <a:rPr lang="en-US" b="1" i="1" err="1">
                <a:solidFill>
                  <a:srgbClr val="FF3300"/>
                </a:solidFill>
                <a:latin typeface="Times New Roman" charset="0"/>
              </a:rPr>
              <a:t>hostlong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htons</a:t>
            </a:r>
            <a:r>
              <a:rPr lang="en-US" b="1" i="1">
                <a:solidFill>
                  <a:srgbClr val="FF3300"/>
                </a:solidFill>
                <a:latin typeface="Times New Roman" charset="0"/>
              </a:rPr>
              <a:t>(uint16_t </a:t>
            </a:r>
            <a:r>
              <a:rPr lang="en-US" b="1" i="1" err="1">
                <a:solidFill>
                  <a:srgbClr val="FF3300"/>
                </a:solidFill>
                <a:latin typeface="Times New Roman" charset="0"/>
              </a:rPr>
              <a:t>hostshort</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uint32_t </a:t>
            </a:r>
            <a:r>
              <a:rPr lang="en-US" b="1" i="1" err="1">
                <a:solidFill>
                  <a:srgbClr val="FF3300"/>
                </a:solidFill>
                <a:latin typeface="Times New Roman" charset="0"/>
              </a:rPr>
              <a:t>ntohl</a:t>
            </a:r>
            <a:r>
              <a:rPr lang="en-US" b="1" i="1">
                <a:solidFill>
                  <a:srgbClr val="FF3300"/>
                </a:solidFill>
                <a:latin typeface="Times New Roman" charset="0"/>
              </a:rPr>
              <a:t>(uint32_t </a:t>
            </a:r>
            <a:r>
              <a:rPr lang="en-US" b="1" i="1" err="1">
                <a:solidFill>
                  <a:srgbClr val="FF3300"/>
                </a:solidFill>
                <a:latin typeface="Times New Roman" charset="0"/>
              </a:rPr>
              <a:t>netlong</a:t>
            </a:r>
            <a:r>
              <a:rPr lang="en-US" b="1" i="1">
                <a:solidFill>
                  <a:srgbClr val="FF3300"/>
                </a:solidFill>
                <a:latin typeface="Times New Roman" charset="0"/>
              </a:rPr>
              <a:t>);</a:t>
            </a:r>
          </a:p>
          <a:p>
            <a:pPr marL="914400" lvl="1" indent="-457200" algn="just">
              <a:spcBef>
                <a:spcPct val="20000"/>
              </a:spcBef>
              <a:buFont typeface="Wingdings" pitchFamily="2" charset="2"/>
              <a:buNone/>
            </a:pPr>
            <a:r>
              <a:rPr lang="en-US" b="1" i="1">
                <a:solidFill>
                  <a:srgbClr val="FF3300"/>
                </a:solidFill>
                <a:latin typeface="Times New Roman" charset="0"/>
              </a:rPr>
              <a:t>	uint16_t </a:t>
            </a:r>
            <a:r>
              <a:rPr lang="en-US" b="1" i="1" err="1">
                <a:solidFill>
                  <a:srgbClr val="FF3300"/>
                </a:solidFill>
                <a:latin typeface="Times New Roman" charset="0"/>
              </a:rPr>
              <a:t>ntohs</a:t>
            </a:r>
            <a:r>
              <a:rPr lang="en-US" b="1" i="1">
                <a:solidFill>
                  <a:srgbClr val="FF3300"/>
                </a:solidFill>
                <a:latin typeface="Times New Roman" charset="0"/>
              </a:rPr>
              <a:t>(uint16_t </a:t>
            </a:r>
            <a:r>
              <a:rPr lang="en-US" b="1" i="1" err="1">
                <a:solidFill>
                  <a:srgbClr val="FF3300"/>
                </a:solidFill>
                <a:latin typeface="Times New Roman" charset="0"/>
              </a:rPr>
              <a:t>netshort</a:t>
            </a:r>
            <a:r>
              <a:rPr lang="en-US" b="1" i="1">
                <a:solidFill>
                  <a:srgbClr val="FF3300"/>
                </a:solidFill>
                <a:latin typeface="Times New Roman" charset="0"/>
              </a:rPr>
              <a:t>);</a:t>
            </a:r>
          </a:p>
          <a:p>
            <a:pPr marL="457200" indent="-457200" algn="just">
              <a:spcBef>
                <a:spcPct val="20000"/>
              </a:spcBef>
              <a:buClr>
                <a:schemeClr val="tx1"/>
              </a:buClr>
              <a:buFontTx/>
              <a:buChar char="•"/>
            </a:pPr>
            <a:r>
              <a:rPr lang="en-US" sz="2300" b="1" err="1">
                <a:latin typeface="Times New Roman" charset="0"/>
              </a:rPr>
              <a:t>htonl</a:t>
            </a:r>
            <a:r>
              <a:rPr lang="en-US" sz="2300">
                <a:latin typeface="Times New Roman" charset="0"/>
              </a:rPr>
              <a:t> and </a:t>
            </a:r>
            <a:r>
              <a:rPr lang="en-US" sz="2300" b="1" err="1">
                <a:latin typeface="Times New Roman" charset="0"/>
              </a:rPr>
              <a:t>ntohl</a:t>
            </a:r>
            <a:r>
              <a:rPr lang="en-US" sz="2300">
                <a:latin typeface="Times New Roman" charset="0"/>
              </a:rPr>
              <a:t> convert from host-to-network and network-to-host byte order respectively and return a long integer value representing the converted ordering.</a:t>
            </a:r>
            <a:endParaRPr lang="en-US" sz="2300" b="1" i="1">
              <a:latin typeface="Times New Roman" charset="0"/>
            </a:endParaRPr>
          </a:p>
        </p:txBody>
      </p:sp>
      <p:sp>
        <p:nvSpPr>
          <p:cNvPr id="2457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Byte ordering routines</a:t>
            </a:r>
          </a:p>
        </p:txBody>
      </p:sp>
    </p:spTree>
  </p:cSld>
  <p:clrMapOvr>
    <a:masterClrMapping/>
  </p:clrMapOvr>
  <p:transition>
    <p:pull dir="l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convert from host-to-network and network-to-host byte order respectively and return a short integer value representing the converted ordering.</a:t>
            </a:r>
          </a:p>
          <a:p>
            <a:pPr marL="457200" indent="-457200" algn="just">
              <a:spcBef>
                <a:spcPct val="20000"/>
              </a:spcBef>
              <a:buClr>
                <a:schemeClr val="tx1"/>
              </a:buClr>
              <a:buFontTx/>
              <a:buChar char="•"/>
            </a:pPr>
            <a:r>
              <a:rPr lang="en-US" b="1" err="1">
                <a:latin typeface="Times New Roman" charset="0"/>
              </a:rPr>
              <a:t>htonl</a:t>
            </a:r>
            <a:r>
              <a:rPr lang="en-US">
                <a:latin typeface="Times New Roman" charset="0"/>
              </a:rPr>
              <a:t> and </a:t>
            </a:r>
            <a:r>
              <a:rPr lang="en-US" b="1" err="1">
                <a:latin typeface="Times New Roman" charset="0"/>
              </a:rPr>
              <a:t>ntohl</a:t>
            </a:r>
            <a:r>
              <a:rPr lang="en-US">
                <a:latin typeface="Times New Roman" charset="0"/>
              </a:rPr>
              <a:t> can be used while converting network IP addresses which are passed to </a:t>
            </a:r>
            <a:r>
              <a:rPr lang="en-US" b="1" i="1" err="1">
                <a:latin typeface="Times New Roman" charset="0"/>
              </a:rPr>
              <a:t>sin_addr.s_addr</a:t>
            </a:r>
            <a:r>
              <a:rPr lang="en-US">
                <a:latin typeface="Times New Roman" charset="0"/>
              </a:rPr>
              <a:t> field of the </a:t>
            </a:r>
            <a:r>
              <a:rPr lang="en-US" b="1" err="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b="1" err="1">
                <a:latin typeface="Times New Roman" charset="0"/>
              </a:rPr>
              <a:t>htons</a:t>
            </a:r>
            <a:r>
              <a:rPr lang="en-US">
                <a:latin typeface="Times New Roman" charset="0"/>
              </a:rPr>
              <a:t> and </a:t>
            </a:r>
            <a:r>
              <a:rPr lang="en-US" b="1" err="1">
                <a:latin typeface="Times New Roman" charset="0"/>
              </a:rPr>
              <a:t>ntohs</a:t>
            </a:r>
            <a:r>
              <a:rPr lang="en-US">
                <a:latin typeface="Times New Roman" charset="0"/>
              </a:rPr>
              <a:t> can be used while converting the 16-bit port number that is passed to the </a:t>
            </a:r>
            <a:r>
              <a:rPr lang="en-US" b="1" i="1" err="1">
                <a:latin typeface="Times New Roman" charset="0"/>
              </a:rPr>
              <a:t>sin_port</a:t>
            </a:r>
            <a:r>
              <a:rPr lang="en-US">
                <a:latin typeface="Times New Roman" charset="0"/>
              </a:rPr>
              <a:t> field of the </a:t>
            </a:r>
            <a:r>
              <a:rPr lang="en-US" b="1" err="1">
                <a:latin typeface="Times New Roman" charset="0"/>
              </a:rPr>
              <a:t>sockaddr_in</a:t>
            </a:r>
            <a:r>
              <a:rPr lang="en-US">
                <a:latin typeface="Times New Roman" charset="0"/>
              </a:rPr>
              <a:t> structure.</a:t>
            </a:r>
            <a:endParaRPr lang="en-US" b="1" i="1">
              <a:latin typeface="Times New Roman" charset="0"/>
            </a:endParaRPr>
          </a:p>
        </p:txBody>
      </p:sp>
      <p:sp>
        <p:nvSpPr>
          <p:cNvPr id="2560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More on byte ordering routines…</a:t>
            </a:r>
          </a:p>
        </p:txBody>
      </p:sp>
    </p:spTree>
  </p:cSld>
  <p:clrMapOvr>
    <a:masterClrMapping/>
  </p:clrMapOvr>
  <p:transition>
    <p:pull dir="l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 internet address is usually written in dotted-decimal notation i.e., in the form of A.B.C.D.  Thus it is necessary that this address be converted into proper format before passing the value to the </a:t>
            </a:r>
            <a:r>
              <a:rPr lang="en-US" b="1" i="1">
                <a:latin typeface="Times New Roman" charset="0"/>
              </a:rPr>
              <a:t>sin_addr.s_addr</a:t>
            </a:r>
            <a:r>
              <a:rPr lang="en-US">
                <a:latin typeface="Times New Roman" charset="0"/>
              </a:rPr>
              <a:t> field of the </a:t>
            </a:r>
            <a:r>
              <a:rPr lang="en-US" b="1">
                <a:latin typeface="Times New Roman" charset="0"/>
              </a:rPr>
              <a:t>sockaddr_in</a:t>
            </a:r>
            <a:r>
              <a:rPr lang="en-US">
                <a:latin typeface="Times New Roman" charset="0"/>
              </a:rPr>
              <a:t> structure.</a:t>
            </a:r>
          </a:p>
          <a:p>
            <a:pPr marL="457200" indent="-457200" algn="just">
              <a:spcBef>
                <a:spcPct val="20000"/>
              </a:spcBef>
              <a:buClr>
                <a:schemeClr val="tx1"/>
              </a:buClr>
              <a:buFontTx/>
              <a:buChar char="•"/>
            </a:pPr>
            <a:r>
              <a:rPr lang="en-US">
                <a:latin typeface="Times New Roman" charset="0"/>
              </a:rPr>
              <a:t>The following functions provide the necessary address conversion –</a:t>
            </a:r>
          </a:p>
          <a:p>
            <a:pPr marL="914400" lvl="1" indent="-457200" algn="just">
              <a:spcBef>
                <a:spcPct val="20000"/>
              </a:spcBef>
              <a:buClr>
                <a:schemeClr val="tx1"/>
              </a:buClr>
            </a:pPr>
            <a:r>
              <a:rPr lang="en-US">
                <a:solidFill>
                  <a:srgbClr val="FF3300"/>
                </a:solidFill>
                <a:latin typeface="Times New Roman" charset="0"/>
              </a:rPr>
              <a:t>	</a:t>
            </a:r>
            <a:r>
              <a:rPr lang="en-US" b="1" i="1">
                <a:solidFill>
                  <a:srgbClr val="FF3300"/>
                </a:solidFill>
                <a:latin typeface="Times New Roman" charset="0"/>
              </a:rPr>
              <a:t>in_addr_t inet_addr(const char *cp);</a:t>
            </a:r>
          </a:p>
          <a:p>
            <a:pPr marL="914400" lvl="1" indent="-457200" algn="just">
              <a:spcBef>
                <a:spcPct val="20000"/>
              </a:spcBef>
              <a:buClr>
                <a:schemeClr val="tx1"/>
              </a:buClr>
            </a:pPr>
            <a:r>
              <a:rPr lang="en-US" b="1" i="1">
                <a:solidFill>
                  <a:srgbClr val="FF3300"/>
                </a:solidFill>
                <a:latin typeface="Times New Roman" charset="0"/>
              </a:rPr>
              <a:t>	char *inet_ntoa(struct in_addr in);</a:t>
            </a:r>
          </a:p>
          <a:p>
            <a:pPr marL="457200" indent="-457200" algn="just">
              <a:spcBef>
                <a:spcPct val="20000"/>
              </a:spcBef>
              <a:buClr>
                <a:schemeClr val="tx1"/>
              </a:buClr>
              <a:buFontTx/>
              <a:buChar char="•"/>
            </a:pPr>
            <a:r>
              <a:rPr lang="en-US">
                <a:latin typeface="Times New Roman" charset="0"/>
              </a:rPr>
              <a:t>The </a:t>
            </a:r>
            <a:r>
              <a:rPr lang="en-US" b="1">
                <a:latin typeface="Times New Roman" charset="0"/>
              </a:rPr>
              <a:t>inet_addr</a:t>
            </a:r>
            <a:r>
              <a:rPr lang="en-US">
                <a:latin typeface="Times New Roman" charset="0"/>
              </a:rPr>
              <a:t> function converts the dotted-decimal address string into binary data in network byte order.</a:t>
            </a:r>
          </a:p>
        </p:txBody>
      </p:sp>
      <p:sp>
        <p:nvSpPr>
          <p:cNvPr id="26627"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Address conversion routines</a:t>
            </a:r>
          </a:p>
        </p:txBody>
      </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input provided to </a:t>
            </a:r>
            <a:r>
              <a:rPr lang="en-US" b="1" err="1">
                <a:latin typeface="Times New Roman" charset="0"/>
              </a:rPr>
              <a:t>inet_addr</a:t>
            </a:r>
            <a:r>
              <a:rPr lang="en-US">
                <a:latin typeface="Times New Roman" charset="0"/>
              </a:rPr>
              <a:t> is invalid an error occurs, which makes the function returns an address value where all the 32 bits are set to 1, which means </a:t>
            </a:r>
            <a:r>
              <a:rPr lang="en-US" i="1">
                <a:latin typeface="Times New Roman" charset="0"/>
              </a:rPr>
              <a:t>255.255.255.255</a:t>
            </a:r>
            <a:r>
              <a:rPr lang="en-US">
                <a:latin typeface="Times New Roman" charset="0"/>
              </a:rPr>
              <a:t> is returned if an error occurs.</a:t>
            </a:r>
          </a:p>
          <a:p>
            <a:pPr marL="457200" indent="-457200" algn="just">
              <a:spcBef>
                <a:spcPct val="20000"/>
              </a:spcBef>
              <a:buClr>
                <a:schemeClr val="tx1"/>
              </a:buClr>
              <a:buFontTx/>
              <a:buChar char="•"/>
            </a:pPr>
            <a:r>
              <a:rPr lang="en-US">
                <a:latin typeface="Times New Roman" charset="0"/>
              </a:rPr>
              <a:t>Thus for the </a:t>
            </a:r>
            <a:r>
              <a:rPr lang="en-US" b="1" err="1">
                <a:latin typeface="Times New Roman" charset="0"/>
              </a:rPr>
              <a:t>inet_addr</a:t>
            </a:r>
            <a:r>
              <a:rPr lang="en-US">
                <a:latin typeface="Times New Roman" charset="0"/>
              </a:rPr>
              <a:t> function </a:t>
            </a:r>
            <a:r>
              <a:rPr lang="en-US" i="1">
                <a:latin typeface="Times New Roman" charset="0"/>
              </a:rPr>
              <a:t>255.255.255.255</a:t>
            </a:r>
            <a:r>
              <a:rPr lang="en-US">
                <a:latin typeface="Times New Roman" charset="0"/>
              </a:rPr>
              <a:t> is considered to be an error, but nevertheless it is a valid network (reserved) address. Thus the </a:t>
            </a:r>
            <a:r>
              <a:rPr lang="en-US" b="1" err="1">
                <a:latin typeface="Times New Roman" charset="0"/>
              </a:rPr>
              <a:t>inet_addr</a:t>
            </a:r>
            <a:r>
              <a:rPr lang="en-US">
                <a:latin typeface="Times New Roman" charset="0"/>
              </a:rPr>
              <a:t> function fails in this regard.  (A solution to this discussed shortly).</a:t>
            </a:r>
          </a:p>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inet_ntoa</a:t>
            </a:r>
            <a:r>
              <a:rPr lang="en-US">
                <a:latin typeface="Times New Roman" charset="0"/>
              </a:rPr>
              <a:t> function does the reverse conversion i.e., it extracts the 32-bit internet address and converts it into the usual dotted-decimal notation in host byte order.</a:t>
            </a:r>
          </a:p>
        </p:txBody>
      </p:sp>
      <p:sp>
        <p:nvSpPr>
          <p:cNvPr id="27651" name="Rectangle 4"/>
          <p:cNvSpPr>
            <a:spLocks noGrp="1" noChangeArrowheads="1"/>
          </p:cNvSpPr>
          <p:nvPr>
            <p:ph type="title" idx="4294967295"/>
          </p:nvPr>
        </p:nvSpPr>
        <p:spPr>
          <a:xfrm>
            <a:off x="762000" y="4572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5334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err="1">
                <a:latin typeface="Times New Roman" charset="0"/>
              </a:rPr>
              <a:t>inet_addr</a:t>
            </a:r>
            <a:r>
              <a:rPr lang="en-US">
                <a:latin typeface="Times New Roman" charset="0"/>
              </a:rPr>
              <a:t> function is an obsolete interface to </a:t>
            </a:r>
            <a:r>
              <a:rPr lang="en-US" b="1" err="1">
                <a:latin typeface="Times New Roman" charset="0"/>
              </a:rPr>
              <a:t>inet_aton</a:t>
            </a:r>
            <a:r>
              <a:rPr lang="en-US">
                <a:latin typeface="Times New Roman" charset="0"/>
              </a:rPr>
              <a:t> which provides a clearer way to indicate errors.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inet_aton</a:t>
            </a:r>
            <a:r>
              <a:rPr lang="en-US" b="1" i="1">
                <a:solidFill>
                  <a:srgbClr val="FF3300"/>
                </a:solidFill>
                <a:latin typeface="Times New Roman" charset="0"/>
              </a:rPr>
              <a:t>(const char *cp,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in_addr</a:t>
            </a:r>
            <a:r>
              <a:rPr lang="en-US" b="1" i="1">
                <a:solidFill>
                  <a:srgbClr val="FF3300"/>
                </a:solidFill>
                <a:latin typeface="Times New Roman" charset="0"/>
              </a:rPr>
              <a:t> *</a:t>
            </a:r>
            <a:r>
              <a:rPr lang="en-US" b="1" i="1" err="1">
                <a:solidFill>
                  <a:srgbClr val="FF3300"/>
                </a:solidFill>
                <a:latin typeface="Times New Roman" charset="0"/>
              </a:rPr>
              <a:t>inp</a:t>
            </a:r>
            <a:r>
              <a:rPr lang="en-US" b="1" i="1">
                <a:solidFill>
                  <a:srgbClr val="FF3300"/>
                </a:solidFill>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converts the internet host address cp from the usual dotted-decimal notation into binary data and stores the converted address in the structure pointed to by </a:t>
            </a:r>
            <a:r>
              <a:rPr lang="en-US" err="1">
                <a:latin typeface="Times New Roman" charset="0"/>
              </a:rPr>
              <a:t>inp</a:t>
            </a:r>
            <a:r>
              <a:rPr lang="en-US">
                <a:latin typeface="Times New Roman" charset="0"/>
              </a:rPr>
              <a:t>.</a:t>
            </a:r>
          </a:p>
          <a:p>
            <a:pPr marL="457200" indent="-457200" algn="just">
              <a:spcBef>
                <a:spcPct val="20000"/>
              </a:spcBef>
              <a:buClr>
                <a:schemeClr val="tx1"/>
              </a:buClr>
              <a:buFontTx/>
              <a:buChar char="•"/>
            </a:pPr>
            <a:r>
              <a:rPr lang="en-US" b="1" err="1">
                <a:latin typeface="Times New Roman" charset="0"/>
              </a:rPr>
              <a:t>inet_aton</a:t>
            </a:r>
            <a:r>
              <a:rPr lang="en-US">
                <a:latin typeface="Times New Roman" charset="0"/>
              </a:rPr>
              <a:t> returns a non-zero value if the address provided is valid or else zero is returned, thus solving the problem posed by </a:t>
            </a:r>
            <a:r>
              <a:rPr lang="en-US" b="1" err="1">
                <a:latin typeface="Times New Roman" charset="0"/>
              </a:rPr>
              <a:t>inet_addr</a:t>
            </a:r>
            <a:r>
              <a:rPr lang="en-US">
                <a:latin typeface="Times New Roman" charset="0"/>
              </a:rPr>
              <a:t>.  Thus it is advised that </a:t>
            </a:r>
            <a:r>
              <a:rPr lang="en-US" b="1" err="1">
                <a:latin typeface="Times New Roman" charset="0"/>
              </a:rPr>
              <a:t>inet_aton</a:t>
            </a:r>
            <a:r>
              <a:rPr lang="en-US">
                <a:latin typeface="Times New Roman" charset="0"/>
              </a:rPr>
              <a:t> be used instead of </a:t>
            </a:r>
            <a:r>
              <a:rPr lang="en-US" b="1" err="1">
                <a:latin typeface="Times New Roman" charset="0"/>
              </a:rPr>
              <a:t>inet_addr</a:t>
            </a:r>
            <a:r>
              <a:rPr lang="en-US">
                <a:latin typeface="Times New Roman" charset="0"/>
              </a:rPr>
              <a:t>.</a:t>
            </a:r>
          </a:p>
        </p:txBody>
      </p:sp>
      <p:sp>
        <p:nvSpPr>
          <p:cNvPr id="28675" name="Rectangle 4"/>
          <p:cNvSpPr>
            <a:spLocks noGrp="1" noChangeArrowheads="1"/>
          </p:cNvSpPr>
          <p:nvPr>
            <p:ph type="title" idx="4294967295"/>
          </p:nvPr>
        </p:nvSpPr>
        <p:spPr>
          <a:xfrm>
            <a:off x="838200" y="381000"/>
            <a:ext cx="7793037" cy="1143000"/>
          </a:xfrm>
        </p:spPr>
        <p:txBody>
          <a:bodyPr>
            <a:normAutofit fontScale="90000"/>
          </a:bodyPr>
          <a:lstStyle/>
          <a:p>
            <a:pPr eaLnBrk="1" hangingPunct="1"/>
            <a:r>
              <a:rPr lang="en-US"/>
              <a:t>“</a:t>
            </a:r>
            <a:r>
              <a:rPr lang="en-US" b="1">
                <a:solidFill>
                  <a:schemeClr val="accent1"/>
                </a:solidFill>
              </a:rPr>
              <a:t>bind</a:t>
            </a:r>
            <a:r>
              <a:rPr lang="en-US"/>
              <a:t>” System Call</a:t>
            </a:r>
            <a:br>
              <a:rPr lang="en-US"/>
            </a:br>
            <a:r>
              <a:rPr lang="en-US" sz="3200" i="1"/>
              <a:t>More on address conversion routines…</a:t>
            </a:r>
          </a:p>
        </p:txBody>
      </p:sp>
    </p:spTree>
  </p:cSld>
  <p:clrMapOvr>
    <a:masterClrMapping/>
  </p:clrMapOvr>
  <p:transition>
    <p:pull dir="l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Since the second argument to the </a:t>
            </a:r>
            <a:r>
              <a:rPr lang="en-US" b="1">
                <a:solidFill>
                  <a:schemeClr val="accent1"/>
                </a:solidFill>
                <a:latin typeface="Times New Roman" charset="0"/>
              </a:rPr>
              <a:t>bind</a:t>
            </a:r>
            <a:r>
              <a:rPr lang="en-US">
                <a:latin typeface="Times New Roman" charset="0"/>
              </a:rPr>
              <a:t> system call is of type pointer to </a:t>
            </a:r>
            <a:r>
              <a:rPr lang="en-US" b="1" err="1">
                <a:latin typeface="Times New Roman" charset="0"/>
              </a:rPr>
              <a:t>sockaddr</a:t>
            </a:r>
            <a:r>
              <a:rPr lang="en-US">
                <a:latin typeface="Times New Roman" charset="0"/>
              </a:rPr>
              <a:t> structure, but the network specific address structure </a:t>
            </a:r>
            <a:r>
              <a:rPr lang="en-US" b="1" err="1">
                <a:latin typeface="Times New Roman" charset="0"/>
              </a:rPr>
              <a:t>sockaddr_in</a:t>
            </a:r>
            <a:r>
              <a:rPr lang="en-US">
                <a:latin typeface="Times New Roman" charset="0"/>
              </a:rPr>
              <a:t> is used, this (</a:t>
            </a:r>
            <a:r>
              <a:rPr lang="en-US" b="1" err="1">
                <a:latin typeface="Times New Roman" charset="0"/>
              </a:rPr>
              <a:t>sockaddr_in</a:t>
            </a:r>
            <a:r>
              <a:rPr lang="en-US">
                <a:latin typeface="Times New Roman" charset="0"/>
              </a:rPr>
              <a:t>) structure has to be type-casted before passing its address to </a:t>
            </a:r>
            <a:r>
              <a:rPr lang="en-US" b="1">
                <a:solidFill>
                  <a:schemeClr val="accent1"/>
                </a:solidFill>
                <a:latin typeface="Times New Roman" charset="0"/>
              </a:rPr>
              <a:t>bind</a:t>
            </a:r>
            <a:r>
              <a:rPr lang="en-US">
                <a:latin typeface="Times New Roman" charset="0"/>
              </a:rPr>
              <a:t>.  Even though no errors are raised (a warning will be given though) the call fails.</a:t>
            </a:r>
          </a:p>
          <a:p>
            <a:pPr marL="457200" indent="-457200" algn="just">
              <a:spcBef>
                <a:spcPct val="20000"/>
              </a:spcBef>
              <a:buClr>
                <a:schemeClr val="tx1"/>
              </a:buClr>
              <a:buFontTx/>
              <a:buChar char="•"/>
            </a:pPr>
            <a:r>
              <a:rPr lang="en-US">
                <a:latin typeface="Times New Roman" charset="0"/>
              </a:rPr>
              <a:t>On success, 0 is returned.  On error, -1 is returned by the </a:t>
            </a:r>
            <a:r>
              <a:rPr lang="en-US" b="1">
                <a:solidFill>
                  <a:schemeClr val="accent1"/>
                </a:solidFill>
                <a:latin typeface="Times New Roman" charset="0"/>
              </a:rPr>
              <a:t>bind</a:t>
            </a:r>
            <a:r>
              <a:rPr lang="en-US">
                <a:latin typeface="Times New Roman" charset="0"/>
              </a:rPr>
              <a:t> system call.</a:t>
            </a:r>
          </a:p>
        </p:txBody>
      </p:sp>
      <p:sp>
        <p:nvSpPr>
          <p:cNvPr id="30723" name="Rectangle 4"/>
          <p:cNvSpPr>
            <a:spLocks noGrp="1" noChangeArrowheads="1"/>
          </p:cNvSpPr>
          <p:nvPr>
            <p:ph type="title" idx="4294967295"/>
          </p:nvPr>
        </p:nvSpPr>
        <p:spPr>
          <a:xfrm>
            <a:off x="838200" y="533400"/>
            <a:ext cx="7793037" cy="1143000"/>
          </a:xfrm>
        </p:spPr>
        <p:txBody>
          <a:bodyPr/>
          <a:lstStyle/>
          <a:p>
            <a:pPr eaLnBrk="1" hangingPunct="1"/>
            <a:r>
              <a:rPr lang="en-US"/>
              <a:t>“</a:t>
            </a:r>
            <a:r>
              <a:rPr lang="en-US" b="1">
                <a:solidFill>
                  <a:schemeClr val="accent1"/>
                </a:solidFill>
              </a:rPr>
              <a:t>bind</a:t>
            </a:r>
            <a:r>
              <a:rPr lang="en-US"/>
              <a:t>” System Call</a:t>
            </a:r>
            <a:br>
              <a:rPr lang="en-US"/>
            </a:br>
            <a:r>
              <a:rPr lang="en-US" sz="3200" i="1"/>
              <a:t>Some more information…</a:t>
            </a:r>
          </a:p>
        </p:txBody>
      </p:sp>
    </p:spTree>
  </p:cSld>
  <p:clrMapOvr>
    <a:masterClrMapping/>
  </p:clrMapOvr>
  <p:transition>
    <p:pull dir="l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81000" y="1295400"/>
            <a:ext cx="8229600" cy="5092700"/>
          </a:xfrm>
        </p:spPr>
        <p:txBody>
          <a:bodyPr>
            <a:normAutofit/>
          </a:bodyPr>
          <a:lstStyle/>
          <a:p>
            <a:pPr algn="just"/>
            <a:r>
              <a:rPr lang="en-US" sz="2000">
                <a:latin typeface="Times New Roman" pitchFamily="18" charset="0"/>
                <a:cs typeface="Times New Roman" pitchFamily="18" charset="0"/>
              </a:rPr>
              <a:t>Computer network is a communication network in which a collection of computers are connected together to facilitate data exchange</a:t>
            </a:r>
          </a:p>
          <a:p>
            <a:pPr algn="just"/>
            <a:r>
              <a:rPr lang="en-US" sz="2000">
                <a:latin typeface="Times New Roman" pitchFamily="18" charset="0"/>
                <a:cs typeface="Times New Roman" pitchFamily="18" charset="0"/>
              </a:rPr>
              <a:t>The connection between the computers can be wired or wireless.</a:t>
            </a:r>
          </a:p>
          <a:p>
            <a:pPr algn="just"/>
            <a:r>
              <a:rPr lang="en-US" sz="2000">
                <a:latin typeface="Times New Roman" pitchFamily="18" charset="0"/>
                <a:cs typeface="Times New Roman" pitchFamily="18" charset="0"/>
              </a:rPr>
              <a:t>A computer network basically comprises of 5 components:</a:t>
            </a:r>
          </a:p>
          <a:p>
            <a:pPr lvl="1" algn="just"/>
            <a:r>
              <a:rPr lang="en-US" sz="2000">
                <a:latin typeface="Times New Roman" pitchFamily="18" charset="0"/>
                <a:cs typeface="Times New Roman" pitchFamily="18" charset="0"/>
              </a:rPr>
              <a:t>Sender</a:t>
            </a:r>
          </a:p>
          <a:p>
            <a:pPr lvl="1" algn="just"/>
            <a:r>
              <a:rPr lang="en-US" sz="2000">
                <a:latin typeface="Times New Roman" pitchFamily="18" charset="0"/>
                <a:cs typeface="Times New Roman" pitchFamily="18" charset="0"/>
              </a:rPr>
              <a:t>Receiver</a:t>
            </a:r>
          </a:p>
          <a:p>
            <a:pPr lvl="1" algn="just"/>
            <a:r>
              <a:rPr lang="en-US" sz="2000">
                <a:latin typeface="Times New Roman" pitchFamily="18" charset="0"/>
                <a:cs typeface="Times New Roman" pitchFamily="18" charset="0"/>
              </a:rPr>
              <a:t>Message</a:t>
            </a:r>
          </a:p>
          <a:p>
            <a:pPr lvl="1" algn="just"/>
            <a:r>
              <a:rPr lang="en-US" sz="2000">
                <a:latin typeface="Times New Roman" pitchFamily="18" charset="0"/>
                <a:cs typeface="Times New Roman" pitchFamily="18" charset="0"/>
              </a:rPr>
              <a:t>Transmission medium</a:t>
            </a:r>
          </a:p>
          <a:p>
            <a:pPr lvl="1" algn="just"/>
            <a:r>
              <a:rPr lang="en-US" sz="2000">
                <a:latin typeface="Times New Roman" pitchFamily="18" charset="0"/>
                <a:cs typeface="Times New Roman" pitchFamily="18" charset="0"/>
              </a:rPr>
              <a:t>Protocols</a:t>
            </a:r>
          </a:p>
          <a:p>
            <a:pPr lvl="1"/>
            <a:endParaRPr lang="en-US" sz="2400">
              <a:latin typeface="Times New Roman" pitchFamily="18" charset="0"/>
              <a:cs typeface="Times New Roman" pitchFamily="18" charset="0"/>
            </a:endParaRPr>
          </a:p>
        </p:txBody>
      </p:sp>
      <p:sp>
        <p:nvSpPr>
          <p:cNvPr id="3" name="Title 2"/>
          <p:cNvSpPr>
            <a:spLocks noGrp="1"/>
          </p:cNvSpPr>
          <p:nvPr>
            <p:ph type="title" idx="4294967295"/>
          </p:nvPr>
        </p:nvSpPr>
        <p:spPr>
          <a:xfrm>
            <a:off x="762000" y="304800"/>
            <a:ext cx="8229600" cy="868363"/>
          </a:xfrm>
        </p:spPr>
        <p:txBody>
          <a:bodyPr/>
          <a:lstStyle/>
          <a:p>
            <a:pPr algn="ctr"/>
            <a:r>
              <a:rPr lang="en-US">
                <a:latin typeface="Times New Roman" pitchFamily="18" charset="0"/>
                <a:cs typeface="Times New Roman" pitchFamily="18" charset="0"/>
              </a:rPr>
              <a:t>What is Computer Networks?</a:t>
            </a: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4419600"/>
            <a:ext cx="6696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6096000"/>
            <a:ext cx="6696075" cy="369332"/>
          </a:xfrm>
          <a:prstGeom prst="rect">
            <a:avLst/>
          </a:prstGeom>
          <a:noFill/>
        </p:spPr>
        <p:txBody>
          <a:bodyPr wrap="square" rtlCol="0">
            <a:spAutoFit/>
          </a:bodyPr>
          <a:lstStyle/>
          <a:p>
            <a:pPr algn="ctr"/>
            <a:r>
              <a:rPr lang="en-US" sz="1800">
                <a:latin typeface="Times New Roman" pitchFamily="18" charset="0"/>
                <a:cs typeface="Times New Roman" pitchFamily="18" charset="0"/>
              </a:rPr>
              <a:t>Fig 1: Components of data communication</a:t>
            </a:r>
          </a:p>
        </p:txBody>
      </p:sp>
    </p:spTree>
    <p:extLst>
      <p:ext uri="{BB962C8B-B14F-4D97-AF65-F5344CB8AC3E}">
        <p14:creationId xmlns:p14="http://schemas.microsoft.com/office/powerpoint/2010/main" val="1491721679"/>
      </p:ext>
    </p:extLst>
  </p:cSld>
  <p:clrMapOvr>
    <a:masterClrMapping/>
  </p:clrMapOvr>
  <p:transition>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This system call is used by a connection-oriented server (i.e., </a:t>
            </a:r>
            <a:r>
              <a:rPr lang="en-US" b="1">
                <a:latin typeface="Times New Roman" charset="0"/>
              </a:rPr>
              <a:t>SOCK_STREAM</a:t>
            </a:r>
            <a:r>
              <a:rPr lang="en-US">
                <a:latin typeface="Times New Roman" charset="0"/>
              </a:rPr>
              <a:t> socket) to indicate that it is willing to receive connections from clients.</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listen(</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backlog);</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field is nothing but the socket descriptor obtained after executing the </a:t>
            </a:r>
            <a:r>
              <a:rPr lang="en-US" b="1">
                <a:solidFill>
                  <a:schemeClr val="accent1"/>
                </a:solidFill>
                <a:latin typeface="Times New Roman" charset="0"/>
              </a:rPr>
              <a:t>socket</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backlog</a:t>
            </a:r>
            <a:r>
              <a:rPr lang="en-US">
                <a:latin typeface="Times New Roman" charset="0"/>
              </a:rPr>
              <a:t> parameter defines the maximum length of the queue of pending connections may grow to.  This argument is usually specified as 5 which the maximum value currently allowed.</a:t>
            </a:r>
          </a:p>
        </p:txBody>
      </p:sp>
      <p:sp>
        <p:nvSpPr>
          <p:cNvPr id="31747" name="Rectangle 6"/>
          <p:cNvSpPr>
            <a:spLocks noGrp="1" noChangeArrowheads="1"/>
          </p:cNvSpPr>
          <p:nvPr>
            <p:ph type="title" idx="4294967295"/>
          </p:nvPr>
        </p:nvSpPr>
        <p:spPr>
          <a:xfrm>
            <a:off x="665163" y="400665"/>
            <a:ext cx="7793037" cy="1143000"/>
          </a:xfrm>
        </p:spPr>
        <p:txBody>
          <a:bodyPr/>
          <a:lstStyle/>
          <a:p>
            <a:pPr eaLnBrk="1" hangingPunct="1"/>
            <a:r>
              <a:rPr lang="en-US"/>
              <a:t>“</a:t>
            </a:r>
            <a:r>
              <a:rPr lang="en-US" b="1">
                <a:solidFill>
                  <a:schemeClr val="accent1"/>
                </a:solidFill>
              </a:rPr>
              <a:t>listen</a:t>
            </a:r>
            <a:r>
              <a:rPr lang="en-US"/>
              <a:t>” System Call</a:t>
            </a:r>
            <a:br>
              <a:rPr lang="en-US"/>
            </a:br>
            <a:r>
              <a:rPr lang="en-US" sz="3200" i="1"/>
              <a:t>Definition and Parameters</a:t>
            </a:r>
          </a:p>
        </p:txBody>
      </p:sp>
    </p:spTree>
  </p:cSld>
  <p:clrMapOvr>
    <a:masterClrMapping/>
  </p:clrMapOvr>
  <p:transition>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685800" y="1981200"/>
            <a:ext cx="7772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accept </a:t>
            </a:r>
            <a:r>
              <a:rPr lang="en-US">
                <a:latin typeface="Times New Roman" charset="0"/>
              </a:rPr>
              <a:t> system call extracts the first connection request on the queue of pending connections and creates a new connected socket with mostly the same properties as that of </a:t>
            </a:r>
            <a:r>
              <a:rPr lang="en-US" b="1" i="1" err="1">
                <a:latin typeface="Times New Roman" charset="0"/>
              </a:rPr>
              <a:t>sockfd</a:t>
            </a:r>
            <a:r>
              <a:rPr lang="en-US">
                <a:latin typeface="Times New Roman" charset="0"/>
              </a:rPr>
              <a:t>.  This newly created socket’s descriptor is returned and only this descriptor must be used for further communication with the intended client.  The original socket descriptor </a:t>
            </a:r>
            <a:r>
              <a:rPr lang="en-US" b="1" i="1" err="1">
                <a:latin typeface="Times New Roman" charset="0"/>
              </a:rPr>
              <a:t>sockfd</a:t>
            </a:r>
            <a:r>
              <a:rPr lang="en-US">
                <a:latin typeface="Times New Roman" charset="0"/>
              </a:rPr>
              <a:t> remains unaffected by this call.</a:t>
            </a:r>
          </a:p>
          <a:p>
            <a:pPr marL="457200" indent="-457200" algn="just">
              <a:spcBef>
                <a:spcPct val="20000"/>
              </a:spcBef>
              <a:buClr>
                <a:schemeClr val="tx1"/>
              </a:buClr>
              <a:buFontTx/>
              <a:buChar char="•"/>
            </a:pPr>
            <a:r>
              <a:rPr lang="en-US">
                <a:latin typeface="Times New Roman" charset="0"/>
              </a:rPr>
              <a:t>The function prototype is as follows –</a:t>
            </a:r>
          </a:p>
          <a:p>
            <a:pPr marL="914400" lvl="1" indent="-457200" algn="just">
              <a:spcBef>
                <a:spcPct val="20000"/>
              </a:spcBef>
              <a:buClr>
                <a:schemeClr val="tx1"/>
              </a:buClr>
            </a:pPr>
            <a:r>
              <a:rPr lang="en-US" b="1" i="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accept(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*peer,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p:txBody>
      </p:sp>
      <p:sp>
        <p:nvSpPr>
          <p:cNvPr id="3277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Definition and Parameters</a:t>
            </a:r>
          </a:p>
        </p:txBody>
      </p:sp>
    </p:spTree>
  </p:cSld>
  <p:clrMapOvr>
    <a:masterClrMapping/>
  </p:clrMapOvr>
  <p:transition>
    <p:pull dir="l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was  created with </a:t>
            </a:r>
            <a:r>
              <a:rPr lang="en-US" b="1">
                <a:solidFill>
                  <a:schemeClr val="accent1"/>
                </a:solidFill>
                <a:latin typeface="Times New Roman" charset="0"/>
              </a:rPr>
              <a:t>socket</a:t>
            </a:r>
            <a:r>
              <a:rPr lang="en-US">
                <a:latin typeface="Times New Roman" charset="0"/>
              </a:rPr>
              <a:t>, bound to a local address with </a:t>
            </a:r>
            <a:r>
              <a:rPr lang="en-US" b="1">
                <a:solidFill>
                  <a:schemeClr val="accent1"/>
                </a:solidFill>
                <a:latin typeface="Times New Roman" charset="0"/>
              </a:rPr>
              <a:t>bind</a:t>
            </a:r>
            <a:r>
              <a:rPr lang="en-US">
                <a:latin typeface="Times New Roman" charset="0"/>
              </a:rPr>
              <a:t> and is listening for connections after </a:t>
            </a:r>
            <a:r>
              <a:rPr lang="en-US" b="1">
                <a:solidFill>
                  <a:schemeClr val="accent1"/>
                </a:solidFill>
                <a:latin typeface="Times New Roman" charset="0"/>
              </a:rPr>
              <a:t>listen</a:t>
            </a:r>
            <a:r>
              <a:rPr lang="en-US">
                <a:latin typeface="Times New Roman" charset="0"/>
              </a:rPr>
              <a:t>.</a:t>
            </a:r>
          </a:p>
          <a:p>
            <a:pPr marL="457200" indent="-457200" algn="just">
              <a:spcBef>
                <a:spcPct val="20000"/>
              </a:spcBef>
              <a:buClr>
                <a:schemeClr val="tx1"/>
              </a:buClr>
              <a:buFontTx/>
              <a:buChar char="•"/>
            </a:pPr>
            <a:r>
              <a:rPr lang="en-US">
                <a:latin typeface="Times New Roman" charset="0"/>
              </a:rPr>
              <a:t>The argument </a:t>
            </a:r>
            <a:r>
              <a:rPr lang="en-US" b="1" i="1">
                <a:latin typeface="Times New Roman" charset="0"/>
              </a:rPr>
              <a:t>peer</a:t>
            </a:r>
            <a:r>
              <a:rPr lang="en-US">
                <a:latin typeface="Times New Roman" charset="0"/>
              </a:rPr>
              <a:t> is a pointer to a </a:t>
            </a:r>
            <a:r>
              <a:rPr lang="en-US" b="1" err="1">
                <a:latin typeface="Times New Roman" charset="0"/>
              </a:rPr>
              <a:t>sockaddr</a:t>
            </a:r>
            <a:r>
              <a:rPr lang="en-US">
                <a:latin typeface="Times New Roman" charset="0"/>
              </a:rPr>
              <a:t> structure.  This structure will be filled in with the address of the peer entity (connecting entity or client).  Since the </a:t>
            </a:r>
            <a:r>
              <a:rPr lang="en-US" b="1" err="1">
                <a:latin typeface="Times New Roman" charset="0"/>
              </a:rPr>
              <a:t>sockaddr_in</a:t>
            </a:r>
            <a:r>
              <a:rPr lang="en-US">
                <a:latin typeface="Times New Roman" charset="0"/>
              </a:rPr>
              <a:t> structure is used (in the case of internet family protocols) the structure passed as the second argument to </a:t>
            </a:r>
            <a:r>
              <a:rPr lang="en-US" b="1">
                <a:solidFill>
                  <a:schemeClr val="accent1"/>
                </a:solidFill>
                <a:latin typeface="Times New Roman" charset="0"/>
              </a:rPr>
              <a:t>accept</a:t>
            </a:r>
            <a:r>
              <a:rPr lang="en-US">
                <a:latin typeface="Times New Roman" charset="0"/>
              </a:rPr>
              <a:t> must be adequately type-casted.</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addrlen</a:t>
            </a:r>
            <a:r>
              <a:rPr lang="en-US">
                <a:latin typeface="Times New Roman" charset="0"/>
              </a:rPr>
              <a:t> is a value-result parameter whose value is initially set to contain the size of the structure pointed to by peer.</a:t>
            </a:r>
            <a:endParaRPr lang="en-US" b="1" i="1">
              <a:latin typeface="Times New Roman" charset="0"/>
            </a:endParaRPr>
          </a:p>
        </p:txBody>
      </p:sp>
      <p:sp>
        <p:nvSpPr>
          <p:cNvPr id="33795" name="Rectangle 4"/>
          <p:cNvSpPr>
            <a:spLocks noGrp="1" noChangeArrowheads="1"/>
          </p:cNvSpPr>
          <p:nvPr>
            <p:ph type="title" idx="4294967295"/>
          </p:nvPr>
        </p:nvSpPr>
        <p:spPr>
          <a:xfrm>
            <a:off x="1350963" y="617538"/>
            <a:ext cx="7793037" cy="1143000"/>
          </a:xfrm>
        </p:spPr>
        <p:txBody>
          <a:bodyPr>
            <a:normAutofit fontScale="90000"/>
          </a:bodyPr>
          <a:lstStyle/>
          <a:p>
            <a:pPr eaLnBrk="1" hangingPunct="1"/>
            <a:r>
              <a:rPr lang="en-US"/>
              <a:t>“</a:t>
            </a:r>
            <a:r>
              <a:rPr lang="en-US" b="1">
                <a:solidFill>
                  <a:schemeClr val="accent1"/>
                </a:solidFill>
              </a:rPr>
              <a:t>accept</a:t>
            </a:r>
            <a:r>
              <a:rPr lang="en-US"/>
              <a:t>” System Call</a:t>
            </a:r>
            <a:br>
              <a:rPr lang="en-US"/>
            </a:br>
            <a:r>
              <a:rPr lang="en-US" sz="3200" b="1" i="1"/>
              <a:t>sockfd</a:t>
            </a:r>
            <a:r>
              <a:rPr lang="en-US" sz="3200" i="1"/>
              <a:t>, </a:t>
            </a:r>
            <a:r>
              <a:rPr lang="en-US" sz="3200" b="1" i="1"/>
              <a:t>peer</a:t>
            </a:r>
            <a:r>
              <a:rPr lang="en-US" sz="3200" i="1"/>
              <a:t> and </a:t>
            </a:r>
            <a:r>
              <a:rPr lang="en-US" sz="3200" b="1" i="1"/>
              <a:t>addrlen</a:t>
            </a:r>
            <a:r>
              <a:rPr lang="en-US" sz="3200" i="1"/>
              <a:t> parameters…</a:t>
            </a:r>
          </a:p>
        </p:txBody>
      </p:sp>
    </p:spTree>
  </p:cSld>
  <p:clrMapOvr>
    <a:masterClrMapping/>
  </p:clrMapOvr>
  <p:transition>
    <p:pull dir="l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On return the value in the </a:t>
            </a:r>
            <a:r>
              <a:rPr lang="en-US" b="1" i="1" err="1">
                <a:latin typeface="Times New Roman" charset="0"/>
              </a:rPr>
              <a:t>addrlen</a:t>
            </a:r>
            <a:r>
              <a:rPr lang="en-US">
                <a:latin typeface="Times New Roman" charset="0"/>
              </a:rPr>
              <a:t> parameter is updated so as to contain the actual length (in bytes) of the address returned.</a:t>
            </a:r>
          </a:p>
          <a:p>
            <a:pPr marL="457200" indent="-457200" algn="just">
              <a:spcBef>
                <a:spcPct val="20000"/>
              </a:spcBef>
              <a:buClr>
                <a:schemeClr val="tx1"/>
              </a:buClr>
              <a:buFontTx/>
              <a:buChar char="•"/>
            </a:pPr>
            <a:r>
              <a:rPr lang="en-US" b="1">
                <a:solidFill>
                  <a:schemeClr val="accent1"/>
                </a:solidFill>
                <a:latin typeface="Times New Roman" charset="0"/>
              </a:rPr>
              <a:t>accept</a:t>
            </a:r>
            <a:r>
              <a:rPr lang="en-US">
                <a:latin typeface="Times New Roman" charset="0"/>
              </a:rPr>
              <a:t> system call blocks the caller until a connection from a client is established.</a:t>
            </a:r>
          </a:p>
          <a:p>
            <a:pPr marL="457200" indent="-457200" algn="just">
              <a:spcBef>
                <a:spcPct val="20000"/>
              </a:spcBef>
              <a:buClr>
                <a:schemeClr val="tx1"/>
              </a:buClr>
              <a:buFontTx/>
              <a:buChar char="•"/>
            </a:pPr>
            <a:r>
              <a:rPr lang="en-US">
                <a:latin typeface="Times New Roman" charset="0"/>
              </a:rPr>
              <a:t>As mentioned earlier </a:t>
            </a:r>
            <a:r>
              <a:rPr lang="en-US" b="1">
                <a:solidFill>
                  <a:schemeClr val="accent1"/>
                </a:solidFill>
                <a:latin typeface="Times New Roman" charset="0"/>
              </a:rPr>
              <a:t>accept</a:t>
            </a:r>
            <a:r>
              <a:rPr lang="en-US">
                <a:latin typeface="Times New Roman" charset="0"/>
              </a:rPr>
              <a:t> returns a non-negative integer that represents the descriptor for the accepted socket while </a:t>
            </a:r>
            <a:r>
              <a:rPr lang="en-US" b="1">
                <a:solidFill>
                  <a:schemeClr val="accent1"/>
                </a:solidFill>
                <a:latin typeface="Times New Roman" charset="0"/>
              </a:rPr>
              <a:t>listen</a:t>
            </a:r>
            <a:r>
              <a:rPr lang="en-US">
                <a:latin typeface="Times New Roman" charset="0"/>
              </a:rPr>
              <a:t> returns 0 on success.</a:t>
            </a:r>
          </a:p>
          <a:p>
            <a:pPr marL="457200" indent="-457200" algn="just">
              <a:spcBef>
                <a:spcPct val="20000"/>
              </a:spcBef>
              <a:buClr>
                <a:schemeClr val="tx1"/>
              </a:buClr>
              <a:buFontTx/>
              <a:buChar char="•"/>
            </a:pPr>
            <a:r>
              <a:rPr lang="en-US">
                <a:latin typeface="Times New Roman" charset="0"/>
              </a:rPr>
              <a:t>Both </a:t>
            </a:r>
            <a:r>
              <a:rPr lang="en-US" b="1">
                <a:solidFill>
                  <a:schemeClr val="accent1"/>
                </a:solidFill>
                <a:latin typeface="Times New Roman" charset="0"/>
              </a:rPr>
              <a:t>listen</a:t>
            </a:r>
            <a:r>
              <a:rPr lang="en-US">
                <a:latin typeface="Times New Roman" charset="0"/>
              </a:rPr>
              <a:t> and </a:t>
            </a:r>
            <a:r>
              <a:rPr lang="en-US" b="1">
                <a:solidFill>
                  <a:schemeClr val="accent1"/>
                </a:solidFill>
                <a:latin typeface="Times New Roman" charset="0"/>
              </a:rPr>
              <a:t>accept</a:t>
            </a:r>
            <a:r>
              <a:rPr lang="en-US">
                <a:latin typeface="Times New Roman" charset="0"/>
              </a:rPr>
              <a:t> system calls return -1 if any error occurs.</a:t>
            </a:r>
            <a:endParaRPr lang="en-US" b="1">
              <a:latin typeface="Times New Roman" charset="0"/>
            </a:endParaRPr>
          </a:p>
        </p:txBody>
      </p:sp>
      <p:sp>
        <p:nvSpPr>
          <p:cNvPr id="34819"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accept</a:t>
            </a:r>
            <a:r>
              <a:rPr lang="en-US"/>
              <a:t>” System Call</a:t>
            </a:r>
            <a:br>
              <a:rPr lang="en-US"/>
            </a:br>
            <a:r>
              <a:rPr lang="en-US" sz="3200" i="1"/>
              <a:t>Parameters and more…</a:t>
            </a:r>
          </a:p>
        </p:txBody>
      </p:sp>
    </p:spTree>
  </p:cSld>
  <p:clrMapOvr>
    <a:masterClrMapping/>
  </p:clrMapOvr>
  <p:transition>
    <p:pull dir="l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client process can establish a connection with a server using the </a:t>
            </a:r>
            <a:r>
              <a:rPr lang="en-US" b="1">
                <a:solidFill>
                  <a:schemeClr val="accent1"/>
                </a:solidFill>
                <a:latin typeface="Times New Roman" charset="0"/>
              </a:rPr>
              <a:t>connect</a:t>
            </a:r>
            <a:r>
              <a:rPr lang="en-US">
                <a:latin typeface="Times New Roman" charset="0"/>
              </a:rPr>
              <a:t> system call as follows –</a:t>
            </a:r>
          </a:p>
          <a:p>
            <a:pPr marL="914400" lvl="1" indent="-457200" algn="just">
              <a:spcBef>
                <a:spcPct val="20000"/>
              </a:spcBef>
              <a:buClr>
                <a:schemeClr val="tx1"/>
              </a:buClr>
            </a:pPr>
            <a:r>
              <a:rPr lang="en-US" b="1">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connect(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const </a:t>
            </a:r>
            <a:r>
              <a:rPr lang="en-US" b="1" i="1" err="1">
                <a:solidFill>
                  <a:srgbClr val="FF3300"/>
                </a:solidFill>
                <a:latin typeface="Times New Roman" charset="0"/>
              </a:rPr>
              <a:t>struct</a:t>
            </a:r>
            <a:r>
              <a:rPr lang="en-US" b="1" i="1">
                <a:solidFill>
                  <a:srgbClr val="FF3300"/>
                </a:solidFill>
                <a:latin typeface="Times New Roman" charset="0"/>
              </a:rPr>
              <a:t> </a:t>
            </a:r>
            <a:r>
              <a:rPr lang="en-US" b="1" i="1" err="1">
                <a:solidFill>
                  <a:srgbClr val="FF3300"/>
                </a:solidFill>
                <a:latin typeface="Times New Roman" charset="0"/>
              </a:rPr>
              <a:t>sockaddr</a:t>
            </a:r>
            <a:r>
              <a:rPr lang="en-US" b="1" i="1">
                <a:solidFill>
                  <a:srgbClr val="FF3300"/>
                </a:solidFill>
                <a:latin typeface="Times New Roman" charset="0"/>
              </a:rPr>
              <a:t> *</a:t>
            </a:r>
            <a:r>
              <a:rPr lang="en-US" b="1" i="1" err="1">
                <a:solidFill>
                  <a:srgbClr val="FF3300"/>
                </a:solidFill>
                <a:latin typeface="Times New Roman" charset="0"/>
              </a:rPr>
              <a:t>servaddr</a:t>
            </a:r>
            <a:r>
              <a:rPr lang="en-US" b="1" i="1">
                <a:solidFill>
                  <a:srgbClr val="FF3300"/>
                </a:solidFill>
                <a:latin typeface="Times New Roman" charset="0"/>
              </a:rPr>
              <a:t>, </a:t>
            </a:r>
            <a:r>
              <a:rPr lang="en-US" b="1" i="1" err="1">
                <a:solidFill>
                  <a:srgbClr val="FF3300"/>
                </a:solidFill>
                <a:latin typeface="Times New Roman" charset="0"/>
              </a:rPr>
              <a:t>socklen_t</a:t>
            </a:r>
            <a:r>
              <a:rPr lang="en-US" b="1" i="1">
                <a:solidFill>
                  <a:srgbClr val="FF3300"/>
                </a:solidFill>
                <a:latin typeface="Times New Roman" charset="0"/>
              </a:rPr>
              <a:t> </a:t>
            </a:r>
            <a:r>
              <a:rPr lang="en-US" b="1" i="1" err="1">
                <a:solidFill>
                  <a:srgbClr val="FF3300"/>
                </a:solidFill>
                <a:latin typeface="Times New Roman" charset="0"/>
              </a:rPr>
              <a:t>addrlen</a:t>
            </a:r>
            <a:r>
              <a:rPr lang="en-US" b="1" i="1">
                <a:solidFill>
                  <a:srgbClr val="FF3300"/>
                </a:solidFill>
                <a:latin typeface="Times New Roman" charset="0"/>
              </a:rPr>
              <a:t>);</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sockfd</a:t>
            </a:r>
            <a:r>
              <a:rPr lang="en-US">
                <a:latin typeface="Times New Roman" charset="0"/>
              </a:rPr>
              <a:t> parameter is the socket descriptor that is returned by the </a:t>
            </a:r>
            <a:r>
              <a:rPr lang="en-US" b="1">
                <a:solidFill>
                  <a:schemeClr val="accent1"/>
                </a:solidFill>
                <a:latin typeface="Times New Roman" charset="0"/>
              </a:rPr>
              <a:t>socket</a:t>
            </a:r>
            <a:r>
              <a:rPr lang="en-US">
                <a:latin typeface="Times New Roman" charset="0"/>
              </a:rPr>
              <a:t> system call (at the client side).</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servaddr</a:t>
            </a:r>
            <a:r>
              <a:rPr lang="en-US">
                <a:latin typeface="Times New Roman" charset="0"/>
              </a:rPr>
              <a:t> parameter is the address of the server (IP address and port number of the server)  to which the client wishes to connect.</a:t>
            </a:r>
          </a:p>
          <a:p>
            <a:pPr marL="457200" indent="-457200" algn="just">
              <a:spcBef>
                <a:spcPct val="20000"/>
              </a:spcBef>
              <a:buClr>
                <a:schemeClr val="tx1"/>
              </a:buClr>
              <a:buFontTx/>
              <a:buChar char="•"/>
            </a:pPr>
            <a:r>
              <a:rPr lang="en-US" b="1" i="1" err="1">
                <a:latin typeface="Times New Roman" charset="0"/>
              </a:rPr>
              <a:t>addrlen</a:t>
            </a:r>
            <a:r>
              <a:rPr lang="en-US">
                <a:latin typeface="Times New Roman" charset="0"/>
              </a:rPr>
              <a:t> is the length of the address structure pointed to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584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Definition and Parameters</a:t>
            </a:r>
          </a:p>
        </p:txBody>
      </p:sp>
    </p:spTree>
  </p:cSld>
  <p:clrMapOvr>
    <a:masterClrMapping/>
  </p:clrMapOvr>
  <p:transition>
    <p:pull dir="l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228600" y="1676400"/>
            <a:ext cx="8153400" cy="44958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For connection-oriented protocols the </a:t>
            </a:r>
            <a:r>
              <a:rPr lang="en-US" b="1">
                <a:latin typeface="Times New Roman" charset="0"/>
              </a:rPr>
              <a:t>connect</a:t>
            </a:r>
            <a:r>
              <a:rPr lang="en-US">
                <a:latin typeface="Times New Roman" charset="0"/>
              </a:rPr>
              <a:t> system call results in the actual establishment of a connection between the client and the server.</a:t>
            </a:r>
          </a:p>
          <a:p>
            <a:pPr marL="457200" indent="-457200" algn="just">
              <a:spcBef>
                <a:spcPct val="20000"/>
              </a:spcBef>
              <a:buClr>
                <a:schemeClr val="tx1"/>
              </a:buClr>
              <a:buFontTx/>
              <a:buChar char="•"/>
            </a:pPr>
            <a:r>
              <a:rPr lang="en-US">
                <a:latin typeface="Times New Roman" charset="0"/>
              </a:rPr>
              <a:t>Specific parameters such as buffer size, amount of data to exchange between acknowledgements etc. might be agreed upon in the process of establishing the connection.</a:t>
            </a:r>
          </a:p>
          <a:p>
            <a:pPr marL="457200" indent="-457200" algn="just">
              <a:spcBef>
                <a:spcPct val="20000"/>
              </a:spcBef>
              <a:buClr>
                <a:schemeClr val="tx1"/>
              </a:buClr>
              <a:buFontTx/>
              <a:buChar char="•"/>
            </a:pPr>
            <a:r>
              <a:rPr lang="en-US">
                <a:latin typeface="Times New Roman" charset="0"/>
              </a:rPr>
              <a:t>A connectionless client can also use the </a:t>
            </a:r>
            <a:r>
              <a:rPr lang="en-US" b="1">
                <a:latin typeface="Times New Roman" charset="0"/>
              </a:rPr>
              <a:t>connect</a:t>
            </a:r>
            <a:r>
              <a:rPr lang="en-US">
                <a:latin typeface="Times New Roman" charset="0"/>
              </a:rPr>
              <a:t> system call.  But here an actual establishment of connection between the server and client does not take place.</a:t>
            </a:r>
          </a:p>
          <a:p>
            <a:pPr marL="457200" indent="-457200" algn="just">
              <a:spcBef>
                <a:spcPct val="20000"/>
              </a:spcBef>
              <a:buClr>
                <a:schemeClr val="tx1"/>
              </a:buClr>
              <a:buFontTx/>
              <a:buChar char="•"/>
            </a:pPr>
            <a:r>
              <a:rPr lang="en-US">
                <a:latin typeface="Times New Roman" charset="0"/>
              </a:rPr>
              <a:t>In the case of a connectionless client, the </a:t>
            </a:r>
            <a:r>
              <a:rPr lang="en-US" b="1" i="1" err="1">
                <a:latin typeface="Times New Roman" charset="0"/>
              </a:rPr>
              <a:t>servaddr</a:t>
            </a:r>
            <a:r>
              <a:rPr lang="en-US">
                <a:latin typeface="Times New Roman" charset="0"/>
              </a:rPr>
              <a:t> is stored by the process in the local system so that all future data is directed to the address specified by </a:t>
            </a:r>
            <a:r>
              <a:rPr lang="en-US" b="1" i="1" err="1">
                <a:latin typeface="Times New Roman" charset="0"/>
              </a:rPr>
              <a:t>servaddr</a:t>
            </a:r>
            <a:r>
              <a:rPr lang="en-US">
                <a:latin typeface="Times New Roman" charset="0"/>
              </a:rPr>
              <a:t>.</a:t>
            </a:r>
            <a:endParaRPr lang="en-US" b="1" i="1">
              <a:latin typeface="Times New Roman" charset="0"/>
            </a:endParaRPr>
          </a:p>
        </p:txBody>
      </p:sp>
      <p:sp>
        <p:nvSpPr>
          <p:cNvPr id="36867" name="Rectangle 4"/>
          <p:cNvSpPr>
            <a:spLocks noGrp="1" noChangeArrowheads="1"/>
          </p:cNvSpPr>
          <p:nvPr>
            <p:ph type="title" idx="4294967295"/>
          </p:nvPr>
        </p:nvSpPr>
        <p:spPr>
          <a:xfrm>
            <a:off x="675481"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533400" y="18288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And the client socket will receive only </a:t>
            </a:r>
            <a:r>
              <a:rPr lang="en-US" err="1">
                <a:latin typeface="Times New Roman" charset="0"/>
              </a:rPr>
              <a:t>datagrams</a:t>
            </a:r>
            <a:r>
              <a:rPr lang="en-US">
                <a:latin typeface="Times New Roman" charset="0"/>
              </a:rPr>
              <a:t> from the address specified by </a:t>
            </a:r>
            <a:r>
              <a:rPr lang="en-US" b="1" i="1" err="1">
                <a:latin typeface="Times New Roman" charset="0"/>
              </a:rPr>
              <a:t>servaddr</a:t>
            </a:r>
            <a:r>
              <a:rPr lang="en-US">
                <a:latin typeface="Times New Roman" charset="0"/>
              </a:rPr>
              <a:t> (in the case of a connectionless client).</a:t>
            </a:r>
          </a:p>
          <a:p>
            <a:pPr marL="457200" indent="-457200" algn="just">
              <a:spcBef>
                <a:spcPct val="20000"/>
              </a:spcBef>
              <a:buClr>
                <a:schemeClr val="tx1"/>
              </a:buClr>
              <a:buFontTx/>
              <a:buChar char="•"/>
            </a:pPr>
            <a:r>
              <a:rPr lang="en-US">
                <a:latin typeface="Times New Roman" charset="0"/>
              </a:rPr>
              <a:t>Thus if the connectionless client wishes to receive </a:t>
            </a:r>
            <a:r>
              <a:rPr lang="en-US" err="1">
                <a:latin typeface="Times New Roman" charset="0"/>
              </a:rPr>
              <a:t>datagrams</a:t>
            </a:r>
            <a:r>
              <a:rPr lang="en-US">
                <a:latin typeface="Times New Roman" charset="0"/>
              </a:rPr>
              <a:t> from another host then the only thing that needs to be done is change the address in the </a:t>
            </a:r>
            <a:r>
              <a:rPr lang="en-US" b="1" i="1" err="1">
                <a:latin typeface="Times New Roman" charset="0"/>
              </a:rPr>
              <a:t>servaddr</a:t>
            </a:r>
            <a:r>
              <a:rPr lang="en-US">
                <a:latin typeface="Times New Roman" charset="0"/>
              </a:rPr>
              <a:t> address structure and use </a:t>
            </a:r>
            <a:r>
              <a:rPr lang="en-US" b="1">
                <a:latin typeface="Times New Roman" charset="0"/>
              </a:rPr>
              <a:t>connect</a:t>
            </a:r>
            <a:r>
              <a:rPr lang="en-US">
                <a:latin typeface="Times New Roman" charset="0"/>
              </a:rPr>
              <a:t> again.</a:t>
            </a:r>
          </a:p>
          <a:p>
            <a:pPr marL="457200" indent="-457200" algn="just">
              <a:spcBef>
                <a:spcPct val="20000"/>
              </a:spcBef>
              <a:buClr>
                <a:schemeClr val="tx1"/>
              </a:buClr>
              <a:buFontTx/>
              <a:buChar char="•"/>
            </a:pPr>
            <a:r>
              <a:rPr lang="en-US">
                <a:latin typeface="Times New Roman" charset="0"/>
              </a:rPr>
              <a:t>The advantage of using </a:t>
            </a:r>
            <a:r>
              <a:rPr lang="en-US" b="1">
                <a:latin typeface="Times New Roman" charset="0"/>
              </a:rPr>
              <a:t>connect</a:t>
            </a:r>
            <a:r>
              <a:rPr lang="en-US">
                <a:latin typeface="Times New Roman" charset="0"/>
              </a:rPr>
              <a:t> with a connectionless client is that every time a datagram needs to be sent, the destination address need not be specified again and again (specially if there is large amount of data to be exchanged).</a:t>
            </a:r>
          </a:p>
        </p:txBody>
      </p:sp>
      <p:sp>
        <p:nvSpPr>
          <p:cNvPr id="37891" name="Rectangle 4"/>
          <p:cNvSpPr>
            <a:spLocks noGrp="1" noChangeArrowheads="1"/>
          </p:cNvSpPr>
          <p:nvPr>
            <p:ph type="title" idx="4294967295"/>
          </p:nvPr>
        </p:nvSpPr>
        <p:spPr>
          <a:xfrm>
            <a:off x="914400" y="304800"/>
            <a:ext cx="7793037" cy="1143000"/>
          </a:xfrm>
        </p:spPr>
        <p:txBody>
          <a:bodyPr>
            <a:normAutofit fontScale="90000"/>
          </a:bodyPr>
          <a:lstStyle/>
          <a:p>
            <a:pPr eaLnBrk="1" hangingPunct="1"/>
            <a:r>
              <a:rPr lang="en-US"/>
              <a:t>“</a:t>
            </a:r>
            <a:r>
              <a:rPr lang="en-US" b="1">
                <a:solidFill>
                  <a:schemeClr val="accent1"/>
                </a:solidFill>
              </a:rPr>
              <a:t>connect</a:t>
            </a:r>
            <a:r>
              <a:rPr lang="en-US"/>
              <a:t>” System Call</a:t>
            </a:r>
            <a:br>
              <a:rPr lang="en-US"/>
            </a:br>
            <a:r>
              <a:rPr lang="en-US" sz="3200" i="1"/>
              <a:t>connection-oriented vs. connectionless…</a:t>
            </a:r>
          </a:p>
        </p:txBody>
      </p:sp>
    </p:spTree>
  </p:cSld>
  <p:clrMapOvr>
    <a:masterClrMapping/>
  </p:clrMapOvr>
  <p:transition>
    <p:pull dir="l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If the connection or binding succeeds, 0 is returned.  On error, -1 is returned.</a:t>
            </a:r>
          </a:p>
          <a:p>
            <a:pPr marL="457200" indent="-457200" algn="just">
              <a:spcBef>
                <a:spcPct val="20000"/>
              </a:spcBef>
              <a:buClr>
                <a:schemeClr val="tx1"/>
              </a:buClr>
              <a:buFontTx/>
              <a:buChar char="•"/>
            </a:pPr>
            <a:r>
              <a:rPr lang="en-US">
                <a:latin typeface="Times New Roman" charset="0"/>
              </a:rPr>
              <a:t>Note that all the system calls discussed so far under </a:t>
            </a:r>
            <a:r>
              <a:rPr lang="en-US" b="1">
                <a:solidFill>
                  <a:srgbClr val="FF3300"/>
                </a:solidFill>
                <a:latin typeface="Times New Roman" charset="0"/>
              </a:rPr>
              <a:t>Berkeley Sockets</a:t>
            </a:r>
            <a:r>
              <a:rPr lang="en-US">
                <a:latin typeface="Times New Roman" charset="0"/>
              </a:rPr>
              <a:t> can be used by including the following headers –</a:t>
            </a:r>
          </a:p>
          <a:p>
            <a:pPr marL="914400" lvl="1" indent="-457200" algn="just">
              <a:spcBef>
                <a:spcPct val="20000"/>
              </a:spcBef>
              <a:buClr>
                <a:schemeClr val="tx1"/>
              </a:buClr>
            </a:pPr>
            <a:r>
              <a:rPr lang="en-US">
                <a:latin typeface="Times New Roman" charset="0"/>
              </a:rPr>
              <a:t>	</a:t>
            </a:r>
            <a:r>
              <a:rPr lang="en-US" b="1" i="1">
                <a:solidFill>
                  <a:srgbClr val="FF3300"/>
                </a:solidFill>
                <a:latin typeface="Times New Roman" charset="0"/>
              </a:rPr>
              <a:t>&lt;sys/</a:t>
            </a:r>
            <a:r>
              <a:rPr lang="en-US" b="1" i="1" err="1">
                <a:solidFill>
                  <a:srgbClr val="FF3300"/>
                </a:solidFill>
                <a:latin typeface="Times New Roman" charset="0"/>
              </a:rPr>
              <a:t>types.h</a:t>
            </a:r>
            <a:r>
              <a:rPr lang="en-US" b="1" i="1">
                <a:solidFill>
                  <a:srgbClr val="FF3300"/>
                </a:solidFill>
                <a:latin typeface="Times New Roman" charset="0"/>
              </a:rPr>
              <a:t>&gt;</a:t>
            </a:r>
          </a:p>
          <a:p>
            <a:pPr marL="914400" lvl="1" indent="-457200" algn="just">
              <a:spcBef>
                <a:spcPct val="20000"/>
              </a:spcBef>
              <a:buClr>
                <a:schemeClr val="tx1"/>
              </a:buClr>
            </a:pPr>
            <a:r>
              <a:rPr lang="en-US" b="1" i="1">
                <a:solidFill>
                  <a:srgbClr val="FF3300"/>
                </a:solidFill>
                <a:latin typeface="Times New Roman" charset="0"/>
              </a:rPr>
              <a:t>	&lt;sys/</a:t>
            </a:r>
            <a:r>
              <a:rPr lang="en-US" b="1" i="1" err="1">
                <a:solidFill>
                  <a:srgbClr val="FF3300"/>
                </a:solidFill>
                <a:latin typeface="Times New Roman" charset="0"/>
              </a:rPr>
              <a:t>socket.h</a:t>
            </a:r>
            <a:r>
              <a:rPr lang="en-US" b="1" i="1">
                <a:solidFill>
                  <a:srgbClr val="FF3300"/>
                </a:solidFill>
                <a:latin typeface="Times New Roman" charset="0"/>
              </a:rPr>
              <a:t>&gt;</a:t>
            </a:r>
          </a:p>
          <a:p>
            <a:pPr marL="457200" indent="-457200" algn="just">
              <a:spcBef>
                <a:spcPct val="20000"/>
              </a:spcBef>
              <a:buClr>
                <a:schemeClr val="tx1"/>
              </a:buClr>
              <a:buFontTx/>
              <a:buChar char="•"/>
            </a:pPr>
            <a:r>
              <a:rPr lang="en-US">
                <a:latin typeface="Times New Roman" charset="0"/>
              </a:rPr>
              <a:t>To use the system calls </a:t>
            </a:r>
            <a:r>
              <a:rPr lang="en-US" b="1">
                <a:solidFill>
                  <a:schemeClr val="accent1"/>
                </a:solidFill>
                <a:latin typeface="Times New Roman" charset="0"/>
              </a:rPr>
              <a:t>send</a:t>
            </a:r>
            <a:r>
              <a:rPr lang="en-US">
                <a:latin typeface="Times New Roman" charset="0"/>
              </a:rPr>
              <a:t>, </a:t>
            </a:r>
            <a:r>
              <a:rPr lang="en-US" b="1" err="1">
                <a:solidFill>
                  <a:schemeClr val="accent1"/>
                </a:solidFill>
                <a:latin typeface="Times New Roman" charset="0"/>
              </a:rPr>
              <a:t>sendto</a:t>
            </a:r>
            <a:r>
              <a:rPr lang="en-US">
                <a:latin typeface="Times New Roman" charset="0"/>
              </a:rPr>
              <a:t>, </a:t>
            </a:r>
            <a:r>
              <a:rPr lang="en-US" b="1" err="1">
                <a:solidFill>
                  <a:schemeClr val="accent1"/>
                </a:solidFill>
                <a:latin typeface="Times New Roman" charset="0"/>
              </a:rPr>
              <a:t>recv</a:t>
            </a:r>
            <a:r>
              <a:rPr lang="en-US">
                <a:latin typeface="Times New Roman" charset="0"/>
              </a:rPr>
              <a:t> and </a:t>
            </a:r>
            <a:r>
              <a:rPr lang="en-US" b="1" err="1">
                <a:solidFill>
                  <a:schemeClr val="accent1"/>
                </a:solidFill>
                <a:latin typeface="Times New Roman" charset="0"/>
              </a:rPr>
              <a:t>recvfrom</a:t>
            </a:r>
            <a:r>
              <a:rPr lang="en-US">
                <a:latin typeface="Times New Roman" charset="0"/>
              </a:rPr>
              <a:t> (discussed next) the above mentioned header files must be included in the socket program.</a:t>
            </a:r>
          </a:p>
        </p:txBody>
      </p:sp>
      <p:sp>
        <p:nvSpPr>
          <p:cNvPr id="38915"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connect</a:t>
            </a:r>
            <a:r>
              <a:rPr lang="en-US"/>
              <a:t>” System Call</a:t>
            </a:r>
            <a:br>
              <a:rPr lang="en-US"/>
            </a:br>
            <a:r>
              <a:rPr lang="en-US" sz="3200" i="1"/>
              <a:t>Some more information…</a:t>
            </a:r>
          </a:p>
        </p:txBody>
      </p:sp>
    </p:spTree>
  </p:cSld>
  <p:clrMapOvr>
    <a:masterClrMapping/>
  </p:clrMapOvr>
  <p:transition>
    <p:pull dir="l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81000" y="1295400"/>
            <a:ext cx="7772400" cy="50292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A connection-oriented client/server can use the </a:t>
            </a:r>
            <a:r>
              <a:rPr lang="en-US" b="1">
                <a:solidFill>
                  <a:schemeClr val="accent1"/>
                </a:solidFill>
                <a:latin typeface="Times New Roman" charset="0"/>
              </a:rPr>
              <a:t>send</a:t>
            </a:r>
            <a:r>
              <a:rPr lang="en-US">
                <a:latin typeface="Times New Roman" charset="0"/>
              </a:rPr>
              <a:t> system call to exchange messages between each other.  The function prototype is as follows –</a:t>
            </a:r>
          </a:p>
          <a:p>
            <a:pPr marL="914400" lvl="1"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send(</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a:t>
            </a:r>
            <a:r>
              <a:rPr lang="en-US" b="1" i="1" err="1">
                <a:solidFill>
                  <a:srgbClr val="FF3300"/>
                </a:solidFill>
                <a:latin typeface="Times New Roman" charset="0"/>
              </a:rPr>
              <a:t>const</a:t>
            </a:r>
            <a:r>
              <a:rPr lang="en-US" b="1" i="1">
                <a:solidFill>
                  <a:srgbClr val="FF3300"/>
                </a:solidFill>
                <a:latin typeface="Times New Roman" charset="0"/>
              </a:rPr>
              <a:t> void *</a:t>
            </a:r>
            <a:r>
              <a:rPr lang="en-US" b="1" i="1" err="1">
                <a:solidFill>
                  <a:srgbClr val="FF3300"/>
                </a:solidFill>
                <a:latin typeface="Times New Roman" charset="0"/>
              </a:rPr>
              <a:t>msg</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is the socket descriptor returned by the </a:t>
            </a:r>
            <a:r>
              <a:rPr lang="en-US" b="1">
                <a:solidFill>
                  <a:schemeClr val="accent1"/>
                </a:solidFill>
                <a:latin typeface="Times New Roman" charset="0"/>
              </a:rPr>
              <a:t>socket</a:t>
            </a:r>
            <a:r>
              <a:rPr lang="en-US">
                <a:latin typeface="Times New Roman" charset="0"/>
              </a:rPr>
              <a:t> system call in the case of the client and the new socket descriptor returned by the </a:t>
            </a:r>
            <a:r>
              <a:rPr lang="en-US" b="1">
                <a:solidFill>
                  <a:schemeClr val="accent1"/>
                </a:solidFill>
                <a:latin typeface="Times New Roman" charset="0"/>
              </a:rPr>
              <a:t>accept</a:t>
            </a:r>
            <a:r>
              <a:rPr lang="en-US">
                <a:latin typeface="Times New Roman" charset="0"/>
              </a:rPr>
              <a:t> system call in the case of the server.</a:t>
            </a:r>
          </a:p>
          <a:p>
            <a:pPr marL="457200" indent="-457200" algn="just">
              <a:spcBef>
                <a:spcPct val="20000"/>
              </a:spcBef>
              <a:buClr>
                <a:schemeClr val="tx1"/>
              </a:buClr>
              <a:buFontTx/>
              <a:buChar char="•"/>
            </a:pPr>
            <a:r>
              <a:rPr lang="en-US" b="1" i="1" err="1">
                <a:latin typeface="Times New Roman" charset="0"/>
              </a:rPr>
              <a:t>msg</a:t>
            </a:r>
            <a:r>
              <a:rPr lang="en-US">
                <a:latin typeface="Times New Roman" charset="0"/>
              </a:rPr>
              <a:t> is pointer to the message that has to be read or written and </a:t>
            </a:r>
            <a:r>
              <a:rPr lang="en-US" b="1" i="1" err="1">
                <a:latin typeface="Times New Roman" charset="0"/>
              </a:rPr>
              <a:t>len</a:t>
            </a:r>
            <a:r>
              <a:rPr lang="en-US">
                <a:latin typeface="Times New Roman" charset="0"/>
              </a:rPr>
              <a:t> is the number of bytes has to be read or written .</a:t>
            </a:r>
          </a:p>
          <a:p>
            <a:pPr marL="457200" indent="-457200" algn="just">
              <a:spcBef>
                <a:spcPct val="20000"/>
              </a:spcBef>
              <a:buClr>
                <a:schemeClr val="tx1"/>
              </a:buClr>
              <a:buFontTx/>
              <a:buChar char="•"/>
            </a:pPr>
            <a:r>
              <a:rPr lang="en-US">
                <a:latin typeface="Times New Roman" charset="0"/>
              </a:rPr>
              <a:t>The </a:t>
            </a:r>
            <a:r>
              <a:rPr lang="en-US" b="1" i="1">
                <a:latin typeface="Times New Roman" charset="0"/>
              </a:rPr>
              <a:t>flags</a:t>
            </a:r>
            <a:r>
              <a:rPr lang="en-US">
                <a:latin typeface="Times New Roman" charset="0"/>
              </a:rPr>
              <a:t> parameter is usually set to 0.</a:t>
            </a:r>
          </a:p>
        </p:txBody>
      </p:sp>
      <p:sp>
        <p:nvSpPr>
          <p:cNvPr id="39939" name="Rectangle 4"/>
          <p:cNvSpPr>
            <a:spLocks noGrp="1" noChangeArrowheads="1"/>
          </p:cNvSpPr>
          <p:nvPr>
            <p:ph type="title" idx="4294967295"/>
          </p:nvPr>
        </p:nvSpPr>
        <p:spPr>
          <a:xfrm>
            <a:off x="685800" y="228600"/>
            <a:ext cx="7793037" cy="1143000"/>
          </a:xfrm>
        </p:spPr>
        <p:txBody>
          <a:bodyPr/>
          <a:lstStyle/>
          <a:p>
            <a:pPr eaLnBrk="1" hangingPunct="1"/>
            <a:r>
              <a:rPr lang="en-US"/>
              <a:t>“</a:t>
            </a:r>
            <a:r>
              <a:rPr lang="en-US" b="1">
                <a:solidFill>
                  <a:schemeClr val="accent1"/>
                </a:solidFill>
              </a:rPr>
              <a:t>send</a:t>
            </a:r>
            <a:r>
              <a:rPr lang="en-US"/>
              <a:t>” System Call</a:t>
            </a:r>
            <a:br>
              <a:rPr lang="en-US"/>
            </a:br>
            <a:r>
              <a:rPr lang="en-US" sz="3200" i="1"/>
              <a:t>Definition and Parameters</a:t>
            </a:r>
          </a:p>
        </p:txBody>
      </p:sp>
    </p:spTree>
  </p:cSld>
  <p:clrMapOvr>
    <a:masterClrMapping/>
  </p:clrMapOvr>
  <p:transition>
    <p:pull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To receive messages from a connected socket a client/server can use the </a:t>
            </a:r>
            <a:r>
              <a:rPr lang="en-US" b="1" err="1">
                <a:solidFill>
                  <a:schemeClr val="accent1"/>
                </a:solidFill>
                <a:latin typeface="Times New Roman" charset="0"/>
              </a:rPr>
              <a:t>recv</a:t>
            </a:r>
            <a:r>
              <a:rPr lang="en-US">
                <a:latin typeface="Times New Roman" charset="0"/>
              </a:rPr>
              <a:t> system call as follows –</a:t>
            </a:r>
          </a:p>
          <a:p>
            <a:pPr marL="457200" indent="-457200" algn="just">
              <a:spcBef>
                <a:spcPct val="20000"/>
              </a:spcBef>
              <a:buClr>
                <a:schemeClr val="tx1"/>
              </a:buClr>
            </a:pPr>
            <a:r>
              <a:rPr lang="en-US">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recv</a:t>
            </a:r>
            <a:r>
              <a:rPr lang="en-US" b="1" i="1">
                <a:solidFill>
                  <a:srgbClr val="FF3300"/>
                </a:solidFill>
                <a:latin typeface="Times New Roman" charset="0"/>
              </a:rPr>
              <a:t>(</a:t>
            </a:r>
            <a:r>
              <a:rPr lang="en-US" b="1" i="1" err="1">
                <a:solidFill>
                  <a:srgbClr val="FF3300"/>
                </a:solidFill>
                <a:latin typeface="Times New Roman" charset="0"/>
              </a:rPr>
              <a:t>int</a:t>
            </a:r>
            <a:r>
              <a:rPr lang="en-US" b="1" i="1">
                <a:solidFill>
                  <a:srgbClr val="FF3300"/>
                </a:solidFill>
                <a:latin typeface="Times New Roman" charset="0"/>
              </a:rPr>
              <a:t> </a:t>
            </a:r>
            <a:r>
              <a:rPr lang="en-US" b="1" i="1" err="1">
                <a:solidFill>
                  <a:srgbClr val="FF3300"/>
                </a:solidFill>
                <a:latin typeface="Times New Roman" charset="0"/>
              </a:rPr>
              <a:t>sockfd</a:t>
            </a:r>
            <a:r>
              <a:rPr lang="en-US" b="1" i="1">
                <a:solidFill>
                  <a:srgbClr val="FF3300"/>
                </a:solidFill>
                <a:latin typeface="Times New Roman" charset="0"/>
              </a:rPr>
              <a:t>, void *</a:t>
            </a:r>
            <a:r>
              <a:rPr lang="en-US" b="1" i="1" err="1">
                <a:solidFill>
                  <a:srgbClr val="FF3300"/>
                </a:solidFill>
                <a:latin typeface="Times New Roman" charset="0"/>
              </a:rPr>
              <a:t>buf</a:t>
            </a:r>
            <a:r>
              <a:rPr lang="en-US" b="1" i="1">
                <a:solidFill>
                  <a:srgbClr val="FF3300"/>
                </a:solidFill>
                <a:latin typeface="Times New Roman" charset="0"/>
              </a:rPr>
              <a:t>, </a:t>
            </a:r>
            <a:r>
              <a:rPr lang="en-US" b="1" i="1" err="1">
                <a:solidFill>
                  <a:srgbClr val="FF3300"/>
                </a:solidFill>
                <a:latin typeface="Times New Roman" charset="0"/>
              </a:rPr>
              <a:t>size_t</a:t>
            </a:r>
            <a:r>
              <a:rPr lang="en-US" b="1" i="1">
                <a:solidFill>
                  <a:srgbClr val="FF3300"/>
                </a:solidFill>
                <a:latin typeface="Times New Roman" charset="0"/>
              </a:rPr>
              <a:t> </a:t>
            </a:r>
            <a:r>
              <a:rPr lang="en-US" b="1" i="1" err="1">
                <a:solidFill>
                  <a:srgbClr val="FF3300"/>
                </a:solidFill>
                <a:latin typeface="Times New Roman" charset="0"/>
              </a:rPr>
              <a:t>len</a:t>
            </a:r>
            <a:r>
              <a:rPr lang="en-US" b="1" i="1">
                <a:solidFill>
                  <a:srgbClr val="FF3300"/>
                </a:solidFill>
                <a:latin typeface="Times New Roman" charset="0"/>
              </a:rPr>
              <a:t>, </a:t>
            </a:r>
            <a:r>
              <a:rPr lang="en-US" b="1" i="1" err="1">
                <a:solidFill>
                  <a:srgbClr val="FF3300"/>
                </a:solidFill>
                <a:latin typeface="Times New Roman" charset="0"/>
              </a:rPr>
              <a:t>int</a:t>
            </a:r>
            <a:r>
              <a:rPr lang="en-US" b="1" i="1">
                <a:solidFill>
                  <a:srgbClr val="FF3300"/>
                </a:solidFill>
                <a:latin typeface="Times New Roman" charset="0"/>
              </a:rPr>
              <a:t> flags);</a:t>
            </a:r>
            <a:endParaRPr lang="en-US">
              <a:solidFill>
                <a:srgbClr val="FF3300"/>
              </a:solidFill>
              <a:latin typeface="Times New Roman" charset="0"/>
            </a:endParaRPr>
          </a:p>
          <a:p>
            <a:pPr marL="457200" indent="-457200" algn="just">
              <a:spcBef>
                <a:spcPct val="20000"/>
              </a:spcBef>
              <a:buClr>
                <a:schemeClr val="tx1"/>
              </a:buClr>
              <a:buFontTx/>
              <a:buChar char="•"/>
            </a:pPr>
            <a:r>
              <a:rPr lang="en-US" b="1" i="1" err="1">
                <a:latin typeface="Times New Roman" charset="0"/>
              </a:rPr>
              <a:t>sockfd</a:t>
            </a:r>
            <a:r>
              <a:rPr lang="en-US">
                <a:latin typeface="Times New Roman" charset="0"/>
              </a:rPr>
              <a:t> and </a:t>
            </a:r>
            <a:r>
              <a:rPr lang="en-US" b="1" i="1">
                <a:latin typeface="Times New Roman" charset="0"/>
              </a:rPr>
              <a:t>flags</a:t>
            </a:r>
            <a:r>
              <a:rPr lang="en-US">
                <a:latin typeface="Times New Roman" charset="0"/>
              </a:rPr>
              <a:t> have the same meaning as in the </a:t>
            </a:r>
            <a:r>
              <a:rPr lang="en-US" b="1">
                <a:solidFill>
                  <a:schemeClr val="accent1"/>
                </a:solidFill>
                <a:latin typeface="Times New Roman" charset="0"/>
              </a:rPr>
              <a:t>send</a:t>
            </a:r>
            <a:r>
              <a:rPr lang="en-US">
                <a:latin typeface="Times New Roman" charset="0"/>
              </a:rPr>
              <a:t> system call.</a:t>
            </a:r>
          </a:p>
          <a:p>
            <a:pPr marL="457200" indent="-457200" algn="just">
              <a:spcBef>
                <a:spcPct val="20000"/>
              </a:spcBef>
              <a:buClr>
                <a:schemeClr val="tx1"/>
              </a:buClr>
              <a:buFontTx/>
              <a:buChar char="•"/>
            </a:pPr>
            <a:r>
              <a:rPr lang="en-US">
                <a:latin typeface="Times New Roman" charset="0"/>
              </a:rPr>
              <a:t>Here </a:t>
            </a:r>
            <a:r>
              <a:rPr lang="en-US" b="1" i="1" err="1">
                <a:latin typeface="Times New Roman" charset="0"/>
              </a:rPr>
              <a:t>buf</a:t>
            </a:r>
            <a:r>
              <a:rPr lang="en-US">
                <a:latin typeface="Times New Roman" charset="0"/>
              </a:rPr>
              <a:t> is nothing but the message that will be received by the client/server.</a:t>
            </a:r>
          </a:p>
          <a:p>
            <a:pPr marL="457200" indent="-457200" algn="just">
              <a:spcBef>
                <a:spcPct val="20000"/>
              </a:spcBef>
              <a:buClr>
                <a:schemeClr val="tx1"/>
              </a:buClr>
              <a:buFontTx/>
              <a:buChar char="•"/>
            </a:pPr>
            <a:r>
              <a:rPr lang="en-US">
                <a:latin typeface="Times New Roman" charset="0"/>
              </a:rPr>
              <a:t>The </a:t>
            </a:r>
            <a:r>
              <a:rPr lang="en-US" b="1" i="1" err="1">
                <a:latin typeface="Times New Roman" charset="0"/>
              </a:rPr>
              <a:t>len</a:t>
            </a:r>
            <a:r>
              <a:rPr lang="en-US">
                <a:latin typeface="Times New Roman" charset="0"/>
              </a:rPr>
              <a:t> parameter specifies the number of characters (in bytes) that can be read at once.</a:t>
            </a:r>
          </a:p>
          <a:p>
            <a:pPr marL="457200" indent="-457200" algn="just">
              <a:spcBef>
                <a:spcPct val="20000"/>
              </a:spcBef>
              <a:buClr>
                <a:schemeClr val="tx1"/>
              </a:buClr>
              <a:buFontTx/>
              <a:buChar char="•"/>
            </a:pPr>
            <a:r>
              <a:rPr lang="en-US">
                <a:latin typeface="Times New Roman" charset="0"/>
              </a:rPr>
              <a:t>The </a:t>
            </a:r>
            <a:r>
              <a:rPr lang="en-US" b="1" err="1">
                <a:solidFill>
                  <a:schemeClr val="accent1"/>
                </a:solidFill>
                <a:latin typeface="Times New Roman" charset="0"/>
              </a:rPr>
              <a:t>recv</a:t>
            </a:r>
            <a:r>
              <a:rPr lang="en-US">
                <a:latin typeface="Times New Roman" charset="0"/>
              </a:rPr>
              <a:t> system call blocks until a message is received.</a:t>
            </a:r>
            <a:endParaRPr lang="en-US" b="1" i="1">
              <a:latin typeface="Times New Roman" charset="0"/>
            </a:endParaRPr>
          </a:p>
        </p:txBody>
      </p:sp>
      <p:sp>
        <p:nvSpPr>
          <p:cNvPr id="43011"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recv</a:t>
            </a:r>
            <a:r>
              <a:rPr lang="en-US"/>
              <a:t>” System Call</a:t>
            </a:r>
            <a:br>
              <a:rPr lang="en-US"/>
            </a:br>
            <a:r>
              <a:rPr lang="en-US" sz="3200" i="1"/>
              <a:t>Definition and Parameters</a:t>
            </a:r>
          </a:p>
        </p:txBody>
      </p:sp>
    </p:spTree>
  </p:cSld>
  <p:clrMapOvr>
    <a:masterClrMapping/>
  </p:clrMapOvr>
  <p:transition>
    <p:pull dir="l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0"/>
            <a:ext cx="7467600" cy="1143000"/>
          </a:xfrm>
        </p:spPr>
        <p:txBody>
          <a:bodyPr/>
          <a:lstStyle/>
          <a:p>
            <a:r>
              <a:rPr lang="en-US"/>
              <a:t>An Analogy</a:t>
            </a:r>
          </a:p>
        </p:txBody>
      </p:sp>
      <p:sp>
        <p:nvSpPr>
          <p:cNvPr id="3" name="Content Placeholder 2"/>
          <p:cNvSpPr>
            <a:spLocks noGrp="1"/>
          </p:cNvSpPr>
          <p:nvPr>
            <p:ph sz="quarter" idx="1"/>
          </p:nvPr>
        </p:nvSpPr>
        <p:spPr/>
        <p:txBody>
          <a:bodyPr/>
          <a:lstStyle/>
          <a:p>
            <a:endParaRPr lang="en-US"/>
          </a:p>
        </p:txBody>
      </p:sp>
      <p:pic>
        <p:nvPicPr>
          <p:cNvPr id="4" name="Picture 3"/>
          <p:cNvPicPr>
            <a:picLocks noChangeAspect="1"/>
          </p:cNvPicPr>
          <p:nvPr/>
        </p:nvPicPr>
        <p:blipFill>
          <a:blip r:embed="rId2"/>
          <a:stretch>
            <a:fillRect/>
          </a:stretch>
        </p:blipFill>
        <p:spPr>
          <a:xfrm>
            <a:off x="525966" y="1256371"/>
            <a:ext cx="7467600" cy="5254752"/>
          </a:xfrm>
          <a:prstGeom prst="rect">
            <a:avLst/>
          </a:prstGeom>
        </p:spPr>
      </p:pic>
    </p:spTree>
    <p:extLst>
      <p:ext uri="{BB962C8B-B14F-4D97-AF65-F5344CB8AC3E}">
        <p14:creationId xmlns:p14="http://schemas.microsoft.com/office/powerpoint/2010/main" val="1262177105"/>
      </p:ext>
    </p:extLst>
  </p:cSld>
  <p:clrMapOvr>
    <a:masterClrMapping/>
  </p:clrMapOvr>
  <p:transition>
    <p:pull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685800" y="1981200"/>
            <a:ext cx="7772400" cy="4572000"/>
          </a:xfrm>
          <a:prstGeom prst="rect">
            <a:avLst/>
          </a:prstGeom>
          <a:noFill/>
          <a:ln w="9525">
            <a:noFill/>
            <a:miter lim="800000"/>
            <a:headEnd/>
            <a:tailEnd/>
          </a:ln>
        </p:spPr>
        <p:txBody>
          <a:bodyPr/>
          <a:lstStyle/>
          <a:p>
            <a:pPr marL="457200" indent="-457200" algn="just">
              <a:spcBef>
                <a:spcPct val="20000"/>
              </a:spcBef>
              <a:buClr>
                <a:schemeClr val="tx1"/>
              </a:buClr>
              <a:buFontTx/>
              <a:buChar char="•"/>
            </a:pPr>
            <a:r>
              <a:rPr lang="en-US">
                <a:latin typeface="Times New Roman" charset="0"/>
              </a:rPr>
              <a:t>The Unix </a:t>
            </a:r>
            <a:r>
              <a:rPr lang="en-US" b="1">
                <a:solidFill>
                  <a:schemeClr val="accent1"/>
                </a:solidFill>
                <a:latin typeface="Times New Roman" charset="0"/>
              </a:rPr>
              <a:t>close</a:t>
            </a:r>
            <a:r>
              <a:rPr lang="en-US">
                <a:latin typeface="Times New Roman" charset="0"/>
              </a:rPr>
              <a:t> system call is also used to close a socket.</a:t>
            </a:r>
          </a:p>
          <a:p>
            <a:pPr marL="457200" indent="-457200" algn="just">
              <a:spcBef>
                <a:spcPct val="20000"/>
              </a:spcBef>
              <a:buClr>
                <a:schemeClr val="tx1"/>
              </a:buClr>
              <a:buFontTx/>
              <a:buChar char="•"/>
            </a:pPr>
            <a:r>
              <a:rPr lang="en-US">
                <a:latin typeface="Times New Roman" charset="0"/>
              </a:rPr>
              <a:t>The function prototype is as follows –</a:t>
            </a:r>
          </a:p>
          <a:p>
            <a:pPr marL="457200" indent="-457200" algn="just">
              <a:spcBef>
                <a:spcPct val="20000"/>
              </a:spcBef>
              <a:buClr>
                <a:schemeClr val="tx1"/>
              </a:buClr>
            </a:pPr>
            <a:r>
              <a:rPr lang="en-US">
                <a:latin typeface="Times New Roman" charset="0"/>
              </a:rPr>
              <a:t>		</a:t>
            </a:r>
            <a:r>
              <a:rPr lang="en-US" b="1" i="1">
                <a:solidFill>
                  <a:srgbClr val="FF3300"/>
                </a:solidFill>
                <a:latin typeface="Times New Roman" charset="0"/>
              </a:rPr>
              <a:t>int close(int fd);</a:t>
            </a:r>
            <a:endParaRPr lang="en-US">
              <a:solidFill>
                <a:srgbClr val="FF3300"/>
              </a:solidFill>
              <a:latin typeface="Times New Roman" charset="0"/>
            </a:endParaRPr>
          </a:p>
          <a:p>
            <a:pPr marL="457200" indent="-457200" algn="just">
              <a:spcBef>
                <a:spcPct val="20000"/>
              </a:spcBef>
              <a:buClr>
                <a:schemeClr val="tx1"/>
              </a:buClr>
              <a:buFontTx/>
              <a:buChar char="•"/>
            </a:pPr>
            <a:r>
              <a:rPr lang="en-US">
                <a:latin typeface="Times New Roman" charset="0"/>
              </a:rPr>
              <a:t>Here </a:t>
            </a:r>
            <a:r>
              <a:rPr lang="en-US" b="1" i="1">
                <a:latin typeface="Times New Roman" charset="0"/>
              </a:rPr>
              <a:t>fd</a:t>
            </a:r>
            <a:r>
              <a:rPr lang="en-US">
                <a:latin typeface="Times New Roman" charset="0"/>
              </a:rPr>
              <a:t> refers to the socket descriptor.</a:t>
            </a:r>
          </a:p>
          <a:p>
            <a:pPr marL="457200" indent="-457200" algn="just">
              <a:spcBef>
                <a:spcPct val="20000"/>
              </a:spcBef>
              <a:buClr>
                <a:schemeClr val="tx1"/>
              </a:buClr>
              <a:buFontTx/>
              <a:buChar char="•"/>
            </a:pPr>
            <a:r>
              <a:rPr lang="en-US">
                <a:latin typeface="Times New Roman" charset="0"/>
              </a:rPr>
              <a:t>The </a:t>
            </a:r>
            <a:r>
              <a:rPr lang="en-US" b="1">
                <a:solidFill>
                  <a:schemeClr val="accent1"/>
                </a:solidFill>
                <a:latin typeface="Times New Roman" charset="0"/>
              </a:rPr>
              <a:t>close</a:t>
            </a:r>
            <a:r>
              <a:rPr lang="en-US">
                <a:latin typeface="Times New Roman" charset="0"/>
              </a:rPr>
              <a:t> system call does not close the socket at once.  Before closing it tries to send any queued data or any queued data to be sent is flushed.</a:t>
            </a:r>
          </a:p>
          <a:p>
            <a:pPr marL="457200" indent="-457200" algn="just">
              <a:spcBef>
                <a:spcPct val="20000"/>
              </a:spcBef>
              <a:buClr>
                <a:schemeClr val="tx1"/>
              </a:buClr>
              <a:buFontTx/>
              <a:buChar char="•"/>
            </a:pPr>
            <a:r>
              <a:rPr lang="en-US" b="1">
                <a:latin typeface="Times New Roman" charset="0"/>
              </a:rPr>
              <a:t>The</a:t>
            </a:r>
            <a:r>
              <a:rPr lang="en-US" b="1">
                <a:solidFill>
                  <a:schemeClr val="accent1"/>
                </a:solidFill>
                <a:latin typeface="Times New Roman" charset="0"/>
              </a:rPr>
              <a:t> close</a:t>
            </a:r>
            <a:r>
              <a:rPr lang="en-US">
                <a:latin typeface="Times New Roman" charset="0"/>
              </a:rPr>
              <a:t> system call returns 0 on success and -1 on error.</a:t>
            </a:r>
            <a:endParaRPr lang="en-US" b="1">
              <a:latin typeface="Times New Roman" charset="0"/>
            </a:endParaRPr>
          </a:p>
        </p:txBody>
      </p:sp>
      <p:sp>
        <p:nvSpPr>
          <p:cNvPr id="46083" name="Rectangle 4"/>
          <p:cNvSpPr>
            <a:spLocks noGrp="1" noChangeArrowheads="1"/>
          </p:cNvSpPr>
          <p:nvPr>
            <p:ph type="title" idx="4294967295"/>
          </p:nvPr>
        </p:nvSpPr>
        <p:spPr>
          <a:xfrm>
            <a:off x="1350963" y="617538"/>
            <a:ext cx="7793037" cy="1143000"/>
          </a:xfrm>
        </p:spPr>
        <p:txBody>
          <a:bodyPr/>
          <a:lstStyle/>
          <a:p>
            <a:pPr eaLnBrk="1" hangingPunct="1"/>
            <a:r>
              <a:rPr lang="en-US"/>
              <a:t>“</a:t>
            </a:r>
            <a:r>
              <a:rPr lang="en-US" b="1">
                <a:solidFill>
                  <a:schemeClr val="accent1"/>
                </a:solidFill>
              </a:rPr>
              <a:t>close</a:t>
            </a:r>
            <a:r>
              <a:rPr lang="en-US"/>
              <a:t>” System Call</a:t>
            </a:r>
            <a:br>
              <a:rPr lang="en-US"/>
            </a:br>
            <a:r>
              <a:rPr lang="en-US" sz="3200" i="1"/>
              <a:t>Definition and Parameters</a:t>
            </a:r>
          </a:p>
        </p:txBody>
      </p:sp>
    </p:spTree>
  </p:cSld>
  <p:clrMapOvr>
    <a:masterClrMapping/>
  </p:clrMapOvr>
  <p:transition>
    <p:pull dir="l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sendto()--UDP Sockets</a:t>
            </a:r>
          </a:p>
        </p:txBody>
      </p:sp>
      <p:sp>
        <p:nvSpPr>
          <p:cNvPr id="86019" name="Rectangle 1027"/>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1000"/>
              </a:spcBef>
            </a:pPr>
            <a:r>
              <a:rPr lang="en-GB" altLang="en-US" sz="2400" b="1"/>
              <a:t>int sendto(int socket, char *buffer, int length, int                                 	flags, struct sockaddr *destination_address, int                    	address_size);</a:t>
            </a:r>
          </a:p>
          <a:p>
            <a:pPr>
              <a:spcBef>
                <a:spcPts val="988"/>
              </a:spcBef>
            </a:pPr>
            <a:r>
              <a:rPr lang="en-GB" altLang="en-US" sz="2400" i="1"/>
              <a:t>For example:</a:t>
            </a:r>
          </a:p>
          <a:p>
            <a:pPr lvl="1">
              <a:spcBef>
                <a:spcPct val="0"/>
              </a:spcBef>
              <a:buFont typeface="ZapfDingbats" pitchFamily="82" charset="2"/>
              <a:buNone/>
            </a:pPr>
            <a:r>
              <a:rPr lang="en-GB" altLang="en-US" sz="2000"/>
              <a:t>struct sockaddr_in sin;</a:t>
            </a:r>
          </a:p>
          <a:p>
            <a:pPr lvl="1">
              <a:spcBef>
                <a:spcPct val="0"/>
              </a:spcBef>
              <a:buFont typeface="ZapfDingbats" pitchFamily="82" charset="2"/>
              <a:buNone/>
            </a:pPr>
            <a:r>
              <a:rPr lang="en-GB" altLang="en-US" sz="2000"/>
              <a:t>sin.sin_family = AF_INET;</a:t>
            </a:r>
          </a:p>
          <a:p>
            <a:pPr lvl="1">
              <a:spcBef>
                <a:spcPct val="0"/>
              </a:spcBef>
              <a:buFont typeface="ZapfDingbats" pitchFamily="82" charset="2"/>
              <a:buNone/>
            </a:pPr>
            <a:r>
              <a:rPr lang="en-GB" altLang="en-US" sz="2000"/>
              <a:t>sin.sin_port = htons(12345);</a:t>
            </a:r>
          </a:p>
          <a:p>
            <a:pPr lvl="1">
              <a:spcBef>
                <a:spcPct val="0"/>
              </a:spcBef>
              <a:buFont typeface="ZapfDingbats" pitchFamily="82" charset="2"/>
              <a:buNone/>
            </a:pPr>
            <a:r>
              <a:rPr lang="en-GB" altLang="en-US" sz="2000"/>
              <a:t>sin.sin_addr.s_addr = inet_addr("128.227.22.43");</a:t>
            </a:r>
          </a:p>
          <a:p>
            <a:pPr lvl="1">
              <a:spcBef>
                <a:spcPct val="0"/>
              </a:spcBef>
              <a:buFont typeface="ZapfDingbats" pitchFamily="82" charset="2"/>
              <a:buNone/>
            </a:pPr>
            <a:r>
              <a:rPr lang="en-GB" altLang="en-US" sz="2000"/>
              <a:t>char *msg = "Hello, World";</a:t>
            </a:r>
          </a:p>
          <a:p>
            <a:pPr lvl="1">
              <a:spcBef>
                <a:spcPct val="0"/>
              </a:spcBef>
              <a:buFont typeface="ZapfDingbats" pitchFamily="82" charset="2"/>
              <a:buNone/>
            </a:pPr>
            <a:r>
              <a:rPr lang="en-GB" altLang="en-US" sz="2000"/>
              <a:t>sendto(s, msg, strlen(msg)+1, 0, (struct sockaddr *)sin, sizeof(sin));</a:t>
            </a:r>
          </a:p>
        </p:txBody>
      </p:sp>
    </p:spTree>
    <p:extLst>
      <p:ext uri="{BB962C8B-B14F-4D97-AF65-F5344CB8AC3E}">
        <p14:creationId xmlns:p14="http://schemas.microsoft.com/office/powerpoint/2010/main" val="104071303"/>
      </p:ext>
    </p:extLst>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533400" y="233363"/>
            <a:ext cx="7772400" cy="1143000"/>
          </a:xfrm>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lstStyle/>
          <a:p>
            <a:pPr>
              <a:spcBef>
                <a:spcPts val="550"/>
              </a:spcBef>
            </a:pPr>
            <a:r>
              <a:rPr lang="en-GB" altLang="en-US"/>
              <a:t>recvfrom()--UDP Sockets</a:t>
            </a:r>
          </a:p>
        </p:txBody>
      </p:sp>
      <p:sp>
        <p:nvSpPr>
          <p:cNvPr id="88067" name="Rectangle 3"/>
          <p:cNvSpPr>
            <a:spLocks noGrp="1" noChangeArrowheads="1"/>
          </p:cNvSpPr>
          <p:nvPr>
            <p:ph type="body" idx="1"/>
          </p:nvPr>
        </p:nvSpPr>
        <p:spPr>
          <a:ln/>
          <a:extLst>
            <a:ext uri="{91240B29-F687-4F45-9708-019B960494DF}">
              <a14:hiddenLine xmlns:a14="http://schemas.microsoft.com/office/drawing/2010/main" w="12600">
                <a:solidFill>
                  <a:srgbClr val="000000"/>
                </a:solidFill>
                <a:miter lim="800000"/>
                <a:headEnd/>
                <a:tailEnd/>
              </a14:hiddenLine>
            </a:ext>
          </a:extLst>
        </p:spPr>
        <p:txBody>
          <a:bodyPr lIns="18360" tIns="44280" rIns="18360" bIns="44280">
            <a:normAutofit lnSpcReduction="10000"/>
          </a:bodyPr>
          <a:lstStyle/>
          <a:p>
            <a:pPr>
              <a:lnSpc>
                <a:spcPct val="76000"/>
              </a:lnSpc>
              <a:spcBef>
                <a:spcPts val="638"/>
              </a:spcBef>
            </a:pPr>
            <a:r>
              <a:rPr lang="en-GB" altLang="en-US" sz="2400" b="1"/>
              <a:t>Int recvfrom(int socket, char *buffer, int length,	                    	int flags, struct sockaddr *sender_address, int                    	*address_size)</a:t>
            </a:r>
          </a:p>
          <a:p>
            <a:pPr>
              <a:lnSpc>
                <a:spcPct val="76000"/>
              </a:lnSpc>
              <a:spcBef>
                <a:spcPts val="638"/>
              </a:spcBef>
              <a:buFont typeface="ZapfDingbats" pitchFamily="82" charset="2"/>
              <a:buNone/>
            </a:pPr>
            <a:endParaRPr lang="en-GB" altLang="en-US" sz="2400" b="1"/>
          </a:p>
          <a:p>
            <a:pPr>
              <a:lnSpc>
                <a:spcPct val="76000"/>
              </a:lnSpc>
              <a:spcBef>
                <a:spcPts val="988"/>
              </a:spcBef>
            </a:pPr>
            <a:r>
              <a:rPr lang="en-GB" altLang="en-US" sz="2400" i="1"/>
              <a:t>For example:</a:t>
            </a:r>
          </a:p>
          <a:p>
            <a:pPr lvl="1">
              <a:lnSpc>
                <a:spcPct val="76000"/>
              </a:lnSpc>
              <a:spcBef>
                <a:spcPts val="988"/>
              </a:spcBef>
              <a:buFont typeface="ZapfDingbats" pitchFamily="82" charset="2"/>
              <a:buNone/>
            </a:pPr>
            <a:r>
              <a:rPr lang="en-GB" altLang="en-US" sz="2000"/>
              <a:t>struct sockaddr_in sin;</a:t>
            </a:r>
          </a:p>
          <a:p>
            <a:pPr lvl="1">
              <a:lnSpc>
                <a:spcPct val="76000"/>
              </a:lnSpc>
              <a:spcBef>
                <a:spcPts val="988"/>
              </a:spcBef>
              <a:buFont typeface="ZapfDingbats" pitchFamily="82" charset="2"/>
              <a:buNone/>
            </a:pPr>
            <a:r>
              <a:rPr lang="en-GB" altLang="en-US" sz="2000"/>
              <a:t>char msg[10000];</a:t>
            </a:r>
          </a:p>
          <a:p>
            <a:pPr lvl="1">
              <a:lnSpc>
                <a:spcPct val="76000"/>
              </a:lnSpc>
              <a:spcBef>
                <a:spcPts val="988"/>
              </a:spcBef>
              <a:buFont typeface="ZapfDingbats" pitchFamily="82" charset="2"/>
              <a:buNone/>
            </a:pPr>
            <a:r>
              <a:rPr lang="en-GB" altLang="en-US" sz="2000"/>
              <a:t>int ret;</a:t>
            </a:r>
          </a:p>
          <a:p>
            <a:pPr lvl="1">
              <a:lnSpc>
                <a:spcPct val="76000"/>
              </a:lnSpc>
              <a:spcBef>
                <a:spcPts val="988"/>
              </a:spcBef>
              <a:buFont typeface="ZapfDingbats" pitchFamily="82" charset="2"/>
              <a:buNone/>
            </a:pPr>
            <a:r>
              <a:rPr lang="en-GB" altLang="en-US" sz="2000"/>
              <a:t>int sin_length;</a:t>
            </a:r>
          </a:p>
          <a:p>
            <a:pPr lvl="1">
              <a:lnSpc>
                <a:spcPct val="76000"/>
              </a:lnSpc>
              <a:spcBef>
                <a:spcPts val="988"/>
              </a:spcBef>
              <a:buFont typeface="ZapfDingbats" pitchFamily="82" charset="2"/>
              <a:buNone/>
            </a:pPr>
            <a:r>
              <a:rPr lang="en-GB" altLang="en-US" sz="2000"/>
              <a:t>sin_length = sizeof(sin);</a:t>
            </a:r>
          </a:p>
          <a:p>
            <a:pPr lvl="1">
              <a:lnSpc>
                <a:spcPct val="76000"/>
              </a:lnSpc>
              <a:spcBef>
                <a:spcPts val="988"/>
              </a:spcBef>
              <a:buFont typeface="ZapfDingbats" pitchFamily="82" charset="2"/>
              <a:buNone/>
            </a:pPr>
            <a:r>
              <a:rPr lang="en-GB" altLang="en-US" sz="2000"/>
              <a:t>ret = recvfrom(s, msg, 10000, 0, (struct sockaddr *)sin, &amp;sin_length);</a:t>
            </a:r>
          </a:p>
          <a:p>
            <a:pPr lvl="1">
              <a:lnSpc>
                <a:spcPct val="76000"/>
              </a:lnSpc>
              <a:spcBef>
                <a:spcPts val="988"/>
              </a:spcBef>
              <a:buFont typeface="ZapfDingbats" pitchFamily="82" charset="2"/>
              <a:buNone/>
            </a:pPr>
            <a:r>
              <a:rPr lang="en-GB" altLang="en-US" sz="2000"/>
              <a:t>printf("%d bytes received from %s (port %d)\n", ret,	          		   inet_ntoa(sin.sin_addr), sin.sin_port);</a:t>
            </a:r>
          </a:p>
        </p:txBody>
      </p:sp>
    </p:spTree>
    <p:extLst>
      <p:ext uri="{BB962C8B-B14F-4D97-AF65-F5344CB8AC3E}">
        <p14:creationId xmlns:p14="http://schemas.microsoft.com/office/powerpoint/2010/main" val="658967638"/>
      </p:ext>
    </p:extLst>
  </p:cSld>
  <p:clrMapOvr>
    <a:masterClrMapping/>
  </p:clrMapOvr>
  <p:transition>
    <p:pull dir="l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914400" y="1245939"/>
            <a:ext cx="4167103" cy="3847207"/>
          </a:xfrm>
          <a:prstGeom prst="rect">
            <a:avLst/>
          </a:prstGeom>
          <a:noFill/>
          <a:ln w="9525">
            <a:noFill/>
            <a:miter lim="800000"/>
            <a:headEnd/>
            <a:tailEnd/>
          </a:ln>
        </p:spPr>
        <p:txBody>
          <a:bodyPr wrap="none" anchor="ctr">
            <a:spAutoFit/>
          </a:bodyPr>
          <a:lstStyle/>
          <a:p>
            <a:r>
              <a:rPr lang="en-US" b="1" u="sng">
                <a:latin typeface="Times New Roman" pitchFamily="18" charset="0"/>
                <a:cs typeface="Times New Roman" pitchFamily="18" charset="0"/>
              </a:rPr>
              <a:t>A Simple TCP server program</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iostream.h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stdio.h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stdlib.h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string.h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unistd.h</a:t>
            </a:r>
            <a:r>
              <a:rPr lang="en-US" sz="2000">
                <a:latin typeface="Times New Roman" pitchFamily="18" charset="0"/>
                <a:cs typeface="Times New Roman" pitchFamily="18" charset="0"/>
              </a:rPr>
              <a:t>&gt; </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socket.h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#include&lt;sys/</a:t>
            </a:r>
            <a:r>
              <a:rPr lang="en-US" sz="2000" err="1">
                <a:latin typeface="Times New Roman" pitchFamily="18" charset="0"/>
                <a:cs typeface="Times New Roman" pitchFamily="18" charset="0"/>
              </a:rPr>
              <a:t>types.h</a:t>
            </a:r>
            <a:r>
              <a:rPr lang="en-US" sz="2000">
                <a:latin typeface="Times New Roman" pitchFamily="18" charset="0"/>
                <a:cs typeface="Times New Roman" pitchFamily="18" charset="0"/>
              </a:rPr>
              <a:t>&gt;</a:t>
            </a:r>
          </a:p>
          <a:p>
            <a:r>
              <a:rPr lang="en-US" sz="2000">
                <a:latin typeface="Times New Roman" pitchFamily="18" charset="0"/>
                <a:cs typeface="Times New Roman" pitchFamily="18" charset="0"/>
              </a:rPr>
              <a:t>#include&lt;</a:t>
            </a:r>
            <a:r>
              <a:rPr lang="en-US" sz="2000" err="1">
                <a:latin typeface="Times New Roman" pitchFamily="18" charset="0"/>
                <a:cs typeface="Times New Roman" pitchFamily="18" charset="0"/>
              </a:rPr>
              <a:t>netinet</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in.h</a:t>
            </a:r>
            <a:r>
              <a:rPr lang="en-US" sz="2000">
                <a:latin typeface="Times New Roman" pitchFamily="18" charset="0"/>
                <a:cs typeface="Times New Roman" pitchFamily="18" charset="0"/>
              </a:rPr>
              <a:t>&gt;</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#define MAXSIZE 50 </a:t>
            </a:r>
          </a:p>
        </p:txBody>
      </p:sp>
    </p:spTree>
  </p:cSld>
  <p:clrMapOvr>
    <a:masterClrMapping/>
  </p:clrMapOvr>
  <p:transition>
    <p:pull dir="l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914400" y="1066800"/>
            <a:ext cx="5965287" cy="4401205"/>
          </a:xfrm>
          <a:prstGeom prst="rect">
            <a:avLst/>
          </a:prstGeom>
          <a:noFill/>
          <a:ln w="9525">
            <a:noFill/>
            <a:miter lim="800000"/>
            <a:headEnd/>
            <a:tailEnd/>
          </a:ln>
        </p:spPr>
        <p:txBody>
          <a:bodyPr wrap="none" anchor="ctr">
            <a:spAutoFit/>
          </a:bodyPr>
          <a:lstStyle/>
          <a:p>
            <a:r>
              <a:rPr lang="en-US" sz="2000">
                <a:latin typeface="Times New Roman" pitchFamily="18" charset="0"/>
                <a:cs typeface="Times New Roman" pitchFamily="18" charset="0"/>
              </a:rPr>
              <a:t>main()</a:t>
            </a:r>
          </a:p>
          <a:p>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sockfd,newsockfd,retval</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socklen_t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recedbytes,sentbytes</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sockaddr_in</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serveraddr,clientaddr</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char buff[MAXSIZE];</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int</a:t>
            </a:r>
            <a:r>
              <a:rPr lang="en-US" sz="2000">
                <a:latin typeface="Times New Roman" pitchFamily="18" charset="0"/>
                <a:cs typeface="Times New Roman" pitchFamily="18" charset="0"/>
              </a:rPr>
              <a:t> a=0;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=socket(AF_INET,SOCK_STREAM,0);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a:t>
            </a:r>
            <a:r>
              <a:rPr lang="en-US" sz="2000" err="1">
                <a:latin typeface="Times New Roman" pitchFamily="18" charset="0"/>
                <a:cs typeface="Times New Roman" pitchFamily="18" charset="0"/>
              </a:rPr>
              <a:t>nSocket</a:t>
            </a:r>
            <a:r>
              <a:rPr lang="en-US" sz="2000">
                <a:latin typeface="Times New Roman" pitchFamily="18" charset="0"/>
                <a:cs typeface="Times New Roman" pitchFamily="18" charset="0"/>
              </a:rPr>
              <a:t> creation error"; </a:t>
            </a:r>
          </a:p>
          <a:p>
            <a:r>
              <a:rPr lang="en-US" sz="2000">
                <a:latin typeface="Times New Roman" pitchFamily="18" charset="0"/>
                <a:cs typeface="Times New Roman" pitchFamily="18" charset="0"/>
              </a:rPr>
              <a:t>	exit(-1); } </a:t>
            </a:r>
          </a:p>
          <a:p>
            <a:endParaRPr lang="en-US" sz="2000">
              <a:latin typeface="Times New Roman" pitchFamily="18" charset="0"/>
              <a:cs typeface="Times New Roman" pitchFamily="18" charset="0"/>
            </a:endParaRPr>
          </a:p>
        </p:txBody>
      </p:sp>
    </p:spTree>
  </p:cSld>
  <p:clrMapOvr>
    <a:masterClrMapping/>
  </p:clrMapOvr>
  <p:transition>
    <p:pull dir="l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636270" y="1231692"/>
            <a:ext cx="7397538" cy="4401205"/>
          </a:xfrm>
          <a:prstGeom prst="rect">
            <a:avLst/>
          </a:prstGeom>
          <a:noFill/>
          <a:ln w="9525">
            <a:noFill/>
            <a:miter lim="800000"/>
            <a:headEnd/>
            <a:tailEnd/>
          </a:ln>
        </p:spPr>
        <p:txBody>
          <a:bodyPr wrap="none" anchor="ctr">
            <a:spAutoFit/>
          </a:bodyPr>
          <a:lstStyle/>
          <a:p>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=accept(</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struct</a:t>
            </a:r>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sockaddr</a:t>
            </a:r>
            <a:r>
              <a:rPr lang="en-US" sz="2000">
                <a:latin typeface="Times New Roman" pitchFamily="18" charset="0"/>
                <a:cs typeface="Times New Roman" pitchFamily="18" charset="0"/>
              </a:rPr>
              <a:t>*)&amp;</a:t>
            </a:r>
            <a:r>
              <a:rPr lang="en-US" sz="2000" err="1">
                <a:latin typeface="Times New Roman" pitchFamily="18" charset="0"/>
                <a:cs typeface="Times New Roman" pitchFamily="18" charset="0"/>
              </a:rPr>
              <a:t>clientaddr,&amp;actuallen</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if(</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recv</a:t>
            </a:r>
            <a:r>
              <a:rPr lang="en-US" sz="2000">
                <a:latin typeface="Times New Roman" pitchFamily="18" charset="0"/>
                <a:cs typeface="Times New Roman" pitchFamily="18" charset="0"/>
              </a:rPr>
              <a:t>(</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 </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recedbytes</a:t>
            </a:r>
            <a:r>
              <a:rPr lang="en-US" sz="2000">
                <a:latin typeface="Times New Roman" pitchFamily="18" charset="0"/>
                <a:cs typeface="Times New Roman" pitchFamily="18" charset="0"/>
              </a:rPr>
              <a:t>==-1) {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 puts(buff); </a:t>
            </a:r>
          </a:p>
          <a:p>
            <a:r>
              <a:rPr lang="en-US" sz="2000">
                <a:latin typeface="Times New Roman" pitchFamily="18" charset="0"/>
                <a:cs typeface="Times New Roman" pitchFamily="18" charset="0"/>
              </a:rPr>
              <a:t> </a:t>
            </a:r>
            <a:r>
              <a:rPr lang="en-US" sz="2000" err="1">
                <a:latin typeface="Times New Roman" pitchFamily="18" charset="0"/>
                <a:cs typeface="Times New Roman" pitchFamily="18" charset="0"/>
              </a:rPr>
              <a:t>cout</a:t>
            </a:r>
            <a:r>
              <a:rPr lang="en-US" sz="2000">
                <a:latin typeface="Times New Roman" pitchFamily="18" charset="0"/>
                <a:cs typeface="Times New Roman" pitchFamily="18" charset="0"/>
              </a:rPr>
              <a:t>&lt;&lt;"\n"; </a:t>
            </a:r>
          </a:p>
          <a:p>
            <a:r>
              <a:rPr lang="en-US" sz="2000">
                <a:latin typeface="Times New Roman" pitchFamily="18" charset="0"/>
                <a:cs typeface="Times New Roman" pitchFamily="18" charset="0"/>
              </a:rPr>
              <a:t>  </a:t>
            </a:r>
          </a:p>
        </p:txBody>
      </p:sp>
    </p:spTree>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609601" y="611088"/>
            <a:ext cx="8077200" cy="5570756"/>
          </a:xfrm>
          <a:prstGeom prst="rect">
            <a:avLst/>
          </a:prstGeom>
          <a:noFill/>
          <a:ln w="9525">
            <a:noFill/>
            <a:miter lim="800000"/>
            <a:headEnd/>
            <a:tailEnd/>
          </a:ln>
        </p:spPr>
        <p:txBody>
          <a:bodyPr wrap="square" lIns="91440" tIns="45720" rIns="91440" bIns="45720" anchor="ctr">
            <a:spAutoFit/>
          </a:bodyPr>
          <a:lstStyle/>
          <a:p>
            <a:endParaRPr lang="en-US" sz="2000">
              <a:latin typeface="Times New Roman" pitchFamily="18" charset="0"/>
              <a:cs typeface="Times New Roman" pitchFamily="18" charset="0"/>
            </a:endParaRPr>
          </a:p>
          <a:p>
            <a:r>
              <a:rPr lang="en-US" sz="2000" dirty="0" err="1">
                <a:latin typeface="Times New Roman"/>
                <a:cs typeface="Times New Roman"/>
              </a:rPr>
              <a:t>serveraddr.sin_family</a:t>
            </a:r>
            <a:r>
              <a:rPr lang="en-US" sz="2000" dirty="0">
                <a:latin typeface="Times New Roman"/>
                <a:cs typeface="Times New Roman"/>
              </a:rPr>
              <a:t>=AF_INET; </a:t>
            </a:r>
            <a:endParaRPr lang="en-US" sz="2000" dirty="0">
              <a:latin typeface="Times New Roman" pitchFamily="18" charset="0"/>
              <a:cs typeface="Times New Roman" pitchFamily="18" charset="0"/>
            </a:endParaRPr>
          </a:p>
          <a:p>
            <a:r>
              <a:rPr lang="en-US" sz="2000" dirty="0" err="1">
                <a:latin typeface="Times New Roman"/>
                <a:cs typeface="Times New Roman"/>
              </a:rPr>
              <a:t>serveraddr.sin_port</a:t>
            </a:r>
            <a:r>
              <a:rPr lang="en-US" sz="2000" dirty="0">
                <a:latin typeface="Times New Roman"/>
                <a:cs typeface="Times New Roman"/>
              </a:rPr>
              <a:t>=</a:t>
            </a:r>
            <a:r>
              <a:rPr lang="en-US" sz="2000" dirty="0" err="1">
                <a:latin typeface="Times New Roman"/>
                <a:cs typeface="Times New Roman"/>
              </a:rPr>
              <a:t>htons</a:t>
            </a:r>
            <a:r>
              <a:rPr lang="en-US" sz="2000" dirty="0">
                <a:latin typeface="Times New Roman"/>
                <a:cs typeface="Times New Roman"/>
              </a:rPr>
              <a:t>(3387); </a:t>
            </a:r>
            <a:endParaRPr lang="en-US" sz="2000" dirty="0">
              <a:latin typeface="Times New Roman" pitchFamily="18" charset="0"/>
              <a:cs typeface="Times New Roman" pitchFamily="18" charset="0"/>
            </a:endParaRPr>
          </a:p>
          <a:p>
            <a:r>
              <a:rPr lang="en-US" sz="2000" dirty="0" err="1">
                <a:latin typeface="Times New Roman"/>
                <a:cs typeface="Times New Roman"/>
              </a:rPr>
              <a:t>serveraddr.sin_addr.s_addr</a:t>
            </a:r>
            <a:r>
              <a:rPr lang="en-US" sz="2000" dirty="0">
                <a:latin typeface="Times New Roman"/>
                <a:cs typeface="Times New Roman"/>
              </a:rPr>
              <a:t>=</a:t>
            </a:r>
            <a:r>
              <a:rPr lang="en-US" sz="2000" dirty="0" err="1">
                <a:latin typeface="Times New Roman"/>
                <a:cs typeface="Times New Roman"/>
              </a:rPr>
              <a:t>htonl</a:t>
            </a:r>
            <a:r>
              <a:rPr lang="en-US" sz="2000" dirty="0">
                <a:latin typeface="Times New Roman"/>
                <a:cs typeface="Times New Roman"/>
              </a:rPr>
              <a:t>(INADDR_ANY); </a:t>
            </a:r>
            <a:endParaRPr lang="en-US" sz="2000" dirty="0">
              <a:latin typeface="Times New Roman" pitchFamily="18" charset="0"/>
              <a:cs typeface="Times New Roman" pitchFamily="18" charset="0"/>
            </a:endParaRPr>
          </a:p>
          <a:p>
            <a:pPr algn="just"/>
            <a:endParaRPr lang="en-US" sz="2000">
              <a:latin typeface="Times New Roman" pitchFamily="18" charset="0"/>
              <a:cs typeface="Times New Roman" pitchFamily="18" charset="0"/>
            </a:endParaRPr>
          </a:p>
          <a:p>
            <a:pPr algn="just"/>
            <a:r>
              <a:rPr lang="en-US" sz="1600" dirty="0">
                <a:solidFill>
                  <a:srgbClr val="FF3300"/>
                </a:solidFill>
                <a:latin typeface="Tahoma"/>
                <a:ea typeface="Tahoma"/>
                <a:cs typeface="Tahoma"/>
              </a:rPr>
              <a:t>/*With IPv4, the </a:t>
            </a:r>
            <a:r>
              <a:rPr lang="en-US" sz="1600" i="1" dirty="0">
                <a:solidFill>
                  <a:srgbClr val="FF3300"/>
                </a:solidFill>
                <a:latin typeface="Tahoma"/>
                <a:ea typeface="Tahoma"/>
                <a:cs typeface="Tahoma"/>
              </a:rPr>
              <a:t>wildcard address </a:t>
            </a:r>
            <a:r>
              <a:rPr lang="en-US" sz="1600" dirty="0">
                <a:solidFill>
                  <a:srgbClr val="FF3300"/>
                </a:solidFill>
                <a:latin typeface="Tahoma"/>
                <a:ea typeface="Tahoma"/>
                <a:cs typeface="Tahoma"/>
              </a:rPr>
              <a:t>is specified by the constant INADDR_ANY, whose value is normally 0. This tells the kernel to choose the IP address</a:t>
            </a:r>
            <a:r>
              <a:rPr lang="en-US" sz="2000" dirty="0">
                <a:solidFill>
                  <a:srgbClr val="FF3300"/>
                </a:solidFill>
                <a:latin typeface="Tahoma"/>
                <a:ea typeface="Tahoma"/>
                <a:cs typeface="Tahoma"/>
              </a:rPr>
              <a:t>.*/</a:t>
            </a:r>
          </a:p>
          <a:p>
            <a:endParaRPr lang="en-US" sz="2000">
              <a:solidFill>
                <a:srgbClr val="FF3300"/>
              </a:solidFill>
              <a:latin typeface="Times New Roman" pitchFamily="18" charset="0"/>
              <a:cs typeface="Times New Roman" pitchFamily="18" charset="0"/>
            </a:endParaRPr>
          </a:p>
          <a:p>
            <a:endParaRPr lang="en-US" sz="2000">
              <a:solidFill>
                <a:srgbClr val="FF3300"/>
              </a:solidFill>
              <a:latin typeface="Times New Roman" pitchFamily="18" charset="0"/>
              <a:cs typeface="Times New Roman" pitchFamily="18" charset="0"/>
            </a:endParaRPr>
          </a:p>
          <a:p>
            <a:r>
              <a:rPr lang="en-US" sz="2000" dirty="0" err="1">
                <a:latin typeface="Times New Roman"/>
                <a:cs typeface="Times New Roman"/>
              </a:rPr>
              <a:t>retval</a:t>
            </a:r>
            <a:r>
              <a:rPr lang="en-US" sz="2000" dirty="0">
                <a:latin typeface="Times New Roman"/>
                <a:cs typeface="Times New Roman"/>
              </a:rPr>
              <a:t>=bind(</a:t>
            </a:r>
            <a:r>
              <a:rPr lang="en-US" sz="2000" dirty="0" err="1">
                <a:latin typeface="Times New Roman"/>
                <a:cs typeface="Times New Roman"/>
              </a:rPr>
              <a:t>sockfd</a:t>
            </a:r>
            <a:r>
              <a:rPr lang="en-US" sz="2000" dirty="0">
                <a:latin typeface="Times New Roman"/>
                <a:cs typeface="Times New Roman"/>
              </a:rPr>
              <a:t>,(struct </a:t>
            </a:r>
            <a:r>
              <a:rPr lang="en-US" sz="2000" dirty="0" err="1">
                <a:latin typeface="Times New Roman"/>
                <a:cs typeface="Times New Roman"/>
              </a:rPr>
              <a:t>sockaddr</a:t>
            </a:r>
            <a:r>
              <a:rPr lang="en-US" sz="2000" dirty="0">
                <a:latin typeface="Times New Roman"/>
                <a:cs typeface="Times New Roman"/>
              </a:rPr>
              <a:t>*)&amp;</a:t>
            </a:r>
            <a:r>
              <a:rPr lang="en-US" sz="2000" dirty="0" err="1">
                <a:latin typeface="Times New Roman"/>
                <a:cs typeface="Times New Roman"/>
              </a:rPr>
              <a:t>serveraddr,sizeof</a:t>
            </a:r>
            <a:r>
              <a:rPr lang="en-US" sz="2000" dirty="0">
                <a:latin typeface="Times New Roman"/>
                <a:cs typeface="Times New Roman"/>
              </a:rPr>
              <a:t>(</a:t>
            </a:r>
            <a:r>
              <a:rPr lang="en-US" sz="2000" dirty="0" err="1">
                <a:latin typeface="Times New Roman"/>
                <a:cs typeface="Times New Roman"/>
              </a:rPr>
              <a:t>serveraddr</a:t>
            </a:r>
            <a:r>
              <a:rPr lang="en-US" sz="2000" dirty="0">
                <a:latin typeface="Times New Roman"/>
                <a:cs typeface="Times New Roman"/>
              </a:rPr>
              <a:t>));</a:t>
            </a:r>
          </a:p>
          <a:p>
            <a:r>
              <a:rPr lang="en-US" sz="2000" dirty="0">
                <a:latin typeface="Times New Roman"/>
                <a:cs typeface="Times New Roman"/>
              </a:rPr>
              <a:t>if(</a:t>
            </a:r>
            <a:r>
              <a:rPr lang="en-US" sz="2000" dirty="0" err="1">
                <a:latin typeface="Times New Roman"/>
                <a:cs typeface="Times New Roman"/>
              </a:rPr>
              <a:t>retval</a:t>
            </a:r>
            <a:r>
              <a:rPr lang="en-US" sz="2000" dirty="0">
                <a:latin typeface="Times New Roman"/>
                <a:cs typeface="Times New Roman"/>
              </a:rPr>
              <a:t>==-1) { </a:t>
            </a:r>
            <a:endParaRPr lang="en-US" sz="2000" dirty="0">
              <a:latin typeface="Times New Roman" pitchFamily="18" charset="0"/>
              <a:cs typeface="Times New Roman" pitchFamily="18" charset="0"/>
            </a:endParaRPr>
          </a:p>
          <a:p>
            <a:r>
              <a:rPr lang="en-US" sz="2000" dirty="0">
                <a:latin typeface="Times New Roman"/>
                <a:cs typeface="Times New Roman"/>
              </a:rPr>
              <a:t>	</a:t>
            </a:r>
            <a:r>
              <a:rPr lang="en-US" sz="2000" dirty="0" err="1">
                <a:latin typeface="Times New Roman"/>
                <a:cs typeface="Times New Roman"/>
              </a:rPr>
              <a:t>cout</a:t>
            </a:r>
            <a:r>
              <a:rPr lang="en-US" sz="2000" dirty="0">
                <a:latin typeface="Times New Roman"/>
                <a:cs typeface="Times New Roman"/>
              </a:rPr>
              <a:t>&lt;&lt;"Binding error"; close(</a:t>
            </a:r>
            <a:r>
              <a:rPr lang="en-US" sz="2000" dirty="0" err="1">
                <a:latin typeface="Times New Roman"/>
                <a:cs typeface="Times New Roman"/>
              </a:rPr>
              <a:t>sockfd</a:t>
            </a:r>
            <a:r>
              <a:rPr lang="en-US" sz="2000" dirty="0">
                <a:latin typeface="Times New Roman"/>
                <a:cs typeface="Times New Roman"/>
              </a:rPr>
              <a:t>);</a:t>
            </a:r>
          </a:p>
          <a:p>
            <a:r>
              <a:rPr lang="en-US" sz="2000" dirty="0">
                <a:latin typeface="Times New Roman" pitchFamily="18" charset="0"/>
                <a:cs typeface="Times New Roman" pitchFamily="18" charset="0"/>
              </a:rPr>
              <a:t> 	exit(0); }</a:t>
            </a:r>
          </a:p>
          <a:p>
            <a:endParaRPr lang="en-US" sz="2000">
              <a:latin typeface="Times New Roman" pitchFamily="18" charset="0"/>
              <a:cs typeface="Times New Roman" pitchFamily="18" charset="0"/>
            </a:endParaRPr>
          </a:p>
          <a:p>
            <a:r>
              <a:rPr lang="en-US" sz="2000" dirty="0" err="1">
                <a:latin typeface="Times New Roman"/>
                <a:cs typeface="Times New Roman"/>
              </a:rPr>
              <a:t>retval</a:t>
            </a:r>
            <a:r>
              <a:rPr lang="en-US" sz="2000" dirty="0">
                <a:latin typeface="Times New Roman"/>
                <a:cs typeface="Times New Roman"/>
              </a:rPr>
              <a:t>=listen(sockfd,1);</a:t>
            </a:r>
          </a:p>
          <a:p>
            <a:r>
              <a:rPr lang="en-US" sz="2000" dirty="0">
                <a:latin typeface="Times New Roman"/>
                <a:cs typeface="Times New Roman"/>
              </a:rPr>
              <a:t>if(</a:t>
            </a:r>
            <a:r>
              <a:rPr lang="en-US" sz="2000" dirty="0" err="1">
                <a:latin typeface="Times New Roman"/>
                <a:cs typeface="Times New Roman"/>
              </a:rPr>
              <a:t>retval</a:t>
            </a:r>
            <a:r>
              <a:rPr lang="en-US" sz="2000" dirty="0">
                <a:latin typeface="Times New Roman"/>
                <a:cs typeface="Times New Roman"/>
              </a:rPr>
              <a:t>==-1) { close(</a:t>
            </a:r>
            <a:r>
              <a:rPr lang="en-US" sz="2000" dirty="0" err="1">
                <a:latin typeface="Times New Roman"/>
                <a:cs typeface="Times New Roman"/>
              </a:rPr>
              <a:t>sockfd</a:t>
            </a:r>
            <a:r>
              <a:rPr lang="en-US" sz="2000" dirty="0">
                <a:latin typeface="Times New Roman"/>
                <a:cs typeface="Times New Roman"/>
              </a:rPr>
              <a:t>); </a:t>
            </a:r>
            <a:endParaRPr lang="en-US" sz="2000" dirty="0">
              <a:latin typeface="Times New Roman" pitchFamily="18" charset="0"/>
              <a:cs typeface="Times New Roman" pitchFamily="18" charset="0"/>
            </a:endParaRPr>
          </a:p>
          <a:p>
            <a:r>
              <a:rPr lang="en-US" sz="2000" dirty="0">
                <a:latin typeface="Times New Roman"/>
                <a:cs typeface="Times New Roman"/>
              </a:rPr>
              <a:t>exit(0); } </a:t>
            </a:r>
            <a:endParaRPr lang="en-US" sz="2000" dirty="0">
              <a:latin typeface="Times New Roman" pitchFamily="18" charset="0"/>
              <a:cs typeface="Times New Roman" pitchFamily="18" charset="0"/>
            </a:endParaRPr>
          </a:p>
          <a:p>
            <a:r>
              <a:rPr lang="en-US" sz="2000" dirty="0" err="1">
                <a:latin typeface="Times New Roman"/>
                <a:cs typeface="Times New Roman"/>
              </a:rPr>
              <a:t>actuallen</a:t>
            </a:r>
            <a:r>
              <a:rPr lang="en-US" sz="2000" dirty="0">
                <a:latin typeface="Times New Roman"/>
                <a:cs typeface="Times New Roman"/>
              </a:rPr>
              <a:t>=</a:t>
            </a:r>
            <a:r>
              <a:rPr lang="en-US" sz="2000" dirty="0" err="1">
                <a:latin typeface="Times New Roman"/>
                <a:cs typeface="Times New Roman"/>
              </a:rPr>
              <a:t>sizeof</a:t>
            </a:r>
            <a:r>
              <a:rPr lang="en-US" sz="2000" dirty="0">
                <a:latin typeface="Times New Roman"/>
                <a:cs typeface="Times New Roman"/>
              </a:rPr>
              <a:t>(</a:t>
            </a:r>
            <a:r>
              <a:rPr lang="en-US" sz="2000" dirty="0" err="1">
                <a:latin typeface="Times New Roman"/>
                <a:cs typeface="Times New Roman"/>
              </a:rPr>
              <a:t>clientaddr</a:t>
            </a:r>
            <a:r>
              <a:rPr lang="en-US" sz="2000" dirty="0">
                <a:latin typeface="Times New Roman"/>
                <a:cs typeface="Times New Roman"/>
              </a:rPr>
              <a:t>); </a:t>
            </a:r>
            <a:endParaRPr lang="en-US" sz="2000" dirty="0">
              <a:latin typeface="Times New Roman" pitchFamily="18" charset="0"/>
              <a:cs typeface="Times New Roman" pitchFamily="18" charset="0"/>
            </a:endParaRPr>
          </a:p>
        </p:txBody>
      </p:sp>
    </p:spTree>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90600" y="2057400"/>
            <a:ext cx="6324600" cy="3477875"/>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gets(buff);</a:t>
            </a:r>
          </a:p>
          <a:p>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=send(</a:t>
            </a:r>
            <a:r>
              <a:rPr lang="en-US" sz="2000" err="1">
                <a:latin typeface="Times New Roman" pitchFamily="18" charset="0"/>
                <a:cs typeface="Times New Roman" pitchFamily="18" charset="0"/>
              </a:rPr>
              <a:t>newsockfd,buff,sizeof</a:t>
            </a:r>
            <a:r>
              <a:rPr lang="en-US" sz="2000">
                <a:latin typeface="Times New Roman" pitchFamily="18" charset="0"/>
                <a:cs typeface="Times New Roman" pitchFamily="18" charset="0"/>
              </a:rPr>
              <a:t>(buff),0);</a:t>
            </a:r>
          </a:p>
          <a:p>
            <a:r>
              <a:rPr lang="en-US" sz="2000">
                <a:latin typeface="Times New Roman" pitchFamily="18" charset="0"/>
                <a:cs typeface="Times New Roman" pitchFamily="18" charset="0"/>
              </a:rPr>
              <a:t> if(</a:t>
            </a:r>
            <a:r>
              <a:rPr lang="en-US" sz="2000" err="1">
                <a:latin typeface="Times New Roman" pitchFamily="18" charset="0"/>
                <a:cs typeface="Times New Roman" pitchFamily="18" charset="0"/>
              </a:rPr>
              <a:t>sentbytes</a:t>
            </a:r>
            <a:r>
              <a:rPr lang="en-US" sz="2000">
                <a:latin typeface="Times New Roman" pitchFamily="18" charset="0"/>
                <a:cs typeface="Times New Roman" pitchFamily="18" charset="0"/>
              </a:rPr>
              <a:t>==-1)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	exit(0);</a:t>
            </a:r>
          </a:p>
          <a:p>
            <a:r>
              <a:rPr lang="en-US" sz="2000">
                <a:latin typeface="Times New Roman" pitchFamily="18" charset="0"/>
                <a:cs typeface="Times New Roman" pitchFamily="18" charset="0"/>
              </a:rPr>
              <a:t> }</a:t>
            </a:r>
          </a:p>
          <a:p>
            <a:endParaRPr lang="en-US" sz="2000">
              <a:latin typeface="Times New Roman" pitchFamily="18" charset="0"/>
              <a:cs typeface="Times New Roman" pitchFamily="18" charset="0"/>
            </a:endParaRP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newsockfd</a:t>
            </a:r>
            <a:r>
              <a:rPr lang="en-US" sz="2000">
                <a:latin typeface="Times New Roman" pitchFamily="18" charset="0"/>
                <a:cs typeface="Times New Roman" pitchFamily="18" charset="0"/>
              </a:rPr>
              <a:t>);</a:t>
            </a:r>
          </a:p>
          <a:p>
            <a:r>
              <a:rPr lang="en-US" sz="2000">
                <a:latin typeface="Times New Roman" pitchFamily="18" charset="0"/>
                <a:cs typeface="Times New Roman" pitchFamily="18" charset="0"/>
              </a:rPr>
              <a:t>close(</a:t>
            </a:r>
            <a:r>
              <a:rPr lang="en-US" sz="2000" err="1">
                <a:latin typeface="Times New Roman" pitchFamily="18" charset="0"/>
                <a:cs typeface="Times New Roman" pitchFamily="18" charset="0"/>
              </a:rPr>
              <a:t>sockfd</a:t>
            </a:r>
            <a:r>
              <a:rPr lang="en-US" sz="2000">
                <a:latin typeface="Times New Roman" pitchFamily="18" charset="0"/>
                <a:cs typeface="Times New Roman" pitchFamily="18" charset="0"/>
              </a:rPr>
              <a:t>); </a:t>
            </a:r>
          </a:p>
          <a:p>
            <a:r>
              <a:rPr lang="en-US" sz="2000">
                <a:latin typeface="Times New Roman" pitchFamily="18" charset="0"/>
                <a:cs typeface="Times New Roman" pitchFamily="18" charset="0"/>
              </a:rPr>
              <a:t>}</a:t>
            </a:r>
          </a:p>
        </p:txBody>
      </p:sp>
    </p:spTree>
  </p:cSld>
  <p:clrMapOvr>
    <a:masterClrMapping/>
  </p:clrMapOvr>
  <p:transition>
    <p:pull dir="l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4312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t>Header</a:t>
                      </a:r>
                    </a:p>
                  </a:txBody>
                  <a:tcPr/>
                </a:tc>
                <a:tc>
                  <a:txBody>
                    <a:bodyPr/>
                    <a:lstStyle/>
                    <a:p>
                      <a:r>
                        <a:rPr lang="en-US"/>
                        <a:t>Functions defined</a:t>
                      </a:r>
                    </a:p>
                  </a:txBody>
                  <a:tcPr/>
                </a:tc>
                <a:extLst>
                  <a:ext uri="{0D108BD9-81ED-4DB2-BD59-A6C34878D82A}">
                    <a16:rowId xmlns:a16="http://schemas.microsoft.com/office/drawing/2014/main" val="10000"/>
                  </a:ext>
                </a:extLst>
              </a:tr>
              <a:tr h="370840">
                <a:tc>
                  <a:txBody>
                    <a:bodyPr/>
                    <a:lstStyle/>
                    <a:p>
                      <a:r>
                        <a:rPr lang="en-US" err="1"/>
                        <a:t>arpa</a:t>
                      </a:r>
                      <a:r>
                        <a:rPr lang="en-US"/>
                        <a:t>/</a:t>
                      </a:r>
                      <a:r>
                        <a:rPr lang="en-US" err="1"/>
                        <a:t>inet.h</a:t>
                      </a:r>
                      <a:endParaRPr lang="en-US"/>
                    </a:p>
                  </a:txBody>
                  <a:tcPr/>
                </a:tc>
                <a:tc>
                  <a:txBody>
                    <a:bodyPr/>
                    <a:lstStyle/>
                    <a:p>
                      <a:r>
                        <a:rPr kumimoji="0" lang="en-US" sz="1800" kern="1200" baseline="0" err="1">
                          <a:solidFill>
                            <a:schemeClr val="dk1"/>
                          </a:solidFill>
                          <a:latin typeface="+mn-lt"/>
                          <a:ea typeface="+mn-ea"/>
                          <a:cs typeface="+mn-cs"/>
                        </a:rPr>
                        <a:t>inet</a:t>
                      </a:r>
                      <a:r>
                        <a:rPr kumimoji="0" lang="en-US" sz="1800" kern="1200" baseline="0">
                          <a:solidFill>
                            <a:schemeClr val="dk1"/>
                          </a:solidFill>
                          <a:latin typeface="+mn-lt"/>
                          <a:ea typeface="+mn-ea"/>
                          <a:cs typeface="+mn-cs"/>
                        </a:rPr>
                        <a:t> functions: </a:t>
                      </a:r>
                      <a:r>
                        <a:rPr kumimoji="0" lang="en-US" sz="1800" kern="1200" baseline="0" err="1">
                          <a:solidFill>
                            <a:schemeClr val="dk1"/>
                          </a:solidFill>
                          <a:latin typeface="+mn-lt"/>
                          <a:ea typeface="+mn-ea"/>
                          <a:cs typeface="+mn-cs"/>
                        </a:rPr>
                        <a:t>inet_aton</a:t>
                      </a:r>
                      <a:r>
                        <a:rPr kumimoji="0" lang="en-US" sz="1800" kern="1200" baseline="0">
                          <a:solidFill>
                            <a:schemeClr val="dk1"/>
                          </a:solidFill>
                          <a:latin typeface="+mn-lt"/>
                          <a:ea typeface="+mn-ea"/>
                          <a:cs typeface="+mn-cs"/>
                        </a:rPr>
                        <a:t>, </a:t>
                      </a:r>
                      <a:r>
                        <a:rPr kumimoji="0" lang="en-US" sz="1800" kern="1200" baseline="0" err="1">
                          <a:solidFill>
                            <a:schemeClr val="dk1"/>
                          </a:solidFill>
                          <a:latin typeface="+mn-lt"/>
                          <a:ea typeface="+mn-ea"/>
                          <a:cs typeface="+mn-cs"/>
                        </a:rPr>
                        <a:t>inet_ntoa</a:t>
                      </a:r>
                      <a:r>
                        <a:rPr kumimoji="0" lang="en-US" sz="1800" kern="1200" baseline="0">
                          <a:solidFill>
                            <a:schemeClr val="dk1"/>
                          </a:solidFill>
                          <a:latin typeface="+mn-lt"/>
                          <a:ea typeface="+mn-ea"/>
                          <a:cs typeface="+mn-cs"/>
                        </a:rPr>
                        <a:t>, and </a:t>
                      </a:r>
                      <a:r>
                        <a:rPr kumimoji="0" lang="en-US" sz="1800" kern="1200" baseline="0" err="1">
                          <a:solidFill>
                            <a:schemeClr val="dk1"/>
                          </a:solidFill>
                          <a:latin typeface="+mn-lt"/>
                          <a:ea typeface="+mn-ea"/>
                          <a:cs typeface="+mn-cs"/>
                        </a:rPr>
                        <a:t>inet_addr</a:t>
                      </a:r>
                      <a:endParaRPr lang="en-US"/>
                    </a:p>
                  </a:txBody>
                  <a:tcPr/>
                </a:tc>
                <a:extLst>
                  <a:ext uri="{0D108BD9-81ED-4DB2-BD59-A6C34878D82A}">
                    <a16:rowId xmlns:a16="http://schemas.microsoft.com/office/drawing/2014/main" val="10001"/>
                  </a:ext>
                </a:extLst>
              </a:tr>
              <a:tr h="370840">
                <a:tc>
                  <a:txBody>
                    <a:bodyPr/>
                    <a:lstStyle/>
                    <a:p>
                      <a:r>
                        <a:rPr lang="en-US" sz="1800" err="1"/>
                        <a:t>unistd.h</a:t>
                      </a:r>
                      <a:endParaRPr lang="en-US"/>
                    </a:p>
                  </a:txBody>
                  <a:tcPr/>
                </a:tc>
                <a:tc>
                  <a:txBody>
                    <a:bodyPr/>
                    <a:lstStyle/>
                    <a:p>
                      <a:r>
                        <a:rPr lang="en-US"/>
                        <a:t>System call:</a:t>
                      </a:r>
                      <a:r>
                        <a:rPr lang="en-US" baseline="0"/>
                        <a:t> </a:t>
                      </a:r>
                      <a:r>
                        <a:rPr lang="en-US"/>
                        <a:t>close, fork, exec</a:t>
                      </a:r>
                    </a:p>
                  </a:txBody>
                  <a:tcPr/>
                </a:tc>
                <a:extLst>
                  <a:ext uri="{0D108BD9-81ED-4DB2-BD59-A6C34878D82A}">
                    <a16:rowId xmlns:a16="http://schemas.microsoft.com/office/drawing/2014/main" val="10002"/>
                  </a:ext>
                </a:extLst>
              </a:tr>
              <a:tr h="370840">
                <a:tc>
                  <a:txBody>
                    <a:bodyPr/>
                    <a:lstStyle/>
                    <a:p>
                      <a:r>
                        <a:rPr lang="en-US" sz="1800"/>
                        <a:t>sys/</a:t>
                      </a:r>
                      <a:r>
                        <a:rPr lang="en-US" sz="1800" err="1"/>
                        <a:t>socket.h</a:t>
                      </a:r>
                      <a:endParaRPr lang="en-US"/>
                    </a:p>
                  </a:txBody>
                  <a:tcPr/>
                </a:tc>
                <a:tc>
                  <a:txBody>
                    <a:bodyPr/>
                    <a:lstStyle/>
                    <a:p>
                      <a:r>
                        <a:rPr kumimoji="0" lang="en-US" sz="1800" kern="1200" baseline="0">
                          <a:solidFill>
                            <a:schemeClr val="dk1"/>
                          </a:solidFill>
                          <a:latin typeface="+mn-lt"/>
                          <a:ea typeface="+mn-ea"/>
                          <a:cs typeface="+mn-cs"/>
                        </a:rPr>
                        <a:t>basic socket definitions</a:t>
                      </a:r>
                    </a:p>
                    <a:p>
                      <a:r>
                        <a:rPr kumimoji="0" lang="en-US" sz="1800" kern="1200" baseline="0" err="1">
                          <a:solidFill>
                            <a:schemeClr val="dk1"/>
                          </a:solidFill>
                          <a:latin typeface="+mn-lt"/>
                          <a:ea typeface="+mn-ea"/>
                          <a:cs typeface="+mn-cs"/>
                        </a:rPr>
                        <a:t>recv</a:t>
                      </a:r>
                      <a:r>
                        <a:rPr kumimoji="0" lang="en-US" sz="1800" kern="1200" baseline="0">
                          <a:solidFill>
                            <a:schemeClr val="dk1"/>
                          </a:solidFill>
                          <a:latin typeface="+mn-lt"/>
                          <a:ea typeface="+mn-ea"/>
                          <a:cs typeface="+mn-cs"/>
                        </a:rPr>
                        <a:t>, send </a:t>
                      </a:r>
                      <a:endParaRPr lang="en-US"/>
                    </a:p>
                  </a:txBody>
                  <a:tcPr/>
                </a:tc>
                <a:extLst>
                  <a:ext uri="{0D108BD9-81ED-4DB2-BD59-A6C34878D82A}">
                    <a16:rowId xmlns:a16="http://schemas.microsoft.com/office/drawing/2014/main" val="10003"/>
                  </a:ext>
                </a:extLst>
              </a:tr>
              <a:tr h="370840">
                <a:tc>
                  <a:txBody>
                    <a:bodyPr/>
                    <a:lstStyle/>
                    <a:p>
                      <a:r>
                        <a:rPr lang="en-US" sz="1800"/>
                        <a:t>sys/</a:t>
                      </a:r>
                      <a:r>
                        <a:rPr lang="en-US" sz="1800" err="1"/>
                        <a:t>types.h</a:t>
                      </a:r>
                      <a:endParaRPr lang="en-US"/>
                    </a:p>
                  </a:txBody>
                  <a:tcPr/>
                </a:tc>
                <a:tc>
                  <a:txBody>
                    <a:bodyPr/>
                    <a:lstStyle/>
                    <a:p>
                      <a:r>
                        <a:rPr kumimoji="0" lang="en-US" sz="1800" kern="1200" baseline="0">
                          <a:solidFill>
                            <a:schemeClr val="dk1"/>
                          </a:solidFill>
                          <a:latin typeface="+mn-lt"/>
                          <a:ea typeface="+mn-ea"/>
                          <a:cs typeface="+mn-cs"/>
                        </a:rPr>
                        <a:t>basic system data types</a:t>
                      </a:r>
                      <a:endParaRPr lang="en-US"/>
                    </a:p>
                  </a:txBody>
                  <a:tcPr/>
                </a:tc>
                <a:extLst>
                  <a:ext uri="{0D108BD9-81ED-4DB2-BD59-A6C34878D82A}">
                    <a16:rowId xmlns:a16="http://schemas.microsoft.com/office/drawing/2014/main" val="10004"/>
                  </a:ext>
                </a:extLst>
              </a:tr>
              <a:tr h="370840">
                <a:tc>
                  <a:txBody>
                    <a:bodyPr/>
                    <a:lstStyle/>
                    <a:p>
                      <a:r>
                        <a:rPr lang="en-US" sz="1800" err="1"/>
                        <a:t>netinet</a:t>
                      </a:r>
                      <a:r>
                        <a:rPr lang="en-US" sz="1800"/>
                        <a:t>/</a:t>
                      </a:r>
                      <a:r>
                        <a:rPr lang="en-US" sz="1800" err="1"/>
                        <a:t>in.h</a:t>
                      </a:r>
                      <a:endParaRPr lang="en-US"/>
                    </a:p>
                  </a:txBody>
                  <a:tcPr/>
                </a:tc>
                <a:tc>
                  <a:txBody>
                    <a:bodyPr/>
                    <a:lstStyle/>
                    <a:p>
                      <a:r>
                        <a:rPr kumimoji="0" lang="en-US" sz="1800" kern="1200" baseline="0" err="1">
                          <a:solidFill>
                            <a:schemeClr val="dk1"/>
                          </a:solidFill>
                          <a:latin typeface="+mn-lt"/>
                          <a:ea typeface="+mn-ea"/>
                          <a:cs typeface="+mn-cs"/>
                        </a:rPr>
                        <a:t>sockaddr_in</a:t>
                      </a:r>
                      <a:r>
                        <a:rPr kumimoji="0" lang="en-US" sz="1800" kern="1200" baseline="0">
                          <a:solidFill>
                            <a:schemeClr val="dk1"/>
                          </a:solidFill>
                          <a:latin typeface="+mn-lt"/>
                          <a:ea typeface="+mn-ea"/>
                          <a:cs typeface="+mn-cs"/>
                        </a:rPr>
                        <a:t>{} and other Internet definitions</a:t>
                      </a:r>
                      <a:endParaRPr lang="en-US"/>
                    </a:p>
                  </a:txBody>
                  <a:tcPr/>
                </a:tc>
                <a:extLst>
                  <a:ext uri="{0D108BD9-81ED-4DB2-BD59-A6C34878D82A}">
                    <a16:rowId xmlns:a16="http://schemas.microsoft.com/office/drawing/2014/main" val="10005"/>
                  </a:ext>
                </a:extLst>
              </a:tr>
              <a:tr h="370840">
                <a:tc>
                  <a:txBody>
                    <a:bodyPr/>
                    <a:lstStyle/>
                    <a:p>
                      <a:r>
                        <a:rPr lang="en-US" sz="1800"/>
                        <a:t>sys/</a:t>
                      </a:r>
                      <a:r>
                        <a:rPr lang="en-US" sz="1800" err="1"/>
                        <a:t>stat.h</a:t>
                      </a:r>
                      <a:endParaRPr lang="en-US"/>
                    </a:p>
                  </a:txBody>
                  <a:tcPr/>
                </a:tc>
                <a:tc>
                  <a:txBody>
                    <a:bodyPr/>
                    <a:lstStyle/>
                    <a:p>
                      <a:r>
                        <a:rPr kumimoji="0" lang="fr-FR" sz="1800" kern="1200" baseline="0">
                          <a:solidFill>
                            <a:schemeClr val="dk1"/>
                          </a:solidFill>
                          <a:latin typeface="+mn-lt"/>
                          <a:ea typeface="+mn-ea"/>
                          <a:cs typeface="+mn-cs"/>
                        </a:rPr>
                        <a:t>for </a:t>
                      </a:r>
                      <a:r>
                        <a:rPr kumimoji="0" lang="fr-FR" sz="1800" kern="1200" baseline="0" err="1">
                          <a:solidFill>
                            <a:schemeClr val="dk1"/>
                          </a:solidFill>
                          <a:latin typeface="+mn-lt"/>
                          <a:ea typeface="+mn-ea"/>
                          <a:cs typeface="+mn-cs"/>
                        </a:rPr>
                        <a:t>S_xxx</a:t>
                      </a:r>
                      <a:r>
                        <a:rPr kumimoji="0" lang="fr-FR" sz="1800" kern="1200" baseline="0">
                          <a:solidFill>
                            <a:schemeClr val="dk1"/>
                          </a:solidFill>
                          <a:latin typeface="+mn-lt"/>
                          <a:ea typeface="+mn-ea"/>
                          <a:cs typeface="+mn-cs"/>
                        </a:rPr>
                        <a:t> file mode constants</a:t>
                      </a:r>
                      <a:endParaRPr lang="en-US"/>
                    </a:p>
                  </a:txBody>
                  <a:tcPr/>
                </a:tc>
                <a:extLst>
                  <a:ext uri="{0D108BD9-81ED-4DB2-BD59-A6C34878D82A}">
                    <a16:rowId xmlns:a16="http://schemas.microsoft.com/office/drawing/2014/main" val="10006"/>
                  </a:ext>
                </a:extLst>
              </a:tr>
              <a:tr h="370840">
                <a:tc>
                  <a:txBody>
                    <a:bodyPr/>
                    <a:lstStyle/>
                    <a:p>
                      <a:r>
                        <a:rPr kumimoji="0" lang="en-US" sz="1800" kern="1200" baseline="0" err="1">
                          <a:solidFill>
                            <a:schemeClr val="dk1"/>
                          </a:solidFill>
                          <a:latin typeface="+mn-lt"/>
                          <a:ea typeface="+mn-ea"/>
                          <a:cs typeface="+mn-cs"/>
                        </a:rPr>
                        <a:t>fcntl.h</a:t>
                      </a:r>
                      <a:endParaRPr lang="en-US"/>
                    </a:p>
                  </a:txBody>
                  <a:tcPr/>
                </a:tc>
                <a:tc>
                  <a:txBody>
                    <a:bodyPr/>
                    <a:lstStyle/>
                    <a:p>
                      <a:r>
                        <a:rPr kumimoji="0" lang="en-US" sz="1800" kern="1200" baseline="0">
                          <a:solidFill>
                            <a:schemeClr val="dk1"/>
                          </a:solidFill>
                          <a:latin typeface="+mn-lt"/>
                          <a:ea typeface="+mn-ea"/>
                          <a:cs typeface="+mn-cs"/>
                        </a:rPr>
                        <a:t>for </a:t>
                      </a:r>
                      <a:r>
                        <a:rPr kumimoji="0" lang="en-US" sz="1800" kern="1200" baseline="0" err="1">
                          <a:solidFill>
                            <a:schemeClr val="dk1"/>
                          </a:solidFill>
                          <a:latin typeface="+mn-lt"/>
                          <a:ea typeface="+mn-ea"/>
                          <a:cs typeface="+mn-cs"/>
                        </a:rPr>
                        <a:t>nonblocking</a:t>
                      </a:r>
                      <a:endParaRPr lang="en-US"/>
                    </a:p>
                  </a:txBody>
                  <a:tcPr/>
                </a:tc>
                <a:extLst>
                  <a:ext uri="{0D108BD9-81ED-4DB2-BD59-A6C34878D82A}">
                    <a16:rowId xmlns:a16="http://schemas.microsoft.com/office/drawing/2014/main" val="10007"/>
                  </a:ext>
                </a:extLst>
              </a:tr>
            </a:tbl>
          </a:graphicData>
        </a:graphic>
      </p:graphicFrame>
    </p:spTree>
  </p:cSld>
  <p:clrMapOvr>
    <a:masterClrMapping/>
  </p:clrMapOvr>
  <p:transition>
    <p:pull dir="l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571625" y="2362200"/>
            <a:ext cx="6000750" cy="1857375"/>
          </a:xfrm>
          <a:prstGeom prst="rect">
            <a:avLst/>
          </a:prstGeom>
          <a:noFill/>
          <a:ln w="9525">
            <a:noFill/>
            <a:miter lim="800000"/>
            <a:headEnd/>
            <a:tailEnd/>
          </a:ln>
          <a:effectLst/>
        </p:spPr>
      </p:pic>
    </p:spTree>
  </p:cSld>
  <p:clrMapOvr>
    <a:masterClrMapping/>
  </p:clrMapOvr>
  <p:transition>
    <p:pull dir="l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7"/>
          <p:cNvSpPr txBox="1">
            <a:spLocks noChangeArrowheads="1"/>
          </p:cNvSpPr>
          <p:nvPr/>
        </p:nvSpPr>
        <p:spPr bwMode="auto">
          <a:xfrm>
            <a:off x="1447800" y="457200"/>
            <a:ext cx="5656263" cy="553998"/>
          </a:xfrm>
          <a:prstGeom prst="rect">
            <a:avLst/>
          </a:prstGeom>
          <a:noFill/>
          <a:ln w="9525">
            <a:noFill/>
            <a:miter lim="800000"/>
            <a:headEnd/>
            <a:tailEnd/>
          </a:ln>
        </p:spPr>
        <p:txBody>
          <a:bodyPr>
            <a:spAutoFit/>
          </a:bodyPr>
          <a:lstStyle/>
          <a:p>
            <a:pPr algn="ctr"/>
            <a:r>
              <a:rPr lang="en-US" altLang="ja-JP" sz="3000" cap="small">
                <a:solidFill>
                  <a:schemeClr val="tx2"/>
                </a:solidFill>
                <a:latin typeface="Times New Roman" pitchFamily="18" charset="0"/>
                <a:ea typeface="+mj-ea"/>
                <a:cs typeface="Times New Roman" pitchFamily="18" charset="0"/>
              </a:rPr>
              <a:t>SOCKET Programming in UNIX</a:t>
            </a:r>
          </a:p>
        </p:txBody>
      </p:sp>
      <p:sp>
        <p:nvSpPr>
          <p:cNvPr id="981000" name="Rectangle 8"/>
          <p:cNvSpPr>
            <a:spLocks noChangeArrowheads="1"/>
          </p:cNvSpPr>
          <p:nvPr/>
        </p:nvSpPr>
        <p:spPr bwMode="auto">
          <a:xfrm>
            <a:off x="664684" y="2057400"/>
            <a:ext cx="7943850" cy="4419600"/>
          </a:xfrm>
          <a:prstGeom prst="rect">
            <a:avLst/>
          </a:prstGeom>
          <a:noFill/>
          <a:ln w="9525">
            <a:noFill/>
            <a:miter lim="800000"/>
            <a:headEnd/>
            <a:tailEnd/>
          </a:ln>
        </p:spPr>
        <p:txBody>
          <a:bodyPr lIns="92075" tIns="46038" rIns="92075" bIns="46038"/>
          <a:lstStyle/>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0000"/>
                </a:solidFill>
                <a:latin typeface="Times New Roman" charset="0"/>
                <a:ea typeface="ＭＳ Ｐゴシック" pitchFamily="50" charset="-128"/>
              </a:rPr>
              <a:t>a MECHANISM  TO PROVIDE SERVICES  </a:t>
            </a:r>
            <a:r>
              <a:rPr kumimoji="1" lang="en-US" altLang="ja-JP" sz="2000">
                <a:latin typeface="Times New Roman" charset="0"/>
                <a:ea typeface="ＭＳ Ｐゴシック" pitchFamily="50" charset="-128"/>
              </a:rPr>
              <a:t>to  the application  program.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Using a socket, </a:t>
            </a:r>
            <a:r>
              <a:rPr kumimoji="1" lang="en-US" altLang="ja-JP" sz="2000">
                <a:solidFill>
                  <a:schemeClr val="accent2"/>
                </a:solidFill>
                <a:latin typeface="Times New Roman" charset="0"/>
                <a:ea typeface="ＭＳ Ｐゴシック" pitchFamily="50" charset="-128"/>
              </a:rPr>
              <a:t>two processes</a:t>
            </a:r>
            <a:r>
              <a:rPr kumimoji="1" lang="en-US" altLang="ja-JP" sz="2000">
                <a:latin typeface="Times New Roman" charset="0"/>
                <a:ea typeface="ＭＳ Ｐゴシック" pitchFamily="50" charset="-128"/>
              </a:rPr>
              <a:t> can communicate with each other</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is </a:t>
            </a:r>
            <a:r>
              <a:rPr kumimoji="1" lang="en-US" altLang="ja-JP" sz="2000">
                <a:solidFill>
                  <a:srgbClr val="FF6600"/>
                </a:solidFill>
                <a:latin typeface="Times New Roman" charset="0"/>
                <a:ea typeface="ＭＳ Ｐゴシック" pitchFamily="50" charset="-128"/>
              </a:rPr>
              <a:t>bi-directional</a:t>
            </a:r>
            <a:r>
              <a:rPr kumimoji="1" lang="en-US" altLang="ja-JP" sz="2000">
                <a:latin typeface="Times New Roman" charset="0"/>
                <a:ea typeface="ＭＳ Ｐゴシック" pitchFamily="50" charset="-128"/>
              </a:rPr>
              <a:t> (full-duplex) transmission </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can be created </a:t>
            </a:r>
            <a:r>
              <a:rPr kumimoji="1" lang="en-US" altLang="ja-JP" sz="2000">
                <a:solidFill>
                  <a:srgbClr val="CC0066"/>
                </a:solidFill>
                <a:latin typeface="Times New Roman" charset="0"/>
                <a:ea typeface="ＭＳ Ｐゴシック" pitchFamily="50" charset="-128"/>
              </a:rPr>
              <a:t>dynamically.(created any time)</a:t>
            </a:r>
          </a:p>
          <a:p>
            <a:pPr marL="342900" indent="-342900" defTabSz="762000">
              <a:spcBef>
                <a:spcPct val="20000"/>
              </a:spcBef>
              <a:buFontTx/>
              <a:buChar char="•"/>
            </a:pPr>
            <a:endParaRPr kumimoji="1" lang="en-US" altLang="ja-JP" sz="2000">
              <a:solidFill>
                <a:srgbClr val="CC0066"/>
              </a:solidFill>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In operating systems,  a socket is a structure(does not have methods)</a:t>
            </a:r>
          </a:p>
          <a:p>
            <a:pPr marL="342900" indent="-342900" defTabSz="762000">
              <a:spcBef>
                <a:spcPct val="20000"/>
              </a:spcBef>
              <a:buFontTx/>
              <a:buChar char="•"/>
            </a:pPr>
            <a:endParaRPr kumimoji="1" lang="en-US" altLang="ja-JP" sz="2000">
              <a:latin typeface="Times New Roman" charset="0"/>
              <a:ea typeface="ＭＳ Ｐゴシック" pitchFamily="50" charset="-128"/>
            </a:endParaRPr>
          </a:p>
          <a:p>
            <a:pPr marL="342900" indent="-342900" defTabSz="762000">
              <a:spcBef>
                <a:spcPct val="20000"/>
              </a:spcBef>
              <a:buFontTx/>
              <a:buChar char="•"/>
            </a:pPr>
            <a:r>
              <a:rPr kumimoji="1" lang="en-US" altLang="ja-JP" sz="2000">
                <a:latin typeface="Times New Roman" charset="0"/>
                <a:ea typeface="ＭＳ Ｐゴシック" pitchFamily="50" charset="-128"/>
              </a:rPr>
              <a:t>A socket address is the combination of an IP address and a port number</a:t>
            </a:r>
          </a:p>
        </p:txBody>
      </p:sp>
      <p:sp>
        <p:nvSpPr>
          <p:cNvPr id="7175" name="Text Box 9"/>
          <p:cNvSpPr txBox="1">
            <a:spLocks noChangeArrowheads="1"/>
          </p:cNvSpPr>
          <p:nvPr/>
        </p:nvSpPr>
        <p:spPr bwMode="auto">
          <a:xfrm>
            <a:off x="533400" y="1371600"/>
            <a:ext cx="2381250" cy="457200"/>
          </a:xfrm>
          <a:prstGeom prst="rect">
            <a:avLst/>
          </a:prstGeom>
          <a:noFill/>
          <a:ln w="9525">
            <a:noFill/>
            <a:miter lim="800000"/>
            <a:headEnd/>
            <a:tailEnd/>
          </a:ln>
        </p:spPr>
        <p:txBody>
          <a:bodyPr wrap="none">
            <a:spAutoFit/>
          </a:bodyPr>
          <a:lstStyle/>
          <a:p>
            <a:r>
              <a:rPr kumimoji="1" lang="en-US" altLang="ja-JP">
                <a:latin typeface="Times New Roman" charset="0"/>
                <a:ea typeface="ＭＳ Ｐゴシック" pitchFamily="50" charset="-128"/>
              </a:rPr>
              <a:t>What is “socket”?</a:t>
            </a:r>
          </a:p>
        </p:txBody>
      </p:sp>
      <p:sp>
        <p:nvSpPr>
          <p:cNvPr id="2" name="Rectangle 1"/>
          <p:cNvSpPr/>
          <p:nvPr/>
        </p:nvSpPr>
        <p:spPr>
          <a:xfrm>
            <a:off x="3276600" y="1118800"/>
            <a:ext cx="4572000" cy="830997"/>
          </a:xfrm>
          <a:prstGeom prst="rect">
            <a:avLst/>
          </a:prstGeom>
        </p:spPr>
        <p:txBody>
          <a:bodyPr>
            <a:spAutoFit/>
          </a:bodyPr>
          <a:lstStyle/>
          <a:p>
            <a:pPr defTabSz="762000"/>
            <a:r>
              <a:rPr lang="en-US" altLang="ja-JP"/>
              <a:t>Socket Address = IP Address + Port Number </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10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Connection-oriented Protocol</a:t>
            </a:r>
          </a:p>
        </p:txBody>
      </p:sp>
      <p:graphicFrame>
        <p:nvGraphicFramePr>
          <p:cNvPr id="1026" name="Object 17"/>
          <p:cNvGraphicFramePr>
            <a:graphicFrameLocks noChangeAspect="1"/>
          </p:cNvGraphicFramePr>
          <p:nvPr>
            <p:extLst>
              <p:ext uri="{D42A27DB-BD31-4B8C-83A1-F6EECF244321}">
                <p14:modId xmlns:p14="http://schemas.microsoft.com/office/powerpoint/2010/main" val="2066749804"/>
              </p:ext>
            </p:extLst>
          </p:nvPr>
        </p:nvGraphicFramePr>
        <p:xfrm>
          <a:off x="1371600" y="1488688"/>
          <a:ext cx="6096000" cy="4567426"/>
        </p:xfrm>
        <a:graphic>
          <a:graphicData uri="http://schemas.openxmlformats.org/presentationml/2006/ole">
            <mc:AlternateContent xmlns:mc="http://schemas.openxmlformats.org/markup-compatibility/2006">
              <mc:Choice xmlns:v="urn:schemas-microsoft-com:vml" Requires="v">
                <p:oleObj name="Bitmap Image" r:id="rId3" imgW="4896533" imgH="4229690" progId="Paint.Picture">
                  <p:embed/>
                </p:oleObj>
              </mc:Choice>
              <mc:Fallback>
                <p:oleObj name="Bitmap Image" r:id="rId3" imgW="4896533" imgH="4229690" progId="Paint.Picture">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88688"/>
                        <a:ext cx="6096000" cy="456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lnSpc>
                <a:spcPct val="75000"/>
              </a:lnSpc>
            </a:pPr>
            <a:r>
              <a:rPr lang="en-US"/>
              <a:t>Socket System Calls for Connection-less Protocol</a:t>
            </a:r>
          </a:p>
        </p:txBody>
      </p:sp>
      <p:pic>
        <p:nvPicPr>
          <p:cNvPr id="2" name="Picture 1"/>
          <p:cNvPicPr>
            <a:picLocks noChangeAspect="1"/>
          </p:cNvPicPr>
          <p:nvPr/>
        </p:nvPicPr>
        <p:blipFill>
          <a:blip r:embed="rId3"/>
          <a:stretch>
            <a:fillRect/>
          </a:stretch>
        </p:blipFill>
        <p:spPr>
          <a:xfrm>
            <a:off x="629913" y="1417638"/>
            <a:ext cx="6694586" cy="5135562"/>
          </a:xfrm>
          <a:prstGeom prst="rect">
            <a:avLst/>
          </a:prstGeom>
        </p:spPr>
      </p:pic>
    </p:spTree>
    <p:extLst>
      <p:ext uri="{BB962C8B-B14F-4D97-AF65-F5344CB8AC3E}">
        <p14:creationId xmlns:p14="http://schemas.microsoft.com/office/powerpoint/2010/main" val="3938174383"/>
      </p:ext>
    </p:extLst>
  </p:cSld>
  <p:clrMapOvr>
    <a:masterClrMapping/>
  </p:clrMapOvr>
  <p:transition>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nvSpPr>
        <p:spPr bwMode="auto">
          <a:xfrm>
            <a:off x="381000" y="609600"/>
            <a:ext cx="8305800" cy="6001643"/>
          </a:xfrm>
          <a:prstGeom prst="rect">
            <a:avLst/>
          </a:prstGeom>
          <a:noFill/>
          <a:ln w="9525">
            <a:noFill/>
            <a:miter lim="800000"/>
            <a:headEnd/>
            <a:tailEnd/>
          </a:ln>
        </p:spPr>
        <p:txBody>
          <a:bodyPr>
            <a:spAutoFit/>
          </a:bodyPr>
          <a:lstStyle/>
          <a:p>
            <a:pPr indent="-274320" algn="just">
              <a:buClr>
                <a:schemeClr val="accent1"/>
              </a:buClr>
              <a:buFontTx/>
              <a:buChar char="•"/>
            </a:pPr>
            <a:r>
              <a:rPr lang="en-US">
                <a:latin typeface="Times New Roman" pitchFamily="18" charset="0"/>
                <a:cs typeface="Times New Roman" pitchFamily="18" charset="0"/>
              </a:rPr>
              <a:t> The server begins by carrying out a passive  open as follows.</a:t>
            </a:r>
          </a:p>
          <a:p>
            <a:pPr indent="-274320" algn="just">
              <a:buClr>
                <a:schemeClr val="accent1"/>
              </a:buClr>
            </a:pPr>
            <a:r>
              <a:rPr lang="en-US">
                <a:latin typeface="Times New Roman" pitchFamily="18" charset="0"/>
                <a:cs typeface="Times New Roman" pitchFamily="18" charset="0"/>
              </a:rPr>
              <a:t>(Server when it starts, opens the door for incoming requests but never initiates a service until it is requested to do so. This is called passive open.)  </a:t>
            </a:r>
          </a:p>
          <a:p>
            <a:pPr indent="-274320" algn="just">
              <a:buClr>
                <a:schemeClr val="accent1"/>
              </a:buCl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socket call creates a TCP socket.</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bind call then binds the well-known port number of the server to the socket. </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listen call turns the socket into a listening socket that can accept incoming  connections from clients.</a:t>
            </a:r>
          </a:p>
          <a:p>
            <a:pPr indent="-274320" algn="just">
              <a:buClr>
                <a:schemeClr val="accent1"/>
              </a:buClr>
              <a:buFontTx/>
              <a:buChar char="•"/>
            </a:pPr>
            <a:endParaRPr lang="en-US">
              <a:latin typeface="Times New Roman" pitchFamily="18" charset="0"/>
              <a:cs typeface="Times New Roman" pitchFamily="18" charset="0"/>
            </a:endParaRPr>
          </a:p>
          <a:p>
            <a:pPr indent="-274320" algn="just">
              <a:buClr>
                <a:schemeClr val="accent1"/>
              </a:buClr>
              <a:buFontTx/>
              <a:buChar char="•"/>
            </a:pPr>
            <a:r>
              <a:rPr lang="en-US">
                <a:latin typeface="Times New Roman" pitchFamily="18" charset="0"/>
                <a:cs typeface="Times New Roman" pitchFamily="18" charset="0"/>
              </a:rPr>
              <a:t>The accept call puts the server process to sleep until  the arrival of a client connection.  </a:t>
            </a:r>
          </a:p>
          <a:p>
            <a:pPr indent="-274320" algn="just">
              <a:buClr>
                <a:schemeClr val="accent1"/>
              </a:buClr>
            </a:pP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5090"/>
                                        </p:tgtEl>
                                        <p:attrNameLst>
                                          <p:attrName>style.visibility</p:attrName>
                                        </p:attrNameLst>
                                      </p:cBhvr>
                                      <p:to>
                                        <p:strVal val="visible"/>
                                      </p:to>
                                    </p:set>
                                    <p:animEffect transition="in" filter="slide(fromBottom)">
                                      <p:cBhvr>
                                        <p:cTn id="7" dur="500"/>
                                        <p:tgtEl>
                                          <p:spTgt spid="98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lnSpc>
                <a:spcPct val="90000"/>
              </a:lnSpc>
            </a:pPr>
            <a:r>
              <a:rPr lang="en-US" b="1">
                <a:solidFill>
                  <a:srgbClr val="FF3300"/>
                </a:solidFill>
              </a:rPr>
              <a:t>Elementary Socket System Calls</a:t>
            </a:r>
          </a:p>
        </p:txBody>
      </p:sp>
    </p:spTree>
  </p:cSld>
  <p:clrMapOvr>
    <a:masterClrMapping/>
  </p:clrMapOvr>
  <p:transition>
    <p:pull dir="l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39122B66F9E2418DFF6C971A574729" ma:contentTypeVersion="8" ma:contentTypeDescription="Create a new document." ma:contentTypeScope="" ma:versionID="d86df791aaea332585965c1d1b65d26e">
  <xsd:schema xmlns:xsd="http://www.w3.org/2001/XMLSchema" xmlns:xs="http://www.w3.org/2001/XMLSchema" xmlns:p="http://schemas.microsoft.com/office/2006/metadata/properties" xmlns:ns2="8b025684-f770-4438-9eb5-38043507c947" targetNamespace="http://schemas.microsoft.com/office/2006/metadata/properties" ma:root="true" ma:fieldsID="dc604b7fa96835aa69b192e4f5b8639f" ns2:_="">
    <xsd:import namespace="8b025684-f770-4438-9eb5-38043507c94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025684-f770-4438-9eb5-38043507c9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E6AF8-0BDD-4623-92C3-FB16965CE9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1AC634-FC47-44DA-A1B1-363B05F7A878}">
  <ds:schemaRefs>
    <ds:schemaRef ds:uri="http://schemas.microsoft.com/sharepoint/v3/contenttype/forms"/>
  </ds:schemaRefs>
</ds:datastoreItem>
</file>

<file path=customXml/itemProps3.xml><?xml version="1.0" encoding="utf-8"?>
<ds:datastoreItem xmlns:ds="http://schemas.openxmlformats.org/officeDocument/2006/customXml" ds:itemID="{0F9C19D8-7ECA-4AE7-BAE0-3DB625C4037F}"/>
</file>

<file path=docProps/app.xml><?xml version="1.0" encoding="utf-8"?>
<Properties xmlns="http://schemas.openxmlformats.org/officeDocument/2006/extended-properties" xmlns:vt="http://schemas.openxmlformats.org/officeDocument/2006/docPropsVTypes">
  <Template>Oriel</Template>
  <Application>Microsoft Office PowerPoint</Application>
  <PresentationFormat>On-screen Show (4:3)</PresentationFormat>
  <Slides>49</Slides>
  <Notes>37</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Oriel</vt:lpstr>
      <vt:lpstr>INTRODUCTION TO SOCKET PROGRAMMING </vt:lpstr>
      <vt:lpstr>Client Server model</vt:lpstr>
      <vt:lpstr>What is Computer Networks?</vt:lpstr>
      <vt:lpstr>An Analogy</vt:lpstr>
      <vt:lpstr>PowerPoint Presentation</vt:lpstr>
      <vt:lpstr>Socket System Calls for Connection-oriented Protocol</vt:lpstr>
      <vt:lpstr>Socket System Calls for Connection-less Protocol</vt:lpstr>
      <vt:lpstr>PowerPoint Presentation</vt:lpstr>
      <vt:lpstr>Elementary Socket System Calls</vt:lpstr>
      <vt:lpstr>  </vt:lpstr>
      <vt:lpstr>PowerPoint Presentation</vt:lpstr>
      <vt:lpstr>“socket” System Call Definition and Parameters</vt:lpstr>
      <vt:lpstr>Berkeley Sockets </vt:lpstr>
      <vt:lpstr>PowerPoint Presentation</vt:lpstr>
      <vt:lpstr>PowerPoint Presentation</vt:lpstr>
      <vt:lpstr>PowerPoint Presentation</vt:lpstr>
      <vt:lpstr>“bind” System Call Why use bind?</vt:lpstr>
      <vt:lpstr>“bind” System Call Definition and Parameters</vt:lpstr>
      <vt:lpstr>“bind” System Call Definition and Parameters</vt:lpstr>
      <vt:lpstr>“bind” System Call The sockaddr_in structure</vt:lpstr>
      <vt:lpstr>“bind” System Call More on sockaddr_in structure…</vt:lpstr>
      <vt:lpstr>PowerPoint Presentation</vt:lpstr>
      <vt:lpstr>PowerPoint Presentation</vt:lpstr>
      <vt:lpstr>“bind” System Call Byte ordering routines</vt:lpstr>
      <vt:lpstr>“bind” System Call More on byte ordering routines…</vt:lpstr>
      <vt:lpstr>“bind” System Call Address conversion routines</vt:lpstr>
      <vt:lpstr>“bind” System Call More on address conversion routines…</vt:lpstr>
      <vt:lpstr>“bind” System Call More on address conversion routines…</vt:lpstr>
      <vt:lpstr>“bind” System Call Some more information…</vt:lpstr>
      <vt:lpstr>“listen” System Call Definition and Parameters</vt:lpstr>
      <vt:lpstr>“accept” System Call Definition and Parameters</vt:lpstr>
      <vt:lpstr>“accept” System Call sockfd, peer and addrlen parameters…</vt:lpstr>
      <vt:lpstr>“accept” System Call Parameters and more…</vt:lpstr>
      <vt:lpstr>“connect” System Call Definition and Parameters</vt:lpstr>
      <vt:lpstr>“connect” System Call connection-oriented vs. connectionless…</vt:lpstr>
      <vt:lpstr>“connect” System Call connection-oriented vs. connectionless…</vt:lpstr>
      <vt:lpstr>“connect” System Call Some more information…</vt:lpstr>
      <vt:lpstr>“send” System Call Definition and Parameters</vt:lpstr>
      <vt:lpstr>“recv” System Call Definition and Parameters</vt:lpstr>
      <vt:lpstr>“close” System Call Definition and Parameters</vt:lpstr>
      <vt:lpstr>sendto()--UDP Sockets</vt:lpstr>
      <vt:lpstr>recvfrom()--UDP Sockets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NETWORK PROGRAMMING</dc:title>
  <dc:creator>mca-68</dc:creator>
  <cp:revision>19</cp:revision>
  <dcterms:created xsi:type="dcterms:W3CDTF">1999-02-08T00:12:05Z</dcterms:created>
  <dcterms:modified xsi:type="dcterms:W3CDTF">2023-08-24T10:35:02Z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0x010100B439122B66F9E2418DFF6C971A574729</vt:lpwstr>
  </property>
</Properties>
</file>