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58" r:id="rId11"/>
    <p:sldId id="264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  <p15:guide id="9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91"/>
      </p:cViewPr>
      <p:guideLst>
        <p:guide orient="horz" pos="2264"/>
        <p:guide pos="3817"/>
        <p:guide pos="192"/>
        <p:guide pos="7488"/>
        <p:guide orient="horz" pos="436"/>
        <p:guide orient="horz" pos="472"/>
        <p:guide orient="horz" pos="4104"/>
        <p:guide orient="horz" pos="4056"/>
        <p:guide pos="1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6DE3-D5DD-565D-6786-9942ED78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DAE47-BE8C-979E-9752-412D0CA3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2EF34-A376-51CE-BCFA-45E3EB43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F1502-70B8-EB88-5B7A-924C88FB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5982C-950E-E8BA-99AA-25DF123B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E0AB1-01B3-1AD8-03F9-31EC94E5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09BD7-9319-44B1-5117-91C2EDF1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824B0-9EBE-7A93-EF85-EA5DA7EB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056DD-D890-E1D0-DEF3-386AE603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6F6C9-8487-287C-D9C4-D6976C7E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3AA4D3-7722-31E2-74BD-7FDBEC477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7776E-294C-AF68-1118-A487BF05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EF56F-9AFA-572B-62BB-8032C0EA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CD269-6D53-C938-3086-5838AB1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EBEE2-C21A-BE84-7494-81CAB6F2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2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6709-B882-B3E0-A559-1516006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A56A0-441F-042E-5F1A-756F0B86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FA7A2-E27A-DBF4-EFE8-35FBA051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458DF-C59C-4CF1-23E9-F256510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B210D-C3DA-91A9-8FB9-AB4F963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04D6-636F-05C3-8E62-130571A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83879-2C99-1CDE-8EE5-7ED119E9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66187-DBC3-61EB-6098-88D58EF4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DD6CC-A727-0252-0F36-50D349D2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B17B7-7D3E-C549-BF96-28F9FACA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9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BCF5-C490-903D-17A4-BC6A7692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E237D-0B42-651F-59FE-DE2FD61C9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FDF1A-189B-867D-AA38-41134FA30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EB8BC-9895-0CF9-2695-24A9B945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18068-9A0F-6205-100D-20B5B0EF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52BA9-DC94-7727-715D-6277436E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0803D-3CDB-BA90-F977-572F125F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5568E-20DF-F6D0-DC49-61BF1C48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4DAF2-619E-B795-57BD-1E161556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D8878-6FFE-427D-E10E-7A6EFA0F7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EC13B5-D16A-6B64-0290-3E3155389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AA6F9-A6F7-8167-271D-E3D997CC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461C1-91D9-AAD6-B61C-6ABE739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7099B9-3643-2256-6BB5-7C62F04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2BF1-6462-F332-227F-49D20E40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6784F-91D6-0315-CC3C-AAF81F6C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1B13A-B4B6-D192-47A0-7167D22E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B6B7C-A5FA-B51F-11C0-36C2DC98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8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0830D-6619-7E85-91BC-43ECD5C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0264CA-5A42-ABCD-CD25-6EF80E6C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74D41-9879-EFA9-C3DA-A5BA5513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88B8-8CEF-2028-D214-455DFF26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73FAB-A34D-6BC7-0B8F-20732664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2C9EED-978D-2332-4AEF-0BEB2DEA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F85C0-6E2D-A100-CE8D-4A3EAEF9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F0409-4EFE-DFBD-2B14-2C3DA1CD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52397-6E4E-66AB-0421-D356506C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BC678-7D6B-2E1C-7088-3CB18161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390D06-034A-CE31-E764-C62A37931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F578A-1A24-83F8-CD39-54F96EF00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11473-886B-81F6-A07C-E5454C6B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E7CD7-47C1-6F34-A461-6AA7C3A3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F173E-D514-284A-F224-E21F323B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E5CEF-5AE2-43B6-B759-74B9903E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B9439-4018-5609-C3DB-8298C494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69A66-FF8C-5975-C331-EC2CC298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51B8-D918-45AB-B0A7-A6F3005C05E3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49DA1-49E9-8515-8A00-893D10426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4628-8991-2BBB-6B3B-484684FEB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DEE0-3477-41DA-8F64-2F8ADDA78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0DA15D-74B9-6D95-B78C-0826A5053C81}"/>
              </a:ext>
            </a:extLst>
          </p:cNvPr>
          <p:cNvSpPr txBox="1"/>
          <p:nvPr/>
        </p:nvSpPr>
        <p:spPr>
          <a:xfrm>
            <a:off x="1571624" y="2505670"/>
            <a:ext cx="696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作文结构再复盘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888D0B-62AB-CCA2-43AB-8F399FEAF88F}"/>
              </a:ext>
            </a:extLst>
          </p:cNvPr>
          <p:cNvCxnSpPr/>
          <p:nvPr/>
        </p:nvCxnSpPr>
        <p:spPr>
          <a:xfrm>
            <a:off x="1657350" y="3594100"/>
            <a:ext cx="7458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50060E5-ABC9-BC2B-C421-F7A04AA9785D}"/>
              </a:ext>
            </a:extLst>
          </p:cNvPr>
          <p:cNvSpPr txBox="1"/>
          <p:nvPr/>
        </p:nvSpPr>
        <p:spPr>
          <a:xfrm>
            <a:off x="5086349" y="3749678"/>
            <a:ext cx="4924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总结向</a:t>
            </a:r>
            <a:r>
              <a:rPr lang="en-US" altLang="zh-CN" sz="2800" dirty="0"/>
              <a:t>———</a:t>
            </a:r>
            <a:r>
              <a:rPr lang="zh-CN" altLang="en-US" sz="2800" dirty="0"/>
              <a:t>如何快速写出</a:t>
            </a:r>
            <a:endParaRPr lang="en-US" altLang="zh-CN" sz="2800" dirty="0"/>
          </a:p>
          <a:p>
            <a:r>
              <a:rPr lang="en-US" altLang="zh-CN" sz="2800" dirty="0"/>
              <a:t>		    </a:t>
            </a:r>
            <a:r>
              <a:rPr lang="zh-CN" altLang="en-US" sz="2800" dirty="0"/>
              <a:t>一篇模板文</a:t>
            </a:r>
          </a:p>
        </p:txBody>
      </p:sp>
    </p:spTree>
    <p:extLst>
      <p:ext uri="{BB962C8B-B14F-4D97-AF65-F5344CB8AC3E}">
        <p14:creationId xmlns:p14="http://schemas.microsoft.com/office/powerpoint/2010/main" val="282950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27D5F2-986B-5B87-FC47-07F76AD5B7D6}"/>
              </a:ext>
            </a:extLst>
          </p:cNvPr>
          <p:cNvSpPr txBox="1"/>
          <p:nvPr/>
        </p:nvSpPr>
        <p:spPr>
          <a:xfrm>
            <a:off x="504825" y="266700"/>
            <a:ext cx="10753725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大家好，高考在即，相信很多同学都在紧张地准备。而作文作为语文考试中的重头戏，得高分的关键在于如何让自己的文章更具吸引力和深度。今天，我想和大家一起复盘之前分享的作文写作框架。希望通过这次总结，帮助大家在考场上用最清晰的思路、最稳妥的技巧，写出让阅卷老师眼前一亮的高分作文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第一步：审题与立意，方向对了一切都对</a:t>
            </a:r>
          </a:p>
          <a:p>
            <a:r>
              <a:rPr lang="zh-CN" altLang="en-US" sz="1400" dirty="0"/>
              <a:t>写作文，最怕的就是跑题。所以，审题时要牢牢记住一个原则：重复即重要，转折词是重点。比如，长材料中，出现频率最高的关键词，就是你作文的主题。短材料中，转折词“但是”“然而”之后的内容，通常是最需要你深挖的地方。</a:t>
            </a:r>
          </a:p>
          <a:p>
            <a:r>
              <a:rPr lang="zh-CN" altLang="en-US" sz="1400" dirty="0"/>
              <a:t>而立意则是作文的灵魂，关键在于找到突破口。记住两大法宝：横向思考找极端，纵向思考找层次。比如“科技的影响”，可以从科技的优与劣入手，也可以从个人到社会再到国家层层深入。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口诀：重复看重点，立意找维度。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第二步：开头，决定你的第一印象</a:t>
            </a:r>
          </a:p>
          <a:p>
            <a:r>
              <a:rPr lang="zh-CN" altLang="en-US" sz="1400" dirty="0"/>
              <a:t>在阅卷的短短几十秒内，一个亮眼的开头能让老师对你的文章好感倍增。最简单实用的方式是“引议立式”，直接点明主题。如果素材足够丰富，可以试试排比句式，气势更足。或者运用比喻，增加画面感。喜欢挑战的同学，也可以尝试驳论开头，展现你不凡的逻辑思维。</a:t>
            </a:r>
          </a:p>
          <a:p>
            <a:r>
              <a:rPr lang="zh-CN" altLang="en-US" sz="1400" dirty="0"/>
              <a:t>开头有吸引力，作文先赢一半。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第三步：分论点，让结构更清晰</a:t>
            </a:r>
          </a:p>
          <a:p>
            <a:r>
              <a:rPr lang="zh-CN" altLang="en-US" sz="1400" dirty="0"/>
              <a:t>写分论点时，一定要逻辑清晰，每段包括：论点</a:t>
            </a:r>
            <a:r>
              <a:rPr lang="en-US" altLang="zh-CN" sz="1400" dirty="0"/>
              <a:t>+</a:t>
            </a:r>
            <a:r>
              <a:rPr lang="zh-CN" altLang="en-US" sz="1400" dirty="0"/>
              <a:t>分析</a:t>
            </a:r>
            <a:r>
              <a:rPr lang="en-US" altLang="zh-CN" sz="1400" dirty="0"/>
              <a:t>+</a:t>
            </a:r>
            <a:r>
              <a:rPr lang="zh-CN" altLang="en-US" sz="1400" dirty="0"/>
              <a:t>例子</a:t>
            </a:r>
            <a:r>
              <a:rPr lang="en-US" altLang="zh-CN" sz="1400" dirty="0"/>
              <a:t>+</a:t>
            </a:r>
            <a:r>
              <a:rPr lang="zh-CN" altLang="en-US" sz="1400" dirty="0"/>
              <a:t>总结。论点源于立意，分析要通过定义或假设深入剖析，例子则为论点提供支撑，最后用简洁有力的总结收尾。</a:t>
            </a:r>
          </a:p>
          <a:p>
            <a:r>
              <a:rPr lang="zh-CN" altLang="en-US" sz="1400" dirty="0"/>
              <a:t>记住：一环扣一环，结构显功力。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第四步：思辨段，提升文章档次的利器</a:t>
            </a:r>
          </a:p>
          <a:p>
            <a:r>
              <a:rPr lang="zh-CN" altLang="en-US" sz="1400" dirty="0"/>
              <a:t>考场作文中，思辨能力是拉开分数的关键。你可以通过延伸关键词的极端方向来展开，也可以尝试完全否定对立面，再论证其不合理之处。这样既能展现你的深度，又能提升文章的说服力。</a:t>
            </a:r>
          </a:p>
          <a:p>
            <a:r>
              <a:rPr lang="zh-CN" altLang="en-US" sz="1400" dirty="0"/>
              <a:t>口诀：对立与极端，思路自然宽。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最后：文采与结尾，给文章画上完美句号</a:t>
            </a:r>
          </a:p>
          <a:p>
            <a:r>
              <a:rPr lang="zh-CN" altLang="en-US" sz="1400" dirty="0"/>
              <a:t>文采段和结尾部分，需要的是积累。日常的好词好句是你的弹药，考试时稍加改造就能派上用场。结尾要点题升华，让文章收得漂亮、耐人回味。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总结一下整套框架：</a:t>
            </a:r>
          </a:p>
          <a:p>
            <a:r>
              <a:rPr lang="zh-CN" altLang="en-US" sz="1400" dirty="0"/>
              <a:t>审题要抓重点，立意靠维度延伸；开头亮眼，分论点层层递进；思辨提升档次，结尾点题升华。这是一套实用的高分工具，但它的关键在于日常练习与灵活运用。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希望今天的复盘，能帮助大家把握住高考作文的核心技巧，写出属于你的精彩答卷！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01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EC0CC-D279-C409-5B9B-FC4F9FCF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3E2B-E901-31CB-EA1F-21CB017F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3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8F3F9FE-D71E-FF0B-5C05-22D65A6E9756}"/>
              </a:ext>
            </a:extLst>
          </p:cNvPr>
          <p:cNvSpPr/>
          <p:nvPr/>
        </p:nvSpPr>
        <p:spPr>
          <a:xfrm>
            <a:off x="1804987" y="5096428"/>
            <a:ext cx="2847975" cy="6440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279E8-1523-D25A-4771-5A3242F29849}"/>
              </a:ext>
            </a:extLst>
          </p:cNvPr>
          <p:cNvSpPr txBox="1"/>
          <p:nvPr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5EFA14-F3F0-24AD-E55D-1DBBE94F1821}"/>
              </a:ext>
            </a:extLst>
          </p:cNvPr>
          <p:cNvCxnSpPr>
            <a:cxnSpLocks/>
          </p:cNvCxnSpPr>
          <p:nvPr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D410494-6B36-2A9C-F19A-4595153BFC55}"/>
              </a:ext>
            </a:extLst>
          </p:cNvPr>
          <p:cNvSpPr txBox="1"/>
          <p:nvPr/>
        </p:nvSpPr>
        <p:spPr>
          <a:xfrm>
            <a:off x="428626" y="729138"/>
            <a:ext cx="280987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一、审题与立意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B52E612-5234-FAC5-F1C8-1D58AEEBEC7B}"/>
              </a:ext>
            </a:extLst>
          </p:cNvPr>
          <p:cNvSpPr/>
          <p:nvPr/>
        </p:nvSpPr>
        <p:spPr>
          <a:xfrm>
            <a:off x="885825" y="2182919"/>
            <a:ext cx="2076450" cy="56197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C502B6-321F-B2E5-0192-FC9DD2DDAF6B}"/>
              </a:ext>
            </a:extLst>
          </p:cNvPr>
          <p:cNvSpPr txBox="1"/>
          <p:nvPr/>
        </p:nvSpPr>
        <p:spPr>
          <a:xfrm>
            <a:off x="1476376" y="2245347"/>
            <a:ext cx="90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审题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46165E-DE75-4715-3553-8BBA1172B419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2962275" y="2463907"/>
            <a:ext cx="2552700" cy="1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564108-8237-13AF-113C-DDBC9C4957F4}"/>
              </a:ext>
            </a:extLst>
          </p:cNvPr>
          <p:cNvSpPr txBox="1"/>
          <p:nvPr/>
        </p:nvSpPr>
        <p:spPr>
          <a:xfrm>
            <a:off x="5514975" y="2252319"/>
            <a:ext cx="405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重复即重要，转折词是重点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763BB1-2C8F-89EC-03D6-A7224CCF62EC}"/>
              </a:ext>
            </a:extLst>
          </p:cNvPr>
          <p:cNvSpPr txBox="1"/>
          <p:nvPr/>
        </p:nvSpPr>
        <p:spPr>
          <a:xfrm>
            <a:off x="1476376" y="4283697"/>
            <a:ext cx="90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立意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1EED5F2-E257-2FDF-1EAB-E6A8D8F572E5}"/>
              </a:ext>
            </a:extLst>
          </p:cNvPr>
          <p:cNvSpPr/>
          <p:nvPr/>
        </p:nvSpPr>
        <p:spPr>
          <a:xfrm>
            <a:off x="885825" y="4233541"/>
            <a:ext cx="2076450" cy="56197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ECEBB67-6C8D-63C8-8678-DFE3D1D4099A}"/>
              </a:ext>
            </a:extLst>
          </p:cNvPr>
          <p:cNvCxnSpPr>
            <a:cxnSpLocks/>
          </p:cNvCxnSpPr>
          <p:nvPr/>
        </p:nvCxnSpPr>
        <p:spPr>
          <a:xfrm>
            <a:off x="2962275" y="4492409"/>
            <a:ext cx="2552700" cy="1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8BD335C-2873-D63D-AA95-8F1FD04FE713}"/>
              </a:ext>
            </a:extLst>
          </p:cNvPr>
          <p:cNvSpPr txBox="1"/>
          <p:nvPr/>
        </p:nvSpPr>
        <p:spPr>
          <a:xfrm>
            <a:off x="5514974" y="4280821"/>
            <a:ext cx="494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横向思考找极端，纵向思考找层次</a:t>
            </a:r>
          </a:p>
        </p:txBody>
      </p:sp>
      <p:pic>
        <p:nvPicPr>
          <p:cNvPr id="30" name="图片 29" descr="卡通人物&#10;&#10;描述已自动生成">
            <a:extLst>
              <a:ext uri="{FF2B5EF4-FFF2-40B4-BE49-F238E27FC236}">
                <a16:creationId xmlns:a16="http://schemas.microsoft.com/office/drawing/2014/main" id="{9B0DBE66-ECC0-B04C-0882-973C86883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D8532E5-40FB-5C20-76BC-547810950D84}"/>
              </a:ext>
            </a:extLst>
          </p:cNvPr>
          <p:cNvSpPr txBox="1"/>
          <p:nvPr/>
        </p:nvSpPr>
        <p:spPr>
          <a:xfrm>
            <a:off x="1833563" y="5239732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重复看重点，立意找维度。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72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3802D7-149B-4C77-6280-377DA5BABDE8}"/>
              </a:ext>
            </a:extLst>
          </p:cNvPr>
          <p:cNvSpPr txBox="1"/>
          <p:nvPr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9CAB46D-3FC6-FAEC-8E19-F9B75CDE5E88}"/>
              </a:ext>
            </a:extLst>
          </p:cNvPr>
          <p:cNvCxnSpPr>
            <a:cxnSpLocks/>
          </p:cNvCxnSpPr>
          <p:nvPr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FC03219-E099-D239-3EE1-6838B2F19285}"/>
              </a:ext>
            </a:extLst>
          </p:cNvPr>
          <p:cNvSpPr txBox="1"/>
          <p:nvPr/>
        </p:nvSpPr>
        <p:spPr>
          <a:xfrm>
            <a:off x="428626" y="729138"/>
            <a:ext cx="280987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二、开头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B0642E-7F6A-7EC5-85A7-315A3FE7FC22}"/>
              </a:ext>
            </a:extLst>
          </p:cNvPr>
          <p:cNvSpPr txBox="1"/>
          <p:nvPr/>
        </p:nvSpPr>
        <p:spPr>
          <a:xfrm>
            <a:off x="6210300" y="5238571"/>
            <a:ext cx="702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引议立式开头</a:t>
            </a:r>
            <a:r>
              <a:rPr lang="en-US" altLang="zh-CN" dirty="0"/>
              <a:t>【</a:t>
            </a:r>
            <a:r>
              <a:rPr lang="zh-CN" altLang="en-US" dirty="0"/>
              <a:t>上手最简单，实操性最强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比喻开头 </a:t>
            </a:r>
            <a:r>
              <a:rPr lang="en-US" altLang="zh-CN" dirty="0"/>
              <a:t>【</a:t>
            </a:r>
            <a:r>
              <a:rPr lang="zh-CN" altLang="en-US" dirty="0"/>
              <a:t>有较好意象时建议使用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排比开头</a:t>
            </a:r>
            <a:r>
              <a:rPr lang="en-US" altLang="zh-CN" dirty="0"/>
              <a:t>/</a:t>
            </a:r>
            <a:r>
              <a:rPr lang="zh-CN" altLang="en-US" dirty="0"/>
              <a:t>句式开头 </a:t>
            </a:r>
            <a:r>
              <a:rPr lang="en-US" altLang="zh-CN" dirty="0"/>
              <a:t>【</a:t>
            </a:r>
            <a:r>
              <a:rPr lang="zh-CN" altLang="en-US" dirty="0"/>
              <a:t>建议有积累，提前备</a:t>
            </a:r>
            <a:r>
              <a:rPr lang="en-US" altLang="zh-CN" dirty="0"/>
              <a:t>,</a:t>
            </a:r>
            <a:r>
              <a:rPr lang="zh-CN" altLang="en-US" dirty="0"/>
              <a:t>不要现编</a:t>
            </a:r>
            <a:r>
              <a:rPr lang="en-US" altLang="zh-CN" dirty="0"/>
              <a:t>】 </a:t>
            </a:r>
          </a:p>
          <a:p>
            <a:r>
              <a:rPr lang="zh-CN" altLang="en-US" dirty="0"/>
              <a:t>驳论开头 </a:t>
            </a:r>
            <a:r>
              <a:rPr lang="en-US" altLang="zh-CN" dirty="0"/>
              <a:t>【</a:t>
            </a:r>
            <a:r>
              <a:rPr lang="zh-CN" altLang="en-US" dirty="0"/>
              <a:t>建议平时作文</a:t>
            </a:r>
            <a:r>
              <a:rPr lang="en-US" altLang="zh-CN" dirty="0"/>
              <a:t>50+</a:t>
            </a:r>
            <a:r>
              <a:rPr lang="zh-CN" altLang="en-US" dirty="0"/>
              <a:t>以上的人使用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2D92020-384D-5EC2-B922-0A7ABC8BF61F}"/>
              </a:ext>
            </a:extLst>
          </p:cNvPr>
          <p:cNvSpPr/>
          <p:nvPr/>
        </p:nvSpPr>
        <p:spPr>
          <a:xfrm>
            <a:off x="7058222" y="1917112"/>
            <a:ext cx="1340646" cy="13406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排比开头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句式开头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27978-ECAE-3A31-4A6D-74B4C94CDFFE}"/>
              </a:ext>
            </a:extLst>
          </p:cNvPr>
          <p:cNvSpPr/>
          <p:nvPr/>
        </p:nvSpPr>
        <p:spPr>
          <a:xfrm>
            <a:off x="5005783" y="2859909"/>
            <a:ext cx="1383507" cy="13835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比喻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开头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9E6CCE7-4030-4016-499D-F92D874A6DF2}"/>
              </a:ext>
            </a:extLst>
          </p:cNvPr>
          <p:cNvSpPr/>
          <p:nvPr/>
        </p:nvSpPr>
        <p:spPr>
          <a:xfrm>
            <a:off x="9067800" y="2815459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驳论开头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FE84052-89E4-3834-D38F-786CCBCC3C87}"/>
              </a:ext>
            </a:extLst>
          </p:cNvPr>
          <p:cNvSpPr/>
          <p:nvPr/>
        </p:nvSpPr>
        <p:spPr>
          <a:xfrm>
            <a:off x="1396602" y="1475258"/>
            <a:ext cx="2536031" cy="25360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引议立式开头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902499-905E-1C3B-5044-CDDFFAACB999}"/>
              </a:ext>
            </a:extLst>
          </p:cNvPr>
          <p:cNvSpPr/>
          <p:nvPr/>
        </p:nvSpPr>
        <p:spPr>
          <a:xfrm>
            <a:off x="6010275" y="5135499"/>
            <a:ext cx="5827712" cy="13796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卡通人物&#10;&#10;描述已自动生成">
            <a:extLst>
              <a:ext uri="{FF2B5EF4-FFF2-40B4-BE49-F238E27FC236}">
                <a16:creationId xmlns:a16="http://schemas.microsoft.com/office/drawing/2014/main" id="{D59BB5E2-A996-1141-222B-3313A4A62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A651C24-9D8E-7855-EC48-15D0DCED7A11}"/>
              </a:ext>
            </a:extLst>
          </p:cNvPr>
          <p:cNvSpPr/>
          <p:nvPr/>
        </p:nvSpPr>
        <p:spPr>
          <a:xfrm>
            <a:off x="1833564" y="5060725"/>
            <a:ext cx="1962150" cy="6440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3DE941-B4FA-0244-2CBC-6CBBCA592311}"/>
              </a:ext>
            </a:extLst>
          </p:cNvPr>
          <p:cNvSpPr txBox="1"/>
          <p:nvPr/>
        </p:nvSpPr>
        <p:spPr>
          <a:xfrm>
            <a:off x="1933576" y="5096428"/>
            <a:ext cx="1762125" cy="92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开头有吸引力，作文先赢一半。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B96C8F4-C042-1E3F-347E-1FE5A2B80845}"/>
              </a:ext>
            </a:extLst>
          </p:cNvPr>
          <p:cNvSpPr txBox="1"/>
          <p:nvPr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501DB2B-9702-C5AB-7B59-5BDCABC18992}"/>
              </a:ext>
            </a:extLst>
          </p:cNvPr>
          <p:cNvCxnSpPr>
            <a:cxnSpLocks/>
          </p:cNvCxnSpPr>
          <p:nvPr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26BE7E6-0CFC-D6A4-093C-8E392F3B65F3}"/>
              </a:ext>
            </a:extLst>
          </p:cNvPr>
          <p:cNvSpPr txBox="1"/>
          <p:nvPr/>
        </p:nvSpPr>
        <p:spPr>
          <a:xfrm>
            <a:off x="428626" y="729138"/>
            <a:ext cx="280987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三、分论点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E7A340-59FD-AF16-5A39-6F6602DEB514}"/>
              </a:ext>
            </a:extLst>
          </p:cNvPr>
          <p:cNvSpPr/>
          <p:nvPr/>
        </p:nvSpPr>
        <p:spPr>
          <a:xfrm>
            <a:off x="428626" y="3038727"/>
            <a:ext cx="5010150" cy="780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4FF4C9-B9AA-379F-0D66-1611B2E3677B}"/>
              </a:ext>
            </a:extLst>
          </p:cNvPr>
          <p:cNvSpPr txBox="1"/>
          <p:nvPr/>
        </p:nvSpPr>
        <p:spPr>
          <a:xfrm>
            <a:off x="581026" y="3105834"/>
            <a:ext cx="535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论点</a:t>
            </a:r>
            <a:r>
              <a:rPr lang="en-US" altLang="zh-CN" sz="3600" dirty="0">
                <a:latin typeface="+mj-ea"/>
                <a:ea typeface="+mj-ea"/>
              </a:rPr>
              <a:t>+</a:t>
            </a:r>
            <a:r>
              <a:rPr lang="zh-CN" altLang="en-US" sz="3600" dirty="0">
                <a:latin typeface="+mj-ea"/>
                <a:ea typeface="+mj-ea"/>
              </a:rPr>
              <a:t>分析</a:t>
            </a:r>
            <a:r>
              <a:rPr lang="en-US" altLang="zh-CN" sz="3600" dirty="0">
                <a:latin typeface="+mj-ea"/>
                <a:ea typeface="+mj-ea"/>
              </a:rPr>
              <a:t>+</a:t>
            </a:r>
            <a:r>
              <a:rPr lang="zh-CN" altLang="en-US" sz="3600" dirty="0">
                <a:latin typeface="+mj-ea"/>
                <a:ea typeface="+mj-ea"/>
              </a:rPr>
              <a:t>例子</a:t>
            </a:r>
            <a:r>
              <a:rPr lang="en-US" altLang="zh-CN" sz="3600" dirty="0">
                <a:latin typeface="+mj-ea"/>
                <a:ea typeface="+mj-ea"/>
              </a:rPr>
              <a:t>+</a:t>
            </a:r>
            <a:r>
              <a:rPr lang="zh-CN" altLang="en-US" sz="3600" dirty="0">
                <a:latin typeface="+mj-ea"/>
                <a:ea typeface="+mj-ea"/>
              </a:rPr>
              <a:t>总结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870955-7D68-3D25-7555-D8343E443F7B}"/>
              </a:ext>
            </a:extLst>
          </p:cNvPr>
          <p:cNvCxnSpPr>
            <a:cxnSpLocks/>
          </p:cNvCxnSpPr>
          <p:nvPr/>
        </p:nvCxnSpPr>
        <p:spPr>
          <a:xfrm>
            <a:off x="5438776" y="3429000"/>
            <a:ext cx="1152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3259908-8D40-8A76-EA95-42B4F96AA74D}"/>
              </a:ext>
            </a:extLst>
          </p:cNvPr>
          <p:cNvSpPr txBox="1"/>
          <p:nvPr/>
        </p:nvSpPr>
        <p:spPr>
          <a:xfrm>
            <a:off x="6591300" y="2170836"/>
            <a:ext cx="5172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论点 ： 论点来自立意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分析 ： 对论点的解读，通常为下定义跟做假设</a:t>
            </a:r>
            <a:r>
              <a:rPr lang="en-US" altLang="zh-CN" dirty="0"/>
              <a:t>【</a:t>
            </a:r>
            <a:r>
              <a:rPr lang="zh-CN" altLang="en-US" dirty="0"/>
              <a:t>反向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zh-CN" altLang="en-US" dirty="0"/>
              <a:t>例子 ：作文素材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 ： 对论点的再一次阐述</a:t>
            </a:r>
          </a:p>
        </p:txBody>
      </p:sp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8CC7BA07-B876-7556-BA20-CE907047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3" y="4769615"/>
            <a:ext cx="1805214" cy="208838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975F395-50DE-225A-F062-910B37890C9B}"/>
              </a:ext>
            </a:extLst>
          </p:cNvPr>
          <p:cNvSpPr/>
          <p:nvPr/>
        </p:nvSpPr>
        <p:spPr>
          <a:xfrm>
            <a:off x="1833564" y="5060725"/>
            <a:ext cx="1962150" cy="6440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5FDE35-C20F-AD9D-E182-0CEEA732566D}"/>
              </a:ext>
            </a:extLst>
          </p:cNvPr>
          <p:cNvSpPr txBox="1"/>
          <p:nvPr/>
        </p:nvSpPr>
        <p:spPr>
          <a:xfrm>
            <a:off x="1933576" y="5060725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一环扣一环，结构显功力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3A27BAA-D2E8-1EEC-DBB1-B92A9D3D1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3" y="4769615"/>
            <a:ext cx="1805214" cy="2088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64122A-A2B5-205D-619D-91D0293B9185}"/>
              </a:ext>
            </a:extLst>
          </p:cNvPr>
          <p:cNvSpPr txBox="1"/>
          <p:nvPr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6D70270-631C-A553-264E-85563CB49140}"/>
              </a:ext>
            </a:extLst>
          </p:cNvPr>
          <p:cNvCxnSpPr>
            <a:cxnSpLocks/>
          </p:cNvCxnSpPr>
          <p:nvPr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2D00B44-EA59-17F4-E202-73BBC8EB83E5}"/>
              </a:ext>
            </a:extLst>
          </p:cNvPr>
          <p:cNvSpPr txBox="1"/>
          <p:nvPr/>
        </p:nvSpPr>
        <p:spPr>
          <a:xfrm>
            <a:off x="428626" y="729138"/>
            <a:ext cx="280987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四、思辨段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3A040F-5E7E-AFA4-24EE-31AE0EDE54E2}"/>
              </a:ext>
            </a:extLst>
          </p:cNvPr>
          <p:cNvSpPr/>
          <p:nvPr/>
        </p:nvSpPr>
        <p:spPr>
          <a:xfrm>
            <a:off x="428626" y="3038727"/>
            <a:ext cx="5010150" cy="7805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9FA7AE-781A-AB8D-2395-88C0B07D24AD}"/>
              </a:ext>
            </a:extLst>
          </p:cNvPr>
          <p:cNvSpPr txBox="1"/>
          <p:nvPr/>
        </p:nvSpPr>
        <p:spPr>
          <a:xfrm>
            <a:off x="600075" y="3114675"/>
            <a:ext cx="469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找准思辨角度，没话找话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EC82FD-DD19-E9A5-BB95-7EB5B7B1CD21}"/>
              </a:ext>
            </a:extLst>
          </p:cNvPr>
          <p:cNvCxnSpPr>
            <a:stCxn id="8" idx="3"/>
          </p:cNvCxnSpPr>
          <p:nvPr/>
        </p:nvCxnSpPr>
        <p:spPr>
          <a:xfrm>
            <a:off x="5438776" y="3429000"/>
            <a:ext cx="1695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FE2338A-8F0C-990C-5F11-A94FBC5A1D97}"/>
              </a:ext>
            </a:extLst>
          </p:cNvPr>
          <p:cNvSpPr txBox="1"/>
          <p:nvPr/>
        </p:nvSpPr>
        <p:spPr>
          <a:xfrm>
            <a:off x="7258050" y="2347605"/>
            <a:ext cx="33909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下一步如何思考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dirty="0"/>
              <a:t>- </a:t>
            </a:r>
            <a:r>
              <a:rPr lang="zh-CN" altLang="en-US" sz="1600" dirty="0"/>
              <a:t>将要论述的关键词由极端方向任其发展，阐述其后果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>
                <a:latin typeface="+mj-ea"/>
                <a:ea typeface="+mj-ea"/>
              </a:rPr>
              <a:t>能否完全否定对立	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dirty="0"/>
              <a:t>- </a:t>
            </a:r>
            <a:r>
              <a:rPr lang="zh-CN" altLang="en-US" sz="1600" dirty="0"/>
              <a:t>将关键词的对立面完全否定，在阐述这种做法的不合理之处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E6D411-530F-DAC8-EFF6-F74B191F2444}"/>
              </a:ext>
            </a:extLst>
          </p:cNvPr>
          <p:cNvSpPr/>
          <p:nvPr/>
        </p:nvSpPr>
        <p:spPr>
          <a:xfrm>
            <a:off x="1833564" y="5060725"/>
            <a:ext cx="1962150" cy="6440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5F7160-43E3-C7B9-6326-DFD11E95A13B}"/>
              </a:ext>
            </a:extLst>
          </p:cNvPr>
          <p:cNvSpPr txBox="1"/>
          <p:nvPr/>
        </p:nvSpPr>
        <p:spPr>
          <a:xfrm>
            <a:off x="1933576" y="5060725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对立与极端，思路自然宽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3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544AE4-706D-B04F-BD41-D866A6F4E61B}"/>
              </a:ext>
            </a:extLst>
          </p:cNvPr>
          <p:cNvSpPr/>
          <p:nvPr/>
        </p:nvSpPr>
        <p:spPr>
          <a:xfrm>
            <a:off x="1833564" y="5060725"/>
            <a:ext cx="1962150" cy="6440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A4C8C2-3FF7-98A0-A55F-4F7D9E0ED20A}"/>
              </a:ext>
            </a:extLst>
          </p:cNvPr>
          <p:cNvSpPr txBox="1"/>
          <p:nvPr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084B26A-7395-0D72-5AC5-FCE7CAC160F4}"/>
              </a:ext>
            </a:extLst>
          </p:cNvPr>
          <p:cNvCxnSpPr>
            <a:cxnSpLocks/>
          </p:cNvCxnSpPr>
          <p:nvPr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3DECF83-41A6-FADF-E768-2FA2066F3C75}"/>
              </a:ext>
            </a:extLst>
          </p:cNvPr>
          <p:cNvSpPr txBox="1"/>
          <p:nvPr/>
        </p:nvSpPr>
        <p:spPr>
          <a:xfrm>
            <a:off x="428626" y="729138"/>
            <a:ext cx="280987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五、文采与结尾</a:t>
            </a:r>
          </a:p>
        </p:txBody>
      </p:sp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0ECADC4D-F785-2842-21F0-CE23FA1C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3" y="4769615"/>
            <a:ext cx="1805214" cy="2088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13E039-E6B2-A08D-81C8-75A66DA6FDAB}"/>
              </a:ext>
            </a:extLst>
          </p:cNvPr>
          <p:cNvSpPr txBox="1"/>
          <p:nvPr/>
        </p:nvSpPr>
        <p:spPr>
          <a:xfrm>
            <a:off x="1833563" y="519807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作文笑传之抄抄背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17840E-A1F3-9A82-1176-4B5ED4CEFBA3}"/>
              </a:ext>
            </a:extLst>
          </p:cNvPr>
          <p:cNvSpPr txBox="1"/>
          <p:nvPr/>
        </p:nvSpPr>
        <p:spPr>
          <a:xfrm>
            <a:off x="2536032" y="2543175"/>
            <a:ext cx="7119937" cy="122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这一部分只能靠日常的积累了，没积累的话现编</a:t>
            </a:r>
            <a:r>
              <a:rPr lang="en-US" altLang="zh-CN" sz="2400" dirty="0"/>
              <a:t>【</a:t>
            </a:r>
            <a:r>
              <a:rPr lang="zh-CN" altLang="en-US" sz="2400" dirty="0"/>
              <a:t>不过效果比不上别人背的，你看到的那些写的花里胡哨的都是预制菜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5B91B678-0A68-4702-31BD-21AF03FB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88" y="3597050"/>
            <a:ext cx="3256046" cy="28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D73F53-9D26-13FC-F4A8-0DD93FC02FE7}"/>
              </a:ext>
            </a:extLst>
          </p:cNvPr>
          <p:cNvSpPr txBox="1"/>
          <p:nvPr/>
        </p:nvSpPr>
        <p:spPr>
          <a:xfrm>
            <a:off x="3105912" y="2844225"/>
            <a:ext cx="635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宋体"/>
                <a:cs typeface="+mn-cs"/>
              </a:rPr>
              <a:t>谢谢观看鸭，我们下期视频再见</a:t>
            </a:r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3BA7F792-C030-7E19-5DA4-73874BC7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3733294"/>
            <a:ext cx="3217288" cy="3124706"/>
          </a:xfrm>
          <a:prstGeom prst="rect">
            <a:avLst/>
          </a:prstGeom>
        </p:spPr>
      </p:pic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94E4CBA2-BCD5-2E1A-2CD6-A83A16B2B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15" y="3429000"/>
            <a:ext cx="4301298" cy="39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片包含 烟, 去, 火车, 轨道&#10;&#10;描述已自动生成">
            <a:extLst>
              <a:ext uri="{FF2B5EF4-FFF2-40B4-BE49-F238E27FC236}">
                <a16:creationId xmlns:a16="http://schemas.microsoft.com/office/drawing/2014/main" id="{FAE0D658-A5FA-B410-B09A-76368FB3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36512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1392E24-C59F-5655-73BF-E4D28CBC8A25}"/>
              </a:ext>
            </a:extLst>
          </p:cNvPr>
          <p:cNvSpPr/>
          <p:nvPr/>
        </p:nvSpPr>
        <p:spPr>
          <a:xfrm>
            <a:off x="-36512" y="0"/>
            <a:ext cx="6132512" cy="6858000"/>
          </a:xfrm>
          <a:prstGeom prst="rect">
            <a:avLst/>
          </a:prstGeom>
          <a:gradFill>
            <a:gsLst>
              <a:gs pos="4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F5BCD6-C795-5B5A-F5C6-2ECAECC96DCC}"/>
              </a:ext>
            </a:extLst>
          </p:cNvPr>
          <p:cNvSpPr txBox="1"/>
          <p:nvPr/>
        </p:nvSpPr>
        <p:spPr>
          <a:xfrm>
            <a:off x="300038" y="1750978"/>
            <a:ext cx="3463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接下来是听歌时间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歌曲名：</a:t>
            </a:r>
            <a:endParaRPr lang="en-US" altLang="zh-CN" sz="2000" dirty="0"/>
          </a:p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夜明</a:t>
            </a:r>
            <a:r>
              <a:rPr lang="ja-JP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けと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蛍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》</a:t>
            </a:r>
            <a:endParaRPr lang="zh-CN" alt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ja-JP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歌手：</a:t>
            </a:r>
            <a:r>
              <a:rPr lang="en-US" altLang="ja-JP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n-buna (</a:t>
            </a:r>
            <a:r>
              <a:rPr lang="ja-JP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ナブナ</a:t>
            </a:r>
            <a:r>
              <a:rPr lang="en-US" altLang="ja-JP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/ </a:t>
            </a:r>
            <a:r>
              <a:rPr lang="ja-JP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初音未来 </a:t>
            </a:r>
            <a:r>
              <a:rPr lang="en-US" altLang="ja-JP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初音ミク</a:t>
            </a:r>
            <a:r>
              <a:rPr lang="en-US" altLang="ja-JP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ja-JP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专辑：花と水飴、最終電車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61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片包含 烟, 去, 火车, 轨道&#10;&#10;描述已自动生成">
            <a:extLst>
              <a:ext uri="{FF2B5EF4-FFF2-40B4-BE49-F238E27FC236}">
                <a16:creationId xmlns:a16="http://schemas.microsoft.com/office/drawing/2014/main" id="{FAE0D658-A5FA-B410-B09A-76368FB3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7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作文素材">
      <a:majorFont>
        <a:latin typeface="Arial"/>
        <a:ea typeface="思源宋体 CN SemiBold"/>
        <a:cs typeface=""/>
      </a:majorFont>
      <a:minorFont>
        <a:latin typeface="Arial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963</Words>
  <Application>Microsoft Office PowerPoint</Application>
  <PresentationFormat>宽屏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书卿 张</dc:creator>
  <cp:lastModifiedBy>书卿 张</cp:lastModifiedBy>
  <cp:revision>3</cp:revision>
  <dcterms:created xsi:type="dcterms:W3CDTF">2025-01-16T10:23:35Z</dcterms:created>
  <dcterms:modified xsi:type="dcterms:W3CDTF">2025-01-16T14:04:46Z</dcterms:modified>
</cp:coreProperties>
</file>