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66" r:id="rId5"/>
    <p:sldId id="258" r:id="rId6"/>
    <p:sldId id="259" r:id="rId7"/>
    <p:sldId id="260" r:id="rId8"/>
    <p:sldId id="261" r:id="rId9"/>
    <p:sldId id="262" r:id="rId10"/>
    <p:sldId id="263" r:id="rId11"/>
    <p:sldId id="264" r:id="rId12"/>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1" userDrawn="1">
          <p15:clr>
            <a:srgbClr val="A4A3A4"/>
          </p15:clr>
        </p15:guide>
        <p15:guide id="2" pos="3840" userDrawn="1">
          <p15:clr>
            <a:srgbClr val="A4A3A4"/>
          </p15:clr>
        </p15:guide>
        <p15:guide id="3" pos="189" userDrawn="1">
          <p15:clr>
            <a:srgbClr val="A4A3A4"/>
          </p15:clr>
        </p15:guide>
        <p15:guide id="4" pos="7488" userDrawn="1">
          <p15:clr>
            <a:srgbClr val="A4A3A4"/>
          </p15:clr>
        </p15:guide>
        <p15:guide id="5" orient="horz" pos="436" userDrawn="1">
          <p15:clr>
            <a:srgbClr val="A4A3A4"/>
          </p15:clr>
        </p15:guide>
        <p15:guide id="6" orient="horz" pos="482" userDrawn="1">
          <p15:clr>
            <a:srgbClr val="A4A3A4"/>
          </p15:clr>
        </p15:guide>
        <p15:guide id="7" orient="horz" pos="4104" userDrawn="1">
          <p15:clr>
            <a:srgbClr val="A4A3A4"/>
          </p15:clr>
        </p15:guide>
        <p15:guide id="8" orient="horz" pos="40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153" autoAdjust="0"/>
  </p:normalViewPr>
  <p:slideViewPr>
    <p:cSldViewPr snapToGrid="0" showGuides="1">
      <p:cViewPr varScale="1">
        <p:scale>
          <a:sx n="84" d="100"/>
          <a:sy n="84" d="100"/>
        </p:scale>
        <p:origin x="629" y="82"/>
      </p:cViewPr>
      <p:guideLst>
        <p:guide orient="horz" pos="2251"/>
        <p:guide pos="3840"/>
        <p:guide pos="189"/>
        <p:guide pos="7488"/>
        <p:guide orient="horz" pos="436"/>
        <p:guide orient="horz" pos="482"/>
        <p:guide orient="horz" pos="4104"/>
        <p:guide orient="horz" pos="405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E9FEC1-E3CB-6583-2756-A782C2149CB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CB0671C-C187-2BA1-5FD8-497464604C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785D9CB-717D-213C-EF87-A29BE3662CE9}"/>
              </a:ext>
            </a:extLst>
          </p:cNvPr>
          <p:cNvSpPr>
            <a:spLocks noGrp="1"/>
          </p:cNvSpPr>
          <p:nvPr>
            <p:ph type="dt" sz="half" idx="10"/>
          </p:nvPr>
        </p:nvSpPr>
        <p:spPr/>
        <p:txBody>
          <a:bodyPr/>
          <a:lstStyle/>
          <a:p>
            <a:fld id="{BF41E4E1-33A1-4A63-A8CE-AC9F7DA1B9EF}" type="datetimeFigureOut">
              <a:rPr lang="zh-CN" altLang="en-US" smtClean="0"/>
              <a:t>2025/1/6</a:t>
            </a:fld>
            <a:endParaRPr lang="zh-CN" altLang="en-US"/>
          </a:p>
        </p:txBody>
      </p:sp>
      <p:sp>
        <p:nvSpPr>
          <p:cNvPr id="5" name="页脚占位符 4">
            <a:extLst>
              <a:ext uri="{FF2B5EF4-FFF2-40B4-BE49-F238E27FC236}">
                <a16:creationId xmlns:a16="http://schemas.microsoft.com/office/drawing/2014/main" id="{91FD3034-CA5A-2DBA-745D-92DDCE918D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3D490C-6AB2-8F5D-DE7D-80E6861E0304}"/>
              </a:ext>
            </a:extLst>
          </p:cNvPr>
          <p:cNvSpPr>
            <a:spLocks noGrp="1"/>
          </p:cNvSpPr>
          <p:nvPr>
            <p:ph type="sldNum" sz="quarter" idx="12"/>
          </p:nvPr>
        </p:nvSpPr>
        <p:spPr/>
        <p:txBody>
          <a:bodyPr/>
          <a:lstStyle/>
          <a:p>
            <a:fld id="{E5CA9C99-3269-4937-95CE-39E534D1A73E}" type="slidenum">
              <a:rPr lang="zh-CN" altLang="en-US" smtClean="0"/>
              <a:t>‹#›</a:t>
            </a:fld>
            <a:endParaRPr lang="zh-CN" altLang="en-US"/>
          </a:p>
        </p:txBody>
      </p:sp>
    </p:spTree>
    <p:extLst>
      <p:ext uri="{BB962C8B-B14F-4D97-AF65-F5344CB8AC3E}">
        <p14:creationId xmlns:p14="http://schemas.microsoft.com/office/powerpoint/2010/main" val="4277672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68D34B-4164-C8A4-3CE8-21A9B1132C7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2246466-50A9-4B7B-AC59-862D7409C9C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5F02188-5346-3119-B16A-872A743EDB6C}"/>
              </a:ext>
            </a:extLst>
          </p:cNvPr>
          <p:cNvSpPr>
            <a:spLocks noGrp="1"/>
          </p:cNvSpPr>
          <p:nvPr>
            <p:ph type="dt" sz="half" idx="10"/>
          </p:nvPr>
        </p:nvSpPr>
        <p:spPr/>
        <p:txBody>
          <a:bodyPr/>
          <a:lstStyle/>
          <a:p>
            <a:fld id="{BF41E4E1-33A1-4A63-A8CE-AC9F7DA1B9EF}" type="datetimeFigureOut">
              <a:rPr lang="zh-CN" altLang="en-US" smtClean="0"/>
              <a:t>2025/1/6</a:t>
            </a:fld>
            <a:endParaRPr lang="zh-CN" altLang="en-US"/>
          </a:p>
        </p:txBody>
      </p:sp>
      <p:sp>
        <p:nvSpPr>
          <p:cNvPr id="5" name="页脚占位符 4">
            <a:extLst>
              <a:ext uri="{FF2B5EF4-FFF2-40B4-BE49-F238E27FC236}">
                <a16:creationId xmlns:a16="http://schemas.microsoft.com/office/drawing/2014/main" id="{FD501F66-0611-7747-934D-90BFB25E93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E37289-4113-6D16-3CE4-77D9D03CCF82}"/>
              </a:ext>
            </a:extLst>
          </p:cNvPr>
          <p:cNvSpPr>
            <a:spLocks noGrp="1"/>
          </p:cNvSpPr>
          <p:nvPr>
            <p:ph type="sldNum" sz="quarter" idx="12"/>
          </p:nvPr>
        </p:nvSpPr>
        <p:spPr/>
        <p:txBody>
          <a:bodyPr/>
          <a:lstStyle/>
          <a:p>
            <a:fld id="{E5CA9C99-3269-4937-95CE-39E534D1A73E}" type="slidenum">
              <a:rPr lang="zh-CN" altLang="en-US" smtClean="0"/>
              <a:t>‹#›</a:t>
            </a:fld>
            <a:endParaRPr lang="zh-CN" altLang="en-US"/>
          </a:p>
        </p:txBody>
      </p:sp>
    </p:spTree>
    <p:extLst>
      <p:ext uri="{BB962C8B-B14F-4D97-AF65-F5344CB8AC3E}">
        <p14:creationId xmlns:p14="http://schemas.microsoft.com/office/powerpoint/2010/main" val="548948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2C57383-F676-181E-147B-2141A1E39DE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3893732-2F8E-507C-323C-A6155FF23F3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268417-2AAD-7757-5298-74841A188FFB}"/>
              </a:ext>
            </a:extLst>
          </p:cNvPr>
          <p:cNvSpPr>
            <a:spLocks noGrp="1"/>
          </p:cNvSpPr>
          <p:nvPr>
            <p:ph type="dt" sz="half" idx="10"/>
          </p:nvPr>
        </p:nvSpPr>
        <p:spPr/>
        <p:txBody>
          <a:bodyPr/>
          <a:lstStyle/>
          <a:p>
            <a:fld id="{BF41E4E1-33A1-4A63-A8CE-AC9F7DA1B9EF}" type="datetimeFigureOut">
              <a:rPr lang="zh-CN" altLang="en-US" smtClean="0"/>
              <a:t>2025/1/6</a:t>
            </a:fld>
            <a:endParaRPr lang="zh-CN" altLang="en-US"/>
          </a:p>
        </p:txBody>
      </p:sp>
      <p:sp>
        <p:nvSpPr>
          <p:cNvPr id="5" name="页脚占位符 4">
            <a:extLst>
              <a:ext uri="{FF2B5EF4-FFF2-40B4-BE49-F238E27FC236}">
                <a16:creationId xmlns:a16="http://schemas.microsoft.com/office/drawing/2014/main" id="{4152F164-B0E6-A8FA-BD0C-2B1677438A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832C02-6814-7285-E174-8EA244AA7E1E}"/>
              </a:ext>
            </a:extLst>
          </p:cNvPr>
          <p:cNvSpPr>
            <a:spLocks noGrp="1"/>
          </p:cNvSpPr>
          <p:nvPr>
            <p:ph type="sldNum" sz="quarter" idx="12"/>
          </p:nvPr>
        </p:nvSpPr>
        <p:spPr/>
        <p:txBody>
          <a:bodyPr/>
          <a:lstStyle/>
          <a:p>
            <a:fld id="{E5CA9C99-3269-4937-95CE-39E534D1A73E}" type="slidenum">
              <a:rPr lang="zh-CN" altLang="en-US" smtClean="0"/>
              <a:t>‹#›</a:t>
            </a:fld>
            <a:endParaRPr lang="zh-CN" altLang="en-US"/>
          </a:p>
        </p:txBody>
      </p:sp>
    </p:spTree>
    <p:extLst>
      <p:ext uri="{BB962C8B-B14F-4D97-AF65-F5344CB8AC3E}">
        <p14:creationId xmlns:p14="http://schemas.microsoft.com/office/powerpoint/2010/main" val="2239345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E58530-5268-3605-854F-E4532C25229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3305BF5-470B-955E-A768-23265AF4105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CAD82E-F132-1E6A-6F1C-1760205BA1BF}"/>
              </a:ext>
            </a:extLst>
          </p:cNvPr>
          <p:cNvSpPr>
            <a:spLocks noGrp="1"/>
          </p:cNvSpPr>
          <p:nvPr>
            <p:ph type="dt" sz="half" idx="10"/>
          </p:nvPr>
        </p:nvSpPr>
        <p:spPr/>
        <p:txBody>
          <a:bodyPr/>
          <a:lstStyle/>
          <a:p>
            <a:fld id="{BF41E4E1-33A1-4A63-A8CE-AC9F7DA1B9EF}" type="datetimeFigureOut">
              <a:rPr lang="zh-CN" altLang="en-US" smtClean="0"/>
              <a:t>2025/1/6</a:t>
            </a:fld>
            <a:endParaRPr lang="zh-CN" altLang="en-US"/>
          </a:p>
        </p:txBody>
      </p:sp>
      <p:sp>
        <p:nvSpPr>
          <p:cNvPr id="5" name="页脚占位符 4">
            <a:extLst>
              <a:ext uri="{FF2B5EF4-FFF2-40B4-BE49-F238E27FC236}">
                <a16:creationId xmlns:a16="http://schemas.microsoft.com/office/drawing/2014/main" id="{AC1CC403-8FE7-9DF0-C7AA-4B24F2A7B1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B37C6F-1891-F736-0AFF-3022D0EA9E13}"/>
              </a:ext>
            </a:extLst>
          </p:cNvPr>
          <p:cNvSpPr>
            <a:spLocks noGrp="1"/>
          </p:cNvSpPr>
          <p:nvPr>
            <p:ph type="sldNum" sz="quarter" idx="12"/>
          </p:nvPr>
        </p:nvSpPr>
        <p:spPr/>
        <p:txBody>
          <a:bodyPr/>
          <a:lstStyle/>
          <a:p>
            <a:fld id="{E5CA9C99-3269-4937-95CE-39E534D1A73E}" type="slidenum">
              <a:rPr lang="zh-CN" altLang="en-US" smtClean="0"/>
              <a:t>‹#›</a:t>
            </a:fld>
            <a:endParaRPr lang="zh-CN" altLang="en-US"/>
          </a:p>
        </p:txBody>
      </p:sp>
    </p:spTree>
    <p:extLst>
      <p:ext uri="{BB962C8B-B14F-4D97-AF65-F5344CB8AC3E}">
        <p14:creationId xmlns:p14="http://schemas.microsoft.com/office/powerpoint/2010/main" val="174112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735956-84DD-86FA-B9B8-2C0A707DD74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413C827-85CB-7B90-419E-F7EA579A2E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D2EDEE6-994D-B2E1-8100-E2A9249B4CA8}"/>
              </a:ext>
            </a:extLst>
          </p:cNvPr>
          <p:cNvSpPr>
            <a:spLocks noGrp="1"/>
          </p:cNvSpPr>
          <p:nvPr>
            <p:ph type="dt" sz="half" idx="10"/>
          </p:nvPr>
        </p:nvSpPr>
        <p:spPr/>
        <p:txBody>
          <a:bodyPr/>
          <a:lstStyle/>
          <a:p>
            <a:fld id="{BF41E4E1-33A1-4A63-A8CE-AC9F7DA1B9EF}" type="datetimeFigureOut">
              <a:rPr lang="zh-CN" altLang="en-US" smtClean="0"/>
              <a:t>2025/1/6</a:t>
            </a:fld>
            <a:endParaRPr lang="zh-CN" altLang="en-US"/>
          </a:p>
        </p:txBody>
      </p:sp>
      <p:sp>
        <p:nvSpPr>
          <p:cNvPr id="5" name="页脚占位符 4">
            <a:extLst>
              <a:ext uri="{FF2B5EF4-FFF2-40B4-BE49-F238E27FC236}">
                <a16:creationId xmlns:a16="http://schemas.microsoft.com/office/drawing/2014/main" id="{CA83D5B7-9A71-6B10-DFC4-D779CFABC3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874A9D-6120-C2C2-4E87-220D3E54E636}"/>
              </a:ext>
            </a:extLst>
          </p:cNvPr>
          <p:cNvSpPr>
            <a:spLocks noGrp="1"/>
          </p:cNvSpPr>
          <p:nvPr>
            <p:ph type="sldNum" sz="quarter" idx="12"/>
          </p:nvPr>
        </p:nvSpPr>
        <p:spPr/>
        <p:txBody>
          <a:bodyPr/>
          <a:lstStyle/>
          <a:p>
            <a:fld id="{E5CA9C99-3269-4937-95CE-39E534D1A73E}" type="slidenum">
              <a:rPr lang="zh-CN" altLang="en-US" smtClean="0"/>
              <a:t>‹#›</a:t>
            </a:fld>
            <a:endParaRPr lang="zh-CN" altLang="en-US"/>
          </a:p>
        </p:txBody>
      </p:sp>
    </p:spTree>
    <p:extLst>
      <p:ext uri="{BB962C8B-B14F-4D97-AF65-F5344CB8AC3E}">
        <p14:creationId xmlns:p14="http://schemas.microsoft.com/office/powerpoint/2010/main" val="1118613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E9410-35C8-6FDA-1E83-B39A312936F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15F4D90-6C86-D994-CB8A-3C4F71BAD4A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2C967E6-A356-9F5D-668A-002D270BFF1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A82AF66-A0F9-D247-F5A1-8FFBB8032122}"/>
              </a:ext>
            </a:extLst>
          </p:cNvPr>
          <p:cNvSpPr>
            <a:spLocks noGrp="1"/>
          </p:cNvSpPr>
          <p:nvPr>
            <p:ph type="dt" sz="half" idx="10"/>
          </p:nvPr>
        </p:nvSpPr>
        <p:spPr/>
        <p:txBody>
          <a:bodyPr/>
          <a:lstStyle/>
          <a:p>
            <a:fld id="{BF41E4E1-33A1-4A63-A8CE-AC9F7DA1B9EF}" type="datetimeFigureOut">
              <a:rPr lang="zh-CN" altLang="en-US" smtClean="0"/>
              <a:t>2025/1/6</a:t>
            </a:fld>
            <a:endParaRPr lang="zh-CN" altLang="en-US"/>
          </a:p>
        </p:txBody>
      </p:sp>
      <p:sp>
        <p:nvSpPr>
          <p:cNvPr id="6" name="页脚占位符 5">
            <a:extLst>
              <a:ext uri="{FF2B5EF4-FFF2-40B4-BE49-F238E27FC236}">
                <a16:creationId xmlns:a16="http://schemas.microsoft.com/office/drawing/2014/main" id="{BC55DC30-5C03-AFE6-8979-99518269DC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C2496C6-B1B7-17B3-A443-37AC806FF9BF}"/>
              </a:ext>
            </a:extLst>
          </p:cNvPr>
          <p:cNvSpPr>
            <a:spLocks noGrp="1"/>
          </p:cNvSpPr>
          <p:nvPr>
            <p:ph type="sldNum" sz="quarter" idx="12"/>
          </p:nvPr>
        </p:nvSpPr>
        <p:spPr/>
        <p:txBody>
          <a:bodyPr/>
          <a:lstStyle/>
          <a:p>
            <a:fld id="{E5CA9C99-3269-4937-95CE-39E534D1A73E}" type="slidenum">
              <a:rPr lang="zh-CN" altLang="en-US" smtClean="0"/>
              <a:t>‹#›</a:t>
            </a:fld>
            <a:endParaRPr lang="zh-CN" altLang="en-US"/>
          </a:p>
        </p:txBody>
      </p:sp>
    </p:spTree>
    <p:extLst>
      <p:ext uri="{BB962C8B-B14F-4D97-AF65-F5344CB8AC3E}">
        <p14:creationId xmlns:p14="http://schemas.microsoft.com/office/powerpoint/2010/main" val="3663662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10B6E6-C669-5475-CB4C-EE8470AC3EA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F015577-5DC3-2691-4D92-D4AD379CC9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707D862-719E-3522-C841-EFE1AA962DF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784102F-D475-33B6-F451-9D95BF221E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2531E71-3238-1D73-6DB6-E3ACA45DD39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18D9B8B-EB60-DA61-91C2-AC41E81D15C9}"/>
              </a:ext>
            </a:extLst>
          </p:cNvPr>
          <p:cNvSpPr>
            <a:spLocks noGrp="1"/>
          </p:cNvSpPr>
          <p:nvPr>
            <p:ph type="dt" sz="half" idx="10"/>
          </p:nvPr>
        </p:nvSpPr>
        <p:spPr/>
        <p:txBody>
          <a:bodyPr/>
          <a:lstStyle/>
          <a:p>
            <a:fld id="{BF41E4E1-33A1-4A63-A8CE-AC9F7DA1B9EF}" type="datetimeFigureOut">
              <a:rPr lang="zh-CN" altLang="en-US" smtClean="0"/>
              <a:t>2025/1/6</a:t>
            </a:fld>
            <a:endParaRPr lang="zh-CN" altLang="en-US"/>
          </a:p>
        </p:txBody>
      </p:sp>
      <p:sp>
        <p:nvSpPr>
          <p:cNvPr id="8" name="页脚占位符 7">
            <a:extLst>
              <a:ext uri="{FF2B5EF4-FFF2-40B4-BE49-F238E27FC236}">
                <a16:creationId xmlns:a16="http://schemas.microsoft.com/office/drawing/2014/main" id="{5E2568FD-7074-148B-18DB-2B4CFBD44C2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B34BFE1-7AF1-D450-E986-0F2F30282ED7}"/>
              </a:ext>
            </a:extLst>
          </p:cNvPr>
          <p:cNvSpPr>
            <a:spLocks noGrp="1"/>
          </p:cNvSpPr>
          <p:nvPr>
            <p:ph type="sldNum" sz="quarter" idx="12"/>
          </p:nvPr>
        </p:nvSpPr>
        <p:spPr/>
        <p:txBody>
          <a:bodyPr/>
          <a:lstStyle/>
          <a:p>
            <a:fld id="{E5CA9C99-3269-4937-95CE-39E534D1A73E}" type="slidenum">
              <a:rPr lang="zh-CN" altLang="en-US" smtClean="0"/>
              <a:t>‹#›</a:t>
            </a:fld>
            <a:endParaRPr lang="zh-CN" altLang="en-US"/>
          </a:p>
        </p:txBody>
      </p:sp>
    </p:spTree>
    <p:extLst>
      <p:ext uri="{BB962C8B-B14F-4D97-AF65-F5344CB8AC3E}">
        <p14:creationId xmlns:p14="http://schemas.microsoft.com/office/powerpoint/2010/main" val="3981706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DC5053-11FD-A57B-4D15-6A6C3FD3FB6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58A0DD3-132D-C049-147C-B7D4B7640519}"/>
              </a:ext>
            </a:extLst>
          </p:cNvPr>
          <p:cNvSpPr>
            <a:spLocks noGrp="1"/>
          </p:cNvSpPr>
          <p:nvPr>
            <p:ph type="dt" sz="half" idx="10"/>
          </p:nvPr>
        </p:nvSpPr>
        <p:spPr/>
        <p:txBody>
          <a:bodyPr/>
          <a:lstStyle/>
          <a:p>
            <a:fld id="{BF41E4E1-33A1-4A63-A8CE-AC9F7DA1B9EF}" type="datetimeFigureOut">
              <a:rPr lang="zh-CN" altLang="en-US" smtClean="0"/>
              <a:t>2025/1/6</a:t>
            </a:fld>
            <a:endParaRPr lang="zh-CN" altLang="en-US"/>
          </a:p>
        </p:txBody>
      </p:sp>
      <p:sp>
        <p:nvSpPr>
          <p:cNvPr id="4" name="页脚占位符 3">
            <a:extLst>
              <a:ext uri="{FF2B5EF4-FFF2-40B4-BE49-F238E27FC236}">
                <a16:creationId xmlns:a16="http://schemas.microsoft.com/office/drawing/2014/main" id="{0CD1F313-C91D-7EF8-C9B4-87296368504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DF19631-21DE-3098-A4FE-00CD7A8164A6}"/>
              </a:ext>
            </a:extLst>
          </p:cNvPr>
          <p:cNvSpPr>
            <a:spLocks noGrp="1"/>
          </p:cNvSpPr>
          <p:nvPr>
            <p:ph type="sldNum" sz="quarter" idx="12"/>
          </p:nvPr>
        </p:nvSpPr>
        <p:spPr/>
        <p:txBody>
          <a:bodyPr/>
          <a:lstStyle/>
          <a:p>
            <a:fld id="{E5CA9C99-3269-4937-95CE-39E534D1A73E}" type="slidenum">
              <a:rPr lang="zh-CN" altLang="en-US" smtClean="0"/>
              <a:t>‹#›</a:t>
            </a:fld>
            <a:endParaRPr lang="zh-CN" altLang="en-US"/>
          </a:p>
        </p:txBody>
      </p:sp>
    </p:spTree>
    <p:extLst>
      <p:ext uri="{BB962C8B-B14F-4D97-AF65-F5344CB8AC3E}">
        <p14:creationId xmlns:p14="http://schemas.microsoft.com/office/powerpoint/2010/main" val="427860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4BD17C7-3DCD-68EE-4D64-2E8F9636C226}"/>
              </a:ext>
            </a:extLst>
          </p:cNvPr>
          <p:cNvSpPr>
            <a:spLocks noGrp="1"/>
          </p:cNvSpPr>
          <p:nvPr>
            <p:ph type="dt" sz="half" idx="10"/>
          </p:nvPr>
        </p:nvSpPr>
        <p:spPr/>
        <p:txBody>
          <a:bodyPr/>
          <a:lstStyle/>
          <a:p>
            <a:fld id="{BF41E4E1-33A1-4A63-A8CE-AC9F7DA1B9EF}" type="datetimeFigureOut">
              <a:rPr lang="zh-CN" altLang="en-US" smtClean="0"/>
              <a:t>2025/1/6</a:t>
            </a:fld>
            <a:endParaRPr lang="zh-CN" altLang="en-US"/>
          </a:p>
        </p:txBody>
      </p:sp>
      <p:sp>
        <p:nvSpPr>
          <p:cNvPr id="3" name="页脚占位符 2">
            <a:extLst>
              <a:ext uri="{FF2B5EF4-FFF2-40B4-BE49-F238E27FC236}">
                <a16:creationId xmlns:a16="http://schemas.microsoft.com/office/drawing/2014/main" id="{2162FDE6-82DB-AC6F-AF34-EEAA7ABAC6F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0925D9E-EAAE-E9D9-701F-B0742C612AF0}"/>
              </a:ext>
            </a:extLst>
          </p:cNvPr>
          <p:cNvSpPr>
            <a:spLocks noGrp="1"/>
          </p:cNvSpPr>
          <p:nvPr>
            <p:ph type="sldNum" sz="quarter" idx="12"/>
          </p:nvPr>
        </p:nvSpPr>
        <p:spPr/>
        <p:txBody>
          <a:bodyPr/>
          <a:lstStyle/>
          <a:p>
            <a:fld id="{E5CA9C99-3269-4937-95CE-39E534D1A73E}" type="slidenum">
              <a:rPr lang="zh-CN" altLang="en-US" smtClean="0"/>
              <a:t>‹#›</a:t>
            </a:fld>
            <a:endParaRPr lang="zh-CN" altLang="en-US"/>
          </a:p>
        </p:txBody>
      </p:sp>
    </p:spTree>
    <p:extLst>
      <p:ext uri="{BB962C8B-B14F-4D97-AF65-F5344CB8AC3E}">
        <p14:creationId xmlns:p14="http://schemas.microsoft.com/office/powerpoint/2010/main" val="237360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B4E83A-5155-749A-AF22-7F319F54B27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2F8E91E-D1AC-6F74-39BF-1AF45FA462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20B17EE-9885-782E-021C-19B364D557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7202DAB-8F5C-D47D-2875-B457EFBD3792}"/>
              </a:ext>
            </a:extLst>
          </p:cNvPr>
          <p:cNvSpPr>
            <a:spLocks noGrp="1"/>
          </p:cNvSpPr>
          <p:nvPr>
            <p:ph type="dt" sz="half" idx="10"/>
          </p:nvPr>
        </p:nvSpPr>
        <p:spPr/>
        <p:txBody>
          <a:bodyPr/>
          <a:lstStyle/>
          <a:p>
            <a:fld id="{BF41E4E1-33A1-4A63-A8CE-AC9F7DA1B9EF}" type="datetimeFigureOut">
              <a:rPr lang="zh-CN" altLang="en-US" smtClean="0"/>
              <a:t>2025/1/6</a:t>
            </a:fld>
            <a:endParaRPr lang="zh-CN" altLang="en-US"/>
          </a:p>
        </p:txBody>
      </p:sp>
      <p:sp>
        <p:nvSpPr>
          <p:cNvPr id="6" name="页脚占位符 5">
            <a:extLst>
              <a:ext uri="{FF2B5EF4-FFF2-40B4-BE49-F238E27FC236}">
                <a16:creationId xmlns:a16="http://schemas.microsoft.com/office/drawing/2014/main" id="{AA10B072-9E25-26A4-0955-F1420C6880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88FC23-5B69-20D1-B1FE-6AE061F611A1}"/>
              </a:ext>
            </a:extLst>
          </p:cNvPr>
          <p:cNvSpPr>
            <a:spLocks noGrp="1"/>
          </p:cNvSpPr>
          <p:nvPr>
            <p:ph type="sldNum" sz="quarter" idx="12"/>
          </p:nvPr>
        </p:nvSpPr>
        <p:spPr/>
        <p:txBody>
          <a:bodyPr/>
          <a:lstStyle/>
          <a:p>
            <a:fld id="{E5CA9C99-3269-4937-95CE-39E534D1A73E}" type="slidenum">
              <a:rPr lang="zh-CN" altLang="en-US" smtClean="0"/>
              <a:t>‹#›</a:t>
            </a:fld>
            <a:endParaRPr lang="zh-CN" altLang="en-US"/>
          </a:p>
        </p:txBody>
      </p:sp>
    </p:spTree>
    <p:extLst>
      <p:ext uri="{BB962C8B-B14F-4D97-AF65-F5344CB8AC3E}">
        <p14:creationId xmlns:p14="http://schemas.microsoft.com/office/powerpoint/2010/main" val="2556273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3A942B-259B-0DE5-03A0-AD2E318F25F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7520F60-F624-AC12-7F4B-EA46386560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3CAA4A5-A155-268D-112B-C6BFD475D9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844EEE7-7D44-3F06-1558-90B29035D48C}"/>
              </a:ext>
            </a:extLst>
          </p:cNvPr>
          <p:cNvSpPr>
            <a:spLocks noGrp="1"/>
          </p:cNvSpPr>
          <p:nvPr>
            <p:ph type="dt" sz="half" idx="10"/>
          </p:nvPr>
        </p:nvSpPr>
        <p:spPr/>
        <p:txBody>
          <a:bodyPr/>
          <a:lstStyle/>
          <a:p>
            <a:fld id="{BF41E4E1-33A1-4A63-A8CE-AC9F7DA1B9EF}" type="datetimeFigureOut">
              <a:rPr lang="zh-CN" altLang="en-US" smtClean="0"/>
              <a:t>2025/1/6</a:t>
            </a:fld>
            <a:endParaRPr lang="zh-CN" altLang="en-US"/>
          </a:p>
        </p:txBody>
      </p:sp>
      <p:sp>
        <p:nvSpPr>
          <p:cNvPr id="6" name="页脚占位符 5">
            <a:extLst>
              <a:ext uri="{FF2B5EF4-FFF2-40B4-BE49-F238E27FC236}">
                <a16:creationId xmlns:a16="http://schemas.microsoft.com/office/drawing/2014/main" id="{AC1D805D-59F0-B46A-E128-67C2E5BFE8A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7C93BC3-865E-1D1C-8EB2-E35BEB151216}"/>
              </a:ext>
            </a:extLst>
          </p:cNvPr>
          <p:cNvSpPr>
            <a:spLocks noGrp="1"/>
          </p:cNvSpPr>
          <p:nvPr>
            <p:ph type="sldNum" sz="quarter" idx="12"/>
          </p:nvPr>
        </p:nvSpPr>
        <p:spPr/>
        <p:txBody>
          <a:bodyPr/>
          <a:lstStyle/>
          <a:p>
            <a:fld id="{E5CA9C99-3269-4937-95CE-39E534D1A73E}" type="slidenum">
              <a:rPr lang="zh-CN" altLang="en-US" smtClean="0"/>
              <a:t>‹#›</a:t>
            </a:fld>
            <a:endParaRPr lang="zh-CN" altLang="en-US"/>
          </a:p>
        </p:txBody>
      </p:sp>
    </p:spTree>
    <p:extLst>
      <p:ext uri="{BB962C8B-B14F-4D97-AF65-F5344CB8AC3E}">
        <p14:creationId xmlns:p14="http://schemas.microsoft.com/office/powerpoint/2010/main" val="3874058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3312E6F-365B-E12B-5F2D-AB93BEE534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EB75610-1260-51BF-4F1A-1A248AE75D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94E5B7-449C-AB4F-0126-60111527E4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41E4E1-33A1-4A63-A8CE-AC9F7DA1B9EF}" type="datetimeFigureOut">
              <a:rPr lang="zh-CN" altLang="en-US" smtClean="0"/>
              <a:t>2025/1/6</a:t>
            </a:fld>
            <a:endParaRPr lang="zh-CN" altLang="en-US"/>
          </a:p>
        </p:txBody>
      </p:sp>
      <p:sp>
        <p:nvSpPr>
          <p:cNvPr id="5" name="页脚占位符 4">
            <a:extLst>
              <a:ext uri="{FF2B5EF4-FFF2-40B4-BE49-F238E27FC236}">
                <a16:creationId xmlns:a16="http://schemas.microsoft.com/office/drawing/2014/main" id="{6CB11AC7-D05F-B526-DDBB-BBFF26C71F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36F9773-649F-A4B1-68C8-8AF9D9C92C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CA9C99-3269-4937-95CE-39E534D1A73E}" type="slidenum">
              <a:rPr lang="zh-CN" altLang="en-US" smtClean="0"/>
              <a:t>‹#›</a:t>
            </a:fld>
            <a:endParaRPr lang="zh-CN" altLang="en-US"/>
          </a:p>
        </p:txBody>
      </p:sp>
    </p:spTree>
    <p:extLst>
      <p:ext uri="{BB962C8B-B14F-4D97-AF65-F5344CB8AC3E}">
        <p14:creationId xmlns:p14="http://schemas.microsoft.com/office/powerpoint/2010/main" val="1255748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64" userDrawn="1">
          <p15:clr>
            <a:srgbClr val="F26B43"/>
          </p15:clr>
        </p15:guide>
        <p15:guide id="2" pos="3840" userDrawn="1">
          <p15:clr>
            <a:srgbClr val="F26B43"/>
          </p15:clr>
        </p15:guide>
        <p15:guide id="3" pos="192" userDrawn="1">
          <p15:clr>
            <a:srgbClr val="F26B43"/>
          </p15:clr>
        </p15:guide>
        <p15:guide id="4" pos="7488" userDrawn="1">
          <p15:clr>
            <a:srgbClr val="F26B43"/>
          </p15:clr>
        </p15:guide>
        <p15:guide id="5" orient="horz" pos="432" userDrawn="1">
          <p15:clr>
            <a:srgbClr val="F26B43"/>
          </p15:clr>
        </p15:guide>
        <p15:guide id="6" orient="horz" pos="472" userDrawn="1">
          <p15:clr>
            <a:srgbClr val="F26B43"/>
          </p15:clr>
        </p15:guide>
        <p15:guide id="7" orient="horz" pos="4104" userDrawn="1">
          <p15:clr>
            <a:srgbClr val="F26B43"/>
          </p15:clr>
        </p15:guide>
        <p15:guide id="8" orient="horz" pos="405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E7190D0-CDC1-446A-DC4D-A18BFFEC8E15}"/>
              </a:ext>
            </a:extLst>
          </p:cNvPr>
          <p:cNvSpPr txBox="1"/>
          <p:nvPr/>
        </p:nvSpPr>
        <p:spPr>
          <a:xfrm>
            <a:off x="6249590" y="4073862"/>
            <a:ext cx="4018360" cy="646331"/>
          </a:xfrm>
          <a:prstGeom prst="rect">
            <a:avLst/>
          </a:prstGeom>
          <a:noFill/>
        </p:spPr>
        <p:txBody>
          <a:bodyPr wrap="square" rtlCol="0">
            <a:spAutoFit/>
          </a:bodyPr>
          <a:lstStyle/>
          <a:p>
            <a:r>
              <a:rPr lang="en-US" altLang="zh-CN" sz="3600" dirty="0">
                <a:latin typeface="+mj-lt"/>
              </a:rPr>
              <a:t>Part1--</a:t>
            </a:r>
            <a:r>
              <a:rPr lang="zh-CN" altLang="en-US" sz="3600" dirty="0">
                <a:latin typeface="+mn-ea"/>
              </a:rPr>
              <a:t>南方周末</a:t>
            </a:r>
          </a:p>
        </p:txBody>
      </p:sp>
      <p:sp>
        <p:nvSpPr>
          <p:cNvPr id="5" name="文本框 4">
            <a:extLst>
              <a:ext uri="{FF2B5EF4-FFF2-40B4-BE49-F238E27FC236}">
                <a16:creationId xmlns:a16="http://schemas.microsoft.com/office/drawing/2014/main" id="{FE4D8CCC-F009-4272-FB35-B0FA220AB3D5}"/>
              </a:ext>
            </a:extLst>
          </p:cNvPr>
          <p:cNvSpPr txBox="1"/>
          <p:nvPr/>
        </p:nvSpPr>
        <p:spPr>
          <a:xfrm>
            <a:off x="1095375" y="1776542"/>
            <a:ext cx="8382000" cy="1938992"/>
          </a:xfrm>
          <a:prstGeom prst="rect">
            <a:avLst/>
          </a:prstGeom>
          <a:noFill/>
        </p:spPr>
        <p:txBody>
          <a:bodyPr wrap="square" rtlCol="0">
            <a:spAutoFit/>
          </a:bodyPr>
          <a:lstStyle/>
          <a:p>
            <a:r>
              <a:rPr lang="zh-CN" altLang="en-US" sz="6000" dirty="0">
                <a:latin typeface="+mj-ea"/>
                <a:ea typeface="+mj-ea"/>
              </a:rPr>
              <a:t>新年献词中的</a:t>
            </a:r>
            <a:endParaRPr lang="en-US" altLang="zh-CN" sz="6000" dirty="0">
              <a:latin typeface="+mj-ea"/>
              <a:ea typeface="+mj-ea"/>
            </a:endParaRPr>
          </a:p>
          <a:p>
            <a:r>
              <a:rPr lang="zh-CN" altLang="en-US" sz="6000" dirty="0">
                <a:latin typeface="+mj-ea"/>
                <a:ea typeface="+mj-ea"/>
              </a:rPr>
              <a:t>作文素材与技巧</a:t>
            </a:r>
          </a:p>
        </p:txBody>
      </p:sp>
    </p:spTree>
    <p:extLst>
      <p:ext uri="{BB962C8B-B14F-4D97-AF65-F5344CB8AC3E}">
        <p14:creationId xmlns:p14="http://schemas.microsoft.com/office/powerpoint/2010/main" val="3698108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0BB84A-44A2-7724-E61C-7F382ECC20A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FE77A16-9747-223A-F134-8E3D641E3223}"/>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797379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FBE9C1-C9C5-B1A9-BE14-0A5287A3090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0FDC130-3E82-37B9-04B4-9B3CEDA72844}"/>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068814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9709108-1280-D87E-E134-08F51C36E157}"/>
              </a:ext>
            </a:extLst>
          </p:cNvPr>
          <p:cNvSpPr txBox="1"/>
          <p:nvPr/>
        </p:nvSpPr>
        <p:spPr>
          <a:xfrm>
            <a:off x="1852613" y="2521059"/>
            <a:ext cx="8486775" cy="1815882"/>
          </a:xfrm>
          <a:prstGeom prst="rect">
            <a:avLst/>
          </a:prstGeom>
          <a:noFill/>
        </p:spPr>
        <p:txBody>
          <a:bodyPr wrap="square" rtlCol="0">
            <a:spAutoFit/>
          </a:bodyPr>
          <a:lstStyle/>
          <a:p>
            <a:r>
              <a:rPr lang="zh-CN" altLang="en-US" sz="2800" dirty="0">
                <a:solidFill>
                  <a:schemeClr val="accent4">
                    <a:lumMod val="60000"/>
                    <a:lumOff val="40000"/>
                  </a:schemeClr>
                </a:solidFill>
                <a:latin typeface="思源黑体 CN Bold" panose="020B0800000000000000" pitchFamily="34" charset="-122"/>
                <a:ea typeface="思源黑体 CN Bold" panose="020B0800000000000000" pitchFamily="34" charset="-122"/>
              </a:rPr>
              <a:t>视频中引用的内容仅为背景补充，不代表本人立场。</a:t>
            </a:r>
            <a:endParaRPr lang="en-US" altLang="zh-CN" sz="2800" dirty="0">
              <a:solidFill>
                <a:schemeClr val="accent4">
                  <a:lumMod val="60000"/>
                  <a:lumOff val="40000"/>
                </a:schemeClr>
              </a:solidFill>
              <a:latin typeface="思源黑体 CN Bold" panose="020B0800000000000000" pitchFamily="34" charset="-122"/>
              <a:ea typeface="思源黑体 CN Bold" panose="020B0800000000000000" pitchFamily="34" charset="-122"/>
            </a:endParaRPr>
          </a:p>
          <a:p>
            <a:endParaRPr lang="en-US" altLang="zh-CN" sz="2800" dirty="0">
              <a:solidFill>
                <a:schemeClr val="accent4">
                  <a:lumMod val="60000"/>
                  <a:lumOff val="40000"/>
                </a:schemeClr>
              </a:solidFill>
              <a:latin typeface="思源黑体 CN Bold" panose="020B0800000000000000" pitchFamily="34" charset="-122"/>
              <a:ea typeface="思源黑体 CN Bold" panose="020B0800000000000000" pitchFamily="34" charset="-122"/>
            </a:endParaRPr>
          </a:p>
          <a:p>
            <a:r>
              <a:rPr lang="zh-CN" altLang="en-US" sz="2800" dirty="0">
                <a:solidFill>
                  <a:schemeClr val="accent4">
                    <a:lumMod val="60000"/>
                    <a:lumOff val="40000"/>
                  </a:schemeClr>
                </a:solidFill>
                <a:latin typeface="思源黑体 CN Bold" panose="020B0800000000000000" pitchFamily="34" charset="-122"/>
                <a:ea typeface="思源黑体 CN Bold" panose="020B0800000000000000" pitchFamily="34" charset="-122"/>
              </a:rPr>
              <a:t>同时本频道不对引用内容本身做出任何评价，仅从作文角度向各位观众展示可以使用的技巧与素材</a:t>
            </a:r>
          </a:p>
        </p:txBody>
      </p:sp>
      <p:sp>
        <p:nvSpPr>
          <p:cNvPr id="5" name="文本框 4">
            <a:extLst>
              <a:ext uri="{FF2B5EF4-FFF2-40B4-BE49-F238E27FC236}">
                <a16:creationId xmlns:a16="http://schemas.microsoft.com/office/drawing/2014/main" id="{49736D1C-7271-F77A-C9A6-C97276414E4C}"/>
              </a:ext>
            </a:extLst>
          </p:cNvPr>
          <p:cNvSpPr txBox="1"/>
          <p:nvPr/>
        </p:nvSpPr>
        <p:spPr>
          <a:xfrm>
            <a:off x="4617244" y="749300"/>
            <a:ext cx="2957512" cy="830997"/>
          </a:xfrm>
          <a:prstGeom prst="rect">
            <a:avLst/>
          </a:prstGeom>
          <a:noFill/>
        </p:spPr>
        <p:txBody>
          <a:bodyPr wrap="square" rtlCol="0">
            <a:spAutoFit/>
          </a:bodyPr>
          <a:lstStyle/>
          <a:p>
            <a:r>
              <a:rPr lang="zh-CN" altLang="en-US" sz="4800" dirty="0">
                <a:solidFill>
                  <a:schemeClr val="bg1"/>
                </a:solidFill>
                <a:latin typeface="思源黑体 CN Bold" panose="020B0800000000000000" pitchFamily="34" charset="-122"/>
                <a:ea typeface="思源黑体 CN Bold" panose="020B0800000000000000" pitchFamily="34" charset="-122"/>
              </a:rPr>
              <a:t>观前提示</a:t>
            </a:r>
          </a:p>
        </p:txBody>
      </p:sp>
    </p:spTree>
    <p:extLst>
      <p:ext uri="{BB962C8B-B14F-4D97-AF65-F5344CB8AC3E}">
        <p14:creationId xmlns:p14="http://schemas.microsoft.com/office/powerpoint/2010/main" val="3914135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8185969-CBC1-1ABC-6CC0-372F91F7520F}"/>
              </a:ext>
            </a:extLst>
          </p:cNvPr>
          <p:cNvSpPr txBox="1"/>
          <p:nvPr/>
        </p:nvSpPr>
        <p:spPr>
          <a:xfrm>
            <a:off x="304800" y="368301"/>
            <a:ext cx="4924425" cy="954107"/>
          </a:xfrm>
          <a:prstGeom prst="rect">
            <a:avLst/>
          </a:prstGeom>
          <a:noFill/>
        </p:spPr>
        <p:txBody>
          <a:bodyPr wrap="square" rtlCol="0">
            <a:spAutoFit/>
          </a:bodyPr>
          <a:lstStyle/>
          <a:p>
            <a:r>
              <a:rPr lang="en-US" altLang="zh-CN" sz="2800" dirty="0">
                <a:latin typeface="+mn-ea"/>
              </a:rPr>
              <a:t>《</a:t>
            </a:r>
            <a:r>
              <a:rPr lang="zh-CN" altLang="en-US" sz="2800" dirty="0">
                <a:latin typeface="+mn-ea"/>
              </a:rPr>
              <a:t>南方周末</a:t>
            </a:r>
            <a:r>
              <a:rPr lang="en-US" altLang="zh-CN" sz="2800" dirty="0">
                <a:latin typeface="+mn-ea"/>
              </a:rPr>
              <a:t>》</a:t>
            </a:r>
            <a:r>
              <a:rPr lang="zh-CN" altLang="en-US" sz="2800" dirty="0">
                <a:latin typeface="+mn-ea"/>
              </a:rPr>
              <a:t>新年献词</a:t>
            </a:r>
            <a:endParaRPr lang="en-US" altLang="zh-CN" sz="2800" dirty="0">
              <a:latin typeface="+mn-ea"/>
            </a:endParaRPr>
          </a:p>
          <a:p>
            <a:r>
              <a:rPr lang="en-US" altLang="zh-CN" sz="2800" dirty="0">
                <a:latin typeface="+mn-ea"/>
              </a:rPr>
              <a:t>—</a:t>
            </a:r>
            <a:r>
              <a:rPr lang="zh-CN" altLang="en-US" sz="2800" dirty="0">
                <a:latin typeface="+mn-ea"/>
              </a:rPr>
              <a:t>用你的活法定义世界的算法</a:t>
            </a:r>
          </a:p>
        </p:txBody>
      </p:sp>
      <p:sp>
        <p:nvSpPr>
          <p:cNvPr id="5" name="文本框 4">
            <a:extLst>
              <a:ext uri="{FF2B5EF4-FFF2-40B4-BE49-F238E27FC236}">
                <a16:creationId xmlns:a16="http://schemas.microsoft.com/office/drawing/2014/main" id="{C4A3D8DC-2F4D-9590-BEED-9BD9209D8261}"/>
              </a:ext>
            </a:extLst>
          </p:cNvPr>
          <p:cNvSpPr txBox="1"/>
          <p:nvPr/>
        </p:nvSpPr>
        <p:spPr>
          <a:xfrm>
            <a:off x="638175" y="1322408"/>
            <a:ext cx="3124200" cy="523220"/>
          </a:xfrm>
          <a:prstGeom prst="rect">
            <a:avLst/>
          </a:prstGeom>
          <a:noFill/>
        </p:spPr>
        <p:txBody>
          <a:bodyPr wrap="square" rtlCol="0">
            <a:spAutoFit/>
          </a:bodyPr>
          <a:lstStyle/>
          <a:p>
            <a:r>
              <a:rPr lang="zh-CN" altLang="en-US" sz="2800" dirty="0"/>
              <a:t>一、素材角度</a:t>
            </a:r>
          </a:p>
        </p:txBody>
      </p:sp>
      <p:cxnSp>
        <p:nvCxnSpPr>
          <p:cNvPr id="7" name="直接连接符 6">
            <a:extLst>
              <a:ext uri="{FF2B5EF4-FFF2-40B4-BE49-F238E27FC236}">
                <a16:creationId xmlns:a16="http://schemas.microsoft.com/office/drawing/2014/main" id="{98C53750-93BF-11EA-FE83-868E06171572}"/>
              </a:ext>
            </a:extLst>
          </p:cNvPr>
          <p:cNvCxnSpPr/>
          <p:nvPr/>
        </p:nvCxnSpPr>
        <p:spPr>
          <a:xfrm>
            <a:off x="304800" y="1322408"/>
            <a:ext cx="6019800" cy="0"/>
          </a:xfrm>
          <a:prstGeom prst="line">
            <a:avLst/>
          </a:prstGeom>
        </p:spPr>
        <p:style>
          <a:lnRef idx="2">
            <a:schemeClr val="accent2"/>
          </a:lnRef>
          <a:fillRef idx="0">
            <a:schemeClr val="accent2"/>
          </a:fillRef>
          <a:effectRef idx="1">
            <a:schemeClr val="accent2"/>
          </a:effectRef>
          <a:fontRef idx="minor">
            <a:schemeClr val="tx1"/>
          </a:fontRef>
        </p:style>
      </p:cxnSp>
      <p:sp>
        <p:nvSpPr>
          <p:cNvPr id="8" name="文本框 7">
            <a:extLst>
              <a:ext uri="{FF2B5EF4-FFF2-40B4-BE49-F238E27FC236}">
                <a16:creationId xmlns:a16="http://schemas.microsoft.com/office/drawing/2014/main" id="{06BBADF5-195A-9734-4841-EA1AD2309E74}"/>
              </a:ext>
            </a:extLst>
          </p:cNvPr>
          <p:cNvSpPr txBox="1"/>
          <p:nvPr/>
        </p:nvSpPr>
        <p:spPr>
          <a:xfrm>
            <a:off x="638173" y="2324140"/>
            <a:ext cx="5353050" cy="2031325"/>
          </a:xfrm>
          <a:prstGeom prst="rect">
            <a:avLst/>
          </a:prstGeom>
          <a:noFill/>
        </p:spPr>
        <p:txBody>
          <a:bodyPr wrap="square" rtlCol="0">
            <a:spAutoFit/>
          </a:bodyPr>
          <a:lstStyle/>
          <a:p>
            <a:r>
              <a:rPr lang="en-US" altLang="zh-CN" dirty="0"/>
              <a:t>01.</a:t>
            </a:r>
            <a:r>
              <a:rPr lang="zh-CN" altLang="en-US" dirty="0"/>
              <a:t>中国没有缺席这场加冕。百模大战，智能体涌现；脑机接口试验成功，</a:t>
            </a:r>
            <a:r>
              <a:rPr lang="en-US" altLang="zh-CN" dirty="0"/>
              <a:t>AI</a:t>
            </a:r>
            <a:r>
              <a:rPr lang="zh-CN" altLang="en-US" dirty="0"/>
              <a:t>辅诊纳入医保；传统制造在摆脱重复劳作，千年古建被写入“黑神话”。</a:t>
            </a:r>
          </a:p>
          <a:p>
            <a:r>
              <a:rPr lang="zh-CN" altLang="en-US" dirty="0"/>
              <a:t>这一年，</a:t>
            </a:r>
            <a:r>
              <a:rPr lang="en-US" altLang="zh-CN" dirty="0"/>
              <a:t>AI</a:t>
            </a:r>
            <a:r>
              <a:rPr lang="zh-CN" altLang="en-US" dirty="0"/>
              <a:t>更加强大，以前所未有的速度嵌入各行各业；这一年，</a:t>
            </a:r>
            <a:r>
              <a:rPr lang="en-US" altLang="zh-CN" dirty="0"/>
              <a:t>AI</a:t>
            </a:r>
            <a:r>
              <a:rPr lang="zh-CN" altLang="en-US" dirty="0"/>
              <a:t>更多风险，从人类安全、伦理，蔓延至社会的方方面面。</a:t>
            </a:r>
          </a:p>
          <a:p>
            <a:endParaRPr lang="zh-CN" altLang="en-US" dirty="0"/>
          </a:p>
        </p:txBody>
      </p:sp>
      <p:sp>
        <p:nvSpPr>
          <p:cNvPr id="9" name="矩形 8">
            <a:extLst>
              <a:ext uri="{FF2B5EF4-FFF2-40B4-BE49-F238E27FC236}">
                <a16:creationId xmlns:a16="http://schemas.microsoft.com/office/drawing/2014/main" id="{02367BBB-B365-E78B-D30A-7702FFE36546}"/>
              </a:ext>
            </a:extLst>
          </p:cNvPr>
          <p:cNvSpPr/>
          <p:nvPr/>
        </p:nvSpPr>
        <p:spPr>
          <a:xfrm>
            <a:off x="6096000" y="1322408"/>
            <a:ext cx="5791199" cy="511648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97171576-65AD-7B6F-198C-71DE61B019E9}"/>
              </a:ext>
            </a:extLst>
          </p:cNvPr>
          <p:cNvSpPr txBox="1"/>
          <p:nvPr/>
        </p:nvSpPr>
        <p:spPr>
          <a:xfrm>
            <a:off x="6858000" y="1771650"/>
            <a:ext cx="4533900" cy="4524315"/>
          </a:xfrm>
          <a:prstGeom prst="rect">
            <a:avLst/>
          </a:prstGeom>
          <a:noFill/>
        </p:spPr>
        <p:txBody>
          <a:bodyPr wrap="square" rtlCol="0">
            <a:spAutoFit/>
          </a:bodyPr>
          <a:lstStyle/>
          <a:p>
            <a:r>
              <a:rPr lang="zh-CN" altLang="en-US" dirty="0"/>
              <a:t>这是一段作文素材的主题链接</a:t>
            </a:r>
            <a:endParaRPr lang="en-US" altLang="zh-CN" dirty="0"/>
          </a:p>
          <a:p>
            <a:endParaRPr lang="en-US" altLang="zh-CN" dirty="0"/>
          </a:p>
          <a:p>
            <a:r>
              <a:rPr lang="zh-CN" altLang="en-US" dirty="0"/>
              <a:t>关键词：科技，</a:t>
            </a:r>
            <a:r>
              <a:rPr lang="en-US" altLang="zh-CN" dirty="0"/>
              <a:t>AI</a:t>
            </a:r>
            <a:r>
              <a:rPr lang="zh-CN" altLang="en-US" dirty="0"/>
              <a:t>辅诊，医保，黑神话，人类安全与伦理，双刃剑</a:t>
            </a:r>
            <a:endParaRPr lang="en-US" altLang="zh-CN" dirty="0"/>
          </a:p>
          <a:p>
            <a:endParaRPr lang="en-US" altLang="zh-CN" dirty="0"/>
          </a:p>
          <a:p>
            <a:r>
              <a:rPr lang="en-US" altLang="zh-CN" dirty="0"/>
              <a:t>AI</a:t>
            </a:r>
            <a:r>
              <a:rPr lang="zh-CN" altLang="en-US" dirty="0"/>
              <a:t>深入各行各业，同时也带来更多风险，从医学上的</a:t>
            </a:r>
            <a:r>
              <a:rPr lang="en-US" altLang="zh-CN" dirty="0"/>
              <a:t>AI</a:t>
            </a:r>
            <a:r>
              <a:rPr lang="zh-CN" altLang="en-US" dirty="0"/>
              <a:t>辅诊，到游戏产业的黑神话，</a:t>
            </a:r>
            <a:r>
              <a:rPr lang="en-US" altLang="zh-CN" dirty="0"/>
              <a:t>AI</a:t>
            </a:r>
            <a:r>
              <a:rPr lang="zh-CN" altLang="en-US" dirty="0"/>
              <a:t>给我们带来惊喜。</a:t>
            </a:r>
            <a:endParaRPr lang="en-US" altLang="zh-CN" dirty="0"/>
          </a:p>
          <a:p>
            <a:r>
              <a:rPr lang="zh-CN" altLang="en-US" dirty="0"/>
              <a:t>然而，</a:t>
            </a:r>
            <a:r>
              <a:rPr lang="en-US" altLang="zh-CN" dirty="0"/>
              <a:t>AI</a:t>
            </a:r>
            <a:r>
              <a:rPr lang="zh-CN" altLang="en-US" dirty="0"/>
              <a:t>的快速发展也带来了不容忽视的弊端。</a:t>
            </a:r>
            <a:r>
              <a:rPr lang="en-US" altLang="zh-CN" dirty="0"/>
              <a:t>AI</a:t>
            </a:r>
            <a:r>
              <a:rPr lang="zh-CN" altLang="en-US" dirty="0"/>
              <a:t>的广泛应用可能导致部分岗位被替代，引发就业结构的调整和社会不稳定。同时，</a:t>
            </a:r>
            <a:r>
              <a:rPr lang="en-US" altLang="zh-CN" dirty="0"/>
              <a:t>AI</a:t>
            </a:r>
            <a:r>
              <a:rPr lang="zh-CN" altLang="en-US" dirty="0"/>
              <a:t>算法的“黑箱”特性使得其决策过程缺乏透明度，可能引发伦理争议和信任危机。此外，数据隐私和安全问题也日益突出，如何在利用</a:t>
            </a:r>
            <a:r>
              <a:rPr lang="en-US" altLang="zh-CN" dirty="0"/>
              <a:t>AI</a:t>
            </a:r>
            <a:r>
              <a:rPr lang="zh-CN" altLang="en-US" dirty="0"/>
              <a:t>的同时保护个人隐私成为亟待解决的难题。</a:t>
            </a:r>
            <a:endParaRPr lang="en-US" altLang="zh-CN" dirty="0"/>
          </a:p>
        </p:txBody>
      </p:sp>
      <p:sp>
        <p:nvSpPr>
          <p:cNvPr id="11" name="文本框 10">
            <a:extLst>
              <a:ext uri="{FF2B5EF4-FFF2-40B4-BE49-F238E27FC236}">
                <a16:creationId xmlns:a16="http://schemas.microsoft.com/office/drawing/2014/main" id="{98C9A269-BEBF-02FB-D484-157CACD4F829}"/>
              </a:ext>
            </a:extLst>
          </p:cNvPr>
          <p:cNvSpPr txBox="1"/>
          <p:nvPr/>
        </p:nvSpPr>
        <p:spPr>
          <a:xfrm>
            <a:off x="561975" y="5286375"/>
            <a:ext cx="942975" cy="369332"/>
          </a:xfrm>
          <a:prstGeom prst="rect">
            <a:avLst/>
          </a:prstGeom>
          <a:noFill/>
        </p:spPr>
        <p:txBody>
          <a:bodyPr wrap="square" rtlCol="0">
            <a:spAutoFit/>
          </a:bodyPr>
          <a:lstStyle/>
          <a:p>
            <a:r>
              <a:rPr lang="zh-CN" altLang="en-US" dirty="0"/>
              <a:t>记忆：</a:t>
            </a:r>
          </a:p>
        </p:txBody>
      </p:sp>
      <p:sp>
        <p:nvSpPr>
          <p:cNvPr id="12" name="文本框 11">
            <a:extLst>
              <a:ext uri="{FF2B5EF4-FFF2-40B4-BE49-F238E27FC236}">
                <a16:creationId xmlns:a16="http://schemas.microsoft.com/office/drawing/2014/main" id="{7D482D60-E36B-5A09-5245-5D9F6C9299C2}"/>
              </a:ext>
            </a:extLst>
          </p:cNvPr>
          <p:cNvSpPr txBox="1"/>
          <p:nvPr/>
        </p:nvSpPr>
        <p:spPr>
          <a:xfrm>
            <a:off x="1362075" y="5286375"/>
            <a:ext cx="723900" cy="369332"/>
          </a:xfrm>
          <a:prstGeom prst="rect">
            <a:avLst/>
          </a:prstGeom>
          <a:noFill/>
        </p:spPr>
        <p:txBody>
          <a:bodyPr wrap="square" rtlCol="0">
            <a:spAutoFit/>
          </a:bodyPr>
          <a:lstStyle/>
          <a:p>
            <a:r>
              <a:rPr lang="en-US" altLang="zh-CN" dirty="0"/>
              <a:t>AI</a:t>
            </a:r>
            <a:endParaRPr lang="zh-CN" altLang="en-US" dirty="0"/>
          </a:p>
        </p:txBody>
      </p:sp>
      <p:cxnSp>
        <p:nvCxnSpPr>
          <p:cNvPr id="14" name="直接连接符 13">
            <a:extLst>
              <a:ext uri="{FF2B5EF4-FFF2-40B4-BE49-F238E27FC236}">
                <a16:creationId xmlns:a16="http://schemas.microsoft.com/office/drawing/2014/main" id="{81EDB184-EB56-F271-8CC6-FE1F7402C524}"/>
              </a:ext>
            </a:extLst>
          </p:cNvPr>
          <p:cNvCxnSpPr/>
          <p:nvPr/>
        </p:nvCxnSpPr>
        <p:spPr>
          <a:xfrm flipV="1">
            <a:off x="1847850" y="4943475"/>
            <a:ext cx="847725" cy="5048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0CA2A2F9-A9C9-3ADF-36D9-BB60AE8DE929}"/>
              </a:ext>
            </a:extLst>
          </p:cNvPr>
          <p:cNvCxnSpPr>
            <a:cxnSpLocks/>
          </p:cNvCxnSpPr>
          <p:nvPr/>
        </p:nvCxnSpPr>
        <p:spPr>
          <a:xfrm>
            <a:off x="1847850" y="5538787"/>
            <a:ext cx="847725" cy="504825"/>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36E96DD1-ED1C-D60E-3BA3-0A5393A6E893}"/>
              </a:ext>
            </a:extLst>
          </p:cNvPr>
          <p:cNvSpPr txBox="1"/>
          <p:nvPr/>
        </p:nvSpPr>
        <p:spPr>
          <a:xfrm>
            <a:off x="2800352" y="4609822"/>
            <a:ext cx="847725" cy="369332"/>
          </a:xfrm>
          <a:prstGeom prst="rect">
            <a:avLst/>
          </a:prstGeom>
          <a:noFill/>
        </p:spPr>
        <p:txBody>
          <a:bodyPr wrap="square" rtlCol="0">
            <a:spAutoFit/>
          </a:bodyPr>
          <a:lstStyle/>
          <a:p>
            <a:r>
              <a:rPr lang="zh-CN" altLang="en-US" dirty="0"/>
              <a:t>好处</a:t>
            </a:r>
          </a:p>
        </p:txBody>
      </p:sp>
      <p:sp>
        <p:nvSpPr>
          <p:cNvPr id="17" name="文本框 16">
            <a:extLst>
              <a:ext uri="{FF2B5EF4-FFF2-40B4-BE49-F238E27FC236}">
                <a16:creationId xmlns:a16="http://schemas.microsoft.com/office/drawing/2014/main" id="{AD416569-86B6-0ED5-F80A-4F2044C64759}"/>
              </a:ext>
            </a:extLst>
          </p:cNvPr>
          <p:cNvSpPr txBox="1"/>
          <p:nvPr/>
        </p:nvSpPr>
        <p:spPr>
          <a:xfrm>
            <a:off x="2767012" y="6043612"/>
            <a:ext cx="790578" cy="369332"/>
          </a:xfrm>
          <a:prstGeom prst="rect">
            <a:avLst/>
          </a:prstGeom>
          <a:noFill/>
        </p:spPr>
        <p:txBody>
          <a:bodyPr wrap="square" rtlCol="0">
            <a:spAutoFit/>
          </a:bodyPr>
          <a:lstStyle/>
          <a:p>
            <a:r>
              <a:rPr lang="zh-CN" altLang="en-US" dirty="0"/>
              <a:t>风险</a:t>
            </a:r>
          </a:p>
        </p:txBody>
      </p:sp>
      <p:sp>
        <p:nvSpPr>
          <p:cNvPr id="18" name="文本框 17">
            <a:extLst>
              <a:ext uri="{FF2B5EF4-FFF2-40B4-BE49-F238E27FC236}">
                <a16:creationId xmlns:a16="http://schemas.microsoft.com/office/drawing/2014/main" id="{4E8DECEB-82F9-84D1-B7AA-F737F9E19EB7}"/>
              </a:ext>
            </a:extLst>
          </p:cNvPr>
          <p:cNvSpPr txBox="1"/>
          <p:nvPr/>
        </p:nvSpPr>
        <p:spPr>
          <a:xfrm>
            <a:off x="2659855" y="5263634"/>
            <a:ext cx="2767009" cy="369332"/>
          </a:xfrm>
          <a:prstGeom prst="rect">
            <a:avLst/>
          </a:prstGeom>
          <a:noFill/>
        </p:spPr>
        <p:txBody>
          <a:bodyPr wrap="square" rtlCol="0">
            <a:spAutoFit/>
          </a:bodyPr>
          <a:lstStyle/>
          <a:p>
            <a:r>
              <a:rPr lang="zh-CN" altLang="en-US" dirty="0"/>
              <a:t>各行各业：衣食住行</a:t>
            </a:r>
          </a:p>
        </p:txBody>
      </p:sp>
      <p:sp>
        <p:nvSpPr>
          <p:cNvPr id="19" name="文本框 18">
            <a:extLst>
              <a:ext uri="{FF2B5EF4-FFF2-40B4-BE49-F238E27FC236}">
                <a16:creationId xmlns:a16="http://schemas.microsoft.com/office/drawing/2014/main" id="{33811904-05A1-8BB3-CB32-EFBE0FFD5C58}"/>
              </a:ext>
            </a:extLst>
          </p:cNvPr>
          <p:cNvSpPr txBox="1"/>
          <p:nvPr/>
        </p:nvSpPr>
        <p:spPr>
          <a:xfrm>
            <a:off x="3538540" y="6053137"/>
            <a:ext cx="2176460" cy="369332"/>
          </a:xfrm>
          <a:prstGeom prst="rect">
            <a:avLst/>
          </a:prstGeom>
          <a:noFill/>
        </p:spPr>
        <p:txBody>
          <a:bodyPr wrap="square" rtlCol="0">
            <a:spAutoFit/>
          </a:bodyPr>
          <a:lstStyle/>
          <a:p>
            <a:r>
              <a:rPr lang="zh-CN" altLang="en-US" dirty="0"/>
              <a:t>伦理，隐私，安全</a:t>
            </a:r>
          </a:p>
        </p:txBody>
      </p:sp>
      <p:sp>
        <p:nvSpPr>
          <p:cNvPr id="20" name="文本框 19">
            <a:extLst>
              <a:ext uri="{FF2B5EF4-FFF2-40B4-BE49-F238E27FC236}">
                <a16:creationId xmlns:a16="http://schemas.microsoft.com/office/drawing/2014/main" id="{9400299B-C3F9-7D8E-7451-91E57D85D6D5}"/>
              </a:ext>
            </a:extLst>
          </p:cNvPr>
          <p:cNvSpPr txBox="1"/>
          <p:nvPr/>
        </p:nvSpPr>
        <p:spPr>
          <a:xfrm>
            <a:off x="3690942" y="4609822"/>
            <a:ext cx="2362200" cy="369332"/>
          </a:xfrm>
          <a:prstGeom prst="rect">
            <a:avLst/>
          </a:prstGeom>
          <a:noFill/>
        </p:spPr>
        <p:txBody>
          <a:bodyPr wrap="square" rtlCol="0">
            <a:spAutoFit/>
          </a:bodyPr>
          <a:lstStyle/>
          <a:p>
            <a:r>
              <a:rPr lang="zh-CN" altLang="en-US" dirty="0"/>
              <a:t>效率，赋能</a:t>
            </a:r>
          </a:p>
        </p:txBody>
      </p:sp>
      <p:sp>
        <p:nvSpPr>
          <p:cNvPr id="21" name="文本框 20">
            <a:extLst>
              <a:ext uri="{FF2B5EF4-FFF2-40B4-BE49-F238E27FC236}">
                <a16:creationId xmlns:a16="http://schemas.microsoft.com/office/drawing/2014/main" id="{01BC6299-A97D-3188-2519-9C244199741C}"/>
              </a:ext>
            </a:extLst>
          </p:cNvPr>
          <p:cNvSpPr txBox="1"/>
          <p:nvPr/>
        </p:nvSpPr>
        <p:spPr>
          <a:xfrm>
            <a:off x="323850" y="5902107"/>
            <a:ext cx="1838326" cy="369332"/>
          </a:xfrm>
          <a:prstGeom prst="rect">
            <a:avLst/>
          </a:prstGeom>
          <a:noFill/>
        </p:spPr>
        <p:txBody>
          <a:bodyPr wrap="square" rtlCol="0">
            <a:spAutoFit/>
          </a:bodyPr>
          <a:lstStyle/>
          <a:p>
            <a:r>
              <a:rPr lang="zh-CN" altLang="en-US" dirty="0"/>
              <a:t>数据</a:t>
            </a:r>
            <a:r>
              <a:rPr lang="en-US" altLang="zh-CN" dirty="0"/>
              <a:t>+</a:t>
            </a:r>
            <a:r>
              <a:rPr lang="zh-CN" altLang="en-US" dirty="0"/>
              <a:t>算法</a:t>
            </a:r>
            <a:r>
              <a:rPr lang="en-US" altLang="zh-CN" dirty="0"/>
              <a:t>=AI</a:t>
            </a:r>
            <a:endParaRPr lang="zh-CN" altLang="en-US" dirty="0"/>
          </a:p>
        </p:txBody>
      </p:sp>
    </p:spTree>
    <p:extLst>
      <p:ext uri="{BB962C8B-B14F-4D97-AF65-F5344CB8AC3E}">
        <p14:creationId xmlns:p14="http://schemas.microsoft.com/office/powerpoint/2010/main" val="859865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8185969-CBC1-1ABC-6CC0-372F91F7520F}"/>
              </a:ext>
            </a:extLst>
          </p:cNvPr>
          <p:cNvSpPr txBox="1"/>
          <p:nvPr/>
        </p:nvSpPr>
        <p:spPr>
          <a:xfrm>
            <a:off x="304800" y="368301"/>
            <a:ext cx="4924425" cy="954107"/>
          </a:xfrm>
          <a:prstGeom prst="rect">
            <a:avLst/>
          </a:prstGeom>
          <a:noFill/>
        </p:spPr>
        <p:txBody>
          <a:bodyPr wrap="square" rtlCol="0">
            <a:spAutoFit/>
          </a:bodyPr>
          <a:lstStyle/>
          <a:p>
            <a:r>
              <a:rPr lang="en-US" altLang="zh-CN" sz="2800" dirty="0">
                <a:latin typeface="+mn-ea"/>
              </a:rPr>
              <a:t>《</a:t>
            </a:r>
            <a:r>
              <a:rPr lang="zh-CN" altLang="en-US" sz="2800" dirty="0">
                <a:latin typeface="+mn-ea"/>
              </a:rPr>
              <a:t>南方周末</a:t>
            </a:r>
            <a:r>
              <a:rPr lang="en-US" altLang="zh-CN" sz="2800" dirty="0">
                <a:latin typeface="+mn-ea"/>
              </a:rPr>
              <a:t>》</a:t>
            </a:r>
            <a:r>
              <a:rPr lang="zh-CN" altLang="en-US" sz="2800" dirty="0">
                <a:latin typeface="+mn-ea"/>
              </a:rPr>
              <a:t>新年献词</a:t>
            </a:r>
            <a:endParaRPr lang="en-US" altLang="zh-CN" sz="2800" dirty="0">
              <a:latin typeface="+mn-ea"/>
            </a:endParaRPr>
          </a:p>
          <a:p>
            <a:r>
              <a:rPr lang="en-US" altLang="zh-CN" sz="2800" dirty="0">
                <a:latin typeface="+mn-ea"/>
              </a:rPr>
              <a:t>—</a:t>
            </a:r>
            <a:r>
              <a:rPr lang="zh-CN" altLang="en-US" sz="2800" dirty="0">
                <a:latin typeface="+mn-ea"/>
              </a:rPr>
              <a:t>用你的活法定义世界的算法</a:t>
            </a:r>
          </a:p>
        </p:txBody>
      </p:sp>
      <p:cxnSp>
        <p:nvCxnSpPr>
          <p:cNvPr id="7" name="直接连接符 6">
            <a:extLst>
              <a:ext uri="{FF2B5EF4-FFF2-40B4-BE49-F238E27FC236}">
                <a16:creationId xmlns:a16="http://schemas.microsoft.com/office/drawing/2014/main" id="{98C53750-93BF-11EA-FE83-868E06171572}"/>
              </a:ext>
            </a:extLst>
          </p:cNvPr>
          <p:cNvCxnSpPr/>
          <p:nvPr/>
        </p:nvCxnSpPr>
        <p:spPr>
          <a:xfrm>
            <a:off x="304800" y="1322408"/>
            <a:ext cx="6019800" cy="0"/>
          </a:xfrm>
          <a:prstGeom prst="line">
            <a:avLst/>
          </a:prstGeom>
        </p:spPr>
        <p:style>
          <a:lnRef idx="2">
            <a:schemeClr val="accent2"/>
          </a:lnRef>
          <a:fillRef idx="0">
            <a:schemeClr val="accent2"/>
          </a:fillRef>
          <a:effectRef idx="1">
            <a:schemeClr val="accent2"/>
          </a:effectRef>
          <a:fontRef idx="minor">
            <a:schemeClr val="tx1"/>
          </a:fontRef>
        </p:style>
      </p:cxnSp>
      <p:sp>
        <p:nvSpPr>
          <p:cNvPr id="8" name="文本框 7">
            <a:extLst>
              <a:ext uri="{FF2B5EF4-FFF2-40B4-BE49-F238E27FC236}">
                <a16:creationId xmlns:a16="http://schemas.microsoft.com/office/drawing/2014/main" id="{06BBADF5-195A-9734-4841-EA1AD2309E74}"/>
              </a:ext>
            </a:extLst>
          </p:cNvPr>
          <p:cNvSpPr txBox="1"/>
          <p:nvPr/>
        </p:nvSpPr>
        <p:spPr>
          <a:xfrm>
            <a:off x="638175" y="1379577"/>
            <a:ext cx="5353050" cy="5693866"/>
          </a:xfrm>
          <a:prstGeom prst="rect">
            <a:avLst/>
          </a:prstGeom>
          <a:noFill/>
        </p:spPr>
        <p:txBody>
          <a:bodyPr wrap="square" rtlCol="0">
            <a:spAutoFit/>
          </a:bodyPr>
          <a:lstStyle/>
          <a:p>
            <a:r>
              <a:rPr lang="en-US" altLang="zh-CN" dirty="0"/>
              <a:t>02.</a:t>
            </a:r>
            <a:r>
              <a:rPr lang="zh-CN" altLang="en-US" dirty="0"/>
              <a:t>意象积累</a:t>
            </a:r>
            <a:endParaRPr lang="en-US" altLang="zh-CN" dirty="0"/>
          </a:p>
          <a:p>
            <a:r>
              <a:rPr lang="zh-CN" altLang="en-US" sz="1400" dirty="0"/>
              <a:t>争议仍在持续，但</a:t>
            </a:r>
            <a:r>
              <a:rPr lang="zh-CN" altLang="en-US" sz="1400" dirty="0">
                <a:highlight>
                  <a:srgbClr val="FFFF00"/>
                </a:highlight>
              </a:rPr>
              <a:t>“奇点</a:t>
            </a:r>
            <a:r>
              <a:rPr lang="en-US" altLang="zh-CN" sz="1400" dirty="0">
                <a:highlight>
                  <a:srgbClr val="FFFF00"/>
                </a:highlight>
              </a:rPr>
              <a:t>”</a:t>
            </a:r>
            <a:r>
              <a:rPr lang="zh-CN" altLang="en-US" sz="1400" dirty="0"/>
              <a:t>正在来临。	</a:t>
            </a:r>
            <a:endParaRPr lang="en-US" altLang="zh-CN" sz="1400" dirty="0"/>
          </a:p>
          <a:p>
            <a:endParaRPr lang="en-US" altLang="zh-CN" sz="1400" dirty="0"/>
          </a:p>
          <a:p>
            <a:r>
              <a:rPr lang="zh-CN" altLang="en-US" sz="1400" dirty="0"/>
              <a:t>机器在模拟人、超越人的道上一路狂奔，人却依然在为生存与日常</a:t>
            </a:r>
            <a:r>
              <a:rPr lang="zh-CN" altLang="en-US" sz="1400" dirty="0">
                <a:highlight>
                  <a:srgbClr val="FFFF00"/>
                </a:highlight>
              </a:rPr>
              <a:t>踯躅蹒跚</a:t>
            </a:r>
            <a:r>
              <a:rPr lang="zh-CN" altLang="en-US" sz="1400" dirty="0"/>
              <a:t>。从远古走来，我们曾用燧石敲出火种，用蒸汽顶开束缚，用钨丝点亮暗夜，用网络消弭距离，却从未如此面对“人与工具”的</a:t>
            </a:r>
            <a:r>
              <a:rPr lang="zh-CN" altLang="en-US" sz="1400" dirty="0">
                <a:highlight>
                  <a:srgbClr val="FFFF00"/>
                </a:highlight>
              </a:rPr>
              <a:t>二律背反</a:t>
            </a:r>
            <a:r>
              <a:rPr lang="en-US" altLang="zh-CN" sz="1400" dirty="0"/>
              <a:t>	</a:t>
            </a:r>
          </a:p>
          <a:p>
            <a:endParaRPr lang="en-US" altLang="zh-CN" sz="1400" dirty="0"/>
          </a:p>
          <a:p>
            <a:r>
              <a:rPr lang="zh-CN" altLang="en-US" sz="1400" dirty="0"/>
              <a:t>不眠不休的机器极大提升着效率，也无情刷新着劳动价值的版图。当一技之长的</a:t>
            </a:r>
            <a:r>
              <a:rPr lang="zh-CN" altLang="en-US" sz="1400" dirty="0">
                <a:highlight>
                  <a:srgbClr val="FFFF00"/>
                </a:highlight>
              </a:rPr>
              <a:t>护城河</a:t>
            </a:r>
            <a:r>
              <a:rPr lang="zh-CN" altLang="en-US" sz="1400" dirty="0"/>
              <a:t>渐成小溪，无数普通劳作者将如何开辟新的领域？	</a:t>
            </a:r>
            <a:endParaRPr lang="en-US" altLang="zh-CN" sz="1400" dirty="0"/>
          </a:p>
          <a:p>
            <a:endParaRPr lang="en-US" altLang="zh-CN" sz="1400" dirty="0"/>
          </a:p>
          <a:p>
            <a:r>
              <a:rPr lang="zh-CN" altLang="en-US" sz="1400" dirty="0"/>
              <a:t>算力和数据提速着认知与决策，也拨动着心灵中公平正义的天平。</a:t>
            </a:r>
            <a:endParaRPr lang="en-US" altLang="zh-CN" sz="1400" dirty="0"/>
          </a:p>
          <a:p>
            <a:endParaRPr lang="en-US" altLang="zh-CN" sz="1400" dirty="0"/>
          </a:p>
          <a:p>
            <a:r>
              <a:rPr lang="zh-CN" altLang="en-US" sz="1400" dirty="0">
                <a:highlight>
                  <a:srgbClr val="FFFF00"/>
                </a:highlight>
              </a:rPr>
              <a:t>迭代进化的洪流，湮没着无数往昔。</a:t>
            </a:r>
            <a:r>
              <a:rPr lang="en-US" altLang="zh-CN" sz="1400" dirty="0">
                <a:highlight>
                  <a:srgbClr val="FFFF00"/>
                </a:highlight>
              </a:rPr>
              <a:t>【</a:t>
            </a:r>
            <a:r>
              <a:rPr lang="zh-CN" altLang="en-US" sz="1400" dirty="0">
                <a:highlight>
                  <a:srgbClr val="FFFF00"/>
                </a:highlight>
              </a:rPr>
              <a:t>可以用来写过渡！</a:t>
            </a:r>
            <a:r>
              <a:rPr lang="en-US" altLang="zh-CN" sz="1400" dirty="0">
                <a:highlight>
                  <a:srgbClr val="FFFF00"/>
                </a:highlight>
              </a:rPr>
              <a:t>】</a:t>
            </a:r>
            <a:r>
              <a:rPr lang="zh-CN" altLang="en-US" sz="1400" dirty="0">
                <a:highlight>
                  <a:srgbClr val="FFFF00"/>
                </a:highlight>
              </a:rPr>
              <a:t>	</a:t>
            </a:r>
            <a:endParaRPr lang="en-US" altLang="zh-CN" sz="1400" dirty="0">
              <a:highlight>
                <a:srgbClr val="FFFF00"/>
              </a:highlight>
            </a:endParaRPr>
          </a:p>
          <a:p>
            <a:r>
              <a:rPr lang="zh-CN" altLang="en-US" sz="1400" dirty="0"/>
              <a:t>在彷徨中寻找、在跌撞中摸索、在进击中演化，是生命的常态。	</a:t>
            </a:r>
            <a:endParaRPr lang="en-US" altLang="zh-CN" sz="1400" dirty="0"/>
          </a:p>
          <a:p>
            <a:r>
              <a:rPr lang="zh-CN" altLang="en-US" sz="1400" dirty="0"/>
              <a:t>极致的赋能，令一切“在场”都有“离场”之</a:t>
            </a:r>
            <a:r>
              <a:rPr lang="zh-CN" altLang="en-US" sz="1400" dirty="0">
                <a:highlight>
                  <a:srgbClr val="FFFF00"/>
                </a:highlight>
              </a:rPr>
              <a:t>虞</a:t>
            </a:r>
            <a:r>
              <a:rPr lang="en-US" altLang="zh-CN" sz="1400" dirty="0"/>
              <a:t>	</a:t>
            </a:r>
          </a:p>
          <a:p>
            <a:endParaRPr lang="en-US" altLang="zh-CN" sz="1400" dirty="0"/>
          </a:p>
          <a:p>
            <a:r>
              <a:rPr lang="zh-CN" altLang="en-US" sz="1400" dirty="0"/>
              <a:t>可生命不是通往结局的直行线，那其中，应有你</a:t>
            </a:r>
            <a:r>
              <a:rPr lang="zh-CN" altLang="en-US" sz="1400" dirty="0">
                <a:highlight>
                  <a:srgbClr val="FFFF00"/>
                </a:highlight>
              </a:rPr>
              <a:t>百转千回、一咏三叹</a:t>
            </a:r>
            <a:r>
              <a:rPr lang="zh-CN" altLang="en-US" sz="1400" dirty="0"/>
              <a:t>的人生印记。	</a:t>
            </a:r>
            <a:endParaRPr lang="en-US" altLang="zh-CN" sz="1400" dirty="0"/>
          </a:p>
          <a:p>
            <a:endParaRPr lang="en-US" altLang="zh-CN" sz="1400" dirty="0"/>
          </a:p>
          <a:p>
            <a:r>
              <a:rPr lang="zh-CN" altLang="en-US" sz="1400" dirty="0"/>
              <a:t>每一次黎明璀璨，总有人星夜来迎。</a:t>
            </a:r>
          </a:p>
          <a:p>
            <a:endParaRPr lang="zh-CN" altLang="en-US" sz="1400" dirty="0"/>
          </a:p>
        </p:txBody>
      </p:sp>
      <p:sp>
        <p:nvSpPr>
          <p:cNvPr id="9" name="矩形 8">
            <a:extLst>
              <a:ext uri="{FF2B5EF4-FFF2-40B4-BE49-F238E27FC236}">
                <a16:creationId xmlns:a16="http://schemas.microsoft.com/office/drawing/2014/main" id="{02367BBB-B365-E78B-D30A-7702FFE36546}"/>
              </a:ext>
            </a:extLst>
          </p:cNvPr>
          <p:cNvSpPr/>
          <p:nvPr/>
        </p:nvSpPr>
        <p:spPr>
          <a:xfrm>
            <a:off x="6096000" y="1322408"/>
            <a:ext cx="5791199" cy="511648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97171576-65AD-7B6F-198C-71DE61B019E9}"/>
              </a:ext>
            </a:extLst>
          </p:cNvPr>
          <p:cNvSpPr txBox="1"/>
          <p:nvPr/>
        </p:nvSpPr>
        <p:spPr>
          <a:xfrm>
            <a:off x="6629400" y="1379577"/>
            <a:ext cx="4533900" cy="5355312"/>
          </a:xfrm>
          <a:prstGeom prst="rect">
            <a:avLst/>
          </a:prstGeom>
          <a:noFill/>
        </p:spPr>
        <p:txBody>
          <a:bodyPr wrap="square" rtlCol="0">
            <a:spAutoFit/>
          </a:bodyPr>
          <a:lstStyle/>
          <a:p>
            <a:r>
              <a:rPr lang="zh-CN" altLang="en-US" dirty="0"/>
              <a:t>关键字：</a:t>
            </a:r>
            <a:endParaRPr lang="en-US" altLang="zh-CN" dirty="0"/>
          </a:p>
          <a:p>
            <a:r>
              <a:rPr lang="en-US" altLang="zh-CN" dirty="0"/>
              <a:t>1.</a:t>
            </a:r>
            <a:r>
              <a:rPr lang="zh-CN" altLang="en-US" dirty="0"/>
              <a:t>奇点：在技术领域，奇点尤其指人工智能超越人类智能的时刻，可能带来深远的社会和科技影响。</a:t>
            </a:r>
            <a:endParaRPr lang="en-US" altLang="zh-CN" dirty="0"/>
          </a:p>
          <a:p>
            <a:r>
              <a:rPr lang="en-US" altLang="zh-CN" dirty="0"/>
              <a:t>2.</a:t>
            </a:r>
            <a:r>
              <a:rPr lang="zh-CN" altLang="en-US" sz="1800" dirty="0"/>
              <a:t>踯躅蹒跚：比喻事物进展缓慢、困难重重</a:t>
            </a:r>
            <a:endParaRPr lang="en-US" altLang="zh-CN" sz="1800" dirty="0"/>
          </a:p>
          <a:p>
            <a:r>
              <a:rPr lang="en-US" altLang="zh-CN" dirty="0"/>
              <a:t>3.</a:t>
            </a:r>
            <a:r>
              <a:rPr lang="zh-CN" altLang="en-US" sz="1800" dirty="0"/>
              <a:t>二律背反：它指的是两个相互矛盾但各自都能自圆其说的命题或定律同时成立的情况。康德用这一概念揭示了人类理性在试图超越经验界限时所面临的困境。在这段文字中，“二律背反”被用来描述人类与工具之间既依赖又对抗的矛盾关系。</a:t>
            </a:r>
            <a:endParaRPr lang="en-US" altLang="zh-CN" sz="1800" dirty="0"/>
          </a:p>
          <a:p>
            <a:r>
              <a:rPr lang="en-US" altLang="zh-CN" dirty="0"/>
              <a:t>4.</a:t>
            </a:r>
            <a:r>
              <a:rPr lang="zh-CN" altLang="en-US" sz="1800" dirty="0"/>
              <a:t>护城河：一个源自商业战略的概念，比喻企业在市场竞争中建立的长期竞争优势或壁垒，以防止竞争对手侵蚀其市场份额和利润</a:t>
            </a:r>
            <a:endParaRPr lang="en-US" altLang="zh-CN" sz="1800" dirty="0"/>
          </a:p>
          <a:p>
            <a:r>
              <a:rPr lang="en-US" altLang="zh-CN" dirty="0"/>
              <a:t>5.</a:t>
            </a:r>
            <a:r>
              <a:rPr lang="zh-CN" altLang="en-US" sz="1800" dirty="0"/>
              <a:t>迭代进化的洪流，湮没着无数往昔。</a:t>
            </a:r>
            <a:endParaRPr lang="en-US" altLang="zh-CN" sz="1800" dirty="0"/>
          </a:p>
          <a:p>
            <a:r>
              <a:rPr lang="en-US" altLang="zh-CN" dirty="0"/>
              <a:t>6.</a:t>
            </a:r>
            <a:r>
              <a:rPr lang="zh-CN" altLang="en-US" sz="1800" dirty="0"/>
              <a:t>虞：表示忧虑、担心的情绪</a:t>
            </a:r>
            <a:endParaRPr lang="en-US" altLang="zh-CN" sz="1800" dirty="0"/>
          </a:p>
          <a:p>
            <a:r>
              <a:rPr lang="en-US" altLang="zh-CN" dirty="0"/>
              <a:t>7.</a:t>
            </a:r>
            <a:r>
              <a:rPr lang="zh-CN" altLang="en-US" sz="1800" dirty="0"/>
              <a:t>百转千回、一咏三叹的人生印记</a:t>
            </a:r>
            <a:endParaRPr lang="en-US" altLang="zh-CN" sz="1800" dirty="0"/>
          </a:p>
          <a:p>
            <a:r>
              <a:rPr lang="en-US" altLang="zh-CN" dirty="0"/>
              <a:t>8.</a:t>
            </a:r>
            <a:r>
              <a:rPr lang="zh-CN" altLang="en-US" sz="1800" dirty="0"/>
              <a:t>每一次黎明璀璨，总有人星夜来迎。</a:t>
            </a:r>
          </a:p>
          <a:p>
            <a:endParaRPr lang="en-US" altLang="zh-CN" dirty="0"/>
          </a:p>
        </p:txBody>
      </p:sp>
    </p:spTree>
    <p:extLst>
      <p:ext uri="{BB962C8B-B14F-4D97-AF65-F5344CB8AC3E}">
        <p14:creationId xmlns:p14="http://schemas.microsoft.com/office/powerpoint/2010/main" val="3383635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F05D0382-6C33-2FA2-1285-3A295FE082D4}"/>
              </a:ext>
            </a:extLst>
          </p:cNvPr>
          <p:cNvSpPr/>
          <p:nvPr/>
        </p:nvSpPr>
        <p:spPr>
          <a:xfrm>
            <a:off x="571497" y="5676900"/>
            <a:ext cx="2781299" cy="64633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279F7A8C-FA26-BBCC-6756-57A569A9040E}"/>
              </a:ext>
            </a:extLst>
          </p:cNvPr>
          <p:cNvSpPr txBox="1"/>
          <p:nvPr/>
        </p:nvSpPr>
        <p:spPr>
          <a:xfrm>
            <a:off x="304800" y="368301"/>
            <a:ext cx="4924425" cy="954107"/>
          </a:xfrm>
          <a:prstGeom prst="rect">
            <a:avLst/>
          </a:prstGeom>
          <a:noFill/>
        </p:spPr>
        <p:txBody>
          <a:bodyPr wrap="square" rtlCol="0">
            <a:spAutoFit/>
          </a:bodyPr>
          <a:lstStyle/>
          <a:p>
            <a:r>
              <a:rPr lang="en-US" altLang="zh-CN" sz="2800" dirty="0">
                <a:latin typeface="+mn-ea"/>
              </a:rPr>
              <a:t>《</a:t>
            </a:r>
            <a:r>
              <a:rPr lang="zh-CN" altLang="en-US" sz="2800" dirty="0">
                <a:latin typeface="+mn-ea"/>
              </a:rPr>
              <a:t>南方周末</a:t>
            </a:r>
            <a:r>
              <a:rPr lang="en-US" altLang="zh-CN" sz="2800" dirty="0">
                <a:latin typeface="+mn-ea"/>
              </a:rPr>
              <a:t>》</a:t>
            </a:r>
            <a:r>
              <a:rPr lang="zh-CN" altLang="en-US" sz="2800" dirty="0">
                <a:latin typeface="+mn-ea"/>
              </a:rPr>
              <a:t>新年献词</a:t>
            </a:r>
            <a:endParaRPr lang="en-US" altLang="zh-CN" sz="2800" dirty="0">
              <a:latin typeface="+mn-ea"/>
            </a:endParaRPr>
          </a:p>
          <a:p>
            <a:r>
              <a:rPr lang="en-US" altLang="zh-CN" sz="2800" dirty="0">
                <a:latin typeface="+mn-ea"/>
              </a:rPr>
              <a:t>—</a:t>
            </a:r>
            <a:r>
              <a:rPr lang="zh-CN" altLang="en-US" sz="2800" dirty="0">
                <a:latin typeface="+mn-ea"/>
              </a:rPr>
              <a:t>用你的活法定义世界的算法</a:t>
            </a:r>
          </a:p>
        </p:txBody>
      </p:sp>
      <p:cxnSp>
        <p:nvCxnSpPr>
          <p:cNvPr id="5" name="直接连接符 4">
            <a:extLst>
              <a:ext uri="{FF2B5EF4-FFF2-40B4-BE49-F238E27FC236}">
                <a16:creationId xmlns:a16="http://schemas.microsoft.com/office/drawing/2014/main" id="{9F6AB5BE-4185-4944-7DF3-D56EB80F55CF}"/>
              </a:ext>
            </a:extLst>
          </p:cNvPr>
          <p:cNvCxnSpPr/>
          <p:nvPr/>
        </p:nvCxnSpPr>
        <p:spPr>
          <a:xfrm>
            <a:off x="304800" y="1322408"/>
            <a:ext cx="6019800" cy="0"/>
          </a:xfrm>
          <a:prstGeom prst="line">
            <a:avLst/>
          </a:prstGeom>
        </p:spPr>
        <p:style>
          <a:lnRef idx="2">
            <a:schemeClr val="accent2"/>
          </a:lnRef>
          <a:fillRef idx="0">
            <a:schemeClr val="accent2"/>
          </a:fillRef>
          <a:effectRef idx="1">
            <a:schemeClr val="accent2"/>
          </a:effectRef>
          <a:fontRef idx="minor">
            <a:schemeClr val="tx1"/>
          </a:fontRef>
        </p:style>
      </p:cxnSp>
      <p:sp>
        <p:nvSpPr>
          <p:cNvPr id="6" name="文本框 5">
            <a:extLst>
              <a:ext uri="{FF2B5EF4-FFF2-40B4-BE49-F238E27FC236}">
                <a16:creationId xmlns:a16="http://schemas.microsoft.com/office/drawing/2014/main" id="{9AE59382-2C25-3C3B-D730-96E318138D18}"/>
              </a:ext>
            </a:extLst>
          </p:cNvPr>
          <p:cNvSpPr txBox="1"/>
          <p:nvPr/>
        </p:nvSpPr>
        <p:spPr>
          <a:xfrm>
            <a:off x="390524" y="1571625"/>
            <a:ext cx="3133725" cy="646331"/>
          </a:xfrm>
          <a:prstGeom prst="rect">
            <a:avLst/>
          </a:prstGeom>
          <a:noFill/>
        </p:spPr>
        <p:txBody>
          <a:bodyPr wrap="square" rtlCol="0">
            <a:spAutoFit/>
          </a:bodyPr>
          <a:lstStyle/>
          <a:p>
            <a:r>
              <a:rPr lang="zh-CN" altLang="en-US" dirty="0"/>
              <a:t>如何使用这些花里胡哨的话，下面我给出应用示例</a:t>
            </a:r>
          </a:p>
        </p:txBody>
      </p:sp>
      <p:sp>
        <p:nvSpPr>
          <p:cNvPr id="8" name="文本框 7">
            <a:extLst>
              <a:ext uri="{FF2B5EF4-FFF2-40B4-BE49-F238E27FC236}">
                <a16:creationId xmlns:a16="http://schemas.microsoft.com/office/drawing/2014/main" id="{33A6916D-E224-9577-949A-329E8E819E2B}"/>
              </a:ext>
            </a:extLst>
          </p:cNvPr>
          <p:cNvSpPr txBox="1"/>
          <p:nvPr/>
        </p:nvSpPr>
        <p:spPr>
          <a:xfrm>
            <a:off x="6819899" y="730249"/>
            <a:ext cx="4514851" cy="2585323"/>
          </a:xfrm>
          <a:prstGeom prst="rect">
            <a:avLst/>
          </a:prstGeom>
          <a:noFill/>
        </p:spPr>
        <p:txBody>
          <a:bodyPr wrap="square" rtlCol="0">
            <a:spAutoFit/>
          </a:bodyPr>
          <a:lstStyle/>
          <a:p>
            <a:r>
              <a:rPr lang="en-US" altLang="zh-CN" dirty="0"/>
              <a:t>23.</a:t>
            </a:r>
            <a:r>
              <a:rPr lang="zh-CN" altLang="en-US" dirty="0"/>
              <a:t>阅读下面的材料，根据要求写作。</a:t>
            </a:r>
            <a:r>
              <a:rPr lang="en-US" altLang="zh-CN" dirty="0"/>
              <a:t>(60</a:t>
            </a:r>
            <a:r>
              <a:rPr lang="zh-CN" altLang="en-US" dirty="0"/>
              <a:t>分</a:t>
            </a:r>
            <a:r>
              <a:rPr lang="en-US" altLang="zh-CN" dirty="0"/>
              <a:t>)【==</a:t>
            </a:r>
            <a:r>
              <a:rPr lang="zh-CN" altLang="en-US" dirty="0"/>
              <a:t>云南、青海、内蒙古、宁夏</a:t>
            </a:r>
            <a:r>
              <a:rPr lang="en-US" altLang="zh-CN" dirty="0"/>
              <a:t>==】</a:t>
            </a:r>
          </a:p>
          <a:p>
            <a:r>
              <a:rPr lang="zh-CN" altLang="en-US" dirty="0"/>
              <a:t>因自己的才能与境地，将一种劳作做到圆满的人，便是天地间第一等人。</a:t>
            </a:r>
            <a:r>
              <a:rPr lang="en-US" altLang="zh-CN" dirty="0"/>
              <a:t>——</a:t>
            </a:r>
            <a:r>
              <a:rPr lang="zh-CN" altLang="en-US" dirty="0"/>
              <a:t>梁启超</a:t>
            </a:r>
            <a:r>
              <a:rPr lang="en-US" altLang="zh-CN" dirty="0"/>
              <a:t>《</a:t>
            </a:r>
            <a:r>
              <a:rPr lang="zh-CN" altLang="en-US" dirty="0"/>
              <a:t>敬业与乐业</a:t>
            </a:r>
            <a:r>
              <a:rPr lang="en-US" altLang="zh-CN" dirty="0"/>
              <a:t>》</a:t>
            </a:r>
            <a:r>
              <a:rPr lang="zh-CN" altLang="en-US" dirty="0"/>
              <a:t>这引发了你怎样的联想与思考？请写一篇文章。    要求：选准角度，确定立意，明确文体，自拟标题；不要套作，不得抄袭；不得泄露个人信息；不少于</a:t>
            </a:r>
            <a:r>
              <a:rPr lang="en-US" altLang="zh-CN" dirty="0"/>
              <a:t>800</a:t>
            </a:r>
            <a:r>
              <a:rPr lang="zh-CN" altLang="en-US" dirty="0"/>
              <a:t>字。</a:t>
            </a:r>
          </a:p>
        </p:txBody>
      </p:sp>
      <p:sp>
        <p:nvSpPr>
          <p:cNvPr id="10" name="文本框 9">
            <a:extLst>
              <a:ext uri="{FF2B5EF4-FFF2-40B4-BE49-F238E27FC236}">
                <a16:creationId xmlns:a16="http://schemas.microsoft.com/office/drawing/2014/main" id="{BCE93C3C-9E3C-5F69-59F3-A27961303DAA}"/>
              </a:ext>
            </a:extLst>
          </p:cNvPr>
          <p:cNvSpPr txBox="1"/>
          <p:nvPr/>
        </p:nvSpPr>
        <p:spPr>
          <a:xfrm>
            <a:off x="619122" y="2587287"/>
            <a:ext cx="5476877" cy="2031325"/>
          </a:xfrm>
          <a:prstGeom prst="rect">
            <a:avLst/>
          </a:prstGeom>
          <a:noFill/>
        </p:spPr>
        <p:txBody>
          <a:bodyPr wrap="square" rtlCol="0">
            <a:spAutoFit/>
          </a:bodyPr>
          <a:lstStyle/>
          <a:p>
            <a:r>
              <a:rPr lang="zh-CN" altLang="en-US" dirty="0">
                <a:highlight>
                  <a:srgbClr val="FFFF00"/>
                </a:highlight>
              </a:rPr>
              <a:t>迭代进化的洪流，湮没着无数往昔。</a:t>
            </a:r>
            <a:r>
              <a:rPr lang="zh-CN" altLang="en-US" dirty="0"/>
              <a:t>随着</a:t>
            </a:r>
            <a:r>
              <a:rPr lang="en-US" altLang="zh-CN" dirty="0"/>
              <a:t>AI</a:t>
            </a:r>
            <a:r>
              <a:rPr lang="zh-CN" altLang="en-US" dirty="0"/>
              <a:t>时代的到来，我们是否仍然可以“一招鲜，吃遍天”？且看博主蔡盛坤将自己的厨艺练到极致，练出一双名厨好手，然如果没有建立起自己的四菜一汤视频，借助自媒体之浪潮，他的名声是否得以家喻户晓？由此观之，唯有借助时代之大势，发展自己的一技之长，才能让自己的</a:t>
            </a:r>
            <a:r>
              <a:rPr lang="zh-CN" altLang="en-US" dirty="0">
                <a:highlight>
                  <a:srgbClr val="FFFF00"/>
                </a:highlight>
              </a:rPr>
              <a:t>护城河</a:t>
            </a:r>
            <a:r>
              <a:rPr lang="zh-CN" altLang="en-US" dirty="0"/>
              <a:t>变深，不被进化的洪流所湮没</a:t>
            </a:r>
          </a:p>
        </p:txBody>
      </p:sp>
      <p:sp>
        <p:nvSpPr>
          <p:cNvPr id="11" name="文本框 10">
            <a:extLst>
              <a:ext uri="{FF2B5EF4-FFF2-40B4-BE49-F238E27FC236}">
                <a16:creationId xmlns:a16="http://schemas.microsoft.com/office/drawing/2014/main" id="{F6378F63-50DE-06A7-0B01-FB416D4B5596}"/>
              </a:ext>
            </a:extLst>
          </p:cNvPr>
          <p:cNvSpPr txBox="1"/>
          <p:nvPr/>
        </p:nvSpPr>
        <p:spPr>
          <a:xfrm>
            <a:off x="619122" y="5676900"/>
            <a:ext cx="2733674" cy="646331"/>
          </a:xfrm>
          <a:prstGeom prst="rect">
            <a:avLst/>
          </a:prstGeom>
          <a:noFill/>
        </p:spPr>
        <p:txBody>
          <a:bodyPr wrap="square" rtlCol="0">
            <a:spAutoFit/>
          </a:bodyPr>
          <a:lstStyle/>
          <a:p>
            <a:r>
              <a:rPr lang="zh-CN" altLang="en-US" dirty="0"/>
              <a:t>不用记住所有，记住印象深刻的反复熟练使用就行</a:t>
            </a:r>
          </a:p>
        </p:txBody>
      </p:sp>
    </p:spTree>
    <p:extLst>
      <p:ext uri="{BB962C8B-B14F-4D97-AF65-F5344CB8AC3E}">
        <p14:creationId xmlns:p14="http://schemas.microsoft.com/office/powerpoint/2010/main" val="1474200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E960576-9F7D-5B5F-0998-A226110D3DC9}"/>
              </a:ext>
            </a:extLst>
          </p:cNvPr>
          <p:cNvSpPr txBox="1"/>
          <p:nvPr/>
        </p:nvSpPr>
        <p:spPr>
          <a:xfrm>
            <a:off x="304800" y="368301"/>
            <a:ext cx="4924425" cy="954107"/>
          </a:xfrm>
          <a:prstGeom prst="rect">
            <a:avLst/>
          </a:prstGeom>
          <a:noFill/>
        </p:spPr>
        <p:txBody>
          <a:bodyPr wrap="square" rtlCol="0">
            <a:spAutoFit/>
          </a:bodyPr>
          <a:lstStyle/>
          <a:p>
            <a:r>
              <a:rPr lang="en-US" altLang="zh-CN" sz="2800" dirty="0">
                <a:latin typeface="+mn-ea"/>
              </a:rPr>
              <a:t>《</a:t>
            </a:r>
            <a:r>
              <a:rPr lang="zh-CN" altLang="en-US" sz="2800" dirty="0">
                <a:latin typeface="+mn-ea"/>
              </a:rPr>
              <a:t>南方周末</a:t>
            </a:r>
            <a:r>
              <a:rPr lang="en-US" altLang="zh-CN" sz="2800" dirty="0">
                <a:latin typeface="+mn-ea"/>
              </a:rPr>
              <a:t>》</a:t>
            </a:r>
            <a:r>
              <a:rPr lang="zh-CN" altLang="en-US" sz="2800" dirty="0">
                <a:latin typeface="+mn-ea"/>
              </a:rPr>
              <a:t>新年献词</a:t>
            </a:r>
            <a:endParaRPr lang="en-US" altLang="zh-CN" sz="2800" dirty="0">
              <a:latin typeface="+mn-ea"/>
            </a:endParaRPr>
          </a:p>
          <a:p>
            <a:r>
              <a:rPr lang="en-US" altLang="zh-CN" sz="2800" dirty="0">
                <a:latin typeface="+mn-ea"/>
              </a:rPr>
              <a:t>—</a:t>
            </a:r>
            <a:r>
              <a:rPr lang="zh-CN" altLang="en-US" sz="2800" dirty="0">
                <a:latin typeface="+mn-ea"/>
              </a:rPr>
              <a:t>用你的活法定义世界的算法</a:t>
            </a:r>
          </a:p>
        </p:txBody>
      </p:sp>
      <p:sp>
        <p:nvSpPr>
          <p:cNvPr id="3" name="文本框 2">
            <a:extLst>
              <a:ext uri="{FF2B5EF4-FFF2-40B4-BE49-F238E27FC236}">
                <a16:creationId xmlns:a16="http://schemas.microsoft.com/office/drawing/2014/main" id="{460C88D0-7310-4491-AE77-DF38090D2680}"/>
              </a:ext>
            </a:extLst>
          </p:cNvPr>
          <p:cNvSpPr txBox="1"/>
          <p:nvPr/>
        </p:nvSpPr>
        <p:spPr>
          <a:xfrm>
            <a:off x="638175" y="1322408"/>
            <a:ext cx="3124200" cy="523220"/>
          </a:xfrm>
          <a:prstGeom prst="rect">
            <a:avLst/>
          </a:prstGeom>
          <a:noFill/>
        </p:spPr>
        <p:txBody>
          <a:bodyPr wrap="square" rtlCol="0">
            <a:spAutoFit/>
          </a:bodyPr>
          <a:lstStyle/>
          <a:p>
            <a:r>
              <a:rPr lang="zh-CN" altLang="en-US" sz="2800" dirty="0"/>
              <a:t>二、技巧角度</a:t>
            </a:r>
          </a:p>
        </p:txBody>
      </p:sp>
      <p:cxnSp>
        <p:nvCxnSpPr>
          <p:cNvPr id="4" name="直接连接符 3">
            <a:extLst>
              <a:ext uri="{FF2B5EF4-FFF2-40B4-BE49-F238E27FC236}">
                <a16:creationId xmlns:a16="http://schemas.microsoft.com/office/drawing/2014/main" id="{BF5C48EC-F988-B09C-AC0B-FBAD35E12D25}"/>
              </a:ext>
            </a:extLst>
          </p:cNvPr>
          <p:cNvCxnSpPr/>
          <p:nvPr/>
        </p:nvCxnSpPr>
        <p:spPr>
          <a:xfrm>
            <a:off x="304800" y="1322408"/>
            <a:ext cx="6019800" cy="0"/>
          </a:xfrm>
          <a:prstGeom prst="line">
            <a:avLst/>
          </a:prstGeom>
        </p:spPr>
        <p:style>
          <a:lnRef idx="2">
            <a:schemeClr val="accent2"/>
          </a:lnRef>
          <a:fillRef idx="0">
            <a:schemeClr val="accent2"/>
          </a:fillRef>
          <a:effectRef idx="1">
            <a:schemeClr val="accent2"/>
          </a:effectRef>
          <a:fontRef idx="minor">
            <a:schemeClr val="tx1"/>
          </a:fontRef>
        </p:style>
      </p:cxnSp>
      <p:sp>
        <p:nvSpPr>
          <p:cNvPr id="5" name="文本框 4">
            <a:extLst>
              <a:ext uri="{FF2B5EF4-FFF2-40B4-BE49-F238E27FC236}">
                <a16:creationId xmlns:a16="http://schemas.microsoft.com/office/drawing/2014/main" id="{93E15B66-36A3-56AF-3490-66D757321502}"/>
              </a:ext>
            </a:extLst>
          </p:cNvPr>
          <p:cNvSpPr txBox="1"/>
          <p:nvPr/>
        </p:nvSpPr>
        <p:spPr>
          <a:xfrm>
            <a:off x="638175" y="2028825"/>
            <a:ext cx="4591050" cy="657204"/>
          </a:xfrm>
          <a:prstGeom prst="rect">
            <a:avLst/>
          </a:prstGeom>
          <a:noFill/>
        </p:spPr>
        <p:txBody>
          <a:bodyPr wrap="square" rtlCol="0">
            <a:spAutoFit/>
          </a:bodyPr>
          <a:lstStyle/>
          <a:p>
            <a:r>
              <a:rPr lang="zh-CN" altLang="en-US" dirty="0"/>
              <a:t>从技巧角度，我们可以通过下面的结构图来展示具体的思辨逻辑，方便大家学习与思考</a:t>
            </a:r>
          </a:p>
        </p:txBody>
      </p:sp>
      <p:cxnSp>
        <p:nvCxnSpPr>
          <p:cNvPr id="7" name="直接箭头连接符 6">
            <a:extLst>
              <a:ext uri="{FF2B5EF4-FFF2-40B4-BE49-F238E27FC236}">
                <a16:creationId xmlns:a16="http://schemas.microsoft.com/office/drawing/2014/main" id="{F3210F20-1A33-9292-663E-1C4306D96B0F}"/>
              </a:ext>
            </a:extLst>
          </p:cNvPr>
          <p:cNvCxnSpPr>
            <a:cxnSpLocks/>
          </p:cNvCxnSpPr>
          <p:nvPr/>
        </p:nvCxnSpPr>
        <p:spPr>
          <a:xfrm>
            <a:off x="638175" y="4238625"/>
            <a:ext cx="103346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E0D81A9C-F415-FE5B-8DD0-036BD8423640}"/>
              </a:ext>
            </a:extLst>
          </p:cNvPr>
          <p:cNvSpPr txBox="1"/>
          <p:nvPr/>
        </p:nvSpPr>
        <p:spPr>
          <a:xfrm>
            <a:off x="912616" y="3783567"/>
            <a:ext cx="1119187" cy="369332"/>
          </a:xfrm>
          <a:prstGeom prst="rect">
            <a:avLst/>
          </a:prstGeom>
          <a:noFill/>
        </p:spPr>
        <p:txBody>
          <a:bodyPr wrap="square" rtlCol="0">
            <a:spAutoFit/>
          </a:bodyPr>
          <a:lstStyle/>
          <a:p>
            <a:r>
              <a:rPr lang="zh-CN" altLang="en-US" b="1" dirty="0"/>
              <a:t>现象</a:t>
            </a:r>
            <a:r>
              <a:rPr lang="zh-CN" altLang="en-US" dirty="0"/>
              <a:t>描述</a:t>
            </a:r>
          </a:p>
        </p:txBody>
      </p:sp>
      <p:sp>
        <p:nvSpPr>
          <p:cNvPr id="9" name="文本框 8">
            <a:extLst>
              <a:ext uri="{FF2B5EF4-FFF2-40B4-BE49-F238E27FC236}">
                <a16:creationId xmlns:a16="http://schemas.microsoft.com/office/drawing/2014/main" id="{9269234D-B8F4-70A7-3E6F-79E130A5342B}"/>
              </a:ext>
            </a:extLst>
          </p:cNvPr>
          <p:cNvSpPr txBox="1"/>
          <p:nvPr/>
        </p:nvSpPr>
        <p:spPr>
          <a:xfrm>
            <a:off x="2609542" y="3783567"/>
            <a:ext cx="1285875" cy="369329"/>
          </a:xfrm>
          <a:prstGeom prst="rect">
            <a:avLst/>
          </a:prstGeom>
          <a:noFill/>
        </p:spPr>
        <p:txBody>
          <a:bodyPr wrap="square" rtlCol="0">
            <a:spAutoFit/>
          </a:bodyPr>
          <a:lstStyle/>
          <a:p>
            <a:r>
              <a:rPr lang="zh-CN" altLang="en-US" b="1" dirty="0"/>
              <a:t>矛盾</a:t>
            </a:r>
            <a:r>
              <a:rPr lang="zh-CN" altLang="en-US" dirty="0"/>
              <a:t>揭示</a:t>
            </a:r>
          </a:p>
        </p:txBody>
      </p:sp>
      <p:sp>
        <p:nvSpPr>
          <p:cNvPr id="11" name="文本框 10">
            <a:extLst>
              <a:ext uri="{FF2B5EF4-FFF2-40B4-BE49-F238E27FC236}">
                <a16:creationId xmlns:a16="http://schemas.microsoft.com/office/drawing/2014/main" id="{19C0FDA3-20CD-EDB6-D176-D07A449BEBE0}"/>
              </a:ext>
            </a:extLst>
          </p:cNvPr>
          <p:cNvSpPr txBox="1"/>
          <p:nvPr/>
        </p:nvSpPr>
        <p:spPr>
          <a:xfrm>
            <a:off x="4112704" y="3783567"/>
            <a:ext cx="1285875" cy="369329"/>
          </a:xfrm>
          <a:prstGeom prst="rect">
            <a:avLst/>
          </a:prstGeom>
          <a:noFill/>
        </p:spPr>
        <p:txBody>
          <a:bodyPr wrap="square" rtlCol="0">
            <a:spAutoFit/>
          </a:bodyPr>
          <a:lstStyle/>
          <a:p>
            <a:r>
              <a:rPr lang="zh-CN" altLang="en-US" dirty="0"/>
              <a:t>风险</a:t>
            </a:r>
            <a:r>
              <a:rPr lang="zh-CN" altLang="en-US" b="1" dirty="0"/>
              <a:t>反思</a:t>
            </a:r>
          </a:p>
        </p:txBody>
      </p:sp>
      <p:sp>
        <p:nvSpPr>
          <p:cNvPr id="12" name="文本框 11">
            <a:extLst>
              <a:ext uri="{FF2B5EF4-FFF2-40B4-BE49-F238E27FC236}">
                <a16:creationId xmlns:a16="http://schemas.microsoft.com/office/drawing/2014/main" id="{06538B5B-9EB4-5D51-C5E4-9600C89B9896}"/>
              </a:ext>
            </a:extLst>
          </p:cNvPr>
          <p:cNvSpPr txBox="1"/>
          <p:nvPr/>
        </p:nvSpPr>
        <p:spPr>
          <a:xfrm>
            <a:off x="5644515" y="3783567"/>
            <a:ext cx="1285875" cy="369329"/>
          </a:xfrm>
          <a:prstGeom prst="rect">
            <a:avLst/>
          </a:prstGeom>
          <a:noFill/>
        </p:spPr>
        <p:txBody>
          <a:bodyPr wrap="square" rtlCol="0">
            <a:spAutoFit/>
          </a:bodyPr>
          <a:lstStyle/>
          <a:p>
            <a:r>
              <a:rPr lang="zh-CN" altLang="en-US" dirty="0"/>
              <a:t>终极</a:t>
            </a:r>
            <a:r>
              <a:rPr lang="zh-CN" altLang="en-US" b="1" dirty="0"/>
              <a:t>追问</a:t>
            </a:r>
          </a:p>
        </p:txBody>
      </p:sp>
      <p:sp>
        <p:nvSpPr>
          <p:cNvPr id="13" name="文本框 12">
            <a:extLst>
              <a:ext uri="{FF2B5EF4-FFF2-40B4-BE49-F238E27FC236}">
                <a16:creationId xmlns:a16="http://schemas.microsoft.com/office/drawing/2014/main" id="{36415DBF-5E98-E331-E57B-AE3B509810D9}"/>
              </a:ext>
            </a:extLst>
          </p:cNvPr>
          <p:cNvSpPr txBox="1"/>
          <p:nvPr/>
        </p:nvSpPr>
        <p:spPr>
          <a:xfrm>
            <a:off x="7037070" y="3783567"/>
            <a:ext cx="1285875" cy="369329"/>
          </a:xfrm>
          <a:prstGeom prst="rect">
            <a:avLst/>
          </a:prstGeom>
          <a:noFill/>
        </p:spPr>
        <p:txBody>
          <a:bodyPr wrap="square" rtlCol="0">
            <a:spAutoFit/>
          </a:bodyPr>
          <a:lstStyle/>
          <a:p>
            <a:r>
              <a:rPr lang="zh-CN" altLang="en-US" dirty="0"/>
              <a:t>隐喻</a:t>
            </a:r>
            <a:r>
              <a:rPr lang="zh-CN" altLang="en-US" b="1" dirty="0"/>
              <a:t>升华</a:t>
            </a:r>
          </a:p>
        </p:txBody>
      </p:sp>
      <p:sp>
        <p:nvSpPr>
          <p:cNvPr id="14" name="文本框 13">
            <a:extLst>
              <a:ext uri="{FF2B5EF4-FFF2-40B4-BE49-F238E27FC236}">
                <a16:creationId xmlns:a16="http://schemas.microsoft.com/office/drawing/2014/main" id="{F0869848-A4FD-416D-E77D-7C176D00C97A}"/>
              </a:ext>
            </a:extLst>
          </p:cNvPr>
          <p:cNvSpPr txBox="1"/>
          <p:nvPr/>
        </p:nvSpPr>
        <p:spPr>
          <a:xfrm>
            <a:off x="8429625" y="3783567"/>
            <a:ext cx="1285875" cy="369329"/>
          </a:xfrm>
          <a:prstGeom prst="rect">
            <a:avLst/>
          </a:prstGeom>
          <a:noFill/>
        </p:spPr>
        <p:txBody>
          <a:bodyPr wrap="square" rtlCol="0">
            <a:spAutoFit/>
          </a:bodyPr>
          <a:lstStyle/>
          <a:p>
            <a:r>
              <a:rPr lang="zh-CN" altLang="en-US" dirty="0"/>
              <a:t>总结</a:t>
            </a:r>
            <a:r>
              <a:rPr lang="zh-CN" altLang="en-US" b="1" dirty="0"/>
              <a:t>呼吁</a:t>
            </a:r>
          </a:p>
        </p:txBody>
      </p:sp>
      <p:cxnSp>
        <p:nvCxnSpPr>
          <p:cNvPr id="18" name="直接连接符 17">
            <a:extLst>
              <a:ext uri="{FF2B5EF4-FFF2-40B4-BE49-F238E27FC236}">
                <a16:creationId xmlns:a16="http://schemas.microsoft.com/office/drawing/2014/main" id="{28001F9C-792E-C71A-58DA-D5788BB4298B}"/>
              </a:ext>
            </a:extLst>
          </p:cNvPr>
          <p:cNvCxnSpPr>
            <a:cxnSpLocks/>
          </p:cNvCxnSpPr>
          <p:nvPr/>
        </p:nvCxnSpPr>
        <p:spPr>
          <a:xfrm flipH="1">
            <a:off x="1225242" y="4152899"/>
            <a:ext cx="1" cy="885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CDB1D7F3-8673-86A4-60A8-919E31C8312B}"/>
              </a:ext>
            </a:extLst>
          </p:cNvPr>
          <p:cNvCxnSpPr/>
          <p:nvPr/>
        </p:nvCxnSpPr>
        <p:spPr>
          <a:xfrm flipH="1">
            <a:off x="2933699" y="4152899"/>
            <a:ext cx="1" cy="885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7C18A857-1728-E0C9-D66C-D0351DEDEC2C}"/>
              </a:ext>
            </a:extLst>
          </p:cNvPr>
          <p:cNvCxnSpPr/>
          <p:nvPr/>
        </p:nvCxnSpPr>
        <p:spPr>
          <a:xfrm flipH="1">
            <a:off x="4833529" y="4152899"/>
            <a:ext cx="1" cy="885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4788780C-54A6-BD13-08FC-85F720CB414B}"/>
              </a:ext>
            </a:extLst>
          </p:cNvPr>
          <p:cNvCxnSpPr/>
          <p:nvPr/>
        </p:nvCxnSpPr>
        <p:spPr>
          <a:xfrm flipH="1">
            <a:off x="6451498" y="2897741"/>
            <a:ext cx="1" cy="885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7B0174F9-FDBB-A9F0-4080-F617E6797486}"/>
              </a:ext>
            </a:extLst>
          </p:cNvPr>
          <p:cNvCxnSpPr/>
          <p:nvPr/>
        </p:nvCxnSpPr>
        <p:spPr>
          <a:xfrm flipH="1">
            <a:off x="7836513" y="4152899"/>
            <a:ext cx="1" cy="885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C5138A1D-B1C9-AADA-CF99-298B17FE1C17}"/>
              </a:ext>
            </a:extLst>
          </p:cNvPr>
          <p:cNvCxnSpPr/>
          <p:nvPr/>
        </p:nvCxnSpPr>
        <p:spPr>
          <a:xfrm flipH="1">
            <a:off x="9129014" y="4152899"/>
            <a:ext cx="1" cy="885826"/>
          </a:xfrm>
          <a:prstGeom prst="line">
            <a:avLst/>
          </a:prstGeom>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E27DBD73-01C9-D89D-9FAD-8C2E1B681B79}"/>
              </a:ext>
            </a:extLst>
          </p:cNvPr>
          <p:cNvSpPr/>
          <p:nvPr/>
        </p:nvSpPr>
        <p:spPr>
          <a:xfrm>
            <a:off x="463049" y="5038725"/>
            <a:ext cx="1637827" cy="145097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45E75705-877A-84A4-1B2A-CCAE8E0A235B}"/>
              </a:ext>
            </a:extLst>
          </p:cNvPr>
          <p:cNvSpPr txBox="1"/>
          <p:nvPr/>
        </p:nvSpPr>
        <p:spPr>
          <a:xfrm>
            <a:off x="463049" y="5052558"/>
            <a:ext cx="1776528" cy="1477328"/>
          </a:xfrm>
          <a:prstGeom prst="rect">
            <a:avLst/>
          </a:prstGeom>
          <a:noFill/>
        </p:spPr>
        <p:txBody>
          <a:bodyPr wrap="square" rtlCol="0">
            <a:spAutoFit/>
          </a:bodyPr>
          <a:lstStyle/>
          <a:p>
            <a:r>
              <a:rPr lang="en-US" altLang="zh-CN" b="0" i="0" dirty="0">
                <a:solidFill>
                  <a:srgbClr val="404040"/>
                </a:solidFill>
                <a:effectLst/>
                <a:latin typeface="Inter"/>
              </a:rPr>
              <a:t>AI</a:t>
            </a:r>
            <a:r>
              <a:rPr lang="zh-CN" altLang="en-US" b="0" i="0" dirty="0">
                <a:solidFill>
                  <a:srgbClr val="404040"/>
                </a:solidFill>
                <a:effectLst/>
                <a:latin typeface="Inter"/>
              </a:rPr>
              <a:t>技术已经深刻嵌入生活，未来世界的“冰山一角”正在浮现</a:t>
            </a:r>
            <a:endParaRPr lang="zh-CN" altLang="en-US" dirty="0"/>
          </a:p>
        </p:txBody>
      </p:sp>
      <p:sp>
        <p:nvSpPr>
          <p:cNvPr id="28" name="矩形 27">
            <a:extLst>
              <a:ext uri="{FF2B5EF4-FFF2-40B4-BE49-F238E27FC236}">
                <a16:creationId xmlns:a16="http://schemas.microsoft.com/office/drawing/2014/main" id="{914DD2AF-7462-B0BA-FE6F-DD9BF4DD69F2}"/>
              </a:ext>
            </a:extLst>
          </p:cNvPr>
          <p:cNvSpPr/>
          <p:nvPr/>
        </p:nvSpPr>
        <p:spPr>
          <a:xfrm>
            <a:off x="2379264" y="5038724"/>
            <a:ext cx="1637827" cy="1819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ECBC90F9-43A7-DCE9-3778-766FD4D0F501}"/>
              </a:ext>
            </a:extLst>
          </p:cNvPr>
          <p:cNvSpPr txBox="1"/>
          <p:nvPr/>
        </p:nvSpPr>
        <p:spPr>
          <a:xfrm>
            <a:off x="2379264" y="5031099"/>
            <a:ext cx="1637827" cy="1805442"/>
          </a:xfrm>
          <a:prstGeom prst="rect">
            <a:avLst/>
          </a:prstGeom>
          <a:noFill/>
        </p:spPr>
        <p:txBody>
          <a:bodyPr wrap="square" rtlCol="0">
            <a:spAutoFit/>
          </a:bodyPr>
          <a:lstStyle/>
          <a:p>
            <a:r>
              <a:rPr lang="zh-CN" altLang="en-US" b="0" i="0" dirty="0">
                <a:solidFill>
                  <a:srgbClr val="404040"/>
                </a:solidFill>
                <a:effectLst/>
                <a:latin typeface="Inter"/>
              </a:rPr>
              <a:t>提出“人与工具”的矛盾即人类创造了</a:t>
            </a:r>
            <a:r>
              <a:rPr lang="en-US" altLang="zh-CN" b="0" i="0" dirty="0">
                <a:solidFill>
                  <a:srgbClr val="404040"/>
                </a:solidFill>
                <a:effectLst/>
                <a:latin typeface="Inter"/>
              </a:rPr>
              <a:t>AI</a:t>
            </a:r>
            <a:r>
              <a:rPr lang="zh-CN" altLang="en-US" b="0" i="0" dirty="0">
                <a:solidFill>
                  <a:srgbClr val="404040"/>
                </a:solidFill>
                <a:effectLst/>
                <a:latin typeface="Inter"/>
              </a:rPr>
              <a:t>，但</a:t>
            </a:r>
            <a:r>
              <a:rPr lang="en-US" altLang="zh-CN" b="0" i="0" dirty="0">
                <a:solidFill>
                  <a:srgbClr val="404040"/>
                </a:solidFill>
                <a:effectLst/>
                <a:latin typeface="Inter"/>
              </a:rPr>
              <a:t>AI</a:t>
            </a:r>
            <a:r>
              <a:rPr lang="zh-CN" altLang="en-US" b="0" i="0" dirty="0">
                <a:solidFill>
                  <a:srgbClr val="404040"/>
                </a:solidFill>
                <a:effectLst/>
                <a:latin typeface="Inter"/>
              </a:rPr>
              <a:t>可能反过来定义甚至取代人类。</a:t>
            </a:r>
            <a:endParaRPr lang="zh-CN" altLang="en-US" dirty="0"/>
          </a:p>
        </p:txBody>
      </p:sp>
      <p:sp>
        <p:nvSpPr>
          <p:cNvPr id="30" name="矩形 29">
            <a:extLst>
              <a:ext uri="{FF2B5EF4-FFF2-40B4-BE49-F238E27FC236}">
                <a16:creationId xmlns:a16="http://schemas.microsoft.com/office/drawing/2014/main" id="{BBDDE034-CC88-43A7-FA98-3A2D32B865B1}"/>
              </a:ext>
            </a:extLst>
          </p:cNvPr>
          <p:cNvSpPr/>
          <p:nvPr/>
        </p:nvSpPr>
        <p:spPr>
          <a:xfrm>
            <a:off x="4336953" y="5038724"/>
            <a:ext cx="1637827" cy="181927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40DA7A27-4BCB-860B-A870-2DD90C04270D}"/>
              </a:ext>
            </a:extLst>
          </p:cNvPr>
          <p:cNvSpPr txBox="1"/>
          <p:nvPr/>
        </p:nvSpPr>
        <p:spPr>
          <a:xfrm>
            <a:off x="4319990" y="5074664"/>
            <a:ext cx="1637827" cy="1783983"/>
          </a:xfrm>
          <a:prstGeom prst="rect">
            <a:avLst/>
          </a:prstGeom>
          <a:noFill/>
        </p:spPr>
        <p:txBody>
          <a:bodyPr wrap="square" rtlCol="0">
            <a:spAutoFit/>
          </a:bodyPr>
          <a:lstStyle/>
          <a:p>
            <a:r>
              <a:rPr lang="zh-CN" altLang="en-US" b="0" i="0" dirty="0">
                <a:solidFill>
                  <a:srgbClr val="404040"/>
                </a:solidFill>
                <a:effectLst/>
                <a:latin typeface="Inter"/>
              </a:rPr>
              <a:t>引用权威声音（如</a:t>
            </a:r>
            <a:r>
              <a:rPr lang="en-US" altLang="zh-CN" b="0" i="0" dirty="0">
                <a:solidFill>
                  <a:srgbClr val="404040"/>
                </a:solidFill>
                <a:effectLst/>
                <a:latin typeface="Inter"/>
              </a:rPr>
              <a:t>AI“</a:t>
            </a:r>
            <a:r>
              <a:rPr lang="zh-CN" altLang="en-US" b="0" i="0" dirty="0">
                <a:solidFill>
                  <a:srgbClr val="404040"/>
                </a:solidFill>
                <a:effectLst/>
                <a:latin typeface="Inter"/>
              </a:rPr>
              <a:t>教母”、诺奖得主）和全球监管尝试，揭示</a:t>
            </a:r>
            <a:r>
              <a:rPr lang="en-US" altLang="zh-CN" b="0" i="0" dirty="0">
                <a:solidFill>
                  <a:srgbClr val="404040"/>
                </a:solidFill>
                <a:effectLst/>
                <a:latin typeface="Inter"/>
              </a:rPr>
              <a:t>AI</a:t>
            </a:r>
            <a:r>
              <a:rPr lang="zh-CN" altLang="en-US" b="0" i="0" dirty="0">
                <a:solidFill>
                  <a:srgbClr val="404040"/>
                </a:solidFill>
                <a:effectLst/>
                <a:latin typeface="Inter"/>
              </a:rPr>
              <a:t>发展的风险</a:t>
            </a:r>
            <a:endParaRPr lang="zh-CN" altLang="en-US" dirty="0"/>
          </a:p>
        </p:txBody>
      </p:sp>
      <p:sp>
        <p:nvSpPr>
          <p:cNvPr id="32" name="矩形 31">
            <a:extLst>
              <a:ext uri="{FF2B5EF4-FFF2-40B4-BE49-F238E27FC236}">
                <a16:creationId xmlns:a16="http://schemas.microsoft.com/office/drawing/2014/main" id="{B0A5F2AC-EAAD-4F64-5675-4CB2DDD6D6DC}"/>
              </a:ext>
            </a:extLst>
          </p:cNvPr>
          <p:cNvSpPr/>
          <p:nvPr/>
        </p:nvSpPr>
        <p:spPr>
          <a:xfrm>
            <a:off x="5636206" y="1455738"/>
            <a:ext cx="1637827" cy="145097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A88D1AD6-1B67-E256-1333-910B59965826}"/>
              </a:ext>
            </a:extLst>
          </p:cNvPr>
          <p:cNvSpPr txBox="1"/>
          <p:nvPr/>
        </p:nvSpPr>
        <p:spPr>
          <a:xfrm>
            <a:off x="5713912" y="1611701"/>
            <a:ext cx="1560121" cy="1200311"/>
          </a:xfrm>
          <a:prstGeom prst="rect">
            <a:avLst/>
          </a:prstGeom>
          <a:noFill/>
        </p:spPr>
        <p:txBody>
          <a:bodyPr wrap="square" rtlCol="0">
            <a:spAutoFit/>
          </a:bodyPr>
          <a:lstStyle/>
          <a:p>
            <a:r>
              <a:rPr lang="zh-CN" altLang="en-US" b="0" i="0" dirty="0">
                <a:solidFill>
                  <a:srgbClr val="404040"/>
                </a:solidFill>
                <a:effectLst/>
                <a:latin typeface="Inter"/>
              </a:rPr>
              <a:t>通过对</a:t>
            </a:r>
            <a:r>
              <a:rPr lang="en-US" altLang="zh-CN" b="0" i="0" dirty="0">
                <a:solidFill>
                  <a:srgbClr val="404040"/>
                </a:solidFill>
                <a:effectLst/>
                <a:latin typeface="Inter"/>
              </a:rPr>
              <a:t>AI</a:t>
            </a:r>
            <a:r>
              <a:rPr lang="zh-CN" altLang="en-US" b="0" i="0" dirty="0">
                <a:solidFill>
                  <a:srgbClr val="404040"/>
                </a:solidFill>
                <a:effectLst/>
                <a:latin typeface="Inter"/>
              </a:rPr>
              <a:t>的反思，回归到对人类价值的探讨</a:t>
            </a:r>
            <a:endParaRPr lang="zh-CN" altLang="en-US" dirty="0"/>
          </a:p>
        </p:txBody>
      </p:sp>
      <p:sp>
        <p:nvSpPr>
          <p:cNvPr id="34" name="矩形 33">
            <a:extLst>
              <a:ext uri="{FF2B5EF4-FFF2-40B4-BE49-F238E27FC236}">
                <a16:creationId xmlns:a16="http://schemas.microsoft.com/office/drawing/2014/main" id="{B952B530-25B2-B06E-6E4D-9F7AAC810925}"/>
              </a:ext>
            </a:extLst>
          </p:cNvPr>
          <p:cNvSpPr/>
          <p:nvPr/>
        </p:nvSpPr>
        <p:spPr>
          <a:xfrm>
            <a:off x="6692211" y="5038724"/>
            <a:ext cx="1637827" cy="181927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9D482AAD-2FDD-DD63-3615-A641BAA22C98}"/>
              </a:ext>
            </a:extLst>
          </p:cNvPr>
          <p:cNvSpPr txBox="1"/>
          <p:nvPr/>
        </p:nvSpPr>
        <p:spPr>
          <a:xfrm>
            <a:off x="6709174" y="5038723"/>
            <a:ext cx="1776528" cy="1754326"/>
          </a:xfrm>
          <a:prstGeom prst="rect">
            <a:avLst/>
          </a:prstGeom>
          <a:noFill/>
        </p:spPr>
        <p:txBody>
          <a:bodyPr wrap="square" rtlCol="0">
            <a:spAutoFit/>
          </a:bodyPr>
          <a:lstStyle/>
          <a:p>
            <a:r>
              <a:rPr lang="zh-CN" altLang="en-US" b="0" i="0" dirty="0">
                <a:solidFill>
                  <a:srgbClr val="404040"/>
                </a:solidFill>
                <a:effectLst/>
                <a:latin typeface="Inter"/>
              </a:rPr>
              <a:t>使用隐喻（如“冰山一角”“方舟”“内心的火”）升华主题。</a:t>
            </a:r>
            <a:endParaRPr lang="zh-CN" altLang="en-US" dirty="0"/>
          </a:p>
        </p:txBody>
      </p:sp>
      <p:sp>
        <p:nvSpPr>
          <p:cNvPr id="36" name="矩形 35">
            <a:extLst>
              <a:ext uri="{FF2B5EF4-FFF2-40B4-BE49-F238E27FC236}">
                <a16:creationId xmlns:a16="http://schemas.microsoft.com/office/drawing/2014/main" id="{B7C42C83-92E6-1AFF-74F8-D76F74094973}"/>
              </a:ext>
            </a:extLst>
          </p:cNvPr>
          <p:cNvSpPr/>
          <p:nvPr/>
        </p:nvSpPr>
        <p:spPr>
          <a:xfrm>
            <a:off x="8924472" y="5038725"/>
            <a:ext cx="1637827" cy="145097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C977FCBD-50AD-B103-4501-89923AF806ED}"/>
              </a:ext>
            </a:extLst>
          </p:cNvPr>
          <p:cNvSpPr txBox="1"/>
          <p:nvPr/>
        </p:nvSpPr>
        <p:spPr>
          <a:xfrm>
            <a:off x="8924472" y="5052558"/>
            <a:ext cx="1776528" cy="2031325"/>
          </a:xfrm>
          <a:prstGeom prst="rect">
            <a:avLst/>
          </a:prstGeom>
          <a:noFill/>
        </p:spPr>
        <p:txBody>
          <a:bodyPr wrap="square" rtlCol="0">
            <a:spAutoFit/>
          </a:bodyPr>
          <a:lstStyle/>
          <a:p>
            <a:pPr algn="l"/>
            <a:r>
              <a:rPr lang="zh-CN" altLang="en-US" b="0" i="0" dirty="0">
                <a:solidFill>
                  <a:srgbClr val="404040"/>
                </a:solidFill>
                <a:effectLst/>
                <a:latin typeface="Inter"/>
              </a:rPr>
              <a:t>呼吁人类用自身的活法定义世界的算法，将真实汇成世界的真相。</a:t>
            </a:r>
          </a:p>
          <a:p>
            <a:br>
              <a:rPr lang="zh-CN" altLang="en-US" dirty="0"/>
            </a:br>
            <a:endParaRPr lang="zh-CN" altLang="en-US" dirty="0"/>
          </a:p>
        </p:txBody>
      </p:sp>
      <p:sp>
        <p:nvSpPr>
          <p:cNvPr id="40" name="矩形 39">
            <a:extLst>
              <a:ext uri="{FF2B5EF4-FFF2-40B4-BE49-F238E27FC236}">
                <a16:creationId xmlns:a16="http://schemas.microsoft.com/office/drawing/2014/main" id="{E169EBAA-FA77-73EC-B146-5493668E2835}"/>
              </a:ext>
            </a:extLst>
          </p:cNvPr>
          <p:cNvSpPr/>
          <p:nvPr/>
        </p:nvSpPr>
        <p:spPr>
          <a:xfrm>
            <a:off x="931745" y="3766868"/>
            <a:ext cx="586994" cy="402726"/>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5873CD6C-61DF-3DB7-2E8F-E5BBC2985C2F}"/>
              </a:ext>
            </a:extLst>
          </p:cNvPr>
          <p:cNvSpPr/>
          <p:nvPr/>
        </p:nvSpPr>
        <p:spPr>
          <a:xfrm>
            <a:off x="2629989" y="3769246"/>
            <a:ext cx="586994" cy="402726"/>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67F8B9FF-6264-042C-30E9-44E6C9342DF0}"/>
              </a:ext>
            </a:extLst>
          </p:cNvPr>
          <p:cNvSpPr/>
          <p:nvPr/>
        </p:nvSpPr>
        <p:spPr>
          <a:xfrm>
            <a:off x="4586464" y="3743380"/>
            <a:ext cx="586994" cy="402726"/>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AF8E61DD-CC8A-315B-3F12-F090AE5388EE}"/>
              </a:ext>
            </a:extLst>
          </p:cNvPr>
          <p:cNvSpPr/>
          <p:nvPr/>
        </p:nvSpPr>
        <p:spPr>
          <a:xfrm>
            <a:off x="6172461" y="3777077"/>
            <a:ext cx="586994" cy="402726"/>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9057F97E-5BF7-C477-7DFB-3DFC5F0C4719}"/>
              </a:ext>
            </a:extLst>
          </p:cNvPr>
          <p:cNvSpPr/>
          <p:nvPr/>
        </p:nvSpPr>
        <p:spPr>
          <a:xfrm>
            <a:off x="7574747" y="3743380"/>
            <a:ext cx="586994" cy="402726"/>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423410CC-9274-25ED-FBAA-134F46046ABC}"/>
              </a:ext>
            </a:extLst>
          </p:cNvPr>
          <p:cNvSpPr/>
          <p:nvPr/>
        </p:nvSpPr>
        <p:spPr>
          <a:xfrm>
            <a:off x="8961184" y="3766868"/>
            <a:ext cx="586994" cy="402726"/>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A8C1629C-229A-4ED5-3AA1-014047BF10E9}"/>
              </a:ext>
            </a:extLst>
          </p:cNvPr>
          <p:cNvSpPr txBox="1"/>
          <p:nvPr/>
        </p:nvSpPr>
        <p:spPr>
          <a:xfrm>
            <a:off x="7836513" y="1656807"/>
            <a:ext cx="3753780" cy="923330"/>
          </a:xfrm>
          <a:prstGeom prst="rect">
            <a:avLst/>
          </a:prstGeom>
          <a:noFill/>
        </p:spPr>
        <p:txBody>
          <a:bodyPr wrap="square" rtlCol="0">
            <a:spAutoFit/>
          </a:bodyPr>
          <a:lstStyle/>
          <a:p>
            <a:r>
              <a:rPr lang="zh-CN" altLang="en-US" dirty="0">
                <a:latin typeface="+mj-ea"/>
                <a:ea typeface="+mj-ea"/>
              </a:rPr>
              <a:t>这里是一个切入思辨的角度，即从现象到本质，进一步从反思到升华，最后大火收汁，做出总结的结构</a:t>
            </a:r>
          </a:p>
        </p:txBody>
      </p:sp>
      <p:sp>
        <p:nvSpPr>
          <p:cNvPr id="48" name="矩形 47">
            <a:extLst>
              <a:ext uri="{FF2B5EF4-FFF2-40B4-BE49-F238E27FC236}">
                <a16:creationId xmlns:a16="http://schemas.microsoft.com/office/drawing/2014/main" id="{26ED72DE-F897-F2DD-901B-483564C1A6ED}"/>
              </a:ext>
            </a:extLst>
          </p:cNvPr>
          <p:cNvSpPr/>
          <p:nvPr/>
        </p:nvSpPr>
        <p:spPr>
          <a:xfrm>
            <a:off x="7680007" y="1463162"/>
            <a:ext cx="3910286" cy="1450974"/>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53949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4F46687-5CE3-91FE-B33D-62612781C3E3}"/>
              </a:ext>
            </a:extLst>
          </p:cNvPr>
          <p:cNvSpPr txBox="1"/>
          <p:nvPr/>
        </p:nvSpPr>
        <p:spPr>
          <a:xfrm>
            <a:off x="304800" y="368301"/>
            <a:ext cx="4924425" cy="954107"/>
          </a:xfrm>
          <a:prstGeom prst="rect">
            <a:avLst/>
          </a:prstGeom>
          <a:noFill/>
        </p:spPr>
        <p:txBody>
          <a:bodyPr wrap="square" rtlCol="0">
            <a:spAutoFit/>
          </a:bodyPr>
          <a:lstStyle/>
          <a:p>
            <a:r>
              <a:rPr lang="en-US" altLang="zh-CN" sz="2800" dirty="0">
                <a:latin typeface="+mn-ea"/>
              </a:rPr>
              <a:t>《</a:t>
            </a:r>
            <a:r>
              <a:rPr lang="zh-CN" altLang="en-US" sz="2800" dirty="0">
                <a:latin typeface="+mn-ea"/>
              </a:rPr>
              <a:t>南方周末</a:t>
            </a:r>
            <a:r>
              <a:rPr lang="en-US" altLang="zh-CN" sz="2800" dirty="0">
                <a:latin typeface="+mn-ea"/>
              </a:rPr>
              <a:t>》</a:t>
            </a:r>
            <a:r>
              <a:rPr lang="zh-CN" altLang="en-US" sz="2800" dirty="0">
                <a:latin typeface="+mn-ea"/>
              </a:rPr>
              <a:t>新年献词</a:t>
            </a:r>
            <a:endParaRPr lang="en-US" altLang="zh-CN" sz="2800" dirty="0">
              <a:latin typeface="+mn-ea"/>
            </a:endParaRPr>
          </a:p>
          <a:p>
            <a:r>
              <a:rPr lang="en-US" altLang="zh-CN" sz="2800" dirty="0">
                <a:latin typeface="+mn-ea"/>
              </a:rPr>
              <a:t>—</a:t>
            </a:r>
            <a:r>
              <a:rPr lang="zh-CN" altLang="en-US" sz="2800" dirty="0">
                <a:latin typeface="+mn-ea"/>
              </a:rPr>
              <a:t>用你的活法定义世界的算法</a:t>
            </a:r>
          </a:p>
        </p:txBody>
      </p:sp>
      <p:cxnSp>
        <p:nvCxnSpPr>
          <p:cNvPr id="5" name="直接连接符 4">
            <a:extLst>
              <a:ext uri="{FF2B5EF4-FFF2-40B4-BE49-F238E27FC236}">
                <a16:creationId xmlns:a16="http://schemas.microsoft.com/office/drawing/2014/main" id="{1A09A9D6-C733-7171-D0DA-09B99945E0CD}"/>
              </a:ext>
            </a:extLst>
          </p:cNvPr>
          <p:cNvCxnSpPr/>
          <p:nvPr/>
        </p:nvCxnSpPr>
        <p:spPr>
          <a:xfrm>
            <a:off x="304800" y="1322408"/>
            <a:ext cx="6019800" cy="0"/>
          </a:xfrm>
          <a:prstGeom prst="line">
            <a:avLst/>
          </a:prstGeom>
        </p:spPr>
        <p:style>
          <a:lnRef idx="2">
            <a:schemeClr val="accent2"/>
          </a:lnRef>
          <a:fillRef idx="0">
            <a:schemeClr val="accent2"/>
          </a:fillRef>
          <a:effectRef idx="1">
            <a:schemeClr val="accent2"/>
          </a:effectRef>
          <a:fontRef idx="minor">
            <a:schemeClr val="tx1"/>
          </a:fontRef>
        </p:style>
      </p:cxnSp>
      <p:sp>
        <p:nvSpPr>
          <p:cNvPr id="6" name="文本框 5">
            <a:extLst>
              <a:ext uri="{FF2B5EF4-FFF2-40B4-BE49-F238E27FC236}">
                <a16:creationId xmlns:a16="http://schemas.microsoft.com/office/drawing/2014/main" id="{0FBD10A2-FCC7-BB6A-CC28-C6D3BEA1846B}"/>
              </a:ext>
            </a:extLst>
          </p:cNvPr>
          <p:cNvSpPr txBox="1"/>
          <p:nvPr/>
        </p:nvSpPr>
        <p:spPr>
          <a:xfrm>
            <a:off x="402336" y="1600202"/>
            <a:ext cx="3630168" cy="384046"/>
          </a:xfrm>
          <a:prstGeom prst="rect">
            <a:avLst/>
          </a:prstGeom>
          <a:noFill/>
        </p:spPr>
        <p:txBody>
          <a:bodyPr wrap="square" rtlCol="0">
            <a:spAutoFit/>
          </a:bodyPr>
          <a:lstStyle/>
          <a:p>
            <a:r>
              <a:rPr lang="zh-CN" altLang="en-US" dirty="0"/>
              <a:t>这里再次给出示例</a:t>
            </a:r>
            <a:r>
              <a:rPr lang="en-US" altLang="zh-CN" dirty="0"/>
              <a:t>【</a:t>
            </a:r>
            <a:r>
              <a:rPr lang="zh-CN" altLang="en-US" dirty="0"/>
              <a:t>文章结构</a:t>
            </a:r>
            <a:r>
              <a:rPr lang="en-US" altLang="zh-CN" dirty="0"/>
              <a:t>】</a:t>
            </a:r>
            <a:endParaRPr lang="zh-CN" altLang="en-US" dirty="0"/>
          </a:p>
        </p:txBody>
      </p:sp>
      <p:sp>
        <p:nvSpPr>
          <p:cNvPr id="7" name="文本框 6">
            <a:extLst>
              <a:ext uri="{FF2B5EF4-FFF2-40B4-BE49-F238E27FC236}">
                <a16:creationId xmlns:a16="http://schemas.microsoft.com/office/drawing/2014/main" id="{92766FA1-8CC2-B57A-5C73-DC50F488C5B6}"/>
              </a:ext>
            </a:extLst>
          </p:cNvPr>
          <p:cNvSpPr txBox="1"/>
          <p:nvPr/>
        </p:nvSpPr>
        <p:spPr>
          <a:xfrm>
            <a:off x="6865239" y="953870"/>
            <a:ext cx="4924425" cy="2031325"/>
          </a:xfrm>
          <a:prstGeom prst="rect">
            <a:avLst/>
          </a:prstGeom>
          <a:noFill/>
        </p:spPr>
        <p:txBody>
          <a:bodyPr wrap="square" rtlCol="0">
            <a:spAutoFit/>
          </a:bodyPr>
          <a:lstStyle/>
          <a:p>
            <a:r>
              <a:rPr lang="en-US" altLang="zh-CN" dirty="0"/>
              <a:t>23.</a:t>
            </a:r>
            <a:r>
              <a:rPr lang="zh-CN" altLang="en-US" dirty="0"/>
              <a:t>阅读下面的材料，根据要求写作。</a:t>
            </a:r>
            <a:r>
              <a:rPr lang="en-US" altLang="zh-CN" dirty="0"/>
              <a:t>(60</a:t>
            </a:r>
            <a:r>
              <a:rPr lang="zh-CN" altLang="en-US" dirty="0"/>
              <a:t>分</a:t>
            </a:r>
            <a:r>
              <a:rPr lang="en-US" altLang="zh-CN" dirty="0"/>
              <a:t>)【==</a:t>
            </a:r>
            <a:r>
              <a:rPr lang="zh-CN" altLang="en-US" dirty="0"/>
              <a:t>陕西</a:t>
            </a:r>
            <a:r>
              <a:rPr lang="en-US" altLang="zh-CN" dirty="0"/>
              <a:t>==】</a:t>
            </a:r>
            <a:r>
              <a:rPr lang="zh-CN" altLang="en-US" dirty="0"/>
              <a:t>辩论赛这样的活动是否有利于推动知识的进步，增进我们对事物的理解？请明确立场和观点，写一篇文章。    </a:t>
            </a:r>
            <a:endParaRPr lang="en-US" altLang="zh-CN" dirty="0"/>
          </a:p>
          <a:p>
            <a:r>
              <a:rPr lang="zh-CN" altLang="en-US" dirty="0"/>
              <a:t>要求：选准角度，确定立意，明确文体，自拟标题；不要套作，不得抄袭不得泄露个人信息；不少于</a:t>
            </a:r>
            <a:r>
              <a:rPr lang="en-US" altLang="zh-CN" dirty="0"/>
              <a:t>800</a:t>
            </a:r>
            <a:r>
              <a:rPr lang="zh-CN" altLang="en-US" dirty="0"/>
              <a:t>字。</a:t>
            </a:r>
          </a:p>
        </p:txBody>
      </p:sp>
      <p:sp>
        <p:nvSpPr>
          <p:cNvPr id="10" name="文本框 9">
            <a:extLst>
              <a:ext uri="{FF2B5EF4-FFF2-40B4-BE49-F238E27FC236}">
                <a16:creationId xmlns:a16="http://schemas.microsoft.com/office/drawing/2014/main" id="{D2D1B9EE-C282-FE4B-30A9-0D8BAD21B88B}"/>
              </a:ext>
            </a:extLst>
          </p:cNvPr>
          <p:cNvSpPr txBox="1"/>
          <p:nvPr/>
        </p:nvSpPr>
        <p:spPr>
          <a:xfrm>
            <a:off x="402336" y="2177392"/>
            <a:ext cx="6272784" cy="4801314"/>
          </a:xfrm>
          <a:prstGeom prst="rect">
            <a:avLst/>
          </a:prstGeom>
          <a:noFill/>
        </p:spPr>
        <p:txBody>
          <a:bodyPr wrap="square" rtlCol="0">
            <a:spAutoFit/>
          </a:bodyPr>
          <a:lstStyle/>
          <a:p>
            <a:pPr algn="l">
              <a:buFont typeface="+mj-lt"/>
              <a:buAutoNum type="arabicPeriod"/>
            </a:pPr>
            <a:r>
              <a:rPr lang="zh-CN" altLang="en-US" b="1" i="0" dirty="0">
                <a:solidFill>
                  <a:srgbClr val="404040"/>
                </a:solidFill>
                <a:effectLst/>
                <a:latin typeface="Inter"/>
              </a:rPr>
              <a:t>现象描述</a:t>
            </a:r>
            <a:r>
              <a:rPr lang="zh-CN" altLang="en-US" b="0" i="0" dirty="0">
                <a:solidFill>
                  <a:srgbClr val="404040"/>
                </a:solidFill>
                <a:effectLst/>
                <a:latin typeface="Inter"/>
              </a:rPr>
              <a:t>：辩论赛在校园和社会中的普及现象及其影响。</a:t>
            </a:r>
            <a:endParaRPr lang="en-US" altLang="zh-CN" b="0" i="0" dirty="0">
              <a:solidFill>
                <a:srgbClr val="404040"/>
              </a:solidFill>
              <a:effectLst/>
              <a:latin typeface="Inter"/>
            </a:endParaRPr>
          </a:p>
          <a:p>
            <a:pPr algn="l">
              <a:buFont typeface="+mj-lt"/>
              <a:buAutoNum type="arabicPeriod"/>
            </a:pPr>
            <a:endParaRPr lang="zh-CN" altLang="en-US" b="0" i="0" dirty="0">
              <a:solidFill>
                <a:srgbClr val="404040"/>
              </a:solidFill>
              <a:effectLst/>
              <a:latin typeface="Inter"/>
            </a:endParaRPr>
          </a:p>
          <a:p>
            <a:pPr algn="l">
              <a:buFont typeface="+mj-lt"/>
              <a:buAutoNum type="arabicPeriod"/>
            </a:pPr>
            <a:r>
              <a:rPr lang="zh-CN" altLang="en-US" b="1" i="0" dirty="0">
                <a:solidFill>
                  <a:srgbClr val="404040"/>
                </a:solidFill>
                <a:effectLst/>
                <a:latin typeface="Inter"/>
              </a:rPr>
              <a:t>矛盾揭示</a:t>
            </a:r>
            <a:r>
              <a:rPr lang="zh-CN" altLang="en-US" b="0" i="0" dirty="0">
                <a:solidFill>
                  <a:srgbClr val="404040"/>
                </a:solidFill>
                <a:effectLst/>
                <a:latin typeface="Inter"/>
              </a:rPr>
              <a:t>：辩论赛的双重效应</a:t>
            </a:r>
            <a:r>
              <a:rPr lang="en-US" altLang="zh-CN" b="0" i="0" dirty="0">
                <a:solidFill>
                  <a:srgbClr val="404040"/>
                </a:solidFill>
                <a:effectLst/>
                <a:latin typeface="Inter"/>
              </a:rPr>
              <a:t>——</a:t>
            </a:r>
            <a:r>
              <a:rPr lang="zh-CN" altLang="en-US" b="0" i="0" dirty="0">
                <a:solidFill>
                  <a:srgbClr val="404040"/>
                </a:solidFill>
                <a:effectLst/>
                <a:latin typeface="Inter"/>
              </a:rPr>
              <a:t>积极作用与局限性。</a:t>
            </a:r>
            <a:endParaRPr lang="en-US" altLang="zh-CN" b="0" i="0" dirty="0">
              <a:solidFill>
                <a:srgbClr val="404040"/>
              </a:solidFill>
              <a:effectLst/>
              <a:latin typeface="Inter"/>
            </a:endParaRPr>
          </a:p>
          <a:p>
            <a:pPr algn="l">
              <a:buFont typeface="+mj-lt"/>
              <a:buAutoNum type="arabicPeriod"/>
            </a:pPr>
            <a:endParaRPr lang="zh-CN" altLang="en-US" b="0" i="0" dirty="0">
              <a:solidFill>
                <a:srgbClr val="404040"/>
              </a:solidFill>
              <a:effectLst/>
              <a:latin typeface="Inter"/>
            </a:endParaRPr>
          </a:p>
          <a:p>
            <a:pPr algn="l">
              <a:buFont typeface="+mj-lt"/>
              <a:buAutoNum type="arabicPeriod"/>
            </a:pPr>
            <a:r>
              <a:rPr lang="zh-CN" altLang="en-US" b="1" i="0" dirty="0">
                <a:solidFill>
                  <a:srgbClr val="404040"/>
                </a:solidFill>
                <a:effectLst/>
                <a:latin typeface="Inter"/>
              </a:rPr>
              <a:t>风险反思</a:t>
            </a:r>
            <a:r>
              <a:rPr lang="zh-CN" altLang="en-US" b="0" i="0" dirty="0">
                <a:solidFill>
                  <a:srgbClr val="404040"/>
                </a:solidFill>
                <a:effectLst/>
                <a:latin typeface="Inter"/>
              </a:rPr>
              <a:t>：辩论赛在实践中可能遇到的问题及其对知识进步的阻碍。</a:t>
            </a:r>
            <a:endParaRPr lang="en-US" altLang="zh-CN" b="0" i="0" dirty="0">
              <a:solidFill>
                <a:srgbClr val="404040"/>
              </a:solidFill>
              <a:effectLst/>
              <a:latin typeface="Inter"/>
            </a:endParaRPr>
          </a:p>
          <a:p>
            <a:pPr algn="l">
              <a:buFont typeface="+mj-lt"/>
              <a:buAutoNum type="arabicPeriod"/>
            </a:pPr>
            <a:endParaRPr lang="zh-CN" altLang="en-US" b="0" i="0" dirty="0">
              <a:solidFill>
                <a:srgbClr val="404040"/>
              </a:solidFill>
              <a:effectLst/>
              <a:latin typeface="Inter"/>
            </a:endParaRPr>
          </a:p>
          <a:p>
            <a:pPr algn="l">
              <a:buFont typeface="+mj-lt"/>
              <a:buAutoNum type="arabicPeriod"/>
            </a:pPr>
            <a:r>
              <a:rPr lang="zh-CN" altLang="en-US" b="1" i="0" dirty="0">
                <a:solidFill>
                  <a:srgbClr val="404040"/>
                </a:solidFill>
                <a:effectLst/>
                <a:latin typeface="Inter"/>
              </a:rPr>
              <a:t>终极追问</a:t>
            </a:r>
            <a:r>
              <a:rPr lang="zh-CN" altLang="en-US" b="0" i="0" dirty="0">
                <a:solidFill>
                  <a:srgbClr val="404040"/>
                </a:solidFill>
                <a:effectLst/>
                <a:latin typeface="Inter"/>
              </a:rPr>
              <a:t>：辩论赛的本质与价值</a:t>
            </a:r>
            <a:r>
              <a:rPr lang="en-US" altLang="zh-CN" b="0" i="0" dirty="0">
                <a:solidFill>
                  <a:srgbClr val="404040"/>
                </a:solidFill>
                <a:effectLst/>
                <a:latin typeface="Inter"/>
              </a:rPr>
              <a:t>——</a:t>
            </a:r>
            <a:r>
              <a:rPr lang="zh-CN" altLang="en-US" b="0" i="0" dirty="0">
                <a:solidFill>
                  <a:srgbClr val="404040"/>
                </a:solidFill>
                <a:effectLst/>
                <a:latin typeface="Inter"/>
              </a:rPr>
              <a:t>胜负还是思考？</a:t>
            </a:r>
            <a:endParaRPr lang="en-US" altLang="zh-CN" b="0" i="0" dirty="0">
              <a:solidFill>
                <a:srgbClr val="404040"/>
              </a:solidFill>
              <a:effectLst/>
              <a:latin typeface="Inter"/>
            </a:endParaRPr>
          </a:p>
          <a:p>
            <a:pPr algn="l">
              <a:buFont typeface="+mj-lt"/>
              <a:buAutoNum type="arabicPeriod"/>
            </a:pPr>
            <a:endParaRPr lang="zh-CN" altLang="en-US" b="0" i="0" dirty="0">
              <a:solidFill>
                <a:srgbClr val="404040"/>
              </a:solidFill>
              <a:effectLst/>
              <a:latin typeface="Inter"/>
            </a:endParaRPr>
          </a:p>
          <a:p>
            <a:pPr algn="l">
              <a:buFont typeface="+mj-lt"/>
              <a:buAutoNum type="arabicPeriod"/>
            </a:pPr>
            <a:r>
              <a:rPr lang="zh-CN" altLang="en-US" b="1" i="0" dirty="0">
                <a:solidFill>
                  <a:srgbClr val="404040"/>
                </a:solidFill>
                <a:effectLst/>
                <a:latin typeface="Inter"/>
              </a:rPr>
              <a:t>未来展望</a:t>
            </a:r>
            <a:r>
              <a:rPr lang="zh-CN" altLang="en-US" b="0" i="0" dirty="0">
                <a:solidFill>
                  <a:srgbClr val="404040"/>
                </a:solidFill>
                <a:effectLst/>
                <a:latin typeface="Inter"/>
              </a:rPr>
              <a:t>：辩论赛的改进与优化</a:t>
            </a:r>
            <a:r>
              <a:rPr lang="en-US" altLang="zh-CN" b="0" i="0" dirty="0">
                <a:solidFill>
                  <a:srgbClr val="404040"/>
                </a:solidFill>
                <a:effectLst/>
                <a:latin typeface="Inter"/>
              </a:rPr>
              <a:t>——</a:t>
            </a:r>
            <a:r>
              <a:rPr lang="zh-CN" altLang="en-US" b="0" i="0" dirty="0">
                <a:solidFill>
                  <a:srgbClr val="404040"/>
                </a:solidFill>
                <a:effectLst/>
                <a:latin typeface="Inter"/>
              </a:rPr>
              <a:t>注重内容、多元视角、开放性框架。</a:t>
            </a:r>
            <a:endParaRPr lang="en-US" altLang="zh-CN" b="0" i="0" dirty="0">
              <a:solidFill>
                <a:srgbClr val="404040"/>
              </a:solidFill>
              <a:effectLst/>
              <a:latin typeface="Inter"/>
            </a:endParaRPr>
          </a:p>
          <a:p>
            <a:pPr algn="l">
              <a:buFont typeface="+mj-lt"/>
              <a:buAutoNum type="arabicPeriod"/>
            </a:pPr>
            <a:endParaRPr lang="zh-CN" altLang="en-US" b="0" i="0" dirty="0">
              <a:solidFill>
                <a:srgbClr val="404040"/>
              </a:solidFill>
              <a:effectLst/>
              <a:latin typeface="Inter"/>
            </a:endParaRPr>
          </a:p>
          <a:p>
            <a:pPr algn="l">
              <a:buFont typeface="+mj-lt"/>
              <a:buAutoNum type="arabicPeriod"/>
            </a:pPr>
            <a:r>
              <a:rPr lang="zh-CN" altLang="en-US" b="1" i="0" dirty="0">
                <a:solidFill>
                  <a:srgbClr val="404040"/>
                </a:solidFill>
                <a:effectLst/>
                <a:latin typeface="Inter"/>
              </a:rPr>
              <a:t>隐喻升华</a:t>
            </a:r>
            <a:r>
              <a:rPr lang="zh-CN" altLang="en-US" b="0" i="0" dirty="0">
                <a:solidFill>
                  <a:srgbClr val="404040"/>
                </a:solidFill>
                <a:effectLst/>
                <a:latin typeface="Inter"/>
              </a:rPr>
              <a:t>：辩论赛如航海、如火花，指引方向、点燃思维。</a:t>
            </a:r>
            <a:endParaRPr lang="en-US" altLang="zh-CN" b="0" i="0" dirty="0">
              <a:solidFill>
                <a:srgbClr val="404040"/>
              </a:solidFill>
              <a:effectLst/>
              <a:latin typeface="Inter"/>
            </a:endParaRPr>
          </a:p>
          <a:p>
            <a:pPr algn="l">
              <a:buFont typeface="+mj-lt"/>
              <a:buAutoNum type="arabicPeriod"/>
            </a:pPr>
            <a:endParaRPr lang="zh-CN" altLang="en-US" b="0" i="0" dirty="0">
              <a:solidFill>
                <a:srgbClr val="404040"/>
              </a:solidFill>
              <a:effectLst/>
              <a:latin typeface="Inter"/>
            </a:endParaRPr>
          </a:p>
          <a:p>
            <a:pPr algn="l">
              <a:buFont typeface="+mj-lt"/>
              <a:buAutoNum type="arabicPeriod"/>
            </a:pPr>
            <a:r>
              <a:rPr lang="zh-CN" altLang="en-US" b="1" i="0" dirty="0">
                <a:solidFill>
                  <a:srgbClr val="404040"/>
                </a:solidFill>
                <a:effectLst/>
                <a:latin typeface="Inter"/>
              </a:rPr>
              <a:t>总结呼吁</a:t>
            </a:r>
            <a:r>
              <a:rPr lang="zh-CN" altLang="en-US" b="0" i="0" dirty="0">
                <a:solidFill>
                  <a:srgbClr val="404040"/>
                </a:solidFill>
                <a:effectLst/>
                <a:latin typeface="Inter"/>
              </a:rPr>
              <a:t>：辩论赛的真正意义在于激发思考、促进理解，而非胜负本身</a:t>
            </a:r>
          </a:p>
          <a:p>
            <a:endParaRPr lang="zh-CN" altLang="en-US" dirty="0"/>
          </a:p>
        </p:txBody>
      </p:sp>
      <p:sp>
        <p:nvSpPr>
          <p:cNvPr id="11" name="太阳形 10">
            <a:extLst>
              <a:ext uri="{FF2B5EF4-FFF2-40B4-BE49-F238E27FC236}">
                <a16:creationId xmlns:a16="http://schemas.microsoft.com/office/drawing/2014/main" id="{943A29B0-CB5A-A9C0-E44C-8370AD875604}"/>
              </a:ext>
            </a:extLst>
          </p:cNvPr>
          <p:cNvSpPr/>
          <p:nvPr/>
        </p:nvSpPr>
        <p:spPr>
          <a:xfrm>
            <a:off x="6865239" y="3959352"/>
            <a:ext cx="549148" cy="549148"/>
          </a:xfrm>
          <a:prstGeom prst="sun">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7FCD878C-327B-214E-BB79-C4FF399B5070}"/>
              </a:ext>
            </a:extLst>
          </p:cNvPr>
          <p:cNvSpPr txBox="1"/>
          <p:nvPr/>
        </p:nvSpPr>
        <p:spPr>
          <a:xfrm>
            <a:off x="7604506" y="3772261"/>
            <a:ext cx="3017520" cy="923330"/>
          </a:xfrm>
          <a:prstGeom prst="rect">
            <a:avLst/>
          </a:prstGeom>
          <a:noFill/>
        </p:spPr>
        <p:txBody>
          <a:bodyPr wrap="square" rtlCol="0">
            <a:spAutoFit/>
          </a:bodyPr>
          <a:lstStyle/>
          <a:p>
            <a:r>
              <a:rPr lang="zh-CN" altLang="en-US" dirty="0"/>
              <a:t>从现象到本质，从反思到升华，最后进行升华的结构你是否</a:t>
            </a:r>
            <a:r>
              <a:rPr lang="en-US" altLang="zh-CN" dirty="0"/>
              <a:t>GET</a:t>
            </a:r>
            <a:r>
              <a:rPr lang="zh-CN" altLang="en-US" dirty="0"/>
              <a:t>到了呢？</a:t>
            </a:r>
          </a:p>
        </p:txBody>
      </p:sp>
    </p:spTree>
    <p:extLst>
      <p:ext uri="{BB962C8B-B14F-4D97-AF65-F5344CB8AC3E}">
        <p14:creationId xmlns:p14="http://schemas.microsoft.com/office/powerpoint/2010/main" val="3536271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BD73F53-9D26-13FC-F4A8-0DD93FC02FE7}"/>
              </a:ext>
            </a:extLst>
          </p:cNvPr>
          <p:cNvSpPr txBox="1"/>
          <p:nvPr/>
        </p:nvSpPr>
        <p:spPr>
          <a:xfrm>
            <a:off x="3105912" y="2844225"/>
            <a:ext cx="6358128" cy="584775"/>
          </a:xfrm>
          <a:prstGeom prst="rect">
            <a:avLst/>
          </a:prstGeom>
          <a:noFill/>
        </p:spPr>
        <p:txBody>
          <a:bodyPr wrap="square" rtlCol="0">
            <a:spAutoFit/>
          </a:bodyPr>
          <a:lstStyle/>
          <a:p>
            <a:r>
              <a:rPr lang="zh-CN" altLang="en-US" sz="3200" dirty="0"/>
              <a:t>谢谢观看鸭，我们下期视频再见</a:t>
            </a:r>
          </a:p>
        </p:txBody>
      </p:sp>
      <p:pic>
        <p:nvPicPr>
          <p:cNvPr id="6" name="图片 5" descr="卡通人物&#10;&#10;描述已自动生成">
            <a:extLst>
              <a:ext uri="{FF2B5EF4-FFF2-40B4-BE49-F238E27FC236}">
                <a16:creationId xmlns:a16="http://schemas.microsoft.com/office/drawing/2014/main" id="{3BA7F792-C030-7E19-5DA4-73874BC72D52}"/>
              </a:ext>
            </a:extLst>
          </p:cNvPr>
          <p:cNvPicPr>
            <a:picLocks noChangeAspect="1"/>
          </p:cNvPicPr>
          <p:nvPr/>
        </p:nvPicPr>
        <p:blipFill rotWithShape="1">
          <a:blip r:embed="rId2">
            <a:extLst>
              <a:ext uri="{28A0092B-C50C-407E-A947-70E740481C1C}">
                <a14:useLocalDpi xmlns:a14="http://schemas.microsoft.com/office/drawing/2010/main" val="0"/>
              </a:ext>
            </a:extLst>
          </a:blip>
          <a:srcRect l="5703"/>
          <a:stretch/>
        </p:blipFill>
        <p:spPr>
          <a:xfrm>
            <a:off x="0" y="3733294"/>
            <a:ext cx="3217288" cy="3124706"/>
          </a:xfrm>
          <a:prstGeom prst="rect">
            <a:avLst/>
          </a:prstGeom>
        </p:spPr>
      </p:pic>
      <p:pic>
        <p:nvPicPr>
          <p:cNvPr id="7" name="图片 6" descr="卡通人物&#10;&#10;描述已自动生成">
            <a:extLst>
              <a:ext uri="{FF2B5EF4-FFF2-40B4-BE49-F238E27FC236}">
                <a16:creationId xmlns:a16="http://schemas.microsoft.com/office/drawing/2014/main" id="{C69AD209-BA5A-4342-33DF-CD289B164DC6}"/>
              </a:ext>
            </a:extLst>
          </p:cNvPr>
          <p:cNvPicPr>
            <a:picLocks noChangeAspect="1"/>
          </p:cNvPicPr>
          <p:nvPr/>
        </p:nvPicPr>
        <p:blipFill rotWithShape="1">
          <a:blip r:embed="rId2">
            <a:extLst>
              <a:ext uri="{28A0092B-C50C-407E-A947-70E740481C1C}">
                <a14:useLocalDpi xmlns:a14="http://schemas.microsoft.com/office/drawing/2010/main" val="0"/>
              </a:ext>
            </a:extLst>
          </a:blip>
          <a:srcRect l="5703"/>
          <a:stretch/>
        </p:blipFill>
        <p:spPr>
          <a:xfrm flipH="1">
            <a:off x="8974714" y="3733294"/>
            <a:ext cx="3217288" cy="3124706"/>
          </a:xfrm>
          <a:prstGeom prst="rect">
            <a:avLst/>
          </a:prstGeom>
        </p:spPr>
      </p:pic>
    </p:spTree>
    <p:extLst>
      <p:ext uri="{BB962C8B-B14F-4D97-AF65-F5344CB8AC3E}">
        <p14:creationId xmlns:p14="http://schemas.microsoft.com/office/powerpoint/2010/main" val="1026546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9BF578-CCF3-17CC-F0BE-5BF7B570808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4F80A40-C0D0-1243-DC4E-0831CF24568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1924410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arrow&quot;,&quot;Name&quot;:&quot;GuidesStyle_Narrow&quot;,&quot;Kind&quot;:0,&quot;OldGuidesSetting&quot;:{&quot;HeaderHeight&quot;:10.0,&quot;FooterHeight&quot;:5.0,&quot;SideMargin&quot;:2.5,&quot;TopMargin&quot;:0.0,&quot;BottomMargin&quot;:0.0,&quot;IntervalMargin&quot;:1.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作文素材">
      <a:majorFont>
        <a:latin typeface="Arial"/>
        <a:ea typeface="思源宋体 CN SemiBold"/>
        <a:cs typeface=""/>
      </a:majorFont>
      <a:minorFont>
        <a:latin typeface="Arial"/>
        <a:ea typeface="新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1432</Words>
  <Application>Microsoft Office PowerPoint</Application>
  <PresentationFormat>宽屏</PresentationFormat>
  <Paragraphs>98</Paragraphs>
  <Slides>11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Inter</vt:lpstr>
      <vt:lpstr>思源黑体 CN Bold</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书卿 张</dc:creator>
  <cp:lastModifiedBy>书卿 张</cp:lastModifiedBy>
  <cp:revision>4</cp:revision>
  <dcterms:created xsi:type="dcterms:W3CDTF">2025-01-05T04:12:58Z</dcterms:created>
  <dcterms:modified xsi:type="dcterms:W3CDTF">2025-01-06T08:37:01Z</dcterms:modified>
</cp:coreProperties>
</file>