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70" r:id="rId5"/>
    <p:sldId id="259" r:id="rId6"/>
    <p:sldId id="261" r:id="rId7"/>
    <p:sldId id="260" r:id="rId8"/>
    <p:sldId id="262" r:id="rId9"/>
    <p:sldId id="269" r:id="rId10"/>
    <p:sldId id="263" r:id="rId11"/>
    <p:sldId id="272" r:id="rId12"/>
    <p:sldId id="265" r:id="rId13"/>
    <p:sldId id="266" r:id="rId14"/>
    <p:sldId id="267" r:id="rId15"/>
    <p:sldId id="268" r:id="rId16"/>
    <p:sldId id="264" r:id="rId17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E734BFD-3E3C-4758-B53F-DC23F36A7A6A}">
          <p14:sldIdLst>
            <p14:sldId id="257"/>
            <p14:sldId id="256"/>
            <p14:sldId id="258"/>
          </p14:sldIdLst>
        </p14:section>
        <p14:section name="参考写法" id="{527F5339-8B48-427B-820D-00B41C9688FF}">
          <p14:sldIdLst>
            <p14:sldId id="270"/>
            <p14:sldId id="259"/>
            <p14:sldId id="261"/>
            <p14:sldId id="260"/>
            <p14:sldId id="262"/>
            <p14:sldId id="269"/>
            <p14:sldId id="263"/>
            <p14:sldId id="272"/>
            <p14:sldId id="265"/>
            <p14:sldId id="266"/>
            <p14:sldId id="267"/>
            <p14:sldId id="268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pos="192" userDrawn="1">
          <p15:clr>
            <a:srgbClr val="A4A3A4"/>
          </p15:clr>
        </p15:guide>
        <p15:guide id="2" pos="7488" userDrawn="1">
          <p15:clr>
            <a:srgbClr val="A4A3A4"/>
          </p15:clr>
        </p15:guide>
        <p15:guide id="3" orient="horz" pos="432" userDrawn="1">
          <p15:clr>
            <a:srgbClr val="A4A3A4"/>
          </p15:clr>
        </p15:guide>
        <p15:guide id="4" orient="horz" pos="472" userDrawn="1">
          <p15:clr>
            <a:srgbClr val="A4A3A4"/>
          </p15:clr>
        </p15:guide>
        <p15:guide id="5" orient="horz" pos="410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2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403" y="62"/>
      </p:cViewPr>
      <p:guideLst>
        <p:guide pos="192"/>
        <p:guide pos="7488"/>
        <p:guide orient="horz" pos="432"/>
        <p:guide orient="horz" pos="472"/>
        <p:guide orient="horz" pos="410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93584C72-1BEF-B96D-FDBF-9FBDF3503C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3701" y="685800"/>
            <a:ext cx="2844800" cy="5048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3CDD58-0EDB-5DB0-AFD8-8AFDC2805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045B-B992-4D6A-B12A-47B198ED808E}" type="datetimeFigureOut">
              <a:rPr lang="zh-CN" altLang="en-US" smtClean="0"/>
              <a:t>2025/1/23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8F3F50-AADB-55AD-E55C-2556904F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8219BB-8A94-817C-8822-7B1E9B24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31DB-D7BE-44A4-A906-DA9A215CA03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899B01-F451-39AE-24F2-71CB99075334}"/>
              </a:ext>
            </a:extLst>
          </p:cNvPr>
          <p:cNvSpPr txBox="1"/>
          <p:nvPr userDrawn="1"/>
        </p:nvSpPr>
        <p:spPr>
          <a:xfrm>
            <a:off x="8953500" y="685800"/>
            <a:ext cx="397192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作文结构再复盘</a:t>
            </a:r>
          </a:p>
          <a:p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7337D36-5F8E-1603-72D9-35F1EFB1C841}"/>
              </a:ext>
            </a:extLst>
          </p:cNvPr>
          <p:cNvCxnSpPr>
            <a:cxnSpLocks/>
          </p:cNvCxnSpPr>
          <p:nvPr userDrawn="1"/>
        </p:nvCxnSpPr>
        <p:spPr>
          <a:xfrm>
            <a:off x="7915275" y="1200210"/>
            <a:ext cx="3971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26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EAAC1-E1A9-EC1E-AF20-008C78182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462AA2-BB16-6834-1114-9959BD92E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0BBAED-9741-DC65-55DF-E77C0EBFD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045B-B992-4D6A-B12A-47B198ED808E}" type="datetimeFigureOut">
              <a:rPr lang="zh-CN" altLang="en-US" smtClean="0"/>
              <a:t>2025/1/23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C37CBC-1B1E-7229-F56D-BCF8666DC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380DDE-37BC-1E6C-80AA-821C4747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31DB-D7BE-44A4-A906-DA9A215CA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7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470724-C640-FEBD-20B2-870AED4D3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E55595-ED5C-E594-F9F5-EAB9034F4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367873-4ADA-EB3C-B570-956046DB4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045B-B992-4D6A-B12A-47B198ED808E}" type="datetimeFigureOut">
              <a:rPr lang="zh-CN" altLang="en-US" smtClean="0"/>
              <a:t>2025/1/23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E9BF30-3E8A-AB1A-61FA-AC0E9EE89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5D92F3-DD02-FF3E-DD27-1BE558F82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31DB-D7BE-44A4-A906-DA9A215CA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DF85E-3015-8F73-BE6E-4417E65D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879F19-E0A4-A7E9-7F30-0CFD39287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53721-3553-680E-E0EC-A35BFED00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045B-B992-4D6A-B12A-47B198ED808E}" type="datetimeFigureOut">
              <a:rPr lang="zh-CN" altLang="en-US" smtClean="0"/>
              <a:t>2025/1/23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63724F-D6E6-2C24-BE4F-8B26EC43E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724A2C-9A57-99D6-845D-A8748391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31DB-D7BE-44A4-A906-DA9A215CA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262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86AFB-F19A-C0B6-DF09-C5B2FCE09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C7B9DF-D35C-B19A-03A8-99D180CC2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59F0C0-63F3-58A2-13C9-591B597C0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045B-B992-4D6A-B12A-47B198ED808E}" type="datetimeFigureOut">
              <a:rPr lang="zh-CN" altLang="en-US" smtClean="0"/>
              <a:t>2025/1/23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90B536-3262-B587-4AAD-32A56CA90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EB6F06-8BAF-1054-96F3-CB8EC29D6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31DB-D7BE-44A4-A906-DA9A215CA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91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76061-0C1B-DA16-6817-A2D6B5FE9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7D8F44-946B-3102-21E7-553C63385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F223C6-B765-081D-DB1E-AFF10CF1B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6E3E3A-CAEA-9760-D35C-B30BD87AB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045B-B992-4D6A-B12A-47B198ED808E}" type="datetimeFigureOut">
              <a:rPr lang="zh-CN" altLang="en-US" smtClean="0"/>
              <a:t>2025/1/23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F13EC6-5EDC-01DE-45E6-006FBECF2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B681BE-C06D-B1E5-E10C-557E9C5A5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31DB-D7BE-44A4-A906-DA9A215CA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24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826DD-1B20-4215-FBD1-8DBFF65F6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B202F2-90D9-B496-BC05-708AD9318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3EE4BC-72D5-4567-ACA1-5E24DFF06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7BD80A-CDCF-1F10-34AE-8FD0D57A36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71B721-E9B2-96F5-E353-F2BD3421B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11BD3E-22AF-5F54-71CA-E507A20BC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045B-B992-4D6A-B12A-47B198ED808E}" type="datetimeFigureOut">
              <a:rPr lang="zh-CN" altLang="en-US" smtClean="0"/>
              <a:t>2025/1/23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89BBB4-6F45-FA09-D1EC-03A5DC2CD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5CFA04-15A7-9228-411C-EAA0079C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31DB-D7BE-44A4-A906-DA9A215CA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50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D7C0B-DBB4-9699-6B1C-5B49A84C4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5B3C81-4BA2-2259-3C58-CC876FA42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045B-B992-4D6A-B12A-47B198ED808E}" type="datetimeFigureOut">
              <a:rPr lang="zh-CN" altLang="en-US" smtClean="0"/>
              <a:t>2025/1/23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D572CF-B6BA-4EF2-5435-F937BAD4D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7DAD98-F1C7-EECE-0F94-C2DD56B8E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31DB-D7BE-44A4-A906-DA9A215CA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535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46FAAE-82F2-FAE0-1864-1FF191A3C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045B-B992-4D6A-B12A-47B198ED808E}" type="datetimeFigureOut">
              <a:rPr lang="zh-CN" altLang="en-US" smtClean="0"/>
              <a:t>2025/1/23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C12F13-DAEE-5B3F-9560-490CF4FA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0B0E8B-6015-4E44-D46A-24312262D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31DB-D7BE-44A4-A906-DA9A215CA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652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EA5AD-6AB6-585E-9B45-0DF24CEC7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B33D30-CF73-D6B5-833A-82479D390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F77F4E-26D2-74D6-7CCC-C14789F05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76946D-9BF6-793D-5A7E-62FB2274D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045B-B992-4D6A-B12A-47B198ED808E}" type="datetimeFigureOut">
              <a:rPr lang="zh-CN" altLang="en-US" smtClean="0"/>
              <a:t>2025/1/23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EB7B11-91CD-17C0-7CDE-2509D999B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4269CA-DD4C-85CF-A117-BC4922980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31DB-D7BE-44A4-A906-DA9A215CA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74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DDFA0-55CD-16F7-FC07-0D772EA22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C40F57-5679-0255-9E8A-F710401428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132E85-CDEB-35D6-CB52-B1FDEBDFD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A4BBBF-49BD-C464-F9C4-A36A4C44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045B-B992-4D6A-B12A-47B198ED808E}" type="datetimeFigureOut">
              <a:rPr lang="zh-CN" altLang="en-US" smtClean="0"/>
              <a:t>2025/1/23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18145A-80C9-35A0-1C55-51FABB033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A85BCE-28B0-EE1D-57AC-E738FEC4C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31DB-D7BE-44A4-A906-DA9A215CA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09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0AC08D-E6B4-B3D0-FED5-92F9B4E3D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93CDF1-C27D-F093-A6DC-FAB07414D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AD0458-E297-8256-CD0C-DED454702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B045B-B992-4D6A-B12A-47B198ED808E}" type="datetimeFigureOut">
              <a:rPr lang="zh-CN" altLang="en-US" smtClean="0"/>
              <a:t>2025/1/23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B19269-F5BA-3152-A786-8BA125C180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81FA14-AED4-1BC7-18AA-264E6F1B6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C31DB-D7BE-44A4-A906-DA9A215CA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67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92" userDrawn="1">
          <p15:clr>
            <a:srgbClr val="F26B43"/>
          </p15:clr>
        </p15:guide>
        <p15:guide id="2" pos="7488" userDrawn="1">
          <p15:clr>
            <a:srgbClr val="F26B43"/>
          </p15:clr>
        </p15:guide>
        <p15:guide id="3" orient="horz" pos="432" userDrawn="1">
          <p15:clr>
            <a:srgbClr val="F26B43"/>
          </p15:clr>
        </p15:guide>
        <p15:guide id="4" orient="horz" pos="472" userDrawn="1">
          <p15:clr>
            <a:srgbClr val="F26B43"/>
          </p15:clr>
        </p15:guide>
        <p15:guide id="5" orient="horz" pos="4104" userDrawn="1">
          <p15:clr>
            <a:srgbClr val="F26B43"/>
          </p15:clr>
        </p15:guide>
        <p15:guide id="6" orient="horz" pos="40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0DA15D-74B9-6D95-B78C-0826A5053C81}"/>
              </a:ext>
            </a:extLst>
          </p:cNvPr>
          <p:cNvSpPr txBox="1"/>
          <p:nvPr/>
        </p:nvSpPr>
        <p:spPr>
          <a:xfrm>
            <a:off x="1571624" y="2505670"/>
            <a:ext cx="6962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+mj-ea"/>
                <a:ea typeface="+mj-ea"/>
              </a:rPr>
              <a:t>模拟题作文详解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A888D0B-62AB-CCA2-43AB-8F399FEAF88F}"/>
              </a:ext>
            </a:extLst>
          </p:cNvPr>
          <p:cNvCxnSpPr/>
          <p:nvPr/>
        </p:nvCxnSpPr>
        <p:spPr>
          <a:xfrm>
            <a:off x="1657350" y="3594100"/>
            <a:ext cx="7458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250060E5-ABC9-BC2B-C421-F7A04AA9785D}"/>
              </a:ext>
            </a:extLst>
          </p:cNvPr>
          <p:cNvSpPr txBox="1"/>
          <p:nvPr/>
        </p:nvSpPr>
        <p:spPr>
          <a:xfrm>
            <a:off x="5086349" y="3749678"/>
            <a:ext cx="4924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一、福建省</a:t>
            </a:r>
            <a:r>
              <a:rPr lang="en-US" altLang="zh-CN" sz="2800" dirty="0"/>
              <a:t>1</a:t>
            </a:r>
            <a:r>
              <a:rPr lang="zh-CN" altLang="en-US" sz="2800" dirty="0"/>
              <a:t>月六市联考</a:t>
            </a:r>
          </a:p>
        </p:txBody>
      </p:sp>
      <p:pic>
        <p:nvPicPr>
          <p:cNvPr id="2" name="图片 1" descr="卡通人物&#10;&#10;描述已自动生成">
            <a:extLst>
              <a:ext uri="{FF2B5EF4-FFF2-40B4-BE49-F238E27FC236}">
                <a16:creationId xmlns:a16="http://schemas.microsoft.com/office/drawing/2014/main" id="{5A54E3BB-AEEA-B2B6-E499-2633C9E257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3"/>
          <a:stretch/>
        </p:blipFill>
        <p:spPr>
          <a:xfrm>
            <a:off x="0" y="5146582"/>
            <a:ext cx="1762125" cy="1711417"/>
          </a:xfrm>
          <a:prstGeom prst="rect">
            <a:avLst/>
          </a:prstGeom>
        </p:spPr>
      </p:pic>
      <p:pic>
        <p:nvPicPr>
          <p:cNvPr id="3" name="图片 2" descr="卡通人物&#10;&#10;描述已自动生成">
            <a:extLst>
              <a:ext uri="{FF2B5EF4-FFF2-40B4-BE49-F238E27FC236}">
                <a16:creationId xmlns:a16="http://schemas.microsoft.com/office/drawing/2014/main" id="{682B1E58-4DE3-9B1B-DE4C-4A9A74110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44177" y="4769615"/>
            <a:ext cx="1805214" cy="208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508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22CF2D-22D3-6019-FF48-AD38F52C8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2400" dirty="0"/>
              <a:t>5.</a:t>
            </a:r>
            <a:r>
              <a:rPr lang="zh-CN" altLang="en-US" sz="2400" dirty="0"/>
              <a:t>结尾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7FAF73-B323-E47D-BA00-DB9E724F9FA4}"/>
              </a:ext>
            </a:extLst>
          </p:cNvPr>
          <p:cNvSpPr txBox="1"/>
          <p:nvPr/>
        </p:nvSpPr>
        <p:spPr>
          <a:xfrm>
            <a:off x="666749" y="1438275"/>
            <a:ext cx="5610226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结尾：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	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回望过去，我们看到那些深耕一项领域的专家，他们以刻意练习和专注成就了卓越。然而，时代的变迁带来了新的挑战与机遇。在这个信息碎片化、技术迭代加速的时代，单一的专注已不再是通向成功的唯一钥匙。今天的专家，不仅需要在某一领域做到精益求精，还要具备跨界思维、创新精神与广阔视野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Arial" panose="020B0604020202020204" pitchFamily="34" charset="0"/>
              </a:rPr>
              <a:t>	</a:t>
            </a:r>
            <a:r>
              <a:rPr lang="zh-CN" altLang="en-US" dirty="0">
                <a:latin typeface="Arial" panose="020B0604020202020204" pitchFamily="34" charset="0"/>
              </a:rPr>
              <a:t>时光如梭，川流不息。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在未来的道路上，</a:t>
            </a:r>
            <a:r>
              <a:rPr lang="zh-CN" altLang="en-US" dirty="0">
                <a:latin typeface="Arial" panose="020B0604020202020204" pitchFamily="34" charset="0"/>
              </a:rPr>
              <a:t>吾辈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青年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都应该像那些成功的先行者一样，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不止于“刻意”，更敢于“跨界”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 descr="卡通人物&#10;&#10;描述已自动生成">
            <a:extLst>
              <a:ext uri="{FF2B5EF4-FFF2-40B4-BE49-F238E27FC236}">
                <a16:creationId xmlns:a16="http://schemas.microsoft.com/office/drawing/2014/main" id="{5F1CC864-1E10-A124-09D4-3F00CB0E2F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3"/>
          <a:stretch/>
        </p:blipFill>
        <p:spPr>
          <a:xfrm>
            <a:off x="0" y="5146582"/>
            <a:ext cx="1762125" cy="1711417"/>
          </a:xfrm>
          <a:prstGeom prst="rect">
            <a:avLst/>
          </a:prstGeom>
        </p:spPr>
      </p:pic>
      <p:pic>
        <p:nvPicPr>
          <p:cNvPr id="9" name="图片 8" descr="卡通人物&#10;&#10;描述已自动生成">
            <a:extLst>
              <a:ext uri="{FF2B5EF4-FFF2-40B4-BE49-F238E27FC236}">
                <a16:creationId xmlns:a16="http://schemas.microsoft.com/office/drawing/2014/main" id="{ACF57896-2197-8A0F-1F09-1A31199D4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44177" y="4769615"/>
            <a:ext cx="1805214" cy="208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610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BD73F53-9D26-13FC-F4A8-0DD93FC02FE7}"/>
              </a:ext>
            </a:extLst>
          </p:cNvPr>
          <p:cNvSpPr txBox="1"/>
          <p:nvPr/>
        </p:nvSpPr>
        <p:spPr>
          <a:xfrm>
            <a:off x="3105912" y="2844225"/>
            <a:ext cx="6358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宋体"/>
                <a:cs typeface="+mn-cs"/>
              </a:rPr>
              <a:t>谢谢观看鸭，我们下期视频再见</a:t>
            </a:r>
          </a:p>
        </p:txBody>
      </p:sp>
      <p:pic>
        <p:nvPicPr>
          <p:cNvPr id="2" name="图片 1" descr="卡通人物&#10;&#10;描述已自动生成">
            <a:extLst>
              <a:ext uri="{FF2B5EF4-FFF2-40B4-BE49-F238E27FC236}">
                <a16:creationId xmlns:a16="http://schemas.microsoft.com/office/drawing/2014/main" id="{EF3FB62E-3493-1FFA-F2D6-ADBA3FB8A8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3"/>
          <a:stretch/>
        </p:blipFill>
        <p:spPr>
          <a:xfrm>
            <a:off x="0" y="5146582"/>
            <a:ext cx="1762125" cy="1711417"/>
          </a:xfrm>
          <a:prstGeom prst="rect">
            <a:avLst/>
          </a:prstGeom>
        </p:spPr>
      </p:pic>
      <p:pic>
        <p:nvPicPr>
          <p:cNvPr id="3" name="图片 2" descr="卡通人物&#10;&#10;描述已自动生成">
            <a:extLst>
              <a:ext uri="{FF2B5EF4-FFF2-40B4-BE49-F238E27FC236}">
                <a16:creationId xmlns:a16="http://schemas.microsoft.com/office/drawing/2014/main" id="{29751B31-23BA-5035-C879-F77817B29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44177" y="4769615"/>
            <a:ext cx="1805214" cy="208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546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952FF-E59E-5AF5-40E6-2C9E1D355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98CFDD-BE72-9C57-54C0-B7139DC05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422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44C0E-BB4F-3079-8159-49290E79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559132-AF64-6229-B6A5-DD3365B89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316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38D9F-586A-99FC-66AB-E1C23A385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CE8B4F-91FF-BFF4-57CB-9097C40F5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514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24AF3-0C7C-9F8D-B9F0-8A2EE7801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5DA502-DB41-2956-48CD-E1DB5620F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666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5698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99109B9-CB07-F805-9AFE-372A3BC5D944}"/>
              </a:ext>
            </a:extLst>
          </p:cNvPr>
          <p:cNvSpPr txBox="1"/>
          <p:nvPr/>
        </p:nvSpPr>
        <p:spPr>
          <a:xfrm>
            <a:off x="8953500" y="685800"/>
            <a:ext cx="397192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作文结构再复盘</a:t>
            </a:r>
          </a:p>
          <a:p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043D224-9753-6E8B-5D8B-6E4A43543802}"/>
              </a:ext>
            </a:extLst>
          </p:cNvPr>
          <p:cNvCxnSpPr>
            <a:cxnSpLocks/>
          </p:cNvCxnSpPr>
          <p:nvPr/>
        </p:nvCxnSpPr>
        <p:spPr>
          <a:xfrm>
            <a:off x="7915275" y="1200210"/>
            <a:ext cx="3971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DE02E47-3069-2ED1-3C53-310613609169}"/>
              </a:ext>
            </a:extLst>
          </p:cNvPr>
          <p:cNvSpPr txBox="1"/>
          <p:nvPr/>
        </p:nvSpPr>
        <p:spPr>
          <a:xfrm>
            <a:off x="428626" y="729139"/>
            <a:ext cx="3676649" cy="471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原题呈现</a:t>
            </a:r>
            <a:r>
              <a:rPr lang="en-US" altLang="zh-CN" sz="2400" dirty="0"/>
              <a:t>/</a:t>
            </a:r>
            <a:r>
              <a:rPr lang="zh-CN" altLang="en-US" sz="2400" dirty="0"/>
              <a:t>审题立意</a:t>
            </a:r>
          </a:p>
        </p:txBody>
      </p:sp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80DB9F0F-15C6-BF1E-429A-F491ABB3F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1705213"/>
            <a:ext cx="9748838" cy="334013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E9756DF-E09A-C69D-C466-F2CE7EB9A965}"/>
              </a:ext>
            </a:extLst>
          </p:cNvPr>
          <p:cNvSpPr/>
          <p:nvPr/>
        </p:nvSpPr>
        <p:spPr>
          <a:xfrm>
            <a:off x="3943350" y="2075584"/>
            <a:ext cx="1266825" cy="4771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675CAB3-F256-3546-8991-D1BEDBDD3A27}"/>
              </a:ext>
            </a:extLst>
          </p:cNvPr>
          <p:cNvSpPr/>
          <p:nvPr/>
        </p:nvSpPr>
        <p:spPr>
          <a:xfrm>
            <a:off x="6348414" y="2075584"/>
            <a:ext cx="1266825" cy="4771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155BC8D-F7FC-4269-A083-CBFE7BAD8E5A}"/>
              </a:ext>
            </a:extLst>
          </p:cNvPr>
          <p:cNvSpPr txBox="1"/>
          <p:nvPr/>
        </p:nvSpPr>
        <p:spPr>
          <a:xfrm>
            <a:off x="4414836" y="1164372"/>
            <a:ext cx="437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‘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刻意练习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’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重复次数最多，为关键词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C259E4B-00F3-A3A0-1563-3054B2EA538A}"/>
              </a:ext>
            </a:extLst>
          </p:cNvPr>
          <p:cNvCxnSpPr>
            <a:cxnSpLocks/>
          </p:cNvCxnSpPr>
          <p:nvPr/>
        </p:nvCxnSpPr>
        <p:spPr>
          <a:xfrm flipV="1">
            <a:off x="4576762" y="1586764"/>
            <a:ext cx="1551384" cy="488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D2DD8B0-318A-EB4C-B933-359D2BCA78AF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6096000" y="1586764"/>
            <a:ext cx="885827" cy="488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FC293462-B574-FD0A-DFEB-F2B8A8F2E936}"/>
              </a:ext>
            </a:extLst>
          </p:cNvPr>
          <p:cNvSpPr/>
          <p:nvPr/>
        </p:nvSpPr>
        <p:spPr>
          <a:xfrm>
            <a:off x="7671203" y="2075584"/>
            <a:ext cx="2330047" cy="4771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2B6A9FE-9E8C-9DC0-1EC2-DF88B8D64049}"/>
              </a:ext>
            </a:extLst>
          </p:cNvPr>
          <p:cNvCxnSpPr>
            <a:cxnSpLocks/>
          </p:cNvCxnSpPr>
          <p:nvPr/>
        </p:nvCxnSpPr>
        <p:spPr>
          <a:xfrm>
            <a:off x="10001250" y="2552700"/>
            <a:ext cx="323850" cy="822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BBFBAFD-C378-86E6-F2DA-C2645C935817}"/>
              </a:ext>
            </a:extLst>
          </p:cNvPr>
          <p:cNvSpPr txBox="1"/>
          <p:nvPr/>
        </p:nvSpPr>
        <p:spPr>
          <a:xfrm>
            <a:off x="10052448" y="3369181"/>
            <a:ext cx="1959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专攻的方法是什么，是重复机械的做？还是有目标有反馈的做？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4957DFE-2162-204E-E82C-7B283E07DC1B}"/>
              </a:ext>
            </a:extLst>
          </p:cNvPr>
          <p:cNvSpPr txBox="1"/>
          <p:nvPr/>
        </p:nvSpPr>
        <p:spPr>
          <a:xfrm>
            <a:off x="714376" y="5204280"/>
            <a:ext cx="7038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条件限制在“</a:t>
            </a:r>
            <a:r>
              <a:rPr lang="zh-CN" altLang="en-US" b="1" dirty="0"/>
              <a:t>在今天这个世界</a:t>
            </a:r>
            <a:r>
              <a:rPr lang="zh-CN" altLang="en-US" dirty="0"/>
              <a:t>”：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反过来想</a:t>
            </a:r>
            <a:endParaRPr lang="en-US" altLang="zh-CN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dirty="0"/>
              <a:t>1.</a:t>
            </a:r>
            <a:r>
              <a:rPr lang="zh-CN" altLang="en-US" dirty="0"/>
              <a:t>一个人“刻意练习”，成为不了专家，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为什么？</a:t>
            </a:r>
            <a:endParaRPr lang="en-US" altLang="zh-CN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dirty="0"/>
              <a:t>2.</a:t>
            </a:r>
            <a:r>
              <a:rPr lang="zh-CN" altLang="en-US" dirty="0"/>
              <a:t>一个人不用“刻意练习”，也可以成为专家，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有什么好处和后果？</a:t>
            </a:r>
            <a:endParaRPr lang="en-US" altLang="zh-CN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83B3AB3-0DC7-ADF9-AAB5-7104ACD6F33F}"/>
              </a:ext>
            </a:extLst>
          </p:cNvPr>
          <p:cNvCxnSpPr>
            <a:cxnSpLocks/>
          </p:cNvCxnSpPr>
          <p:nvPr/>
        </p:nvCxnSpPr>
        <p:spPr>
          <a:xfrm flipV="1">
            <a:off x="5848350" y="5271236"/>
            <a:ext cx="2305050" cy="281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FD9BBE37-4D99-28FD-185C-FFA6D8D61235}"/>
              </a:ext>
            </a:extLst>
          </p:cNvPr>
          <p:cNvSpPr txBox="1"/>
          <p:nvPr/>
        </p:nvSpPr>
        <p:spPr>
          <a:xfrm>
            <a:off x="8353425" y="4929177"/>
            <a:ext cx="3533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方法错误，没有目标只是机械做自己觉得简单的事情‘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舒适区</a:t>
            </a:r>
            <a:r>
              <a:rPr lang="zh-CN" altLang="en-US" dirty="0"/>
              <a:t>’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ECD803C-28DD-4CF5-6123-5181AF8B9577}"/>
              </a:ext>
            </a:extLst>
          </p:cNvPr>
          <p:cNvCxnSpPr>
            <a:cxnSpLocks/>
          </p:cNvCxnSpPr>
          <p:nvPr/>
        </p:nvCxnSpPr>
        <p:spPr>
          <a:xfrm>
            <a:off x="5848350" y="6121817"/>
            <a:ext cx="2419350" cy="29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790F0E0-BAE7-4BF3-68EE-C2A86A3D3AED}"/>
              </a:ext>
            </a:extLst>
          </p:cNvPr>
          <p:cNvSpPr txBox="1"/>
          <p:nvPr/>
        </p:nvSpPr>
        <p:spPr>
          <a:xfrm>
            <a:off x="8267700" y="5806682"/>
            <a:ext cx="3971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AI</a:t>
            </a:r>
            <a:r>
              <a:rPr lang="zh-CN" altLang="en-US" dirty="0"/>
              <a:t>时代</a:t>
            </a:r>
            <a:endParaRPr lang="en-US" altLang="zh-CN" dirty="0"/>
          </a:p>
          <a:p>
            <a:r>
              <a:rPr lang="zh-CN" altLang="en-US" dirty="0"/>
              <a:t>好处：提高生产效率，加速学习过程</a:t>
            </a:r>
            <a:endParaRPr lang="en-US" altLang="zh-CN" dirty="0"/>
          </a:p>
          <a:p>
            <a:r>
              <a:rPr lang="zh-CN" altLang="en-US" dirty="0"/>
              <a:t>后果：削弱自主思考能力</a:t>
            </a:r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90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691E71F-791B-7828-E35E-92369B8B44D5}"/>
              </a:ext>
            </a:extLst>
          </p:cNvPr>
          <p:cNvSpPr txBox="1"/>
          <p:nvPr/>
        </p:nvSpPr>
        <p:spPr>
          <a:xfrm>
            <a:off x="428626" y="729138"/>
            <a:ext cx="2809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大纲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65C6D7-516F-2D61-8663-6DE6BA1E45F7}"/>
              </a:ext>
            </a:extLst>
          </p:cNvPr>
          <p:cNvSpPr txBox="1"/>
          <p:nvPr/>
        </p:nvSpPr>
        <p:spPr>
          <a:xfrm>
            <a:off x="942975" y="1771650"/>
            <a:ext cx="7038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开头：使用引议立开头，引出自己的观点：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成为专家，不能止于刻意练习，还应注重外部因素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B9C48F-3741-43DD-858E-300678C8F2F4}"/>
              </a:ext>
            </a:extLst>
          </p:cNvPr>
          <p:cNvSpPr txBox="1"/>
          <p:nvPr/>
        </p:nvSpPr>
        <p:spPr>
          <a:xfrm>
            <a:off x="942973" y="1291798"/>
            <a:ext cx="818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标题：莫让“刻意练习”成为感动 </a:t>
            </a:r>
            <a:r>
              <a:rPr lang="en-US" altLang="zh-CN" dirty="0"/>
              <a:t>/ </a:t>
            </a:r>
            <a:r>
              <a:rPr lang="zh-CN" altLang="en-US" dirty="0"/>
              <a:t>练习不止“刻意”，更敢于“跨界”</a:t>
            </a:r>
            <a:r>
              <a:rPr lang="en-US" altLang="zh-CN" dirty="0"/>
              <a:t>/…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90F04B-8D58-3EC0-1757-BDE12C8F5DAF}"/>
              </a:ext>
            </a:extLst>
          </p:cNvPr>
          <p:cNvSpPr txBox="1"/>
          <p:nvPr/>
        </p:nvSpPr>
        <p:spPr>
          <a:xfrm>
            <a:off x="942975" y="2509451"/>
            <a:ext cx="703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第二段：让步，说明刻意练习的重要性不可忽视，刻意练习的内涵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050065-6BCE-38D1-7273-C4652D9F9C19}"/>
              </a:ext>
            </a:extLst>
          </p:cNvPr>
          <p:cNvSpPr txBox="1"/>
          <p:nvPr/>
        </p:nvSpPr>
        <p:spPr>
          <a:xfrm>
            <a:off x="942975" y="3223053"/>
            <a:ext cx="703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分论点</a:t>
            </a:r>
            <a:r>
              <a:rPr lang="en-US" altLang="zh-CN" dirty="0"/>
              <a:t>1</a:t>
            </a:r>
            <a:r>
              <a:rPr lang="zh-CN" altLang="en-US" dirty="0"/>
              <a:t>：是否真的有达到“刻意练习”的标准？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5F2282F-ACBF-51B4-8EAB-A33DEBA65BB9}"/>
              </a:ext>
            </a:extLst>
          </p:cNvPr>
          <p:cNvSpPr txBox="1"/>
          <p:nvPr/>
        </p:nvSpPr>
        <p:spPr>
          <a:xfrm>
            <a:off x="8299848" y="2807554"/>
            <a:ext cx="1959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专攻的方法是什么，是重复机械的做？还是有目标有反馈的做？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C5AE2DD-B3BF-7242-4E8B-C89AD6AF582A}"/>
              </a:ext>
            </a:extLst>
          </p:cNvPr>
          <p:cNvCxnSpPr>
            <a:endCxn id="7" idx="1"/>
          </p:cNvCxnSpPr>
          <p:nvPr/>
        </p:nvCxnSpPr>
        <p:spPr>
          <a:xfrm flipV="1">
            <a:off x="6010275" y="3407719"/>
            <a:ext cx="2289573" cy="21281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8C96346-7ADF-CD91-9D9F-BA19D0D96D0A}"/>
              </a:ext>
            </a:extLst>
          </p:cNvPr>
          <p:cNvSpPr txBox="1"/>
          <p:nvPr/>
        </p:nvSpPr>
        <p:spPr>
          <a:xfrm>
            <a:off x="942975" y="5261080"/>
            <a:ext cx="7038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思辨段：补足两者的不足，说明怎么做</a:t>
            </a:r>
            <a:r>
              <a:rPr lang="en-US" altLang="zh-CN" dirty="0"/>
              <a:t>【</a:t>
            </a:r>
            <a:r>
              <a:rPr lang="zh-CN" altLang="en-US" dirty="0"/>
              <a:t>如何借助时代便利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比如：不论是哪一种方法，最重要的是坚持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7CBA8E5-A924-B098-2403-5AB5B4F99430}"/>
              </a:ext>
            </a:extLst>
          </p:cNvPr>
          <p:cNvSpPr txBox="1"/>
          <p:nvPr/>
        </p:nvSpPr>
        <p:spPr>
          <a:xfrm>
            <a:off x="8401050" y="5042364"/>
            <a:ext cx="3971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AI</a:t>
            </a:r>
            <a:r>
              <a:rPr lang="zh-CN" altLang="en-US" dirty="0"/>
              <a:t>时代</a:t>
            </a:r>
            <a:endParaRPr lang="en-US" altLang="zh-CN" dirty="0"/>
          </a:p>
          <a:p>
            <a:r>
              <a:rPr lang="zh-CN" altLang="en-US" dirty="0"/>
              <a:t>好处：提高生产效率，加速学习过程</a:t>
            </a:r>
            <a:endParaRPr lang="en-US" altLang="zh-CN" dirty="0"/>
          </a:p>
          <a:p>
            <a:r>
              <a:rPr lang="zh-CN" altLang="en-US" dirty="0"/>
              <a:t>后果：削弱自主思考能力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5DD7A8F-8E8C-6776-DB77-F4CF42487013}"/>
              </a:ext>
            </a:extLst>
          </p:cNvPr>
          <p:cNvCxnSpPr/>
          <p:nvPr/>
        </p:nvCxnSpPr>
        <p:spPr>
          <a:xfrm flipV="1">
            <a:off x="6010275" y="5611595"/>
            <a:ext cx="2289573" cy="21281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57D23379-FB92-8B2A-6778-A13C6CFEA81C}"/>
              </a:ext>
            </a:extLst>
          </p:cNvPr>
          <p:cNvSpPr/>
          <p:nvPr/>
        </p:nvSpPr>
        <p:spPr>
          <a:xfrm>
            <a:off x="523875" y="1385932"/>
            <a:ext cx="181064" cy="1810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05BEE3D-47A2-8CB4-8454-4DC90649C022}"/>
              </a:ext>
            </a:extLst>
          </p:cNvPr>
          <p:cNvSpPr/>
          <p:nvPr/>
        </p:nvSpPr>
        <p:spPr>
          <a:xfrm>
            <a:off x="523875" y="1882404"/>
            <a:ext cx="181064" cy="1810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9BB1EA6-2223-A719-3388-E9F39DB09560}"/>
              </a:ext>
            </a:extLst>
          </p:cNvPr>
          <p:cNvSpPr/>
          <p:nvPr/>
        </p:nvSpPr>
        <p:spPr>
          <a:xfrm>
            <a:off x="523875" y="2622206"/>
            <a:ext cx="181064" cy="1810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2C410760-5978-46D3-DE63-0F68F47C7422}"/>
              </a:ext>
            </a:extLst>
          </p:cNvPr>
          <p:cNvSpPr/>
          <p:nvPr/>
        </p:nvSpPr>
        <p:spPr>
          <a:xfrm>
            <a:off x="523875" y="5337208"/>
            <a:ext cx="181064" cy="1810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8EB0FED-9A75-1211-4E92-104A820A1690}"/>
              </a:ext>
            </a:extLst>
          </p:cNvPr>
          <p:cNvSpPr/>
          <p:nvPr/>
        </p:nvSpPr>
        <p:spPr>
          <a:xfrm>
            <a:off x="523875" y="3317186"/>
            <a:ext cx="181064" cy="1810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C08C7A4-8717-72C0-3C39-4809C7E0E3FD}"/>
              </a:ext>
            </a:extLst>
          </p:cNvPr>
          <p:cNvSpPr txBox="1"/>
          <p:nvPr/>
        </p:nvSpPr>
        <p:spPr>
          <a:xfrm>
            <a:off x="942973" y="5967385"/>
            <a:ext cx="695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结尾：照应开头，要想成为专家。不能止于刻意练习，还要注意外部条件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8081C4-1322-1B7D-8B7D-23041DA58FEC}"/>
              </a:ext>
            </a:extLst>
          </p:cNvPr>
          <p:cNvSpPr txBox="1"/>
          <p:nvPr/>
        </p:nvSpPr>
        <p:spPr>
          <a:xfrm>
            <a:off x="942973" y="4121321"/>
            <a:ext cx="6734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分论点</a:t>
            </a:r>
            <a:r>
              <a:rPr lang="en-US" altLang="zh-CN" dirty="0"/>
              <a:t>2.</a:t>
            </a:r>
            <a:r>
              <a:rPr lang="zh-CN" altLang="en-US" dirty="0"/>
              <a:t>除了刻意练习，还有什么其他方法成为专家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刻意</a:t>
            </a:r>
            <a:r>
              <a:rPr lang="en-US" altLang="zh-CN" dirty="0"/>
              <a:t>==</a:t>
            </a:r>
            <a:r>
              <a:rPr lang="zh-CN" altLang="en-US" dirty="0"/>
              <a:t>专一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跨界</a:t>
            </a:r>
            <a:r>
              <a:rPr lang="en-US" altLang="zh-CN" dirty="0"/>
              <a:t>==</a:t>
            </a:r>
            <a:r>
              <a:rPr lang="zh-CN" altLang="en-US" dirty="0"/>
              <a:t>多元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DC436E3-8F4B-D3F6-48FE-506C4D8D39ED}"/>
              </a:ext>
            </a:extLst>
          </p:cNvPr>
          <p:cNvSpPr/>
          <p:nvPr/>
        </p:nvSpPr>
        <p:spPr>
          <a:xfrm>
            <a:off x="523875" y="4236665"/>
            <a:ext cx="181064" cy="1810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553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24539C-DCF9-D1C1-7FB6-B2F4A97482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A19209-1270-C79B-C271-01B5A59ED489}"/>
              </a:ext>
            </a:extLst>
          </p:cNvPr>
          <p:cNvSpPr txBox="1"/>
          <p:nvPr/>
        </p:nvSpPr>
        <p:spPr>
          <a:xfrm>
            <a:off x="3857625" y="2733675"/>
            <a:ext cx="44767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+mj-ea"/>
                <a:ea typeface="+mj-ea"/>
              </a:rPr>
              <a:t>参考写法</a:t>
            </a:r>
          </a:p>
        </p:txBody>
      </p:sp>
      <p:pic>
        <p:nvPicPr>
          <p:cNvPr id="6" name="图片 5" descr="卡通人物&#10;&#10;描述已自动生成">
            <a:extLst>
              <a:ext uri="{FF2B5EF4-FFF2-40B4-BE49-F238E27FC236}">
                <a16:creationId xmlns:a16="http://schemas.microsoft.com/office/drawing/2014/main" id="{BE8D0153-FFEC-973E-39E5-DA6F804C3A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3"/>
          <a:stretch/>
        </p:blipFill>
        <p:spPr>
          <a:xfrm>
            <a:off x="0" y="5146582"/>
            <a:ext cx="1762125" cy="1711417"/>
          </a:xfrm>
          <a:prstGeom prst="rect">
            <a:avLst/>
          </a:prstGeom>
        </p:spPr>
      </p:pic>
      <p:pic>
        <p:nvPicPr>
          <p:cNvPr id="7" name="图片 6" descr="卡通人物&#10;&#10;描述已自动生成">
            <a:extLst>
              <a:ext uri="{FF2B5EF4-FFF2-40B4-BE49-F238E27FC236}">
                <a16:creationId xmlns:a16="http://schemas.microsoft.com/office/drawing/2014/main" id="{98F8FC54-24D8-A4C5-68D8-DA76E8859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44177" y="4769615"/>
            <a:ext cx="1805214" cy="208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43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4C611B-1859-CF19-5970-456B98D96B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2</a:t>
            </a:r>
            <a:r>
              <a:rPr lang="en-US" altLang="zh-CN" sz="2400" dirty="0">
                <a:latin typeface="+mn-ea"/>
              </a:rPr>
              <a:t>.</a:t>
            </a:r>
            <a:r>
              <a:rPr lang="zh-CN" altLang="en-US" sz="2400" dirty="0">
                <a:latin typeface="+mn-ea"/>
              </a:rPr>
              <a:t>开头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1D5886-5897-BDD0-956F-7A4949A8D49A}"/>
              </a:ext>
            </a:extLst>
          </p:cNvPr>
          <p:cNvSpPr txBox="1"/>
          <p:nvPr/>
        </p:nvSpPr>
        <p:spPr>
          <a:xfrm>
            <a:off x="666750" y="2055257"/>
            <a:ext cx="560070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以材料为引：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自古以来，成为专家出类拔萃是大多数人的目标。而实现这个目标的默认路径，在多数人看来，是“刻意练习”。然私以为，在</a:t>
            </a:r>
            <a:r>
              <a:rPr lang="en-US" altLang="zh-CN" dirty="0"/>
              <a:t>AI</a:t>
            </a:r>
            <a:r>
              <a:rPr lang="zh-CN" altLang="en-US" dirty="0"/>
              <a:t>时代，想成为专家，不能止于刻意练习，还应注重外部因素（</a:t>
            </a:r>
            <a:r>
              <a:rPr lang="en-US" altLang="zh-CN" dirty="0"/>
              <a:t>83word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25B4D1-B166-7F17-FC2A-FEFBD1FD3F94}"/>
              </a:ext>
            </a:extLst>
          </p:cNvPr>
          <p:cNvSpPr txBox="1"/>
          <p:nvPr/>
        </p:nvSpPr>
        <p:spPr>
          <a:xfrm>
            <a:off x="666750" y="1438275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引议立式开头：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7E5C76E-839E-7EFB-D71D-C95EF7AE90A2}"/>
              </a:ext>
            </a:extLst>
          </p:cNvPr>
          <p:cNvSpPr txBox="1"/>
          <p:nvPr/>
        </p:nvSpPr>
        <p:spPr>
          <a:xfrm>
            <a:off x="666750" y="4026932"/>
            <a:ext cx="56007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以名言事例为引：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“专家不是天生的，而是通过刻意练习培养出来的。”心理学家安德斯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·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艾利克森曾言。这肯定了刻意练习在“成为专家”这一目的的重要作用。然而，在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时代，我们想要成为专家，不应止于刻意练习</a:t>
            </a:r>
            <a:r>
              <a:rPr lang="zh-CN" altLang="en-US" b="0" i="0" dirty="0">
                <a:solidFill>
                  <a:srgbClr val="404040"/>
                </a:solidFill>
                <a:effectLst/>
              </a:rPr>
              <a:t>（</a:t>
            </a:r>
            <a:r>
              <a:rPr lang="en-US" altLang="zh-CN" b="0" i="0" dirty="0">
                <a:solidFill>
                  <a:srgbClr val="404040"/>
                </a:solidFill>
                <a:effectLst/>
              </a:rPr>
              <a:t>89word</a:t>
            </a:r>
            <a:r>
              <a:rPr lang="zh-CN" altLang="en-US" b="0" i="0" dirty="0">
                <a:solidFill>
                  <a:srgbClr val="404040"/>
                </a:solidFill>
                <a:effectLst/>
              </a:rPr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6233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4C611B-1859-CF19-5970-456B98D96B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2</a:t>
            </a:r>
            <a:r>
              <a:rPr lang="en-US" altLang="zh-CN" sz="2400" dirty="0">
                <a:latin typeface="+mn-ea"/>
              </a:rPr>
              <a:t>.</a:t>
            </a:r>
            <a:r>
              <a:rPr lang="zh-CN" altLang="en-US" sz="2400" dirty="0">
                <a:latin typeface="+mn-ea"/>
              </a:rPr>
              <a:t>开头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1D5886-5897-BDD0-956F-7A4949A8D49A}"/>
              </a:ext>
            </a:extLst>
          </p:cNvPr>
          <p:cNvSpPr txBox="1"/>
          <p:nvPr/>
        </p:nvSpPr>
        <p:spPr>
          <a:xfrm>
            <a:off x="666750" y="2055257"/>
            <a:ext cx="56007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以材料为引：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自古以来，成为专家出类拔萃是大多数人的目标。实现这个目标的默认路径，在多数人看来，是“刻意练习”。但私以为，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Inter"/>
              </a:rPr>
              <a:t>当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Inter"/>
              </a:rPr>
              <a:t>时代的奇点来临</a:t>
            </a:r>
            <a:r>
              <a:rPr lang="zh-CN" altLang="en-US" dirty="0"/>
              <a:t>，想</a:t>
            </a:r>
            <a:r>
              <a:rPr lang="zh-CN" altLang="en-US" dirty="0">
                <a:solidFill>
                  <a:srgbClr val="FF0000"/>
                </a:solidFill>
              </a:rPr>
              <a:t>要深挖自己的护城河，不被时代的洪流所淹没，</a:t>
            </a:r>
            <a:r>
              <a:rPr lang="zh-CN" altLang="en-US" dirty="0"/>
              <a:t>不能止于刻意练习，还应注重外部因素（</a:t>
            </a:r>
            <a:r>
              <a:rPr lang="en-US" altLang="zh-CN" dirty="0"/>
              <a:t>89word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25B4D1-B166-7F17-FC2A-FEFBD1FD3F94}"/>
              </a:ext>
            </a:extLst>
          </p:cNvPr>
          <p:cNvSpPr txBox="1"/>
          <p:nvPr/>
        </p:nvSpPr>
        <p:spPr>
          <a:xfrm>
            <a:off x="666750" y="1438275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引议立式开头：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7E5C76E-839E-7EFB-D71D-C95EF7AE90A2}"/>
              </a:ext>
            </a:extLst>
          </p:cNvPr>
          <p:cNvSpPr txBox="1"/>
          <p:nvPr/>
        </p:nvSpPr>
        <p:spPr>
          <a:xfrm>
            <a:off x="666750" y="4026932"/>
            <a:ext cx="560070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以名言事例为引：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“专家不是天生的，而是通过刻意练习培养出来的。”心理学家安德斯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·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艾利克森曾言。这肯定了刻意练习在“成为专家”这一目的的重要作用。然而，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Inter"/>
              </a:rPr>
              <a:t>当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Inter"/>
              </a:rPr>
              <a:t>时代的奇点来临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，我们想要成为专家，不应止于刻意练习</a:t>
            </a:r>
            <a:r>
              <a:rPr lang="zh-CN" altLang="en-US" b="0" i="0" dirty="0">
                <a:solidFill>
                  <a:srgbClr val="404040"/>
                </a:solidFill>
                <a:effectLst/>
              </a:rPr>
              <a:t>（</a:t>
            </a:r>
            <a:r>
              <a:rPr lang="en-US" altLang="zh-CN" b="0" i="0" dirty="0">
                <a:solidFill>
                  <a:srgbClr val="404040"/>
                </a:solidFill>
                <a:effectLst/>
              </a:rPr>
              <a:t>94word</a:t>
            </a:r>
            <a:r>
              <a:rPr lang="zh-CN" altLang="en-US" b="0" i="0" dirty="0">
                <a:solidFill>
                  <a:srgbClr val="404040"/>
                </a:solidFill>
                <a:effectLst/>
              </a:rPr>
              <a:t>）</a:t>
            </a:r>
          </a:p>
          <a:p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8FB567C-3205-2138-43A7-D873DCF049A2}"/>
              </a:ext>
            </a:extLst>
          </p:cNvPr>
          <p:cNvSpPr txBox="1"/>
          <p:nvPr/>
        </p:nvSpPr>
        <p:spPr>
          <a:xfrm>
            <a:off x="6829425" y="2190750"/>
            <a:ext cx="3333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这里我们可以采用我们在新年贺词中的一些高级词汇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7733C43-AE35-8F4F-0AB9-3AC344E7E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425" y="3281996"/>
            <a:ext cx="4972744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131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8950FE0-97CD-0BB4-390A-EB11DBDB20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2400" dirty="0"/>
              <a:t>3.</a:t>
            </a:r>
            <a:r>
              <a:rPr lang="zh-CN" altLang="en-US" sz="2400" dirty="0"/>
              <a:t>第二段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9C668D-0515-798D-7174-CC1B8961B481}"/>
              </a:ext>
            </a:extLst>
          </p:cNvPr>
          <p:cNvSpPr txBox="1"/>
          <p:nvPr/>
        </p:nvSpPr>
        <p:spPr>
          <a:xfrm>
            <a:off x="666750" y="1438275"/>
            <a:ext cx="3448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第二段是我们的过渡段，进行过渡到分论点之前要做的工作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BF06300-3847-DA27-DFA9-CA0BBD94CA72}"/>
              </a:ext>
            </a:extLst>
          </p:cNvPr>
          <p:cNvSpPr txBox="1"/>
          <p:nvPr/>
        </p:nvSpPr>
        <p:spPr>
          <a:xfrm>
            <a:off x="666750" y="2198906"/>
            <a:ext cx="5429250" cy="175432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韩愈有云，“业精于勤，荒于嬉。行成于思，毁于随。”直截了当地道出刻意练习在成为专家过程的重要性。白居易笔下的仲永对自己的文学天赋加以利用，泯然众人的原因之一便是没有刻意练习。可见，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刻意练习是成为专家的必要条件</a:t>
            </a:r>
            <a:r>
              <a:rPr lang="zh-CN" altLang="en-US" dirty="0"/>
              <a:t>。（</a:t>
            </a:r>
            <a:r>
              <a:rPr lang="en-US" altLang="zh-CN" dirty="0"/>
              <a:t>105word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5874EFD-FAEF-C274-A54B-F5AA3B4570D2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096000" y="3076069"/>
            <a:ext cx="609600" cy="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931B17B-6EA1-9B9C-B298-5D0FE2068662}"/>
              </a:ext>
            </a:extLst>
          </p:cNvPr>
          <p:cNvSpPr txBox="1"/>
          <p:nvPr/>
        </p:nvSpPr>
        <p:spPr>
          <a:xfrm>
            <a:off x="6877049" y="2475904"/>
            <a:ext cx="4048125" cy="1200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Way1</a:t>
            </a:r>
            <a:r>
              <a:rPr lang="zh-CN" altLang="en-US" dirty="0"/>
              <a:t>：分论点格式</a:t>
            </a:r>
            <a:endParaRPr lang="en-US" altLang="zh-CN" dirty="0"/>
          </a:p>
          <a:p>
            <a:r>
              <a:rPr lang="zh-CN" altLang="en-US" dirty="0"/>
              <a:t>使用类似的分论点的方法进行说理</a:t>
            </a:r>
            <a:r>
              <a:rPr lang="en-US" altLang="zh-CN" dirty="0"/>
              <a:t>,</a:t>
            </a:r>
            <a:r>
              <a:rPr lang="zh-CN" altLang="en-US" dirty="0"/>
              <a:t>作用是差不多的，不过字数和结构要精简一下，不能太过冗余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0880DAF-05B1-C012-0B87-F538800D4324}"/>
              </a:ext>
            </a:extLst>
          </p:cNvPr>
          <p:cNvSpPr txBox="1"/>
          <p:nvPr/>
        </p:nvSpPr>
        <p:spPr>
          <a:xfrm>
            <a:off x="666750" y="4246781"/>
            <a:ext cx="5429250" cy="14773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成为专家需要刻意练习。刻意练习中的“刻意”是有目的性，有反馈的重复一件事。而刻意练习之所以让人成为专家，出类拔萃，就在于这种重复有时间累加效应，让这种高效的训练带给人们指数级的成长。（</a:t>
            </a:r>
            <a:r>
              <a:rPr lang="en-US" altLang="zh-CN" dirty="0"/>
              <a:t>91word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C0F26E8-21E6-3FA3-1852-FF96308A974D}"/>
              </a:ext>
            </a:extLst>
          </p:cNvPr>
          <p:cNvCxnSpPr>
            <a:cxnSpLocks/>
          </p:cNvCxnSpPr>
          <p:nvPr/>
        </p:nvCxnSpPr>
        <p:spPr>
          <a:xfrm>
            <a:off x="6096000" y="4942969"/>
            <a:ext cx="609600" cy="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F074C2B1-5AD8-AB73-CF9B-10C17C162CEC}"/>
              </a:ext>
            </a:extLst>
          </p:cNvPr>
          <p:cNvSpPr txBox="1"/>
          <p:nvPr/>
        </p:nvSpPr>
        <p:spPr>
          <a:xfrm>
            <a:off x="6877049" y="4342804"/>
            <a:ext cx="4048125" cy="1200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Way2</a:t>
            </a:r>
            <a:r>
              <a:rPr lang="zh-CN" altLang="en-US" dirty="0"/>
              <a:t>：讲述道理模式</a:t>
            </a:r>
            <a:endParaRPr lang="en-US" altLang="zh-CN" dirty="0"/>
          </a:p>
          <a:p>
            <a:r>
              <a:rPr lang="zh-CN" altLang="en-US" dirty="0"/>
              <a:t>“是什么</a:t>
            </a:r>
            <a:r>
              <a:rPr lang="en-US" altLang="zh-CN" dirty="0"/>
              <a:t>—</a:t>
            </a:r>
            <a:r>
              <a:rPr lang="zh-CN" altLang="en-US" dirty="0"/>
              <a:t>为什么”结构，怎么做一般放在文章后面的位置，同样要压缩字数，不能太过冗余</a:t>
            </a:r>
          </a:p>
        </p:txBody>
      </p:sp>
    </p:spTree>
    <p:extLst>
      <p:ext uri="{BB962C8B-B14F-4D97-AF65-F5344CB8AC3E}">
        <p14:creationId xmlns:p14="http://schemas.microsoft.com/office/powerpoint/2010/main" val="2681809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ED8D03-FADC-672A-7E13-9BE8C3948B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2400" dirty="0"/>
              <a:t>4.</a:t>
            </a:r>
            <a:r>
              <a:rPr lang="zh-CN" altLang="en-US" sz="2400" dirty="0"/>
              <a:t>分论点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C6E2D3F-2D2B-CDA8-7048-623408E187BF}"/>
              </a:ext>
            </a:extLst>
          </p:cNvPr>
          <p:cNvSpPr txBox="1"/>
          <p:nvPr/>
        </p:nvSpPr>
        <p:spPr>
          <a:xfrm>
            <a:off x="666750" y="1438275"/>
            <a:ext cx="3448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按照我们设置好的大纲，我们可以来尝试写一下两个分论点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53DD9B8-0832-99E4-9659-76F1A3DC18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872"/>
          <a:stretch/>
        </p:blipFill>
        <p:spPr>
          <a:xfrm>
            <a:off x="666750" y="2055257"/>
            <a:ext cx="10440857" cy="2290997"/>
          </a:xfrm>
          <a:prstGeom prst="rect">
            <a:avLst/>
          </a:prstGeom>
        </p:spPr>
      </p:pic>
      <p:pic>
        <p:nvPicPr>
          <p:cNvPr id="9" name="图片 8" descr="卡通人物&#10;&#10;描述已自动生成">
            <a:extLst>
              <a:ext uri="{FF2B5EF4-FFF2-40B4-BE49-F238E27FC236}">
                <a16:creationId xmlns:a16="http://schemas.microsoft.com/office/drawing/2014/main" id="{5A9E9ADD-06D7-7D92-4373-93123E237E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3"/>
          <a:stretch/>
        </p:blipFill>
        <p:spPr>
          <a:xfrm>
            <a:off x="0" y="5146582"/>
            <a:ext cx="1762125" cy="1711417"/>
          </a:xfrm>
          <a:prstGeom prst="rect">
            <a:avLst/>
          </a:prstGeom>
        </p:spPr>
      </p:pic>
      <p:pic>
        <p:nvPicPr>
          <p:cNvPr id="10" name="图片 9" descr="卡通人物&#10;&#10;描述已自动生成">
            <a:extLst>
              <a:ext uri="{FF2B5EF4-FFF2-40B4-BE49-F238E27FC236}">
                <a16:creationId xmlns:a16="http://schemas.microsoft.com/office/drawing/2014/main" id="{F97B7584-46D0-3959-7EC8-33FA14910D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44177" y="4769615"/>
            <a:ext cx="1805214" cy="208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888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ED8D03-FADC-672A-7E13-9BE8C3948B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2400" dirty="0"/>
              <a:t>4.</a:t>
            </a:r>
            <a:r>
              <a:rPr lang="zh-CN" altLang="en-US" sz="2400" dirty="0"/>
              <a:t>分论点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C6E2D3F-2D2B-CDA8-7048-623408E187BF}"/>
              </a:ext>
            </a:extLst>
          </p:cNvPr>
          <p:cNvSpPr txBox="1"/>
          <p:nvPr/>
        </p:nvSpPr>
        <p:spPr>
          <a:xfrm>
            <a:off x="666749" y="1438275"/>
            <a:ext cx="5610226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分论点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然而，刻意练习也应正确使用才能让人有成为专家的可能。一味的机械化的练习不能带来正反馈。且看</a:t>
            </a:r>
            <a:r>
              <a:rPr lang="en-US" altLang="zh-CN" dirty="0"/>
              <a:t>…</a:t>
            </a:r>
            <a:r>
              <a:rPr lang="zh-CN" altLang="en-US" dirty="0"/>
              <a:t>，且看</a:t>
            </a:r>
            <a:r>
              <a:rPr lang="en-US" altLang="zh-CN" dirty="0"/>
              <a:t>…</a:t>
            </a:r>
            <a:r>
              <a:rPr lang="zh-CN" altLang="en-US" dirty="0"/>
              <a:t>。倘若他们能够正确认识刻意练习并长期执行，这个世界上就会多几个脱颖而出的专家。故我们应正确认识刻意练习的内涵，才能真正使自己得到成长</a:t>
            </a:r>
            <a:r>
              <a:rPr lang="en-US" altLang="zh-CN" dirty="0"/>
              <a:t>【</a:t>
            </a:r>
            <a:r>
              <a:rPr lang="zh-CN" altLang="en-US" dirty="0"/>
              <a:t>经典分论点结构</a:t>
            </a:r>
            <a:r>
              <a:rPr lang="en-US" altLang="zh-CN" dirty="0"/>
              <a:t>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401E79-77A9-7A54-C4D0-871D6A171912}"/>
              </a:ext>
            </a:extLst>
          </p:cNvPr>
          <p:cNvSpPr txBox="1"/>
          <p:nvPr/>
        </p:nvSpPr>
        <p:spPr>
          <a:xfrm>
            <a:off x="666749" y="3942397"/>
            <a:ext cx="5610226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分论点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尽管刻意练习可以帮助我们专精一项特长，但今天的世界是否依然适合刻意练习？答案并非绝对，而是取决于时代需求的变化。单一的专注仍然是许多领域成功的基石，尤其是那些精细化的行业。然而，今天的世界更加重视“跨界”的整合。专注与跨界并非对立的两极，而是相辅相成的。我们不应该单纯选择一方，而是要在深度专注的基础上，培养自己在跨界合作中的能力。</a:t>
            </a:r>
            <a:r>
              <a:rPr lang="en-US" altLang="zh-CN" dirty="0"/>
              <a:t>【</a:t>
            </a:r>
            <a:r>
              <a:rPr lang="zh-CN" altLang="en-US" dirty="0"/>
              <a:t>例子可以放在下一段单独成段</a:t>
            </a:r>
            <a:r>
              <a:rPr lang="en-US" altLang="zh-CN" dirty="0"/>
              <a:t>】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F002330-2330-07CB-4DC9-6C2A608F30CC}"/>
              </a:ext>
            </a:extLst>
          </p:cNvPr>
          <p:cNvSpPr/>
          <p:nvPr/>
        </p:nvSpPr>
        <p:spPr>
          <a:xfrm>
            <a:off x="7038975" y="1924050"/>
            <a:ext cx="2838450" cy="11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82248F8-25CC-C9BA-C584-5A18A2019EF0}"/>
              </a:ext>
            </a:extLst>
          </p:cNvPr>
          <p:cNvSpPr txBox="1"/>
          <p:nvPr/>
        </p:nvSpPr>
        <p:spPr>
          <a:xfrm>
            <a:off x="7210425" y="2172384"/>
            <a:ext cx="2495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刻意练习是否为机械化的练习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D784FEB-1763-91A2-0BAD-A4695ADE1358}"/>
              </a:ext>
            </a:extLst>
          </p:cNvPr>
          <p:cNvSpPr/>
          <p:nvPr/>
        </p:nvSpPr>
        <p:spPr>
          <a:xfrm>
            <a:off x="7038975" y="4552950"/>
            <a:ext cx="2838450" cy="11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CF2B92-006D-9694-5109-17834C2E5CCA}"/>
              </a:ext>
            </a:extLst>
          </p:cNvPr>
          <p:cNvSpPr txBox="1"/>
          <p:nvPr/>
        </p:nvSpPr>
        <p:spPr>
          <a:xfrm>
            <a:off x="7210425" y="4801284"/>
            <a:ext cx="2495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当今世界是否只需要刻意练习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A955FE4-B5BC-E0CF-5E11-2CDD47EB89A2}"/>
              </a:ext>
            </a:extLst>
          </p:cNvPr>
          <p:cNvSpPr txBox="1"/>
          <p:nvPr/>
        </p:nvSpPr>
        <p:spPr>
          <a:xfrm>
            <a:off x="7038975" y="5944284"/>
            <a:ext cx="2943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6"/>
                </a:solidFill>
                <a:latin typeface="+mj-ea"/>
                <a:ea typeface="+mj-ea"/>
              </a:rPr>
              <a:t>这里也可以结合一下“</a:t>
            </a:r>
            <a:r>
              <a:rPr lang="en-US" altLang="zh-CN" sz="1400" dirty="0">
                <a:solidFill>
                  <a:schemeClr val="accent6"/>
                </a:solidFill>
                <a:latin typeface="+mj-ea"/>
                <a:ea typeface="+mj-ea"/>
              </a:rPr>
              <a:t>AI</a:t>
            </a:r>
            <a:r>
              <a:rPr lang="zh-CN" altLang="en-US" sz="1400" dirty="0">
                <a:solidFill>
                  <a:schemeClr val="accent6"/>
                </a:solidFill>
                <a:latin typeface="+mj-ea"/>
                <a:ea typeface="+mj-ea"/>
              </a:rPr>
              <a:t>获取信息的便利性，削弱了专精人才的需要”</a:t>
            </a:r>
          </a:p>
        </p:txBody>
      </p:sp>
    </p:spTree>
    <p:extLst>
      <p:ext uri="{BB962C8B-B14F-4D97-AF65-F5344CB8AC3E}">
        <p14:creationId xmlns:p14="http://schemas.microsoft.com/office/powerpoint/2010/main" val="23056256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arrow&quot;,&quot;Name&quot;:&quot;GuidesStyle_Narrow&quot;,&quot;Kind&quot;:0,&quot;OldGuidesSetting&quot;:{&quot;HeaderHeight&quot;:10.0,&quot;FooterHeight&quot;:5.0,&quot;SideMargin&quot;:2.5,&quot;TopMargin&quot;:0.0,&quot;BottomMargin&quot;:0.0,&quot;IntervalMargin&quot;:1.0}}"/>
</p:tagLst>
</file>

<file path=ppt/theme/theme1.xml><?xml version="1.0" encoding="utf-8"?>
<a:theme xmlns:a="http://schemas.openxmlformats.org/drawingml/2006/main" name="Office 主题​​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作文素材">
      <a:majorFont>
        <a:latin typeface="Arial"/>
        <a:ea typeface="思源宋体 CN SemiBold"/>
        <a:cs typeface=""/>
      </a:majorFont>
      <a:minorFont>
        <a:latin typeface="Arial"/>
        <a:ea typeface="新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1208</Words>
  <Application>Microsoft Office PowerPoint</Application>
  <PresentationFormat>宽屏</PresentationFormat>
  <Paragraphs>66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9" baseType="lpstr">
      <vt:lpstr>Inter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书卿 张</dc:creator>
  <cp:lastModifiedBy>书卿 张</cp:lastModifiedBy>
  <cp:revision>5</cp:revision>
  <dcterms:created xsi:type="dcterms:W3CDTF">2025-01-18T12:01:18Z</dcterms:created>
  <dcterms:modified xsi:type="dcterms:W3CDTF">2025-01-23T14:18:36Z</dcterms:modified>
</cp:coreProperties>
</file>